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0" r:id="rId3"/>
    <p:sldId id="257" r:id="rId4"/>
    <p:sldId id="266" r:id="rId5"/>
    <p:sldId id="258" r:id="rId6"/>
    <p:sldId id="259" r:id="rId7"/>
    <p:sldId id="261" r:id="rId8"/>
    <p:sldId id="263" r:id="rId9"/>
    <p:sldId id="262" r:id="rId10"/>
    <p:sldId id="265" r:id="rId11"/>
    <p:sldId id="264" r:id="rId12"/>
    <p:sldId id="273" r:id="rId13"/>
    <p:sldId id="274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1" clrIdx="0">
    <p:extLst>
      <p:ext uri="{19B8F6BF-5375-455C-9EA6-DF929625EA0E}">
        <p15:presenceInfo xmlns:p15="http://schemas.microsoft.com/office/powerpoint/2012/main" userId="Utilisa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2876338193814091"/>
                  <c:y val="9.2943712206982498E-2"/>
                </c:manualLayout>
              </c:layout>
              <c:tx>
                <c:rich>
                  <a:bodyPr/>
                  <a:lstStyle/>
                  <a:p>
                    <a:fld id="{B98D65F5-AC53-44B3-9684-5FC83B3C62F4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13BCD6A-B5CE-4BD2-8BBE-AF65B6CC27B2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Feuil1!$A$38:$A$39</c:f>
              <c:strCache>
                <c:ptCount val="2"/>
                <c:pt idx="0">
                  <c:v>Option à domicile</c:v>
                </c:pt>
                <c:pt idx="1">
                  <c:v>Option en structure</c:v>
                </c:pt>
              </c:strCache>
            </c:strRef>
          </c:cat>
          <c:val>
            <c:numRef>
              <c:f>Feuil1!$AH$38:$AH$39</c:f>
              <c:numCache>
                <c:formatCode>0.0</c:formatCode>
                <c:ptCount val="2"/>
                <c:pt idx="0">
                  <c:v>21.322690992018245</c:v>
                </c:pt>
                <c:pt idx="1">
                  <c:v>78.677309007981762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63879565482387E-2"/>
                  <c:y val="-4.9059320788082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638795654823856E-2"/>
                  <c:y val="-2.180414257248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83707516171508E-2"/>
                  <c:y val="-5.4510356431202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Feuil2!$A$51:$A$56</c:f>
              <c:strCache>
                <c:ptCount val="6"/>
                <c:pt idx="0">
                  <c:v>BTS EFS</c:v>
                </c:pt>
                <c:pt idx="1">
                  <c:v>BTS SP3S</c:v>
                </c:pt>
                <c:pt idx="2">
                  <c:v>Autre BTS</c:v>
                </c:pt>
                <c:pt idx="3">
                  <c:v>DUT</c:v>
                </c:pt>
                <c:pt idx="4">
                  <c:v>Faculté</c:v>
                </c:pt>
                <c:pt idx="5">
                  <c:v>Autre </c:v>
                </c:pt>
              </c:strCache>
            </c:strRef>
          </c:cat>
          <c:val>
            <c:numRef>
              <c:f>Feuil2!$B$51:$B$56</c:f>
              <c:numCache>
                <c:formatCode>0.0</c:formatCode>
                <c:ptCount val="6"/>
                <c:pt idx="0">
                  <c:v>23.57</c:v>
                </c:pt>
                <c:pt idx="1">
                  <c:v>8.93</c:v>
                </c:pt>
                <c:pt idx="2">
                  <c:v>5.36</c:v>
                </c:pt>
                <c:pt idx="3">
                  <c:v>0.89</c:v>
                </c:pt>
                <c:pt idx="4">
                  <c:v>14.29</c:v>
                </c:pt>
                <c:pt idx="5">
                  <c:v>41.97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1189677041347336E-3"/>
                  <c:y val="-2.9980696037161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797419260336835E-2"/>
                  <c:y val="-3.543173168028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198279506890109E-3"/>
                  <c:y val="-7.086346336056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5.7235874252762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5991397534456119E-3"/>
                  <c:y val="-2.9980696037161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2797419260336724E-2"/>
                  <c:y val="-5.4510356431202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Feuil2!$A$51:$A$56</c:f>
              <c:strCache>
                <c:ptCount val="6"/>
                <c:pt idx="0">
                  <c:v>BTS EFS</c:v>
                </c:pt>
                <c:pt idx="1">
                  <c:v>BTS SP3S</c:v>
                </c:pt>
                <c:pt idx="2">
                  <c:v>Autre BTS</c:v>
                </c:pt>
                <c:pt idx="3">
                  <c:v>DUT</c:v>
                </c:pt>
                <c:pt idx="4">
                  <c:v>Faculté</c:v>
                </c:pt>
                <c:pt idx="5">
                  <c:v>Autre </c:v>
                </c:pt>
              </c:strCache>
            </c:strRef>
          </c:cat>
          <c:val>
            <c:numRef>
              <c:f>Feuil2!$C$51:$C$56</c:f>
              <c:numCache>
                <c:formatCode>General</c:formatCode>
                <c:ptCount val="6"/>
                <c:pt idx="0">
                  <c:v>23</c:v>
                </c:pt>
                <c:pt idx="1">
                  <c:v>17.8</c:v>
                </c:pt>
                <c:pt idx="2">
                  <c:v>5.2</c:v>
                </c:pt>
                <c:pt idx="3">
                  <c:v>1.1000000000000001</c:v>
                </c:pt>
                <c:pt idx="4">
                  <c:v>16.100000000000001</c:v>
                </c:pt>
                <c:pt idx="5">
                  <c:v>37.4</c:v>
                </c:pt>
              </c:numCache>
            </c:numRef>
          </c:val>
        </c:ser>
        <c:ser>
          <c:idx val="2"/>
          <c:order val="2"/>
          <c:tx>
            <c:v>2016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9515526717917152E-2"/>
                  <c:y val="-2.4529660394041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5594838520673669E-2"/>
                  <c:y val="-2.9980696037161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7181074575803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678451556202101E-2"/>
                  <c:y val="-2.4529660394041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3569031124042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Feuil2!$A$51:$A$56</c:f>
              <c:strCache>
                <c:ptCount val="6"/>
                <c:pt idx="0">
                  <c:v>BTS EFS</c:v>
                </c:pt>
                <c:pt idx="1">
                  <c:v>BTS SP3S</c:v>
                </c:pt>
                <c:pt idx="2">
                  <c:v>Autre BTS</c:v>
                </c:pt>
                <c:pt idx="3">
                  <c:v>DUT</c:v>
                </c:pt>
                <c:pt idx="4">
                  <c:v>Faculté</c:v>
                </c:pt>
                <c:pt idx="5">
                  <c:v>Autre </c:v>
                </c:pt>
              </c:strCache>
            </c:strRef>
          </c:cat>
          <c:val>
            <c:numRef>
              <c:f>Feuil2!$E$51:$E$56</c:f>
              <c:numCache>
                <c:formatCode>0.0</c:formatCode>
                <c:ptCount val="6"/>
                <c:pt idx="0">
                  <c:v>23.148148148148149</c:v>
                </c:pt>
                <c:pt idx="1">
                  <c:v>21.296296296296298</c:v>
                </c:pt>
                <c:pt idx="2">
                  <c:v>5.5555555555555554</c:v>
                </c:pt>
                <c:pt idx="3">
                  <c:v>0.92592592592592582</c:v>
                </c:pt>
                <c:pt idx="4">
                  <c:v>20.37037037037037</c:v>
                </c:pt>
                <c:pt idx="5">
                  <c:v>28.703703703703702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643656"/>
        <c:axId val="200644048"/>
        <c:axId val="0"/>
      </c:bar3DChart>
      <c:catAx>
        <c:axId val="20064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0644048"/>
        <c:crosses val="autoZero"/>
        <c:auto val="1"/>
        <c:lblAlgn val="ctr"/>
        <c:lblOffset val="100"/>
        <c:noMultiLvlLbl val="0"/>
      </c:catAx>
      <c:valAx>
        <c:axId val="20064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0643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5277774736925628E-2"/>
                  <c:y val="-2.7799156131443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638887368462838E-2"/>
                  <c:y val="-8.3397468394329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Feuil2!$A$58:$A$63</c:f>
              <c:strCache>
                <c:ptCount val="6"/>
                <c:pt idx="0">
                  <c:v>Nombre d'élèves</c:v>
                </c:pt>
                <c:pt idx="1">
                  <c:v>AS</c:v>
                </c:pt>
                <c:pt idx="2">
                  <c:v>AP</c:v>
                </c:pt>
                <c:pt idx="3">
                  <c:v>Moniteur-éducateur</c:v>
                </c:pt>
                <c:pt idx="4">
                  <c:v>AMP/AES</c:v>
                </c:pt>
                <c:pt idx="5">
                  <c:v>Autre (IDE, éduc spé)</c:v>
                </c:pt>
              </c:strCache>
            </c:strRef>
          </c:cat>
          <c:val>
            <c:numRef>
              <c:f>Feuil2!$B$58:$B$63</c:f>
              <c:numCache>
                <c:formatCode>0.0</c:formatCode>
                <c:ptCount val="6"/>
                <c:pt idx="0" formatCode="General">
                  <c:v>80</c:v>
                </c:pt>
                <c:pt idx="1">
                  <c:v>68.75</c:v>
                </c:pt>
                <c:pt idx="2">
                  <c:v>3.75</c:v>
                </c:pt>
                <c:pt idx="3">
                  <c:v>1.25</c:v>
                </c:pt>
                <c:pt idx="4">
                  <c:v>17.5</c:v>
                </c:pt>
                <c:pt idx="5">
                  <c:v>8.75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6679493678865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2222213534072514E-3"/>
                  <c:y val="-3.6138902970876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166660150554219E-3"/>
                  <c:y val="-4.7258565423453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6111106767036587E-3"/>
                  <c:y val="-6.1158143489175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6111106767036587E-3"/>
                  <c:y val="-7.505772155489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638887368462673E-2"/>
                  <c:y val="-6.3938059102319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Feuil2!$A$58:$A$63</c:f>
              <c:strCache>
                <c:ptCount val="6"/>
                <c:pt idx="0">
                  <c:v>Nombre d'élèves</c:v>
                </c:pt>
                <c:pt idx="1">
                  <c:v>AS</c:v>
                </c:pt>
                <c:pt idx="2">
                  <c:v>AP</c:v>
                </c:pt>
                <c:pt idx="3">
                  <c:v>Moniteur-éducateur</c:v>
                </c:pt>
                <c:pt idx="4">
                  <c:v>AMP/AES</c:v>
                </c:pt>
                <c:pt idx="5">
                  <c:v>Autre (IDE, éduc spé)</c:v>
                </c:pt>
              </c:strCache>
            </c:strRef>
          </c:cat>
          <c:val>
            <c:numRef>
              <c:f>Feuil2!$C$58:$C$63</c:f>
              <c:numCache>
                <c:formatCode>0.0</c:formatCode>
                <c:ptCount val="6"/>
                <c:pt idx="0" formatCode="General">
                  <c:v>141</c:v>
                </c:pt>
                <c:pt idx="1">
                  <c:v>83.7</c:v>
                </c:pt>
                <c:pt idx="2">
                  <c:v>5.7</c:v>
                </c:pt>
                <c:pt idx="3">
                  <c:v>0.7</c:v>
                </c:pt>
                <c:pt idx="4">
                  <c:v>7.1</c:v>
                </c:pt>
                <c:pt idx="5">
                  <c:v>2.8</c:v>
                </c:pt>
              </c:numCache>
            </c:numRef>
          </c:val>
        </c:ser>
        <c:ser>
          <c:idx val="2"/>
          <c:order val="2"/>
          <c:tx>
            <c:v>2016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083330075277409E-2"/>
                  <c:y val="-5.5598312262886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5277727820920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08333007527744E-2"/>
                  <c:y val="-1.3899578065721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24999960903329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Feuil2!$A$58:$A$63</c:f>
              <c:strCache>
                <c:ptCount val="6"/>
                <c:pt idx="0">
                  <c:v>Nombre d'élèves</c:v>
                </c:pt>
                <c:pt idx="1">
                  <c:v>AS</c:v>
                </c:pt>
                <c:pt idx="2">
                  <c:v>AP</c:v>
                </c:pt>
                <c:pt idx="3">
                  <c:v>Moniteur-éducateur</c:v>
                </c:pt>
                <c:pt idx="4">
                  <c:v>AMP/AES</c:v>
                </c:pt>
                <c:pt idx="5">
                  <c:v>Autre (IDE, éduc spé)</c:v>
                </c:pt>
              </c:strCache>
            </c:strRef>
          </c:cat>
          <c:val>
            <c:numRef>
              <c:f>Feuil2!$E$58:$E$63</c:f>
              <c:numCache>
                <c:formatCode>0.0</c:formatCode>
                <c:ptCount val="6"/>
                <c:pt idx="0" formatCode="General">
                  <c:v>123</c:v>
                </c:pt>
                <c:pt idx="1">
                  <c:v>86.99186991869918</c:v>
                </c:pt>
                <c:pt idx="2">
                  <c:v>2.4390243902439024</c:v>
                </c:pt>
                <c:pt idx="3">
                  <c:v>0.81300813008130091</c:v>
                </c:pt>
                <c:pt idx="4">
                  <c:v>6.5040650406504072</c:v>
                </c:pt>
                <c:pt idx="5">
                  <c:v>3.2520325203252036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644832"/>
        <c:axId val="200645224"/>
        <c:axId val="0"/>
      </c:bar3DChart>
      <c:catAx>
        <c:axId val="20064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0645224"/>
        <c:crosses val="autoZero"/>
        <c:auto val="1"/>
        <c:lblAlgn val="ctr"/>
        <c:lblOffset val="100"/>
        <c:noMultiLvlLbl val="0"/>
      </c:catAx>
      <c:valAx>
        <c:axId val="200645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064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020695626105617E-2"/>
                  <c:y val="-5.9786622954956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474294562326418E-2"/>
                  <c:y val="-2.5627957837412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Feuil2!$A$65:$A$68</c:f>
              <c:strCache>
                <c:ptCount val="4"/>
                <c:pt idx="0">
                  <c:v>Nombre d'élèves</c:v>
                </c:pt>
                <c:pt idx="1">
                  <c:v>AS AP AMP</c:v>
                </c:pt>
                <c:pt idx="2">
                  <c:v>IDE</c:v>
                </c:pt>
                <c:pt idx="3">
                  <c:v>Autre</c:v>
                </c:pt>
              </c:strCache>
            </c:strRef>
          </c:cat>
          <c:val>
            <c:numRef>
              <c:f>Feuil2!$B$65:$B$68</c:f>
              <c:numCache>
                <c:formatCode>0.0</c:formatCode>
                <c:ptCount val="4"/>
                <c:pt idx="0" formatCode="General">
                  <c:v>217</c:v>
                </c:pt>
                <c:pt idx="1">
                  <c:v>64.98</c:v>
                </c:pt>
                <c:pt idx="2">
                  <c:v>23.96</c:v>
                </c:pt>
                <c:pt idx="3">
                  <c:v>11.06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0034492710175965E-3"/>
                  <c:y val="-4.9521683478319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8754616398199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005173906526321E-3"/>
                  <c:y val="-4.78292983639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679144419002237E-16"/>
                  <c:y val="-5.6797291807208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Feuil2!$A$65:$A$68</c:f>
              <c:strCache>
                <c:ptCount val="4"/>
                <c:pt idx="0">
                  <c:v>Nombre d'élèves</c:v>
                </c:pt>
                <c:pt idx="1">
                  <c:v>AS AP AMP</c:v>
                </c:pt>
                <c:pt idx="2">
                  <c:v>IDE</c:v>
                </c:pt>
                <c:pt idx="3">
                  <c:v>Autre</c:v>
                </c:pt>
              </c:strCache>
            </c:strRef>
          </c:cat>
          <c:val>
            <c:numRef>
              <c:f>Feuil2!$C$65:$C$68</c:f>
              <c:numCache>
                <c:formatCode>0.0</c:formatCode>
                <c:ptCount val="4"/>
                <c:pt idx="0" formatCode="General">
                  <c:v>299</c:v>
                </c:pt>
                <c:pt idx="1">
                  <c:v>63.9</c:v>
                </c:pt>
                <c:pt idx="2">
                  <c:v>24.4</c:v>
                </c:pt>
                <c:pt idx="3">
                  <c:v>11.7</c:v>
                </c:pt>
              </c:numCache>
            </c:numRef>
          </c:val>
        </c:ser>
        <c:ser>
          <c:idx val="2"/>
          <c:order val="2"/>
          <c:tx>
            <c:v>2016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020695626105541E-2"/>
                  <c:y val="-1.4946655738739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098790678273789E-2"/>
                  <c:y val="-2.278040696658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Feuil2!$A$65:$A$68</c:f>
              <c:strCache>
                <c:ptCount val="4"/>
                <c:pt idx="0">
                  <c:v>Nombre d'élèves</c:v>
                </c:pt>
                <c:pt idx="1">
                  <c:v>AS AP AMP</c:v>
                </c:pt>
                <c:pt idx="2">
                  <c:v>IDE</c:v>
                </c:pt>
                <c:pt idx="3">
                  <c:v>Autre</c:v>
                </c:pt>
              </c:strCache>
            </c:strRef>
          </c:cat>
          <c:val>
            <c:numRef>
              <c:f>Feuil2!$E$65:$E$68</c:f>
              <c:numCache>
                <c:formatCode>0.0</c:formatCode>
                <c:ptCount val="4"/>
                <c:pt idx="0" formatCode="General">
                  <c:v>231</c:v>
                </c:pt>
                <c:pt idx="1">
                  <c:v>64.502164502164504</c:v>
                </c:pt>
                <c:pt idx="2">
                  <c:v>26.839826839826841</c:v>
                </c:pt>
                <c:pt idx="3">
                  <c:v>8.6580086580086579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374848"/>
        <c:axId val="200646008"/>
        <c:axId val="0"/>
      </c:bar3DChart>
      <c:catAx>
        <c:axId val="19737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0646008"/>
        <c:crosses val="autoZero"/>
        <c:auto val="1"/>
        <c:lblAlgn val="ctr"/>
        <c:lblOffset val="100"/>
        <c:noMultiLvlLbl val="0"/>
      </c:catAx>
      <c:valAx>
        <c:axId val="200646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737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5565137034485971E-2"/>
                  <c:y val="-3.3917512786946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825685172429855E-3"/>
                  <c:y val="-2.5438134590210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3.109105338803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Feuil2!$A$71:$A$73</c:f>
              <c:strCache>
                <c:ptCount val="3"/>
                <c:pt idx="0">
                  <c:v>Dans le domaine professionnel</c:v>
                </c:pt>
                <c:pt idx="1">
                  <c:v>Hors du domaine professionnel</c:v>
                </c:pt>
                <c:pt idx="2">
                  <c:v>Autre (Pôle emploi)</c:v>
                </c:pt>
              </c:strCache>
            </c:strRef>
          </c:cat>
          <c:val>
            <c:numRef>
              <c:f>Feuil2!$B$71:$B$73</c:f>
              <c:numCache>
                <c:formatCode>General</c:formatCode>
                <c:ptCount val="3"/>
                <c:pt idx="0">
                  <c:v>71.900000000000006</c:v>
                </c:pt>
                <c:pt idx="1">
                  <c:v>7</c:v>
                </c:pt>
                <c:pt idx="2">
                  <c:v>21.1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238989810350448E-2"/>
                  <c:y val="-3.6743972185859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369263879321674E-3"/>
                  <c:y val="-3.674397218585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510779163796574E-2"/>
                  <c:y val="-4.5223350382595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Feuil2!$A$71:$A$73</c:f>
              <c:strCache>
                <c:ptCount val="3"/>
                <c:pt idx="0">
                  <c:v>Dans le domaine professionnel</c:v>
                </c:pt>
                <c:pt idx="1">
                  <c:v>Hors du domaine professionnel</c:v>
                </c:pt>
                <c:pt idx="2">
                  <c:v>Autre (Pôle emploi)</c:v>
                </c:pt>
              </c:strCache>
            </c:strRef>
          </c:cat>
          <c:val>
            <c:numRef>
              <c:f>Feuil2!$C$71:$C$73</c:f>
              <c:numCache>
                <c:formatCode>General</c:formatCode>
                <c:ptCount val="3"/>
                <c:pt idx="0">
                  <c:v>58.6</c:v>
                </c:pt>
                <c:pt idx="1">
                  <c:v>18.2</c:v>
                </c:pt>
                <c:pt idx="2">
                  <c:v>23.5</c:v>
                </c:pt>
              </c:numCache>
            </c:numRef>
          </c:val>
        </c:ser>
        <c:ser>
          <c:idx val="2"/>
          <c:order val="2"/>
          <c:tx>
            <c:v>2016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2532337491390149E-2"/>
                  <c:y val="-2.261167519129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130274068971942E-2"/>
                  <c:y val="-1.1305837595648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8641053232768655E-2"/>
                  <c:y val="-2.2611675191297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Feuil2!$A$71:$A$73</c:f>
              <c:strCache>
                <c:ptCount val="3"/>
                <c:pt idx="0">
                  <c:v>Dans le domaine professionnel</c:v>
                </c:pt>
                <c:pt idx="1">
                  <c:v>Hors du domaine professionnel</c:v>
                </c:pt>
                <c:pt idx="2">
                  <c:v>Autre (Pôle emploi)</c:v>
                </c:pt>
              </c:strCache>
            </c:strRef>
          </c:cat>
          <c:val>
            <c:numRef>
              <c:f>Feuil2!$E$71:$E$73</c:f>
              <c:numCache>
                <c:formatCode>0.0</c:formatCode>
                <c:ptCount val="3"/>
                <c:pt idx="0">
                  <c:v>59.315589353612161</c:v>
                </c:pt>
                <c:pt idx="1">
                  <c:v>15.96958174904943</c:v>
                </c:pt>
                <c:pt idx="2">
                  <c:v>24.714828897338403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646792"/>
        <c:axId val="200647184"/>
        <c:axId val="0"/>
      </c:bar3DChart>
      <c:catAx>
        <c:axId val="20064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0647184"/>
        <c:crosses val="autoZero"/>
        <c:auto val="1"/>
        <c:lblAlgn val="ctr"/>
        <c:lblOffset val="100"/>
        <c:noMultiLvlLbl val="0"/>
      </c:catAx>
      <c:valAx>
        <c:axId val="20064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064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29C5C4-3ADD-4858-8B31-389698560F3D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17CFABF-8826-496B-96D7-630716BDEBC5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Feuil1!$A$35:$A$36</c:f>
              <c:strCache>
                <c:ptCount val="2"/>
                <c:pt idx="0">
                  <c:v>Sans réponse</c:v>
                </c:pt>
                <c:pt idx="1">
                  <c:v>Réponse</c:v>
                </c:pt>
              </c:strCache>
            </c:strRef>
          </c:cat>
          <c:val>
            <c:numRef>
              <c:f>Feuil1!$AH$35:$AH$36</c:f>
              <c:numCache>
                <c:formatCode>0.0</c:formatCode>
                <c:ptCount val="2"/>
                <c:pt idx="0">
                  <c:v>16.875712656784494</c:v>
                </c:pt>
                <c:pt idx="1">
                  <c:v>83.124287343215514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>
          <a:solidFill>
            <a:schemeClr val="tx1"/>
          </a:solidFill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0828746F-FB11-4A26-8942-4B3922253B4B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70F8F0A-5F5D-408D-A124-A512B7DEAF28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BC79BD3-BEAA-4831-9F0D-69174762117A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822BB3D-9600-44C2-96F2-261EA3EE01A6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3DD0042-1487-4AC2-8A41-0508E34B743A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Feuil1!$A$43:$A$47</c:f>
              <c:strCache>
                <c:ptCount val="5"/>
                <c:pt idx="0">
                  <c:v>Redoublement</c:v>
                </c:pt>
                <c:pt idx="1">
                  <c:v>Poursuite d'étude</c:v>
                </c:pt>
                <c:pt idx="2">
                  <c:v>Admission concours</c:v>
                </c:pt>
                <c:pt idx="3">
                  <c:v>Préparation concours</c:v>
                </c:pt>
                <c:pt idx="4">
                  <c:v>Vie active</c:v>
                </c:pt>
              </c:strCache>
            </c:strRef>
          </c:cat>
          <c:val>
            <c:numRef>
              <c:f>Feuil1!$D$43:$D$47</c:f>
              <c:numCache>
                <c:formatCode>0.0</c:formatCode>
                <c:ptCount val="5"/>
                <c:pt idx="0">
                  <c:v>0.5486968449931412</c:v>
                </c:pt>
                <c:pt idx="1">
                  <c:v>14.814814814814813</c:v>
                </c:pt>
                <c:pt idx="2">
                  <c:v>16.872427983539097</c:v>
                </c:pt>
                <c:pt idx="3">
                  <c:v>31.68724279835391</c:v>
                </c:pt>
                <c:pt idx="4">
                  <c:v>36.076817558299041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5F83BC5-C8DC-4583-BBCA-331AFFA9750F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87C4957-699C-4E0F-B823-E491CB37FE72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F3BC25E-696A-45D1-922F-C2C7976E6A94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2137908941226521E-2"/>
                  <c:y val="-0.1550019727681905"/>
                </c:manualLayout>
              </c:layout>
              <c:tx>
                <c:rich>
                  <a:bodyPr/>
                  <a:lstStyle/>
                  <a:p>
                    <a:fld id="{F929C094-2BF9-4C63-9BD1-80BD6F3D8469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DF84C00B-963F-4EFB-8574-62EACADE5A25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7A195C9B-3EB0-421F-83AB-56B57107131B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Feuil1!$A$51:$A$56</c:f>
              <c:strCache>
                <c:ptCount val="6"/>
                <c:pt idx="0">
                  <c:v>BTS EFS</c:v>
                </c:pt>
                <c:pt idx="1">
                  <c:v>BTS SP3S</c:v>
                </c:pt>
                <c:pt idx="2">
                  <c:v>Autre BTS</c:v>
                </c:pt>
                <c:pt idx="3">
                  <c:v>DUT</c:v>
                </c:pt>
                <c:pt idx="4">
                  <c:v>Faculté</c:v>
                </c:pt>
                <c:pt idx="5">
                  <c:v>Autre </c:v>
                </c:pt>
              </c:strCache>
            </c:strRef>
          </c:cat>
          <c:val>
            <c:numRef>
              <c:f>Feuil1!$E$51:$E$56</c:f>
              <c:numCache>
                <c:formatCode>0.0</c:formatCode>
                <c:ptCount val="6"/>
                <c:pt idx="0">
                  <c:v>23.148148148148149</c:v>
                </c:pt>
                <c:pt idx="1">
                  <c:v>21.296296296296298</c:v>
                </c:pt>
                <c:pt idx="2">
                  <c:v>5.5555555555555554</c:v>
                </c:pt>
                <c:pt idx="3">
                  <c:v>0.92592592592592582</c:v>
                </c:pt>
                <c:pt idx="4">
                  <c:v>20.37037037037037</c:v>
                </c:pt>
                <c:pt idx="5">
                  <c:v>28.703703703703702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DFDAE56-8EE0-4FD0-B94B-22722D960EBF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403E955-7F4D-4DDD-A6CB-8BEB66880E18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56C6B40-2F7E-44AA-AEB3-D86CD40CDF34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C84BB36-2605-458E-9D44-7657DA14AF1A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179118D-B3EF-43E9-92FB-CC55570A67C7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Feuil1!$A$59:$A$63</c:f>
              <c:strCache>
                <c:ptCount val="5"/>
                <c:pt idx="0">
                  <c:v>AS</c:v>
                </c:pt>
                <c:pt idx="1">
                  <c:v>AP</c:v>
                </c:pt>
                <c:pt idx="2">
                  <c:v>Moniteur-éducateur</c:v>
                </c:pt>
                <c:pt idx="3">
                  <c:v>AMP/AES</c:v>
                </c:pt>
                <c:pt idx="4">
                  <c:v>Autre (IDE, éduc spé)</c:v>
                </c:pt>
              </c:strCache>
            </c:strRef>
          </c:cat>
          <c:val>
            <c:numRef>
              <c:f>Feuil1!$E$59:$E$63</c:f>
              <c:numCache>
                <c:formatCode>0.0</c:formatCode>
                <c:ptCount val="5"/>
                <c:pt idx="0">
                  <c:v>86.99186991869918</c:v>
                </c:pt>
                <c:pt idx="1">
                  <c:v>2.4390243902439024</c:v>
                </c:pt>
                <c:pt idx="2">
                  <c:v>0.81300813008130091</c:v>
                </c:pt>
                <c:pt idx="3">
                  <c:v>6.5040650406504072</c:v>
                </c:pt>
                <c:pt idx="4">
                  <c:v>3.2520325203252036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738013027421092E-2"/>
          <c:y val="0.7481552060369201"/>
          <c:w val="0.96426198697257892"/>
          <c:h val="0.251844793963079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3CB18B2-A6C5-425B-8699-C6A82721C54C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352F894-E4BE-408F-A632-9F33CD618B9B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79CBE4D-6DDE-430C-95E7-66AAEFAF5C86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Feuil1!$A$66:$A$68</c:f>
              <c:strCache>
                <c:ptCount val="3"/>
                <c:pt idx="0">
                  <c:v>AS AP AMP</c:v>
                </c:pt>
                <c:pt idx="1">
                  <c:v>IDE</c:v>
                </c:pt>
                <c:pt idx="2">
                  <c:v>Autre</c:v>
                </c:pt>
              </c:strCache>
            </c:strRef>
          </c:cat>
          <c:val>
            <c:numRef>
              <c:f>Feuil1!$E$66:$E$68</c:f>
              <c:numCache>
                <c:formatCode>0.0</c:formatCode>
                <c:ptCount val="3"/>
                <c:pt idx="0">
                  <c:v>64.502164502164504</c:v>
                </c:pt>
                <c:pt idx="1">
                  <c:v>26.839826839826841</c:v>
                </c:pt>
                <c:pt idx="2">
                  <c:v>8.6580086580086579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>
          <a:solidFill>
            <a:schemeClr val="tx1"/>
          </a:solidFill>
        </a:defRPr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957BFCA-32B4-4544-B990-D4747D79CED5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4C0386B-561E-40CC-A8DF-7CADA5F7C20C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9F93ADB-1DB4-4C6A-B571-F802C0C87729}" type="VALUE">
                      <a:rPr lang="en-US" smtClean="0"/>
                      <a:pPr/>
                      <a:t>[VALEUR]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Feuil1!$A$71:$A$73</c:f>
              <c:strCache>
                <c:ptCount val="3"/>
                <c:pt idx="0">
                  <c:v>Dans le domaine professionnel</c:v>
                </c:pt>
                <c:pt idx="1">
                  <c:v>Hors du domaine professionnel</c:v>
                </c:pt>
                <c:pt idx="2">
                  <c:v>Autre (Pôle emploi)</c:v>
                </c:pt>
              </c:strCache>
            </c:strRef>
          </c:cat>
          <c:val>
            <c:numRef>
              <c:f>Feuil1!$E$71:$E$73</c:f>
              <c:numCache>
                <c:formatCode>0.0</c:formatCode>
                <c:ptCount val="3"/>
                <c:pt idx="0">
                  <c:v>59.315589353612161</c:v>
                </c:pt>
                <c:pt idx="1">
                  <c:v>15.96958174904943</c:v>
                </c:pt>
                <c:pt idx="2">
                  <c:v>24.714828897338403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2109895653227019"/>
          <c:w val="1"/>
          <c:h val="0.259834274244197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à domicile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5.849531622936428E-3"/>
                  <c:y val="-2.716162919223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Feuil2!$A$43:$A$47</c:f>
              <c:strCache>
                <c:ptCount val="5"/>
                <c:pt idx="0">
                  <c:v>Redoublement</c:v>
                </c:pt>
                <c:pt idx="1">
                  <c:v>Poursuite d'étude</c:v>
                </c:pt>
                <c:pt idx="2">
                  <c:v>Admission concours</c:v>
                </c:pt>
                <c:pt idx="3">
                  <c:v>Préparation concours</c:v>
                </c:pt>
                <c:pt idx="4">
                  <c:v>Vie active</c:v>
                </c:pt>
              </c:strCache>
            </c:strRef>
          </c:cat>
          <c:val>
            <c:numRef>
              <c:f>Feuil2!$G$43:$G$47</c:f>
              <c:numCache>
                <c:formatCode>0.0</c:formatCode>
                <c:ptCount val="5"/>
                <c:pt idx="0">
                  <c:v>1.2738853503184715</c:v>
                </c:pt>
                <c:pt idx="1">
                  <c:v>13.375796178343949</c:v>
                </c:pt>
                <c:pt idx="2">
                  <c:v>10.191082802547772</c:v>
                </c:pt>
                <c:pt idx="3">
                  <c:v>29.29936305732484</c:v>
                </c:pt>
                <c:pt idx="4">
                  <c:v>45.859872611464972</c:v>
                </c:pt>
              </c:numCache>
            </c:numRef>
          </c:val>
        </c:ser>
        <c:ser>
          <c:idx val="1"/>
          <c:order val="1"/>
          <c:tx>
            <c:v>en structure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29781424036996E-2"/>
                  <c:y val="-2.4692390174761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448282617433569E-2"/>
                  <c:y val="-7.4077170524285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48907120184855E-2"/>
                  <c:y val="-4.9384780349523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126491745712E-2"/>
                  <c:y val="-2.716162919223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Feuil2!$A$43:$A$47</c:f>
              <c:strCache>
                <c:ptCount val="5"/>
                <c:pt idx="0">
                  <c:v>Redoublement</c:v>
                </c:pt>
                <c:pt idx="1">
                  <c:v>Poursuite d'étude</c:v>
                </c:pt>
                <c:pt idx="2">
                  <c:v>Admission concours</c:v>
                </c:pt>
                <c:pt idx="3">
                  <c:v>Préparation concours</c:v>
                </c:pt>
                <c:pt idx="4">
                  <c:v>Vie active</c:v>
                </c:pt>
              </c:strCache>
            </c:strRef>
          </c:cat>
          <c:val>
            <c:numRef>
              <c:f>Feuil2!$I$43:$I$47</c:f>
              <c:numCache>
                <c:formatCode>0.0</c:formatCode>
                <c:ptCount val="5"/>
                <c:pt idx="0">
                  <c:v>0.34904013961605584</c:v>
                </c:pt>
                <c:pt idx="1">
                  <c:v>15.183246073298429</c:v>
                </c:pt>
                <c:pt idx="2">
                  <c:v>18.848167539267017</c:v>
                </c:pt>
                <c:pt idx="3">
                  <c:v>32.286212914485169</c:v>
                </c:pt>
                <c:pt idx="4">
                  <c:v>33.333333333333329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552640"/>
        <c:axId val="198553032"/>
        <c:axId val="0"/>
      </c:bar3DChart>
      <c:catAx>
        <c:axId val="19855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8553032"/>
        <c:crosses val="autoZero"/>
        <c:auto val="1"/>
        <c:lblAlgn val="ctr"/>
        <c:lblOffset val="100"/>
        <c:noMultiLvlLbl val="0"/>
      </c:catAx>
      <c:valAx>
        <c:axId val="198553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855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2.4148374869952041E-2"/>
                  <c:y val="-2.6167476381792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721076763017853E-2"/>
                  <c:y val="-5.23349527635842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718105679197542E-2"/>
                  <c:y val="-1.1693359209602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Feuil2!$A$43:$A$47</c:f>
              <c:strCache>
                <c:ptCount val="5"/>
                <c:pt idx="0">
                  <c:v>Redoublement</c:v>
                </c:pt>
                <c:pt idx="1">
                  <c:v>Poursuite d'étude</c:v>
                </c:pt>
                <c:pt idx="2">
                  <c:v>Admission concours</c:v>
                </c:pt>
                <c:pt idx="3">
                  <c:v>Préparation concours</c:v>
                </c:pt>
                <c:pt idx="4">
                  <c:v>Vie active</c:v>
                </c:pt>
              </c:strCache>
            </c:strRef>
          </c:cat>
          <c:val>
            <c:numRef>
              <c:f>Feuil2!$B$43:$B$47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16.399999999999999</c:v>
                </c:pt>
                <c:pt idx="2">
                  <c:v>11.2</c:v>
                </c:pt>
                <c:pt idx="3">
                  <c:v>30.4</c:v>
                </c:pt>
                <c:pt idx="4">
                  <c:v>37.9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3.7151345953771978E-3"/>
                  <c:y val="-3.401771929632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575672976886158E-3"/>
                  <c:y val="-3.6634466934508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148374869951871E-2"/>
                  <c:y val="-8.703364457520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Feuil2!$A$43:$A$47</c:f>
              <c:strCache>
                <c:ptCount val="5"/>
                <c:pt idx="0">
                  <c:v>Redoublement</c:v>
                </c:pt>
                <c:pt idx="1">
                  <c:v>Poursuite d'étude</c:v>
                </c:pt>
                <c:pt idx="2">
                  <c:v>Admission concours</c:v>
                </c:pt>
                <c:pt idx="3">
                  <c:v>Préparation concours</c:v>
                </c:pt>
                <c:pt idx="4">
                  <c:v>Vie active</c:v>
                </c:pt>
              </c:strCache>
            </c:strRef>
          </c:cat>
          <c:val>
            <c:numRef>
              <c:f>Feuil2!$C$43:$C$47</c:f>
              <c:numCache>
                <c:formatCode>General</c:formatCode>
                <c:ptCount val="5"/>
                <c:pt idx="0">
                  <c:v>0.8</c:v>
                </c:pt>
                <c:pt idx="1">
                  <c:v>19.2</c:v>
                </c:pt>
                <c:pt idx="2">
                  <c:v>15.6</c:v>
                </c:pt>
                <c:pt idx="3">
                  <c:v>33</c:v>
                </c:pt>
                <c:pt idx="4">
                  <c:v>31.4</c:v>
                </c:pt>
              </c:numCache>
            </c:numRef>
          </c:val>
        </c:ser>
        <c:ser>
          <c:idx val="2"/>
          <c:order val="2"/>
          <c:tx>
            <c:v>2016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1483748699520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148374869952006E-2"/>
                  <c:y val="2.6167476381792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148374869952006E-2"/>
                  <c:y val="-1.3083738190896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863509465329103E-2"/>
                  <c:y val="-1.046699055271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4302691907544502E-2"/>
                  <c:y val="2.8784224019971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Feuil2!$A$43:$A$47</c:f>
              <c:strCache>
                <c:ptCount val="5"/>
                <c:pt idx="0">
                  <c:v>Redoublement</c:v>
                </c:pt>
                <c:pt idx="1">
                  <c:v>Poursuite d'étude</c:v>
                </c:pt>
                <c:pt idx="2">
                  <c:v>Admission concours</c:v>
                </c:pt>
                <c:pt idx="3">
                  <c:v>Préparation concours</c:v>
                </c:pt>
                <c:pt idx="4">
                  <c:v>Vie active</c:v>
                </c:pt>
              </c:strCache>
            </c:strRef>
          </c:cat>
          <c:val>
            <c:numRef>
              <c:f>Feuil2!$D$43:$D$47</c:f>
              <c:numCache>
                <c:formatCode>0.0</c:formatCode>
                <c:ptCount val="5"/>
                <c:pt idx="0">
                  <c:v>0.5486968449931412</c:v>
                </c:pt>
                <c:pt idx="1">
                  <c:v>14.814814814814813</c:v>
                </c:pt>
                <c:pt idx="2">
                  <c:v>16.872427983539097</c:v>
                </c:pt>
                <c:pt idx="3">
                  <c:v>31.68724279835391</c:v>
                </c:pt>
                <c:pt idx="4">
                  <c:v>36.076817558299041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554992"/>
        <c:axId val="198555384"/>
        <c:axId val="0"/>
      </c:bar3DChart>
      <c:catAx>
        <c:axId val="19855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8555384"/>
        <c:crosses val="autoZero"/>
        <c:auto val="1"/>
        <c:lblAlgn val="ctr"/>
        <c:lblOffset val="100"/>
        <c:noMultiLvlLbl val="0"/>
      </c:catAx>
      <c:valAx>
        <c:axId val="198555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855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1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5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14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68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6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8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46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26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7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9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7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4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2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7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7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9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9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Devenir des élèves de la session 2016 du bac pro ASSP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Mars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23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87966"/>
          </a:xfrm>
        </p:spPr>
        <p:txBody>
          <a:bodyPr>
            <a:normAutofit/>
          </a:bodyPr>
          <a:lstStyle/>
          <a:p>
            <a:r>
              <a:rPr lang="fr-FR" dirty="0" smtClean="0"/>
              <a:t>Préparation concours (%) : 231 élèves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28984"/>
              </p:ext>
            </p:extLst>
          </p:nvPr>
        </p:nvGraphicFramePr>
        <p:xfrm>
          <a:off x="9809128" y="1962441"/>
          <a:ext cx="2200003" cy="1480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075"/>
                <a:gridCol w="529928"/>
              </a:tblGrid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AS AP AMP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IDE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344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Autre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293148"/>
              </p:ext>
            </p:extLst>
          </p:nvPr>
        </p:nvGraphicFramePr>
        <p:xfrm>
          <a:off x="2053883" y="2057399"/>
          <a:ext cx="7498080" cy="4258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9818919" y="3614174"/>
            <a:ext cx="2190212" cy="31393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ATSEM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Moniteur-éducateur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Educateur de jeunes enfants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</a:t>
            </a:r>
            <a:r>
              <a:rPr lang="fr-FR" dirty="0" smtClean="0"/>
              <a:t>ducateur spécialisé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Ecoles sociales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Ecole de police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Concours sociaux (1)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7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32164"/>
          </a:xfrm>
        </p:spPr>
        <p:txBody>
          <a:bodyPr>
            <a:normAutofit/>
          </a:bodyPr>
          <a:lstStyle/>
          <a:p>
            <a:r>
              <a:rPr lang="fr-FR" dirty="0" smtClean="0"/>
              <a:t>Insertion professionnelle (%) : 263 élèves</a:t>
            </a:r>
            <a:endParaRPr lang="fr-FR" sz="10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60091"/>
              </p:ext>
            </p:extLst>
          </p:nvPr>
        </p:nvGraphicFramePr>
        <p:xfrm>
          <a:off x="9031458" y="2114989"/>
          <a:ext cx="2982351" cy="1781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6012"/>
                <a:gridCol w="686339"/>
              </a:tblGrid>
              <a:tr h="698049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Dans le domaine </a:t>
                      </a:r>
                      <a:r>
                        <a:rPr lang="fr-FR" sz="2000" u="none" strike="noStrike" dirty="0" smtClean="0">
                          <a:effectLst/>
                        </a:rPr>
                        <a:t>professionnel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 smtClean="0">
                          <a:effectLst/>
                        </a:rPr>
                        <a:t>156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98049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Hors du domaine professionnel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 smtClean="0">
                          <a:effectLst/>
                        </a:rPr>
                        <a:t>42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566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Autre (Pôle emploi)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 smtClean="0">
                          <a:effectLst/>
                        </a:rPr>
                        <a:t>65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9031458" y="4293774"/>
            <a:ext cx="2982351" cy="2308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 Agent EHPAD ; ASH  ; agent polyvalent en maison de retraite ; aide à domicile ; auxiliaire de vie ; garde d’enfant à domicile ; agent en école maternelle ; employé en accueil périscolaire/centre de loisirs ; agent en crèche.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59705" y="2741253"/>
            <a:ext cx="2471565" cy="3416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Serveur ; barman ; hôtesse de caisse ; vendeur ; employé grande distribution ; ouvrier agro-alimentaire ; conditionneur restaurant ; employé animalerie ; employé fastfood ; gendarme adjoint ; employé boulangerie-pâtisserie.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213484" y="1820090"/>
            <a:ext cx="1617786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Pôle emploi et service civique</a:t>
            </a:r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262730"/>
              </p:ext>
            </p:extLst>
          </p:nvPr>
        </p:nvGraphicFramePr>
        <p:xfrm>
          <a:off x="3038622" y="2087297"/>
          <a:ext cx="6625883" cy="3996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67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2108" y="334109"/>
            <a:ext cx="10018713" cy="853068"/>
          </a:xfrm>
        </p:spPr>
        <p:txBody>
          <a:bodyPr/>
          <a:lstStyle/>
          <a:p>
            <a:r>
              <a:rPr lang="fr-FR" dirty="0" smtClean="0"/>
              <a:t>Orientation par option (%)</a:t>
            </a: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672047"/>
              </p:ext>
            </p:extLst>
          </p:nvPr>
        </p:nvGraphicFramePr>
        <p:xfrm>
          <a:off x="3277773" y="1187177"/>
          <a:ext cx="6513342" cy="5143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2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2014 à 2016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4580"/>
          </a:xfrm>
        </p:spPr>
        <p:txBody>
          <a:bodyPr/>
          <a:lstStyle/>
          <a:p>
            <a:r>
              <a:rPr lang="fr-FR" dirty="0" smtClean="0"/>
              <a:t>Evolution générale de l’orientation (%)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021114"/>
              </p:ext>
            </p:extLst>
          </p:nvPr>
        </p:nvGraphicFramePr>
        <p:xfrm>
          <a:off x="3235569" y="1505243"/>
          <a:ext cx="6836899" cy="4853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78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86522"/>
          </a:xfrm>
        </p:spPr>
        <p:txBody>
          <a:bodyPr/>
          <a:lstStyle/>
          <a:p>
            <a:r>
              <a:rPr lang="fr-FR" dirty="0" smtClean="0"/>
              <a:t>Evolution de la poursuite </a:t>
            </a:r>
            <a:r>
              <a:rPr lang="fr-FR" dirty="0"/>
              <a:t>d’étude (%)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268491"/>
              </p:ext>
            </p:extLst>
          </p:nvPr>
        </p:nvGraphicFramePr>
        <p:xfrm>
          <a:off x="2250831" y="1572323"/>
          <a:ext cx="8356209" cy="4659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1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86522"/>
          </a:xfrm>
        </p:spPr>
        <p:txBody>
          <a:bodyPr/>
          <a:lstStyle/>
          <a:p>
            <a:r>
              <a:rPr lang="fr-FR" dirty="0" smtClean="0"/>
              <a:t>Evolution de la réussite </a:t>
            </a:r>
            <a:r>
              <a:rPr lang="fr-FR" smtClean="0"/>
              <a:t>aux concours (%)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619877"/>
              </p:ext>
            </p:extLst>
          </p:nvPr>
        </p:nvGraphicFramePr>
        <p:xfrm>
          <a:off x="2813538" y="1572323"/>
          <a:ext cx="7033847" cy="4969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6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8724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Evolution de l’entrée en préparation concours (%)</a:t>
            </a:r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520906"/>
              </p:ext>
            </p:extLst>
          </p:nvPr>
        </p:nvGraphicFramePr>
        <p:xfrm>
          <a:off x="2700997" y="1561514"/>
          <a:ext cx="6597748" cy="4459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1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3160" y="362416"/>
            <a:ext cx="10018713" cy="1165302"/>
          </a:xfrm>
        </p:spPr>
        <p:txBody>
          <a:bodyPr/>
          <a:lstStyle/>
          <a:p>
            <a:r>
              <a:rPr lang="fr-FR" dirty="0" smtClean="0"/>
              <a:t>Evolution de l’entrée dans la vie active (%)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365453"/>
              </p:ext>
            </p:extLst>
          </p:nvPr>
        </p:nvGraphicFramePr>
        <p:xfrm>
          <a:off x="3038623" y="1527718"/>
          <a:ext cx="6527408" cy="449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16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L’enquête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3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84310" y="1014761"/>
            <a:ext cx="10018713" cy="4776439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Académie de Nantes</a:t>
            </a:r>
          </a:p>
          <a:p>
            <a:r>
              <a:rPr lang="fr-FR" dirty="0"/>
              <a:t>22 établissements ont répondu à </a:t>
            </a:r>
            <a:r>
              <a:rPr lang="fr-FR" dirty="0" smtClean="0"/>
              <a:t>l’enquête sur 25 </a:t>
            </a:r>
            <a:r>
              <a:rPr lang="fr-FR" dirty="0"/>
              <a:t>établissements proposant la formation ASSP</a:t>
            </a:r>
          </a:p>
          <a:p>
            <a:r>
              <a:rPr lang="fr-FR" dirty="0" smtClean="0"/>
              <a:t>Entre le 1</a:t>
            </a:r>
            <a:r>
              <a:rPr lang="fr-FR" baseline="30000" dirty="0" smtClean="0"/>
              <a:t>er</a:t>
            </a:r>
            <a:r>
              <a:rPr lang="fr-FR" dirty="0" smtClean="0"/>
              <a:t> décembre 2016 et le 15 mars 2017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65664" y="269173"/>
            <a:ext cx="10018713" cy="19849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800" b="1" dirty="0" smtClean="0"/>
              <a:t>Répartition des élèves par option</a:t>
            </a:r>
          </a:p>
          <a:p>
            <a:r>
              <a:rPr lang="fr-FR" dirty="0" smtClean="0"/>
              <a:t>Nombre total d’élèves : 877</a:t>
            </a:r>
          </a:p>
          <a:p>
            <a:r>
              <a:rPr lang="fr-FR" dirty="0" smtClean="0"/>
              <a:t>Nombre d’élèves dans l’option A « à domicile » : 187</a:t>
            </a:r>
          </a:p>
          <a:p>
            <a:r>
              <a:rPr lang="fr-FR" dirty="0" smtClean="0"/>
              <a:t>Nombre d’élèves dans l’option B : « en structure</a:t>
            </a:r>
            <a:r>
              <a:rPr lang="fr-FR" dirty="0"/>
              <a:t> </a:t>
            </a:r>
            <a:r>
              <a:rPr lang="fr-FR" dirty="0" smtClean="0"/>
              <a:t>» : 690</a:t>
            </a:r>
            <a:endParaRPr lang="fr-FR" dirty="0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358665"/>
              </p:ext>
            </p:extLst>
          </p:nvPr>
        </p:nvGraphicFramePr>
        <p:xfrm>
          <a:off x="2644726" y="2729132"/>
          <a:ext cx="7076049" cy="3854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1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Résultats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9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Réponse des élèves à l’enquête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232138"/>
              </p:ext>
            </p:extLst>
          </p:nvPr>
        </p:nvGraphicFramePr>
        <p:xfrm>
          <a:off x="2836067" y="2043331"/>
          <a:ext cx="7315200" cy="439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0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1597" y="277838"/>
            <a:ext cx="10018713" cy="719254"/>
          </a:xfrm>
        </p:spPr>
        <p:txBody>
          <a:bodyPr>
            <a:normAutofit/>
          </a:bodyPr>
          <a:lstStyle/>
          <a:p>
            <a:r>
              <a:rPr lang="fr-FR" dirty="0" smtClean="0"/>
              <a:t>Orientation générale des élèves (%)</a:t>
            </a:r>
            <a:endParaRPr lang="fr-FR" sz="1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222060"/>
              </p:ext>
            </p:extLst>
          </p:nvPr>
        </p:nvGraphicFramePr>
        <p:xfrm>
          <a:off x="1280160" y="3235907"/>
          <a:ext cx="2532185" cy="2025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4280"/>
                <a:gridCol w="577905"/>
              </a:tblGrid>
              <a:tr h="4050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Redoublement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0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Poursuite d'étude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0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Admission concours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0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Préparation concours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0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Vie active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10163"/>
              </p:ext>
            </p:extLst>
          </p:nvPr>
        </p:nvGraphicFramePr>
        <p:xfrm>
          <a:off x="3701229" y="1364565"/>
          <a:ext cx="7160456" cy="468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0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7765" y="150542"/>
            <a:ext cx="10018713" cy="1752599"/>
          </a:xfrm>
        </p:spPr>
        <p:txBody>
          <a:bodyPr/>
          <a:lstStyle/>
          <a:p>
            <a:r>
              <a:rPr lang="fr-FR" dirty="0" smtClean="0"/>
              <a:t>Poursuites d’étude (%) : 108 élèves</a:t>
            </a:r>
            <a:endParaRPr lang="fr-FR" sz="1000" dirty="0"/>
          </a:p>
        </p:txBody>
      </p:sp>
      <p:sp>
        <p:nvSpPr>
          <p:cNvPr id="3" name="ZoneTexte 2"/>
          <p:cNvSpPr txBox="1"/>
          <p:nvPr/>
        </p:nvSpPr>
        <p:spPr>
          <a:xfrm>
            <a:off x="217563" y="1566854"/>
            <a:ext cx="3158684" cy="2800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AUTRE</a:t>
            </a:r>
          </a:p>
          <a:p>
            <a:r>
              <a:rPr lang="fr-FR" sz="1600" dirty="0" smtClean="0"/>
              <a:t>Classe de remise à </a:t>
            </a:r>
            <a:r>
              <a:rPr lang="fr-FR" sz="1600" dirty="0"/>
              <a:t>niveau bio (1</a:t>
            </a:r>
            <a:r>
              <a:rPr lang="fr-FR" sz="1600" dirty="0" smtClean="0"/>
              <a:t>) ; Classe préparatoire aux concours médicaux </a:t>
            </a:r>
            <a:r>
              <a:rPr lang="fr-FR" sz="1600" dirty="0"/>
              <a:t>(1</a:t>
            </a:r>
            <a:r>
              <a:rPr lang="fr-FR" sz="1600" dirty="0" smtClean="0"/>
              <a:t>) ; </a:t>
            </a:r>
            <a:r>
              <a:rPr lang="fr-FR" sz="1600" dirty="0"/>
              <a:t>dessinateur-illustrateur (1</a:t>
            </a:r>
            <a:r>
              <a:rPr lang="fr-FR" sz="1600" dirty="0" smtClean="0"/>
              <a:t>) ;  CAP petite enfance (6)   BP Préparateur en pharmacie (2) ; secrétaire médicale (4) ; toiletteur canin </a:t>
            </a:r>
            <a:r>
              <a:rPr lang="fr-FR" sz="1600" dirty="0"/>
              <a:t>(1</a:t>
            </a:r>
            <a:r>
              <a:rPr lang="fr-FR" sz="1600" dirty="0" smtClean="0"/>
              <a:t>) ; assistant vétérinaire (</a:t>
            </a:r>
            <a:r>
              <a:rPr lang="fr-FR" sz="1600" dirty="0"/>
              <a:t>1</a:t>
            </a:r>
            <a:r>
              <a:rPr lang="fr-FR" sz="1600" dirty="0" smtClean="0"/>
              <a:t>) ; CAP Coiffure (1) ; CAP Esthétique (1) ; CAP Couvreur (1)</a:t>
            </a:r>
            <a:endParaRPr lang="fr-FR" sz="1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10343"/>
              </p:ext>
            </p:extLst>
          </p:nvPr>
        </p:nvGraphicFramePr>
        <p:xfrm>
          <a:off x="10287975" y="150542"/>
          <a:ext cx="1739900" cy="225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0800"/>
                <a:gridCol w="419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BTS </a:t>
                      </a:r>
                      <a:r>
                        <a:rPr lang="fr-FR" sz="2000" u="none" strike="noStrike" dirty="0" smtClean="0">
                          <a:effectLst/>
                        </a:rPr>
                        <a:t>ESF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BTS SP3S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Autre BTS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DUT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Faculté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Autre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9707021" y="3523426"/>
            <a:ext cx="2278965" cy="31393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Autres BTS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Comptabilité gestion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Développement, Animation des Territoires Ruraux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Communication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Négociation Relation 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2574387" y="5746980"/>
            <a:ext cx="6902744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FACULTE</a:t>
            </a:r>
          </a:p>
          <a:p>
            <a:r>
              <a:rPr lang="fr-FR" sz="1600" dirty="0" smtClean="0"/>
              <a:t>Psychologie (5) ; Langues étrangères appliquées (1) ; PACES -ex L1 santé (1) ; Médecine (5) ; Anglais (1) ; Sociologie (2) ; Histoire (1) ; Science de l’éducation (1) ; Licence d’animation (1) ; STAPS (2)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9707021" y="2745530"/>
            <a:ext cx="232085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DUT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Carrières sociales</a:t>
            </a:r>
            <a:endParaRPr lang="fr-FR" dirty="0"/>
          </a:p>
        </p:txBody>
      </p:sp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105380"/>
              </p:ext>
            </p:extLst>
          </p:nvPr>
        </p:nvGraphicFramePr>
        <p:xfrm>
          <a:off x="2574387" y="1252025"/>
          <a:ext cx="7441809" cy="460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242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53068"/>
          </a:xfrm>
        </p:spPr>
        <p:txBody>
          <a:bodyPr>
            <a:normAutofit/>
          </a:bodyPr>
          <a:lstStyle/>
          <a:p>
            <a:r>
              <a:rPr lang="fr-FR" dirty="0" smtClean="0"/>
              <a:t>Admissions concours (%) : 123 élèves</a:t>
            </a:r>
            <a:endParaRPr lang="fr-FR" sz="12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4834"/>
              </p:ext>
            </p:extLst>
          </p:nvPr>
        </p:nvGraphicFramePr>
        <p:xfrm>
          <a:off x="9369083" y="2022523"/>
          <a:ext cx="2285182" cy="187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4737"/>
                <a:gridCol w="5504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AS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AP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Moniteur-éducateur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AMP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Autre </a:t>
                      </a:r>
                      <a:r>
                        <a:rPr lang="fr-FR" sz="2000" u="none" strike="noStrike" dirty="0" smtClean="0">
                          <a:effectLst/>
                        </a:rPr>
                        <a:t>(IDE</a:t>
                      </a:r>
                      <a:r>
                        <a:rPr lang="fr-FR" sz="2000" u="none" strike="noStrike" dirty="0">
                          <a:effectLst/>
                        </a:rPr>
                        <a:t>)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392521"/>
              </p:ext>
            </p:extLst>
          </p:nvPr>
        </p:nvGraphicFramePr>
        <p:xfrm>
          <a:off x="1899138" y="1538869"/>
          <a:ext cx="7357404" cy="486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215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Parallaxe</Template>
  <TotalTime>1519</TotalTime>
  <Words>541</Words>
  <Application>Microsoft Office PowerPoint</Application>
  <PresentationFormat>Grand écran</PresentationFormat>
  <Paragraphs>132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Parallaxe</vt:lpstr>
      <vt:lpstr>Devenir des élèves de la session 2016 du bac pro ASSP</vt:lpstr>
      <vt:lpstr>L’enquête</vt:lpstr>
      <vt:lpstr>Présentation PowerPoint</vt:lpstr>
      <vt:lpstr>Présentation PowerPoint</vt:lpstr>
      <vt:lpstr>Les Résultats</vt:lpstr>
      <vt:lpstr>Réponse des élèves à l’enquête</vt:lpstr>
      <vt:lpstr>Orientation générale des élèves (%)</vt:lpstr>
      <vt:lpstr>Poursuites d’étude (%) : 108 élèves</vt:lpstr>
      <vt:lpstr>Admissions concours (%) : 123 élèves</vt:lpstr>
      <vt:lpstr>Préparation concours (%) : 231 élèves</vt:lpstr>
      <vt:lpstr>Insertion professionnelle (%) : 263 élèves</vt:lpstr>
      <vt:lpstr>Orientation par option (%)</vt:lpstr>
      <vt:lpstr>Evolution 2014 à 2016</vt:lpstr>
      <vt:lpstr>Evolution générale de l’orientation (%)</vt:lpstr>
      <vt:lpstr>Evolution de la poursuite d’étude (%)</vt:lpstr>
      <vt:lpstr>Evolution de la réussite aux concours (%)</vt:lpstr>
      <vt:lpstr>Evolution de l’entrée en préparation concours (%)</vt:lpstr>
      <vt:lpstr>Evolution de l’entrée dans la vie active (%)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Devenir des élèves de la première session du bac pro ASSP</dc:title>
  <dc:creator>Utilisateur</dc:creator>
  <cp:lastModifiedBy>christophe lorieau</cp:lastModifiedBy>
  <cp:revision>94</cp:revision>
  <dcterms:created xsi:type="dcterms:W3CDTF">2015-02-11T10:11:57Z</dcterms:created>
  <dcterms:modified xsi:type="dcterms:W3CDTF">2017-06-30T16:13:21Z</dcterms:modified>
</cp:coreProperties>
</file>