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F945602-D21A-4082-8ABA-13F3C3ED32EA}" type="datetimeFigureOut">
              <a:rPr lang="fr-FR" smtClean="0"/>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337825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945602-D21A-4082-8ABA-13F3C3ED32EA}" type="datetimeFigureOut">
              <a:rPr lang="fr-FR" smtClean="0"/>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33303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945602-D21A-4082-8ABA-13F3C3ED32EA}" type="datetimeFigureOut">
              <a:rPr lang="fr-FR" smtClean="0"/>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28204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F945602-D21A-4082-8ABA-13F3C3ED32EA}" type="datetimeFigureOut">
              <a:rPr lang="fr-FR" smtClean="0"/>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2263339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F945602-D21A-4082-8ABA-13F3C3ED32EA}" type="datetimeFigureOut">
              <a:rPr lang="fr-FR" smtClean="0"/>
              <a:t>02/05/2017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1763831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F945602-D21A-4082-8ABA-13F3C3ED32EA}" type="datetimeFigureOut">
              <a:rPr lang="fr-FR" smtClean="0"/>
              <a:t>02/05/2017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1322271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F945602-D21A-4082-8ABA-13F3C3ED32EA}" type="datetimeFigureOut">
              <a:rPr lang="fr-FR" smtClean="0"/>
              <a:t>02/05/2017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413431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F945602-D21A-4082-8ABA-13F3C3ED32EA}" type="datetimeFigureOut">
              <a:rPr lang="fr-FR" smtClean="0"/>
              <a:t>02/05/2017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3542631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945602-D21A-4082-8ABA-13F3C3ED32EA}" type="datetimeFigureOut">
              <a:rPr lang="fr-FR" smtClean="0"/>
              <a:t>02/05/2017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214718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F945602-D21A-4082-8ABA-13F3C3ED32EA}" type="datetimeFigureOut">
              <a:rPr lang="fr-FR" smtClean="0"/>
              <a:t>02/05/2017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413774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F945602-D21A-4082-8ABA-13F3C3ED32EA}" type="datetimeFigureOut">
              <a:rPr lang="fr-FR" smtClean="0"/>
              <a:t>02/05/2017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1A61E3-80F5-4430-92CA-8CFA92D64FA4}" type="slidenum">
              <a:rPr lang="fr-FR" smtClean="0"/>
              <a:t>‹N°›</a:t>
            </a:fld>
            <a:endParaRPr lang="fr-FR"/>
          </a:p>
        </p:txBody>
      </p:sp>
    </p:spTree>
    <p:extLst>
      <p:ext uri="{BB962C8B-B14F-4D97-AF65-F5344CB8AC3E}">
        <p14:creationId xmlns:p14="http://schemas.microsoft.com/office/powerpoint/2010/main" val="9441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45602-D21A-4082-8ABA-13F3C3ED32EA}" type="datetimeFigureOut">
              <a:rPr lang="fr-FR" smtClean="0"/>
              <a:t>02/05/2017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A61E3-80F5-4430-92CA-8CFA92D64FA4}" type="slidenum">
              <a:rPr lang="fr-FR" smtClean="0"/>
              <a:t>‹N°›</a:t>
            </a:fld>
            <a:endParaRPr lang="fr-FR"/>
          </a:p>
        </p:txBody>
      </p:sp>
    </p:spTree>
    <p:extLst>
      <p:ext uri="{BB962C8B-B14F-4D97-AF65-F5344CB8AC3E}">
        <p14:creationId xmlns:p14="http://schemas.microsoft.com/office/powerpoint/2010/main" val="2676257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476672"/>
            <a:ext cx="8280920" cy="1470025"/>
          </a:xfrm>
        </p:spPr>
        <p:txBody>
          <a:bodyPr>
            <a:normAutofit/>
          </a:bodyPr>
          <a:lstStyle/>
          <a:p>
            <a:r>
              <a:rPr lang="fr-FR" sz="3800" dirty="0" smtClean="0"/>
              <a:t>Scénario numérique lors d’une séquence d’Acrosport en collège. </a:t>
            </a:r>
            <a:r>
              <a:rPr lang="fr-FR" sz="3800" b="1" dirty="0" smtClean="0">
                <a:solidFill>
                  <a:srgbClr val="C00000"/>
                </a:solidFill>
              </a:rPr>
              <a:t>Partie </a:t>
            </a:r>
            <a:r>
              <a:rPr lang="fr-FR" sz="3800" b="1" dirty="0" smtClean="0">
                <a:solidFill>
                  <a:srgbClr val="C00000"/>
                </a:solidFill>
              </a:rPr>
              <a:t>2 </a:t>
            </a:r>
            <a:r>
              <a:rPr lang="fr-FR" sz="3800" b="1" smtClean="0">
                <a:solidFill>
                  <a:srgbClr val="C00000"/>
                </a:solidFill>
              </a:rPr>
              <a:t>en rouge</a:t>
            </a:r>
            <a:endParaRPr lang="fr-FR" sz="3800" b="1" dirty="0">
              <a:solidFill>
                <a:srgbClr val="C00000"/>
              </a:solidFill>
            </a:endParaRPr>
          </a:p>
        </p:txBody>
      </p:sp>
      <p:sp>
        <p:nvSpPr>
          <p:cNvPr id="3" name="Sous-titre 2"/>
          <p:cNvSpPr>
            <a:spLocks noGrp="1"/>
          </p:cNvSpPr>
          <p:nvPr>
            <p:ph type="subTitle" idx="1"/>
          </p:nvPr>
        </p:nvSpPr>
        <p:spPr>
          <a:xfrm>
            <a:off x="611560" y="1988840"/>
            <a:ext cx="7776864" cy="4392488"/>
          </a:xfrm>
        </p:spPr>
        <p:txBody>
          <a:bodyPr>
            <a:noAutofit/>
          </a:bodyPr>
          <a:lstStyle/>
          <a:p>
            <a:pPr algn="l"/>
            <a:r>
              <a:rPr lang="fr-FR" sz="2400" b="1" u="sng" dirty="0" smtClean="0">
                <a:latin typeface="+mj-lt"/>
              </a:rPr>
              <a:t>3 temps dans la séquence :</a:t>
            </a:r>
          </a:p>
          <a:p>
            <a:pPr marL="457200" indent="-457200" algn="l">
              <a:buFont typeface="Arial" panose="020B0604020202020204" pitchFamily="34" charset="0"/>
              <a:buChar char="•"/>
            </a:pPr>
            <a:r>
              <a:rPr lang="fr-FR" sz="2400" dirty="0" smtClean="0">
                <a:latin typeface="+mj-lt"/>
              </a:rPr>
              <a:t>Etude par groupe de 5 à 6 élèves d’une des 4 familles d’Acrosport (3 statiques : compensation de masses, par renversement et par empilement et la famille des dynamique). </a:t>
            </a:r>
            <a:endParaRPr lang="fr-FR" sz="2400" dirty="0">
              <a:latin typeface="+mj-lt"/>
            </a:endParaRPr>
          </a:p>
          <a:p>
            <a:pPr marL="457200" indent="-457200" algn="l">
              <a:buFont typeface="Arial" panose="020B0604020202020204" pitchFamily="34" charset="0"/>
              <a:buChar char="•"/>
            </a:pPr>
            <a:r>
              <a:rPr lang="fr-FR" sz="2400" dirty="0" smtClean="0">
                <a:latin typeface="+mj-lt"/>
              </a:rPr>
              <a:t>Composition des nouveaux groupes définitifs de 4 élèves issus des 4 familles étudiées. Chaque élève détient donc des connaissances que les autres n’ont pas et qu’il va être en situation de transmettre (des règles d’action)</a:t>
            </a:r>
          </a:p>
          <a:p>
            <a:pPr marL="457200" indent="-457200" algn="l">
              <a:buFont typeface="Arial" panose="020B0604020202020204" pitchFamily="34" charset="0"/>
              <a:buChar char="•"/>
            </a:pPr>
            <a:r>
              <a:rPr lang="fr-FR" sz="2400" dirty="0" smtClean="0">
                <a:latin typeface="+mj-lt"/>
              </a:rPr>
              <a:t>Travail de création et de production d’un enchaînement destiné à être vu composé de différentes contraintes.</a:t>
            </a:r>
          </a:p>
        </p:txBody>
      </p:sp>
    </p:spTree>
    <p:extLst>
      <p:ext uri="{BB962C8B-B14F-4D97-AF65-F5344CB8AC3E}">
        <p14:creationId xmlns:p14="http://schemas.microsoft.com/office/powerpoint/2010/main" val="413920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Autofit/>
          </a:bodyPr>
          <a:lstStyle/>
          <a:p>
            <a:r>
              <a:rPr lang="fr-FR" sz="2400" dirty="0" smtClean="0"/>
              <a:t>Etude par groupe d’une des 4 familles d’Acrosport</a:t>
            </a:r>
            <a:endParaRPr lang="fr-FR" sz="2400" dirty="0"/>
          </a:p>
        </p:txBody>
      </p:sp>
      <p:sp>
        <p:nvSpPr>
          <p:cNvPr id="3" name="Espace réservé du contenu 2"/>
          <p:cNvSpPr>
            <a:spLocks noGrp="1"/>
          </p:cNvSpPr>
          <p:nvPr>
            <p:ph idx="1"/>
          </p:nvPr>
        </p:nvSpPr>
        <p:spPr>
          <a:xfrm>
            <a:off x="323528" y="836712"/>
            <a:ext cx="8640960" cy="5688632"/>
          </a:xfrm>
        </p:spPr>
        <p:txBody>
          <a:bodyPr>
            <a:noAutofit/>
          </a:bodyPr>
          <a:lstStyle/>
          <a:p>
            <a:r>
              <a:rPr lang="fr-FR" sz="1600" dirty="0" smtClean="0"/>
              <a:t>Les groupes ont une fiche papier sur laquelle ils consignent pour chaque figure réalisée les règles d’actions pour le(s) voltigeur(s) et le(s) porteur(s).</a:t>
            </a:r>
          </a:p>
          <a:p>
            <a:r>
              <a:rPr lang="fr-FR" sz="1600" dirty="0" smtClean="0"/>
              <a:t>Ils ont un code numérique sur leur tablette sous format html5 avec un répertoire de figures auxquelles il manque les règles d’actions (voir dossier joint).</a:t>
            </a:r>
          </a:p>
          <a:p>
            <a:pPr lvl="0"/>
            <a:r>
              <a:rPr lang="fr-FR" sz="1600" dirty="0">
                <a:solidFill>
                  <a:prstClr val="black"/>
                </a:solidFill>
              </a:rPr>
              <a:t>Je vidéo projette l’écran de ma tablette pour que les élèves saisissent la manière de poster sur la clé </a:t>
            </a:r>
            <a:r>
              <a:rPr lang="fr-FR" sz="1600" dirty="0" err="1">
                <a:solidFill>
                  <a:prstClr val="black"/>
                </a:solidFill>
              </a:rPr>
              <a:t>usb</a:t>
            </a:r>
            <a:r>
              <a:rPr lang="fr-FR" sz="1600" dirty="0">
                <a:solidFill>
                  <a:prstClr val="black"/>
                </a:solidFill>
              </a:rPr>
              <a:t> leurs vidéos des figures qu’ils ont réalisées, dans leur dossier.  </a:t>
            </a:r>
            <a:r>
              <a:rPr lang="fr-FR" sz="1600" i="1" dirty="0">
                <a:solidFill>
                  <a:prstClr val="black"/>
                </a:solidFill>
              </a:rPr>
              <a:t>Ils appréhendent ainsi ES Explorateur . Cela leur permet de différencier ce qui relève du contenu de la tablette ou du contenu de la clé </a:t>
            </a:r>
            <a:r>
              <a:rPr lang="fr-FR" sz="1600" i="1" dirty="0" err="1">
                <a:solidFill>
                  <a:prstClr val="black"/>
                </a:solidFill>
              </a:rPr>
              <a:t>usb</a:t>
            </a:r>
            <a:r>
              <a:rPr lang="fr-FR" sz="1600" i="1" dirty="0">
                <a:solidFill>
                  <a:prstClr val="black"/>
                </a:solidFill>
              </a:rPr>
              <a:t> mais aussi , ce qu’est un réseau local et comment il est crée.</a:t>
            </a:r>
            <a:r>
              <a:rPr lang="fr-FR" sz="1600" i="1" dirty="0">
                <a:solidFill>
                  <a:srgbClr val="FF0000"/>
                </a:solidFill>
              </a:rPr>
              <a:t/>
            </a:r>
            <a:br>
              <a:rPr lang="fr-FR" sz="1600" i="1" dirty="0">
                <a:solidFill>
                  <a:srgbClr val="FF0000"/>
                </a:solidFill>
              </a:rPr>
            </a:br>
            <a:r>
              <a:rPr lang="fr-FR" sz="1600" dirty="0">
                <a:solidFill>
                  <a:prstClr val="black"/>
                </a:solidFill>
              </a:rPr>
              <a:t>J’utilise également la vidéo projection pour rythmer les différentes situation proposées.</a:t>
            </a:r>
            <a:br>
              <a:rPr lang="fr-FR" sz="1600" dirty="0">
                <a:solidFill>
                  <a:prstClr val="black"/>
                </a:solidFill>
              </a:rPr>
            </a:br>
            <a:r>
              <a:rPr lang="fr-FR" sz="1600" dirty="0">
                <a:solidFill>
                  <a:prstClr val="black"/>
                </a:solidFill>
              </a:rPr>
              <a:t>J’ai ainsi un regard sur la quantité de leurs productions et sur la qualité à l’aide de la vidéo et de leur fiche papier.</a:t>
            </a:r>
            <a:br>
              <a:rPr lang="fr-FR" sz="1600" dirty="0">
                <a:solidFill>
                  <a:prstClr val="black"/>
                </a:solidFill>
              </a:rPr>
            </a:br>
            <a:r>
              <a:rPr lang="fr-FR" sz="1600" dirty="0" smtClean="0">
                <a:solidFill>
                  <a:prstClr val="black"/>
                </a:solidFill>
              </a:rPr>
              <a:t>Les </a:t>
            </a:r>
            <a:r>
              <a:rPr lang="fr-FR" sz="1600" dirty="0">
                <a:solidFill>
                  <a:prstClr val="black"/>
                </a:solidFill>
              </a:rPr>
              <a:t>tablettes élèves me permettent de revenir sur une vidéo récente (avec l’outil caméra préinstallé dans la tablette) et de pouvoir mettre en évidence les manques ou les raisons de leurs échecs. Ils utilisent pour cela les ralentis, la possibilité de dessiner et d’annoter la vidéo et aussi de comparer leur production avec l’originale.</a:t>
            </a:r>
          </a:p>
          <a:p>
            <a:pPr lvl="0"/>
            <a:r>
              <a:rPr lang="fr-FR" sz="1600" dirty="0">
                <a:solidFill>
                  <a:prstClr val="black"/>
                </a:solidFill>
              </a:rPr>
              <a:t>Les élèves utilisent également la vidéo différée lorsque tous les membres du groupes sont concernés par une figure (aides).</a:t>
            </a:r>
          </a:p>
          <a:p>
            <a:pPr marL="0" lvl="0" indent="0">
              <a:buNone/>
            </a:pPr>
            <a:r>
              <a:rPr lang="fr-FR" sz="1600" b="1" dirty="0">
                <a:solidFill>
                  <a:prstClr val="black"/>
                </a:solidFill>
              </a:rPr>
              <a:t>Ce premier temps est consacré :</a:t>
            </a:r>
          </a:p>
          <a:p>
            <a:pPr marL="0" lvl="0" indent="0">
              <a:buNone/>
            </a:pPr>
            <a:r>
              <a:rPr lang="fr-FR" sz="1600" b="1" dirty="0">
                <a:solidFill>
                  <a:prstClr val="black"/>
                </a:solidFill>
              </a:rPr>
              <a:t>- à la mise en évidence de règles d’actions, à leur syntaxe (elles commencent par un verbe d’action); - au fait d’appréhender l’outil numérique, les applications vidéos et « la vidéo » au service des apprentissages ; </a:t>
            </a:r>
          </a:p>
          <a:p>
            <a:pPr marL="0" lvl="0" indent="0">
              <a:buNone/>
            </a:pPr>
            <a:r>
              <a:rPr lang="fr-FR" sz="1600" b="1" dirty="0">
                <a:solidFill>
                  <a:prstClr val="black"/>
                </a:solidFill>
              </a:rPr>
              <a:t>-et enfin à la possibilité d’abonder leur code numérique de nouvelles figures créées, filmées et dont les difficultés sont discutées.</a:t>
            </a:r>
          </a:p>
        </p:txBody>
      </p:sp>
    </p:spTree>
    <p:extLst>
      <p:ext uri="{BB962C8B-B14F-4D97-AF65-F5344CB8AC3E}">
        <p14:creationId xmlns:p14="http://schemas.microsoft.com/office/powerpoint/2010/main" val="2264908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229600" cy="562074"/>
          </a:xfrm>
        </p:spPr>
        <p:txBody>
          <a:bodyPr>
            <a:normAutofit/>
          </a:bodyPr>
          <a:lstStyle/>
          <a:p>
            <a:r>
              <a:rPr lang="fr-FR" sz="3000" dirty="0" smtClean="0"/>
              <a:t>Transmettre ses connaissances à ses camarades</a:t>
            </a:r>
            <a:endParaRPr lang="fr-FR" sz="3000" dirty="0"/>
          </a:p>
        </p:txBody>
      </p:sp>
      <p:sp>
        <p:nvSpPr>
          <p:cNvPr id="3" name="Espace réservé du contenu 2"/>
          <p:cNvSpPr>
            <a:spLocks noGrp="1"/>
          </p:cNvSpPr>
          <p:nvPr>
            <p:ph idx="1"/>
          </p:nvPr>
        </p:nvSpPr>
        <p:spPr>
          <a:xfrm>
            <a:off x="457200" y="836712"/>
            <a:ext cx="8229600" cy="5688632"/>
          </a:xfrm>
        </p:spPr>
        <p:txBody>
          <a:bodyPr>
            <a:noAutofit/>
          </a:bodyPr>
          <a:lstStyle/>
          <a:p>
            <a:r>
              <a:rPr lang="fr-FR" sz="1700" dirty="0" smtClean="0"/>
              <a:t>Composition des groupes définitifs de 4 élèves, un par famille étudiée. Chacun d’entre eux va donc être en position de transmettre ses connaissances et règles d’actions. </a:t>
            </a:r>
          </a:p>
          <a:p>
            <a:r>
              <a:rPr lang="fr-FR" sz="1700" dirty="0" smtClean="0"/>
              <a:t>J’organise les temps de « restitution » et pour ceux qui ont besoin d’aide je leur donne accès à leur nouveau code avec leurs figures et les règles d’actions qu’ils ont écrites.</a:t>
            </a:r>
            <a:endParaRPr lang="fr-FR" sz="1700" dirty="0"/>
          </a:p>
          <a:p>
            <a:r>
              <a:rPr lang="fr-FR" sz="1700" dirty="0" smtClean="0"/>
              <a:t>L’analyse vidéo est toujours présente et le travail sur les contraintes de l’enchaînement s’amplifie.</a:t>
            </a:r>
          </a:p>
          <a:p>
            <a:r>
              <a:rPr lang="fr-FR" sz="1700" dirty="0"/>
              <a:t>Ce second temps est ainsi consacré à:</a:t>
            </a:r>
          </a:p>
          <a:p>
            <a:pPr marL="0" indent="0">
              <a:buNone/>
            </a:pPr>
            <a:r>
              <a:rPr lang="fr-FR" sz="1700" dirty="0" smtClean="0"/>
              <a:t>-prendre </a:t>
            </a:r>
            <a:r>
              <a:rPr lang="fr-FR" sz="1700" dirty="0"/>
              <a:t>des initiatives et la parole, échanger au sein du groupe définitif </a:t>
            </a:r>
          </a:p>
          <a:p>
            <a:pPr marL="0" indent="0">
              <a:buNone/>
            </a:pPr>
            <a:r>
              <a:rPr lang="fr-FR" sz="1700" dirty="0" smtClean="0"/>
              <a:t>-faire </a:t>
            </a:r>
            <a:r>
              <a:rPr lang="fr-FR" sz="1700" dirty="0"/>
              <a:t>des choix collectif qui concernent la production finale en accord avec les procédés de composition de l’enchaînement, les liaisons, le rythme et le chemin à dessiner.</a:t>
            </a:r>
          </a:p>
          <a:p>
            <a:pPr marL="0" indent="0">
              <a:buNone/>
            </a:pPr>
            <a:r>
              <a:rPr lang="fr-FR" sz="1800" b="1" dirty="0" smtClean="0">
                <a:solidFill>
                  <a:srgbClr val="C00000"/>
                </a:solidFill>
              </a:rPr>
              <a:t>L’outil numérique au-delà de la vidéo me sert à évaluer la qualité de la transmission de leurs connaissances et à évaluer par un QCM leur connaissances en Acrosport. J’utilise pour cela l’application </a:t>
            </a:r>
            <a:r>
              <a:rPr lang="fr-FR" sz="1800" b="1" dirty="0" err="1" smtClean="0">
                <a:solidFill>
                  <a:srgbClr val="C00000"/>
                </a:solidFill>
              </a:rPr>
              <a:t>Easy</a:t>
            </a:r>
            <a:r>
              <a:rPr lang="fr-FR" sz="1800" b="1" dirty="0" smtClean="0">
                <a:solidFill>
                  <a:srgbClr val="C00000"/>
                </a:solidFill>
              </a:rPr>
              <a:t> tag installée sur les tablettes.</a:t>
            </a:r>
            <a:br>
              <a:rPr lang="fr-FR" sz="1800" b="1" dirty="0" smtClean="0">
                <a:solidFill>
                  <a:srgbClr val="C00000"/>
                </a:solidFill>
              </a:rPr>
            </a:br>
            <a:r>
              <a:rPr lang="fr-FR" sz="1800" b="1" dirty="0" smtClean="0">
                <a:solidFill>
                  <a:srgbClr val="C00000"/>
                </a:solidFill>
              </a:rPr>
              <a:t>Je demande aux élèves par groupe de 6 (chacun une tablette) de s’autoévaluer, évaluer leur camarades (4 degrés de compétence) et de répondre à 6 questions d’un QCM . </a:t>
            </a:r>
            <a:br>
              <a:rPr lang="fr-FR" sz="1800" b="1" dirty="0" smtClean="0">
                <a:solidFill>
                  <a:srgbClr val="C00000"/>
                </a:solidFill>
              </a:rPr>
            </a:br>
            <a:r>
              <a:rPr lang="fr-FR" sz="1800" b="1" dirty="0" smtClean="0">
                <a:solidFill>
                  <a:srgbClr val="C00000"/>
                </a:solidFill>
              </a:rPr>
              <a:t>Cela prend 5 minutes, j’évalue également les compétences numériques car ils doivent poster leurs réponses dans un dossier partagé de mon ordinateur. </a:t>
            </a:r>
            <a:br>
              <a:rPr lang="fr-FR" sz="1800" b="1" dirty="0" smtClean="0">
                <a:solidFill>
                  <a:srgbClr val="C00000"/>
                </a:solidFill>
              </a:rPr>
            </a:br>
            <a:r>
              <a:rPr lang="fr-FR" sz="1800" b="1" dirty="0" smtClean="0">
                <a:solidFill>
                  <a:srgbClr val="C00000"/>
                </a:solidFill>
              </a:rPr>
              <a:t>Là, un tableur </a:t>
            </a:r>
            <a:r>
              <a:rPr lang="fr-FR" sz="1800" b="1" dirty="0" err="1" smtClean="0">
                <a:solidFill>
                  <a:srgbClr val="C00000"/>
                </a:solidFill>
              </a:rPr>
              <a:t>excel</a:t>
            </a:r>
            <a:r>
              <a:rPr lang="fr-FR" sz="1800" b="1" dirty="0" smtClean="0">
                <a:solidFill>
                  <a:srgbClr val="C00000"/>
                </a:solidFill>
              </a:rPr>
              <a:t> ouvre automatiquement et traite les données puis affecte un degré d’acquisition de compétence (ou une note…) à chaque élève.</a:t>
            </a:r>
            <a:r>
              <a:rPr lang="fr-FR" sz="1800" dirty="0" smtClean="0"/>
              <a:t/>
            </a:r>
            <a:br>
              <a:rPr lang="fr-FR" sz="1800" dirty="0" smtClean="0"/>
            </a:br>
            <a:endParaRPr lang="fr-FR" sz="1800" dirty="0" smtClean="0"/>
          </a:p>
        </p:txBody>
      </p:sp>
    </p:spTree>
    <p:extLst>
      <p:ext uri="{BB962C8B-B14F-4D97-AF65-F5344CB8AC3E}">
        <p14:creationId xmlns:p14="http://schemas.microsoft.com/office/powerpoint/2010/main" val="1479950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496944" cy="1143000"/>
          </a:xfrm>
        </p:spPr>
        <p:txBody>
          <a:bodyPr>
            <a:normAutofit fontScale="90000"/>
          </a:bodyPr>
          <a:lstStyle/>
          <a:p>
            <a:r>
              <a:rPr lang="fr-FR" dirty="0" smtClean="0"/>
              <a:t>Fin du travail de création et production</a:t>
            </a: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r>
              <a:rPr lang="fr-FR" sz="1600" dirty="0"/>
              <a:t>Ce troisième et dernier temps est consacré à :</a:t>
            </a:r>
          </a:p>
          <a:p>
            <a:pPr marL="0" indent="0">
              <a:buNone/>
            </a:pPr>
            <a:r>
              <a:rPr lang="fr-FR" sz="1600" dirty="0"/>
              <a:t>-   </a:t>
            </a:r>
            <a:r>
              <a:rPr lang="fr-FR" sz="1600" dirty="0" smtClean="0"/>
              <a:t>   la </a:t>
            </a:r>
            <a:r>
              <a:rPr lang="fr-FR" sz="1600" dirty="0"/>
              <a:t>stabilisation des choix des élèves, </a:t>
            </a:r>
          </a:p>
          <a:p>
            <a:pPr>
              <a:buFontTx/>
              <a:buChar char="-"/>
            </a:pPr>
            <a:r>
              <a:rPr lang="fr-FR" sz="1600" dirty="0"/>
              <a:t>la dimension de « chorégraphe » </a:t>
            </a:r>
          </a:p>
          <a:p>
            <a:pPr>
              <a:buFontTx/>
              <a:buChar char="-"/>
            </a:pPr>
            <a:r>
              <a:rPr lang="fr-FR" sz="1600" dirty="0"/>
              <a:t>l’évaluation de fin de séquence.</a:t>
            </a:r>
            <a:br>
              <a:rPr lang="fr-FR" sz="1600" dirty="0"/>
            </a:br>
            <a:endParaRPr lang="fr-FR" sz="1600" dirty="0"/>
          </a:p>
          <a:p>
            <a:r>
              <a:rPr lang="fr-FR" sz="1600" dirty="0" smtClean="0"/>
              <a:t>J’organise des temps pendant lesquels les élèves de deux groupes portent un regard sur leur enchaînement à l’aide de la vidéo projection. </a:t>
            </a:r>
            <a:r>
              <a:rPr lang="fr-FR" sz="1600" dirty="0"/>
              <a:t/>
            </a:r>
            <a:br>
              <a:rPr lang="fr-FR" sz="1600" dirty="0"/>
            </a:br>
            <a:r>
              <a:rPr lang="fr-FR" sz="1600" dirty="0" smtClean="0"/>
              <a:t>L’outil numérique est ainsi utilisé pour visionner en petits effectifs avec le professeur les productions afin de corriger certains choix, certaines attitudes et déséquilibres. </a:t>
            </a:r>
            <a:br>
              <a:rPr lang="fr-FR" sz="1600" dirty="0" smtClean="0"/>
            </a:br>
            <a:r>
              <a:rPr lang="fr-FR" sz="1600" dirty="0" smtClean="0"/>
              <a:t>Les élèves sont ainsi amenés en fonction de critères de compositions et de réalisations à argumenter sur les pistes d’amélioration de leur prestation et celle d’un autre groupe (chorégraphe).</a:t>
            </a:r>
          </a:p>
          <a:p>
            <a:pPr marL="0" indent="0">
              <a:buNone/>
            </a:pPr>
            <a:endParaRPr lang="fr-FR" sz="1600" b="1" dirty="0"/>
          </a:p>
          <a:p>
            <a:pPr marL="0" indent="0">
              <a:buNone/>
            </a:pPr>
            <a:r>
              <a:rPr lang="fr-FR" sz="1600" b="1" dirty="0" smtClean="0">
                <a:solidFill>
                  <a:srgbClr val="C00000"/>
                </a:solidFill>
              </a:rPr>
              <a:t>Enfin, l’application </a:t>
            </a:r>
            <a:r>
              <a:rPr lang="fr-FR" sz="1600" b="1" dirty="0" err="1" smtClean="0">
                <a:solidFill>
                  <a:srgbClr val="C00000"/>
                </a:solidFill>
              </a:rPr>
              <a:t>Easy</a:t>
            </a:r>
            <a:r>
              <a:rPr lang="fr-FR" sz="1600" b="1" dirty="0" smtClean="0">
                <a:solidFill>
                  <a:srgbClr val="C00000"/>
                </a:solidFill>
              </a:rPr>
              <a:t> Tag, le jour de l’évaluation, est utilisée à nouveau, pour  consigner le « jugement » des membres d’un groupe sur un ou plusieurs critères observables. </a:t>
            </a:r>
            <a:br>
              <a:rPr lang="fr-FR" sz="1600" b="1" dirty="0" smtClean="0">
                <a:solidFill>
                  <a:srgbClr val="C00000"/>
                </a:solidFill>
              </a:rPr>
            </a:br>
            <a:r>
              <a:rPr lang="fr-FR" sz="1600" b="1" dirty="0" smtClean="0">
                <a:solidFill>
                  <a:srgbClr val="C00000"/>
                </a:solidFill>
              </a:rPr>
              <a:t>Chacun des membres du groupe peut s’exprimer suite à une discussion collective avec le professeur et la saisie est exportée dans le dossier partagé de l’ordinateur pour être traitée automatiquement par un classeur </a:t>
            </a:r>
            <a:r>
              <a:rPr lang="fr-FR" sz="1600" b="1" dirty="0">
                <a:solidFill>
                  <a:srgbClr val="C00000"/>
                </a:solidFill>
              </a:rPr>
              <a:t>E</a:t>
            </a:r>
            <a:r>
              <a:rPr lang="fr-FR" sz="1600" b="1" dirty="0" smtClean="0">
                <a:solidFill>
                  <a:srgbClr val="C00000"/>
                </a:solidFill>
              </a:rPr>
              <a:t>xcel.</a:t>
            </a:r>
          </a:p>
        </p:txBody>
      </p:sp>
    </p:spTree>
    <p:extLst>
      <p:ext uri="{BB962C8B-B14F-4D97-AF65-F5344CB8AC3E}">
        <p14:creationId xmlns:p14="http://schemas.microsoft.com/office/powerpoint/2010/main" val="6909822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308</Words>
  <Application>Microsoft Office PowerPoint</Application>
  <PresentationFormat>Affichage à l'écran (4:3)</PresentationFormat>
  <Paragraphs>29</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Scénario numérique lors d’une séquence d’Acrosport en collège. Partie 2 en rouge</vt:lpstr>
      <vt:lpstr>Etude par groupe d’une des 4 familles d’Acrosport</vt:lpstr>
      <vt:lpstr>Transmettre ses connaissances à ses camarades</vt:lpstr>
      <vt:lpstr>Fin du travail de création et production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Scénario usage du numérique lors d’une séquence d’Acrosport une classe de 3ème</dc:title>
  <dc:creator>HP</dc:creator>
  <cp:lastModifiedBy>HP</cp:lastModifiedBy>
  <cp:revision>22</cp:revision>
  <dcterms:created xsi:type="dcterms:W3CDTF">2017-04-30T16:44:56Z</dcterms:created>
  <dcterms:modified xsi:type="dcterms:W3CDTF">2017-05-02T19:15:34Z</dcterms:modified>
</cp:coreProperties>
</file>