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54"/>
  </p:notesMasterIdLst>
  <p:sldIdLst>
    <p:sldId id="256" r:id="rId2"/>
    <p:sldId id="276" r:id="rId3"/>
    <p:sldId id="301" r:id="rId4"/>
    <p:sldId id="305" r:id="rId5"/>
    <p:sldId id="274" r:id="rId6"/>
    <p:sldId id="304" r:id="rId7"/>
    <p:sldId id="257" r:id="rId8"/>
    <p:sldId id="271" r:id="rId9"/>
    <p:sldId id="258" r:id="rId10"/>
    <p:sldId id="259" r:id="rId11"/>
    <p:sldId id="260" r:id="rId12"/>
    <p:sldId id="261" r:id="rId13"/>
    <p:sldId id="262" r:id="rId14"/>
    <p:sldId id="263" r:id="rId15"/>
    <p:sldId id="264" r:id="rId16"/>
    <p:sldId id="265" r:id="rId17"/>
    <p:sldId id="272" r:id="rId18"/>
    <p:sldId id="266" r:id="rId19"/>
    <p:sldId id="267" r:id="rId20"/>
    <p:sldId id="268" r:id="rId21"/>
    <p:sldId id="269" r:id="rId22"/>
    <p:sldId id="270" r:id="rId23"/>
    <p:sldId id="273" r:id="rId24"/>
    <p:sldId id="275" r:id="rId25"/>
    <p:sldId id="278" r:id="rId26"/>
    <p:sldId id="279" r:id="rId27"/>
    <p:sldId id="302" r:id="rId28"/>
    <p:sldId id="277" r:id="rId29"/>
    <p:sldId id="282" r:id="rId30"/>
    <p:sldId id="307" r:id="rId31"/>
    <p:sldId id="280" r:id="rId32"/>
    <p:sldId id="308" r:id="rId33"/>
    <p:sldId id="281" r:id="rId34"/>
    <p:sldId id="306"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309" r:id="rId52"/>
    <p:sldId id="303" r:id="rId5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3333" autoAdjust="0"/>
  </p:normalViewPr>
  <p:slideViewPr>
    <p:cSldViewPr snapToGrid="0">
      <p:cViewPr varScale="1">
        <p:scale>
          <a:sx n="60" d="100"/>
          <a:sy n="60" d="100"/>
        </p:scale>
        <p:origin x="840" y="2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CF3F01-8534-4802-94FA-669BEEFDB363}" type="datetimeFigureOut">
              <a:rPr lang="fr-FR" smtClean="0"/>
              <a:t>25/04/2019</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D1D087-6C1A-49BB-9DC5-ED142B61062D}" type="slidenum">
              <a:rPr lang="fr-FR" smtClean="0"/>
              <a:t>‹N°›</a:t>
            </a:fld>
            <a:endParaRPr lang="fr-FR"/>
          </a:p>
        </p:txBody>
      </p:sp>
    </p:spTree>
    <p:extLst>
      <p:ext uri="{BB962C8B-B14F-4D97-AF65-F5344CB8AC3E}">
        <p14:creationId xmlns:p14="http://schemas.microsoft.com/office/powerpoint/2010/main" val="1349471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8D1D087-6C1A-49BB-9DC5-ED142B61062D}" type="slidenum">
              <a:rPr lang="fr-FR" smtClean="0"/>
              <a:t>28</a:t>
            </a:fld>
            <a:endParaRPr lang="fr-FR"/>
          </a:p>
        </p:txBody>
      </p:sp>
    </p:spTree>
    <p:extLst>
      <p:ext uri="{BB962C8B-B14F-4D97-AF65-F5344CB8AC3E}">
        <p14:creationId xmlns:p14="http://schemas.microsoft.com/office/powerpoint/2010/main" val="2766118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8D1D087-6C1A-49BB-9DC5-ED142B61062D}" type="slidenum">
              <a:rPr lang="fr-FR" smtClean="0"/>
              <a:t>29</a:t>
            </a:fld>
            <a:endParaRPr lang="fr-FR"/>
          </a:p>
        </p:txBody>
      </p:sp>
    </p:spTree>
    <p:extLst>
      <p:ext uri="{BB962C8B-B14F-4D97-AF65-F5344CB8AC3E}">
        <p14:creationId xmlns:p14="http://schemas.microsoft.com/office/powerpoint/2010/main" val="43031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8D1D087-6C1A-49BB-9DC5-ED142B61062D}" type="slidenum">
              <a:rPr lang="fr-FR" smtClean="0"/>
              <a:t>30</a:t>
            </a:fld>
            <a:endParaRPr lang="fr-FR"/>
          </a:p>
        </p:txBody>
      </p:sp>
    </p:spTree>
    <p:extLst>
      <p:ext uri="{BB962C8B-B14F-4D97-AF65-F5344CB8AC3E}">
        <p14:creationId xmlns:p14="http://schemas.microsoft.com/office/powerpoint/2010/main" val="3233093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8D1D087-6C1A-49BB-9DC5-ED142B61062D}" type="slidenum">
              <a:rPr lang="fr-FR" smtClean="0"/>
              <a:t>31</a:t>
            </a:fld>
            <a:endParaRPr lang="fr-FR"/>
          </a:p>
        </p:txBody>
      </p:sp>
    </p:spTree>
    <p:extLst>
      <p:ext uri="{BB962C8B-B14F-4D97-AF65-F5344CB8AC3E}">
        <p14:creationId xmlns:p14="http://schemas.microsoft.com/office/powerpoint/2010/main" val="30711477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8D1D087-6C1A-49BB-9DC5-ED142B61062D}" type="slidenum">
              <a:rPr lang="fr-FR" smtClean="0"/>
              <a:t>32</a:t>
            </a:fld>
            <a:endParaRPr lang="fr-FR"/>
          </a:p>
        </p:txBody>
      </p:sp>
    </p:spTree>
    <p:extLst>
      <p:ext uri="{BB962C8B-B14F-4D97-AF65-F5344CB8AC3E}">
        <p14:creationId xmlns:p14="http://schemas.microsoft.com/office/powerpoint/2010/main" val="857461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8D1D087-6C1A-49BB-9DC5-ED142B61062D}" type="slidenum">
              <a:rPr lang="fr-FR" smtClean="0"/>
              <a:t>33</a:t>
            </a:fld>
            <a:endParaRPr lang="fr-FR"/>
          </a:p>
        </p:txBody>
      </p:sp>
    </p:spTree>
    <p:extLst>
      <p:ext uri="{BB962C8B-B14F-4D97-AF65-F5344CB8AC3E}">
        <p14:creationId xmlns:p14="http://schemas.microsoft.com/office/powerpoint/2010/main" val="26402797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8D1D087-6C1A-49BB-9DC5-ED142B61062D}" type="slidenum">
              <a:rPr lang="fr-FR" smtClean="0"/>
              <a:t>34</a:t>
            </a:fld>
            <a:endParaRPr lang="fr-FR"/>
          </a:p>
        </p:txBody>
      </p:sp>
    </p:spTree>
    <p:extLst>
      <p:ext uri="{BB962C8B-B14F-4D97-AF65-F5344CB8AC3E}">
        <p14:creationId xmlns:p14="http://schemas.microsoft.com/office/powerpoint/2010/main" val="3000984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fr-FR"/>
              <a:t>Modifiez le style du titre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Modifiez les styles du texte du masque</a:t>
            </a:r>
          </a:p>
        </p:txBody>
      </p:sp>
      <p:sp>
        <p:nvSpPr>
          <p:cNvPr id="3" name="Date Placeholder 2"/>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fr-FR"/>
              <a:t>Modifiez le style du titre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fr-FR"/>
              <a:t>Modifiez le style du titre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Modifiez les styles du texte du masque</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fr-FR"/>
              <a:t>Modifiez le style du titre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fr-FR"/>
              <a:t>Modifiez le style du titre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fr-FR"/>
              <a:t>Modifiez les styles du texte du masque</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fr-FR"/>
              <a:t>Modifiez le style du titre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fr-FR"/>
              <a:t>Modifiez les styles du texte du masque</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nchor="ct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fr-FR"/>
              <a:t>Modifiez le style du titre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fr-FR"/>
              <a:t>Modifiez le style du titre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fr-FR"/>
              <a:t>Modifiez le style du titre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dirty="0"/>
              <a:pPr/>
              <a:t>4/25/2019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4/25/2019</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dirty="0"/>
              <a:pPr/>
              <a:t>‹N°›</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cache.media.education.gouv.fr/file/SP1-MEN-22-1-2019/85/6/spe591_annexe2_22-1_1063856.pdf"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cache.media.education.gouv.fr/file/SP1-MEN-22-1-2019/53/0/spe630_annexe_1063530.pdf" TargetMode="External"/><Relationship Id="rId2" Type="http://schemas.openxmlformats.org/officeDocument/2006/relationships/hyperlink" Target="https://cache.media.education.gouv.fr/file/SP1-MEN-22-1-2019/85/6/spe591_annexe2_22-1_1063856.pdf"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6.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18398" y="685799"/>
            <a:ext cx="8001000" cy="2971801"/>
          </a:xfrm>
        </p:spPr>
        <p:txBody>
          <a:bodyPr/>
          <a:lstStyle/>
          <a:p>
            <a:r>
              <a:rPr lang="fr-FR" dirty="0"/>
              <a:t>LES NOUVEAUX PROGRAMMES</a:t>
            </a:r>
          </a:p>
        </p:txBody>
      </p:sp>
      <p:sp>
        <p:nvSpPr>
          <p:cNvPr id="3" name="Sous-titre 2"/>
          <p:cNvSpPr>
            <a:spLocks noGrp="1"/>
          </p:cNvSpPr>
          <p:nvPr>
            <p:ph type="subTitle" idx="1"/>
          </p:nvPr>
        </p:nvSpPr>
        <p:spPr>
          <a:xfrm>
            <a:off x="418398" y="3865132"/>
            <a:ext cx="7451870" cy="1947333"/>
          </a:xfrm>
        </p:spPr>
        <p:txBody>
          <a:bodyPr/>
          <a:lstStyle/>
          <a:p>
            <a:r>
              <a:rPr lang="fr-FR" dirty="0"/>
              <a:t>Programme de la spécialité « Maths-Sc. Physiques »</a:t>
            </a:r>
          </a:p>
          <a:p>
            <a:r>
              <a:rPr lang="fr-FR" dirty="0"/>
              <a:t>Et programme de Mathématiques du tronc commun</a:t>
            </a:r>
          </a:p>
          <a:p>
            <a:endParaRPr lang="fr-FR" dirty="0"/>
          </a:p>
          <a:p>
            <a:r>
              <a:rPr lang="fr-FR" i="1" dirty="0">
                <a:solidFill>
                  <a:schemeClr val="tx1"/>
                </a:solidFill>
              </a:rPr>
              <a:t>Ce qui change, ce qui ne change pas </a:t>
            </a:r>
          </a:p>
        </p:txBody>
      </p:sp>
    </p:spTree>
    <p:extLst>
      <p:ext uri="{BB962C8B-B14F-4D97-AF65-F5344CB8AC3E}">
        <p14:creationId xmlns:p14="http://schemas.microsoft.com/office/powerpoint/2010/main" val="37390061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4" name="Espace réservé du contenu 3"/>
              <p:cNvGraphicFramePr>
                <a:graphicFrameLocks noGrp="1"/>
              </p:cNvGraphicFramePr>
              <p:nvPr>
                <p:ph idx="1"/>
                <p:extLst>
                  <p:ext uri="{D42A27DB-BD31-4B8C-83A1-F6EECF244321}">
                    <p14:modId xmlns:p14="http://schemas.microsoft.com/office/powerpoint/2010/main" val="4213089733"/>
                  </p:ext>
                </p:extLst>
              </p:nvPr>
            </p:nvGraphicFramePr>
            <p:xfrm>
              <a:off x="684213" y="685800"/>
              <a:ext cx="8534400" cy="293116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Analyse</a:t>
                          </a:r>
                        </a:p>
                        <a:p>
                          <a:r>
                            <a:rPr lang="fr-FR" u="sng" baseline="0" dirty="0"/>
                            <a:t>Etude de fonctions</a:t>
                          </a:r>
                        </a:p>
                        <a:p>
                          <a:r>
                            <a:rPr lang="fr-FR" baseline="0" dirty="0"/>
                            <a:t>Fonction de référence : fonction valeur absolue : variations, représentation graphique</a:t>
                          </a:r>
                        </a:p>
                        <a:p>
                          <a:r>
                            <a:rPr lang="fr-FR" baseline="0" dirty="0"/>
                            <a:t>Représentation graphique des fonctions </a:t>
                          </a:r>
                          <a14:m>
                            <m:oMath xmlns:m="http://schemas.openxmlformats.org/officeDocument/2006/math">
                              <m:r>
                                <a:rPr lang="fr-FR" i="1" baseline="0" dirty="0" smtClean="0">
                                  <a:latin typeface="Cambria Math" panose="02040503050406030204" pitchFamily="18" charset="0"/>
                                </a:rPr>
                                <m:t>𝑢</m:t>
                              </m:r>
                              <m:r>
                                <a:rPr lang="fr-FR" i="1" baseline="0" dirty="0" smtClean="0">
                                  <a:latin typeface="Cambria Math" panose="02040503050406030204" pitchFamily="18" charset="0"/>
                                </a:rPr>
                                <m:t>+</m:t>
                              </m:r>
                              <m:r>
                                <a:rPr lang="fr-FR" i="1" baseline="0" dirty="0" smtClean="0">
                                  <a:latin typeface="Cambria Math" panose="02040503050406030204" pitchFamily="18" charset="0"/>
                                </a:rPr>
                                <m:t>𝑘</m:t>
                              </m:r>
                            </m:oMath>
                          </a14:m>
                          <a:r>
                            <a:rPr lang="fr-FR" baseline="0" dirty="0"/>
                            <a:t>, </a:t>
                          </a:r>
                          <a14:m>
                            <m:oMath xmlns:m="http://schemas.openxmlformats.org/officeDocument/2006/math">
                              <m:r>
                                <a:rPr lang="fr-FR" b="0" i="1" baseline="0" smtClean="0">
                                  <a:latin typeface="Cambria Math" panose="02040503050406030204" pitchFamily="18" charset="0"/>
                                </a:rPr>
                                <m:t>𝑡</m:t>
                              </m:r>
                              <m:r>
                                <a:rPr lang="fr-FR" b="0" i="1" baseline="0" smtClean="0">
                                  <a:latin typeface="Cambria Math" panose="02040503050406030204" pitchFamily="18" charset="0"/>
                                  <a:ea typeface="Cambria Math" panose="02040503050406030204" pitchFamily="18" charset="0"/>
                                </a:rPr>
                                <m:t>→</m:t>
                              </m:r>
                              <m:r>
                                <a:rPr lang="fr-FR" b="0" i="1" baseline="0" smtClean="0">
                                  <a:latin typeface="Cambria Math" panose="02040503050406030204" pitchFamily="18" charset="0"/>
                                  <a:ea typeface="Cambria Math" panose="02040503050406030204" pitchFamily="18" charset="0"/>
                                </a:rPr>
                                <m:t>𝑢</m:t>
                              </m:r>
                              <m:r>
                                <a:rPr lang="fr-FR" b="0" i="1" baseline="0" smtClean="0">
                                  <a:latin typeface="Cambria Math" panose="02040503050406030204" pitchFamily="18" charset="0"/>
                                  <a:ea typeface="Cambria Math" panose="02040503050406030204" pitchFamily="18" charset="0"/>
                                </a:rPr>
                                <m:t>(</m:t>
                              </m:r>
                              <m:r>
                                <a:rPr lang="fr-FR" b="0" i="1" baseline="0" smtClean="0">
                                  <a:latin typeface="Cambria Math" panose="02040503050406030204" pitchFamily="18" charset="0"/>
                                  <a:ea typeface="Cambria Math" panose="02040503050406030204" pitchFamily="18" charset="0"/>
                                </a:rPr>
                                <m:t>𝑡</m:t>
                              </m:r>
                              <m:r>
                                <a:rPr lang="fr-FR" b="0" i="1" baseline="0" smtClean="0">
                                  <a:latin typeface="Cambria Math" panose="02040503050406030204" pitchFamily="18" charset="0"/>
                                  <a:ea typeface="Cambria Math" panose="02040503050406030204" pitchFamily="18" charset="0"/>
                                </a:rPr>
                                <m:t>+</m:t>
                              </m:r>
                              <m:r>
                                <a:rPr lang="fr-FR" b="0" i="1" baseline="0" smtClean="0">
                                  <a:latin typeface="Cambria Math" panose="02040503050406030204" pitchFamily="18" charset="0"/>
                                  <a:ea typeface="Cambria Math" panose="02040503050406030204" pitchFamily="18" charset="0"/>
                                </a:rPr>
                                <m:t>𝜆</m:t>
                              </m:r>
                              <m:r>
                                <a:rPr lang="fr-FR" b="0" i="1" baseline="0" smtClean="0">
                                  <a:latin typeface="Cambria Math" panose="02040503050406030204" pitchFamily="18" charset="0"/>
                                  <a:ea typeface="Cambria Math" panose="02040503050406030204" pitchFamily="18" charset="0"/>
                                </a:rPr>
                                <m:t>)</m:t>
                              </m:r>
                            </m:oMath>
                          </a14:m>
                          <a:r>
                            <a:rPr lang="fr-FR" baseline="0" dirty="0"/>
                            <a:t> et </a:t>
                          </a:r>
                          <a14:m>
                            <m:oMath xmlns:m="http://schemas.openxmlformats.org/officeDocument/2006/math">
                              <m:d>
                                <m:dPr>
                                  <m:begChr m:val="|"/>
                                  <m:endChr m:val="|"/>
                                  <m:ctrlPr>
                                    <a:rPr lang="fr-FR" i="1" baseline="0" smtClean="0">
                                      <a:latin typeface="Cambria Math" panose="02040503050406030204" pitchFamily="18" charset="0"/>
                                    </a:rPr>
                                  </m:ctrlPr>
                                </m:dPr>
                                <m:e>
                                  <m:r>
                                    <a:rPr lang="fr-FR" b="0" i="1" baseline="0" smtClean="0">
                                      <a:latin typeface="Cambria Math" panose="02040503050406030204" pitchFamily="18" charset="0"/>
                                    </a:rPr>
                                    <m:t>𝑢</m:t>
                                  </m:r>
                                </m:e>
                              </m:d>
                            </m:oMath>
                          </a14:m>
                          <a:r>
                            <a:rPr lang="fr-FR" baseline="0" dirty="0"/>
                            <a:t> en connaissant la représentation graphique de </a:t>
                          </a:r>
                          <a14:m>
                            <m:oMath xmlns:m="http://schemas.openxmlformats.org/officeDocument/2006/math">
                              <m:r>
                                <a:rPr lang="fr-FR" b="0" i="1" baseline="0" smtClean="0">
                                  <a:latin typeface="Cambria Math" panose="02040503050406030204" pitchFamily="18" charset="0"/>
                                </a:rPr>
                                <m:t>𝑢</m:t>
                              </m:r>
                            </m:oMath>
                          </a14:m>
                          <a:endParaRPr lang="fr-FR" baseline="0" dirty="0"/>
                        </a:p>
                      </a:txBody>
                      <a:tcPr/>
                    </a:tc>
                    <a:tc>
                      <a:txBody>
                        <a:bodyPr/>
                        <a:lstStyle/>
                        <a:p>
                          <a:r>
                            <a:rPr lang="fr-FR" b="1" dirty="0"/>
                            <a:t>Analyse</a:t>
                          </a:r>
                        </a:p>
                        <a:p>
                          <a:r>
                            <a:rPr lang="fr-FR" b="0" u="sng" dirty="0"/>
                            <a:t>Etude</a:t>
                          </a:r>
                          <a:r>
                            <a:rPr lang="fr-FR" b="0" u="sng" baseline="0" dirty="0"/>
                            <a:t> de fonctions</a:t>
                          </a:r>
                          <a:endParaRPr lang="fr-FR" b="0" u="sng" dirty="0"/>
                        </a:p>
                        <a:p>
                          <a:r>
                            <a:rPr lang="fr-FR" dirty="0"/>
                            <a:t>La fonction valeur absolue est étudiée en seconde. </a:t>
                          </a:r>
                        </a:p>
                        <a:p>
                          <a:endParaRPr lang="fr-FR" dirty="0"/>
                        </a:p>
                        <a:p>
                          <a:r>
                            <a:rPr lang="fr-FR" dirty="0"/>
                            <a:t>Les représentations</a:t>
                          </a:r>
                          <a:r>
                            <a:rPr lang="fr-FR" baseline="0" dirty="0"/>
                            <a:t> graphiques ne sont plus étudiées en première… peut-être en terminale</a:t>
                          </a:r>
                          <a:endParaRPr lang="fr-FR" dirty="0"/>
                        </a:p>
                      </a:txBody>
                      <a:tcPr/>
                    </a:tc>
                    <a:extLst>
                      <a:ext uri="{0D108BD9-81ED-4DB2-BD59-A6C34878D82A}">
                        <a16:rowId xmlns:a16="http://schemas.microsoft.com/office/drawing/2014/main" val="10001"/>
                      </a:ext>
                    </a:extLst>
                  </a:tr>
                </a:tbl>
              </a:graphicData>
            </a:graphic>
          </p:graphicFrame>
        </mc:Choice>
        <mc:Fallback xmlns="">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4213089733"/>
                  </p:ext>
                </p:extLst>
              </p:nvPr>
            </p:nvGraphicFramePr>
            <p:xfrm>
              <a:off x="684213" y="685800"/>
              <a:ext cx="8534400" cy="2931160"/>
            </p:xfrm>
            <a:graphic>
              <a:graphicData uri="http://schemas.openxmlformats.org/drawingml/2006/table">
                <a:tbl>
                  <a:tblPr firstRow="1" bandRow="1">
                    <a:tableStyleId>{5C22544A-7EE6-4342-B048-85BDC9FD1C3A}</a:tableStyleId>
                  </a:tblPr>
                  <a:tblGrid>
                    <a:gridCol w="4267200"/>
                    <a:gridCol w="4267200"/>
                  </a:tblGrid>
                  <a:tr h="370840">
                    <a:tc>
                      <a:txBody>
                        <a:bodyPr/>
                        <a:lstStyle/>
                        <a:p>
                          <a:r>
                            <a:rPr lang="fr-FR" dirty="0" smtClean="0"/>
                            <a:t>Ancien Programme</a:t>
                          </a:r>
                          <a:endParaRPr lang="fr-FR" dirty="0"/>
                        </a:p>
                      </a:txBody>
                      <a:tcPr/>
                    </a:tc>
                    <a:tc>
                      <a:txBody>
                        <a:bodyPr/>
                        <a:lstStyle/>
                        <a:p>
                          <a:r>
                            <a:rPr lang="fr-FR" dirty="0" smtClean="0"/>
                            <a:t>Nouveau Programme</a:t>
                          </a:r>
                          <a:endParaRPr lang="fr-FR" dirty="0"/>
                        </a:p>
                      </a:txBody>
                      <a:tcPr/>
                    </a:tc>
                  </a:tr>
                  <a:tr h="2560320">
                    <a:tc>
                      <a:txBody>
                        <a:bodyPr/>
                        <a:lstStyle/>
                        <a:p>
                          <a:endParaRPr lang="fr-FR"/>
                        </a:p>
                      </a:txBody>
                      <a:tcPr>
                        <a:blipFill rotWithShape="0">
                          <a:blip r:embed="rId2"/>
                          <a:stretch>
                            <a:fillRect l="-143" t="-15677" r="-100428" b="-3563"/>
                          </a:stretch>
                        </a:blipFill>
                      </a:tcPr>
                    </a:tc>
                    <a:tc>
                      <a:txBody>
                        <a:bodyPr/>
                        <a:lstStyle/>
                        <a:p>
                          <a:r>
                            <a:rPr lang="fr-FR" b="1" dirty="0" smtClean="0"/>
                            <a:t>Analyse</a:t>
                          </a:r>
                        </a:p>
                        <a:p>
                          <a:r>
                            <a:rPr lang="fr-FR" b="0" u="sng" dirty="0" smtClean="0"/>
                            <a:t>Etude</a:t>
                          </a:r>
                          <a:r>
                            <a:rPr lang="fr-FR" b="0" u="sng" baseline="0" dirty="0" smtClean="0"/>
                            <a:t> de fonctions</a:t>
                          </a:r>
                          <a:endParaRPr lang="fr-FR" b="0" u="sng" dirty="0" smtClean="0"/>
                        </a:p>
                        <a:p>
                          <a:r>
                            <a:rPr lang="fr-FR" dirty="0" smtClean="0"/>
                            <a:t>La fonction valeur absolue est étudiée en seconde. </a:t>
                          </a:r>
                        </a:p>
                        <a:p>
                          <a:endParaRPr lang="fr-FR" dirty="0" smtClean="0"/>
                        </a:p>
                        <a:p>
                          <a:r>
                            <a:rPr lang="fr-FR" dirty="0" smtClean="0"/>
                            <a:t>Les représentations</a:t>
                          </a:r>
                          <a:r>
                            <a:rPr lang="fr-FR" baseline="0" dirty="0" smtClean="0"/>
                            <a:t> graphiques ne sont plus étudiées en première… peut-être en terminale</a:t>
                          </a:r>
                          <a:endParaRPr lang="fr-FR" dirty="0"/>
                        </a:p>
                      </a:txBody>
                      <a:tcPr/>
                    </a:tc>
                  </a:tr>
                </a:tbl>
              </a:graphicData>
            </a:graphic>
          </p:graphicFrame>
        </mc:Fallback>
      </mc:AlternateContent>
    </p:spTree>
    <p:extLst>
      <p:ext uri="{BB962C8B-B14F-4D97-AF65-F5344CB8AC3E}">
        <p14:creationId xmlns:p14="http://schemas.microsoft.com/office/powerpoint/2010/main" val="35057369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2440959015"/>
              </p:ext>
            </p:extLst>
          </p:nvPr>
        </p:nvGraphicFramePr>
        <p:xfrm>
          <a:off x="684213" y="685800"/>
          <a:ext cx="8534400" cy="347980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Analyse</a:t>
                      </a:r>
                    </a:p>
                    <a:p>
                      <a:r>
                        <a:rPr lang="fr-FR" u="sng" baseline="0" dirty="0"/>
                        <a:t>Dérivation</a:t>
                      </a:r>
                    </a:p>
                    <a:p>
                      <a:r>
                        <a:rPr lang="fr-FR" baseline="0" dirty="0"/>
                        <a:t>Nombre dérivé d’une fonction en un point</a:t>
                      </a:r>
                    </a:p>
                    <a:p>
                      <a:r>
                        <a:rPr lang="fr-FR" baseline="0" dirty="0"/>
                        <a:t>Tangente à la courbe représentative d’une fonction en un point où elle est dérivable. </a:t>
                      </a:r>
                    </a:p>
                    <a:p>
                      <a:r>
                        <a:rPr lang="fr-FR" baseline="0" dirty="0"/>
                        <a:t>Fonction dérivée</a:t>
                      </a:r>
                    </a:p>
                    <a:p>
                      <a:r>
                        <a:rPr lang="fr-FR" baseline="0" dirty="0"/>
                        <a:t>Lien entre signe de la dérivée et sens de variations</a:t>
                      </a:r>
                    </a:p>
                    <a:p>
                      <a:r>
                        <a:rPr lang="fr-FR" baseline="0" dirty="0"/>
                        <a:t>Extremum d’une fonction</a:t>
                      </a:r>
                    </a:p>
                  </a:txBody>
                  <a:tcPr/>
                </a:tc>
                <a:tc>
                  <a:txBody>
                    <a:bodyPr/>
                    <a:lstStyle/>
                    <a:p>
                      <a:r>
                        <a:rPr lang="fr-FR" b="1" dirty="0"/>
                        <a:t>Analyse</a:t>
                      </a:r>
                    </a:p>
                    <a:p>
                      <a:r>
                        <a:rPr lang="fr-FR" b="0" u="sng" baseline="0" dirty="0"/>
                        <a:t>Dérivation</a:t>
                      </a:r>
                    </a:p>
                    <a:p>
                      <a:r>
                        <a:rPr lang="fr-FR" b="0" u="none" baseline="0" dirty="0"/>
                        <a:t>-&gt; </a:t>
                      </a:r>
                      <a:r>
                        <a:rPr lang="fr-FR" b="0" i="1" u="none" baseline="0" dirty="0"/>
                        <a:t>dans le tronc commun</a:t>
                      </a:r>
                      <a:endParaRPr lang="fr-FR" b="0" i="1" u="none"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65034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4" name="Espace réservé du contenu 3"/>
              <p:cNvGraphicFramePr>
                <a:graphicFrameLocks noGrp="1"/>
              </p:cNvGraphicFramePr>
              <p:nvPr>
                <p:ph idx="1"/>
                <p:extLst>
                  <p:ext uri="{D42A27DB-BD31-4B8C-83A1-F6EECF244321}">
                    <p14:modId xmlns:p14="http://schemas.microsoft.com/office/powerpoint/2010/main" val="1507241208"/>
                  </p:ext>
                </p:extLst>
              </p:nvPr>
            </p:nvGraphicFramePr>
            <p:xfrm>
              <a:off x="684213" y="685800"/>
              <a:ext cx="8534400" cy="265684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Analyse</a:t>
                          </a:r>
                        </a:p>
                        <a:p>
                          <a:r>
                            <a:rPr lang="fr-FR" u="sng" baseline="0" dirty="0"/>
                            <a:t>Dérivation</a:t>
                          </a:r>
                        </a:p>
                        <a:p>
                          <a:r>
                            <a:rPr lang="fr-FR" baseline="0" dirty="0"/>
                            <a:t>Dérivée des fonctions usuelles : fonction inverse, cos, sin</a:t>
                          </a:r>
                        </a:p>
                        <a:p>
                          <a:r>
                            <a:rPr lang="fr-FR" baseline="0" dirty="0"/>
                            <a:t>Dérivée d’une somme, d’un produit, d’un quotient.</a:t>
                          </a:r>
                        </a:p>
                        <a:p>
                          <a:r>
                            <a:rPr lang="fr-FR" baseline="0" dirty="0"/>
                            <a:t>Dérivée de cos(</a:t>
                          </a:r>
                          <a14:m>
                            <m:oMath xmlns:m="http://schemas.openxmlformats.org/officeDocument/2006/math">
                              <m:r>
                                <a:rPr lang="fr-FR" b="0" i="1" baseline="0" smtClean="0">
                                  <a:latin typeface="Cambria Math" panose="02040503050406030204" pitchFamily="18" charset="0"/>
                                </a:rPr>
                                <m:t>𝑤𝑡</m:t>
                              </m:r>
                              <m:r>
                                <a:rPr lang="fr-FR" b="0" i="1" baseline="0" smtClean="0">
                                  <a:latin typeface="Cambria Math" panose="02040503050406030204" pitchFamily="18" charset="0"/>
                                </a:rPr>
                                <m:t>+</m:t>
                              </m:r>
                              <m:r>
                                <a:rPr lang="fr-FR" b="0" i="1" baseline="0" smtClean="0">
                                  <a:latin typeface="Cambria Math" panose="02040503050406030204" pitchFamily="18" charset="0"/>
                                  <a:ea typeface="Cambria Math" panose="02040503050406030204" pitchFamily="18" charset="0"/>
                                </a:rPr>
                                <m:t>𝜑</m:t>
                              </m:r>
                            </m:oMath>
                          </a14:m>
                          <a:r>
                            <a:rPr lang="fr-FR" dirty="0"/>
                            <a:t>),</a:t>
                          </a:r>
                          <a:r>
                            <a:rPr lang="fr-FR" baseline="0" dirty="0"/>
                            <a:t> </a:t>
                          </a:r>
                          <a:r>
                            <a:rPr lang="fr-FR" dirty="0"/>
                            <a:t>sin</a:t>
                          </a:r>
                          <a:r>
                            <a:rPr lang="fr-FR" baseline="0" dirty="0"/>
                            <a:t> (</a:t>
                          </a:r>
                          <a14:m>
                            <m:oMath xmlns:m="http://schemas.openxmlformats.org/officeDocument/2006/math">
                              <m:r>
                                <a:rPr lang="fr-FR" b="0" i="1" baseline="0" smtClean="0">
                                  <a:latin typeface="Cambria Math" panose="02040503050406030204" pitchFamily="18" charset="0"/>
                                </a:rPr>
                                <m:t>𝑤𝑡</m:t>
                              </m:r>
                              <m:r>
                                <a:rPr lang="fr-FR" b="0" i="1" baseline="0" smtClean="0">
                                  <a:latin typeface="Cambria Math" panose="02040503050406030204" pitchFamily="18" charset="0"/>
                                </a:rPr>
                                <m:t>+</m:t>
                              </m:r>
                              <m:r>
                                <a:rPr lang="fr-FR" b="0" i="1" baseline="0" smtClean="0">
                                  <a:latin typeface="Cambria Math" panose="02040503050406030204" pitchFamily="18" charset="0"/>
                                  <a:ea typeface="Cambria Math" panose="02040503050406030204" pitchFamily="18" charset="0"/>
                                </a:rPr>
                                <m:t>𝜑</m:t>
                              </m:r>
                            </m:oMath>
                          </a14:m>
                          <a:r>
                            <a:rPr lang="fr-FR" dirty="0"/>
                            <a:t>)</a:t>
                          </a:r>
                        </a:p>
                        <a:p>
                          <a:endParaRPr lang="fr-FR" baseline="0" dirty="0"/>
                        </a:p>
                      </a:txBody>
                      <a:tcPr/>
                    </a:tc>
                    <a:tc>
                      <a:txBody>
                        <a:bodyPr/>
                        <a:lstStyle/>
                        <a:p>
                          <a:r>
                            <a:rPr lang="fr-FR" b="1" dirty="0"/>
                            <a:t>Analyse</a:t>
                          </a:r>
                        </a:p>
                        <a:p>
                          <a:r>
                            <a:rPr lang="fr-FR" b="0" u="sng" baseline="0" dirty="0"/>
                            <a:t>Dérivation</a:t>
                          </a:r>
                        </a:p>
                        <a:p>
                          <a:r>
                            <a:rPr lang="fr-FR" b="0" u="none" baseline="0" dirty="0"/>
                            <a:t>-&gt; </a:t>
                          </a:r>
                          <a:r>
                            <a:rPr lang="fr-FR" b="0" i="1" u="none" baseline="0" dirty="0"/>
                            <a:t>dans la spécialité</a:t>
                          </a:r>
                        </a:p>
                        <a:p>
                          <a:r>
                            <a:rPr lang="fr-FR" b="0" u="none" baseline="0" dirty="0"/>
                            <a:t>Différentes notations pour le nombre dérivé pour faire le lien avec l’enseignement de physique-chimie</a:t>
                          </a:r>
                        </a:p>
                        <a:p>
                          <a:endParaRPr lang="fr-FR" b="0" u="none" baseline="0" dirty="0"/>
                        </a:p>
                        <a:p>
                          <a:endParaRPr lang="fr-FR" b="0" u="none" dirty="0"/>
                        </a:p>
                      </a:txBody>
                      <a:tcPr/>
                    </a:tc>
                    <a:extLst>
                      <a:ext uri="{0D108BD9-81ED-4DB2-BD59-A6C34878D82A}">
                        <a16:rowId xmlns:a16="http://schemas.microsoft.com/office/drawing/2014/main" val="10001"/>
                      </a:ext>
                    </a:extLst>
                  </a:tr>
                </a:tbl>
              </a:graphicData>
            </a:graphic>
          </p:graphicFrame>
        </mc:Choice>
        <mc:Fallback xmlns="">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1507241208"/>
                  </p:ext>
                </p:extLst>
              </p:nvPr>
            </p:nvGraphicFramePr>
            <p:xfrm>
              <a:off x="684213" y="685800"/>
              <a:ext cx="8534400" cy="2656840"/>
            </p:xfrm>
            <a:graphic>
              <a:graphicData uri="http://schemas.openxmlformats.org/drawingml/2006/table">
                <a:tbl>
                  <a:tblPr firstRow="1" bandRow="1">
                    <a:tableStyleId>{5C22544A-7EE6-4342-B048-85BDC9FD1C3A}</a:tableStyleId>
                  </a:tblPr>
                  <a:tblGrid>
                    <a:gridCol w="4267200"/>
                    <a:gridCol w="4267200"/>
                  </a:tblGrid>
                  <a:tr h="370840">
                    <a:tc>
                      <a:txBody>
                        <a:bodyPr/>
                        <a:lstStyle/>
                        <a:p>
                          <a:r>
                            <a:rPr lang="fr-FR" dirty="0" smtClean="0"/>
                            <a:t>Ancien Programme</a:t>
                          </a:r>
                          <a:endParaRPr lang="fr-FR" dirty="0"/>
                        </a:p>
                      </a:txBody>
                      <a:tcPr/>
                    </a:tc>
                    <a:tc>
                      <a:txBody>
                        <a:bodyPr/>
                        <a:lstStyle/>
                        <a:p>
                          <a:r>
                            <a:rPr lang="fr-FR" dirty="0" smtClean="0"/>
                            <a:t>Nouveau Programme</a:t>
                          </a:r>
                          <a:endParaRPr lang="fr-FR" dirty="0"/>
                        </a:p>
                      </a:txBody>
                      <a:tcPr/>
                    </a:tc>
                  </a:tr>
                  <a:tr h="2286000">
                    <a:tc>
                      <a:txBody>
                        <a:bodyPr/>
                        <a:lstStyle/>
                        <a:p>
                          <a:endParaRPr lang="fr-FR"/>
                        </a:p>
                      </a:txBody>
                      <a:tcPr>
                        <a:blipFill rotWithShape="0">
                          <a:blip r:embed="rId2"/>
                          <a:stretch>
                            <a:fillRect l="-143" t="-17553" r="-100428" b="-532"/>
                          </a:stretch>
                        </a:blipFill>
                      </a:tcPr>
                    </a:tc>
                    <a:tc>
                      <a:txBody>
                        <a:bodyPr/>
                        <a:lstStyle/>
                        <a:p>
                          <a:r>
                            <a:rPr lang="fr-FR" b="1" dirty="0" smtClean="0"/>
                            <a:t>Analyse</a:t>
                          </a:r>
                        </a:p>
                        <a:p>
                          <a:r>
                            <a:rPr lang="fr-FR" b="0" u="sng" baseline="0" dirty="0" smtClean="0"/>
                            <a:t>Dérivation</a:t>
                          </a:r>
                        </a:p>
                        <a:p>
                          <a:r>
                            <a:rPr lang="fr-FR" b="0" u="none" baseline="0" dirty="0" smtClean="0"/>
                            <a:t>-&gt; </a:t>
                          </a:r>
                          <a:r>
                            <a:rPr lang="fr-FR" b="0" i="1" u="none" baseline="0" dirty="0" smtClean="0"/>
                            <a:t>dans la spécialité</a:t>
                          </a:r>
                        </a:p>
                        <a:p>
                          <a:r>
                            <a:rPr lang="fr-FR" b="0" u="none" baseline="0" dirty="0" smtClean="0"/>
                            <a:t>Différentes notations pour le nombre dérivé pour faire le lien avec l’enseignement de physique-chimie</a:t>
                          </a:r>
                        </a:p>
                        <a:p>
                          <a:endParaRPr lang="fr-FR" b="0" u="none" baseline="0" dirty="0" smtClean="0"/>
                        </a:p>
                        <a:p>
                          <a:endParaRPr lang="fr-FR" b="0" u="none" dirty="0" smtClean="0"/>
                        </a:p>
                      </a:txBody>
                      <a:tcPr/>
                    </a:tc>
                  </a:tr>
                </a:tbl>
              </a:graphicData>
            </a:graphic>
          </p:graphicFrame>
        </mc:Fallback>
      </mc:AlternateContent>
    </p:spTree>
    <p:extLst>
      <p:ext uri="{BB962C8B-B14F-4D97-AF65-F5344CB8AC3E}">
        <p14:creationId xmlns:p14="http://schemas.microsoft.com/office/powerpoint/2010/main" val="36530339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4" name="Espace réservé du contenu 3"/>
              <p:cNvGraphicFramePr>
                <a:graphicFrameLocks noGrp="1"/>
              </p:cNvGraphicFramePr>
              <p:nvPr>
                <p:ph idx="1"/>
                <p:extLst>
                  <p:ext uri="{D42A27DB-BD31-4B8C-83A1-F6EECF244321}">
                    <p14:modId xmlns:p14="http://schemas.microsoft.com/office/powerpoint/2010/main" val="2371755994"/>
                  </p:ext>
                </p:extLst>
              </p:nvPr>
            </p:nvGraphicFramePr>
            <p:xfrm>
              <a:off x="684213" y="685800"/>
              <a:ext cx="8534400" cy="457708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Analyse</a:t>
                          </a:r>
                        </a:p>
                        <a:p>
                          <a:r>
                            <a:rPr lang="fr-FR" u="sng" baseline="0" dirty="0"/>
                            <a:t>Primitives</a:t>
                          </a:r>
                        </a:p>
                        <a:p>
                          <a:r>
                            <a:rPr lang="fr-FR" baseline="0" dirty="0"/>
                            <a:t>Etudiée en Terminale</a:t>
                          </a:r>
                          <a:endParaRPr lang="fr-FR" dirty="0"/>
                        </a:p>
                        <a:p>
                          <a:endParaRPr lang="fr-FR" baseline="0" dirty="0"/>
                        </a:p>
                      </a:txBody>
                      <a:tcPr/>
                    </a:tc>
                    <a:tc>
                      <a:txBody>
                        <a:bodyPr/>
                        <a:lstStyle/>
                        <a:p>
                          <a:r>
                            <a:rPr lang="fr-FR" b="1" dirty="0"/>
                            <a:t>Analyse</a:t>
                          </a:r>
                        </a:p>
                        <a:p>
                          <a:r>
                            <a:rPr lang="fr-FR" b="0" u="sng" baseline="0" dirty="0"/>
                            <a:t>Primitives</a:t>
                          </a:r>
                        </a:p>
                        <a:p>
                          <a:r>
                            <a:rPr lang="fr-FR" b="0" u="none" baseline="0" dirty="0"/>
                            <a:t>-&gt; </a:t>
                          </a:r>
                          <a:r>
                            <a:rPr lang="fr-FR" b="0" i="1" u="none" baseline="0" dirty="0"/>
                            <a:t>dans la spécialité</a:t>
                          </a:r>
                        </a:p>
                        <a:p>
                          <a:r>
                            <a:rPr lang="fr-FR" b="0" u="none" baseline="0" dirty="0"/>
                            <a:t>Définition d’une primitive</a:t>
                          </a:r>
                        </a:p>
                        <a:p>
                          <a:r>
                            <a:rPr lang="fr-FR" b="0" u="none" baseline="0" dirty="0"/>
                            <a:t>Deux primitives d’une même fonction sur un intervalle diffèrent d’une constante</a:t>
                          </a:r>
                        </a:p>
                        <a:p>
                          <a:r>
                            <a:rPr lang="fr-FR" b="0" u="none" baseline="0" dirty="0"/>
                            <a:t>Primitives d’un polynôme</a:t>
                          </a:r>
                        </a:p>
                        <a:p>
                          <a:r>
                            <a:rPr lang="fr-FR" b="0" u="none" baseline="0" dirty="0"/>
                            <a:t>Primitives des fonctions </a:t>
                          </a:r>
                          <a14:m>
                            <m:oMath xmlns:m="http://schemas.openxmlformats.org/officeDocument/2006/math">
                              <m:r>
                                <a:rPr lang="fr-FR" b="0" i="1" u="none" baseline="0" smtClean="0">
                                  <a:latin typeface="Cambria Math" panose="02040503050406030204" pitchFamily="18" charset="0"/>
                                </a:rPr>
                                <m:t>𝑡</m:t>
                              </m:r>
                              <m:r>
                                <a:rPr lang="fr-FR" b="0" i="1" u="none" baseline="0" smtClean="0">
                                  <a:latin typeface="Cambria Math" panose="02040503050406030204" pitchFamily="18" charset="0"/>
                                  <a:ea typeface="Cambria Math" panose="02040503050406030204" pitchFamily="18" charset="0"/>
                                </a:rPr>
                                <m:t>→</m:t>
                              </m:r>
                            </m:oMath>
                          </a14:m>
                          <a:r>
                            <a:rPr lang="fr-FR" baseline="0" dirty="0"/>
                            <a:t>Acos(</a:t>
                          </a:r>
                          <a14:m>
                            <m:oMath xmlns:m="http://schemas.openxmlformats.org/officeDocument/2006/math">
                              <m:r>
                                <a:rPr lang="fr-FR" b="0" i="1" baseline="0" smtClean="0">
                                  <a:latin typeface="Cambria Math" panose="02040503050406030204" pitchFamily="18" charset="0"/>
                                </a:rPr>
                                <m:t>𝑤𝑡</m:t>
                              </m:r>
                              <m:r>
                                <a:rPr lang="fr-FR" b="0" i="1" baseline="0" smtClean="0">
                                  <a:latin typeface="Cambria Math" panose="02040503050406030204" pitchFamily="18" charset="0"/>
                                </a:rPr>
                                <m:t>+</m:t>
                              </m:r>
                              <m:r>
                                <a:rPr lang="fr-FR" b="0" i="1" baseline="0" smtClean="0">
                                  <a:latin typeface="Cambria Math" panose="02040503050406030204" pitchFamily="18" charset="0"/>
                                  <a:ea typeface="Cambria Math" panose="02040503050406030204" pitchFamily="18" charset="0"/>
                                </a:rPr>
                                <m:t>𝜑</m:t>
                              </m:r>
                            </m:oMath>
                          </a14:m>
                          <a:r>
                            <a:rPr lang="fr-FR" dirty="0"/>
                            <a:t>) et </a:t>
                          </a:r>
                          <a14:m>
                            <m:oMath xmlns:m="http://schemas.openxmlformats.org/officeDocument/2006/math">
                              <m:r>
                                <a:rPr lang="fr-FR" b="0" i="1" smtClean="0">
                                  <a:latin typeface="Cambria Math" panose="02040503050406030204" pitchFamily="18" charset="0"/>
                                </a:rPr>
                                <m:t>𝑡</m:t>
                              </m:r>
                              <m:r>
                                <a:rPr lang="fr-FR" b="0" i="1" smtClean="0">
                                  <a:latin typeface="Cambria Math" panose="02040503050406030204" pitchFamily="18" charset="0"/>
                                  <a:ea typeface="Cambria Math" panose="02040503050406030204" pitchFamily="18" charset="0"/>
                                </a:rPr>
                                <m:t>→</m:t>
                              </m:r>
                            </m:oMath>
                          </a14:m>
                          <a:r>
                            <a:rPr lang="fr-FR" dirty="0"/>
                            <a:t>Asin</a:t>
                          </a:r>
                          <a:r>
                            <a:rPr lang="fr-FR" baseline="0" dirty="0"/>
                            <a:t> (</a:t>
                          </a:r>
                          <a14:m>
                            <m:oMath xmlns:m="http://schemas.openxmlformats.org/officeDocument/2006/math">
                              <m:r>
                                <a:rPr lang="fr-FR" b="0" i="1" baseline="0" smtClean="0">
                                  <a:latin typeface="Cambria Math" panose="02040503050406030204" pitchFamily="18" charset="0"/>
                                </a:rPr>
                                <m:t>𝑤𝑡</m:t>
                              </m:r>
                              <m:r>
                                <a:rPr lang="fr-FR" b="0" i="1" baseline="0" smtClean="0">
                                  <a:latin typeface="Cambria Math" panose="02040503050406030204" pitchFamily="18" charset="0"/>
                                </a:rPr>
                                <m:t>+</m:t>
                              </m:r>
                              <m:r>
                                <a:rPr lang="fr-FR" b="0" i="1" baseline="0" smtClean="0">
                                  <a:latin typeface="Cambria Math" panose="02040503050406030204" pitchFamily="18" charset="0"/>
                                  <a:ea typeface="Cambria Math" panose="02040503050406030204" pitchFamily="18" charset="0"/>
                                </a:rPr>
                                <m:t>𝜑</m:t>
                              </m:r>
                            </m:oMath>
                          </a14:m>
                          <a:r>
                            <a:rPr lang="fr-FR" dirty="0"/>
                            <a:t>)</a:t>
                          </a:r>
                        </a:p>
                        <a:p>
                          <a:r>
                            <a:rPr lang="fr-FR" b="0" u="none" baseline="0" dirty="0"/>
                            <a:t>Exemples de calcule approché d’une primitive par la méthode d’Euler</a:t>
                          </a:r>
                        </a:p>
                        <a:p>
                          <a:endParaRPr lang="fr-FR" b="0" u="none" baseline="0" dirty="0"/>
                        </a:p>
                        <a:p>
                          <a:endParaRPr lang="fr-FR" b="0" u="none" dirty="0"/>
                        </a:p>
                      </a:txBody>
                      <a:tcPr/>
                    </a:tc>
                    <a:extLst>
                      <a:ext uri="{0D108BD9-81ED-4DB2-BD59-A6C34878D82A}">
                        <a16:rowId xmlns:a16="http://schemas.microsoft.com/office/drawing/2014/main" val="10001"/>
                      </a:ext>
                    </a:extLst>
                  </a:tr>
                </a:tbl>
              </a:graphicData>
            </a:graphic>
          </p:graphicFrame>
        </mc:Choice>
        <mc:Fallback xmlns="">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2371755994"/>
                  </p:ext>
                </p:extLst>
              </p:nvPr>
            </p:nvGraphicFramePr>
            <p:xfrm>
              <a:off x="684213" y="685800"/>
              <a:ext cx="8534400" cy="4577080"/>
            </p:xfrm>
            <a:graphic>
              <a:graphicData uri="http://schemas.openxmlformats.org/drawingml/2006/table">
                <a:tbl>
                  <a:tblPr firstRow="1" bandRow="1">
                    <a:tableStyleId>{5C22544A-7EE6-4342-B048-85BDC9FD1C3A}</a:tableStyleId>
                  </a:tblPr>
                  <a:tblGrid>
                    <a:gridCol w="4267200"/>
                    <a:gridCol w="4267200"/>
                  </a:tblGrid>
                  <a:tr h="370840">
                    <a:tc>
                      <a:txBody>
                        <a:bodyPr/>
                        <a:lstStyle/>
                        <a:p>
                          <a:r>
                            <a:rPr lang="fr-FR" dirty="0" smtClean="0"/>
                            <a:t>Ancien Programme</a:t>
                          </a:r>
                          <a:endParaRPr lang="fr-FR" dirty="0"/>
                        </a:p>
                      </a:txBody>
                      <a:tcPr/>
                    </a:tc>
                    <a:tc>
                      <a:txBody>
                        <a:bodyPr/>
                        <a:lstStyle/>
                        <a:p>
                          <a:r>
                            <a:rPr lang="fr-FR" dirty="0" smtClean="0"/>
                            <a:t>Nouveau Programme</a:t>
                          </a:r>
                          <a:endParaRPr lang="fr-FR" dirty="0"/>
                        </a:p>
                      </a:txBody>
                      <a:tcPr/>
                    </a:tc>
                  </a:tr>
                  <a:tr h="4206240">
                    <a:tc>
                      <a:txBody>
                        <a:bodyPr/>
                        <a:lstStyle/>
                        <a:p>
                          <a:r>
                            <a:rPr lang="fr-FR" b="1" dirty="0" smtClean="0"/>
                            <a:t>Analyse</a:t>
                          </a:r>
                        </a:p>
                        <a:p>
                          <a:r>
                            <a:rPr lang="fr-FR" u="sng" baseline="0" dirty="0" smtClean="0"/>
                            <a:t>Primitives</a:t>
                          </a:r>
                        </a:p>
                        <a:p>
                          <a:r>
                            <a:rPr lang="fr-FR" baseline="0" dirty="0" smtClean="0"/>
                            <a:t>Etudiée en Terminale</a:t>
                          </a:r>
                          <a:endParaRPr lang="fr-FR" dirty="0" smtClean="0"/>
                        </a:p>
                        <a:p>
                          <a:endParaRPr lang="fr-FR" baseline="0" dirty="0" smtClean="0"/>
                        </a:p>
                      </a:txBody>
                      <a:tcPr/>
                    </a:tc>
                    <a:tc>
                      <a:txBody>
                        <a:bodyPr/>
                        <a:lstStyle/>
                        <a:p>
                          <a:endParaRPr lang="fr-FR"/>
                        </a:p>
                      </a:txBody>
                      <a:tcPr>
                        <a:blipFill rotWithShape="0">
                          <a:blip r:embed="rId2"/>
                          <a:stretch>
                            <a:fillRect l="-100286" t="-9551" r="-571" b="-289"/>
                          </a:stretch>
                        </a:blipFill>
                      </a:tcPr>
                    </a:tc>
                  </a:tr>
                </a:tbl>
              </a:graphicData>
            </a:graphic>
          </p:graphicFrame>
        </mc:Fallback>
      </mc:AlternateContent>
    </p:spTree>
    <p:extLst>
      <p:ext uri="{BB962C8B-B14F-4D97-AF65-F5344CB8AC3E}">
        <p14:creationId xmlns:p14="http://schemas.microsoft.com/office/powerpoint/2010/main" val="2780857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3244078843"/>
              </p:ext>
            </p:extLst>
          </p:nvPr>
        </p:nvGraphicFramePr>
        <p:xfrm>
          <a:off x="684213" y="685800"/>
          <a:ext cx="8534400" cy="320548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Analyse</a:t>
                      </a:r>
                    </a:p>
                    <a:p>
                      <a:r>
                        <a:rPr lang="fr-FR" u="sng" baseline="0" dirty="0"/>
                        <a:t>Suites</a:t>
                      </a:r>
                    </a:p>
                    <a:p>
                      <a:r>
                        <a:rPr lang="fr-FR" baseline="0" dirty="0"/>
                        <a:t>Modes de génération d’une suite numérique : algorithme, représentation graphique</a:t>
                      </a:r>
                      <a:endParaRPr lang="fr-FR" dirty="0"/>
                    </a:p>
                    <a:p>
                      <a:endParaRPr lang="fr-FR" baseline="0" dirty="0"/>
                    </a:p>
                  </a:txBody>
                  <a:tcPr/>
                </a:tc>
                <a:tc>
                  <a:txBody>
                    <a:bodyPr/>
                    <a:lstStyle/>
                    <a:p>
                      <a:r>
                        <a:rPr lang="fr-FR" b="1" dirty="0"/>
                        <a:t>Analyse</a:t>
                      </a:r>
                    </a:p>
                    <a:p>
                      <a:r>
                        <a:rPr lang="fr-FR" b="0" u="sng" baseline="0" dirty="0"/>
                        <a:t>Suites</a:t>
                      </a:r>
                    </a:p>
                    <a:p>
                      <a:r>
                        <a:rPr lang="fr-FR" b="0" u="none" baseline="0" dirty="0"/>
                        <a:t>-&gt; </a:t>
                      </a:r>
                      <a:r>
                        <a:rPr lang="fr-FR" b="0" i="1" u="none" baseline="0" dirty="0"/>
                        <a:t>dans le tronc commun</a:t>
                      </a:r>
                    </a:p>
                    <a:p>
                      <a:r>
                        <a:rPr lang="fr-FR" b="0" u="none" baseline="0" dirty="0"/>
                        <a:t>Sens de variation</a:t>
                      </a:r>
                    </a:p>
                    <a:p>
                      <a:r>
                        <a:rPr lang="fr-FR" b="0" u="none" baseline="0" dirty="0"/>
                        <a:t>Suites arithmétiques : relation de récurrence, sens de variation, représentation graphique</a:t>
                      </a:r>
                    </a:p>
                    <a:p>
                      <a:endParaRPr lang="fr-FR" b="0" u="none" baseline="0" dirty="0"/>
                    </a:p>
                    <a:p>
                      <a:endParaRPr lang="fr-FR" b="0" u="none" baseline="0" dirty="0"/>
                    </a:p>
                    <a:p>
                      <a:endParaRPr lang="fr-FR" b="0" u="none"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677414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3373925631"/>
              </p:ext>
            </p:extLst>
          </p:nvPr>
        </p:nvGraphicFramePr>
        <p:xfrm>
          <a:off x="684213" y="685800"/>
          <a:ext cx="8534400" cy="210820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Analyse</a:t>
                      </a:r>
                    </a:p>
                    <a:p>
                      <a:r>
                        <a:rPr lang="fr-FR" u="sng" baseline="0" dirty="0"/>
                        <a:t>Suites</a:t>
                      </a:r>
                    </a:p>
                    <a:p>
                      <a:r>
                        <a:rPr lang="fr-FR" baseline="0" dirty="0"/>
                        <a:t>Suites géométriques : terme général</a:t>
                      </a:r>
                    </a:p>
                    <a:p>
                      <a:r>
                        <a:rPr lang="fr-FR" baseline="0" dirty="0"/>
                        <a:t>Approche de la notion de limite d’une suite à partir d’exemples</a:t>
                      </a:r>
                      <a:endParaRPr lang="fr-FR" dirty="0"/>
                    </a:p>
                    <a:p>
                      <a:endParaRPr lang="fr-FR" baseline="0" dirty="0"/>
                    </a:p>
                  </a:txBody>
                  <a:tcPr/>
                </a:tc>
                <a:tc>
                  <a:txBody>
                    <a:bodyPr/>
                    <a:lstStyle/>
                    <a:p>
                      <a:r>
                        <a:rPr lang="fr-FR" b="1" dirty="0"/>
                        <a:t>Analyse</a:t>
                      </a:r>
                    </a:p>
                    <a:p>
                      <a:r>
                        <a:rPr lang="fr-FR" b="0" u="sng" baseline="0" dirty="0"/>
                        <a:t>Suites</a:t>
                      </a:r>
                    </a:p>
                    <a:p>
                      <a:r>
                        <a:rPr lang="fr-FR" b="0" u="none" baseline="0" dirty="0"/>
                        <a:t>Peut-être en Terminale</a:t>
                      </a:r>
                    </a:p>
                    <a:p>
                      <a:endParaRPr lang="fr-FR" b="0" u="none" baseline="0" dirty="0"/>
                    </a:p>
                    <a:p>
                      <a:endParaRPr lang="fr-FR" b="0" u="none" baseline="0" dirty="0"/>
                    </a:p>
                    <a:p>
                      <a:endParaRPr lang="fr-FR" b="0" u="none"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164996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3699863066"/>
              </p:ext>
            </p:extLst>
          </p:nvPr>
        </p:nvGraphicFramePr>
        <p:xfrm>
          <a:off x="684213" y="685800"/>
          <a:ext cx="8534400" cy="320548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Géométrie</a:t>
                      </a:r>
                    </a:p>
                    <a:p>
                      <a:r>
                        <a:rPr lang="fr-FR" baseline="0" dirty="0"/>
                        <a:t>Etudiés en seconde</a:t>
                      </a:r>
                    </a:p>
                  </a:txBody>
                  <a:tcPr/>
                </a:tc>
                <a:tc>
                  <a:txBody>
                    <a:bodyPr/>
                    <a:lstStyle/>
                    <a:p>
                      <a:r>
                        <a:rPr lang="fr-FR" b="1" dirty="0"/>
                        <a:t>Géométrie</a:t>
                      </a:r>
                    </a:p>
                    <a:p>
                      <a:r>
                        <a:rPr lang="fr-FR" b="0" u="sng" baseline="0" dirty="0"/>
                        <a:t>Dans le tronc commun :</a:t>
                      </a:r>
                    </a:p>
                    <a:p>
                      <a:r>
                        <a:rPr lang="fr-FR" b="0" u="none" baseline="0" dirty="0"/>
                        <a:t>Figures régulières</a:t>
                      </a:r>
                    </a:p>
                    <a:p>
                      <a:r>
                        <a:rPr lang="fr-FR" b="0" u="none" baseline="0" dirty="0"/>
                        <a:t>Géométrie dans l’espace : repérage, perspective cavalière, solides</a:t>
                      </a:r>
                    </a:p>
                    <a:p>
                      <a:endParaRPr lang="fr-FR" b="0" u="none" baseline="0" dirty="0"/>
                    </a:p>
                    <a:p>
                      <a:endParaRPr lang="fr-FR" b="0" u="none" baseline="0" dirty="0"/>
                    </a:p>
                    <a:p>
                      <a:endParaRPr lang="fr-FR" b="0" u="none" baseline="0" dirty="0"/>
                    </a:p>
                    <a:p>
                      <a:endParaRPr lang="fr-FR" b="0" u="none"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6868872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1433734505"/>
              </p:ext>
            </p:extLst>
          </p:nvPr>
        </p:nvGraphicFramePr>
        <p:xfrm>
          <a:off x="684213" y="685800"/>
          <a:ext cx="8534400" cy="430276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Géométrie</a:t>
                      </a:r>
                    </a:p>
                    <a:p>
                      <a:r>
                        <a:rPr lang="fr-FR" u="sng" baseline="0" dirty="0"/>
                        <a:t>Produit scalaire dans le plan</a:t>
                      </a:r>
                    </a:p>
                    <a:p>
                      <a:r>
                        <a:rPr lang="fr-FR" baseline="0" dirty="0"/>
                        <a:t>Projection orthogonale d’un vecteur sur un axe</a:t>
                      </a:r>
                    </a:p>
                    <a:p>
                      <a:r>
                        <a:rPr lang="fr-FR" baseline="0" dirty="0"/>
                        <a:t>Définition et propriétés du produit scalaire de deux vecteurs dans le plan</a:t>
                      </a:r>
                    </a:p>
                    <a:p>
                      <a:r>
                        <a:rPr lang="fr-FR" baseline="0" dirty="0"/>
                        <a:t>Calcul du produit scalaire par différentes méthodes : projection orthogonale, analytiquement, à l’aide des normes et d’un angle</a:t>
                      </a:r>
                    </a:p>
                    <a:p>
                      <a:r>
                        <a:rPr lang="fr-FR" baseline="0" dirty="0"/>
                        <a:t>Application du produit scalaire : calcul d’angles et des longueurs</a:t>
                      </a:r>
                      <a:endParaRPr lang="fr-FR" dirty="0"/>
                    </a:p>
                    <a:p>
                      <a:endParaRPr lang="fr-FR" baseline="0" dirty="0"/>
                    </a:p>
                  </a:txBody>
                  <a:tcPr/>
                </a:tc>
                <a:tc>
                  <a:txBody>
                    <a:bodyPr/>
                    <a:lstStyle/>
                    <a:p>
                      <a:r>
                        <a:rPr lang="fr-FR" b="1" dirty="0"/>
                        <a:t>Géométrie</a:t>
                      </a:r>
                    </a:p>
                    <a:p>
                      <a:r>
                        <a:rPr lang="fr-FR" b="0" u="sng" baseline="0" dirty="0"/>
                        <a:t>Produit scalaire</a:t>
                      </a:r>
                    </a:p>
                    <a:p>
                      <a:r>
                        <a:rPr lang="fr-FR" b="0" u="none" baseline="0" dirty="0"/>
                        <a:t>-&gt; </a:t>
                      </a:r>
                      <a:r>
                        <a:rPr lang="fr-FR" b="0" i="1" u="none" baseline="0" dirty="0"/>
                        <a:t>dans la spécialité</a:t>
                      </a:r>
                    </a:p>
                    <a:p>
                      <a:r>
                        <a:rPr lang="fr-FR" b="0" u="none" baseline="0" dirty="0"/>
                        <a:t>La méthode analytique peut-être étudiée en Terminale</a:t>
                      </a:r>
                    </a:p>
                    <a:p>
                      <a:endParaRPr lang="fr-FR" b="0" u="none" baseline="0" dirty="0"/>
                    </a:p>
                    <a:p>
                      <a:endParaRPr lang="fr-FR" b="0" u="none" baseline="0" dirty="0"/>
                    </a:p>
                    <a:p>
                      <a:endParaRPr lang="fr-FR" b="0" u="none" baseline="0" dirty="0"/>
                    </a:p>
                    <a:p>
                      <a:endParaRPr lang="fr-FR" b="0" u="none"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2182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41622368"/>
              </p:ext>
            </p:extLst>
          </p:nvPr>
        </p:nvGraphicFramePr>
        <p:xfrm>
          <a:off x="684213" y="685800"/>
          <a:ext cx="8534400" cy="402844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Géométrie</a:t>
                      </a:r>
                    </a:p>
                    <a:p>
                      <a:r>
                        <a:rPr lang="fr-FR" u="sng" baseline="0" dirty="0"/>
                        <a:t>Nombres complexes</a:t>
                      </a:r>
                    </a:p>
                    <a:p>
                      <a:r>
                        <a:rPr lang="fr-FR" baseline="0" dirty="0"/>
                        <a:t>Forme algébrique : sommes, produit, quotient, conjugué</a:t>
                      </a:r>
                    </a:p>
                    <a:p>
                      <a:r>
                        <a:rPr lang="fr-FR" baseline="0" dirty="0"/>
                        <a:t>Représentation géométrique</a:t>
                      </a:r>
                    </a:p>
                    <a:p>
                      <a:r>
                        <a:rPr lang="fr-FR" baseline="0" dirty="0"/>
                        <a:t>Affixe d’un point, d’un vecteur</a:t>
                      </a:r>
                    </a:p>
                    <a:p>
                      <a:r>
                        <a:rPr lang="fr-FR" baseline="0" dirty="0"/>
                        <a:t>Forme trigonométrique : module et argument</a:t>
                      </a:r>
                    </a:p>
                    <a:p>
                      <a:r>
                        <a:rPr lang="fr-FR" baseline="0" dirty="0"/>
                        <a:t>Interprétation géométrique</a:t>
                      </a:r>
                    </a:p>
                    <a:p>
                      <a:r>
                        <a:rPr lang="fr-FR" baseline="0" dirty="0"/>
                        <a:t>Passer de la forme algébrique à la forme trigonométrique et inversement</a:t>
                      </a:r>
                      <a:endParaRPr lang="fr-FR" dirty="0"/>
                    </a:p>
                    <a:p>
                      <a:endParaRPr lang="fr-FR" baseline="0" dirty="0"/>
                    </a:p>
                  </a:txBody>
                  <a:tcPr/>
                </a:tc>
                <a:tc>
                  <a:txBody>
                    <a:bodyPr/>
                    <a:lstStyle/>
                    <a:p>
                      <a:r>
                        <a:rPr lang="fr-FR" b="1" dirty="0"/>
                        <a:t>Géométrie</a:t>
                      </a:r>
                    </a:p>
                    <a:p>
                      <a:r>
                        <a:rPr lang="fr-FR" b="0" u="sng" baseline="0" dirty="0"/>
                        <a:t>Nombres complexes</a:t>
                      </a:r>
                    </a:p>
                    <a:p>
                      <a:r>
                        <a:rPr lang="fr-FR" b="0" u="none" baseline="0" dirty="0"/>
                        <a:t>-&gt; </a:t>
                      </a:r>
                      <a:r>
                        <a:rPr lang="fr-FR" b="0" i="1" u="none" baseline="0" dirty="0"/>
                        <a:t>dans la spécialité</a:t>
                      </a:r>
                    </a:p>
                    <a:p>
                      <a:endParaRPr lang="fr-FR" b="0" u="none" baseline="0" dirty="0"/>
                    </a:p>
                    <a:p>
                      <a:endParaRPr lang="fr-FR" b="0" u="none" baseline="0" dirty="0"/>
                    </a:p>
                    <a:p>
                      <a:endParaRPr lang="fr-FR" b="0" u="none" baseline="0" dirty="0"/>
                    </a:p>
                    <a:p>
                      <a:endParaRPr lang="fr-FR" b="0" u="none"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764192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2631594126"/>
              </p:ext>
            </p:extLst>
          </p:nvPr>
        </p:nvGraphicFramePr>
        <p:xfrm>
          <a:off x="684213" y="685800"/>
          <a:ext cx="8534400" cy="347980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Statistiques et Probabilités</a:t>
                      </a:r>
                    </a:p>
                    <a:p>
                      <a:r>
                        <a:rPr lang="fr-FR" u="sng" baseline="0" dirty="0"/>
                        <a:t>Statistique descriptive, analyse de données</a:t>
                      </a:r>
                    </a:p>
                    <a:p>
                      <a:r>
                        <a:rPr lang="fr-FR" baseline="0" dirty="0"/>
                        <a:t>Caractéristiques de dispersion : variance, écart-type</a:t>
                      </a:r>
                    </a:p>
                    <a:p>
                      <a:r>
                        <a:rPr lang="fr-FR" baseline="0" dirty="0"/>
                        <a:t>Comparer deux séries à l’aide d’un logiciel ou d’une calculatrice</a:t>
                      </a:r>
                      <a:endParaRPr lang="fr-FR" dirty="0"/>
                    </a:p>
                    <a:p>
                      <a:endParaRPr lang="fr-FR" baseline="0" dirty="0"/>
                    </a:p>
                  </a:txBody>
                  <a:tcPr/>
                </a:tc>
                <a:tc>
                  <a:txBody>
                    <a:bodyPr/>
                    <a:lstStyle/>
                    <a:p>
                      <a:r>
                        <a:rPr lang="fr-FR" b="1" dirty="0"/>
                        <a:t>Statistiques et Probabilités</a:t>
                      </a:r>
                    </a:p>
                    <a:p>
                      <a:r>
                        <a:rPr lang="fr-FR" u="sng" baseline="0" dirty="0"/>
                        <a:t>Statistique descriptive, analyse de données</a:t>
                      </a:r>
                    </a:p>
                    <a:p>
                      <a:r>
                        <a:rPr lang="fr-FR" b="0" u="none" baseline="0" dirty="0"/>
                        <a:t>L’écart-type est maintenant étudié en seconde sans parler de la variance</a:t>
                      </a:r>
                    </a:p>
                    <a:p>
                      <a:endParaRPr lang="fr-FR" b="0" u="none" baseline="0" dirty="0"/>
                    </a:p>
                    <a:p>
                      <a:r>
                        <a:rPr lang="fr-FR" b="0" u="sng" baseline="0" dirty="0"/>
                        <a:t>Dans le tronc commun :</a:t>
                      </a:r>
                    </a:p>
                    <a:p>
                      <a:r>
                        <a:rPr lang="fr-FR" b="0" u="none" baseline="0" dirty="0"/>
                        <a:t>Tableau croisé d’effectifs</a:t>
                      </a:r>
                    </a:p>
                    <a:p>
                      <a:r>
                        <a:rPr lang="fr-FR" b="0" u="none" dirty="0"/>
                        <a:t>Fréquence conditionnelle,</a:t>
                      </a:r>
                      <a:r>
                        <a:rPr lang="fr-FR" b="0" u="none" baseline="0" dirty="0"/>
                        <a:t> fréquence marginale</a:t>
                      </a:r>
                      <a:endParaRPr lang="fr-FR" b="0" u="none"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799665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3405" y="1185530"/>
            <a:ext cx="11004697" cy="5491716"/>
          </a:xfrm>
        </p:spPr>
        <p:txBody>
          <a:bodyPr/>
          <a:lstStyle/>
          <a:p>
            <a:pPr>
              <a:spcAft>
                <a:spcPts val="1800"/>
              </a:spcAft>
              <a:buFont typeface="Arial" panose="020B0604020202020204" pitchFamily="34" charset="0"/>
              <a:buChar char="•"/>
            </a:pPr>
            <a:r>
              <a:rPr lang="fr-FR" sz="2800" b="1" dirty="0">
                <a:solidFill>
                  <a:schemeClr val="tx1"/>
                </a:solidFill>
              </a:rPr>
              <a:t>La Physique Chimie (PC) intègre la partie spécialité « Sciences PC et Mathématiques »</a:t>
            </a:r>
          </a:p>
          <a:p>
            <a:pPr>
              <a:spcAft>
                <a:spcPts val="1800"/>
              </a:spcAft>
              <a:buFont typeface="Arial" panose="020B0604020202020204" pitchFamily="34" charset="0"/>
              <a:buChar char="•"/>
            </a:pPr>
            <a:r>
              <a:rPr lang="fr-FR" sz="2800" b="1" dirty="0">
                <a:solidFill>
                  <a:schemeClr val="tx1"/>
                </a:solidFill>
              </a:rPr>
              <a:t>Les Mathématiques sont présentes en spécialité et en tronc commun</a:t>
            </a:r>
          </a:p>
          <a:p>
            <a:pPr>
              <a:spcAft>
                <a:spcPts val="1800"/>
              </a:spcAft>
              <a:buFont typeface="Arial" panose="020B0604020202020204" pitchFamily="34" charset="0"/>
              <a:buChar char="•"/>
            </a:pPr>
            <a:r>
              <a:rPr lang="fr-FR" sz="2800" b="1" dirty="0">
                <a:solidFill>
                  <a:schemeClr val="tx1"/>
                </a:solidFill>
              </a:rPr>
              <a:t>La spécialité « Sciences PC et Mathématiques » ont un volume horaire 6 h/</a:t>
            </a:r>
            <a:r>
              <a:rPr lang="fr-FR" sz="2800" b="1" dirty="0" err="1">
                <a:solidFill>
                  <a:schemeClr val="tx1"/>
                </a:solidFill>
              </a:rPr>
              <a:t>sem</a:t>
            </a:r>
            <a:endParaRPr lang="fr-FR" sz="2800" b="1" dirty="0">
              <a:solidFill>
                <a:schemeClr val="tx1"/>
              </a:solidFill>
            </a:endParaRPr>
          </a:p>
          <a:p>
            <a:pPr>
              <a:spcAft>
                <a:spcPts val="1800"/>
              </a:spcAft>
              <a:buFont typeface="Arial" panose="020B0604020202020204" pitchFamily="34" charset="0"/>
              <a:buChar char="•"/>
            </a:pPr>
            <a:r>
              <a:rPr lang="fr-FR" sz="2800" b="1" dirty="0">
                <a:solidFill>
                  <a:schemeClr val="tx1"/>
                </a:solidFill>
              </a:rPr>
              <a:t>Les Mathématiques en tronc commun ont un volume horaire de 3h/</a:t>
            </a:r>
            <a:r>
              <a:rPr lang="fr-FR" sz="2800" b="1" dirty="0" err="1">
                <a:solidFill>
                  <a:schemeClr val="tx1"/>
                </a:solidFill>
              </a:rPr>
              <a:t>sem</a:t>
            </a:r>
            <a:endParaRPr lang="fr-FR" dirty="0"/>
          </a:p>
        </p:txBody>
      </p:sp>
      <p:sp>
        <p:nvSpPr>
          <p:cNvPr id="5" name="Titre 1">
            <a:extLst>
              <a:ext uri="{FF2B5EF4-FFF2-40B4-BE49-F238E27FC236}">
                <a16:creationId xmlns:a16="http://schemas.microsoft.com/office/drawing/2014/main" id="{5DC9C47B-04FD-40B8-B47D-7CE564063DDD}"/>
              </a:ext>
            </a:extLst>
          </p:cNvPr>
          <p:cNvSpPr>
            <a:spLocks noGrp="1"/>
          </p:cNvSpPr>
          <p:nvPr>
            <p:ph type="title"/>
          </p:nvPr>
        </p:nvSpPr>
        <p:spPr>
          <a:xfrm>
            <a:off x="524724" y="0"/>
            <a:ext cx="3685769" cy="1507067"/>
          </a:xfrm>
        </p:spPr>
        <p:txBody>
          <a:bodyPr/>
          <a:lstStyle/>
          <a:p>
            <a:r>
              <a:rPr lang="fr-FR" dirty="0"/>
              <a:t>PREAMBULES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2158948432"/>
              </p:ext>
            </p:extLst>
          </p:nvPr>
        </p:nvGraphicFramePr>
        <p:xfrm>
          <a:off x="684213" y="685800"/>
          <a:ext cx="8534400" cy="265684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Statistiques et Probabilités</a:t>
                      </a:r>
                    </a:p>
                    <a:p>
                      <a:r>
                        <a:rPr lang="fr-FR" u="sng" baseline="0" dirty="0"/>
                        <a:t>Probabilités</a:t>
                      </a:r>
                    </a:p>
                    <a:p>
                      <a:r>
                        <a:rPr lang="fr-FR" baseline="0" dirty="0"/>
                        <a:t>Schéma de </a:t>
                      </a:r>
                      <a:r>
                        <a:rPr lang="fr-FR" baseline="0" dirty="0" err="1"/>
                        <a:t>Bernouilli</a:t>
                      </a:r>
                      <a:r>
                        <a:rPr lang="fr-FR" baseline="0" dirty="0"/>
                        <a:t> : représentation, simulation</a:t>
                      </a:r>
                    </a:p>
                    <a:p>
                      <a:r>
                        <a:rPr lang="fr-FR" baseline="0" dirty="0"/>
                        <a:t>Variable aléatoire associée au nombre de succès dans un schéma de </a:t>
                      </a:r>
                      <a:r>
                        <a:rPr lang="fr-FR" baseline="0" dirty="0" err="1"/>
                        <a:t>Bernouilli</a:t>
                      </a:r>
                      <a:endParaRPr lang="fr-FR" baseline="0" dirty="0"/>
                    </a:p>
                    <a:p>
                      <a:endParaRPr lang="fr-FR" baseline="0" dirty="0"/>
                    </a:p>
                  </a:txBody>
                  <a:tcPr/>
                </a:tc>
                <a:tc>
                  <a:txBody>
                    <a:bodyPr/>
                    <a:lstStyle/>
                    <a:p>
                      <a:r>
                        <a:rPr lang="fr-FR" b="1" dirty="0"/>
                        <a:t>Statistiques et Probabilités</a:t>
                      </a:r>
                    </a:p>
                    <a:p>
                      <a:r>
                        <a:rPr lang="fr-FR" u="sng" baseline="0" dirty="0"/>
                        <a:t>Probabilités</a:t>
                      </a:r>
                    </a:p>
                    <a:p>
                      <a:r>
                        <a:rPr lang="fr-FR" b="0" u="none" baseline="0" dirty="0"/>
                        <a:t>-&gt; </a:t>
                      </a:r>
                      <a:r>
                        <a:rPr lang="fr-FR" b="0" i="1" u="none" baseline="0" dirty="0"/>
                        <a:t>dans le tronc commun</a:t>
                      </a:r>
                    </a:p>
                    <a:p>
                      <a:r>
                        <a:rPr lang="fr-FR" b="0" u="none" baseline="0" dirty="0"/>
                        <a:t>Probabilité conditionnelle</a:t>
                      </a:r>
                    </a:p>
                    <a:p>
                      <a:endParaRPr lang="fr-FR" b="0" u="none" baseline="0" dirty="0"/>
                    </a:p>
                    <a:p>
                      <a:endParaRPr lang="fr-FR" b="0" u="none" baseline="0" dirty="0"/>
                    </a:p>
                    <a:p>
                      <a:endParaRPr lang="fr-FR" b="0" u="none"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801783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2040438691"/>
              </p:ext>
            </p:extLst>
          </p:nvPr>
        </p:nvGraphicFramePr>
        <p:xfrm>
          <a:off x="684213" y="685800"/>
          <a:ext cx="8534400" cy="293116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Statistiques et Probabilités</a:t>
                      </a:r>
                    </a:p>
                    <a:p>
                      <a:r>
                        <a:rPr lang="fr-FR" u="sng" baseline="0" dirty="0"/>
                        <a:t>Probabilités</a:t>
                      </a:r>
                    </a:p>
                    <a:p>
                      <a:r>
                        <a:rPr lang="fr-FR" baseline="0" dirty="0"/>
                        <a:t>Loi Binomiale : reconnaître des situations, calculer une probabilité à l’aide de la calculatrice ou d’un tableur, représenter graphiquement</a:t>
                      </a:r>
                    </a:p>
                    <a:p>
                      <a:r>
                        <a:rPr lang="fr-FR" baseline="0" dirty="0"/>
                        <a:t>Espérance, variance et écart-type de la loi binomiale</a:t>
                      </a:r>
                      <a:endParaRPr lang="fr-FR" dirty="0"/>
                    </a:p>
                    <a:p>
                      <a:endParaRPr lang="fr-FR" baseline="0" dirty="0"/>
                    </a:p>
                  </a:txBody>
                  <a:tcPr/>
                </a:tc>
                <a:tc>
                  <a:txBody>
                    <a:bodyPr/>
                    <a:lstStyle/>
                    <a:p>
                      <a:r>
                        <a:rPr lang="fr-FR" b="1" dirty="0"/>
                        <a:t>Statistiques et Probabilités</a:t>
                      </a:r>
                    </a:p>
                    <a:p>
                      <a:r>
                        <a:rPr lang="fr-FR" u="sng" baseline="0" dirty="0"/>
                        <a:t>Probabilités</a:t>
                      </a:r>
                    </a:p>
                    <a:p>
                      <a:r>
                        <a:rPr lang="fr-FR" b="0" u="none" baseline="0" dirty="0"/>
                        <a:t>Peut-être étudiée en Terminale</a:t>
                      </a:r>
                    </a:p>
                    <a:p>
                      <a:endParaRPr lang="fr-FR" b="0" u="none" baseline="0" dirty="0"/>
                    </a:p>
                    <a:p>
                      <a:endParaRPr lang="fr-FR" b="0" u="none" baseline="0" dirty="0"/>
                    </a:p>
                    <a:p>
                      <a:endParaRPr lang="fr-FR" b="0" u="none"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161439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3203123319"/>
              </p:ext>
            </p:extLst>
          </p:nvPr>
        </p:nvGraphicFramePr>
        <p:xfrm>
          <a:off x="684213" y="685800"/>
          <a:ext cx="8534400" cy="265684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Statistiques et Probabilités</a:t>
                      </a:r>
                    </a:p>
                    <a:p>
                      <a:r>
                        <a:rPr lang="fr-FR" u="sng" baseline="0" dirty="0"/>
                        <a:t>Echantillonnage</a:t>
                      </a:r>
                    </a:p>
                    <a:p>
                      <a:r>
                        <a:rPr lang="fr-FR" baseline="0" dirty="0"/>
                        <a:t>Utilisation de la loi binomiale pour une prise de décision à partir d’une fréquence observée sur un échantillon : intervalle de fluctuation</a:t>
                      </a:r>
                      <a:endParaRPr lang="fr-FR" dirty="0"/>
                    </a:p>
                    <a:p>
                      <a:endParaRPr lang="fr-FR" baseline="0" dirty="0"/>
                    </a:p>
                  </a:txBody>
                  <a:tcPr/>
                </a:tc>
                <a:tc>
                  <a:txBody>
                    <a:bodyPr/>
                    <a:lstStyle/>
                    <a:p>
                      <a:r>
                        <a:rPr lang="fr-FR" b="1" dirty="0"/>
                        <a:t>Statistiques et Probabilités</a:t>
                      </a:r>
                    </a:p>
                    <a:p>
                      <a:r>
                        <a:rPr lang="fr-FR" u="sng" baseline="0" dirty="0"/>
                        <a:t>Echantillonnage</a:t>
                      </a:r>
                    </a:p>
                    <a:p>
                      <a:r>
                        <a:rPr lang="fr-FR" b="0" u="none" baseline="0" dirty="0"/>
                        <a:t>Peut-être étudiée en Terminale</a:t>
                      </a:r>
                    </a:p>
                    <a:p>
                      <a:endParaRPr lang="fr-FR" b="0" u="none" baseline="0" dirty="0"/>
                    </a:p>
                    <a:p>
                      <a:r>
                        <a:rPr lang="fr-FR" b="0" u="sng" baseline="0" dirty="0"/>
                        <a:t>Dans le tronc commun :</a:t>
                      </a:r>
                    </a:p>
                    <a:p>
                      <a:r>
                        <a:rPr lang="fr-FR" b="0" u="none" baseline="0" dirty="0"/>
                        <a:t>Échantillons de taille n d’une loi de </a:t>
                      </a:r>
                      <a:r>
                        <a:rPr lang="fr-FR" b="0" u="none" baseline="0" dirty="0" err="1"/>
                        <a:t>Bernouilli</a:t>
                      </a:r>
                      <a:endParaRPr lang="fr-FR" b="0" u="none" baseline="0" dirty="0"/>
                    </a:p>
                    <a:p>
                      <a:endParaRPr lang="fr-FR" b="0" u="none"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6347443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703016877"/>
              </p:ext>
            </p:extLst>
          </p:nvPr>
        </p:nvGraphicFramePr>
        <p:xfrm>
          <a:off x="684213" y="685800"/>
          <a:ext cx="8534400" cy="238252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Algorithmique</a:t>
                      </a:r>
                    </a:p>
                    <a:p>
                      <a:r>
                        <a:rPr lang="fr-FR" baseline="0" dirty="0"/>
                        <a:t>Instructions élémentaires : affectation, calcul, entrée, sortie</a:t>
                      </a:r>
                    </a:p>
                    <a:p>
                      <a:r>
                        <a:rPr lang="fr-FR" baseline="0" dirty="0"/>
                        <a:t>Boucle et </a:t>
                      </a:r>
                      <a:r>
                        <a:rPr lang="fr-FR" baseline="0" dirty="0" err="1"/>
                        <a:t>itérateur</a:t>
                      </a:r>
                      <a:r>
                        <a:rPr lang="fr-FR" baseline="0" dirty="0"/>
                        <a:t>, instruction conditionnelle</a:t>
                      </a:r>
                    </a:p>
                  </a:txBody>
                  <a:tcPr/>
                </a:tc>
                <a:tc>
                  <a:txBody>
                    <a:bodyPr/>
                    <a:lstStyle/>
                    <a:p>
                      <a:r>
                        <a:rPr lang="fr-FR" b="1" dirty="0"/>
                        <a:t>Algorithmique</a:t>
                      </a:r>
                    </a:p>
                    <a:p>
                      <a:r>
                        <a:rPr lang="fr-FR" b="0" u="sng" baseline="0" dirty="0"/>
                        <a:t>Dans le tronc commun :</a:t>
                      </a:r>
                    </a:p>
                    <a:p>
                      <a:r>
                        <a:rPr lang="fr-FR" b="0" u="none" baseline="0" dirty="0"/>
                        <a:t>Variables</a:t>
                      </a:r>
                    </a:p>
                    <a:p>
                      <a:r>
                        <a:rPr lang="fr-FR" b="0" u="none" baseline="0" dirty="0"/>
                        <a:t>Fonctions</a:t>
                      </a:r>
                    </a:p>
                    <a:p>
                      <a:r>
                        <a:rPr lang="fr-FR" b="0" u="none" baseline="0" dirty="0"/>
                        <a:t>Listes</a:t>
                      </a:r>
                    </a:p>
                    <a:p>
                      <a:r>
                        <a:rPr lang="fr-FR" b="0" u="none" baseline="0" dirty="0" err="1"/>
                        <a:t>Selection</a:t>
                      </a:r>
                      <a:r>
                        <a:rPr lang="fr-FR" b="0" u="none" baseline="0" dirty="0"/>
                        <a:t> de données</a:t>
                      </a:r>
                    </a:p>
                    <a:p>
                      <a:endParaRPr lang="fr-FR" b="0" u="none" dirty="0"/>
                    </a:p>
                  </a:txBody>
                  <a:tcPr/>
                </a:tc>
                <a:extLst>
                  <a:ext uri="{0D108BD9-81ED-4DB2-BD59-A6C34878D82A}">
                    <a16:rowId xmlns:a16="http://schemas.microsoft.com/office/drawing/2014/main" val="10001"/>
                  </a:ext>
                </a:extLst>
              </a:tr>
            </a:tbl>
          </a:graphicData>
        </a:graphic>
      </p:graphicFrame>
      <p:sp>
        <p:nvSpPr>
          <p:cNvPr id="3" name="ZoneTexte 2">
            <a:extLst>
              <a:ext uri="{FF2B5EF4-FFF2-40B4-BE49-F238E27FC236}">
                <a16:creationId xmlns:a16="http://schemas.microsoft.com/office/drawing/2014/main" id="{31E84F6C-290A-478E-9271-8CDDCE831342}"/>
              </a:ext>
            </a:extLst>
          </p:cNvPr>
          <p:cNvSpPr txBox="1"/>
          <p:nvPr/>
        </p:nvSpPr>
        <p:spPr>
          <a:xfrm>
            <a:off x="8995144" y="6241312"/>
            <a:ext cx="3583172" cy="523220"/>
          </a:xfrm>
          <a:prstGeom prst="rect">
            <a:avLst/>
          </a:prstGeom>
          <a:noFill/>
        </p:spPr>
        <p:txBody>
          <a:bodyPr wrap="square" rtlCol="0">
            <a:spAutoFit/>
          </a:bodyPr>
          <a:lstStyle/>
          <a:p>
            <a:r>
              <a:rPr lang="fr-FR" sz="2800" dirty="0">
                <a:hlinkClick r:id="rId2" action="ppaction://hlinksldjump">
                  <a:extLst>
                    <a:ext uri="{A12FA001-AC4F-418D-AE19-62706E023703}">
                      <ahyp:hlinkClr xmlns:ahyp="http://schemas.microsoft.com/office/drawing/2018/hyperlinkcolor" val="tx"/>
                    </a:ext>
                  </a:extLst>
                </a:hlinkClick>
              </a:rPr>
              <a:t>RETOUR au MENU</a:t>
            </a:r>
            <a:endParaRPr lang="fr-FR" sz="2800" dirty="0"/>
          </a:p>
        </p:txBody>
      </p:sp>
    </p:spTree>
    <p:extLst>
      <p:ext uri="{BB962C8B-B14F-4D97-AF65-F5344CB8AC3E}">
        <p14:creationId xmlns:p14="http://schemas.microsoft.com/office/powerpoint/2010/main" val="22384815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4212" y="2817628"/>
            <a:ext cx="8001000" cy="839972"/>
          </a:xfrm>
        </p:spPr>
        <p:txBody>
          <a:bodyPr/>
          <a:lstStyle/>
          <a:p>
            <a:r>
              <a:rPr lang="fr-FR" dirty="0"/>
              <a:t>Sciences Physiques</a:t>
            </a:r>
          </a:p>
        </p:txBody>
      </p:sp>
      <p:sp>
        <p:nvSpPr>
          <p:cNvPr id="3" name="Sous-titre 2"/>
          <p:cNvSpPr>
            <a:spLocks noGrp="1"/>
          </p:cNvSpPr>
          <p:nvPr>
            <p:ph type="subTitle" idx="1"/>
          </p:nvPr>
        </p:nvSpPr>
        <p:spPr>
          <a:xfrm>
            <a:off x="684212" y="3843868"/>
            <a:ext cx="7451870" cy="692964"/>
          </a:xfrm>
        </p:spPr>
        <p:txBody>
          <a:bodyPr/>
          <a:lstStyle/>
          <a:p>
            <a:r>
              <a:rPr lang="fr-FR" i="1" dirty="0"/>
              <a:t>Ce qui change, ce qui ne change pas </a:t>
            </a:r>
          </a:p>
        </p:txBody>
      </p:sp>
    </p:spTree>
    <p:extLst>
      <p:ext uri="{BB962C8B-B14F-4D97-AF65-F5344CB8AC3E}">
        <p14:creationId xmlns:p14="http://schemas.microsoft.com/office/powerpoint/2010/main" val="37390061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2513542485"/>
              </p:ext>
            </p:extLst>
          </p:nvPr>
        </p:nvGraphicFramePr>
        <p:xfrm>
          <a:off x="524723" y="1507067"/>
          <a:ext cx="10118466" cy="2908005"/>
        </p:xfrm>
        <a:graphic>
          <a:graphicData uri="http://schemas.openxmlformats.org/drawingml/2006/table">
            <a:tbl>
              <a:tblPr firstRow="1" bandRow="1">
                <a:tableStyleId>{5C22544A-7EE6-4342-B048-85BDC9FD1C3A}</a:tableStyleId>
              </a:tblPr>
              <a:tblGrid>
                <a:gridCol w="5059233">
                  <a:extLst>
                    <a:ext uri="{9D8B030D-6E8A-4147-A177-3AD203B41FA5}">
                      <a16:colId xmlns:a16="http://schemas.microsoft.com/office/drawing/2014/main" val="20000"/>
                    </a:ext>
                  </a:extLst>
                </a:gridCol>
                <a:gridCol w="5059233">
                  <a:extLst>
                    <a:ext uri="{9D8B030D-6E8A-4147-A177-3AD203B41FA5}">
                      <a16:colId xmlns:a16="http://schemas.microsoft.com/office/drawing/2014/main" val="20001"/>
                    </a:ext>
                  </a:extLst>
                </a:gridCol>
              </a:tblGrid>
              <a:tr h="511529">
                <a:tc>
                  <a:txBody>
                    <a:bodyPr/>
                    <a:lstStyle/>
                    <a:p>
                      <a:r>
                        <a:rPr lang="fr-FR" sz="2400" dirty="0"/>
                        <a:t>Ancien Programme</a:t>
                      </a:r>
                    </a:p>
                  </a:txBody>
                  <a:tcPr/>
                </a:tc>
                <a:tc>
                  <a:txBody>
                    <a:bodyPr/>
                    <a:lstStyle/>
                    <a:p>
                      <a:r>
                        <a:rPr lang="fr-FR" sz="2400" dirty="0"/>
                        <a:t>Nouveau Programme</a:t>
                      </a:r>
                    </a:p>
                  </a:txBody>
                  <a:tcPr/>
                </a:tc>
                <a:extLst>
                  <a:ext uri="{0D108BD9-81ED-4DB2-BD59-A6C34878D82A}">
                    <a16:rowId xmlns:a16="http://schemas.microsoft.com/office/drawing/2014/main" val="10000"/>
                  </a:ext>
                </a:extLst>
              </a:tr>
              <a:tr h="2396476">
                <a:tc>
                  <a:txBody>
                    <a:bodyPr/>
                    <a:lstStyle/>
                    <a:p>
                      <a:pPr lvl="0"/>
                      <a:r>
                        <a:rPr lang="fr-FR" sz="2400" b="1" kern="1200" dirty="0">
                          <a:solidFill>
                            <a:schemeClr val="dk1"/>
                          </a:solidFill>
                          <a:latin typeface="+mn-lt"/>
                          <a:ea typeface="+mn-ea"/>
                          <a:cs typeface="+mn-cs"/>
                        </a:rPr>
                        <a:t>4 thèmes :</a:t>
                      </a:r>
                    </a:p>
                    <a:p>
                      <a:pPr marL="182563" lvl="0" indent="-182563">
                        <a:buFont typeface="Arial" pitchFamily="34" charset="0"/>
                        <a:buChar char="•"/>
                      </a:pPr>
                      <a:r>
                        <a:rPr lang="fr-FR" sz="2400" b="1" kern="1200" dirty="0">
                          <a:solidFill>
                            <a:schemeClr val="dk1"/>
                          </a:solidFill>
                          <a:latin typeface="+mn-lt"/>
                          <a:ea typeface="+mn-ea"/>
                          <a:cs typeface="+mn-cs"/>
                        </a:rPr>
                        <a:t>Vêtement et revêtement</a:t>
                      </a:r>
                      <a:endParaRPr lang="fr-FR" sz="2400" kern="1200" dirty="0">
                        <a:solidFill>
                          <a:schemeClr val="dk1"/>
                        </a:solidFill>
                        <a:latin typeface="+mn-lt"/>
                        <a:ea typeface="+mn-ea"/>
                        <a:cs typeface="+mn-cs"/>
                      </a:endParaRPr>
                    </a:p>
                    <a:p>
                      <a:pPr marL="182563" lvl="0" indent="-182563">
                        <a:buFont typeface="Arial" pitchFamily="34" charset="0"/>
                        <a:buChar char="•"/>
                      </a:pPr>
                      <a:r>
                        <a:rPr lang="fr-FR" sz="2400" b="1" kern="1200" dirty="0">
                          <a:solidFill>
                            <a:schemeClr val="dk1"/>
                          </a:solidFill>
                          <a:latin typeface="+mn-lt"/>
                          <a:ea typeface="+mn-ea"/>
                          <a:cs typeface="+mn-cs"/>
                        </a:rPr>
                        <a:t>L’habitat</a:t>
                      </a:r>
                      <a:endParaRPr lang="fr-FR" sz="2400" kern="1200" dirty="0">
                        <a:solidFill>
                          <a:schemeClr val="dk1"/>
                        </a:solidFill>
                        <a:latin typeface="+mn-lt"/>
                        <a:ea typeface="+mn-ea"/>
                        <a:cs typeface="+mn-cs"/>
                      </a:endParaRPr>
                    </a:p>
                    <a:p>
                      <a:pPr marL="182563" lvl="0" indent="-182563">
                        <a:buFont typeface="Arial" pitchFamily="34" charset="0"/>
                        <a:buChar char="•"/>
                      </a:pPr>
                      <a:r>
                        <a:rPr lang="fr-FR" sz="2400" b="1" kern="1200" dirty="0">
                          <a:solidFill>
                            <a:schemeClr val="dk1"/>
                          </a:solidFill>
                          <a:latin typeface="+mn-lt"/>
                          <a:ea typeface="+mn-ea"/>
                          <a:cs typeface="+mn-cs"/>
                        </a:rPr>
                        <a:t>Le transport</a:t>
                      </a:r>
                      <a:endParaRPr lang="fr-FR" sz="2400" kern="1200" dirty="0">
                        <a:solidFill>
                          <a:schemeClr val="dk1"/>
                        </a:solidFill>
                        <a:latin typeface="+mn-lt"/>
                        <a:ea typeface="+mn-ea"/>
                        <a:cs typeface="+mn-cs"/>
                      </a:endParaRPr>
                    </a:p>
                    <a:p>
                      <a:pPr marL="182563" lvl="0" indent="-182563">
                        <a:buFont typeface="Arial" pitchFamily="34" charset="0"/>
                        <a:buChar char="•"/>
                      </a:pPr>
                      <a:r>
                        <a:rPr lang="fr-FR" sz="2400" b="1" kern="1200" dirty="0">
                          <a:solidFill>
                            <a:schemeClr val="dk1"/>
                          </a:solidFill>
                          <a:latin typeface="+mn-lt"/>
                          <a:ea typeface="+mn-ea"/>
                          <a:cs typeface="+mn-cs"/>
                        </a:rPr>
                        <a:t>La santé</a:t>
                      </a:r>
                      <a:endParaRPr lang="fr-FR" sz="2400" kern="1200" dirty="0">
                        <a:solidFill>
                          <a:schemeClr val="dk1"/>
                        </a:solidFill>
                        <a:latin typeface="+mn-lt"/>
                        <a:ea typeface="+mn-ea"/>
                        <a:cs typeface="+mn-cs"/>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2400" b="1" kern="1200" dirty="0">
                          <a:solidFill>
                            <a:schemeClr val="dk1"/>
                          </a:solidFill>
                          <a:latin typeface="+mn-lt"/>
                          <a:ea typeface="+mn-ea"/>
                          <a:cs typeface="+mn-cs"/>
                        </a:rPr>
                        <a:t>4 domaines d’études :</a:t>
                      </a:r>
                    </a:p>
                    <a:p>
                      <a:pPr marL="182563" lvl="0" indent="-182563">
                        <a:buFont typeface="Arial" pitchFamily="34" charset="0"/>
                        <a:buChar char="•"/>
                      </a:pPr>
                      <a:r>
                        <a:rPr lang="fr-FR" sz="2400" b="1" kern="1200" dirty="0">
                          <a:solidFill>
                            <a:schemeClr val="dk1"/>
                          </a:solidFill>
                          <a:latin typeface="+mn-lt"/>
                          <a:ea typeface="+mn-ea"/>
                          <a:cs typeface="+mn-cs"/>
                        </a:rPr>
                        <a:t>La mesure et les incertitudes</a:t>
                      </a:r>
                      <a:endParaRPr lang="fr-FR" sz="2400" kern="1200" dirty="0">
                        <a:solidFill>
                          <a:schemeClr val="dk1"/>
                        </a:solidFill>
                        <a:latin typeface="+mn-lt"/>
                        <a:ea typeface="+mn-ea"/>
                        <a:cs typeface="+mn-cs"/>
                      </a:endParaRPr>
                    </a:p>
                    <a:p>
                      <a:pPr marL="182563" lvl="0" indent="-182563">
                        <a:buFont typeface="Arial" pitchFamily="34" charset="0"/>
                        <a:buChar char="•"/>
                      </a:pPr>
                      <a:r>
                        <a:rPr lang="fr-FR" sz="2400" b="1" kern="1200" dirty="0">
                          <a:solidFill>
                            <a:schemeClr val="dk1"/>
                          </a:solidFill>
                          <a:latin typeface="+mn-lt"/>
                          <a:ea typeface="+mn-ea"/>
                          <a:cs typeface="+mn-cs"/>
                        </a:rPr>
                        <a:t>L’énergie</a:t>
                      </a:r>
                      <a:endParaRPr lang="fr-FR" sz="2400" kern="1200" dirty="0">
                        <a:solidFill>
                          <a:schemeClr val="dk1"/>
                        </a:solidFill>
                        <a:latin typeface="+mn-lt"/>
                        <a:ea typeface="+mn-ea"/>
                        <a:cs typeface="+mn-cs"/>
                      </a:endParaRPr>
                    </a:p>
                    <a:p>
                      <a:pPr marL="182563" lvl="0" indent="-182563">
                        <a:buFont typeface="Arial" pitchFamily="34" charset="0"/>
                        <a:buChar char="•"/>
                      </a:pPr>
                      <a:r>
                        <a:rPr lang="fr-FR" sz="2400" b="1" kern="1200" dirty="0">
                          <a:solidFill>
                            <a:schemeClr val="dk1"/>
                          </a:solidFill>
                          <a:latin typeface="+mn-lt"/>
                          <a:ea typeface="+mn-ea"/>
                          <a:cs typeface="+mn-cs"/>
                        </a:rPr>
                        <a:t>La matière et les matériaux</a:t>
                      </a:r>
                      <a:endParaRPr lang="fr-FR" sz="2400" kern="1200" dirty="0">
                        <a:solidFill>
                          <a:schemeClr val="dk1"/>
                        </a:solidFill>
                        <a:latin typeface="+mn-lt"/>
                        <a:ea typeface="+mn-ea"/>
                        <a:cs typeface="+mn-cs"/>
                      </a:endParaRPr>
                    </a:p>
                    <a:p>
                      <a:pPr marL="182563" lvl="0" indent="-182563">
                        <a:buFont typeface="Arial" pitchFamily="34" charset="0"/>
                        <a:buChar char="•"/>
                      </a:pPr>
                      <a:r>
                        <a:rPr lang="fr-FR" sz="2400" b="1" kern="1200" dirty="0">
                          <a:solidFill>
                            <a:schemeClr val="dk1"/>
                          </a:solidFill>
                          <a:latin typeface="+mn-lt"/>
                          <a:ea typeface="+mn-ea"/>
                          <a:cs typeface="+mn-cs"/>
                        </a:rPr>
                        <a:t>Les ondes et l’information.</a:t>
                      </a:r>
                      <a:endParaRPr lang="fr-FR" sz="2400" kern="1200" dirty="0">
                        <a:solidFill>
                          <a:schemeClr val="dk1"/>
                        </a:solidFill>
                        <a:latin typeface="+mn-lt"/>
                        <a:ea typeface="+mn-ea"/>
                        <a:cs typeface="+mn-cs"/>
                      </a:endParaRPr>
                    </a:p>
                    <a:p>
                      <a:endParaRPr lang="fr-FR" b="0" u="none" dirty="0"/>
                    </a:p>
                  </a:txBody>
                  <a:tcPr/>
                </a:tc>
                <a:extLst>
                  <a:ext uri="{0D108BD9-81ED-4DB2-BD59-A6C34878D82A}">
                    <a16:rowId xmlns:a16="http://schemas.microsoft.com/office/drawing/2014/main" val="10001"/>
                  </a:ext>
                </a:extLst>
              </a:tr>
            </a:tbl>
          </a:graphicData>
        </a:graphic>
      </p:graphicFrame>
      <p:sp>
        <p:nvSpPr>
          <p:cNvPr id="6" name="Espace réservé du contenu 2"/>
          <p:cNvSpPr txBox="1">
            <a:spLocks/>
          </p:cNvSpPr>
          <p:nvPr/>
        </p:nvSpPr>
        <p:spPr>
          <a:xfrm>
            <a:off x="139520" y="4424208"/>
            <a:ext cx="10934765" cy="2146713"/>
          </a:xfrm>
          <a:prstGeom prst="rect">
            <a:avLst/>
          </a:prstGeom>
        </p:spPr>
        <p:txBody>
          <a:bodyPr vert="horz" lIns="91440" tIns="45720" rIns="91440" bIns="45720" rtlCol="0" anchor="ctr">
            <a:normAutofit/>
          </a:bodyPr>
          <a:lstStyle/>
          <a:p>
            <a:pPr marL="265113" algn="just"/>
            <a:r>
              <a:rPr lang="fr-FR" sz="2400" b="1" dirty="0"/>
              <a:t>« La mesure et les incertitudes »</a:t>
            </a:r>
            <a:r>
              <a:rPr lang="fr-FR" sz="2400" dirty="0"/>
              <a:t> constituent un domaine d’étude et s’appuieront, tout au long de l’année, sur les thématiques abordées dans les trois autres domaines</a:t>
            </a:r>
            <a:endParaRPr lang="fr-FR" sz="2000" dirty="0"/>
          </a:p>
        </p:txBody>
      </p:sp>
      <p:sp>
        <p:nvSpPr>
          <p:cNvPr id="5" name="Titre 1">
            <a:extLst>
              <a:ext uri="{FF2B5EF4-FFF2-40B4-BE49-F238E27FC236}">
                <a16:creationId xmlns:a16="http://schemas.microsoft.com/office/drawing/2014/main" id="{58BCBBC3-1CCE-4282-8001-2E57547A09C3}"/>
              </a:ext>
            </a:extLst>
          </p:cNvPr>
          <p:cNvSpPr>
            <a:spLocks noGrp="1"/>
          </p:cNvSpPr>
          <p:nvPr>
            <p:ph type="title"/>
          </p:nvPr>
        </p:nvSpPr>
        <p:spPr>
          <a:xfrm>
            <a:off x="524723" y="0"/>
            <a:ext cx="6269481" cy="1507067"/>
          </a:xfrm>
        </p:spPr>
        <p:txBody>
          <a:bodyPr>
            <a:normAutofit/>
          </a:bodyPr>
          <a:lstStyle/>
          <a:p>
            <a:r>
              <a:rPr lang="fr-FR" sz="4000" b="1" dirty="0"/>
              <a:t>LES DOMAINES d'Études</a:t>
            </a:r>
          </a:p>
        </p:txBody>
      </p:sp>
    </p:spTree>
    <p:extLst>
      <p:ext uri="{BB962C8B-B14F-4D97-AF65-F5344CB8AC3E}">
        <p14:creationId xmlns:p14="http://schemas.microsoft.com/office/powerpoint/2010/main" val="22384815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3200933817"/>
              </p:ext>
            </p:extLst>
          </p:nvPr>
        </p:nvGraphicFramePr>
        <p:xfrm>
          <a:off x="524721" y="1283724"/>
          <a:ext cx="10772625" cy="3474720"/>
        </p:xfrm>
        <a:graphic>
          <a:graphicData uri="http://schemas.openxmlformats.org/drawingml/2006/table">
            <a:tbl>
              <a:tblPr firstRow="1" bandRow="1">
                <a:tableStyleId>{5C22544A-7EE6-4342-B048-85BDC9FD1C3A}</a:tableStyleId>
              </a:tblPr>
              <a:tblGrid>
                <a:gridCol w="6743737">
                  <a:extLst>
                    <a:ext uri="{9D8B030D-6E8A-4147-A177-3AD203B41FA5}">
                      <a16:colId xmlns:a16="http://schemas.microsoft.com/office/drawing/2014/main" val="20000"/>
                    </a:ext>
                  </a:extLst>
                </a:gridCol>
                <a:gridCol w="4028888">
                  <a:extLst>
                    <a:ext uri="{9D8B030D-6E8A-4147-A177-3AD203B41FA5}">
                      <a16:colId xmlns:a16="http://schemas.microsoft.com/office/drawing/2014/main" val="20001"/>
                    </a:ext>
                  </a:extLst>
                </a:gridCol>
              </a:tblGrid>
              <a:tr h="370840">
                <a:tc>
                  <a:txBody>
                    <a:bodyPr/>
                    <a:lstStyle/>
                    <a:p>
                      <a:r>
                        <a:rPr lang="fr-FR" sz="2400" dirty="0"/>
                        <a:t>Ancien Programme</a:t>
                      </a:r>
                    </a:p>
                  </a:txBody>
                  <a:tcPr/>
                </a:tc>
                <a:tc>
                  <a:txBody>
                    <a:bodyPr/>
                    <a:lstStyle/>
                    <a:p>
                      <a:r>
                        <a:rPr lang="fr-FR" sz="2400" dirty="0"/>
                        <a:t>Nouveau Programme</a:t>
                      </a:r>
                    </a:p>
                  </a:txBody>
                  <a:tcPr/>
                </a:tc>
                <a:extLst>
                  <a:ext uri="{0D108BD9-81ED-4DB2-BD59-A6C34878D82A}">
                    <a16:rowId xmlns:a16="http://schemas.microsoft.com/office/drawing/2014/main" val="10000"/>
                  </a:ext>
                </a:extLst>
              </a:tr>
              <a:tr h="370840">
                <a:tc>
                  <a:txBody>
                    <a:bodyPr/>
                    <a:lstStyle/>
                    <a:p>
                      <a:pPr lvl="0"/>
                      <a:r>
                        <a:rPr lang="fr-FR" sz="2400" b="1" kern="1200" dirty="0">
                          <a:solidFill>
                            <a:schemeClr val="dk1"/>
                          </a:solidFill>
                          <a:latin typeface="+mn-lt"/>
                          <a:ea typeface="+mn-ea"/>
                          <a:cs typeface="+mn-cs"/>
                        </a:rPr>
                        <a:t>7 compétences :</a:t>
                      </a:r>
                    </a:p>
                    <a:p>
                      <a:pPr marL="182563" lvl="0" indent="-182563">
                        <a:buFont typeface="Arial" pitchFamily="34" charset="0"/>
                        <a:buChar char="•"/>
                      </a:pPr>
                      <a:r>
                        <a:rPr lang="fr-FR" sz="2400" b="1" kern="1200" dirty="0" err="1">
                          <a:solidFill>
                            <a:schemeClr val="dk1"/>
                          </a:solidFill>
                          <a:latin typeface="+mn-lt"/>
                          <a:ea typeface="+mn-ea"/>
                          <a:cs typeface="+mn-cs"/>
                        </a:rPr>
                        <a:t>REStituer</a:t>
                      </a:r>
                      <a:endParaRPr lang="fr-FR" sz="2400" b="1" kern="1200" dirty="0">
                        <a:solidFill>
                          <a:schemeClr val="dk1"/>
                        </a:solidFill>
                        <a:latin typeface="+mn-lt"/>
                        <a:ea typeface="+mn-ea"/>
                        <a:cs typeface="+mn-cs"/>
                      </a:endParaRPr>
                    </a:p>
                    <a:p>
                      <a:pPr marL="182563" lvl="0" indent="-182563">
                        <a:buFont typeface="Arial" pitchFamily="34" charset="0"/>
                        <a:buChar char="•"/>
                      </a:pPr>
                      <a:r>
                        <a:rPr lang="fr-FR" sz="2400" b="1" kern="1200" dirty="0" err="1">
                          <a:solidFill>
                            <a:schemeClr val="dk1"/>
                          </a:solidFill>
                          <a:latin typeface="+mn-lt"/>
                          <a:ea typeface="+mn-ea"/>
                          <a:cs typeface="+mn-cs"/>
                        </a:rPr>
                        <a:t>s’APProprier</a:t>
                      </a:r>
                      <a:endParaRPr lang="fr-FR" sz="2400" b="1" kern="1200" dirty="0">
                        <a:solidFill>
                          <a:schemeClr val="dk1"/>
                        </a:solidFill>
                        <a:latin typeface="+mn-lt"/>
                        <a:ea typeface="+mn-ea"/>
                        <a:cs typeface="+mn-cs"/>
                      </a:endParaRPr>
                    </a:p>
                    <a:p>
                      <a:pPr marL="182563" lvl="0" indent="-182563">
                        <a:buFont typeface="Arial" pitchFamily="34" charset="0"/>
                        <a:buChar char="•"/>
                      </a:pPr>
                      <a:r>
                        <a:rPr lang="fr-FR" sz="2400" b="1" kern="1200" dirty="0" err="1">
                          <a:solidFill>
                            <a:schemeClr val="dk1"/>
                          </a:solidFill>
                          <a:latin typeface="+mn-lt"/>
                          <a:ea typeface="+mn-ea"/>
                          <a:cs typeface="+mn-cs"/>
                        </a:rPr>
                        <a:t>ANAlyser</a:t>
                      </a:r>
                      <a:endParaRPr lang="fr-FR" sz="2400" b="1" kern="1200" dirty="0">
                        <a:solidFill>
                          <a:schemeClr val="dk1"/>
                        </a:solidFill>
                        <a:latin typeface="+mn-lt"/>
                        <a:ea typeface="+mn-ea"/>
                        <a:cs typeface="+mn-cs"/>
                      </a:endParaRPr>
                    </a:p>
                    <a:p>
                      <a:pPr marL="182563" lvl="0" indent="-182563">
                        <a:buFont typeface="Arial" pitchFamily="34" charset="0"/>
                        <a:buChar char="•"/>
                      </a:pPr>
                      <a:r>
                        <a:rPr lang="fr-FR" sz="2400" b="1" kern="1200" dirty="0" err="1">
                          <a:solidFill>
                            <a:schemeClr val="dk1"/>
                          </a:solidFill>
                          <a:latin typeface="+mn-lt"/>
                          <a:ea typeface="+mn-ea"/>
                          <a:cs typeface="+mn-cs"/>
                        </a:rPr>
                        <a:t>REAliser</a:t>
                      </a:r>
                      <a:endParaRPr lang="fr-FR" sz="2400" b="1" kern="1200" dirty="0">
                        <a:solidFill>
                          <a:schemeClr val="dk1"/>
                        </a:solidFill>
                        <a:latin typeface="+mn-lt"/>
                        <a:ea typeface="+mn-ea"/>
                        <a:cs typeface="+mn-cs"/>
                      </a:endParaRPr>
                    </a:p>
                    <a:p>
                      <a:pPr marL="182563" lvl="0" indent="-182563">
                        <a:buFont typeface="Arial" pitchFamily="34" charset="0"/>
                        <a:buChar char="•"/>
                      </a:pPr>
                      <a:r>
                        <a:rPr lang="fr-FR" sz="2400" b="1" kern="1200" dirty="0" err="1">
                          <a:solidFill>
                            <a:schemeClr val="dk1"/>
                          </a:solidFill>
                          <a:latin typeface="+mn-lt"/>
                          <a:ea typeface="+mn-ea"/>
                          <a:cs typeface="+mn-cs"/>
                        </a:rPr>
                        <a:t>VALider</a:t>
                      </a:r>
                      <a:endParaRPr lang="fr-FR" sz="2400" b="1" kern="1200" dirty="0">
                        <a:solidFill>
                          <a:schemeClr val="dk1"/>
                        </a:solidFill>
                        <a:latin typeface="+mn-lt"/>
                        <a:ea typeface="+mn-ea"/>
                        <a:cs typeface="+mn-cs"/>
                      </a:endParaRPr>
                    </a:p>
                    <a:p>
                      <a:pPr marL="182563" lvl="0" indent="-182563">
                        <a:buFont typeface="Arial" pitchFamily="34" charset="0"/>
                        <a:buChar char="•"/>
                      </a:pPr>
                      <a:r>
                        <a:rPr lang="fr-FR" sz="2400" b="1" kern="1200" dirty="0" err="1">
                          <a:solidFill>
                            <a:schemeClr val="dk1"/>
                          </a:solidFill>
                          <a:latin typeface="+mn-lt"/>
                          <a:ea typeface="+mn-ea"/>
                          <a:cs typeface="+mn-cs"/>
                        </a:rPr>
                        <a:t>COMmuniquer</a:t>
                      </a:r>
                      <a:endParaRPr lang="fr-FR" sz="2400" b="1" kern="1200" dirty="0">
                        <a:solidFill>
                          <a:schemeClr val="dk1"/>
                        </a:solidFill>
                        <a:latin typeface="+mn-lt"/>
                        <a:ea typeface="+mn-ea"/>
                        <a:cs typeface="+mn-cs"/>
                      </a:endParaRPr>
                    </a:p>
                    <a:p>
                      <a:pPr marL="182563" lvl="0" indent="-182563">
                        <a:buFont typeface="Arial" pitchFamily="34" charset="0"/>
                        <a:buChar char="•"/>
                      </a:pPr>
                      <a:r>
                        <a:rPr lang="fr-FR" sz="2400" b="1" kern="1200" dirty="0">
                          <a:solidFill>
                            <a:schemeClr val="dk1"/>
                          </a:solidFill>
                          <a:latin typeface="+mn-lt"/>
                          <a:ea typeface="+mn-ea"/>
                          <a:cs typeface="+mn-cs"/>
                        </a:rPr>
                        <a:t>être </a:t>
                      </a:r>
                      <a:r>
                        <a:rPr lang="fr-FR" sz="2400" b="1" kern="1200" dirty="0" err="1">
                          <a:solidFill>
                            <a:schemeClr val="dk1"/>
                          </a:solidFill>
                          <a:latin typeface="+mn-lt"/>
                          <a:ea typeface="+mn-ea"/>
                          <a:cs typeface="+mn-cs"/>
                        </a:rPr>
                        <a:t>AUTonome</a:t>
                      </a:r>
                      <a:r>
                        <a:rPr lang="fr-FR" sz="2400" b="1" kern="1200" dirty="0">
                          <a:solidFill>
                            <a:schemeClr val="dk1"/>
                          </a:solidFill>
                          <a:latin typeface="+mn-lt"/>
                          <a:ea typeface="+mn-ea"/>
                          <a:cs typeface="+mn-cs"/>
                        </a:rPr>
                        <a:t> et faire preuve d’initiative</a:t>
                      </a:r>
                    </a:p>
                  </a:txBody>
                  <a:tcPr/>
                </a:tc>
                <a:tc>
                  <a:txBody>
                    <a:bodyPr/>
                    <a:lstStyle/>
                    <a:p>
                      <a:pPr lvl="0"/>
                      <a:r>
                        <a:rPr lang="fr-FR" sz="2400" b="1" kern="1200" dirty="0">
                          <a:solidFill>
                            <a:schemeClr val="dk1"/>
                          </a:solidFill>
                          <a:latin typeface="+mn-lt"/>
                          <a:ea typeface="+mn-ea"/>
                          <a:cs typeface="+mn-cs"/>
                        </a:rPr>
                        <a:t>5 compétences :</a:t>
                      </a:r>
                    </a:p>
                    <a:p>
                      <a:pPr marL="182563" lvl="0" indent="-182563">
                        <a:buFont typeface="Arial" pitchFamily="34" charset="0"/>
                        <a:buChar char="•"/>
                      </a:pPr>
                      <a:r>
                        <a:rPr lang="fr-FR" sz="2400" b="1" kern="1200" dirty="0" err="1">
                          <a:solidFill>
                            <a:schemeClr val="dk1"/>
                          </a:solidFill>
                          <a:latin typeface="+mn-lt"/>
                          <a:ea typeface="+mn-ea"/>
                          <a:cs typeface="+mn-cs"/>
                        </a:rPr>
                        <a:t>s’APProprier</a:t>
                      </a:r>
                      <a:endParaRPr lang="fr-FR" sz="2400" b="1" kern="1200" dirty="0">
                        <a:solidFill>
                          <a:schemeClr val="dk1"/>
                        </a:solidFill>
                        <a:latin typeface="+mn-lt"/>
                        <a:ea typeface="+mn-ea"/>
                        <a:cs typeface="+mn-cs"/>
                      </a:endParaRPr>
                    </a:p>
                    <a:p>
                      <a:pPr marL="182563" lvl="0" indent="-182563">
                        <a:buFont typeface="Arial" pitchFamily="34" charset="0"/>
                        <a:buChar char="•"/>
                      </a:pPr>
                      <a:r>
                        <a:rPr lang="fr-FR" sz="2400" b="1" kern="1200" dirty="0" err="1">
                          <a:solidFill>
                            <a:schemeClr val="dk1"/>
                          </a:solidFill>
                          <a:latin typeface="+mn-lt"/>
                          <a:ea typeface="+mn-ea"/>
                          <a:cs typeface="+mn-cs"/>
                        </a:rPr>
                        <a:t>ANAlyser</a:t>
                      </a:r>
                      <a:r>
                        <a:rPr lang="fr-FR" sz="2400" b="1" kern="1200" dirty="0">
                          <a:solidFill>
                            <a:schemeClr val="dk1"/>
                          </a:solidFill>
                          <a:latin typeface="+mn-lt"/>
                          <a:ea typeface="+mn-ea"/>
                          <a:cs typeface="+mn-cs"/>
                        </a:rPr>
                        <a:t>/</a:t>
                      </a:r>
                      <a:r>
                        <a:rPr lang="fr-FR" sz="2400" b="1" kern="1200" dirty="0" err="1">
                          <a:solidFill>
                            <a:schemeClr val="dk1"/>
                          </a:solidFill>
                          <a:latin typeface="+mn-lt"/>
                          <a:ea typeface="+mn-ea"/>
                          <a:cs typeface="+mn-cs"/>
                        </a:rPr>
                        <a:t>RAIsonner</a:t>
                      </a:r>
                      <a:endParaRPr lang="fr-FR" sz="2400" b="1" kern="1200" dirty="0">
                        <a:solidFill>
                          <a:schemeClr val="dk1"/>
                        </a:solidFill>
                        <a:latin typeface="+mn-lt"/>
                        <a:ea typeface="+mn-ea"/>
                        <a:cs typeface="+mn-cs"/>
                      </a:endParaRPr>
                    </a:p>
                    <a:p>
                      <a:pPr marL="182563" lvl="0" indent="-182563">
                        <a:buFont typeface="Arial" pitchFamily="34" charset="0"/>
                        <a:buChar char="•"/>
                      </a:pPr>
                      <a:r>
                        <a:rPr lang="fr-FR" sz="2400" b="1" kern="1200" dirty="0" err="1">
                          <a:solidFill>
                            <a:schemeClr val="dk1"/>
                          </a:solidFill>
                          <a:latin typeface="+mn-lt"/>
                          <a:ea typeface="+mn-ea"/>
                          <a:cs typeface="+mn-cs"/>
                        </a:rPr>
                        <a:t>REAliser</a:t>
                      </a:r>
                      <a:endParaRPr lang="fr-FR" sz="2400" b="1" kern="1200" dirty="0">
                        <a:solidFill>
                          <a:schemeClr val="dk1"/>
                        </a:solidFill>
                        <a:latin typeface="+mn-lt"/>
                        <a:ea typeface="+mn-ea"/>
                        <a:cs typeface="+mn-cs"/>
                      </a:endParaRPr>
                    </a:p>
                    <a:p>
                      <a:pPr marL="182563" lvl="0" indent="-182563">
                        <a:buFont typeface="Arial" pitchFamily="34" charset="0"/>
                        <a:buChar char="•"/>
                      </a:pPr>
                      <a:r>
                        <a:rPr lang="fr-FR" sz="2400" b="1" kern="1200" dirty="0" err="1">
                          <a:solidFill>
                            <a:schemeClr val="dk1"/>
                          </a:solidFill>
                          <a:latin typeface="+mn-lt"/>
                          <a:ea typeface="+mn-ea"/>
                          <a:cs typeface="+mn-cs"/>
                        </a:rPr>
                        <a:t>VALider</a:t>
                      </a:r>
                      <a:endParaRPr lang="fr-FR" sz="2400" b="1" kern="1200" dirty="0">
                        <a:solidFill>
                          <a:schemeClr val="dk1"/>
                        </a:solidFill>
                        <a:latin typeface="+mn-lt"/>
                        <a:ea typeface="+mn-ea"/>
                        <a:cs typeface="+mn-cs"/>
                      </a:endParaRPr>
                    </a:p>
                    <a:p>
                      <a:pPr marL="182563" lvl="0" indent="-182563">
                        <a:buFont typeface="Arial" pitchFamily="34" charset="0"/>
                        <a:buChar char="•"/>
                      </a:pPr>
                      <a:r>
                        <a:rPr lang="fr-FR" sz="2400" b="1" kern="1200" dirty="0" err="1">
                          <a:solidFill>
                            <a:schemeClr val="dk1"/>
                          </a:solidFill>
                          <a:latin typeface="+mn-lt"/>
                          <a:ea typeface="+mn-ea"/>
                          <a:cs typeface="+mn-cs"/>
                        </a:rPr>
                        <a:t>COMmuniquer</a:t>
                      </a:r>
                      <a:endParaRPr lang="fr-FR" sz="2400" b="1" kern="1200" dirty="0">
                        <a:solidFill>
                          <a:schemeClr val="dk1"/>
                        </a:solidFill>
                        <a:latin typeface="+mn-lt"/>
                        <a:ea typeface="+mn-ea"/>
                        <a:cs typeface="+mn-cs"/>
                      </a:endParaRPr>
                    </a:p>
                    <a:p>
                      <a:endParaRPr lang="fr-FR" sz="2400" b="0" u="none" dirty="0"/>
                    </a:p>
                  </a:txBody>
                  <a:tcPr/>
                </a:tc>
                <a:extLst>
                  <a:ext uri="{0D108BD9-81ED-4DB2-BD59-A6C34878D82A}">
                    <a16:rowId xmlns:a16="http://schemas.microsoft.com/office/drawing/2014/main" val="10001"/>
                  </a:ext>
                </a:extLst>
              </a:tr>
            </a:tbl>
          </a:graphicData>
        </a:graphic>
      </p:graphicFrame>
      <p:sp>
        <p:nvSpPr>
          <p:cNvPr id="6" name="Espace réservé du contenu 2"/>
          <p:cNvSpPr txBox="1">
            <a:spLocks/>
          </p:cNvSpPr>
          <p:nvPr/>
        </p:nvSpPr>
        <p:spPr>
          <a:xfrm>
            <a:off x="443652" y="4535100"/>
            <a:ext cx="10934765" cy="2214550"/>
          </a:xfrm>
          <a:prstGeom prst="rect">
            <a:avLst/>
          </a:prstGeom>
        </p:spPr>
        <p:txBody>
          <a:bodyPr vert="horz" lIns="91440" tIns="45720" rIns="91440" bIns="45720" rtlCol="0" anchor="ctr">
            <a:normAutofit/>
          </a:bodyPr>
          <a:lstStyle/>
          <a:p>
            <a:pPr>
              <a:spcAft>
                <a:spcPts val="1200"/>
              </a:spcAft>
            </a:pPr>
            <a:r>
              <a:rPr lang="fr-FR" sz="2400" dirty="0"/>
              <a:t>La compétence </a:t>
            </a:r>
            <a:r>
              <a:rPr lang="fr-FR" sz="2400" b="1" dirty="0"/>
              <a:t>RESTITUER</a:t>
            </a:r>
            <a:r>
              <a:rPr lang="fr-FR" sz="2400" dirty="0"/>
              <a:t> n’apparait plus dans le nouveau référentiel </a:t>
            </a:r>
          </a:p>
          <a:p>
            <a:pPr>
              <a:spcAft>
                <a:spcPts val="1200"/>
              </a:spcAft>
            </a:pPr>
            <a:r>
              <a:rPr lang="fr-FR" sz="2400" dirty="0"/>
              <a:t>On retrouve la notion « restituer » dans la compétence </a:t>
            </a:r>
            <a:r>
              <a:rPr lang="fr-FR" sz="2400" b="1" dirty="0"/>
              <a:t>ANALYSER / RAISONNER</a:t>
            </a:r>
            <a:r>
              <a:rPr lang="fr-FR" sz="2400" dirty="0"/>
              <a:t> à la ligne « Choisir un modèle ou des lois pertinentes »</a:t>
            </a:r>
          </a:p>
        </p:txBody>
      </p:sp>
      <p:sp>
        <p:nvSpPr>
          <p:cNvPr id="5" name="Titre 1">
            <a:extLst>
              <a:ext uri="{FF2B5EF4-FFF2-40B4-BE49-F238E27FC236}">
                <a16:creationId xmlns:a16="http://schemas.microsoft.com/office/drawing/2014/main" id="{D9AB97C4-84BC-43B3-82A3-BEDC1E80EEBA}"/>
              </a:ext>
            </a:extLst>
          </p:cNvPr>
          <p:cNvSpPr>
            <a:spLocks noGrp="1"/>
          </p:cNvSpPr>
          <p:nvPr>
            <p:ph type="title"/>
          </p:nvPr>
        </p:nvSpPr>
        <p:spPr>
          <a:xfrm>
            <a:off x="524723" y="0"/>
            <a:ext cx="6269481" cy="1507067"/>
          </a:xfrm>
        </p:spPr>
        <p:txBody>
          <a:bodyPr>
            <a:normAutofit/>
          </a:bodyPr>
          <a:lstStyle/>
          <a:p>
            <a:r>
              <a:rPr lang="fr-FR" sz="4000" b="1" dirty="0">
                <a:hlinkClick r:id="rId2" action="ppaction://hlinksldjump">
                  <a:extLst>
                    <a:ext uri="{A12FA001-AC4F-418D-AE19-62706E023703}">
                      <ahyp:hlinkClr xmlns:ahyp="http://schemas.microsoft.com/office/drawing/2018/hyperlinkcolor" val="tx"/>
                    </a:ext>
                  </a:extLst>
                </a:hlinkClick>
              </a:rPr>
              <a:t>LES COMPÉTENCES</a:t>
            </a:r>
            <a:endParaRPr lang="fr-FR" sz="4000" b="1" dirty="0"/>
          </a:p>
        </p:txBody>
      </p:sp>
    </p:spTree>
    <p:extLst>
      <p:ext uri="{BB962C8B-B14F-4D97-AF65-F5344CB8AC3E}">
        <p14:creationId xmlns:p14="http://schemas.microsoft.com/office/powerpoint/2010/main" val="22384815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29609" y="1408814"/>
            <a:ext cx="11337667" cy="4040372"/>
          </a:xfrm>
        </p:spPr>
        <p:txBody>
          <a:bodyPr>
            <a:normAutofit/>
          </a:bodyPr>
          <a:lstStyle/>
          <a:p>
            <a:pPr>
              <a:spcAft>
                <a:spcPts val="1800"/>
              </a:spcAft>
              <a:buFont typeface="Arial" panose="020B0604020202020204" pitchFamily="34" charset="0"/>
              <a:buChar char="•"/>
            </a:pPr>
            <a:r>
              <a:rPr lang="fr-FR" sz="3000" b="1" dirty="0">
                <a:solidFill>
                  <a:schemeClr val="tx1"/>
                </a:solidFill>
              </a:rPr>
              <a:t>L’approche contextualisée, les démarches actives et d’investigation se trouvent renforcées</a:t>
            </a:r>
          </a:p>
          <a:p>
            <a:pPr marL="0" indent="0">
              <a:spcAft>
                <a:spcPts val="1800"/>
              </a:spcAft>
              <a:buNone/>
            </a:pPr>
            <a:endParaRPr lang="fr-FR" sz="3000" b="1" dirty="0">
              <a:solidFill>
                <a:schemeClr val="tx1"/>
              </a:solidFill>
            </a:endParaRPr>
          </a:p>
          <a:p>
            <a:pPr>
              <a:spcAft>
                <a:spcPts val="1800"/>
              </a:spcAft>
              <a:buFont typeface="Arial" panose="020B0604020202020204" pitchFamily="34" charset="0"/>
              <a:buChar char="•"/>
            </a:pPr>
            <a:r>
              <a:rPr lang="fr-FR" sz="3000" b="1" dirty="0">
                <a:solidFill>
                  <a:schemeClr val="tx1"/>
                </a:solidFill>
              </a:rPr>
              <a:t>Les compétences expérimentales sont précisément indiquées dans le </a:t>
            </a:r>
            <a:r>
              <a:rPr lang="fr-FR" sz="3000" b="1" dirty="0">
                <a:solidFill>
                  <a:schemeClr val="tx1"/>
                </a:solidFill>
                <a:hlinkClick r:id="rId2"/>
              </a:rPr>
              <a:t>référentiel</a:t>
            </a:r>
            <a:r>
              <a:rPr lang="fr-FR" sz="3000" b="1" dirty="0">
                <a:solidFill>
                  <a:schemeClr val="tx1"/>
                </a:solidFill>
              </a:rPr>
              <a:t> </a:t>
            </a:r>
            <a:r>
              <a:rPr lang="fr-FR" sz="3000" b="1" i="1" dirty="0">
                <a:solidFill>
                  <a:schemeClr val="tx1"/>
                </a:solidFill>
              </a:rPr>
              <a:t>(en italique)</a:t>
            </a:r>
          </a:p>
        </p:txBody>
      </p:sp>
      <p:sp>
        <p:nvSpPr>
          <p:cNvPr id="5" name="Titre 1">
            <a:extLst>
              <a:ext uri="{FF2B5EF4-FFF2-40B4-BE49-F238E27FC236}">
                <a16:creationId xmlns:a16="http://schemas.microsoft.com/office/drawing/2014/main" id="{5DC9C47B-04FD-40B8-B47D-7CE564063DDD}"/>
              </a:ext>
            </a:extLst>
          </p:cNvPr>
          <p:cNvSpPr>
            <a:spLocks noGrp="1"/>
          </p:cNvSpPr>
          <p:nvPr>
            <p:ph type="title"/>
          </p:nvPr>
        </p:nvSpPr>
        <p:spPr>
          <a:xfrm>
            <a:off x="524724" y="0"/>
            <a:ext cx="3685769" cy="1507067"/>
          </a:xfrm>
        </p:spPr>
        <p:txBody>
          <a:bodyPr>
            <a:normAutofit/>
          </a:bodyPr>
          <a:lstStyle/>
          <a:p>
            <a:r>
              <a:rPr lang="fr-FR" sz="4000" b="1" dirty="0"/>
              <a:t>REMARQUES</a:t>
            </a:r>
          </a:p>
        </p:txBody>
      </p:sp>
    </p:spTree>
    <p:extLst>
      <p:ext uri="{BB962C8B-B14F-4D97-AF65-F5344CB8AC3E}">
        <p14:creationId xmlns:p14="http://schemas.microsoft.com/office/powerpoint/2010/main" val="23105094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12071" y="754912"/>
            <a:ext cx="10437445" cy="6103088"/>
          </a:xfrm>
        </p:spPr>
        <p:txBody>
          <a:bodyPr>
            <a:normAutofit/>
          </a:bodyPr>
          <a:lstStyle/>
          <a:p>
            <a:pPr marL="0" indent="0" algn="just">
              <a:buNone/>
            </a:pPr>
            <a:r>
              <a:rPr lang="fr-FR" sz="4000" b="1" dirty="0">
                <a:solidFill>
                  <a:schemeClr val="tx1"/>
                </a:solidFill>
              </a:rPr>
              <a:t>EN RÉSUMÉ : Les principaux changements</a:t>
            </a:r>
          </a:p>
          <a:p>
            <a:pPr marL="0" indent="0" algn="just">
              <a:buNone/>
            </a:pPr>
            <a:endParaRPr lang="fr-FR" sz="1600" b="1" u="sng" dirty="0">
              <a:solidFill>
                <a:schemeClr val="tx1"/>
              </a:solidFill>
            </a:endParaRPr>
          </a:p>
          <a:p>
            <a:pPr marL="0" indent="0" algn="just">
              <a:buNone/>
            </a:pPr>
            <a:endParaRPr lang="fr-FR" sz="1600" b="1" u="sng" dirty="0">
              <a:solidFill>
                <a:schemeClr val="tx1"/>
              </a:solidFill>
            </a:endParaRPr>
          </a:p>
          <a:p>
            <a:pPr algn="just">
              <a:buFont typeface="Arial" panose="020B0604020202020204" pitchFamily="34" charset="0"/>
              <a:buChar char="•"/>
            </a:pPr>
            <a:r>
              <a:rPr lang="fr-FR" sz="3000" b="1" dirty="0">
                <a:solidFill>
                  <a:schemeClr val="tx1"/>
                </a:solidFill>
              </a:rPr>
              <a:t>la disparition du mouvement de rotation en 1STI2D</a:t>
            </a:r>
          </a:p>
          <a:p>
            <a:pPr algn="just">
              <a:buFont typeface="Arial" panose="020B0604020202020204" pitchFamily="34" charset="0"/>
              <a:buChar char="•"/>
            </a:pPr>
            <a:endParaRPr lang="fr-FR" sz="3000" b="1" dirty="0">
              <a:solidFill>
                <a:schemeClr val="tx1"/>
              </a:solidFill>
            </a:endParaRPr>
          </a:p>
          <a:p>
            <a:pPr algn="just">
              <a:buFont typeface="Arial" panose="020B0604020202020204" pitchFamily="34" charset="0"/>
              <a:buChar char="•"/>
            </a:pPr>
            <a:r>
              <a:rPr lang="fr-FR" sz="3000" b="1" dirty="0">
                <a:solidFill>
                  <a:schemeClr val="tx1"/>
                </a:solidFill>
              </a:rPr>
              <a:t>l’arrivée de chapitres allégés </a:t>
            </a:r>
            <a:r>
              <a:rPr lang="fr-FR" sz="3000" b="1" i="1" dirty="0">
                <a:solidFill>
                  <a:schemeClr val="tx1"/>
                </a:solidFill>
              </a:rPr>
              <a:t>(qui étaient auparavant vus en Terminale)</a:t>
            </a:r>
            <a:r>
              <a:rPr lang="fr-FR" sz="3000" b="1" dirty="0">
                <a:solidFill>
                  <a:schemeClr val="tx1"/>
                </a:solidFill>
              </a:rPr>
              <a:t> tels :</a:t>
            </a:r>
          </a:p>
          <a:p>
            <a:pPr marL="722313" indent="-457200" algn="just">
              <a:buFontTx/>
              <a:buChar char="-"/>
            </a:pPr>
            <a:r>
              <a:rPr lang="fr-FR" sz="3000" b="1" dirty="0">
                <a:solidFill>
                  <a:schemeClr val="tx1"/>
                </a:solidFill>
              </a:rPr>
              <a:t>le changement d’état</a:t>
            </a:r>
          </a:p>
          <a:p>
            <a:pPr marL="722313" indent="-457200" algn="just">
              <a:buFontTx/>
              <a:buChar char="-"/>
            </a:pPr>
            <a:r>
              <a:rPr lang="fr-FR" sz="3000" b="1" dirty="0">
                <a:solidFill>
                  <a:schemeClr val="tx1"/>
                </a:solidFill>
              </a:rPr>
              <a:t>les forces, le travail des forces</a:t>
            </a:r>
          </a:p>
          <a:p>
            <a:pPr marL="722313" indent="-457200" algn="just">
              <a:buFontTx/>
              <a:buChar char="-"/>
            </a:pPr>
            <a:r>
              <a:rPr lang="fr-FR" sz="3000" b="1" dirty="0">
                <a:solidFill>
                  <a:schemeClr val="tx1"/>
                </a:solidFill>
              </a:rPr>
              <a:t>la corrosion et les piles</a:t>
            </a:r>
          </a:p>
          <a:p>
            <a:endParaRPr lang="fr-FR" dirty="0">
              <a:solidFill>
                <a:schemeClr val="tx1"/>
              </a:solidFill>
            </a:endParaRPr>
          </a:p>
          <a:p>
            <a:endParaRPr lang="fr-F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65905" y="574159"/>
            <a:ext cx="11660190" cy="6028660"/>
          </a:xfrm>
        </p:spPr>
        <p:txBody>
          <a:bodyPr>
            <a:normAutofit/>
          </a:bodyPr>
          <a:lstStyle/>
          <a:p>
            <a:pPr>
              <a:spcAft>
                <a:spcPts val="3000"/>
              </a:spcAft>
              <a:buFont typeface="Arial" panose="020B0604020202020204" pitchFamily="34" charset="0"/>
              <a:buChar char="•"/>
            </a:pPr>
            <a:r>
              <a:rPr lang="fr-FR" sz="3600" b="1" u="sng" dirty="0">
                <a:solidFill>
                  <a:schemeClr val="tx1"/>
                </a:solidFill>
              </a:rPr>
              <a:t>Domaine : les énergies</a:t>
            </a:r>
            <a:endParaRPr lang="fr-FR" sz="3600" dirty="0">
              <a:solidFill>
                <a:schemeClr val="tx1"/>
              </a:solidFill>
            </a:endParaRPr>
          </a:p>
          <a:p>
            <a:pPr>
              <a:spcAft>
                <a:spcPts val="0"/>
              </a:spcAft>
              <a:buFont typeface="Courier New" panose="02070309020205020404" pitchFamily="49" charset="0"/>
              <a:buChar char="o"/>
            </a:pPr>
            <a:r>
              <a:rPr lang="fr-FR" sz="2600" b="1" dirty="0">
                <a:solidFill>
                  <a:schemeClr val="tx1"/>
                </a:solidFill>
              </a:rPr>
              <a:t>L’énergie et ses enjeux : </a:t>
            </a:r>
          </a:p>
          <a:p>
            <a:pPr marL="542925" indent="0">
              <a:spcBef>
                <a:spcPts val="0"/>
              </a:spcBef>
              <a:buNone/>
            </a:pPr>
            <a:r>
              <a:rPr lang="fr-FR" sz="2600" dirty="0">
                <a:solidFill>
                  <a:schemeClr val="tx1"/>
                </a:solidFill>
              </a:rPr>
              <a:t>pas de changements </a:t>
            </a:r>
            <a:r>
              <a:rPr lang="fr-FR" sz="2600" b="1" dirty="0">
                <a:solidFill>
                  <a:schemeClr val="tx1"/>
                </a:solidFill>
              </a:rPr>
              <a:t>MAIS </a:t>
            </a:r>
            <a:r>
              <a:rPr lang="fr-FR" sz="2600" dirty="0">
                <a:solidFill>
                  <a:schemeClr val="tx1"/>
                </a:solidFill>
              </a:rPr>
              <a:t>approche généralisée avec l’étude de différents convertisseurs</a:t>
            </a:r>
          </a:p>
          <a:p>
            <a:pPr marL="542925" indent="0">
              <a:spcBef>
                <a:spcPts val="0"/>
              </a:spcBef>
              <a:buNone/>
            </a:pPr>
            <a:endParaRPr lang="fr-FR" sz="2600" dirty="0">
              <a:solidFill>
                <a:schemeClr val="tx1"/>
              </a:solidFill>
            </a:endParaRPr>
          </a:p>
          <a:p>
            <a:pPr>
              <a:buFont typeface="Courier New" panose="02070309020205020404" pitchFamily="49" charset="0"/>
              <a:buChar char="o"/>
            </a:pPr>
            <a:r>
              <a:rPr lang="fr-FR" sz="2600" b="1" dirty="0">
                <a:solidFill>
                  <a:schemeClr val="tx1"/>
                </a:solidFill>
              </a:rPr>
              <a:t>L’Énergie chimique : </a:t>
            </a:r>
            <a:r>
              <a:rPr lang="fr-FR" sz="2600" dirty="0">
                <a:solidFill>
                  <a:schemeClr val="tx1"/>
                </a:solidFill>
              </a:rPr>
              <a:t>pas de changements </a:t>
            </a:r>
          </a:p>
          <a:p>
            <a:pPr>
              <a:buFont typeface="Courier New" panose="02070309020205020404" pitchFamily="49" charset="0"/>
              <a:buChar char="o"/>
            </a:pPr>
            <a:endParaRPr lang="fr-FR" sz="2600" dirty="0">
              <a:solidFill>
                <a:schemeClr val="tx1"/>
              </a:solidFill>
            </a:endParaRPr>
          </a:p>
          <a:p>
            <a:pPr>
              <a:spcAft>
                <a:spcPts val="0"/>
              </a:spcAft>
              <a:buFont typeface="Courier New" panose="02070309020205020404" pitchFamily="49" charset="0"/>
              <a:buChar char="o"/>
              <a:tabLst>
                <a:tab pos="627063" algn="l"/>
                <a:tab pos="3582988" algn="l"/>
              </a:tabLst>
            </a:pPr>
            <a:r>
              <a:rPr lang="fr-FR" sz="2600" b="1" dirty="0">
                <a:solidFill>
                  <a:schemeClr val="tx1"/>
                </a:solidFill>
              </a:rPr>
              <a:t>L’Énergie électrique : </a:t>
            </a:r>
          </a:p>
          <a:p>
            <a:pPr marL="542925" indent="0">
              <a:spcBef>
                <a:spcPts val="0"/>
              </a:spcBef>
              <a:buNone/>
              <a:tabLst>
                <a:tab pos="627063" algn="l"/>
                <a:tab pos="3582988" algn="l"/>
              </a:tabLst>
            </a:pPr>
            <a:r>
              <a:rPr lang="fr-FR" sz="2600" dirty="0">
                <a:solidFill>
                  <a:schemeClr val="tx1"/>
                </a:solidFill>
              </a:rPr>
              <a:t>les notions de valeurs moyenne et efficace seront abordées en 1ère</a:t>
            </a:r>
          </a:p>
          <a:p>
            <a:endParaRPr lang="fr-FR" dirty="0">
              <a:solidFill>
                <a:schemeClr val="tx1"/>
              </a:solidFill>
            </a:endParaRPr>
          </a:p>
          <a:p>
            <a:endParaRPr lang="fr-FR" dirty="0"/>
          </a:p>
        </p:txBody>
      </p:sp>
    </p:spTree>
    <p:extLst>
      <p:ext uri="{BB962C8B-B14F-4D97-AF65-F5344CB8AC3E}">
        <p14:creationId xmlns:p14="http://schemas.microsoft.com/office/powerpoint/2010/main" val="436356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3405" y="1185530"/>
            <a:ext cx="11004697" cy="5491716"/>
          </a:xfrm>
        </p:spPr>
        <p:txBody>
          <a:bodyPr>
            <a:normAutofit/>
          </a:bodyPr>
          <a:lstStyle/>
          <a:p>
            <a:pPr marL="182563" indent="-182563">
              <a:spcAft>
                <a:spcPts val="1800"/>
              </a:spcAft>
              <a:buFont typeface="Arial" pitchFamily="34" charset="0"/>
              <a:buChar char="•"/>
            </a:pPr>
            <a:r>
              <a:rPr lang="fr-FR" sz="2800" b="1" dirty="0">
                <a:solidFill>
                  <a:schemeClr val="tx1"/>
                </a:solidFill>
              </a:rPr>
              <a:t>Les professeurs de Physique-Chimie et de Mathématiques s’attachent à travailler conjointement </a:t>
            </a:r>
            <a:r>
              <a:rPr lang="fr-FR" sz="2800" b="1" i="1" dirty="0">
                <a:solidFill>
                  <a:schemeClr val="tx1"/>
                </a:solidFill>
              </a:rPr>
              <a:t>(passerelles pédagogiques entre les deux disciplines)</a:t>
            </a:r>
          </a:p>
          <a:p>
            <a:pPr marL="182563" indent="-182563">
              <a:spcAft>
                <a:spcPts val="1800"/>
              </a:spcAft>
              <a:buFont typeface="Arial" pitchFamily="34" charset="0"/>
              <a:buChar char="•"/>
            </a:pPr>
            <a:r>
              <a:rPr lang="fr-FR" sz="2800" b="1" dirty="0">
                <a:solidFill>
                  <a:schemeClr val="tx1"/>
                </a:solidFill>
              </a:rPr>
              <a:t>Une progression spiralée en Sciences Physiques peut être envisagée  comme en Mathématiques. </a:t>
            </a:r>
            <a:r>
              <a:rPr lang="fr-FR" sz="2800" b="1" i="1" dirty="0">
                <a:solidFill>
                  <a:schemeClr val="tx1"/>
                </a:solidFill>
              </a:rPr>
              <a:t>(Plus nécessaire de terminer un domaine avant d’en débuter un autre)</a:t>
            </a:r>
          </a:p>
          <a:p>
            <a:pPr marL="182563" indent="-182563">
              <a:spcAft>
                <a:spcPts val="1800"/>
              </a:spcAft>
              <a:buFont typeface="Arial" pitchFamily="34" charset="0"/>
              <a:buChar char="•"/>
            </a:pPr>
            <a:r>
              <a:rPr lang="fr-FR" sz="2800" b="1" dirty="0">
                <a:solidFill>
                  <a:schemeClr val="tx1"/>
                </a:solidFill>
              </a:rPr>
              <a:t>Un </a:t>
            </a:r>
            <a:r>
              <a:rPr lang="fr-FR" sz="2800" dirty="0">
                <a:solidFill>
                  <a:schemeClr val="tx1"/>
                </a:solidFill>
              </a:rPr>
              <a:t>(ou des) </a:t>
            </a:r>
            <a:r>
              <a:rPr lang="fr-FR" sz="2800" b="1" dirty="0">
                <a:solidFill>
                  <a:schemeClr val="tx1"/>
                </a:solidFill>
              </a:rPr>
              <a:t>mini-projet</a:t>
            </a:r>
            <a:r>
              <a:rPr lang="fr-FR" sz="2800" dirty="0">
                <a:solidFill>
                  <a:schemeClr val="tx1"/>
                </a:solidFill>
              </a:rPr>
              <a:t>(s)</a:t>
            </a:r>
            <a:r>
              <a:rPr lang="fr-FR" sz="2800" b="1" dirty="0">
                <a:solidFill>
                  <a:schemeClr val="tx1"/>
                </a:solidFill>
              </a:rPr>
              <a:t> interdisciplinaire(s) d’application sera(ont) proposé(s) durant l’année de formation</a:t>
            </a:r>
          </a:p>
        </p:txBody>
      </p:sp>
      <p:sp>
        <p:nvSpPr>
          <p:cNvPr id="5" name="Titre 1">
            <a:extLst>
              <a:ext uri="{FF2B5EF4-FFF2-40B4-BE49-F238E27FC236}">
                <a16:creationId xmlns:a16="http://schemas.microsoft.com/office/drawing/2014/main" id="{5DC9C47B-04FD-40B8-B47D-7CE564063DDD}"/>
              </a:ext>
            </a:extLst>
          </p:cNvPr>
          <p:cNvSpPr>
            <a:spLocks noGrp="1"/>
          </p:cNvSpPr>
          <p:nvPr>
            <p:ph type="title"/>
          </p:nvPr>
        </p:nvSpPr>
        <p:spPr>
          <a:xfrm>
            <a:off x="524724" y="0"/>
            <a:ext cx="3685769" cy="1507067"/>
          </a:xfrm>
        </p:spPr>
        <p:txBody>
          <a:bodyPr/>
          <a:lstStyle/>
          <a:p>
            <a:r>
              <a:rPr lang="fr-FR" dirty="0"/>
              <a:t>PREAMBULES</a:t>
            </a:r>
          </a:p>
        </p:txBody>
      </p:sp>
    </p:spTree>
    <p:extLst>
      <p:ext uri="{BB962C8B-B14F-4D97-AF65-F5344CB8AC3E}">
        <p14:creationId xmlns:p14="http://schemas.microsoft.com/office/powerpoint/2010/main" val="9568935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65905" y="414669"/>
            <a:ext cx="11660190" cy="6443331"/>
          </a:xfrm>
        </p:spPr>
        <p:txBody>
          <a:bodyPr>
            <a:normAutofit fontScale="92500"/>
          </a:bodyPr>
          <a:lstStyle/>
          <a:p>
            <a:pPr>
              <a:spcBef>
                <a:spcPts val="1200"/>
              </a:spcBef>
              <a:spcAft>
                <a:spcPts val="3000"/>
              </a:spcAft>
              <a:buFont typeface="Arial" panose="020B0604020202020204" pitchFamily="34" charset="0"/>
              <a:buChar char="•"/>
            </a:pPr>
            <a:r>
              <a:rPr lang="fr-FR" sz="3900" b="1" u="sng" dirty="0">
                <a:solidFill>
                  <a:schemeClr val="tx1"/>
                </a:solidFill>
              </a:rPr>
              <a:t>Domaine : les énergies</a:t>
            </a:r>
            <a:endParaRPr lang="fr-FR" sz="3900" dirty="0">
              <a:solidFill>
                <a:schemeClr val="tx1"/>
              </a:solidFill>
            </a:endParaRPr>
          </a:p>
          <a:p>
            <a:pPr>
              <a:spcAft>
                <a:spcPts val="0"/>
              </a:spcAft>
              <a:buFont typeface="Courier New" panose="02070309020205020404" pitchFamily="49" charset="0"/>
              <a:buChar char="o"/>
            </a:pPr>
            <a:r>
              <a:rPr lang="fr-FR" sz="2800" b="1" dirty="0">
                <a:solidFill>
                  <a:schemeClr val="tx1"/>
                </a:solidFill>
              </a:rPr>
              <a:t>L’Énergie interne : </a:t>
            </a:r>
          </a:p>
          <a:p>
            <a:pPr marL="542925" indent="0">
              <a:spcBef>
                <a:spcPts val="0"/>
              </a:spcBef>
              <a:buNone/>
            </a:pPr>
            <a:r>
              <a:rPr lang="fr-FR" sz="2800" dirty="0">
                <a:solidFill>
                  <a:schemeClr val="tx1"/>
                </a:solidFill>
              </a:rPr>
              <a:t>l’énergie massique de changement d’état apparait en1ère</a:t>
            </a:r>
          </a:p>
          <a:p>
            <a:pPr marL="542925" indent="0">
              <a:spcBef>
                <a:spcPts val="0"/>
              </a:spcBef>
              <a:buNone/>
            </a:pPr>
            <a:endParaRPr lang="fr-FR" sz="2800" dirty="0">
              <a:solidFill>
                <a:schemeClr val="tx1"/>
              </a:solidFill>
            </a:endParaRPr>
          </a:p>
          <a:p>
            <a:pPr>
              <a:spcAft>
                <a:spcPts val="0"/>
              </a:spcAft>
              <a:buFont typeface="Courier New" panose="02070309020205020404" pitchFamily="49" charset="0"/>
              <a:buChar char="o"/>
            </a:pPr>
            <a:r>
              <a:rPr lang="fr-FR" sz="2800" b="1" dirty="0">
                <a:solidFill>
                  <a:schemeClr val="tx1"/>
                </a:solidFill>
              </a:rPr>
              <a:t>L’Énergie mécanique :</a:t>
            </a:r>
          </a:p>
          <a:p>
            <a:pPr marL="542925" indent="0">
              <a:buNone/>
            </a:pPr>
            <a:r>
              <a:rPr lang="fr-FR" sz="2800" b="1" dirty="0">
                <a:solidFill>
                  <a:schemeClr val="tx1"/>
                </a:solidFill>
              </a:rPr>
              <a:t> </a:t>
            </a:r>
            <a:r>
              <a:rPr lang="fr-FR" sz="2800" dirty="0">
                <a:solidFill>
                  <a:schemeClr val="tx1"/>
                </a:solidFill>
              </a:rPr>
              <a:t>le mouvement de rotation ne sera plus étudié </a:t>
            </a:r>
          </a:p>
          <a:p>
            <a:pPr marL="627063" indent="0">
              <a:spcBef>
                <a:spcPts val="0"/>
              </a:spcBef>
              <a:buNone/>
            </a:pPr>
            <a:r>
              <a:rPr lang="fr-FR" sz="2800" dirty="0">
                <a:solidFill>
                  <a:schemeClr val="tx1"/>
                </a:solidFill>
              </a:rPr>
              <a:t>les forces s’exerçant sur un objet, la résultante des forces appliquées à un solide et le travail d’une force apparaissent en 1</a:t>
            </a:r>
            <a:r>
              <a:rPr lang="fr-FR" sz="2800" baseline="30000" dirty="0">
                <a:solidFill>
                  <a:schemeClr val="tx1"/>
                </a:solidFill>
              </a:rPr>
              <a:t>ère</a:t>
            </a:r>
            <a:endParaRPr lang="fr-FR" sz="2800" dirty="0">
              <a:solidFill>
                <a:schemeClr val="tx1"/>
              </a:solidFill>
            </a:endParaRPr>
          </a:p>
          <a:p>
            <a:pPr marL="627063" indent="0">
              <a:buNone/>
            </a:pPr>
            <a:endParaRPr lang="fr-FR" sz="2800" dirty="0">
              <a:solidFill>
                <a:schemeClr val="tx1"/>
              </a:solidFill>
            </a:endParaRPr>
          </a:p>
          <a:p>
            <a:pPr>
              <a:spcAft>
                <a:spcPts val="0"/>
              </a:spcAft>
              <a:buFont typeface="Courier New" panose="02070309020205020404" pitchFamily="49" charset="0"/>
              <a:buChar char="o"/>
            </a:pPr>
            <a:r>
              <a:rPr lang="fr-FR" sz="2800" b="1" dirty="0">
                <a:solidFill>
                  <a:schemeClr val="tx1"/>
                </a:solidFill>
              </a:rPr>
              <a:t>L’Énergie transportée par la lumière :</a:t>
            </a:r>
          </a:p>
          <a:p>
            <a:pPr marL="542925" indent="0">
              <a:spcBef>
                <a:spcPts val="0"/>
              </a:spcBef>
              <a:buNone/>
            </a:pPr>
            <a:r>
              <a:rPr lang="fr-FR" sz="2800" dirty="0">
                <a:solidFill>
                  <a:schemeClr val="tx1"/>
                </a:solidFill>
              </a:rPr>
              <a:t>Le panneau solaire photovoltaïque fait à présent partie des systèmes évoqués en 1ère </a:t>
            </a:r>
          </a:p>
          <a:p>
            <a:endParaRPr lang="fr-FR" dirty="0">
              <a:solidFill>
                <a:schemeClr val="tx1"/>
              </a:solidFill>
            </a:endParaRPr>
          </a:p>
          <a:p>
            <a:endParaRPr lang="fr-FR" dirty="0"/>
          </a:p>
        </p:txBody>
      </p:sp>
    </p:spTree>
    <p:extLst>
      <p:ext uri="{BB962C8B-B14F-4D97-AF65-F5344CB8AC3E}">
        <p14:creationId xmlns:p14="http://schemas.microsoft.com/office/powerpoint/2010/main" val="42291053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43969" y="318977"/>
            <a:ext cx="10969073" cy="6220046"/>
          </a:xfrm>
        </p:spPr>
        <p:txBody>
          <a:bodyPr>
            <a:normAutofit/>
          </a:bodyPr>
          <a:lstStyle/>
          <a:p>
            <a:pPr>
              <a:spcAft>
                <a:spcPts val="3000"/>
              </a:spcAft>
              <a:buFont typeface="Arial" panose="020B0604020202020204" pitchFamily="34" charset="0"/>
              <a:buChar char="•"/>
            </a:pPr>
            <a:r>
              <a:rPr lang="fr-FR" sz="3600" b="1" u="sng" dirty="0">
                <a:solidFill>
                  <a:schemeClr val="tx1"/>
                </a:solidFill>
              </a:rPr>
              <a:t>Domaine : matière et matériaux</a:t>
            </a:r>
            <a:endParaRPr lang="fr-FR" sz="3600" dirty="0">
              <a:solidFill>
                <a:schemeClr val="tx1"/>
              </a:solidFill>
            </a:endParaRPr>
          </a:p>
          <a:p>
            <a:pPr>
              <a:buFont typeface="Courier New" panose="02070309020205020404" pitchFamily="49" charset="0"/>
              <a:buChar char="o"/>
            </a:pPr>
            <a:r>
              <a:rPr lang="fr-FR" sz="2800" b="1" dirty="0">
                <a:solidFill>
                  <a:schemeClr val="tx1"/>
                </a:solidFill>
              </a:rPr>
              <a:t>Propriétés des matériaux et organisation de la matière : </a:t>
            </a:r>
          </a:p>
          <a:p>
            <a:pPr marL="627063" indent="0">
              <a:spcAft>
                <a:spcPts val="0"/>
              </a:spcAft>
              <a:buNone/>
            </a:pPr>
            <a:r>
              <a:rPr lang="fr-FR" sz="2800" dirty="0">
                <a:solidFill>
                  <a:schemeClr val="tx1"/>
                </a:solidFill>
              </a:rPr>
              <a:t>plus que 2 groupes caractéristiques à reconnaitre : </a:t>
            </a:r>
          </a:p>
          <a:p>
            <a:pPr marL="627063" indent="0">
              <a:spcBef>
                <a:spcPts val="0"/>
              </a:spcBef>
              <a:buNone/>
            </a:pPr>
            <a:r>
              <a:rPr lang="fr-FR" sz="2800" i="1" dirty="0">
                <a:solidFill>
                  <a:schemeClr val="tx1"/>
                </a:solidFill>
              </a:rPr>
              <a:t>alcool et acide carboxylique</a:t>
            </a:r>
          </a:p>
          <a:p>
            <a:pPr marL="627063" indent="0">
              <a:buNone/>
            </a:pPr>
            <a:r>
              <a:rPr lang="fr-FR" sz="2800" dirty="0">
                <a:solidFill>
                  <a:schemeClr val="tx1"/>
                </a:solidFill>
              </a:rPr>
              <a:t>les schémas de Lewis de l’eau, du dioxygène, du dioxyde de carbone et du chlorure d’hydrogène sont à établir </a:t>
            </a:r>
            <a:r>
              <a:rPr lang="fr-FR" sz="2800" i="1" dirty="0">
                <a:solidFill>
                  <a:schemeClr val="tx1"/>
                </a:solidFill>
              </a:rPr>
              <a:t>(plus ceux de N, F et S)</a:t>
            </a:r>
          </a:p>
          <a:p>
            <a:pPr marL="627063" indent="0">
              <a:buNone/>
            </a:pPr>
            <a:r>
              <a:rPr lang="fr-FR" sz="2800" dirty="0">
                <a:solidFill>
                  <a:schemeClr val="tx1"/>
                </a:solidFill>
              </a:rPr>
              <a:t>le passage des formules brutes aux formules développées et semi-développées sont également exigibles </a:t>
            </a:r>
          </a:p>
          <a:p>
            <a:pPr marL="265113" indent="-265113">
              <a:buFont typeface="Courier New" panose="02070309020205020404" pitchFamily="49" charset="0"/>
              <a:buChar char="o"/>
            </a:pPr>
            <a:r>
              <a:rPr lang="fr-FR" sz="3800" dirty="0">
                <a:solidFill>
                  <a:schemeClr val="tx1"/>
                </a:solidFill>
              </a:rPr>
              <a:t> </a:t>
            </a:r>
          </a:p>
        </p:txBody>
      </p:sp>
    </p:spTree>
    <p:extLst>
      <p:ext uri="{BB962C8B-B14F-4D97-AF65-F5344CB8AC3E}">
        <p14:creationId xmlns:p14="http://schemas.microsoft.com/office/powerpoint/2010/main" val="17338668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12071" y="0"/>
            <a:ext cx="10969073" cy="6220046"/>
          </a:xfrm>
        </p:spPr>
        <p:txBody>
          <a:bodyPr>
            <a:normAutofit/>
          </a:bodyPr>
          <a:lstStyle/>
          <a:p>
            <a:pPr>
              <a:buFont typeface="Arial" panose="020B0604020202020204" pitchFamily="34" charset="0"/>
              <a:buChar char="•"/>
            </a:pPr>
            <a:r>
              <a:rPr lang="fr-FR" sz="3600" b="1" u="sng" dirty="0">
                <a:solidFill>
                  <a:schemeClr val="tx1"/>
                </a:solidFill>
              </a:rPr>
              <a:t>Domaine : matière et matériaux</a:t>
            </a:r>
            <a:endParaRPr lang="fr-FR" sz="3600" dirty="0">
              <a:solidFill>
                <a:schemeClr val="tx1"/>
              </a:solidFill>
            </a:endParaRPr>
          </a:p>
          <a:p>
            <a:pPr marL="265113" indent="-265113">
              <a:buFont typeface="Courier New" panose="02070309020205020404" pitchFamily="49" charset="0"/>
              <a:buChar char="o"/>
            </a:pPr>
            <a:r>
              <a:rPr lang="fr-FR" sz="3800" dirty="0">
                <a:solidFill>
                  <a:schemeClr val="tx1"/>
                </a:solidFill>
              </a:rPr>
              <a:t> </a:t>
            </a:r>
            <a:r>
              <a:rPr lang="fr-FR" sz="2600" b="1" dirty="0">
                <a:solidFill>
                  <a:schemeClr val="tx1"/>
                </a:solidFill>
              </a:rPr>
              <a:t>Combustion : </a:t>
            </a:r>
          </a:p>
          <a:p>
            <a:pPr marL="712788" indent="0" defTabSz="404813">
              <a:buNone/>
              <a:tabLst>
                <a:tab pos="712788" algn="l"/>
              </a:tabLst>
            </a:pPr>
            <a:r>
              <a:rPr lang="fr-FR" sz="2600" dirty="0">
                <a:solidFill>
                  <a:schemeClr val="tx1"/>
                </a:solidFill>
              </a:rPr>
              <a:t>apparition des combustions incomplètes </a:t>
            </a:r>
          </a:p>
          <a:p>
            <a:pPr marL="712788" indent="0" defTabSz="404813">
              <a:buNone/>
              <a:tabLst>
                <a:tab pos="712788" algn="l"/>
              </a:tabLst>
            </a:pPr>
            <a:r>
              <a:rPr lang="fr-FR" sz="2600" dirty="0">
                <a:solidFill>
                  <a:schemeClr val="tx1"/>
                </a:solidFill>
              </a:rPr>
              <a:t>identifier un alcane ou un alcène à partir de sa formule brute et de sa formule semi-développée</a:t>
            </a:r>
          </a:p>
          <a:p>
            <a:pPr marL="893763" indent="0">
              <a:buNone/>
            </a:pPr>
            <a:endParaRPr lang="fr-FR" sz="2600" dirty="0">
              <a:solidFill>
                <a:schemeClr val="tx1"/>
              </a:solidFill>
            </a:endParaRPr>
          </a:p>
          <a:p>
            <a:pPr>
              <a:buFont typeface="Courier New" panose="02070309020205020404" pitchFamily="49" charset="0"/>
              <a:buChar char="o"/>
            </a:pPr>
            <a:r>
              <a:rPr lang="fr-FR" sz="2600" dirty="0">
                <a:solidFill>
                  <a:schemeClr val="tx1"/>
                </a:solidFill>
              </a:rPr>
              <a:t> </a:t>
            </a:r>
            <a:r>
              <a:rPr lang="fr-FR" sz="2600" b="1" dirty="0">
                <a:solidFill>
                  <a:schemeClr val="tx1"/>
                </a:solidFill>
              </a:rPr>
              <a:t>Oxydo-réduction, corrosion des matériaux, piles : </a:t>
            </a:r>
          </a:p>
          <a:p>
            <a:pPr marL="712788" indent="0">
              <a:buNone/>
            </a:pPr>
            <a:r>
              <a:rPr lang="fr-FR" sz="2600" dirty="0">
                <a:solidFill>
                  <a:schemeClr val="tx1"/>
                </a:solidFill>
              </a:rPr>
              <a:t>la corrosion des métaux et les piles apparaissent en 1ère</a:t>
            </a:r>
          </a:p>
        </p:txBody>
      </p:sp>
    </p:spTree>
    <p:extLst>
      <p:ext uri="{BB962C8B-B14F-4D97-AF65-F5344CB8AC3E}">
        <p14:creationId xmlns:p14="http://schemas.microsoft.com/office/powerpoint/2010/main" val="25903463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18399" y="1684827"/>
            <a:ext cx="11638922" cy="5079705"/>
          </a:xfrm>
        </p:spPr>
        <p:txBody>
          <a:bodyPr>
            <a:normAutofit/>
          </a:bodyPr>
          <a:lstStyle/>
          <a:p>
            <a:pPr>
              <a:buFont typeface="Arial" panose="020B0604020202020204" pitchFamily="34" charset="0"/>
              <a:buChar char="•"/>
            </a:pPr>
            <a:r>
              <a:rPr lang="fr-FR" sz="3600" b="1" u="sng" dirty="0">
                <a:solidFill>
                  <a:schemeClr val="tx1"/>
                </a:solidFill>
              </a:rPr>
              <a:t>Domaine : ondes et information</a:t>
            </a:r>
          </a:p>
          <a:p>
            <a:pPr>
              <a:buFont typeface="Arial" panose="020B0604020202020204" pitchFamily="34" charset="0"/>
              <a:buChar char="•"/>
            </a:pPr>
            <a:endParaRPr lang="fr-FR" sz="4300" dirty="0">
              <a:solidFill>
                <a:schemeClr val="tx1"/>
              </a:solidFill>
            </a:endParaRPr>
          </a:p>
          <a:p>
            <a:pPr>
              <a:buFont typeface="Courier New" panose="02070309020205020404" pitchFamily="49" charset="0"/>
              <a:buChar char="o"/>
            </a:pPr>
            <a:r>
              <a:rPr lang="fr-FR" sz="2600" b="1" dirty="0">
                <a:solidFill>
                  <a:schemeClr val="tx1"/>
                </a:solidFill>
              </a:rPr>
              <a:t>Notion d’onde : </a:t>
            </a:r>
            <a:r>
              <a:rPr lang="fr-FR" sz="2600" dirty="0">
                <a:solidFill>
                  <a:schemeClr val="tx1"/>
                </a:solidFill>
              </a:rPr>
              <a:t>pas de changement</a:t>
            </a:r>
          </a:p>
          <a:p>
            <a:pPr>
              <a:buFont typeface="Courier New" panose="02070309020205020404" pitchFamily="49" charset="0"/>
              <a:buChar char="o"/>
            </a:pPr>
            <a:endParaRPr lang="fr-FR" sz="2600" dirty="0">
              <a:solidFill>
                <a:schemeClr val="tx1"/>
              </a:solidFill>
            </a:endParaRPr>
          </a:p>
          <a:p>
            <a:pPr>
              <a:buFont typeface="Courier New" panose="02070309020205020404" pitchFamily="49" charset="0"/>
              <a:buChar char="o"/>
            </a:pPr>
            <a:r>
              <a:rPr lang="fr-FR" sz="2600" b="1" dirty="0">
                <a:solidFill>
                  <a:schemeClr val="tx1"/>
                </a:solidFill>
              </a:rPr>
              <a:t>Ondes sonores : </a:t>
            </a:r>
          </a:p>
          <a:p>
            <a:pPr marL="627063" indent="0">
              <a:buNone/>
            </a:pPr>
            <a:r>
              <a:rPr lang="fr-FR" sz="2600" dirty="0">
                <a:solidFill>
                  <a:schemeClr val="tx1"/>
                </a:solidFill>
              </a:rPr>
              <a:t>le niveau sonore et sa mesure ne sont plus étudiés en 1</a:t>
            </a:r>
            <a:r>
              <a:rPr lang="fr-FR" sz="2600" baseline="30000" dirty="0">
                <a:solidFill>
                  <a:schemeClr val="tx1"/>
                </a:solidFill>
              </a:rPr>
              <a:t>ère</a:t>
            </a:r>
            <a:endParaRPr lang="fr-FR" sz="2600" dirty="0">
              <a:solidFill>
                <a:schemeClr val="tx1"/>
              </a:solidFill>
            </a:endParaRPr>
          </a:p>
          <a:p>
            <a:pPr>
              <a:buFont typeface="Courier New" panose="02070309020205020404" pitchFamily="49" charset="0"/>
              <a:buChar char="o"/>
            </a:pPr>
            <a:endParaRPr lang="fr-FR" sz="2600" dirty="0">
              <a:solidFill>
                <a:schemeClr val="tx1"/>
              </a:solidFill>
            </a:endParaRPr>
          </a:p>
          <a:p>
            <a:pPr>
              <a:buFont typeface="Courier New" panose="02070309020205020404" pitchFamily="49" charset="0"/>
              <a:buChar char="o"/>
            </a:pPr>
            <a:r>
              <a:rPr lang="fr-FR" sz="2600" b="1" dirty="0">
                <a:solidFill>
                  <a:schemeClr val="tx1"/>
                </a:solidFill>
              </a:rPr>
              <a:t>Ondes électromagnétiques : </a:t>
            </a:r>
            <a:r>
              <a:rPr lang="fr-FR" sz="2600" dirty="0">
                <a:solidFill>
                  <a:schemeClr val="tx1"/>
                </a:solidFill>
              </a:rPr>
              <a:t>pas de changement</a:t>
            </a:r>
          </a:p>
          <a:p>
            <a:pPr marL="0" indent="0">
              <a:buNone/>
            </a:pPr>
            <a:endParaRPr lang="fr-FR" sz="6600" dirty="0">
              <a:solidFill>
                <a:schemeClr val="tx1"/>
              </a:solidFill>
            </a:endParaRPr>
          </a:p>
          <a:p>
            <a:endParaRPr lang="fr-FR" sz="4000" dirty="0">
              <a:solidFill>
                <a:schemeClr val="tx1"/>
              </a:solidFill>
            </a:endParaRPr>
          </a:p>
          <a:p>
            <a:endParaRPr lang="fr-FR" dirty="0"/>
          </a:p>
        </p:txBody>
      </p:sp>
      <p:sp>
        <p:nvSpPr>
          <p:cNvPr id="4" name="ZoneTexte 3">
            <a:extLst>
              <a:ext uri="{FF2B5EF4-FFF2-40B4-BE49-F238E27FC236}">
                <a16:creationId xmlns:a16="http://schemas.microsoft.com/office/drawing/2014/main" id="{90DE79F0-E57F-4373-B207-6D428A43A3B0}"/>
              </a:ext>
            </a:extLst>
          </p:cNvPr>
          <p:cNvSpPr txBox="1"/>
          <p:nvPr/>
        </p:nvSpPr>
        <p:spPr>
          <a:xfrm>
            <a:off x="8995144" y="6241312"/>
            <a:ext cx="3583172" cy="523220"/>
          </a:xfrm>
          <a:prstGeom prst="rect">
            <a:avLst/>
          </a:prstGeom>
          <a:noFill/>
        </p:spPr>
        <p:txBody>
          <a:bodyPr wrap="square" rtlCol="0">
            <a:spAutoFit/>
          </a:bodyPr>
          <a:lstStyle/>
          <a:p>
            <a:r>
              <a:rPr lang="fr-FR" sz="2800" dirty="0">
                <a:hlinkClick r:id="rId3" action="ppaction://hlinksldjump">
                  <a:extLst>
                    <a:ext uri="{A12FA001-AC4F-418D-AE19-62706E023703}">
                      <ahyp:hlinkClr xmlns:ahyp="http://schemas.microsoft.com/office/drawing/2018/hyperlinkcolor" val="tx"/>
                    </a:ext>
                  </a:extLst>
                </a:hlinkClick>
              </a:rPr>
              <a:t>RETOUR au MENU</a:t>
            </a:r>
            <a:endParaRPr lang="fr-FR" sz="2800" dirty="0"/>
          </a:p>
        </p:txBody>
      </p:sp>
    </p:spTree>
    <p:extLst>
      <p:ext uri="{BB962C8B-B14F-4D97-AF65-F5344CB8AC3E}">
        <p14:creationId xmlns:p14="http://schemas.microsoft.com/office/powerpoint/2010/main" val="37028753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0121" y="1909873"/>
            <a:ext cx="11515061" cy="4448397"/>
          </a:xfrm>
        </p:spPr>
        <p:txBody>
          <a:bodyPr>
            <a:normAutofit/>
          </a:bodyPr>
          <a:lstStyle/>
          <a:p>
            <a:pPr marL="0" indent="0" algn="just">
              <a:buNone/>
            </a:pPr>
            <a:r>
              <a:rPr lang="fr-FR" sz="4000" b="1" dirty="0">
                <a:solidFill>
                  <a:schemeClr val="tx1"/>
                </a:solidFill>
              </a:rPr>
              <a:t>EN DETAIL : Les principaux changements</a:t>
            </a:r>
          </a:p>
          <a:p>
            <a:pPr marL="0" indent="0" algn="just">
              <a:buNone/>
            </a:pPr>
            <a:endParaRPr lang="fr-FR" sz="4000" b="1" dirty="0">
              <a:solidFill>
                <a:schemeClr val="tx1"/>
              </a:solidFill>
            </a:endParaRPr>
          </a:p>
          <a:p>
            <a:pPr marL="0" indent="0" algn="just">
              <a:spcAft>
                <a:spcPts val="1800"/>
              </a:spcAft>
              <a:buNone/>
            </a:pPr>
            <a:r>
              <a:rPr lang="fr-FR" sz="3000" b="1" dirty="0">
                <a:solidFill>
                  <a:schemeClr val="tx1"/>
                </a:solidFill>
              </a:rPr>
              <a:t>Seuls les changements sont indiqués dans les slides suivants :</a:t>
            </a:r>
          </a:p>
          <a:p>
            <a:pPr marL="542925" indent="-277813" algn="just">
              <a:buFontTx/>
              <a:buChar char="-"/>
            </a:pPr>
            <a:r>
              <a:rPr lang="fr-FR" sz="2800" dirty="0">
                <a:solidFill>
                  <a:schemeClr val="tx1"/>
                </a:solidFill>
              </a:rPr>
              <a:t>Disparition (ou référence) des capacités exigibles dans l’ancien programme</a:t>
            </a:r>
          </a:p>
          <a:p>
            <a:pPr marL="542925" indent="-277813" algn="just">
              <a:buFontTx/>
              <a:buChar char="-"/>
            </a:pPr>
            <a:r>
              <a:rPr lang="fr-FR" sz="2800" dirty="0">
                <a:solidFill>
                  <a:schemeClr val="tx1"/>
                </a:solidFill>
              </a:rPr>
              <a:t>Apparition des capacités exigibles dans le nouveau programme</a:t>
            </a:r>
          </a:p>
          <a:p>
            <a:pPr marL="542925" indent="-277813" algn="just">
              <a:buNone/>
            </a:pPr>
            <a:endParaRPr lang="fr-FR" sz="1100" u="sng" dirty="0">
              <a:solidFill>
                <a:schemeClr val="tx1"/>
              </a:solidFill>
            </a:endParaRPr>
          </a:p>
          <a:p>
            <a:pPr marL="0" indent="0" algn="just">
              <a:buNone/>
            </a:pPr>
            <a:endParaRPr lang="fr-FR" sz="1800" b="1" dirty="0">
              <a:solidFill>
                <a:schemeClr val="tx1"/>
              </a:solidFill>
            </a:endParaRPr>
          </a:p>
          <a:p>
            <a:pPr marL="0" indent="0">
              <a:buNone/>
            </a:pPr>
            <a:endParaRPr lang="fr-FR" sz="4800" b="1" u="sng" dirty="0">
              <a:solidFill>
                <a:schemeClr val="tx1"/>
              </a:solidFill>
            </a:endParaRPr>
          </a:p>
          <a:p>
            <a:endParaRPr lang="fr-FR" dirty="0">
              <a:solidFill>
                <a:schemeClr val="tx1"/>
              </a:solidFill>
            </a:endParaRPr>
          </a:p>
          <a:p>
            <a:endParaRPr lang="fr-FR" dirty="0"/>
          </a:p>
        </p:txBody>
      </p:sp>
    </p:spTree>
    <p:extLst>
      <p:ext uri="{BB962C8B-B14F-4D97-AF65-F5344CB8AC3E}">
        <p14:creationId xmlns:p14="http://schemas.microsoft.com/office/powerpoint/2010/main" val="36656550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1478089475"/>
              </p:ext>
            </p:extLst>
          </p:nvPr>
        </p:nvGraphicFramePr>
        <p:xfrm>
          <a:off x="684213" y="685799"/>
          <a:ext cx="8534400" cy="2301949"/>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404921">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1897028">
                <a:tc>
                  <a:txBody>
                    <a:bodyPr/>
                    <a:lstStyle/>
                    <a:p>
                      <a:r>
                        <a:rPr lang="fr-FR" sz="1800" b="1" kern="1200" dirty="0">
                          <a:solidFill>
                            <a:schemeClr val="dk1"/>
                          </a:solidFill>
                          <a:effectLst/>
                          <a:latin typeface="+mn-lt"/>
                          <a:ea typeface="+mn-ea"/>
                          <a:cs typeface="+mn-cs"/>
                        </a:rPr>
                        <a:t>Grandeurs et unités,</a:t>
                      </a:r>
                      <a:endParaRPr lang="fr-FR" sz="1800" kern="1200" dirty="0">
                        <a:solidFill>
                          <a:schemeClr val="dk1"/>
                        </a:solidFill>
                        <a:effectLst/>
                        <a:latin typeface="+mn-lt"/>
                        <a:ea typeface="+mn-ea"/>
                        <a:cs typeface="+mn-cs"/>
                      </a:endParaRPr>
                    </a:p>
                    <a:p>
                      <a:r>
                        <a:rPr lang="fr-FR" sz="1800" b="1" kern="1200" dirty="0">
                          <a:solidFill>
                            <a:schemeClr val="dk1"/>
                          </a:solidFill>
                          <a:effectLst/>
                          <a:latin typeface="+mn-lt"/>
                          <a:ea typeface="+mn-ea"/>
                          <a:cs typeface="+mn-cs"/>
                        </a:rPr>
                        <a:t>Système international d’unités :</a:t>
                      </a:r>
                      <a:endParaRPr lang="fr-FR" sz="1800" kern="1200" dirty="0">
                        <a:solidFill>
                          <a:schemeClr val="dk1"/>
                        </a:solidFill>
                        <a:effectLst/>
                        <a:latin typeface="+mn-lt"/>
                        <a:ea typeface="+mn-ea"/>
                        <a:cs typeface="+mn-cs"/>
                      </a:endParaRPr>
                    </a:p>
                    <a:p>
                      <a:r>
                        <a:rPr lang="fr-FR" sz="1800" kern="1200" dirty="0">
                          <a:solidFill>
                            <a:schemeClr val="dk1"/>
                          </a:solidFill>
                          <a:effectLst/>
                          <a:latin typeface="+mn-lt"/>
                          <a:ea typeface="+mn-ea"/>
                          <a:cs typeface="+mn-cs"/>
                        </a:rPr>
                        <a:t>Etudiées de façon transversale durant la formation en 1</a:t>
                      </a:r>
                      <a:r>
                        <a:rPr lang="fr-FR" sz="1800" kern="1200" baseline="30000" dirty="0">
                          <a:solidFill>
                            <a:schemeClr val="dk1"/>
                          </a:solidFill>
                          <a:effectLst/>
                          <a:latin typeface="+mn-lt"/>
                          <a:ea typeface="+mn-ea"/>
                          <a:cs typeface="+mn-cs"/>
                        </a:rPr>
                        <a:t>ère</a:t>
                      </a:r>
                      <a:r>
                        <a:rPr lang="fr-FR" sz="1800" kern="1200" dirty="0">
                          <a:solidFill>
                            <a:schemeClr val="dk1"/>
                          </a:solidFill>
                          <a:effectLst/>
                          <a:latin typeface="+mn-lt"/>
                          <a:ea typeface="+mn-ea"/>
                          <a:cs typeface="+mn-cs"/>
                        </a:rPr>
                        <a:t> et </a:t>
                      </a:r>
                      <a:r>
                        <a:rPr lang="fr-FR" sz="1800" kern="1200" dirty="0" err="1">
                          <a:solidFill>
                            <a:schemeClr val="dk1"/>
                          </a:solidFill>
                          <a:effectLst/>
                          <a:latin typeface="+mn-lt"/>
                          <a:ea typeface="+mn-ea"/>
                          <a:cs typeface="+mn-cs"/>
                        </a:rPr>
                        <a:t>Term</a:t>
                      </a:r>
                      <a:endParaRPr lang="fr-FR" baseline="0" dirty="0"/>
                    </a:p>
                  </a:txBody>
                  <a:tcPr/>
                </a:tc>
                <a:tc>
                  <a:txBody>
                    <a:bodyPr/>
                    <a:lstStyle/>
                    <a:p>
                      <a:r>
                        <a:rPr lang="fr-FR" sz="1800" b="1" kern="1200" dirty="0">
                          <a:solidFill>
                            <a:schemeClr val="dk1"/>
                          </a:solidFill>
                          <a:effectLst/>
                          <a:latin typeface="+mn-lt"/>
                          <a:ea typeface="+mn-ea"/>
                          <a:cs typeface="+mn-cs"/>
                        </a:rPr>
                        <a:t>Grandeurs et unités,</a:t>
                      </a:r>
                      <a:endParaRPr lang="fr-FR" sz="1800" kern="1200" dirty="0">
                        <a:solidFill>
                          <a:schemeClr val="dk1"/>
                        </a:solidFill>
                        <a:effectLst/>
                        <a:latin typeface="+mn-lt"/>
                        <a:ea typeface="+mn-ea"/>
                        <a:cs typeface="+mn-cs"/>
                      </a:endParaRPr>
                    </a:p>
                    <a:p>
                      <a:r>
                        <a:rPr lang="fr-FR" sz="1800" b="1" kern="1200" dirty="0">
                          <a:solidFill>
                            <a:schemeClr val="dk1"/>
                          </a:solidFill>
                          <a:effectLst/>
                          <a:latin typeface="+mn-lt"/>
                          <a:ea typeface="+mn-ea"/>
                          <a:cs typeface="+mn-cs"/>
                        </a:rPr>
                        <a:t>Système international d’unités :</a:t>
                      </a:r>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Distinguer les notions de grandeur, valeur et unité.</a:t>
                      </a:r>
                    </a:p>
                    <a:p>
                      <a:r>
                        <a:rPr lang="fr-FR" sz="1800" kern="1200" dirty="0">
                          <a:solidFill>
                            <a:schemeClr val="dk1"/>
                          </a:solidFill>
                          <a:effectLst/>
                          <a:latin typeface="+mn-lt"/>
                          <a:ea typeface="+mn-ea"/>
                          <a:cs typeface="+mn-cs"/>
                        </a:rPr>
                        <a:t>Citer les sept unités de base du système international.</a:t>
                      </a:r>
                      <a:endParaRPr lang="fr-FR" b="0" u="none"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428458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1126954590"/>
              </p:ext>
            </p:extLst>
          </p:nvPr>
        </p:nvGraphicFramePr>
        <p:xfrm>
          <a:off x="545990" y="526311"/>
          <a:ext cx="10107833" cy="3988615"/>
        </p:xfrm>
        <a:graphic>
          <a:graphicData uri="http://schemas.openxmlformats.org/drawingml/2006/table">
            <a:tbl>
              <a:tblPr firstRow="1" bandRow="1">
                <a:tableStyleId>{5C22544A-7EE6-4342-B048-85BDC9FD1C3A}</a:tableStyleId>
              </a:tblPr>
              <a:tblGrid>
                <a:gridCol w="2994652">
                  <a:extLst>
                    <a:ext uri="{9D8B030D-6E8A-4147-A177-3AD203B41FA5}">
                      <a16:colId xmlns:a16="http://schemas.microsoft.com/office/drawing/2014/main" val="20000"/>
                    </a:ext>
                  </a:extLst>
                </a:gridCol>
                <a:gridCol w="7113181">
                  <a:extLst>
                    <a:ext uri="{9D8B030D-6E8A-4147-A177-3AD203B41FA5}">
                      <a16:colId xmlns:a16="http://schemas.microsoft.com/office/drawing/2014/main" val="20001"/>
                    </a:ext>
                  </a:extLst>
                </a:gridCol>
              </a:tblGrid>
              <a:tr h="348407">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622855">
                <a:tc>
                  <a:txBody>
                    <a:bodyPr/>
                    <a:lstStyle/>
                    <a:p>
                      <a:r>
                        <a:rPr lang="fr-FR" sz="1800" b="1" kern="1200" dirty="0">
                          <a:solidFill>
                            <a:schemeClr val="dk1"/>
                          </a:solidFill>
                          <a:effectLst/>
                          <a:latin typeface="+mn-lt"/>
                          <a:ea typeface="+mn-ea"/>
                          <a:cs typeface="+mn-cs"/>
                        </a:rPr>
                        <a:t>Justesse et fidélité</a:t>
                      </a:r>
                    </a:p>
                    <a:p>
                      <a:r>
                        <a:rPr lang="fr-FR" sz="1800" kern="1200" dirty="0">
                          <a:solidFill>
                            <a:schemeClr val="dk1"/>
                          </a:solidFill>
                          <a:effectLst/>
                          <a:latin typeface="+mn-lt"/>
                          <a:ea typeface="+mn-ea"/>
                          <a:cs typeface="+mn-cs"/>
                        </a:rPr>
                        <a:t>Etudiées en Terminale</a:t>
                      </a:r>
                      <a:endParaRPr lang="fr-FR" baseline="0" dirty="0"/>
                    </a:p>
                  </a:txBody>
                  <a:tcPr/>
                </a:tc>
                <a:tc>
                  <a:txBody>
                    <a:bodyPr/>
                    <a:lstStyle/>
                    <a:p>
                      <a:r>
                        <a:rPr lang="fr-FR" sz="1800" b="1" kern="1200" dirty="0">
                          <a:solidFill>
                            <a:schemeClr val="dk1"/>
                          </a:solidFill>
                          <a:effectLst/>
                          <a:latin typeface="+mn-lt"/>
                          <a:ea typeface="+mn-ea"/>
                          <a:cs typeface="+mn-cs"/>
                        </a:rPr>
                        <a:t>Justesse et fidélité.</a:t>
                      </a:r>
                      <a:endParaRPr lang="fr-FR" sz="1800" kern="1200" dirty="0">
                        <a:solidFill>
                          <a:schemeClr val="dk1"/>
                        </a:solidFill>
                        <a:effectLst/>
                        <a:latin typeface="+mn-lt"/>
                        <a:ea typeface="+mn-ea"/>
                        <a:cs typeface="+mn-cs"/>
                      </a:endParaRPr>
                    </a:p>
                    <a:p>
                      <a:r>
                        <a:rPr lang="fr-FR" sz="1800" b="1" kern="1200" dirty="0">
                          <a:solidFill>
                            <a:schemeClr val="dk1"/>
                          </a:solidFill>
                          <a:effectLst/>
                          <a:latin typeface="+mn-lt"/>
                          <a:ea typeface="+mn-ea"/>
                          <a:cs typeface="+mn-cs"/>
                        </a:rPr>
                        <a:t>Dispersion des mesures, incertitude- type sur une série de mesures</a:t>
                      </a:r>
                    </a:p>
                    <a:p>
                      <a:pPr lvl="0"/>
                      <a:r>
                        <a:rPr lang="fr-FR" sz="1800" kern="1200" dirty="0">
                          <a:solidFill>
                            <a:schemeClr val="dk1"/>
                          </a:solidFill>
                          <a:effectLst/>
                          <a:latin typeface="+mn-lt"/>
                          <a:ea typeface="+mn-ea"/>
                          <a:cs typeface="+mn-cs"/>
                        </a:rPr>
                        <a:t>Exploiter des séries de mesures indépendantes (histogramme, moyenne et écart-type) pour comparer plusieurs méthodes de mesure d’une grandeur physique, en termes de justesse et de fidélité</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Procéder à une évaluation par une approche statistique (type A) d’une incertitude-type.</a:t>
                      </a:r>
                    </a:p>
                    <a:p>
                      <a:pPr lvl="0"/>
                      <a:r>
                        <a:rPr lang="fr-FR" sz="1800" kern="1200" dirty="0">
                          <a:solidFill>
                            <a:schemeClr val="dk1"/>
                          </a:solidFill>
                          <a:effectLst/>
                          <a:latin typeface="+mn-lt"/>
                          <a:ea typeface="+mn-ea"/>
                          <a:cs typeface="+mn-cs"/>
                        </a:rPr>
                        <a:t>Estimer une incertitude-type sur une mesure unique.</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921645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3581347477"/>
              </p:ext>
            </p:extLst>
          </p:nvPr>
        </p:nvGraphicFramePr>
        <p:xfrm>
          <a:off x="620417" y="292395"/>
          <a:ext cx="8874457" cy="4853763"/>
        </p:xfrm>
        <a:graphic>
          <a:graphicData uri="http://schemas.openxmlformats.org/drawingml/2006/table">
            <a:tbl>
              <a:tblPr firstRow="1" bandRow="1">
                <a:tableStyleId>{5C22544A-7EE6-4342-B048-85BDC9FD1C3A}</a:tableStyleId>
              </a:tblPr>
              <a:tblGrid>
                <a:gridCol w="2459527">
                  <a:extLst>
                    <a:ext uri="{9D8B030D-6E8A-4147-A177-3AD203B41FA5}">
                      <a16:colId xmlns:a16="http://schemas.microsoft.com/office/drawing/2014/main" val="20000"/>
                    </a:ext>
                  </a:extLst>
                </a:gridCol>
                <a:gridCol w="6414930">
                  <a:extLst>
                    <a:ext uri="{9D8B030D-6E8A-4147-A177-3AD203B41FA5}">
                      <a16:colId xmlns:a16="http://schemas.microsoft.com/office/drawing/2014/main" val="20001"/>
                    </a:ext>
                  </a:extLst>
                </a:gridCol>
              </a:tblGrid>
              <a:tr h="413822">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4439941">
                <a:tc>
                  <a:txBody>
                    <a:bodyPr/>
                    <a:lstStyle/>
                    <a:p>
                      <a:r>
                        <a:rPr lang="fr-FR" sz="1800" b="1" kern="1200" dirty="0">
                          <a:solidFill>
                            <a:schemeClr val="dk1"/>
                          </a:solidFill>
                          <a:effectLst/>
                          <a:latin typeface="+mn-lt"/>
                          <a:ea typeface="+mn-ea"/>
                          <a:cs typeface="+mn-cs"/>
                        </a:rPr>
                        <a:t>Énergie et puissance</a:t>
                      </a:r>
                    </a:p>
                    <a:p>
                      <a:r>
                        <a:rPr lang="fr-FR" sz="1800" kern="1200" dirty="0">
                          <a:solidFill>
                            <a:schemeClr val="dk1"/>
                          </a:solidFill>
                          <a:effectLst/>
                          <a:latin typeface="+mn-lt"/>
                          <a:ea typeface="+mn-ea"/>
                          <a:cs typeface="+mn-cs"/>
                        </a:rPr>
                        <a:t>Limitées à l’habitat</a:t>
                      </a:r>
                    </a:p>
                    <a:p>
                      <a:endParaRPr lang="fr-FR" sz="1800" kern="1200" baseline="0" dirty="0">
                        <a:solidFill>
                          <a:schemeClr val="dk1"/>
                        </a:solidFill>
                        <a:effectLst/>
                        <a:latin typeface="+mn-lt"/>
                        <a:ea typeface="+mn-ea"/>
                        <a:cs typeface="+mn-cs"/>
                      </a:endParaRPr>
                    </a:p>
                    <a:p>
                      <a:endParaRPr lang="fr-FR" sz="1800" kern="1200" baseline="0" dirty="0">
                        <a:solidFill>
                          <a:schemeClr val="dk1"/>
                        </a:solidFill>
                        <a:effectLst/>
                        <a:latin typeface="+mn-lt"/>
                        <a:ea typeface="+mn-ea"/>
                        <a:cs typeface="+mn-cs"/>
                      </a:endParaRPr>
                    </a:p>
                    <a:p>
                      <a:endParaRPr lang="fr-FR" sz="1800" kern="1200" baseline="0" dirty="0">
                        <a:solidFill>
                          <a:schemeClr val="dk1"/>
                        </a:solidFill>
                        <a:effectLst/>
                        <a:latin typeface="+mn-lt"/>
                        <a:ea typeface="+mn-ea"/>
                        <a:cs typeface="+mn-cs"/>
                      </a:endParaRPr>
                    </a:p>
                    <a:p>
                      <a:endParaRPr lang="fr-FR" sz="1800" kern="1200" baseline="0" dirty="0">
                        <a:solidFill>
                          <a:schemeClr val="dk1"/>
                        </a:solidFill>
                        <a:effectLst/>
                        <a:latin typeface="+mn-lt"/>
                        <a:ea typeface="+mn-ea"/>
                        <a:cs typeface="+mn-cs"/>
                      </a:endParaRPr>
                    </a:p>
                    <a:p>
                      <a:endParaRPr lang="fr-FR" sz="1800" kern="1200" baseline="0" dirty="0">
                        <a:solidFill>
                          <a:schemeClr val="dk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fr-FR" sz="1800" b="1" kern="1200" dirty="0">
                          <a:solidFill>
                            <a:schemeClr val="dk1"/>
                          </a:solidFill>
                          <a:effectLst/>
                          <a:latin typeface="+mn-lt"/>
                          <a:ea typeface="+mn-ea"/>
                          <a:cs typeface="+mn-cs"/>
                        </a:rPr>
                        <a:t>Stockage de l’énergie</a:t>
                      </a:r>
                      <a:endParaRPr lang="fr-FR" sz="1800" kern="1200" dirty="0">
                        <a:solidFill>
                          <a:schemeClr val="dk1"/>
                        </a:solidFill>
                        <a:effectLst/>
                        <a:latin typeface="+mn-lt"/>
                        <a:ea typeface="+mn-ea"/>
                        <a:cs typeface="+mn-cs"/>
                      </a:endParaRPr>
                    </a:p>
                    <a:p>
                      <a:r>
                        <a:rPr lang="fr-FR" baseline="0" dirty="0"/>
                        <a:t>Etudié en terminale</a:t>
                      </a:r>
                    </a:p>
                  </a:txBody>
                  <a:tcPr/>
                </a:tc>
                <a:tc>
                  <a:txBody>
                    <a:bodyPr/>
                    <a:lstStyle/>
                    <a:p>
                      <a:r>
                        <a:rPr lang="fr-FR" sz="1800" b="1" kern="1200" dirty="0">
                          <a:solidFill>
                            <a:schemeClr val="dk1"/>
                          </a:solidFill>
                          <a:effectLst/>
                          <a:latin typeface="+mn-lt"/>
                          <a:ea typeface="+mn-ea"/>
                          <a:cs typeface="+mn-cs"/>
                        </a:rPr>
                        <a:t>Énergie et puissance</a:t>
                      </a:r>
                    </a:p>
                    <a:p>
                      <a:pPr lvl="0"/>
                      <a:r>
                        <a:rPr lang="fr-FR" sz="1800" kern="1200" dirty="0">
                          <a:solidFill>
                            <a:schemeClr val="dk1"/>
                          </a:solidFill>
                          <a:effectLst/>
                          <a:latin typeface="+mn-lt"/>
                          <a:ea typeface="+mn-ea"/>
                          <a:cs typeface="+mn-cs"/>
                        </a:rPr>
                        <a:t>Les domaines élargis à la vie courante, à la production et aux services</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les secteurs de l’énergie, de l’habitat, des transports, des communications</a:t>
                      </a:r>
                    </a:p>
                    <a:p>
                      <a:pPr lvl="0"/>
                      <a:endParaRPr lang="fr-FR" sz="1800" kern="1200" dirty="0">
                        <a:solidFill>
                          <a:schemeClr val="dk1"/>
                        </a:solidFill>
                        <a:effectLst/>
                        <a:latin typeface="+mn-lt"/>
                        <a:ea typeface="+mn-ea"/>
                        <a:cs typeface="+mn-cs"/>
                      </a:endParaRPr>
                    </a:p>
                    <a:p>
                      <a:pPr lvl="0"/>
                      <a:r>
                        <a:rPr lang="fr-FR" sz="1800" b="1" kern="1200" dirty="0">
                          <a:solidFill>
                            <a:schemeClr val="dk1"/>
                          </a:solidFill>
                          <a:effectLst/>
                          <a:latin typeface="+mn-lt"/>
                          <a:ea typeface="+mn-ea"/>
                          <a:cs typeface="+mn-cs"/>
                        </a:rPr>
                        <a:t>Stockage de l’énergie</a:t>
                      </a:r>
                    </a:p>
                    <a:p>
                      <a:pPr lvl="0"/>
                      <a:r>
                        <a:rPr lang="fr-FR" sz="1800" kern="1200" dirty="0">
                          <a:solidFill>
                            <a:schemeClr val="dk1"/>
                          </a:solidFill>
                          <a:effectLst/>
                          <a:latin typeface="+mn-lt"/>
                          <a:ea typeface="+mn-ea"/>
                          <a:cs typeface="+mn-cs"/>
                        </a:rPr>
                        <a:t>Identifier les principales conversions d’énergie : électromécanique, </a:t>
                      </a:r>
                      <a:r>
                        <a:rPr lang="fr-FR" sz="1800" i="1" kern="1200" dirty="0">
                          <a:solidFill>
                            <a:schemeClr val="dk1"/>
                          </a:solidFill>
                          <a:effectLst/>
                          <a:latin typeface="+mn-lt"/>
                          <a:ea typeface="+mn-ea"/>
                          <a:cs typeface="+mn-cs"/>
                        </a:rPr>
                        <a:t>photoélectrique</a:t>
                      </a:r>
                      <a:r>
                        <a:rPr lang="fr-FR" sz="1800" kern="1200" dirty="0">
                          <a:solidFill>
                            <a:schemeClr val="dk1"/>
                          </a:solidFill>
                          <a:effectLst/>
                          <a:latin typeface="+mn-lt"/>
                          <a:ea typeface="+mn-ea"/>
                          <a:cs typeface="+mn-cs"/>
                        </a:rPr>
                        <a:t>, électrochimique, thermodynamique (conversions réalisées par une machine thermique), etc.</a:t>
                      </a:r>
                    </a:p>
                    <a:p>
                      <a:pPr lvl="0"/>
                      <a:endParaRPr lang="fr-FR" sz="1800" kern="1200" dirty="0">
                        <a:solidFill>
                          <a:schemeClr val="dk1"/>
                        </a:solidFill>
                        <a:effectLst/>
                        <a:latin typeface="+mn-lt"/>
                        <a:ea typeface="+mn-ea"/>
                        <a:cs typeface="+mn-cs"/>
                      </a:endParaRPr>
                    </a:p>
                    <a:p>
                      <a:r>
                        <a:rPr lang="fr-FR" sz="1800" i="1" kern="1200" dirty="0">
                          <a:solidFill>
                            <a:schemeClr val="dk1"/>
                          </a:solidFill>
                          <a:effectLst/>
                          <a:latin typeface="+mn-lt"/>
                          <a:ea typeface="+mn-ea"/>
                          <a:cs typeface="+mn-cs"/>
                        </a:rPr>
                        <a:t>Évaluer ou mesurer une quantité d’énergie transférée, convertie ou stockée.</a:t>
                      </a:r>
                      <a:endParaRPr lang="fr-FR" sz="1800" kern="1200" dirty="0">
                        <a:solidFill>
                          <a:schemeClr val="dk1"/>
                        </a:solidFill>
                        <a:effectLst/>
                        <a:latin typeface="+mn-lt"/>
                        <a:ea typeface="+mn-ea"/>
                        <a:cs typeface="+mn-cs"/>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1875801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2053053550"/>
              </p:ext>
            </p:extLst>
          </p:nvPr>
        </p:nvGraphicFramePr>
        <p:xfrm>
          <a:off x="620417" y="292396"/>
          <a:ext cx="9863285" cy="5809593"/>
        </p:xfrm>
        <a:graphic>
          <a:graphicData uri="http://schemas.openxmlformats.org/drawingml/2006/table">
            <a:tbl>
              <a:tblPr firstRow="1" bandRow="1">
                <a:tableStyleId>{5C22544A-7EE6-4342-B048-85BDC9FD1C3A}</a:tableStyleId>
              </a:tblPr>
              <a:tblGrid>
                <a:gridCol w="5153062">
                  <a:extLst>
                    <a:ext uri="{9D8B030D-6E8A-4147-A177-3AD203B41FA5}">
                      <a16:colId xmlns:a16="http://schemas.microsoft.com/office/drawing/2014/main" val="20000"/>
                    </a:ext>
                  </a:extLst>
                </a:gridCol>
                <a:gridCol w="4710223">
                  <a:extLst>
                    <a:ext uri="{9D8B030D-6E8A-4147-A177-3AD203B41FA5}">
                      <a16:colId xmlns:a16="http://schemas.microsoft.com/office/drawing/2014/main" val="20001"/>
                    </a:ext>
                  </a:extLst>
                </a:gridCol>
              </a:tblGrid>
              <a:tr h="356227">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5443833">
                <a:tc>
                  <a:txBody>
                    <a:bodyPr/>
                    <a:lstStyle/>
                    <a:p>
                      <a:r>
                        <a:rPr lang="fr-FR" sz="1800" b="1" kern="1200" dirty="0">
                          <a:solidFill>
                            <a:schemeClr val="dk1"/>
                          </a:solidFill>
                          <a:effectLst/>
                          <a:latin typeface="+mn-lt"/>
                          <a:ea typeface="+mn-ea"/>
                          <a:cs typeface="+mn-cs"/>
                        </a:rPr>
                        <a:t>Transferts thermiques </a:t>
                      </a:r>
                    </a:p>
                    <a:p>
                      <a:pPr lvl="0"/>
                      <a:r>
                        <a:rPr lang="fr-FR" sz="1800" kern="1200" dirty="0">
                          <a:solidFill>
                            <a:schemeClr val="dk1"/>
                          </a:solidFill>
                          <a:effectLst/>
                          <a:latin typeface="+mn-lt"/>
                          <a:ea typeface="+mn-ea"/>
                          <a:cs typeface="+mn-cs"/>
                        </a:rPr>
                        <a:t>Expliciter la dépendance entre la puissance rayonnée par un corps et sa température</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Citer le lien entre la température d'un corps et la longueur d'onde pour laquelle l'émission de lumière est maximale.</a:t>
                      </a:r>
                    </a:p>
                    <a:p>
                      <a:pPr lvl="0"/>
                      <a:r>
                        <a:rPr lang="fr-FR" sz="1800" kern="1200" dirty="0">
                          <a:solidFill>
                            <a:schemeClr val="dk1"/>
                          </a:solidFill>
                          <a:effectLst/>
                          <a:latin typeface="+mn-lt"/>
                          <a:ea typeface="+mn-ea"/>
                          <a:cs typeface="+mn-cs"/>
                        </a:rPr>
                        <a:t>Mesurer l'énergie échangée par transfert thermique</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Classer des matériaux selon leurs propriétés isolantes, leur conductivité thermique étant donnée</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Définir la résistance thermique</a:t>
                      </a:r>
                    </a:p>
                    <a:p>
                      <a:pPr lvl="0"/>
                      <a:endParaRPr lang="fr-FR" sz="1800" kern="1200" dirty="0">
                        <a:solidFill>
                          <a:schemeClr val="dk1"/>
                        </a:solidFill>
                        <a:effectLst/>
                        <a:latin typeface="+mn-lt"/>
                        <a:ea typeface="+mn-ea"/>
                        <a:cs typeface="+mn-cs"/>
                      </a:endParaRPr>
                    </a:p>
                    <a:p>
                      <a:r>
                        <a:rPr lang="fr-FR" sz="1800" kern="1200" dirty="0">
                          <a:solidFill>
                            <a:schemeClr val="dk1"/>
                          </a:solidFill>
                          <a:effectLst/>
                          <a:latin typeface="+mn-lt"/>
                          <a:ea typeface="+mn-ea"/>
                          <a:cs typeface="+mn-cs"/>
                        </a:rPr>
                        <a:t>Déterminer la résistance thermique globale d‘une paroi d’un système constitué de différents matériaux</a:t>
                      </a:r>
                      <a:endParaRPr lang="fr-FR" sz="1800" kern="1200" baseline="0" dirty="0">
                        <a:solidFill>
                          <a:schemeClr val="dk1"/>
                        </a:solidFill>
                        <a:effectLst/>
                        <a:latin typeface="+mn-lt"/>
                        <a:ea typeface="+mn-ea"/>
                        <a:cs typeface="+mn-cs"/>
                      </a:endParaRPr>
                    </a:p>
                  </a:txBody>
                  <a:tcPr/>
                </a:tc>
                <a:tc>
                  <a:txBody>
                    <a:bodyPr/>
                    <a:lstStyle/>
                    <a:p>
                      <a:r>
                        <a:rPr lang="fr-FR" sz="1800" b="1" kern="1200" dirty="0">
                          <a:solidFill>
                            <a:schemeClr val="dk1"/>
                          </a:solidFill>
                          <a:effectLst/>
                          <a:latin typeface="+mn-lt"/>
                          <a:ea typeface="+mn-ea"/>
                          <a:cs typeface="+mn-cs"/>
                        </a:rPr>
                        <a:t>Température</a:t>
                      </a:r>
                    </a:p>
                    <a:p>
                      <a:pPr lvl="0"/>
                      <a:r>
                        <a:rPr lang="fr-FR" sz="1800" kern="1200" dirty="0">
                          <a:solidFill>
                            <a:schemeClr val="dk1"/>
                          </a:solidFill>
                          <a:effectLst/>
                          <a:latin typeface="+mn-lt"/>
                          <a:ea typeface="+mn-ea"/>
                          <a:cs typeface="+mn-cs"/>
                        </a:rPr>
                        <a:t>Convertir en kelvin, une température exprimée en degré Celsius et réciproquement</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Citer plusieurs exemples de thermomètres et identifier leurs principes de fonctionnement</a:t>
                      </a:r>
                    </a:p>
                    <a:p>
                      <a:pPr lvl="0"/>
                      <a:endParaRPr lang="fr-FR" sz="1800" kern="1200" dirty="0">
                        <a:solidFill>
                          <a:schemeClr val="dk1"/>
                        </a:solidFill>
                        <a:effectLst/>
                        <a:latin typeface="+mn-lt"/>
                        <a:ea typeface="+mn-ea"/>
                        <a:cs typeface="+mn-cs"/>
                      </a:endParaRPr>
                    </a:p>
                    <a:p>
                      <a:r>
                        <a:rPr lang="fr-FR" sz="1800" b="1" kern="1200" dirty="0">
                          <a:solidFill>
                            <a:schemeClr val="dk1"/>
                          </a:solidFill>
                          <a:effectLst/>
                          <a:latin typeface="+mn-lt"/>
                          <a:ea typeface="+mn-ea"/>
                          <a:cs typeface="+mn-cs"/>
                        </a:rPr>
                        <a:t>Énergie massique de</a:t>
                      </a:r>
                      <a:endParaRPr lang="fr-FR" sz="1800" kern="1200" dirty="0">
                        <a:solidFill>
                          <a:schemeClr val="dk1"/>
                        </a:solidFill>
                        <a:effectLst/>
                        <a:latin typeface="+mn-lt"/>
                        <a:ea typeface="+mn-ea"/>
                        <a:cs typeface="+mn-cs"/>
                      </a:endParaRPr>
                    </a:p>
                    <a:p>
                      <a:r>
                        <a:rPr lang="fr-FR" sz="1800" b="1" kern="1200" dirty="0">
                          <a:solidFill>
                            <a:schemeClr val="dk1"/>
                          </a:solidFill>
                          <a:effectLst/>
                          <a:latin typeface="+mn-lt"/>
                          <a:ea typeface="+mn-ea"/>
                          <a:cs typeface="+mn-cs"/>
                        </a:rPr>
                        <a:t>changement d’état</a:t>
                      </a:r>
                    </a:p>
                    <a:p>
                      <a:r>
                        <a:rPr lang="fr-FR" sz="1800" kern="1200" dirty="0">
                          <a:solidFill>
                            <a:schemeClr val="dk1"/>
                          </a:solidFill>
                          <a:effectLst/>
                          <a:latin typeface="+mn-lt"/>
                          <a:ea typeface="+mn-ea"/>
                          <a:cs typeface="+mn-cs"/>
                        </a:rPr>
                        <a:t>Définir et exploiter l’énergie massique de changement d’état d’une espèce chimique</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342887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35111110"/>
              </p:ext>
            </p:extLst>
          </p:nvPr>
        </p:nvGraphicFramePr>
        <p:xfrm>
          <a:off x="620417" y="292396"/>
          <a:ext cx="9863285" cy="5003272"/>
        </p:xfrm>
        <a:graphic>
          <a:graphicData uri="http://schemas.openxmlformats.org/drawingml/2006/table">
            <a:tbl>
              <a:tblPr firstRow="1" bandRow="1">
                <a:tableStyleId>{5C22544A-7EE6-4342-B048-85BDC9FD1C3A}</a:tableStyleId>
              </a:tblPr>
              <a:tblGrid>
                <a:gridCol w="3356160">
                  <a:extLst>
                    <a:ext uri="{9D8B030D-6E8A-4147-A177-3AD203B41FA5}">
                      <a16:colId xmlns:a16="http://schemas.microsoft.com/office/drawing/2014/main" val="20000"/>
                    </a:ext>
                  </a:extLst>
                </a:gridCol>
                <a:gridCol w="6507125">
                  <a:extLst>
                    <a:ext uri="{9D8B030D-6E8A-4147-A177-3AD203B41FA5}">
                      <a16:colId xmlns:a16="http://schemas.microsoft.com/office/drawing/2014/main" val="20001"/>
                    </a:ext>
                  </a:extLst>
                </a:gridCol>
              </a:tblGrid>
              <a:tr h="354473">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4637512">
                <a:tc>
                  <a:txBody>
                    <a:bodyPr/>
                    <a:lstStyle/>
                    <a:p>
                      <a:r>
                        <a:rPr lang="fr-FR" sz="1800" b="1" kern="1200" dirty="0">
                          <a:solidFill>
                            <a:schemeClr val="dk1"/>
                          </a:solidFill>
                          <a:effectLst/>
                          <a:latin typeface="+mn-lt"/>
                          <a:ea typeface="+mn-ea"/>
                          <a:cs typeface="+mn-cs"/>
                        </a:rPr>
                        <a:t>Circuit électrique </a:t>
                      </a:r>
                    </a:p>
                    <a:p>
                      <a:pPr lvl="0"/>
                      <a:r>
                        <a:rPr lang="fr-FR" sz="1800" kern="1200" dirty="0">
                          <a:solidFill>
                            <a:schemeClr val="dk1"/>
                          </a:solidFill>
                          <a:effectLst/>
                          <a:latin typeface="+mn-lt"/>
                          <a:ea typeface="+mn-ea"/>
                          <a:cs typeface="+mn-cs"/>
                        </a:rPr>
                        <a:t>Circuit simple</a:t>
                      </a:r>
                    </a:p>
                  </a:txBody>
                  <a:tcPr/>
                </a:tc>
                <a:tc>
                  <a:txBody>
                    <a:bodyPr/>
                    <a:lstStyle/>
                    <a:p>
                      <a:r>
                        <a:rPr lang="fr-FR" sz="1800" b="1" kern="1200" dirty="0">
                          <a:solidFill>
                            <a:schemeClr val="dk1"/>
                          </a:solidFill>
                          <a:effectLst/>
                          <a:latin typeface="+mn-lt"/>
                          <a:ea typeface="+mn-ea"/>
                          <a:cs typeface="+mn-cs"/>
                        </a:rPr>
                        <a:t>Circuit électrique </a:t>
                      </a:r>
                    </a:p>
                    <a:p>
                      <a:pPr lvl="0"/>
                      <a:r>
                        <a:rPr lang="fr-FR" sz="1800" kern="1200" dirty="0">
                          <a:solidFill>
                            <a:schemeClr val="dk1"/>
                          </a:solidFill>
                          <a:effectLst/>
                          <a:latin typeface="+mn-lt"/>
                          <a:ea typeface="+mn-ea"/>
                          <a:cs typeface="+mn-cs"/>
                        </a:rPr>
                        <a:t>Représenter le branchement d’un ampèremètre, d’un voltmètre et d’un système d’acquisition ou d’un oscilloscope sur un schéma électrique</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Circuit comportant trois mailles au plus</a:t>
                      </a:r>
                    </a:p>
                    <a:p>
                      <a:pPr lvl="0"/>
                      <a:endParaRPr lang="fr-FR" sz="1800" kern="1200" dirty="0">
                        <a:solidFill>
                          <a:schemeClr val="dk1"/>
                        </a:solidFill>
                        <a:effectLst/>
                        <a:latin typeface="+mn-lt"/>
                        <a:ea typeface="+mn-ea"/>
                        <a:cs typeface="+mn-cs"/>
                      </a:endParaRPr>
                    </a:p>
                    <a:p>
                      <a:r>
                        <a:rPr lang="fr-FR" sz="1800" b="1" kern="1200" dirty="0">
                          <a:solidFill>
                            <a:schemeClr val="dk1"/>
                          </a:solidFill>
                          <a:effectLst/>
                          <a:latin typeface="+mn-lt"/>
                          <a:ea typeface="+mn-ea"/>
                          <a:cs typeface="+mn-cs"/>
                        </a:rPr>
                        <a:t>Grandeurs périodiques : </a:t>
                      </a:r>
                    </a:p>
                    <a:p>
                      <a:r>
                        <a:rPr lang="fr-FR" sz="1800" b="1" kern="1200" dirty="0">
                          <a:solidFill>
                            <a:schemeClr val="dk1"/>
                          </a:solidFill>
                          <a:effectLst/>
                          <a:latin typeface="+mn-lt"/>
                          <a:ea typeface="+mn-ea"/>
                          <a:cs typeface="+mn-cs"/>
                        </a:rPr>
                        <a:t>valeur moyenne, valeur efficace, composante continue et composante alternative</a:t>
                      </a:r>
                    </a:p>
                    <a:p>
                      <a:pPr lvl="0"/>
                      <a:r>
                        <a:rPr lang="fr-FR" sz="1800" i="1" kern="1200" dirty="0">
                          <a:solidFill>
                            <a:schemeClr val="dk1"/>
                          </a:solidFill>
                          <a:effectLst/>
                          <a:latin typeface="+mn-lt"/>
                          <a:ea typeface="+mn-ea"/>
                          <a:cs typeface="+mn-cs"/>
                        </a:rPr>
                        <a:t>Choisir le réglage des appareils pour mesurer une valeur moyenne ou une valeur efficace.</a:t>
                      </a:r>
                      <a:endParaRPr lang="fr-FR" sz="1800" kern="1200" dirty="0">
                        <a:solidFill>
                          <a:schemeClr val="dk1"/>
                        </a:solidFill>
                        <a:effectLst/>
                        <a:latin typeface="+mn-lt"/>
                        <a:ea typeface="+mn-ea"/>
                        <a:cs typeface="+mn-cs"/>
                      </a:endParaRPr>
                    </a:p>
                    <a:p>
                      <a:r>
                        <a:rPr lang="fr-FR" sz="1800" i="1" kern="1200" dirty="0">
                          <a:solidFill>
                            <a:schemeClr val="dk1"/>
                          </a:solidFill>
                          <a:effectLst/>
                          <a:latin typeface="+mn-lt"/>
                          <a:ea typeface="+mn-ea"/>
                          <a:cs typeface="+mn-cs"/>
                        </a:rPr>
                        <a:t>Mesurer la valeur moyenne d’une tension électrique, d’une intensité électrique </a:t>
                      </a:r>
                      <a:endParaRPr lang="fr-FR" sz="1800" kern="1200" dirty="0">
                        <a:solidFill>
                          <a:schemeClr val="dk1"/>
                        </a:solidFill>
                        <a:effectLst/>
                        <a:latin typeface="+mn-lt"/>
                        <a:ea typeface="+mn-ea"/>
                        <a:cs typeface="+mn-cs"/>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07421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3405" y="1185530"/>
            <a:ext cx="11004697" cy="4258340"/>
          </a:xfrm>
        </p:spPr>
        <p:txBody>
          <a:bodyPr>
            <a:normAutofit/>
          </a:bodyPr>
          <a:lstStyle/>
          <a:p>
            <a:pPr marL="182563" indent="-182563">
              <a:spcAft>
                <a:spcPts val="1800"/>
              </a:spcAft>
              <a:buFont typeface="Arial" pitchFamily="34" charset="0"/>
              <a:buChar char="•"/>
            </a:pPr>
            <a:r>
              <a:rPr lang="fr-FR" sz="2800" b="1" dirty="0">
                <a:solidFill>
                  <a:schemeClr val="tx1"/>
                </a:solidFill>
                <a:hlinkClick r:id="rId2">
                  <a:extLst>
                    <a:ext uri="{A12FA001-AC4F-418D-AE19-62706E023703}">
                      <ahyp:hlinkClr xmlns:ahyp="http://schemas.microsoft.com/office/drawing/2018/hyperlinkcolor" val="tx"/>
                    </a:ext>
                  </a:extLst>
                </a:hlinkClick>
              </a:rPr>
              <a:t>Programme d’enseignement de spécialité « Physique-Chimie et Mathématiques » en 1</a:t>
            </a:r>
            <a:r>
              <a:rPr lang="fr-FR" sz="2800" b="1" baseline="30000" dirty="0">
                <a:solidFill>
                  <a:schemeClr val="tx1"/>
                </a:solidFill>
                <a:hlinkClick r:id="rId2">
                  <a:extLst>
                    <a:ext uri="{A12FA001-AC4F-418D-AE19-62706E023703}">
                      <ahyp:hlinkClr xmlns:ahyp="http://schemas.microsoft.com/office/drawing/2018/hyperlinkcolor" val="tx"/>
                    </a:ext>
                  </a:extLst>
                </a:hlinkClick>
              </a:rPr>
              <a:t>ère</a:t>
            </a:r>
            <a:r>
              <a:rPr lang="fr-FR" sz="2800" b="1" dirty="0">
                <a:solidFill>
                  <a:schemeClr val="tx1"/>
                </a:solidFill>
                <a:hlinkClick r:id="rId2">
                  <a:extLst>
                    <a:ext uri="{A12FA001-AC4F-418D-AE19-62706E023703}">
                      <ahyp:hlinkClr xmlns:ahyp="http://schemas.microsoft.com/office/drawing/2018/hyperlinkcolor" val="tx"/>
                    </a:ext>
                  </a:extLst>
                </a:hlinkClick>
              </a:rPr>
              <a:t> STI2D</a:t>
            </a:r>
            <a:endParaRPr lang="fr-FR" sz="2800" b="1" dirty="0">
              <a:solidFill>
                <a:schemeClr val="tx1"/>
              </a:solidFill>
            </a:endParaRPr>
          </a:p>
          <a:p>
            <a:pPr marL="182563" indent="-182563">
              <a:spcAft>
                <a:spcPts val="1800"/>
              </a:spcAft>
              <a:buFont typeface="Arial" pitchFamily="34" charset="0"/>
              <a:buChar char="•"/>
            </a:pPr>
            <a:r>
              <a:rPr lang="fr-FR" sz="2800" b="1" dirty="0">
                <a:solidFill>
                  <a:schemeClr val="tx1"/>
                </a:solidFill>
                <a:hlinkClick r:id="rId3">
                  <a:extLst>
                    <a:ext uri="{A12FA001-AC4F-418D-AE19-62706E023703}">
                      <ahyp:hlinkClr xmlns:ahyp="http://schemas.microsoft.com/office/drawing/2018/hyperlinkcolor" val="tx"/>
                    </a:ext>
                  </a:extLst>
                </a:hlinkClick>
              </a:rPr>
              <a:t>Programme d’enseignement de Mathématiques en tronc commun en 1</a:t>
            </a:r>
            <a:r>
              <a:rPr lang="fr-FR" sz="2800" b="1" baseline="30000" dirty="0">
                <a:solidFill>
                  <a:schemeClr val="tx1"/>
                </a:solidFill>
                <a:hlinkClick r:id="rId3">
                  <a:extLst>
                    <a:ext uri="{A12FA001-AC4F-418D-AE19-62706E023703}">
                      <ahyp:hlinkClr xmlns:ahyp="http://schemas.microsoft.com/office/drawing/2018/hyperlinkcolor" val="tx"/>
                    </a:ext>
                  </a:extLst>
                </a:hlinkClick>
              </a:rPr>
              <a:t>ère</a:t>
            </a:r>
            <a:r>
              <a:rPr lang="fr-FR" sz="2800" b="1" dirty="0">
                <a:solidFill>
                  <a:schemeClr val="tx1"/>
                </a:solidFill>
                <a:hlinkClick r:id="rId3">
                  <a:extLst>
                    <a:ext uri="{A12FA001-AC4F-418D-AE19-62706E023703}">
                      <ahyp:hlinkClr xmlns:ahyp="http://schemas.microsoft.com/office/drawing/2018/hyperlinkcolor" val="tx"/>
                    </a:ext>
                  </a:extLst>
                </a:hlinkClick>
              </a:rPr>
              <a:t> STI2D</a:t>
            </a:r>
            <a:endParaRPr lang="fr-FR" sz="2800" b="1" dirty="0">
              <a:solidFill>
                <a:schemeClr val="tx1"/>
              </a:solidFill>
            </a:endParaRPr>
          </a:p>
        </p:txBody>
      </p:sp>
      <p:sp>
        <p:nvSpPr>
          <p:cNvPr id="5" name="Titre 1">
            <a:extLst>
              <a:ext uri="{FF2B5EF4-FFF2-40B4-BE49-F238E27FC236}">
                <a16:creationId xmlns:a16="http://schemas.microsoft.com/office/drawing/2014/main" id="{5DC9C47B-04FD-40B8-B47D-7CE564063DDD}"/>
              </a:ext>
            </a:extLst>
          </p:cNvPr>
          <p:cNvSpPr>
            <a:spLocks noGrp="1"/>
          </p:cNvSpPr>
          <p:nvPr>
            <p:ph type="title"/>
          </p:nvPr>
        </p:nvSpPr>
        <p:spPr>
          <a:xfrm>
            <a:off x="524724" y="0"/>
            <a:ext cx="10171629" cy="1507067"/>
          </a:xfrm>
        </p:spPr>
        <p:txBody>
          <a:bodyPr>
            <a:normAutofit/>
          </a:bodyPr>
          <a:lstStyle/>
          <a:p>
            <a:r>
              <a:rPr lang="fr-FR" dirty="0"/>
              <a:t>PREAMBULES – PROGRAMMES OFFICIELS</a:t>
            </a:r>
          </a:p>
        </p:txBody>
      </p:sp>
      <p:sp>
        <p:nvSpPr>
          <p:cNvPr id="4" name="ZoneTexte 3">
            <a:extLst>
              <a:ext uri="{FF2B5EF4-FFF2-40B4-BE49-F238E27FC236}">
                <a16:creationId xmlns:a16="http://schemas.microsoft.com/office/drawing/2014/main" id="{7D8E411B-240C-4AF2-98B9-CC7E2D70E2F1}"/>
              </a:ext>
            </a:extLst>
          </p:cNvPr>
          <p:cNvSpPr txBox="1"/>
          <p:nvPr/>
        </p:nvSpPr>
        <p:spPr>
          <a:xfrm>
            <a:off x="10696353" y="6106180"/>
            <a:ext cx="1343247" cy="523220"/>
          </a:xfrm>
          <a:prstGeom prst="rect">
            <a:avLst/>
          </a:prstGeom>
          <a:noFill/>
        </p:spPr>
        <p:txBody>
          <a:bodyPr wrap="square" rtlCol="0">
            <a:spAutoFit/>
          </a:bodyPr>
          <a:lstStyle/>
          <a:p>
            <a:r>
              <a:rPr lang="fr-FR" sz="2800" dirty="0"/>
              <a:t>LIENS </a:t>
            </a:r>
          </a:p>
        </p:txBody>
      </p:sp>
    </p:spTree>
    <p:extLst>
      <p:ext uri="{BB962C8B-B14F-4D97-AF65-F5344CB8AC3E}">
        <p14:creationId xmlns:p14="http://schemas.microsoft.com/office/powerpoint/2010/main" val="30080933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1851704889"/>
              </p:ext>
            </p:extLst>
          </p:nvPr>
        </p:nvGraphicFramePr>
        <p:xfrm>
          <a:off x="620417" y="292396"/>
          <a:ext cx="10543769" cy="5351873"/>
        </p:xfrm>
        <a:graphic>
          <a:graphicData uri="http://schemas.openxmlformats.org/drawingml/2006/table">
            <a:tbl>
              <a:tblPr firstRow="1" bandRow="1">
                <a:tableStyleId>{5C22544A-7EE6-4342-B048-85BDC9FD1C3A}</a:tableStyleId>
              </a:tblPr>
              <a:tblGrid>
                <a:gridCol w="5376346">
                  <a:extLst>
                    <a:ext uri="{9D8B030D-6E8A-4147-A177-3AD203B41FA5}">
                      <a16:colId xmlns:a16="http://schemas.microsoft.com/office/drawing/2014/main" val="20000"/>
                    </a:ext>
                  </a:extLst>
                </a:gridCol>
                <a:gridCol w="5167423">
                  <a:extLst>
                    <a:ext uri="{9D8B030D-6E8A-4147-A177-3AD203B41FA5}">
                      <a16:colId xmlns:a16="http://schemas.microsoft.com/office/drawing/2014/main" val="20001"/>
                    </a:ext>
                  </a:extLst>
                </a:gridCol>
              </a:tblGrid>
              <a:tr h="346114">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4986113">
                <a:tc>
                  <a:txBody>
                    <a:bodyPr/>
                    <a:lstStyle/>
                    <a:p>
                      <a:pPr lvl="0"/>
                      <a:r>
                        <a:rPr lang="fr-FR" sz="1800" b="1" kern="1200" dirty="0">
                          <a:solidFill>
                            <a:schemeClr val="dk1"/>
                          </a:solidFill>
                          <a:effectLst/>
                          <a:latin typeface="+mn-lt"/>
                          <a:ea typeface="+mn-ea"/>
                          <a:cs typeface="+mn-cs"/>
                        </a:rPr>
                        <a:t>Transport  et  distribution  de  l’énergie électrique</a:t>
                      </a:r>
                    </a:p>
                    <a:p>
                      <a:pPr lvl="0"/>
                      <a:r>
                        <a:rPr lang="fr-FR" sz="1800" kern="1200" dirty="0">
                          <a:solidFill>
                            <a:schemeClr val="dk1"/>
                          </a:solidFill>
                          <a:effectLst/>
                          <a:latin typeface="+mn-lt"/>
                          <a:ea typeface="+mn-ea"/>
                          <a:cs typeface="+mn-cs"/>
                        </a:rPr>
                        <a:t>Citer les caractéristiques essentielles du réseau de distribution électrique européen</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Représenter le schéma simplifié de l’organisation du transport et de la distribution de l’énergie électrique</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Citer le rôle d’un transformateur de tension</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Citer les principaux effets physiologiques du courant électrique</a:t>
                      </a:r>
                    </a:p>
                    <a:p>
                      <a:pPr lvl="0"/>
                      <a:endParaRPr lang="fr-FR" sz="1800" kern="1200" dirty="0">
                        <a:solidFill>
                          <a:schemeClr val="dk1"/>
                        </a:solidFill>
                        <a:effectLst/>
                        <a:latin typeface="+mn-lt"/>
                        <a:ea typeface="+mn-ea"/>
                        <a:cs typeface="+mn-cs"/>
                      </a:endParaRPr>
                    </a:p>
                    <a:p>
                      <a:r>
                        <a:rPr lang="fr-FR" sz="1800" kern="1200" dirty="0">
                          <a:solidFill>
                            <a:schemeClr val="dk1"/>
                          </a:solidFill>
                          <a:effectLst/>
                          <a:latin typeface="+mn-lt"/>
                          <a:ea typeface="+mn-ea"/>
                          <a:cs typeface="+mn-cs"/>
                        </a:rPr>
                        <a:t>Citer des dispositifs de protection contre les risques du courant électrique et l'ordre de grandeur du seuil de dangerosité des tensions.</a:t>
                      </a:r>
                    </a:p>
                  </a:txBody>
                  <a:tcPr/>
                </a:tc>
                <a:tc>
                  <a:txBody>
                    <a:bodyPr/>
                    <a:lstStyle/>
                    <a:p>
                      <a:r>
                        <a:rPr lang="fr-FR" sz="1800" b="1" kern="1200" dirty="0">
                          <a:solidFill>
                            <a:schemeClr val="dk1"/>
                          </a:solidFill>
                          <a:effectLst/>
                          <a:latin typeface="+mn-lt"/>
                          <a:ea typeface="+mn-ea"/>
                          <a:cs typeface="+mn-cs"/>
                        </a:rPr>
                        <a:t>Puissance et énergie électriques,</a:t>
                      </a:r>
                      <a:endParaRPr lang="fr-FR" sz="1800" kern="1200" dirty="0">
                        <a:solidFill>
                          <a:schemeClr val="dk1"/>
                        </a:solidFill>
                        <a:effectLst/>
                        <a:latin typeface="+mn-lt"/>
                        <a:ea typeface="+mn-ea"/>
                        <a:cs typeface="+mn-cs"/>
                      </a:endParaRPr>
                    </a:p>
                    <a:p>
                      <a:r>
                        <a:rPr lang="fr-FR" sz="1800" b="1" kern="1200" dirty="0">
                          <a:solidFill>
                            <a:schemeClr val="dk1"/>
                          </a:solidFill>
                          <a:effectLst/>
                          <a:latin typeface="+mn-lt"/>
                          <a:ea typeface="+mn-ea"/>
                          <a:cs typeface="+mn-cs"/>
                        </a:rPr>
                        <a:t>Comportement énergétique d’un dipôle</a:t>
                      </a:r>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Analyser les transferts d’énergie dans un circuit électrique, à partir du signe de la puissance et de la convention choisie</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Analyser le domaine de validité d’un modèle à partir d’un ensemble de mesures (dipôles passifs résistifs)</a:t>
                      </a:r>
                    </a:p>
                    <a:p>
                      <a:pPr lvl="0"/>
                      <a:endParaRPr lang="fr-FR" sz="1800" kern="1200" dirty="0">
                        <a:solidFill>
                          <a:schemeClr val="dk1"/>
                        </a:solidFill>
                        <a:effectLst/>
                        <a:latin typeface="+mn-lt"/>
                        <a:ea typeface="+mn-ea"/>
                        <a:cs typeface="+mn-cs"/>
                      </a:endParaRPr>
                    </a:p>
                    <a:p>
                      <a:r>
                        <a:rPr lang="fr-FR" sz="1800" i="1" kern="1200" dirty="0">
                          <a:solidFill>
                            <a:schemeClr val="dk1"/>
                          </a:solidFill>
                          <a:effectLst/>
                          <a:latin typeface="+mn-lt"/>
                          <a:ea typeface="+mn-ea"/>
                          <a:cs typeface="+mn-cs"/>
                        </a:rPr>
                        <a:t>Mesurer la puissance moyenne et l’énergie électrique transportée par une ligne électrique pendant une durée donnée.</a:t>
                      </a:r>
                      <a:endParaRPr lang="fr-FR" sz="1800" kern="1200" dirty="0">
                        <a:solidFill>
                          <a:schemeClr val="dk1"/>
                        </a:solidFill>
                        <a:effectLst/>
                        <a:latin typeface="+mn-lt"/>
                        <a:ea typeface="+mn-ea"/>
                        <a:cs typeface="+mn-cs"/>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7030487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1157879645"/>
              </p:ext>
            </p:extLst>
          </p:nvPr>
        </p:nvGraphicFramePr>
        <p:xfrm>
          <a:off x="620417" y="292396"/>
          <a:ext cx="10745788" cy="4029861"/>
        </p:xfrm>
        <a:graphic>
          <a:graphicData uri="http://schemas.openxmlformats.org/drawingml/2006/table">
            <a:tbl>
              <a:tblPr firstRow="1" bandRow="1">
                <a:tableStyleId>{5C22544A-7EE6-4342-B048-85BDC9FD1C3A}</a:tableStyleId>
              </a:tblPr>
              <a:tblGrid>
                <a:gridCol w="2445199">
                  <a:extLst>
                    <a:ext uri="{9D8B030D-6E8A-4147-A177-3AD203B41FA5}">
                      <a16:colId xmlns:a16="http://schemas.microsoft.com/office/drawing/2014/main" val="20000"/>
                    </a:ext>
                  </a:extLst>
                </a:gridCol>
                <a:gridCol w="8300589">
                  <a:extLst>
                    <a:ext uri="{9D8B030D-6E8A-4147-A177-3AD203B41FA5}">
                      <a16:colId xmlns:a16="http://schemas.microsoft.com/office/drawing/2014/main" val="20001"/>
                    </a:ext>
                  </a:extLst>
                </a:gridCol>
              </a:tblGrid>
              <a:tr h="317791">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664101">
                <a:tc>
                  <a:txBody>
                    <a:bodyPr/>
                    <a:lstStyle/>
                    <a:p>
                      <a:endParaRPr lang="fr-FR" sz="1800" kern="1200" dirty="0">
                        <a:solidFill>
                          <a:schemeClr val="dk1"/>
                        </a:solidFill>
                        <a:effectLst/>
                        <a:latin typeface="+mn-lt"/>
                        <a:ea typeface="+mn-ea"/>
                        <a:cs typeface="+mn-cs"/>
                      </a:endParaRPr>
                    </a:p>
                  </a:txBody>
                  <a:tcPr/>
                </a:tc>
                <a:tc>
                  <a:txBody>
                    <a:bodyPr/>
                    <a:lstStyle/>
                    <a:p>
                      <a:r>
                        <a:rPr lang="fr-FR" sz="1800" b="1" kern="1200" dirty="0">
                          <a:solidFill>
                            <a:schemeClr val="dk1"/>
                          </a:solidFill>
                          <a:effectLst/>
                          <a:latin typeface="+mn-lt"/>
                          <a:ea typeface="+mn-ea"/>
                          <a:cs typeface="+mn-cs"/>
                        </a:rPr>
                        <a:t>Transformation chimique d’un système et conversion d’énergie associée </a:t>
                      </a:r>
                    </a:p>
                    <a:p>
                      <a:r>
                        <a:rPr lang="fr-FR" sz="1800" b="1" kern="1200" dirty="0">
                          <a:solidFill>
                            <a:schemeClr val="dk1"/>
                          </a:solidFill>
                          <a:effectLst/>
                          <a:latin typeface="+mn-lt"/>
                          <a:ea typeface="+mn-ea"/>
                          <a:cs typeface="+mn-cs"/>
                        </a:rPr>
                        <a:t>Effets thermiques associés</a:t>
                      </a:r>
                    </a:p>
                    <a:p>
                      <a:pPr lvl="0"/>
                      <a:r>
                        <a:rPr lang="fr-FR" sz="1800" kern="1200" dirty="0">
                          <a:solidFill>
                            <a:schemeClr val="dk1"/>
                          </a:solidFill>
                          <a:effectLst/>
                          <a:latin typeface="+mn-lt"/>
                          <a:ea typeface="+mn-ea"/>
                          <a:cs typeface="+mn-cs"/>
                        </a:rPr>
                        <a:t>Identifier le système chimique</a:t>
                      </a:r>
                    </a:p>
                    <a:p>
                      <a:pPr lvl="0"/>
                      <a:endParaRPr lang="fr-FR" sz="1800" kern="1200" dirty="0">
                        <a:solidFill>
                          <a:schemeClr val="dk1"/>
                        </a:solidFill>
                        <a:effectLst/>
                        <a:latin typeface="+mn-lt"/>
                        <a:ea typeface="+mn-ea"/>
                        <a:cs typeface="+mn-cs"/>
                      </a:endParaRPr>
                    </a:p>
                    <a:p>
                      <a:r>
                        <a:rPr lang="fr-FR" sz="1800" kern="1200" dirty="0">
                          <a:solidFill>
                            <a:schemeClr val="dk1"/>
                          </a:solidFill>
                          <a:effectLst/>
                          <a:latin typeface="+mn-lt"/>
                          <a:ea typeface="+mn-ea"/>
                          <a:cs typeface="+mn-cs"/>
                        </a:rPr>
                        <a:t>Notion </a:t>
                      </a:r>
                      <a:r>
                        <a:rPr lang="fr-FR" sz="1800" kern="1200" noProof="0" dirty="0">
                          <a:solidFill>
                            <a:schemeClr val="dk1"/>
                          </a:solidFill>
                          <a:effectLst/>
                          <a:latin typeface="+mn-lt"/>
                          <a:ea typeface="+mn-ea"/>
                          <a:cs typeface="+mn-cs"/>
                        </a:rPr>
                        <a:t>d’</a:t>
                      </a:r>
                      <a:r>
                        <a:rPr lang="fr-FR" sz="1800" kern="1200" noProof="0" dirty="0" err="1">
                          <a:solidFill>
                            <a:schemeClr val="dk1"/>
                          </a:solidFill>
                          <a:effectLst/>
                          <a:latin typeface="+mn-lt"/>
                          <a:ea typeface="+mn-ea"/>
                          <a:cs typeface="+mn-cs"/>
                        </a:rPr>
                        <a:t>endothermie</a:t>
                      </a:r>
                      <a:endParaRPr lang="fr-FR" sz="1800" kern="1200" noProof="0" dirty="0">
                        <a:solidFill>
                          <a:schemeClr val="dk1"/>
                        </a:solidFill>
                        <a:effectLst/>
                        <a:latin typeface="+mn-lt"/>
                        <a:ea typeface="+mn-ea"/>
                        <a:cs typeface="+mn-cs"/>
                      </a:endParaRPr>
                    </a:p>
                    <a:p>
                      <a:endParaRPr lang="fr-FR" sz="1800" kern="1200" dirty="0">
                        <a:solidFill>
                          <a:schemeClr val="dk1"/>
                        </a:solidFill>
                        <a:effectLst/>
                        <a:latin typeface="+mn-lt"/>
                        <a:ea typeface="+mn-ea"/>
                        <a:cs typeface="+mn-cs"/>
                      </a:endParaRPr>
                    </a:p>
                    <a:p>
                      <a:r>
                        <a:rPr lang="fr-FR" sz="1800" b="1" kern="1200" noProof="0" dirty="0">
                          <a:solidFill>
                            <a:schemeClr val="dk1"/>
                          </a:solidFill>
                          <a:effectLst/>
                          <a:latin typeface="+mn-lt"/>
                          <a:ea typeface="+mn-ea"/>
                          <a:cs typeface="+mn-cs"/>
                        </a:rPr>
                        <a:t>Carburants, agro-carburants</a:t>
                      </a:r>
                    </a:p>
                    <a:p>
                      <a:pPr lvl="0"/>
                      <a:r>
                        <a:rPr lang="fr-FR" sz="1800" kern="1200" noProof="0" dirty="0">
                          <a:solidFill>
                            <a:schemeClr val="dk1"/>
                          </a:solidFill>
                          <a:effectLst/>
                          <a:latin typeface="+mn-lt"/>
                          <a:ea typeface="+mn-ea"/>
                          <a:cs typeface="+mn-cs"/>
                        </a:rPr>
                        <a:t>Citer des carburants fossiles et des agro-carburants usuels et connaître l’impact de leur utilisation sur l’environnement.</a:t>
                      </a:r>
                    </a:p>
                    <a:p>
                      <a:pPr lvl="0"/>
                      <a:endParaRPr lang="fr-FR" sz="1800" kern="1200" noProof="0" dirty="0">
                        <a:solidFill>
                          <a:schemeClr val="dk1"/>
                        </a:solidFill>
                        <a:effectLst/>
                        <a:latin typeface="+mn-lt"/>
                        <a:ea typeface="+mn-ea"/>
                        <a:cs typeface="+mn-cs"/>
                      </a:endParaRPr>
                    </a:p>
                    <a:p>
                      <a:pPr lvl="0"/>
                      <a:r>
                        <a:rPr lang="fr-FR" sz="1800" i="1" kern="1200" noProof="0" dirty="0">
                          <a:solidFill>
                            <a:schemeClr val="dk1"/>
                          </a:solidFill>
                          <a:effectLst/>
                          <a:latin typeface="+mn-lt"/>
                          <a:ea typeface="+mn-ea"/>
                          <a:cs typeface="+mn-cs"/>
                        </a:rPr>
                        <a:t>Identifier les produits d’une combustion complète pour établir l’équation de la réaction correspondante</a:t>
                      </a:r>
                      <a:endParaRPr lang="fr-FR" sz="1800" kern="1200" noProof="0" dirty="0">
                        <a:solidFill>
                          <a:schemeClr val="dk1"/>
                        </a:solidFill>
                        <a:effectLst/>
                        <a:latin typeface="+mn-lt"/>
                        <a:ea typeface="+mn-ea"/>
                        <a:cs typeface="+mn-cs"/>
                      </a:endParaRPr>
                    </a:p>
                    <a:p>
                      <a:endParaRPr lang="fr-FR" sz="1800" kern="1200" dirty="0">
                        <a:solidFill>
                          <a:schemeClr val="dk1"/>
                        </a:solidFill>
                        <a:effectLst/>
                        <a:latin typeface="+mn-lt"/>
                        <a:ea typeface="+mn-ea"/>
                        <a:cs typeface="+mn-cs"/>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095133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2677817799"/>
              </p:ext>
            </p:extLst>
          </p:nvPr>
        </p:nvGraphicFramePr>
        <p:xfrm>
          <a:off x="641684" y="526313"/>
          <a:ext cx="9395452" cy="3753717"/>
        </p:xfrm>
        <a:graphic>
          <a:graphicData uri="http://schemas.openxmlformats.org/drawingml/2006/table">
            <a:tbl>
              <a:tblPr firstRow="1" bandRow="1">
                <a:tableStyleId>{5C22544A-7EE6-4342-B048-85BDC9FD1C3A}</a:tableStyleId>
              </a:tblPr>
              <a:tblGrid>
                <a:gridCol w="2801151">
                  <a:extLst>
                    <a:ext uri="{9D8B030D-6E8A-4147-A177-3AD203B41FA5}">
                      <a16:colId xmlns:a16="http://schemas.microsoft.com/office/drawing/2014/main" val="20000"/>
                    </a:ext>
                  </a:extLst>
                </a:gridCol>
                <a:gridCol w="6594301">
                  <a:extLst>
                    <a:ext uri="{9D8B030D-6E8A-4147-A177-3AD203B41FA5}">
                      <a16:colId xmlns:a16="http://schemas.microsoft.com/office/drawing/2014/main" val="20001"/>
                    </a:ext>
                  </a:extLst>
                </a:gridCol>
              </a:tblGrid>
              <a:tr h="306857">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387957">
                <a:tc>
                  <a:txBody>
                    <a:bodyPr/>
                    <a:lstStyle/>
                    <a:p>
                      <a:endParaRPr lang="fr-FR" sz="1800" kern="1200" dirty="0">
                        <a:solidFill>
                          <a:schemeClr val="dk1"/>
                        </a:solidFill>
                        <a:effectLst/>
                        <a:latin typeface="+mn-lt"/>
                        <a:ea typeface="+mn-ea"/>
                        <a:cs typeface="+mn-cs"/>
                      </a:endParaRPr>
                    </a:p>
                  </a:txBody>
                  <a:tcPr/>
                </a:tc>
                <a:tc>
                  <a:txBody>
                    <a:bodyPr/>
                    <a:lstStyle/>
                    <a:p>
                      <a:r>
                        <a:rPr lang="fr-FR" sz="1800" b="1" kern="1200" noProof="0" dirty="0">
                          <a:solidFill>
                            <a:schemeClr val="dk1"/>
                          </a:solidFill>
                          <a:effectLst/>
                          <a:latin typeface="+mn-lt"/>
                          <a:ea typeface="+mn-ea"/>
                          <a:cs typeface="+mn-cs"/>
                        </a:rPr>
                        <a:t>Alcanes, alcènes</a:t>
                      </a:r>
                    </a:p>
                    <a:p>
                      <a:pPr lvl="0"/>
                      <a:r>
                        <a:rPr lang="fr-FR" sz="1800" kern="1200" noProof="0" dirty="0">
                          <a:solidFill>
                            <a:schemeClr val="dk1"/>
                          </a:solidFill>
                          <a:effectLst/>
                          <a:latin typeface="+mn-lt"/>
                          <a:ea typeface="+mn-ea"/>
                          <a:cs typeface="+mn-cs"/>
                        </a:rPr>
                        <a:t>Identifier un alcane ou un alcène à partir de sa formule brute et de sa formule semi-développée</a:t>
                      </a:r>
                    </a:p>
                    <a:p>
                      <a:endParaRPr lang="fr-FR" sz="1800" kern="1200" dirty="0">
                        <a:solidFill>
                          <a:schemeClr val="dk1"/>
                        </a:solidFill>
                        <a:effectLst/>
                        <a:latin typeface="+mn-lt"/>
                        <a:ea typeface="+mn-ea"/>
                        <a:cs typeface="+mn-cs"/>
                      </a:endParaRPr>
                    </a:p>
                    <a:p>
                      <a:r>
                        <a:rPr lang="fr-FR" sz="1800" b="1" kern="1200" noProof="0" dirty="0">
                          <a:solidFill>
                            <a:schemeClr val="dk1"/>
                          </a:solidFill>
                          <a:effectLst/>
                          <a:latin typeface="+mn-lt"/>
                          <a:ea typeface="+mn-ea"/>
                          <a:cs typeface="+mn-cs"/>
                        </a:rPr>
                        <a:t>Carburants, agro-carburants</a:t>
                      </a:r>
                    </a:p>
                    <a:p>
                      <a:pPr lvl="0"/>
                      <a:r>
                        <a:rPr lang="fr-FR" sz="1800" kern="1200" noProof="0" dirty="0">
                          <a:solidFill>
                            <a:schemeClr val="dk1"/>
                          </a:solidFill>
                          <a:effectLst/>
                          <a:latin typeface="+mn-lt"/>
                          <a:ea typeface="+mn-ea"/>
                          <a:cs typeface="+mn-cs"/>
                        </a:rPr>
                        <a:t>Citer des carburants fossiles et des agro-carburants usuels et connaître l’impact de leur utilisation sur l’environnement.</a:t>
                      </a:r>
                    </a:p>
                    <a:p>
                      <a:pPr lvl="0"/>
                      <a:endParaRPr lang="fr-FR" sz="1800" kern="1200" noProof="0" dirty="0">
                        <a:solidFill>
                          <a:schemeClr val="dk1"/>
                        </a:solidFill>
                        <a:effectLst/>
                        <a:latin typeface="+mn-lt"/>
                        <a:ea typeface="+mn-ea"/>
                        <a:cs typeface="+mn-cs"/>
                      </a:endParaRPr>
                    </a:p>
                    <a:p>
                      <a:pPr lvl="0"/>
                      <a:r>
                        <a:rPr lang="fr-FR" sz="1800" i="1" kern="1200" noProof="0" dirty="0">
                          <a:solidFill>
                            <a:schemeClr val="dk1"/>
                          </a:solidFill>
                          <a:effectLst/>
                          <a:latin typeface="+mn-lt"/>
                          <a:ea typeface="+mn-ea"/>
                          <a:cs typeface="+mn-cs"/>
                        </a:rPr>
                        <a:t>Identifier les produits d’une combustion complète pour établir l’équation de la réaction correspondante</a:t>
                      </a:r>
                      <a:endParaRPr lang="fr-FR" sz="1800" kern="1200" noProof="0" dirty="0">
                        <a:solidFill>
                          <a:schemeClr val="dk1"/>
                        </a:solidFill>
                        <a:effectLst/>
                        <a:latin typeface="+mn-lt"/>
                        <a:ea typeface="+mn-ea"/>
                        <a:cs typeface="+mn-cs"/>
                      </a:endParaRPr>
                    </a:p>
                    <a:p>
                      <a:endParaRPr lang="fr-FR" sz="1800" kern="1200" dirty="0">
                        <a:solidFill>
                          <a:schemeClr val="dk1"/>
                        </a:solidFill>
                        <a:effectLst/>
                        <a:latin typeface="+mn-lt"/>
                        <a:ea typeface="+mn-ea"/>
                        <a:cs typeface="+mn-cs"/>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206324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3767031347"/>
              </p:ext>
            </p:extLst>
          </p:nvPr>
        </p:nvGraphicFramePr>
        <p:xfrm>
          <a:off x="641684" y="526312"/>
          <a:ext cx="9395452" cy="4705749"/>
        </p:xfrm>
        <a:graphic>
          <a:graphicData uri="http://schemas.openxmlformats.org/drawingml/2006/table">
            <a:tbl>
              <a:tblPr firstRow="1" bandRow="1">
                <a:tableStyleId>{5C22544A-7EE6-4342-B048-85BDC9FD1C3A}</a:tableStyleId>
              </a:tblPr>
              <a:tblGrid>
                <a:gridCol w="4259925">
                  <a:extLst>
                    <a:ext uri="{9D8B030D-6E8A-4147-A177-3AD203B41FA5}">
                      <a16:colId xmlns:a16="http://schemas.microsoft.com/office/drawing/2014/main" val="20000"/>
                    </a:ext>
                  </a:extLst>
                </a:gridCol>
                <a:gridCol w="5135527">
                  <a:extLst>
                    <a:ext uri="{9D8B030D-6E8A-4147-A177-3AD203B41FA5}">
                      <a16:colId xmlns:a16="http://schemas.microsoft.com/office/drawing/2014/main" val="20001"/>
                    </a:ext>
                  </a:extLst>
                </a:gridCol>
              </a:tblGrid>
              <a:tr h="354285">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433998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1800" b="1" kern="1200" dirty="0">
                          <a:solidFill>
                            <a:schemeClr val="dk1"/>
                          </a:solidFill>
                          <a:effectLst/>
                          <a:latin typeface="+mn-lt"/>
                          <a:ea typeface="+mn-ea"/>
                          <a:cs typeface="+mn-cs"/>
                        </a:rPr>
                        <a:t>Flux lumineux ; longueur d’onde, couleur et spectre</a:t>
                      </a:r>
                    </a:p>
                    <a:p>
                      <a:pPr lvl="0"/>
                      <a:r>
                        <a:rPr lang="fr-FR" sz="1800" kern="1200" dirty="0">
                          <a:solidFill>
                            <a:schemeClr val="dk1"/>
                          </a:solidFill>
                          <a:effectLst/>
                          <a:latin typeface="+mn-lt"/>
                          <a:ea typeface="+mn-ea"/>
                          <a:cs typeface="+mn-cs"/>
                        </a:rPr>
                        <a:t>Relier les unités photométriques à la sensibilité de l'œil humain</a:t>
                      </a:r>
                    </a:p>
                    <a:p>
                      <a:r>
                        <a:rPr lang="fr-FR" sz="1800" kern="1200" dirty="0">
                          <a:solidFill>
                            <a:schemeClr val="dk1"/>
                          </a:solidFill>
                          <a:effectLst/>
                          <a:latin typeface="+mn-lt"/>
                          <a:ea typeface="+mn-ea"/>
                          <a:cs typeface="+mn-cs"/>
                        </a:rPr>
                        <a:t> </a:t>
                      </a:r>
                    </a:p>
                    <a:p>
                      <a:pPr lvl="0"/>
                      <a:r>
                        <a:rPr lang="fr-FR" sz="1800" kern="1200" dirty="0">
                          <a:solidFill>
                            <a:schemeClr val="dk1"/>
                          </a:solidFill>
                          <a:effectLst/>
                          <a:latin typeface="+mn-lt"/>
                          <a:ea typeface="+mn-ea"/>
                          <a:cs typeface="+mn-cs"/>
                        </a:rPr>
                        <a:t>Exploiter les caractéristiques d'une source d'éclairage artificiel : efficacité énergétique, classe d'efficacité énergétique ; température de couleur, indice de rendu des couleurs (IRC)</a:t>
                      </a:r>
                    </a:p>
                    <a:p>
                      <a:pPr marL="0" marR="0" lvl="0" indent="0" algn="l" defTabSz="457200" rtl="0" eaLnBrk="1" fontAlgn="auto" latinLnBrk="0" hangingPunct="1">
                        <a:lnSpc>
                          <a:spcPct val="100000"/>
                        </a:lnSpc>
                        <a:spcBef>
                          <a:spcPts val="0"/>
                        </a:spcBef>
                        <a:spcAft>
                          <a:spcPts val="0"/>
                        </a:spcAft>
                        <a:buClrTx/>
                        <a:buSzTx/>
                        <a:buFontTx/>
                        <a:buNone/>
                        <a:tabLst/>
                        <a:defRPr/>
                      </a:pPr>
                      <a:endParaRPr lang="fr-FR" sz="1800" kern="1200" dirty="0">
                        <a:solidFill>
                          <a:schemeClr val="dk1"/>
                        </a:solidFill>
                        <a:effectLst/>
                        <a:latin typeface="+mn-lt"/>
                        <a:ea typeface="+mn-ea"/>
                        <a:cs typeface="+mn-cs"/>
                      </a:endParaRPr>
                    </a:p>
                    <a:p>
                      <a:endParaRPr lang="fr-FR" sz="1800" kern="1200" dirty="0">
                        <a:solidFill>
                          <a:schemeClr val="dk1"/>
                        </a:solidFill>
                        <a:effectLst/>
                        <a:latin typeface="+mn-lt"/>
                        <a:ea typeface="+mn-ea"/>
                        <a:cs typeface="+mn-cs"/>
                      </a:endParaRPr>
                    </a:p>
                  </a:txBody>
                  <a:tcPr/>
                </a:tc>
                <a:tc>
                  <a:txBody>
                    <a:bodyPr/>
                    <a:lstStyle/>
                    <a:p>
                      <a:r>
                        <a:rPr lang="fr-FR" sz="1800" b="1" kern="1200" dirty="0">
                          <a:solidFill>
                            <a:schemeClr val="dk1"/>
                          </a:solidFill>
                          <a:effectLst/>
                          <a:latin typeface="+mn-lt"/>
                          <a:ea typeface="+mn-ea"/>
                          <a:cs typeface="+mn-cs"/>
                        </a:rPr>
                        <a:t>Puissance transportée par la lumière, irradiance.</a:t>
                      </a:r>
                      <a:endParaRPr lang="fr-FR" sz="1800" kern="1200" dirty="0">
                        <a:solidFill>
                          <a:schemeClr val="dk1"/>
                        </a:solidFill>
                        <a:effectLst/>
                        <a:latin typeface="+mn-lt"/>
                        <a:ea typeface="+mn-ea"/>
                        <a:cs typeface="+mn-cs"/>
                      </a:endParaRPr>
                    </a:p>
                    <a:p>
                      <a:pPr lvl="0"/>
                      <a:r>
                        <a:rPr lang="fr-FR" sz="1800" i="1" kern="1200" dirty="0">
                          <a:solidFill>
                            <a:schemeClr val="dk1"/>
                          </a:solidFill>
                          <a:effectLst/>
                          <a:latin typeface="+mn-lt"/>
                          <a:ea typeface="+mn-ea"/>
                          <a:cs typeface="+mn-cs"/>
                        </a:rPr>
                        <a:t>Utiliser un appareil pour déterminer ou mesurer une irradiance (ou éclairement énergétique, en W.m-2) : </a:t>
                      </a:r>
                      <a:r>
                        <a:rPr lang="fr-FR" sz="1800" i="1" kern="1200" dirty="0" err="1">
                          <a:solidFill>
                            <a:schemeClr val="dk1"/>
                          </a:solidFill>
                          <a:effectLst/>
                          <a:latin typeface="+mn-lt"/>
                          <a:ea typeface="+mn-ea"/>
                          <a:cs typeface="+mn-cs"/>
                        </a:rPr>
                        <a:t>pyranomètre</a:t>
                      </a:r>
                      <a:r>
                        <a:rPr lang="fr-FR" sz="1800" i="1" kern="1200" dirty="0">
                          <a:solidFill>
                            <a:schemeClr val="dk1"/>
                          </a:solidFill>
                          <a:effectLst/>
                          <a:latin typeface="+mn-lt"/>
                          <a:ea typeface="+mn-ea"/>
                          <a:cs typeface="+mn-cs"/>
                        </a:rPr>
                        <a:t>, </a:t>
                      </a:r>
                      <a:r>
                        <a:rPr lang="fr-FR" sz="1800" i="1" kern="1200" dirty="0" err="1">
                          <a:solidFill>
                            <a:schemeClr val="dk1"/>
                          </a:solidFill>
                          <a:effectLst/>
                          <a:latin typeface="+mn-lt"/>
                          <a:ea typeface="+mn-ea"/>
                          <a:cs typeface="+mn-cs"/>
                        </a:rPr>
                        <a:t>solarimètre</a:t>
                      </a:r>
                      <a:r>
                        <a:rPr lang="fr-FR" sz="1800" i="1" kern="1200" dirty="0">
                          <a:solidFill>
                            <a:schemeClr val="dk1"/>
                          </a:solidFill>
                          <a:effectLst/>
                          <a:latin typeface="+mn-lt"/>
                          <a:ea typeface="+mn-ea"/>
                          <a:cs typeface="+mn-cs"/>
                        </a:rPr>
                        <a:t>, etc.</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Calculer la puissance reçue par une surface, l’irradiance du rayonnement étant donnée.</a:t>
                      </a:r>
                    </a:p>
                    <a:p>
                      <a:endParaRPr lang="fr-FR" sz="1800" kern="1200" dirty="0">
                        <a:solidFill>
                          <a:schemeClr val="dk1"/>
                        </a:solidFill>
                        <a:effectLst/>
                        <a:latin typeface="+mn-lt"/>
                        <a:ea typeface="+mn-ea"/>
                        <a:cs typeface="+mn-cs"/>
                      </a:endParaRPr>
                    </a:p>
                    <a:p>
                      <a:r>
                        <a:rPr lang="fr-FR" sz="1800" kern="1200" dirty="0">
                          <a:solidFill>
                            <a:schemeClr val="dk1"/>
                          </a:solidFill>
                          <a:effectLst/>
                          <a:latin typeface="+mn-lt"/>
                          <a:ea typeface="+mn-ea"/>
                          <a:cs typeface="+mn-cs"/>
                        </a:rPr>
                        <a:t>Estimer l’irradiance d’un laser, la puissance émise étant connue, pour conclure sur ses domaines d’utilisation et les mesures de protection associées</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30488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277166321"/>
              </p:ext>
            </p:extLst>
          </p:nvPr>
        </p:nvGraphicFramePr>
        <p:xfrm>
          <a:off x="641684" y="526313"/>
          <a:ext cx="9395452" cy="3751840"/>
        </p:xfrm>
        <a:graphic>
          <a:graphicData uri="http://schemas.openxmlformats.org/drawingml/2006/table">
            <a:tbl>
              <a:tblPr firstRow="1" bandRow="1">
                <a:tableStyleId>{5C22544A-7EE6-4342-B048-85BDC9FD1C3A}</a:tableStyleId>
              </a:tblPr>
              <a:tblGrid>
                <a:gridCol w="4259925">
                  <a:extLst>
                    <a:ext uri="{9D8B030D-6E8A-4147-A177-3AD203B41FA5}">
                      <a16:colId xmlns:a16="http://schemas.microsoft.com/office/drawing/2014/main" val="20000"/>
                    </a:ext>
                  </a:extLst>
                </a:gridCol>
                <a:gridCol w="5135527">
                  <a:extLst>
                    <a:ext uri="{9D8B030D-6E8A-4147-A177-3AD203B41FA5}">
                      <a16:colId xmlns:a16="http://schemas.microsoft.com/office/drawing/2014/main" val="20001"/>
                    </a:ext>
                  </a:extLst>
                </a:gridCol>
              </a:tblGrid>
              <a:tr h="319366">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3860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1800" b="1" kern="1200" dirty="0">
                          <a:solidFill>
                            <a:schemeClr val="dk1"/>
                          </a:solidFill>
                          <a:effectLst/>
                          <a:latin typeface="+mn-lt"/>
                          <a:ea typeface="+mn-ea"/>
                          <a:cs typeface="+mn-cs"/>
                        </a:rPr>
                        <a:t>Vitesse angulaire</a:t>
                      </a:r>
                    </a:p>
                    <a:p>
                      <a:pPr lvl="0"/>
                      <a:r>
                        <a:rPr lang="fr-FR" sz="1800" kern="1200" dirty="0">
                          <a:solidFill>
                            <a:schemeClr val="dk1"/>
                          </a:solidFill>
                          <a:effectLst/>
                          <a:latin typeface="+mn-lt"/>
                          <a:ea typeface="+mn-ea"/>
                          <a:cs typeface="+mn-cs"/>
                        </a:rPr>
                        <a:t>Citer des ordres de grandeurs de vitesses et d’accélérations</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Écrire et appliquer la relation entre vitesse et vitesse angulaire</a:t>
                      </a:r>
                    </a:p>
                    <a:p>
                      <a:pPr lvl="0"/>
                      <a:endParaRPr lang="fr-FR" sz="1800" kern="1200" dirty="0">
                        <a:solidFill>
                          <a:schemeClr val="dk1"/>
                        </a:solidFill>
                        <a:effectLst/>
                        <a:latin typeface="+mn-lt"/>
                        <a:ea typeface="+mn-ea"/>
                        <a:cs typeface="+mn-cs"/>
                      </a:endParaRPr>
                    </a:p>
                    <a:p>
                      <a:r>
                        <a:rPr lang="fr-FR" sz="1800" kern="1200" dirty="0">
                          <a:solidFill>
                            <a:schemeClr val="dk1"/>
                          </a:solidFill>
                          <a:effectLst/>
                          <a:latin typeface="+mn-lt"/>
                          <a:ea typeface="+mn-ea"/>
                          <a:cs typeface="+mn-cs"/>
                        </a:rPr>
                        <a:t>Écrire et appliquer la relation donnant l’angle balayé dans un mouvement de rotation à vitesse angulaire constante</a:t>
                      </a:r>
                    </a:p>
                    <a:p>
                      <a:endParaRPr lang="fr-FR" sz="1800" kern="1200" dirty="0">
                        <a:solidFill>
                          <a:schemeClr val="dk1"/>
                        </a:solidFill>
                        <a:effectLst/>
                        <a:latin typeface="+mn-lt"/>
                        <a:ea typeface="+mn-ea"/>
                        <a:cs typeface="+mn-cs"/>
                      </a:endParaRPr>
                    </a:p>
                  </a:txBody>
                  <a:tcPr/>
                </a:tc>
                <a:tc>
                  <a:txBody>
                    <a:bodyPr/>
                    <a:lstStyle/>
                    <a:p>
                      <a:r>
                        <a:rPr lang="fr-FR" sz="1800" b="1" kern="1200" dirty="0">
                          <a:solidFill>
                            <a:schemeClr val="dk1"/>
                          </a:solidFill>
                          <a:effectLst/>
                          <a:latin typeface="+mn-lt"/>
                          <a:ea typeface="+mn-ea"/>
                          <a:cs typeface="+mn-cs"/>
                        </a:rPr>
                        <a:t>Vitesse linéaire, accélération</a:t>
                      </a:r>
                    </a:p>
                    <a:p>
                      <a:pPr lvl="0"/>
                      <a:r>
                        <a:rPr lang="fr-FR" sz="1800" kern="1200" dirty="0">
                          <a:solidFill>
                            <a:schemeClr val="dk1"/>
                          </a:solidFill>
                          <a:effectLst/>
                          <a:latin typeface="+mn-lt"/>
                          <a:ea typeface="+mn-ea"/>
                          <a:cs typeface="+mn-cs"/>
                        </a:rPr>
                        <a:t>Dans le cas d’un mouvement rectiligne, définir la vitesse comme la limite de la vitesse moyenne pour un intervalle de temps infiniment petit</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Dans le cas d’un mouvement rectiligne, définir la vitesse comme la dérivée par rapport au temps de la position 𝑥(𝑡) et l’accélération comme la dérivée par rapport au temps de la vitesse</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500542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947727954"/>
              </p:ext>
            </p:extLst>
          </p:nvPr>
        </p:nvGraphicFramePr>
        <p:xfrm>
          <a:off x="627321" y="526312"/>
          <a:ext cx="9994605" cy="4556052"/>
        </p:xfrm>
        <a:graphic>
          <a:graphicData uri="http://schemas.openxmlformats.org/drawingml/2006/table">
            <a:tbl>
              <a:tblPr firstRow="1" bandRow="1">
                <a:tableStyleId>{5C22544A-7EE6-4342-B048-85BDC9FD1C3A}</a:tableStyleId>
              </a:tblPr>
              <a:tblGrid>
                <a:gridCol w="3551274">
                  <a:extLst>
                    <a:ext uri="{9D8B030D-6E8A-4147-A177-3AD203B41FA5}">
                      <a16:colId xmlns:a16="http://schemas.microsoft.com/office/drawing/2014/main" val="20000"/>
                    </a:ext>
                  </a:extLst>
                </a:gridCol>
                <a:gridCol w="6443331">
                  <a:extLst>
                    <a:ext uri="{9D8B030D-6E8A-4147-A177-3AD203B41FA5}">
                      <a16:colId xmlns:a16="http://schemas.microsoft.com/office/drawing/2014/main" val="20001"/>
                    </a:ext>
                  </a:extLst>
                </a:gridCol>
              </a:tblGrid>
              <a:tr h="387749">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4168303">
                <a:tc>
                  <a:txBody>
                    <a:bodyPr/>
                    <a:lstStyle/>
                    <a:p>
                      <a:r>
                        <a:rPr lang="fr-FR" sz="1800" b="1" kern="1200" dirty="0">
                          <a:solidFill>
                            <a:schemeClr val="dk1"/>
                          </a:solidFill>
                          <a:effectLst/>
                          <a:latin typeface="+mn-lt"/>
                          <a:ea typeface="+mn-ea"/>
                          <a:cs typeface="+mn-cs"/>
                        </a:rPr>
                        <a:t>Actions de contact et actions à distance.</a:t>
                      </a:r>
                      <a:endParaRPr lang="fr-FR" sz="1800" kern="1200" dirty="0">
                        <a:solidFill>
                          <a:schemeClr val="dk1"/>
                        </a:solidFill>
                        <a:effectLst/>
                        <a:latin typeface="+mn-lt"/>
                        <a:ea typeface="+mn-ea"/>
                        <a:cs typeface="+mn-cs"/>
                      </a:endParaRPr>
                    </a:p>
                    <a:p>
                      <a:r>
                        <a:rPr lang="fr-FR" sz="1800" b="1" kern="1200" dirty="0">
                          <a:solidFill>
                            <a:schemeClr val="dk1"/>
                          </a:solidFill>
                          <a:effectLst/>
                          <a:latin typeface="+mn-lt"/>
                          <a:ea typeface="+mn-ea"/>
                          <a:cs typeface="+mn-cs"/>
                        </a:rPr>
                        <a:t>Exemples de forces</a:t>
                      </a:r>
                    </a:p>
                    <a:p>
                      <a:pPr lvl="0"/>
                      <a:r>
                        <a:rPr lang="fr-FR" sz="1800" kern="1200" dirty="0">
                          <a:solidFill>
                            <a:schemeClr val="dk1"/>
                          </a:solidFill>
                          <a:effectLst/>
                          <a:latin typeface="+mn-lt"/>
                          <a:ea typeface="+mn-ea"/>
                          <a:cs typeface="+mn-cs"/>
                        </a:rPr>
                        <a:t>Etudiées en Terminale</a:t>
                      </a:r>
                    </a:p>
                  </a:txBody>
                  <a:tcPr/>
                </a:tc>
                <a:tc>
                  <a:txBody>
                    <a:bodyPr/>
                    <a:lstStyle/>
                    <a:p>
                      <a:r>
                        <a:rPr lang="fr-FR" sz="1800" b="1" kern="1200" dirty="0">
                          <a:solidFill>
                            <a:schemeClr val="dk1"/>
                          </a:solidFill>
                          <a:effectLst/>
                          <a:latin typeface="+mn-lt"/>
                          <a:ea typeface="+mn-ea"/>
                          <a:cs typeface="+mn-cs"/>
                        </a:rPr>
                        <a:t>Actions de contact et actions à distance.</a:t>
                      </a:r>
                      <a:endParaRPr lang="fr-FR" sz="1800" kern="1200" dirty="0">
                        <a:solidFill>
                          <a:schemeClr val="dk1"/>
                        </a:solidFill>
                        <a:effectLst/>
                        <a:latin typeface="+mn-lt"/>
                        <a:ea typeface="+mn-ea"/>
                        <a:cs typeface="+mn-cs"/>
                      </a:endParaRPr>
                    </a:p>
                    <a:p>
                      <a:r>
                        <a:rPr lang="fr-FR" sz="1800" b="1" kern="1200" dirty="0">
                          <a:solidFill>
                            <a:schemeClr val="dk1"/>
                          </a:solidFill>
                          <a:effectLst/>
                          <a:latin typeface="+mn-lt"/>
                          <a:ea typeface="+mn-ea"/>
                          <a:cs typeface="+mn-cs"/>
                        </a:rPr>
                        <a:t>Exemples de forces</a:t>
                      </a:r>
                    </a:p>
                    <a:p>
                      <a:pPr lvl="0"/>
                      <a:r>
                        <a:rPr lang="fr-FR" sz="1800" kern="1200" dirty="0">
                          <a:solidFill>
                            <a:schemeClr val="dk1"/>
                          </a:solidFill>
                          <a:effectLst/>
                          <a:latin typeface="+mn-lt"/>
                          <a:ea typeface="+mn-ea"/>
                          <a:cs typeface="+mn-cs"/>
                        </a:rPr>
                        <a:t>Exploiter la représentation d’une force s’exerçant en un point par un vecteur : direction, sens et norme</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Identifier, inventorier, caractériser et modéliser par des forces, les actions mécaniques s’exerçant sur un solide</a:t>
                      </a:r>
                    </a:p>
                    <a:p>
                      <a:r>
                        <a:rPr lang="fr-FR" sz="1800" kern="1200" dirty="0">
                          <a:solidFill>
                            <a:schemeClr val="dk1"/>
                          </a:solidFill>
                          <a:effectLst/>
                          <a:latin typeface="+mn-lt"/>
                          <a:ea typeface="+mn-ea"/>
                          <a:cs typeface="+mn-cs"/>
                        </a:rPr>
                        <a:t> </a:t>
                      </a:r>
                    </a:p>
                    <a:p>
                      <a:r>
                        <a:rPr lang="fr-FR" sz="1800" kern="1200" dirty="0">
                          <a:solidFill>
                            <a:schemeClr val="dk1"/>
                          </a:solidFill>
                          <a:effectLst/>
                          <a:latin typeface="+mn-lt"/>
                          <a:ea typeface="+mn-ea"/>
                          <a:cs typeface="+mn-cs"/>
                        </a:rPr>
                        <a:t>Effectuer un bilan quantitatif de forces pour un solide à l’équilibre ou en translation rectiligne uniforme</a:t>
                      </a:r>
                    </a:p>
                    <a:p>
                      <a:endParaRPr lang="fr-FR" sz="1800" kern="1200" dirty="0">
                        <a:solidFill>
                          <a:schemeClr val="dk1"/>
                        </a:solidFill>
                        <a:effectLst/>
                        <a:latin typeface="+mn-lt"/>
                        <a:ea typeface="+mn-ea"/>
                        <a:cs typeface="+mn-cs"/>
                      </a:endParaRPr>
                    </a:p>
                    <a:p>
                      <a:r>
                        <a:rPr lang="fr-FR" sz="1800" b="1" kern="1200" dirty="0">
                          <a:solidFill>
                            <a:schemeClr val="dk1"/>
                          </a:solidFill>
                          <a:effectLst/>
                          <a:latin typeface="+mn-lt"/>
                          <a:ea typeface="+mn-ea"/>
                          <a:cs typeface="+mn-cs"/>
                        </a:rPr>
                        <a:t>Travail d’une force</a:t>
                      </a:r>
                    </a:p>
                    <a:p>
                      <a:r>
                        <a:rPr lang="fr-FR" sz="1800" kern="1200" dirty="0">
                          <a:solidFill>
                            <a:schemeClr val="dk1"/>
                          </a:solidFill>
                          <a:effectLst/>
                          <a:latin typeface="+mn-lt"/>
                          <a:ea typeface="+mn-ea"/>
                          <a:cs typeface="+mn-cs"/>
                        </a:rPr>
                        <a:t>Écrire et exploiter l’expression du travail d’une force constante</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742370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3553404760"/>
              </p:ext>
            </p:extLst>
          </p:nvPr>
        </p:nvGraphicFramePr>
        <p:xfrm>
          <a:off x="627321" y="526313"/>
          <a:ext cx="10154093" cy="4545418"/>
        </p:xfrm>
        <a:graphic>
          <a:graphicData uri="http://schemas.openxmlformats.org/drawingml/2006/table">
            <a:tbl>
              <a:tblPr firstRow="1" bandRow="1">
                <a:tableStyleId>{5C22544A-7EE6-4342-B048-85BDC9FD1C3A}</a:tableStyleId>
              </a:tblPr>
              <a:tblGrid>
                <a:gridCol w="3683559">
                  <a:extLst>
                    <a:ext uri="{9D8B030D-6E8A-4147-A177-3AD203B41FA5}">
                      <a16:colId xmlns:a16="http://schemas.microsoft.com/office/drawing/2014/main" val="20000"/>
                    </a:ext>
                  </a:extLst>
                </a:gridCol>
                <a:gridCol w="6470534">
                  <a:extLst>
                    <a:ext uri="{9D8B030D-6E8A-4147-A177-3AD203B41FA5}">
                      <a16:colId xmlns:a16="http://schemas.microsoft.com/office/drawing/2014/main" val="20001"/>
                    </a:ext>
                  </a:extLst>
                </a:gridCol>
              </a:tblGrid>
              <a:tr h="383142">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4162276">
                <a:tc>
                  <a:txBody>
                    <a:bodyPr/>
                    <a:lstStyle/>
                    <a:p>
                      <a:r>
                        <a:rPr lang="fr-FR" sz="1800" b="1" kern="1200" dirty="0">
                          <a:solidFill>
                            <a:schemeClr val="dk1"/>
                          </a:solidFill>
                          <a:effectLst/>
                          <a:latin typeface="+mn-lt"/>
                          <a:ea typeface="+mn-ea"/>
                          <a:cs typeface="+mn-cs"/>
                        </a:rPr>
                        <a:t>Travail d’une force, énergie et puissance</a:t>
                      </a:r>
                    </a:p>
                    <a:p>
                      <a:r>
                        <a:rPr lang="fr-FR" sz="1800" kern="1200" dirty="0">
                          <a:solidFill>
                            <a:schemeClr val="dk1"/>
                          </a:solidFill>
                          <a:effectLst/>
                          <a:latin typeface="+mn-lt"/>
                          <a:ea typeface="+mn-ea"/>
                          <a:cs typeface="+mn-cs"/>
                        </a:rPr>
                        <a:t>Etudié en terminale</a:t>
                      </a:r>
                    </a:p>
                    <a:p>
                      <a:endParaRPr lang="fr-FR" sz="1800" kern="1200" dirty="0">
                        <a:solidFill>
                          <a:schemeClr val="dk1"/>
                        </a:solidFill>
                        <a:effectLst/>
                        <a:latin typeface="+mn-lt"/>
                        <a:ea typeface="+mn-ea"/>
                        <a:cs typeface="+mn-cs"/>
                      </a:endParaRPr>
                    </a:p>
                    <a:p>
                      <a:endParaRPr lang="fr-FR" sz="1800" b="1" kern="1200" dirty="0">
                        <a:solidFill>
                          <a:schemeClr val="dk1"/>
                        </a:solidFill>
                        <a:effectLst/>
                        <a:latin typeface="+mn-lt"/>
                        <a:ea typeface="+mn-ea"/>
                        <a:cs typeface="+mn-cs"/>
                      </a:endParaRPr>
                    </a:p>
                    <a:p>
                      <a:endParaRPr lang="fr-FR" sz="1800" b="1" kern="1200" dirty="0">
                        <a:solidFill>
                          <a:schemeClr val="dk1"/>
                        </a:solidFill>
                        <a:effectLst/>
                        <a:latin typeface="+mn-lt"/>
                        <a:ea typeface="+mn-ea"/>
                        <a:cs typeface="+mn-cs"/>
                      </a:endParaRPr>
                    </a:p>
                    <a:p>
                      <a:endParaRPr lang="fr-FR" sz="1800" b="1" kern="1200" dirty="0">
                        <a:solidFill>
                          <a:schemeClr val="dk1"/>
                        </a:solidFill>
                        <a:effectLst/>
                        <a:latin typeface="+mn-lt"/>
                        <a:ea typeface="+mn-ea"/>
                        <a:cs typeface="+mn-cs"/>
                      </a:endParaRPr>
                    </a:p>
                    <a:p>
                      <a:endParaRPr lang="fr-FR" sz="1800" b="1" kern="1200" dirty="0">
                        <a:solidFill>
                          <a:schemeClr val="dk1"/>
                        </a:solidFill>
                        <a:effectLst/>
                        <a:latin typeface="+mn-lt"/>
                        <a:ea typeface="+mn-ea"/>
                        <a:cs typeface="+mn-cs"/>
                      </a:endParaRPr>
                    </a:p>
                    <a:p>
                      <a:r>
                        <a:rPr lang="fr-FR" sz="1800" b="1" kern="1200" dirty="0">
                          <a:solidFill>
                            <a:schemeClr val="dk1"/>
                          </a:solidFill>
                          <a:effectLst/>
                          <a:latin typeface="+mn-lt"/>
                          <a:ea typeface="+mn-ea"/>
                          <a:cs typeface="+mn-cs"/>
                        </a:rPr>
                        <a:t>Énergie cinétique d’un solide en mouvement de rotation </a:t>
                      </a:r>
                    </a:p>
                    <a:p>
                      <a:r>
                        <a:rPr lang="fr-FR" sz="1800" b="1" kern="1200" dirty="0">
                          <a:solidFill>
                            <a:schemeClr val="dk1"/>
                          </a:solidFill>
                          <a:effectLst/>
                          <a:latin typeface="+mn-lt"/>
                          <a:ea typeface="+mn-ea"/>
                          <a:cs typeface="+mn-cs"/>
                        </a:rPr>
                        <a:t> </a:t>
                      </a:r>
                      <a:endParaRPr lang="fr-FR" sz="1800" kern="1200" dirty="0">
                        <a:solidFill>
                          <a:schemeClr val="dk1"/>
                        </a:solidFill>
                        <a:effectLst/>
                        <a:latin typeface="+mn-lt"/>
                        <a:ea typeface="+mn-ea"/>
                        <a:cs typeface="+mn-cs"/>
                      </a:endParaRPr>
                    </a:p>
                    <a:p>
                      <a:r>
                        <a:rPr lang="fr-FR" sz="1800" b="1" kern="1200" dirty="0">
                          <a:solidFill>
                            <a:schemeClr val="dk1"/>
                          </a:solidFill>
                          <a:effectLst/>
                          <a:latin typeface="+mn-lt"/>
                          <a:ea typeface="+mn-ea"/>
                          <a:cs typeface="+mn-cs"/>
                        </a:rPr>
                        <a:t>Moment d’inertie d’un solide par rapport à un axe.</a:t>
                      </a:r>
                      <a:endParaRPr lang="fr-FR" sz="1800" kern="1200" dirty="0">
                        <a:solidFill>
                          <a:schemeClr val="dk1"/>
                        </a:solidFill>
                        <a:effectLst/>
                        <a:latin typeface="+mn-lt"/>
                        <a:ea typeface="+mn-ea"/>
                        <a:cs typeface="+mn-cs"/>
                      </a:endParaRPr>
                    </a:p>
                    <a:p>
                      <a:endParaRPr lang="fr-FR" sz="1800" kern="1200" dirty="0">
                        <a:solidFill>
                          <a:schemeClr val="dk1"/>
                        </a:solidFill>
                        <a:effectLst/>
                        <a:latin typeface="+mn-lt"/>
                        <a:ea typeface="+mn-ea"/>
                        <a:cs typeface="+mn-cs"/>
                      </a:endParaRPr>
                    </a:p>
                  </a:txBody>
                  <a:tcPr/>
                </a:tc>
                <a:tc>
                  <a:txBody>
                    <a:bodyPr/>
                    <a:lstStyle/>
                    <a:p>
                      <a:r>
                        <a:rPr lang="fr-FR" sz="1800" b="1" kern="1200" dirty="0">
                          <a:solidFill>
                            <a:schemeClr val="dk1"/>
                          </a:solidFill>
                          <a:effectLst/>
                          <a:latin typeface="+mn-lt"/>
                          <a:ea typeface="+mn-ea"/>
                          <a:cs typeface="+mn-cs"/>
                        </a:rPr>
                        <a:t>Travail d’une force, énergie et puissance</a:t>
                      </a:r>
                    </a:p>
                    <a:p>
                      <a:r>
                        <a:rPr lang="fr-FR" sz="1800" kern="1200" dirty="0">
                          <a:solidFill>
                            <a:schemeClr val="dk1"/>
                          </a:solidFill>
                          <a:effectLst/>
                          <a:latin typeface="+mn-lt"/>
                          <a:ea typeface="+mn-ea"/>
                          <a:cs typeface="+mn-cs"/>
                        </a:rPr>
                        <a:t>Écrire et exploiter l’expression du travail d’une force constante</a:t>
                      </a:r>
                    </a:p>
                    <a:p>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Associer une variation d’énergie cinétique d’un solide en translation au travail des forces appliquées</a:t>
                      </a:r>
                    </a:p>
                    <a:p>
                      <a:pPr lvl="0"/>
                      <a:endParaRPr lang="fr-FR" sz="1800" kern="1200" dirty="0">
                        <a:solidFill>
                          <a:schemeClr val="dk1"/>
                        </a:solidFill>
                        <a:effectLst/>
                        <a:latin typeface="+mn-lt"/>
                        <a:ea typeface="+mn-ea"/>
                        <a:cs typeface="+mn-cs"/>
                      </a:endParaRPr>
                    </a:p>
                    <a:p>
                      <a:r>
                        <a:rPr lang="fr-FR" sz="1800" kern="1200" dirty="0">
                          <a:solidFill>
                            <a:schemeClr val="dk1"/>
                          </a:solidFill>
                          <a:effectLst/>
                          <a:latin typeface="+mn-lt"/>
                          <a:ea typeface="+mn-ea"/>
                          <a:cs typeface="+mn-cs"/>
                        </a:rPr>
                        <a:t>Citer et exploiter la relation entre travail et puissance moyenne</a:t>
                      </a:r>
                    </a:p>
                    <a:p>
                      <a:endParaRPr lang="fr-FR" sz="1800" kern="1200" dirty="0">
                        <a:solidFill>
                          <a:schemeClr val="dk1"/>
                        </a:solidFill>
                        <a:effectLst/>
                        <a:latin typeface="+mn-lt"/>
                        <a:ea typeface="+mn-ea"/>
                        <a:cs typeface="+mn-cs"/>
                      </a:endParaRPr>
                    </a:p>
                    <a:p>
                      <a:r>
                        <a:rPr lang="fr-FR" sz="1800" b="1" kern="1200" dirty="0">
                          <a:solidFill>
                            <a:schemeClr val="dk1"/>
                          </a:solidFill>
                          <a:effectLst/>
                          <a:latin typeface="+mn-lt"/>
                          <a:ea typeface="+mn-ea"/>
                          <a:cs typeface="+mn-cs"/>
                        </a:rPr>
                        <a:t>Énergie mécanique</a:t>
                      </a:r>
                    </a:p>
                    <a:p>
                      <a:r>
                        <a:rPr lang="fr-FR" sz="1800" kern="1200" dirty="0">
                          <a:solidFill>
                            <a:schemeClr val="dk1"/>
                          </a:solidFill>
                          <a:effectLst/>
                          <a:latin typeface="+mn-lt"/>
                          <a:ea typeface="+mn-ea"/>
                          <a:cs typeface="+mn-cs"/>
                        </a:rPr>
                        <a:t>Estimer la puissance moyenne nécessaire pour maintenir constante la vitesse d’un solide en translation, en présence de frottements</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5052553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2486396323"/>
              </p:ext>
            </p:extLst>
          </p:nvPr>
        </p:nvGraphicFramePr>
        <p:xfrm>
          <a:off x="563525" y="258823"/>
          <a:ext cx="11057861" cy="6339815"/>
        </p:xfrm>
        <a:graphic>
          <a:graphicData uri="http://schemas.openxmlformats.org/drawingml/2006/table">
            <a:tbl>
              <a:tblPr firstRow="1" bandRow="1">
                <a:tableStyleId>{5C22544A-7EE6-4342-B048-85BDC9FD1C3A}</a:tableStyleId>
              </a:tblPr>
              <a:tblGrid>
                <a:gridCol w="2936393">
                  <a:extLst>
                    <a:ext uri="{9D8B030D-6E8A-4147-A177-3AD203B41FA5}">
                      <a16:colId xmlns:a16="http://schemas.microsoft.com/office/drawing/2014/main" val="20000"/>
                    </a:ext>
                  </a:extLst>
                </a:gridCol>
                <a:gridCol w="8121468">
                  <a:extLst>
                    <a:ext uri="{9D8B030D-6E8A-4147-A177-3AD203B41FA5}">
                      <a16:colId xmlns:a16="http://schemas.microsoft.com/office/drawing/2014/main" val="20001"/>
                    </a:ext>
                  </a:extLst>
                </a:gridCol>
              </a:tblGrid>
              <a:tr h="487655">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5845708">
                <a:tc>
                  <a:txBody>
                    <a:bodyPr/>
                    <a:lstStyle/>
                    <a:p>
                      <a:r>
                        <a:rPr lang="fr-FR" sz="1800" b="1" kern="1200" noProof="0" dirty="0">
                          <a:solidFill>
                            <a:schemeClr val="dk1"/>
                          </a:solidFill>
                          <a:effectLst/>
                          <a:latin typeface="+mn-lt"/>
                          <a:ea typeface="+mn-ea"/>
                          <a:cs typeface="+mn-cs"/>
                        </a:rPr>
                        <a:t>Famille de matériaux : matériaux métalliques, organiques, minéraux, composites</a:t>
                      </a:r>
                    </a:p>
                    <a:p>
                      <a:r>
                        <a:rPr lang="fr-FR" sz="1800" kern="1200" dirty="0">
                          <a:solidFill>
                            <a:schemeClr val="dk1"/>
                          </a:solidFill>
                          <a:effectLst/>
                          <a:latin typeface="+mn-lt"/>
                          <a:ea typeface="+mn-ea"/>
                          <a:cs typeface="+mn-cs"/>
                        </a:rPr>
                        <a:t>Etudiée en terminale</a:t>
                      </a:r>
                    </a:p>
                    <a:p>
                      <a:endParaRPr lang="fr-FR" sz="1800" kern="1200" dirty="0">
                        <a:solidFill>
                          <a:schemeClr val="dk1"/>
                        </a:solidFill>
                        <a:effectLst/>
                        <a:latin typeface="+mn-lt"/>
                        <a:ea typeface="+mn-ea"/>
                        <a:cs typeface="+mn-cs"/>
                      </a:endParaRPr>
                    </a:p>
                    <a:p>
                      <a:endParaRPr lang="fr-FR" sz="1800" b="1" kern="1200" dirty="0">
                        <a:solidFill>
                          <a:schemeClr val="dk1"/>
                        </a:solidFill>
                        <a:effectLst/>
                        <a:latin typeface="+mn-lt"/>
                        <a:ea typeface="+mn-ea"/>
                        <a:cs typeface="+mn-cs"/>
                      </a:endParaRPr>
                    </a:p>
                    <a:p>
                      <a:endParaRPr lang="fr-FR" sz="1800" b="1" kern="1200" dirty="0">
                        <a:solidFill>
                          <a:schemeClr val="dk1"/>
                        </a:solidFill>
                        <a:effectLst/>
                        <a:latin typeface="+mn-lt"/>
                        <a:ea typeface="+mn-ea"/>
                        <a:cs typeface="+mn-cs"/>
                      </a:endParaRPr>
                    </a:p>
                    <a:p>
                      <a:endParaRPr lang="fr-FR" sz="1800" b="1" kern="1200" dirty="0">
                        <a:solidFill>
                          <a:schemeClr val="dk1"/>
                        </a:solidFill>
                        <a:effectLst/>
                        <a:latin typeface="+mn-lt"/>
                        <a:ea typeface="+mn-ea"/>
                        <a:cs typeface="+mn-cs"/>
                      </a:endParaRPr>
                    </a:p>
                    <a:p>
                      <a:endParaRPr lang="fr-FR" sz="1800" b="1" kern="1200" dirty="0">
                        <a:solidFill>
                          <a:schemeClr val="dk1"/>
                        </a:solidFill>
                        <a:effectLst/>
                        <a:latin typeface="+mn-lt"/>
                        <a:ea typeface="+mn-ea"/>
                        <a:cs typeface="+mn-cs"/>
                      </a:endParaRPr>
                    </a:p>
                    <a:p>
                      <a:endParaRPr lang="fr-FR" sz="1800" b="1" kern="1200" dirty="0">
                        <a:solidFill>
                          <a:schemeClr val="dk1"/>
                        </a:solidFill>
                        <a:effectLst/>
                        <a:latin typeface="+mn-lt"/>
                        <a:ea typeface="+mn-ea"/>
                        <a:cs typeface="+mn-cs"/>
                      </a:endParaRPr>
                    </a:p>
                    <a:p>
                      <a:endParaRPr lang="fr-FR" sz="1800" b="1" kern="1200" dirty="0">
                        <a:solidFill>
                          <a:schemeClr val="dk1"/>
                        </a:solidFill>
                        <a:effectLst/>
                        <a:latin typeface="+mn-lt"/>
                        <a:ea typeface="+mn-ea"/>
                        <a:cs typeface="+mn-cs"/>
                      </a:endParaRPr>
                    </a:p>
                    <a:p>
                      <a:endParaRPr lang="fr-FR" sz="1800" b="1" kern="1200" dirty="0">
                        <a:solidFill>
                          <a:schemeClr val="dk1"/>
                        </a:solidFill>
                        <a:effectLst/>
                        <a:latin typeface="+mn-lt"/>
                        <a:ea typeface="+mn-ea"/>
                        <a:cs typeface="+mn-cs"/>
                      </a:endParaRPr>
                    </a:p>
                    <a:p>
                      <a:endParaRPr lang="fr-FR" sz="1800" kern="1200" dirty="0">
                        <a:solidFill>
                          <a:schemeClr val="dk1"/>
                        </a:solidFill>
                        <a:effectLst/>
                        <a:latin typeface="+mn-lt"/>
                        <a:ea typeface="+mn-ea"/>
                        <a:cs typeface="+mn-cs"/>
                      </a:endParaRPr>
                    </a:p>
                  </a:txBody>
                  <a:tcPr/>
                </a:tc>
                <a:tc>
                  <a:txBody>
                    <a:bodyPr/>
                    <a:lstStyle/>
                    <a:p>
                      <a:r>
                        <a:rPr lang="fr-FR" sz="1800" b="1" kern="1200" noProof="0" dirty="0">
                          <a:solidFill>
                            <a:schemeClr val="dk1"/>
                          </a:solidFill>
                          <a:effectLst/>
                          <a:latin typeface="+mn-lt"/>
                          <a:ea typeface="+mn-ea"/>
                          <a:cs typeface="+mn-cs"/>
                        </a:rPr>
                        <a:t>Famille de matériaux : matériaux métalliques, organiques, minéraux, composites</a:t>
                      </a:r>
                    </a:p>
                    <a:p>
                      <a:pPr lvl="0"/>
                      <a:r>
                        <a:rPr lang="fr-FR" sz="1800" kern="1200" noProof="0" dirty="0">
                          <a:solidFill>
                            <a:schemeClr val="dk1"/>
                          </a:solidFill>
                          <a:effectLst/>
                          <a:latin typeface="+mn-lt"/>
                          <a:ea typeface="+mn-ea"/>
                          <a:cs typeface="+mn-cs"/>
                        </a:rPr>
                        <a:t>Citer des métaux et alliages usuels et quelques exemples de matériaux organiques, minéraux et composites.</a:t>
                      </a:r>
                    </a:p>
                    <a:p>
                      <a:pPr lvl="0"/>
                      <a:endParaRPr lang="fr-FR" sz="1800" kern="1200" noProof="0" dirty="0">
                        <a:solidFill>
                          <a:schemeClr val="dk1"/>
                        </a:solidFill>
                        <a:effectLst/>
                        <a:latin typeface="+mn-lt"/>
                        <a:ea typeface="+mn-ea"/>
                        <a:cs typeface="+mn-cs"/>
                      </a:endParaRPr>
                    </a:p>
                    <a:p>
                      <a:r>
                        <a:rPr lang="fr-FR" sz="1800" i="1" kern="1200" noProof="0" dirty="0">
                          <a:solidFill>
                            <a:schemeClr val="dk1"/>
                          </a:solidFill>
                          <a:effectLst/>
                          <a:latin typeface="+mn-lt"/>
                          <a:ea typeface="+mn-ea"/>
                          <a:cs typeface="+mn-cs"/>
                        </a:rPr>
                        <a:t>Conduire des tests permettant de distinguer et d’identifier des matériaux à partir de banques de données (densités, aspects, combustions, corrosions, etc.)</a:t>
                      </a:r>
                    </a:p>
                    <a:p>
                      <a:endParaRPr lang="fr-FR" sz="1800" i="1" kern="1200" noProof="0" dirty="0">
                        <a:solidFill>
                          <a:schemeClr val="dk1"/>
                        </a:solidFill>
                        <a:effectLst/>
                        <a:latin typeface="+mn-lt"/>
                        <a:ea typeface="+mn-ea"/>
                        <a:cs typeface="+mn-cs"/>
                      </a:endParaRPr>
                    </a:p>
                    <a:p>
                      <a:pPr lvl="0"/>
                      <a:r>
                        <a:rPr lang="fr-FR" sz="1800" kern="1200" noProof="0" dirty="0">
                          <a:solidFill>
                            <a:schemeClr val="dk1"/>
                          </a:solidFill>
                          <a:effectLst/>
                          <a:latin typeface="+mn-lt"/>
                          <a:ea typeface="+mn-ea"/>
                          <a:cs typeface="+mn-cs"/>
                        </a:rPr>
                        <a:t>Choisir, à partir d’un cahier des charges, des matériaux en fonction de propriétés physiques attendues : électriques, thermiques, mécaniques, optiques et magnétiques</a:t>
                      </a:r>
                    </a:p>
                    <a:p>
                      <a:pPr lvl="0"/>
                      <a:endParaRPr lang="fr-FR" sz="1800" kern="1200" noProof="0" dirty="0">
                        <a:solidFill>
                          <a:schemeClr val="dk1"/>
                        </a:solidFill>
                        <a:effectLst/>
                        <a:latin typeface="+mn-lt"/>
                        <a:ea typeface="+mn-ea"/>
                        <a:cs typeface="+mn-cs"/>
                      </a:endParaRPr>
                    </a:p>
                    <a:p>
                      <a:pPr lvl="0"/>
                      <a:r>
                        <a:rPr lang="fr-FR" sz="1800" i="1" kern="1200" noProof="0" dirty="0">
                          <a:solidFill>
                            <a:schemeClr val="dk1"/>
                          </a:solidFill>
                          <a:effectLst/>
                          <a:latin typeface="+mn-lt"/>
                          <a:ea typeface="+mn-ea"/>
                          <a:cs typeface="+mn-cs"/>
                        </a:rPr>
                        <a:t>Déterminer ou mesurer quelques caractéristiques physiques de matériaux (résistivité électrique, résistance thermique surfacique, indice de réfraction, etc.).</a:t>
                      </a:r>
                      <a:endParaRPr lang="fr-FR" sz="1800" kern="1200" noProof="0" dirty="0">
                        <a:solidFill>
                          <a:schemeClr val="dk1"/>
                        </a:solidFill>
                        <a:effectLst/>
                        <a:latin typeface="+mn-lt"/>
                        <a:ea typeface="+mn-ea"/>
                        <a:cs typeface="+mn-cs"/>
                      </a:endParaRPr>
                    </a:p>
                    <a:p>
                      <a:endParaRPr lang="fr-FR" sz="1800" i="1" kern="1200" noProof="0" dirty="0">
                        <a:solidFill>
                          <a:schemeClr val="dk1"/>
                        </a:solidFill>
                        <a:effectLst/>
                        <a:latin typeface="+mn-lt"/>
                        <a:ea typeface="+mn-ea"/>
                        <a:cs typeface="+mn-cs"/>
                      </a:endParaRPr>
                    </a:p>
                    <a:p>
                      <a:r>
                        <a:rPr lang="fr-FR" sz="1800" b="1" kern="1200" noProof="0" dirty="0">
                          <a:solidFill>
                            <a:schemeClr val="dk1"/>
                          </a:solidFill>
                          <a:effectLst/>
                          <a:latin typeface="+mn-lt"/>
                          <a:ea typeface="+mn-ea"/>
                          <a:cs typeface="+mn-cs"/>
                        </a:rPr>
                        <a:t>Cycle de vie d’un matériau</a:t>
                      </a:r>
                    </a:p>
                    <a:p>
                      <a:r>
                        <a:rPr lang="fr-FR" sz="1800" kern="1200" noProof="0" dirty="0">
                          <a:solidFill>
                            <a:schemeClr val="dk1"/>
                          </a:solidFill>
                          <a:effectLst/>
                          <a:latin typeface="+mn-lt"/>
                          <a:ea typeface="+mn-ea"/>
                          <a:cs typeface="+mn-cs"/>
                        </a:rPr>
                        <a:t>Rechercher, extraire et exploiter des informations relatives à la production industrielle, l’utilisation et le recyclage de quelques matériaux usuels.</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7794604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3992067479"/>
              </p:ext>
            </p:extLst>
          </p:nvPr>
        </p:nvGraphicFramePr>
        <p:xfrm>
          <a:off x="563525" y="258823"/>
          <a:ext cx="11057861" cy="6352348"/>
        </p:xfrm>
        <a:graphic>
          <a:graphicData uri="http://schemas.openxmlformats.org/drawingml/2006/table">
            <a:tbl>
              <a:tblPr firstRow="1" bandRow="1">
                <a:tableStyleId>{5C22544A-7EE6-4342-B048-85BDC9FD1C3A}</a:tableStyleId>
              </a:tblPr>
              <a:tblGrid>
                <a:gridCol w="7708605">
                  <a:extLst>
                    <a:ext uri="{9D8B030D-6E8A-4147-A177-3AD203B41FA5}">
                      <a16:colId xmlns:a16="http://schemas.microsoft.com/office/drawing/2014/main" val="20000"/>
                    </a:ext>
                  </a:extLst>
                </a:gridCol>
                <a:gridCol w="3349256">
                  <a:extLst>
                    <a:ext uri="{9D8B030D-6E8A-4147-A177-3AD203B41FA5}">
                      <a16:colId xmlns:a16="http://schemas.microsoft.com/office/drawing/2014/main" val="20001"/>
                    </a:ext>
                  </a:extLst>
                </a:gridCol>
              </a:tblGrid>
              <a:tr h="357408">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5986588">
                <a:tc>
                  <a:txBody>
                    <a:bodyPr/>
                    <a:lstStyle/>
                    <a:p>
                      <a:r>
                        <a:rPr lang="fr-FR" sz="1800" b="1" kern="1200" dirty="0">
                          <a:solidFill>
                            <a:schemeClr val="dk1"/>
                          </a:solidFill>
                          <a:effectLst/>
                          <a:latin typeface="+mn-lt"/>
                          <a:ea typeface="+mn-ea"/>
                          <a:cs typeface="+mn-cs"/>
                        </a:rPr>
                        <a:t>Interactions intermoléculaires, structure des polymères</a:t>
                      </a:r>
                    </a:p>
                    <a:p>
                      <a:pPr lvl="0"/>
                      <a:r>
                        <a:rPr lang="fr-FR" sz="1800" kern="1200" dirty="0">
                          <a:solidFill>
                            <a:schemeClr val="dk1"/>
                          </a:solidFill>
                          <a:effectLst/>
                          <a:latin typeface="+mn-lt"/>
                          <a:ea typeface="+mn-ea"/>
                          <a:cs typeface="+mn-cs"/>
                        </a:rPr>
                        <a:t>Distinguer les liaisons covalentes des interactions intermoléculaires, utiliser ces notions pour justifier de propriétés spécifiques</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Relier les propriétés mécaniques et thermiques d’un matériau polymère à sa structure microscopique</a:t>
                      </a:r>
                    </a:p>
                    <a:p>
                      <a:pPr lvl="0"/>
                      <a:endParaRPr lang="fr-FR" sz="1800" kern="1200" dirty="0">
                        <a:solidFill>
                          <a:schemeClr val="dk1"/>
                        </a:solidFill>
                        <a:effectLst/>
                        <a:latin typeface="+mn-lt"/>
                        <a:ea typeface="+mn-ea"/>
                        <a:cs typeface="+mn-cs"/>
                      </a:endParaRPr>
                    </a:p>
                    <a:p>
                      <a:r>
                        <a:rPr lang="fr-FR" sz="1800" b="1" kern="1200" dirty="0">
                          <a:solidFill>
                            <a:schemeClr val="dk1"/>
                          </a:solidFill>
                          <a:effectLst/>
                          <a:latin typeface="+mn-lt"/>
                          <a:ea typeface="+mn-ea"/>
                          <a:cs typeface="+mn-cs"/>
                        </a:rPr>
                        <a:t>Réactions de polymérisation </a:t>
                      </a:r>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Retrouver les monomères à partir de la formule d’un polymère</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Écrire l’équation d’une réaction de polymérisation</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Distinguer la polymérisation par addition de la polymérisation par condensation</a:t>
                      </a:r>
                    </a:p>
                    <a:p>
                      <a:pPr lvl="0"/>
                      <a:r>
                        <a:rPr lang="fr-FR" sz="1800" kern="1200" dirty="0">
                          <a:solidFill>
                            <a:schemeClr val="dk1"/>
                          </a:solidFill>
                          <a:effectLst/>
                          <a:latin typeface="+mn-lt"/>
                          <a:ea typeface="+mn-ea"/>
                          <a:cs typeface="+mn-cs"/>
                        </a:rPr>
                        <a:t>Réaliser la synthèse d’un polymère synthétique ou d’un polymère à partir de substances naturelles</a:t>
                      </a:r>
                    </a:p>
                    <a:p>
                      <a:pPr lvl="0"/>
                      <a:endParaRPr lang="fr-FR" sz="1800" kern="1200" dirty="0">
                        <a:solidFill>
                          <a:schemeClr val="dk1"/>
                        </a:solidFill>
                        <a:effectLst/>
                        <a:latin typeface="+mn-lt"/>
                        <a:ea typeface="+mn-ea"/>
                        <a:cs typeface="+mn-cs"/>
                      </a:endParaRPr>
                    </a:p>
                    <a:p>
                      <a:r>
                        <a:rPr lang="fr-FR" sz="1800" kern="1200" dirty="0">
                          <a:solidFill>
                            <a:schemeClr val="dk1"/>
                          </a:solidFill>
                          <a:effectLst/>
                          <a:latin typeface="+mn-lt"/>
                          <a:ea typeface="+mn-ea"/>
                          <a:cs typeface="+mn-cs"/>
                        </a:rPr>
                        <a:t>Rechercher, extraire et exploiter des informations relatives à la production industrielle, l’utilisation et l’éventuel recyclage de quelques polymères usuels, utilisés comme vêtement ou revêtement</a:t>
                      </a:r>
                    </a:p>
                  </a:txBody>
                  <a:tcPr/>
                </a:tc>
                <a:tc>
                  <a:txBody>
                    <a:bodyPr/>
                    <a:lstStyle/>
                    <a:p>
                      <a:r>
                        <a:rPr lang="fr-FR" sz="1800" b="1" kern="1200" dirty="0">
                          <a:solidFill>
                            <a:schemeClr val="dk1"/>
                          </a:solidFill>
                          <a:effectLst/>
                          <a:latin typeface="+mn-lt"/>
                          <a:ea typeface="+mn-ea"/>
                          <a:cs typeface="+mn-cs"/>
                        </a:rPr>
                        <a:t>Molécules et macromolécules organiques</a:t>
                      </a:r>
                    </a:p>
                    <a:p>
                      <a:pPr lvl="0"/>
                      <a:r>
                        <a:rPr lang="fr-FR" sz="1800" kern="1200" dirty="0">
                          <a:solidFill>
                            <a:schemeClr val="dk1"/>
                          </a:solidFill>
                          <a:effectLst/>
                          <a:latin typeface="+mn-lt"/>
                          <a:ea typeface="+mn-ea"/>
                          <a:cs typeface="+mn-cs"/>
                        </a:rPr>
                        <a:t>Passer des formules développées aux formules semi-développées et aux formules brutes</a:t>
                      </a:r>
                    </a:p>
                    <a:p>
                      <a:pPr lvl="0"/>
                      <a:endParaRPr lang="fr-FR" sz="1800" kern="1200" dirty="0">
                        <a:solidFill>
                          <a:schemeClr val="dk1"/>
                        </a:solidFill>
                        <a:effectLst/>
                        <a:latin typeface="+mn-lt"/>
                        <a:ea typeface="+mn-ea"/>
                        <a:cs typeface="+mn-cs"/>
                      </a:endParaRPr>
                    </a:p>
                    <a:p>
                      <a:r>
                        <a:rPr lang="fr-FR" sz="1800" kern="1200" dirty="0">
                          <a:solidFill>
                            <a:schemeClr val="dk1"/>
                          </a:solidFill>
                          <a:effectLst/>
                          <a:latin typeface="+mn-lt"/>
                          <a:ea typeface="+mn-ea"/>
                          <a:cs typeface="+mn-cs"/>
                        </a:rPr>
                        <a:t>Reconnaître les groupes caractéristiques des fonctions alcool et acide carboxylique</a:t>
                      </a:r>
                      <a:endParaRPr lang="fr-FR" sz="1800" kern="1200" noProof="0" dirty="0">
                        <a:solidFill>
                          <a:schemeClr val="dk1"/>
                        </a:solidFill>
                        <a:effectLst/>
                        <a:latin typeface="+mn-lt"/>
                        <a:ea typeface="+mn-ea"/>
                        <a:cs typeface="+mn-cs"/>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082246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2432005282"/>
              </p:ext>
            </p:extLst>
          </p:nvPr>
        </p:nvGraphicFramePr>
        <p:xfrm>
          <a:off x="563525" y="258822"/>
          <a:ext cx="11057861" cy="5854899"/>
        </p:xfrm>
        <a:graphic>
          <a:graphicData uri="http://schemas.openxmlformats.org/drawingml/2006/table">
            <a:tbl>
              <a:tblPr firstRow="1" bandRow="1">
                <a:tableStyleId>{5C22544A-7EE6-4342-B048-85BDC9FD1C3A}</a:tableStyleId>
              </a:tblPr>
              <a:tblGrid>
                <a:gridCol w="4465675">
                  <a:extLst>
                    <a:ext uri="{9D8B030D-6E8A-4147-A177-3AD203B41FA5}">
                      <a16:colId xmlns:a16="http://schemas.microsoft.com/office/drawing/2014/main" val="20000"/>
                    </a:ext>
                  </a:extLst>
                </a:gridCol>
                <a:gridCol w="6592186">
                  <a:extLst>
                    <a:ext uri="{9D8B030D-6E8A-4147-A177-3AD203B41FA5}">
                      <a16:colId xmlns:a16="http://schemas.microsoft.com/office/drawing/2014/main" val="20001"/>
                    </a:ext>
                  </a:extLst>
                </a:gridCol>
              </a:tblGrid>
              <a:tr h="390471">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5464428">
                <a:tc>
                  <a:txBody>
                    <a:bodyPr/>
                    <a:lstStyle/>
                    <a:p>
                      <a:r>
                        <a:rPr lang="fr-FR" sz="1800" b="1" kern="1200" dirty="0">
                          <a:solidFill>
                            <a:schemeClr val="dk1"/>
                          </a:solidFill>
                          <a:effectLst/>
                          <a:latin typeface="+mn-lt"/>
                          <a:ea typeface="+mn-ea"/>
                          <a:cs typeface="+mn-cs"/>
                        </a:rPr>
                        <a:t>Antiseptiques et désinfectants</a:t>
                      </a:r>
                    </a:p>
                    <a:p>
                      <a:r>
                        <a:rPr lang="fr-FR" sz="1800" kern="1200" dirty="0">
                          <a:solidFill>
                            <a:schemeClr val="dk1"/>
                          </a:solidFill>
                          <a:effectLst/>
                          <a:latin typeface="+mn-lt"/>
                          <a:ea typeface="+mn-ea"/>
                          <a:cs typeface="+mn-cs"/>
                        </a:rPr>
                        <a:t>Citer les principaux antiseptiques et désinfectants usuels et montrer expérimentalement le caractère oxydant d’un antiseptique</a:t>
                      </a:r>
                    </a:p>
                    <a:p>
                      <a:endParaRPr lang="fr-FR" sz="1800" kern="1200" dirty="0">
                        <a:solidFill>
                          <a:schemeClr val="dk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fr-FR" sz="1800" kern="1200" dirty="0">
                          <a:solidFill>
                            <a:schemeClr val="dk1"/>
                          </a:solidFill>
                          <a:effectLst/>
                          <a:latin typeface="+mn-lt"/>
                          <a:ea typeface="+mn-ea"/>
                          <a:cs typeface="+mn-cs"/>
                        </a:rPr>
                        <a:t>Doser par comparaison une solution d’antiseptique</a:t>
                      </a:r>
                    </a:p>
                    <a:p>
                      <a:endParaRPr lang="fr-FR" sz="1800" kern="1200" dirty="0">
                        <a:solidFill>
                          <a:schemeClr val="dk1"/>
                        </a:solidFill>
                        <a:effectLst/>
                        <a:latin typeface="+mn-lt"/>
                        <a:ea typeface="+mn-ea"/>
                        <a:cs typeface="+mn-cs"/>
                      </a:endParaRPr>
                    </a:p>
                    <a:p>
                      <a:endParaRPr lang="fr-FR" sz="1800" kern="1200" dirty="0">
                        <a:solidFill>
                          <a:schemeClr val="dk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800" b="1" kern="1200" dirty="0">
                          <a:solidFill>
                            <a:schemeClr val="dk1"/>
                          </a:solidFill>
                          <a:effectLst/>
                          <a:latin typeface="+mn-lt"/>
                          <a:ea typeface="+mn-ea"/>
                          <a:cs typeface="+mn-cs"/>
                        </a:rPr>
                        <a:t>Corrosion et protection des </a:t>
                      </a:r>
                      <a:r>
                        <a:rPr lang="fr-FR" sz="1800" b="1" kern="1200" noProof="0" dirty="0">
                          <a:solidFill>
                            <a:schemeClr val="dk1"/>
                          </a:solidFill>
                          <a:effectLst/>
                          <a:latin typeface="+mn-lt"/>
                          <a:ea typeface="+mn-ea"/>
                          <a:cs typeface="+mn-cs"/>
                        </a:rPr>
                        <a:t>matériaux</a:t>
                      </a:r>
                      <a:endParaRPr lang="fr-FR" sz="1800" kern="1200" noProof="0" dirty="0">
                        <a:solidFill>
                          <a:schemeClr val="dk1"/>
                        </a:solidFill>
                        <a:effectLst/>
                        <a:latin typeface="+mn-lt"/>
                        <a:ea typeface="+mn-ea"/>
                        <a:cs typeface="+mn-cs"/>
                      </a:endParaRPr>
                    </a:p>
                    <a:p>
                      <a:r>
                        <a:rPr lang="fr-FR" sz="1800" b="0" kern="1200" dirty="0">
                          <a:solidFill>
                            <a:schemeClr val="dk1"/>
                          </a:solidFill>
                          <a:effectLst/>
                          <a:latin typeface="+mn-lt"/>
                          <a:ea typeface="+mn-ea"/>
                          <a:cs typeface="+mn-cs"/>
                        </a:rPr>
                        <a:t>Etudiées en Terminale</a:t>
                      </a:r>
                    </a:p>
                    <a:p>
                      <a:endParaRPr lang="fr-FR" sz="1800" b="0" kern="1200" dirty="0">
                        <a:solidFill>
                          <a:schemeClr val="dk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800" b="1" kern="1200" dirty="0">
                          <a:solidFill>
                            <a:schemeClr val="dk1"/>
                          </a:solidFill>
                          <a:effectLst/>
                          <a:latin typeface="+mn-lt"/>
                          <a:ea typeface="+mn-ea"/>
                          <a:cs typeface="+mn-cs"/>
                        </a:rPr>
                        <a:t>Piles</a:t>
                      </a:r>
                    </a:p>
                    <a:p>
                      <a:pPr marL="0" marR="0" lvl="0" indent="0" algn="l" defTabSz="457200" rtl="0" eaLnBrk="1" fontAlgn="auto" latinLnBrk="0" hangingPunct="1">
                        <a:lnSpc>
                          <a:spcPct val="100000"/>
                        </a:lnSpc>
                        <a:spcBef>
                          <a:spcPts val="0"/>
                        </a:spcBef>
                        <a:spcAft>
                          <a:spcPts val="0"/>
                        </a:spcAft>
                        <a:buClrTx/>
                        <a:buSzTx/>
                        <a:buFontTx/>
                        <a:buNone/>
                        <a:tabLst/>
                        <a:defRPr/>
                      </a:pPr>
                      <a:r>
                        <a:rPr lang="fr-FR" sz="1800" b="0" kern="1200" dirty="0">
                          <a:solidFill>
                            <a:schemeClr val="dk1"/>
                          </a:solidFill>
                          <a:effectLst/>
                          <a:latin typeface="+mn-lt"/>
                          <a:ea typeface="+mn-ea"/>
                          <a:cs typeface="+mn-cs"/>
                        </a:rPr>
                        <a:t>Etudiées en Terminale</a:t>
                      </a:r>
                    </a:p>
                    <a:p>
                      <a:endParaRPr lang="fr-FR" sz="1800" b="0" kern="1200" dirty="0">
                        <a:solidFill>
                          <a:schemeClr val="dk1"/>
                        </a:solidFill>
                        <a:effectLst/>
                        <a:latin typeface="+mn-lt"/>
                        <a:ea typeface="+mn-ea"/>
                        <a:cs typeface="+mn-cs"/>
                      </a:endParaRPr>
                    </a:p>
                  </a:txBody>
                  <a:tcPr/>
                </a:tc>
                <a:tc>
                  <a:txBody>
                    <a:bodyPr/>
                    <a:lstStyle/>
                    <a:p>
                      <a:r>
                        <a:rPr lang="fr-FR" sz="1800" b="1" kern="1200" dirty="0">
                          <a:solidFill>
                            <a:schemeClr val="dk1"/>
                          </a:solidFill>
                          <a:effectLst/>
                          <a:latin typeface="+mn-lt"/>
                          <a:ea typeface="+mn-ea"/>
                          <a:cs typeface="+mn-cs"/>
                        </a:rPr>
                        <a:t>Concentration d’un soluté (en g.L</a:t>
                      </a:r>
                      <a:r>
                        <a:rPr lang="fr-FR" sz="1800" b="1" kern="1200" baseline="30000" dirty="0">
                          <a:solidFill>
                            <a:schemeClr val="dk1"/>
                          </a:solidFill>
                          <a:effectLst/>
                          <a:latin typeface="+mn-lt"/>
                          <a:ea typeface="+mn-ea"/>
                          <a:cs typeface="+mn-cs"/>
                        </a:rPr>
                        <a:t>-1</a:t>
                      </a:r>
                      <a:r>
                        <a:rPr lang="fr-FR" sz="1800" b="1" kern="1200" dirty="0">
                          <a:solidFill>
                            <a:schemeClr val="dk1"/>
                          </a:solidFill>
                          <a:effectLst/>
                          <a:latin typeface="+mn-lt"/>
                          <a:ea typeface="+mn-ea"/>
                          <a:cs typeface="+mn-cs"/>
                        </a:rPr>
                        <a:t> ou en mol.L</a:t>
                      </a:r>
                      <a:r>
                        <a:rPr lang="fr-FR" sz="1800" b="1" kern="1200" baseline="30000" dirty="0">
                          <a:solidFill>
                            <a:schemeClr val="dk1"/>
                          </a:solidFill>
                          <a:effectLst/>
                          <a:latin typeface="+mn-lt"/>
                          <a:ea typeface="+mn-ea"/>
                          <a:cs typeface="+mn-cs"/>
                        </a:rPr>
                        <a:t>-1</a:t>
                      </a:r>
                      <a:r>
                        <a:rPr lang="fr-FR" sz="1800" b="1" kern="1200" dirty="0">
                          <a:solidFill>
                            <a:schemeClr val="dk1"/>
                          </a:solidFill>
                          <a:effectLst/>
                          <a:latin typeface="+mn-lt"/>
                          <a:ea typeface="+mn-ea"/>
                          <a:cs typeface="+mn-cs"/>
                        </a:rPr>
                        <a:t>)</a:t>
                      </a:r>
                    </a:p>
                    <a:p>
                      <a:pPr lvl="0"/>
                      <a:r>
                        <a:rPr lang="fr-FR" sz="1800" i="1" kern="1200" dirty="0">
                          <a:solidFill>
                            <a:schemeClr val="dk1"/>
                          </a:solidFill>
                          <a:effectLst/>
                          <a:latin typeface="+mn-lt"/>
                          <a:ea typeface="+mn-ea"/>
                          <a:cs typeface="+mn-cs"/>
                        </a:rPr>
                        <a:t>Déterminer une concentration d’un soluté dans une solution à partir du protocole de préparation de celle-ci ou à partir de mesures expérimentales.</a:t>
                      </a:r>
                      <a:endParaRPr lang="fr-FR" sz="1800" kern="1200" dirty="0">
                        <a:solidFill>
                          <a:schemeClr val="dk1"/>
                        </a:solidFill>
                        <a:effectLst/>
                        <a:latin typeface="+mn-lt"/>
                        <a:ea typeface="+mn-ea"/>
                        <a:cs typeface="+mn-cs"/>
                      </a:endParaRPr>
                    </a:p>
                    <a:p>
                      <a:pPr lvl="0"/>
                      <a:endParaRPr lang="fr-FR" sz="1800" kern="1200" dirty="0">
                        <a:solidFill>
                          <a:schemeClr val="dk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fr-FR" sz="1800" b="1" kern="1200" dirty="0">
                          <a:solidFill>
                            <a:schemeClr val="dk1"/>
                          </a:solidFill>
                          <a:effectLst/>
                          <a:latin typeface="+mn-lt"/>
                          <a:ea typeface="+mn-ea"/>
                          <a:cs typeface="+mn-cs"/>
                        </a:rPr>
                        <a:t>Corrosion et protection des matériaux</a:t>
                      </a:r>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Exploiter l’équation d’une réaction d’oxydo-réduction pour analyser une situation de corrosion d’un matériau</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Citer des métaux ou des alliages résistants à la corrosion</a:t>
                      </a:r>
                    </a:p>
                    <a:p>
                      <a:pPr lvl="0"/>
                      <a:endParaRPr lang="fr-FR" sz="1800" kern="1200" dirty="0">
                        <a:solidFill>
                          <a:schemeClr val="dk1"/>
                        </a:solidFill>
                        <a:effectLst/>
                        <a:latin typeface="+mn-lt"/>
                        <a:ea typeface="+mn-ea"/>
                        <a:cs typeface="+mn-cs"/>
                      </a:endParaRPr>
                    </a:p>
                    <a:p>
                      <a:r>
                        <a:rPr lang="fr-FR" sz="1800" kern="1200" dirty="0">
                          <a:solidFill>
                            <a:schemeClr val="dk1"/>
                          </a:solidFill>
                          <a:effectLst/>
                          <a:latin typeface="+mn-lt"/>
                          <a:ea typeface="+mn-ea"/>
                          <a:cs typeface="+mn-cs"/>
                        </a:rPr>
                        <a:t>Citer et interpréter des méthodes de protection contre la corrosion</a:t>
                      </a:r>
                    </a:p>
                    <a:p>
                      <a:endParaRPr lang="fr-FR" sz="1800" kern="1200" dirty="0">
                        <a:solidFill>
                          <a:schemeClr val="dk1"/>
                        </a:solidFill>
                        <a:effectLst/>
                        <a:latin typeface="+mn-lt"/>
                        <a:ea typeface="+mn-ea"/>
                        <a:cs typeface="+mn-cs"/>
                      </a:endParaRPr>
                    </a:p>
                    <a:p>
                      <a:r>
                        <a:rPr lang="fr-FR" sz="1800" b="1" kern="1200" dirty="0">
                          <a:solidFill>
                            <a:schemeClr val="dk1"/>
                          </a:solidFill>
                          <a:effectLst/>
                          <a:latin typeface="+mn-lt"/>
                          <a:ea typeface="+mn-ea"/>
                          <a:cs typeface="+mn-cs"/>
                        </a:rPr>
                        <a:t>Piles</a:t>
                      </a:r>
                    </a:p>
                    <a:p>
                      <a:pPr lvl="0"/>
                      <a:r>
                        <a:rPr lang="fr-FR" sz="1800" kern="1200" dirty="0">
                          <a:solidFill>
                            <a:schemeClr val="dk1"/>
                          </a:solidFill>
                          <a:effectLst/>
                          <a:latin typeface="+mn-lt"/>
                          <a:ea typeface="+mn-ea"/>
                          <a:cs typeface="+mn-cs"/>
                        </a:rPr>
                        <a:t>Analyser le fonctionnement d’une pile en termes de transfert d’électrons et de réaction d’oxydo-réduction</a:t>
                      </a:r>
                    </a:p>
                    <a:p>
                      <a:pPr lvl="0"/>
                      <a:endParaRPr lang="fr-FR" sz="1800" kern="1200" dirty="0">
                        <a:solidFill>
                          <a:schemeClr val="dk1"/>
                        </a:solidFill>
                        <a:effectLst/>
                        <a:latin typeface="+mn-lt"/>
                        <a:ea typeface="+mn-ea"/>
                        <a:cs typeface="+mn-cs"/>
                      </a:endParaRPr>
                    </a:p>
                    <a:p>
                      <a:r>
                        <a:rPr lang="fr-FR" sz="1800" i="1" kern="1200" dirty="0">
                          <a:solidFill>
                            <a:schemeClr val="dk1"/>
                          </a:solidFill>
                          <a:effectLst/>
                          <a:latin typeface="+mn-lt"/>
                          <a:ea typeface="+mn-ea"/>
                          <a:cs typeface="+mn-cs"/>
                        </a:rPr>
                        <a:t>Étudier le fonctionnement d’une pile</a:t>
                      </a:r>
                      <a:endParaRPr lang="fr-FR" sz="1800" kern="1200" dirty="0">
                        <a:solidFill>
                          <a:schemeClr val="dk1"/>
                        </a:solidFill>
                        <a:effectLst/>
                        <a:latin typeface="+mn-lt"/>
                        <a:ea typeface="+mn-ea"/>
                        <a:cs typeface="+mn-cs"/>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6984801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22705" y="1924493"/>
            <a:ext cx="8001000" cy="956930"/>
          </a:xfrm>
        </p:spPr>
        <p:txBody>
          <a:bodyPr/>
          <a:lstStyle/>
          <a:p>
            <a:r>
              <a:rPr lang="fr-FR" dirty="0">
                <a:hlinkClick r:id="rId2" action="ppaction://hlinksldjump">
                  <a:extLst>
                    <a:ext uri="{A12FA001-AC4F-418D-AE19-62706E023703}">
                      <ahyp:hlinkClr xmlns:ahyp="http://schemas.microsoft.com/office/drawing/2018/hyperlinkcolor" val="tx"/>
                    </a:ext>
                  </a:extLst>
                </a:hlinkClick>
              </a:rPr>
              <a:t>Mathématiques</a:t>
            </a:r>
            <a:endParaRPr lang="fr-FR" dirty="0"/>
          </a:p>
        </p:txBody>
      </p:sp>
      <p:sp>
        <p:nvSpPr>
          <p:cNvPr id="3" name="Sous-titre 2"/>
          <p:cNvSpPr>
            <a:spLocks noGrp="1"/>
          </p:cNvSpPr>
          <p:nvPr>
            <p:ph type="subTitle" idx="1"/>
          </p:nvPr>
        </p:nvSpPr>
        <p:spPr>
          <a:xfrm>
            <a:off x="322705" y="2881423"/>
            <a:ext cx="7451870" cy="692964"/>
          </a:xfrm>
        </p:spPr>
        <p:txBody>
          <a:bodyPr/>
          <a:lstStyle/>
          <a:p>
            <a:r>
              <a:rPr lang="fr-FR" i="1" dirty="0"/>
              <a:t>Ce qui change, ce qui ne change pas </a:t>
            </a:r>
          </a:p>
        </p:txBody>
      </p:sp>
      <p:sp>
        <p:nvSpPr>
          <p:cNvPr id="4" name="Titre 1">
            <a:extLst>
              <a:ext uri="{FF2B5EF4-FFF2-40B4-BE49-F238E27FC236}">
                <a16:creationId xmlns:a16="http://schemas.microsoft.com/office/drawing/2014/main" id="{75FF4168-BABB-46A6-9A06-64489D999D0C}"/>
              </a:ext>
            </a:extLst>
          </p:cNvPr>
          <p:cNvSpPr txBox="1">
            <a:spLocks/>
          </p:cNvSpPr>
          <p:nvPr/>
        </p:nvSpPr>
        <p:spPr>
          <a:xfrm>
            <a:off x="322705" y="4242391"/>
            <a:ext cx="8001000" cy="839972"/>
          </a:xfrm>
          <a:prstGeom prst="rect">
            <a:avLst/>
          </a:prstGeom>
          <a:effectLst/>
        </p:spPr>
        <p:txBody>
          <a:bodyPr vert="horz" lIns="91440" tIns="45720" rIns="91440" bIns="45720" rtlCol="0" anchor="b">
            <a:normAutofit/>
          </a:bodyPr>
          <a:lstStyle>
            <a:lvl1pPr algn="l" defTabSz="457200" rtl="0" eaLnBrk="1" latinLnBrk="0" hangingPunct="1">
              <a:spcBef>
                <a:spcPct val="0"/>
              </a:spcBef>
              <a:buNone/>
              <a:defRPr sz="48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dirty="0">
                <a:hlinkClick r:id="rId3" action="ppaction://hlinksldjump">
                  <a:extLst>
                    <a:ext uri="{A12FA001-AC4F-418D-AE19-62706E023703}">
                      <ahyp:hlinkClr xmlns:ahyp="http://schemas.microsoft.com/office/drawing/2018/hyperlinkcolor" val="tx"/>
                    </a:ext>
                  </a:extLst>
                </a:hlinkClick>
              </a:rPr>
              <a:t>Sciences Physiques</a:t>
            </a:r>
            <a:endParaRPr lang="fr-FR" dirty="0"/>
          </a:p>
        </p:txBody>
      </p:sp>
      <p:sp>
        <p:nvSpPr>
          <p:cNvPr id="5" name="Sous-titre 2">
            <a:extLst>
              <a:ext uri="{FF2B5EF4-FFF2-40B4-BE49-F238E27FC236}">
                <a16:creationId xmlns:a16="http://schemas.microsoft.com/office/drawing/2014/main" id="{FCCAB577-D3ED-4DB0-AE86-800677DFA6D1}"/>
              </a:ext>
            </a:extLst>
          </p:cNvPr>
          <p:cNvSpPr txBox="1">
            <a:spLocks/>
          </p:cNvSpPr>
          <p:nvPr/>
        </p:nvSpPr>
        <p:spPr>
          <a:xfrm>
            <a:off x="322705" y="5172938"/>
            <a:ext cx="7451870" cy="692964"/>
          </a:xfrm>
          <a:prstGeom prst="rect">
            <a:avLst/>
          </a:prstGeom>
        </p:spPr>
        <p:txBody>
          <a:bodyPr vert="horz" lIns="91440" tIns="45720" rIns="91440" bIns="45720" rtlCol="0" anchor="t">
            <a:normAutofit/>
          </a:bodyPr>
          <a:lstStyle>
            <a:lvl1pPr marL="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2100" kern="1200" cap="none">
                <a:solidFill>
                  <a:schemeClr val="bg2">
                    <a:lumMod val="75000"/>
                  </a:schemeClr>
                </a:solidFill>
                <a:effectLst/>
                <a:latin typeface="+mn-lt"/>
                <a:ea typeface="+mn-ea"/>
                <a:cs typeface="+mn-cs"/>
              </a:defRPr>
            </a:lvl1pPr>
            <a:lvl2pPr marL="4572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8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6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9pPr>
          </a:lstStyle>
          <a:p>
            <a:r>
              <a:rPr lang="fr-FR" i="1" dirty="0"/>
              <a:t>Ce qui change, ce qui ne change pas </a:t>
            </a:r>
          </a:p>
        </p:txBody>
      </p:sp>
      <p:sp>
        <p:nvSpPr>
          <p:cNvPr id="6" name="ZoneTexte 5">
            <a:extLst>
              <a:ext uri="{FF2B5EF4-FFF2-40B4-BE49-F238E27FC236}">
                <a16:creationId xmlns:a16="http://schemas.microsoft.com/office/drawing/2014/main" id="{68F521A7-D328-453F-902F-837B16A3ABA0}"/>
              </a:ext>
            </a:extLst>
          </p:cNvPr>
          <p:cNvSpPr txBox="1"/>
          <p:nvPr/>
        </p:nvSpPr>
        <p:spPr>
          <a:xfrm>
            <a:off x="8399721" y="315065"/>
            <a:ext cx="2743200" cy="523220"/>
          </a:xfrm>
          <a:prstGeom prst="rect">
            <a:avLst/>
          </a:prstGeom>
          <a:noFill/>
        </p:spPr>
        <p:txBody>
          <a:bodyPr wrap="square" rtlCol="0">
            <a:spAutoFit/>
          </a:bodyPr>
          <a:lstStyle/>
          <a:p>
            <a:r>
              <a:rPr lang="fr-FR" sz="2800" dirty="0"/>
              <a:t>LIENS DIRECTS</a:t>
            </a:r>
          </a:p>
        </p:txBody>
      </p:sp>
    </p:spTree>
    <p:extLst>
      <p:ext uri="{BB962C8B-B14F-4D97-AF65-F5344CB8AC3E}">
        <p14:creationId xmlns:p14="http://schemas.microsoft.com/office/powerpoint/2010/main" val="37390061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2931076061"/>
              </p:ext>
            </p:extLst>
          </p:nvPr>
        </p:nvGraphicFramePr>
        <p:xfrm>
          <a:off x="563525" y="258823"/>
          <a:ext cx="11057861" cy="5120640"/>
        </p:xfrm>
        <a:graphic>
          <a:graphicData uri="http://schemas.openxmlformats.org/drawingml/2006/table">
            <a:tbl>
              <a:tblPr firstRow="1" bandRow="1">
                <a:tableStyleId>{5C22544A-7EE6-4342-B048-85BDC9FD1C3A}</a:tableStyleId>
              </a:tblPr>
              <a:tblGrid>
                <a:gridCol w="4465675">
                  <a:extLst>
                    <a:ext uri="{9D8B030D-6E8A-4147-A177-3AD203B41FA5}">
                      <a16:colId xmlns:a16="http://schemas.microsoft.com/office/drawing/2014/main" val="20000"/>
                    </a:ext>
                  </a:extLst>
                </a:gridCol>
                <a:gridCol w="6592186">
                  <a:extLst>
                    <a:ext uri="{9D8B030D-6E8A-4147-A177-3AD203B41FA5}">
                      <a16:colId xmlns:a16="http://schemas.microsoft.com/office/drawing/2014/main" val="20001"/>
                    </a:ext>
                  </a:extLst>
                </a:gridCol>
              </a:tblGrid>
              <a:tr h="317227">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475086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1800" b="1" kern="1200" noProof="0" dirty="0">
                          <a:solidFill>
                            <a:schemeClr val="dk1"/>
                          </a:solidFill>
                          <a:effectLst/>
                          <a:latin typeface="+mn-lt"/>
                          <a:ea typeface="+mn-ea"/>
                          <a:cs typeface="+mn-cs"/>
                        </a:rPr>
                        <a:t>Onde et transport de l’information</a:t>
                      </a:r>
                    </a:p>
                    <a:p>
                      <a:endParaRPr lang="fr-FR" sz="1800" kern="1200" dirty="0">
                        <a:solidFill>
                          <a:schemeClr val="dk1"/>
                        </a:solidFill>
                        <a:effectLst/>
                        <a:latin typeface="+mn-lt"/>
                        <a:ea typeface="+mn-ea"/>
                        <a:cs typeface="+mn-cs"/>
                      </a:endParaRPr>
                    </a:p>
                    <a:p>
                      <a:endParaRPr lang="fr-FR" sz="1800" kern="1200" dirty="0">
                        <a:solidFill>
                          <a:schemeClr val="dk1"/>
                        </a:solidFill>
                        <a:effectLst/>
                        <a:latin typeface="+mn-lt"/>
                        <a:ea typeface="+mn-ea"/>
                        <a:cs typeface="+mn-cs"/>
                      </a:endParaRPr>
                    </a:p>
                    <a:p>
                      <a:endParaRPr lang="fr-FR" sz="1800" kern="1200" dirty="0">
                        <a:solidFill>
                          <a:schemeClr val="dk1"/>
                        </a:solidFill>
                        <a:effectLst/>
                        <a:latin typeface="+mn-lt"/>
                        <a:ea typeface="+mn-ea"/>
                        <a:cs typeface="+mn-cs"/>
                      </a:endParaRPr>
                    </a:p>
                    <a:p>
                      <a:endParaRPr lang="fr-FR" sz="1800" kern="1200" dirty="0">
                        <a:solidFill>
                          <a:schemeClr val="dk1"/>
                        </a:solidFill>
                        <a:effectLst/>
                        <a:latin typeface="+mn-lt"/>
                        <a:ea typeface="+mn-ea"/>
                        <a:cs typeface="+mn-cs"/>
                      </a:endParaRPr>
                    </a:p>
                    <a:p>
                      <a:r>
                        <a:rPr lang="fr-FR" sz="1800" kern="1200" dirty="0">
                          <a:solidFill>
                            <a:schemeClr val="dk1"/>
                          </a:solidFill>
                          <a:effectLst/>
                          <a:latin typeface="+mn-lt"/>
                          <a:ea typeface="+mn-ea"/>
                          <a:cs typeface="+mn-cs"/>
                        </a:rPr>
                        <a:t>Etudiés en Terminale</a:t>
                      </a:r>
                    </a:p>
                    <a:p>
                      <a:endParaRPr lang="fr-FR" sz="1800" kern="1200" dirty="0">
                        <a:solidFill>
                          <a:schemeClr val="dk1"/>
                        </a:solidFill>
                        <a:effectLst/>
                        <a:latin typeface="+mn-lt"/>
                        <a:ea typeface="+mn-ea"/>
                        <a:cs typeface="+mn-cs"/>
                      </a:endParaRPr>
                    </a:p>
                    <a:p>
                      <a:endParaRPr lang="fr-FR" sz="1800" kern="1200" dirty="0">
                        <a:solidFill>
                          <a:schemeClr val="dk1"/>
                        </a:solidFill>
                        <a:effectLst/>
                        <a:latin typeface="+mn-lt"/>
                        <a:ea typeface="+mn-ea"/>
                        <a:cs typeface="+mn-cs"/>
                      </a:endParaRPr>
                    </a:p>
                    <a:p>
                      <a:endParaRPr lang="fr-FR" sz="1800" kern="1200" dirty="0">
                        <a:solidFill>
                          <a:schemeClr val="dk1"/>
                        </a:solidFill>
                        <a:effectLst/>
                        <a:latin typeface="+mn-lt"/>
                        <a:ea typeface="+mn-ea"/>
                        <a:cs typeface="+mn-cs"/>
                      </a:endParaRPr>
                    </a:p>
                    <a:p>
                      <a:endParaRPr lang="fr-FR" sz="1800" kern="1200" dirty="0">
                        <a:solidFill>
                          <a:schemeClr val="dk1"/>
                        </a:solidFill>
                        <a:effectLst/>
                        <a:latin typeface="+mn-lt"/>
                        <a:ea typeface="+mn-ea"/>
                        <a:cs typeface="+mn-cs"/>
                      </a:endParaRPr>
                    </a:p>
                    <a:p>
                      <a:endParaRPr lang="fr-FR" sz="1800" kern="1200" dirty="0">
                        <a:solidFill>
                          <a:schemeClr val="dk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fr-FR" sz="1800" b="1" kern="1200" dirty="0">
                          <a:solidFill>
                            <a:schemeClr val="dk1"/>
                          </a:solidFill>
                          <a:effectLst/>
                          <a:latin typeface="+mn-lt"/>
                          <a:ea typeface="+mn-ea"/>
                          <a:cs typeface="+mn-cs"/>
                        </a:rPr>
                        <a:t>Niveau sonore</a:t>
                      </a:r>
                    </a:p>
                    <a:p>
                      <a:pPr lvl="0"/>
                      <a:r>
                        <a:rPr lang="fr-FR" sz="1800" kern="1200" dirty="0">
                          <a:solidFill>
                            <a:schemeClr val="dk1"/>
                          </a:solidFill>
                          <a:effectLst/>
                          <a:latin typeface="+mn-lt"/>
                          <a:ea typeface="+mn-ea"/>
                          <a:cs typeface="+mn-cs"/>
                        </a:rPr>
                        <a:t>Définir et mesurer le niveau sonore</a:t>
                      </a:r>
                    </a:p>
                    <a:p>
                      <a:pPr lvl="0"/>
                      <a:endParaRPr lang="fr-FR" sz="1800"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Citer l’unité correspondante : le décibel (dB)</a:t>
                      </a:r>
                    </a:p>
                    <a:p>
                      <a:endParaRPr lang="fr-FR" sz="1800" b="0" kern="1200" dirty="0">
                        <a:solidFill>
                          <a:schemeClr val="dk1"/>
                        </a:solidFill>
                        <a:effectLst/>
                        <a:latin typeface="+mn-lt"/>
                        <a:ea typeface="+mn-ea"/>
                        <a:cs typeface="+mn-cs"/>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sz="1800" b="1" kern="1200" dirty="0">
                          <a:solidFill>
                            <a:schemeClr val="dk1"/>
                          </a:solidFill>
                          <a:effectLst/>
                          <a:latin typeface="+mn-lt"/>
                          <a:ea typeface="+mn-ea"/>
                          <a:cs typeface="+mn-cs"/>
                        </a:rPr>
                        <a:t>Onde et transport de l’information</a:t>
                      </a:r>
                    </a:p>
                    <a:p>
                      <a:pPr lvl="0"/>
                      <a:r>
                        <a:rPr lang="fr-FR" sz="1800" i="1" kern="1200" dirty="0">
                          <a:solidFill>
                            <a:schemeClr val="dk1"/>
                          </a:solidFill>
                          <a:effectLst/>
                          <a:latin typeface="+mn-lt"/>
                          <a:ea typeface="+mn-ea"/>
                          <a:cs typeface="+mn-cs"/>
                        </a:rPr>
                        <a:t>Mettre en œuvre un guide d’onde</a:t>
                      </a:r>
                    </a:p>
                    <a:p>
                      <a:pPr marL="0" marR="0" lvl="0" indent="0" algn="l" defTabSz="457200" rtl="0" eaLnBrk="1" fontAlgn="auto" latinLnBrk="0" hangingPunct="1">
                        <a:lnSpc>
                          <a:spcPct val="100000"/>
                        </a:lnSpc>
                        <a:spcBef>
                          <a:spcPts val="0"/>
                        </a:spcBef>
                        <a:spcAft>
                          <a:spcPts val="0"/>
                        </a:spcAft>
                        <a:buClrTx/>
                        <a:buSzTx/>
                        <a:buFontTx/>
                        <a:buNone/>
                        <a:tabLst/>
                        <a:defRPr/>
                      </a:pPr>
                      <a:endParaRPr lang="fr-FR" sz="1800" b="1" kern="1200" dirty="0">
                        <a:solidFill>
                          <a:schemeClr val="dk1"/>
                        </a:solidFill>
                        <a:effectLst/>
                        <a:latin typeface="+mn-lt"/>
                        <a:ea typeface="+mn-ea"/>
                        <a:cs typeface="+mn-cs"/>
                      </a:endParaRPr>
                    </a:p>
                    <a:p>
                      <a:pPr lvl="0"/>
                      <a:r>
                        <a:rPr lang="fr-FR" sz="1800" kern="1200" dirty="0">
                          <a:solidFill>
                            <a:schemeClr val="dk1"/>
                          </a:solidFill>
                          <a:effectLst/>
                          <a:latin typeface="+mn-lt"/>
                          <a:ea typeface="+mn-ea"/>
                          <a:cs typeface="+mn-cs"/>
                        </a:rPr>
                        <a:t>Associer une onde à une perturbation qui se propage, dont les caractéristiques peuvent transporter des informations.</a:t>
                      </a:r>
                    </a:p>
                    <a:p>
                      <a:r>
                        <a:rPr lang="fr-FR" sz="1800" kern="1200" dirty="0">
                          <a:solidFill>
                            <a:schemeClr val="dk1"/>
                          </a:solidFill>
                          <a:effectLst/>
                          <a:latin typeface="+mn-lt"/>
                          <a:ea typeface="+mn-ea"/>
                          <a:cs typeface="+mn-cs"/>
                        </a:rPr>
                        <a:t>Associer le transport de l’information à la propagation entre l’émetteur et le récepteur d’une onde modulée selon un code donné</a:t>
                      </a:r>
                    </a:p>
                    <a:p>
                      <a:endParaRPr lang="fr-FR" sz="1800" b="1" kern="1200" dirty="0">
                        <a:solidFill>
                          <a:schemeClr val="dk1"/>
                        </a:solidFill>
                        <a:effectLst/>
                        <a:latin typeface="+mn-lt"/>
                        <a:ea typeface="+mn-ea"/>
                        <a:cs typeface="+mn-cs"/>
                      </a:endParaRPr>
                    </a:p>
                    <a:p>
                      <a:endParaRPr lang="fr-FR" sz="1800" b="1" kern="1200" dirty="0">
                        <a:solidFill>
                          <a:schemeClr val="dk1"/>
                        </a:solidFill>
                        <a:effectLst/>
                        <a:latin typeface="+mn-lt"/>
                        <a:ea typeface="+mn-ea"/>
                        <a:cs typeface="+mn-cs"/>
                      </a:endParaRPr>
                    </a:p>
                    <a:p>
                      <a:r>
                        <a:rPr lang="fr-FR" sz="1800" b="1" kern="1200" noProof="0" dirty="0">
                          <a:solidFill>
                            <a:schemeClr val="dk1"/>
                          </a:solidFill>
                          <a:effectLst/>
                          <a:latin typeface="+mn-lt"/>
                          <a:ea typeface="+mn-ea"/>
                          <a:cs typeface="+mn-cs"/>
                        </a:rPr>
                        <a:t>Lampes spectrales, lampes UV</a:t>
                      </a:r>
                    </a:p>
                  </a:txBody>
                  <a:tcPr/>
                </a:tc>
                <a:extLst>
                  <a:ext uri="{0D108BD9-81ED-4DB2-BD59-A6C34878D82A}">
                    <a16:rowId xmlns:a16="http://schemas.microsoft.com/office/drawing/2014/main" val="10001"/>
                  </a:ext>
                </a:extLst>
              </a:tr>
            </a:tbl>
          </a:graphicData>
        </a:graphic>
      </p:graphicFrame>
      <p:sp>
        <p:nvSpPr>
          <p:cNvPr id="3" name="ZoneTexte 2">
            <a:extLst>
              <a:ext uri="{FF2B5EF4-FFF2-40B4-BE49-F238E27FC236}">
                <a16:creationId xmlns:a16="http://schemas.microsoft.com/office/drawing/2014/main" id="{13EBFD63-5807-474A-801D-D00F1DD0D835}"/>
              </a:ext>
            </a:extLst>
          </p:cNvPr>
          <p:cNvSpPr txBox="1"/>
          <p:nvPr/>
        </p:nvSpPr>
        <p:spPr>
          <a:xfrm>
            <a:off x="8995144" y="6241312"/>
            <a:ext cx="3583172" cy="523220"/>
          </a:xfrm>
          <a:prstGeom prst="rect">
            <a:avLst/>
          </a:prstGeom>
          <a:noFill/>
        </p:spPr>
        <p:txBody>
          <a:bodyPr wrap="square" rtlCol="0">
            <a:spAutoFit/>
          </a:bodyPr>
          <a:lstStyle/>
          <a:p>
            <a:r>
              <a:rPr lang="fr-FR" sz="2800" dirty="0">
                <a:hlinkClick r:id="rId2" action="ppaction://hlinksldjump">
                  <a:extLst>
                    <a:ext uri="{A12FA001-AC4F-418D-AE19-62706E023703}">
                      <ahyp:hlinkClr xmlns:ahyp="http://schemas.microsoft.com/office/drawing/2018/hyperlinkcolor" val="tx"/>
                    </a:ext>
                  </a:extLst>
                </a:hlinkClick>
              </a:rPr>
              <a:t>RETOUR au MENU</a:t>
            </a:r>
            <a:endParaRPr lang="fr-FR" sz="2800" dirty="0"/>
          </a:p>
        </p:txBody>
      </p:sp>
    </p:spTree>
    <p:extLst>
      <p:ext uri="{BB962C8B-B14F-4D97-AF65-F5344CB8AC3E}">
        <p14:creationId xmlns:p14="http://schemas.microsoft.com/office/powerpoint/2010/main" val="23353552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a:extLst>
              <a:ext uri="{FF2B5EF4-FFF2-40B4-BE49-F238E27FC236}">
                <a16:creationId xmlns:a16="http://schemas.microsoft.com/office/drawing/2014/main" id="{CC8A298F-EE47-412C-BE53-3F0E3912C543}"/>
              </a:ext>
            </a:extLst>
          </p:cNvPr>
          <p:cNvPicPr>
            <a:picLocks noGrp="1" noChangeAspect="1"/>
          </p:cNvPicPr>
          <p:nvPr>
            <p:ph idx="1"/>
          </p:nvPr>
        </p:nvPicPr>
        <p:blipFill>
          <a:blip r:embed="rId2"/>
          <a:stretch>
            <a:fillRect/>
          </a:stretch>
        </p:blipFill>
        <p:spPr>
          <a:xfrm>
            <a:off x="1116419" y="220105"/>
            <a:ext cx="6496493" cy="6417790"/>
          </a:xfrm>
        </p:spPr>
      </p:pic>
      <p:sp>
        <p:nvSpPr>
          <p:cNvPr id="9" name="ZoneTexte 8">
            <a:extLst>
              <a:ext uri="{FF2B5EF4-FFF2-40B4-BE49-F238E27FC236}">
                <a16:creationId xmlns:a16="http://schemas.microsoft.com/office/drawing/2014/main" id="{A34572BF-C8B7-4DAC-AD39-2D9C7FAA10BA}"/>
              </a:ext>
            </a:extLst>
          </p:cNvPr>
          <p:cNvSpPr txBox="1"/>
          <p:nvPr/>
        </p:nvSpPr>
        <p:spPr>
          <a:xfrm>
            <a:off x="10451805" y="6198781"/>
            <a:ext cx="1541721" cy="523220"/>
          </a:xfrm>
          <a:prstGeom prst="rect">
            <a:avLst/>
          </a:prstGeom>
          <a:noFill/>
        </p:spPr>
        <p:txBody>
          <a:bodyPr wrap="square" rtlCol="0">
            <a:spAutoFit/>
          </a:bodyPr>
          <a:lstStyle/>
          <a:p>
            <a:r>
              <a:rPr lang="fr-FR" sz="2800" dirty="0">
                <a:hlinkClick r:id="rId3" action="ppaction://hlinksldjump">
                  <a:extLst>
                    <a:ext uri="{A12FA001-AC4F-418D-AE19-62706E023703}">
                      <ahyp:hlinkClr xmlns:ahyp="http://schemas.microsoft.com/office/drawing/2018/hyperlinkcolor" val="tx"/>
                    </a:ext>
                  </a:extLst>
                </a:hlinkClick>
              </a:rPr>
              <a:t>RETOUR </a:t>
            </a:r>
            <a:endParaRPr lang="fr-FR" sz="2800" dirty="0"/>
          </a:p>
        </p:txBody>
      </p:sp>
    </p:spTree>
    <p:extLst>
      <p:ext uri="{BB962C8B-B14F-4D97-AF65-F5344CB8AC3E}">
        <p14:creationId xmlns:p14="http://schemas.microsoft.com/office/powerpoint/2010/main" val="34032516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0BC43A9-956A-4054-82E3-C6D357880C8A}"/>
              </a:ext>
            </a:extLst>
          </p:cNvPr>
          <p:cNvSpPr>
            <a:spLocks noGrp="1"/>
          </p:cNvSpPr>
          <p:nvPr>
            <p:ph idx="1"/>
          </p:nvPr>
        </p:nvSpPr>
        <p:spPr>
          <a:xfrm>
            <a:off x="397133" y="3992526"/>
            <a:ext cx="8534400" cy="2865474"/>
          </a:xfrm>
        </p:spPr>
        <p:txBody>
          <a:bodyPr>
            <a:normAutofit/>
          </a:bodyPr>
          <a:lstStyle/>
          <a:p>
            <a:pPr marL="0" indent="0">
              <a:buNone/>
            </a:pPr>
            <a:r>
              <a:rPr lang="fr-FR" sz="2800" b="1" dirty="0">
                <a:solidFill>
                  <a:schemeClr val="tx1"/>
                </a:solidFill>
              </a:rPr>
              <a:t>Valérie Bruneau – Mathématiques</a:t>
            </a:r>
          </a:p>
          <a:p>
            <a:pPr marL="0" indent="0">
              <a:buNone/>
            </a:pPr>
            <a:r>
              <a:rPr lang="fr-FR" sz="2800" b="1" dirty="0">
                <a:solidFill>
                  <a:schemeClr val="tx1"/>
                </a:solidFill>
              </a:rPr>
              <a:t>Christophe </a:t>
            </a:r>
            <a:r>
              <a:rPr lang="fr-FR" sz="2800" b="1" dirty="0" err="1">
                <a:solidFill>
                  <a:schemeClr val="tx1"/>
                </a:solidFill>
              </a:rPr>
              <a:t>Bouget</a:t>
            </a:r>
            <a:r>
              <a:rPr lang="fr-FR" sz="2800" b="1" dirty="0">
                <a:solidFill>
                  <a:schemeClr val="tx1"/>
                </a:solidFill>
              </a:rPr>
              <a:t> – Sciences Physiques</a:t>
            </a:r>
          </a:p>
          <a:p>
            <a:pPr marL="0" indent="0">
              <a:spcBef>
                <a:spcPts val="3000"/>
              </a:spcBef>
              <a:buNone/>
            </a:pPr>
            <a:r>
              <a:rPr lang="fr-FR" sz="2800" i="1" dirty="0">
                <a:solidFill>
                  <a:schemeClr val="tx1"/>
                </a:solidFill>
              </a:rPr>
              <a:t>Lycée </a:t>
            </a:r>
            <a:r>
              <a:rPr lang="fr-FR" sz="2800" i="1" dirty="0" err="1">
                <a:solidFill>
                  <a:schemeClr val="tx1"/>
                </a:solidFill>
              </a:rPr>
              <a:t>Estournelle</a:t>
            </a:r>
            <a:r>
              <a:rPr lang="fr-FR" sz="2800" i="1" dirty="0">
                <a:solidFill>
                  <a:schemeClr val="tx1"/>
                </a:solidFill>
              </a:rPr>
              <a:t> de Constant – La Flèche</a:t>
            </a:r>
          </a:p>
        </p:txBody>
      </p:sp>
      <p:sp>
        <p:nvSpPr>
          <p:cNvPr id="4" name="ZoneTexte 3">
            <a:extLst>
              <a:ext uri="{FF2B5EF4-FFF2-40B4-BE49-F238E27FC236}">
                <a16:creationId xmlns:a16="http://schemas.microsoft.com/office/drawing/2014/main" id="{5D491E27-E48A-4269-87F3-AEEACA018927}"/>
              </a:ext>
            </a:extLst>
          </p:cNvPr>
          <p:cNvSpPr txBox="1"/>
          <p:nvPr/>
        </p:nvSpPr>
        <p:spPr>
          <a:xfrm>
            <a:off x="8995144" y="6241312"/>
            <a:ext cx="3583172" cy="523220"/>
          </a:xfrm>
          <a:prstGeom prst="rect">
            <a:avLst/>
          </a:prstGeom>
          <a:noFill/>
        </p:spPr>
        <p:txBody>
          <a:bodyPr wrap="square" rtlCol="0">
            <a:spAutoFit/>
          </a:bodyPr>
          <a:lstStyle/>
          <a:p>
            <a:r>
              <a:rPr lang="fr-FR" sz="2800" dirty="0">
                <a:hlinkClick r:id="rId2" action="ppaction://hlinksldjump">
                  <a:extLst>
                    <a:ext uri="{A12FA001-AC4F-418D-AE19-62706E023703}">
                      <ahyp:hlinkClr xmlns:ahyp="http://schemas.microsoft.com/office/drawing/2018/hyperlinkcolor" val="tx"/>
                    </a:ext>
                  </a:extLst>
                </a:hlinkClick>
              </a:rPr>
              <a:t>RETOUR au MENU</a:t>
            </a:r>
            <a:endParaRPr lang="fr-FR" sz="2800" dirty="0"/>
          </a:p>
        </p:txBody>
      </p:sp>
    </p:spTree>
    <p:extLst>
      <p:ext uri="{BB962C8B-B14F-4D97-AF65-F5344CB8AC3E}">
        <p14:creationId xmlns:p14="http://schemas.microsoft.com/office/powerpoint/2010/main" val="2689999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a:t>Mathématiques</a:t>
            </a:r>
          </a:p>
        </p:txBody>
      </p:sp>
      <p:sp>
        <p:nvSpPr>
          <p:cNvPr id="3" name="Sous-titre 2"/>
          <p:cNvSpPr>
            <a:spLocks noGrp="1"/>
          </p:cNvSpPr>
          <p:nvPr>
            <p:ph type="subTitle" idx="1"/>
          </p:nvPr>
        </p:nvSpPr>
        <p:spPr>
          <a:xfrm>
            <a:off x="684212" y="3843868"/>
            <a:ext cx="7451870" cy="692964"/>
          </a:xfrm>
        </p:spPr>
        <p:txBody>
          <a:bodyPr/>
          <a:lstStyle/>
          <a:p>
            <a:r>
              <a:rPr lang="fr-FR" i="1" dirty="0"/>
              <a:t>Ce qui change, ce qui ne change pas </a:t>
            </a:r>
          </a:p>
        </p:txBody>
      </p:sp>
    </p:spTree>
    <p:extLst>
      <p:ext uri="{BB962C8B-B14F-4D97-AF65-F5344CB8AC3E}">
        <p14:creationId xmlns:p14="http://schemas.microsoft.com/office/powerpoint/2010/main" val="747469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4209349995"/>
              </p:ext>
            </p:extLst>
          </p:nvPr>
        </p:nvGraphicFramePr>
        <p:xfrm>
          <a:off x="684213" y="685800"/>
          <a:ext cx="8534400" cy="293116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Analyse</a:t>
                      </a:r>
                    </a:p>
                    <a:p>
                      <a:endParaRPr lang="fr-FR" u="sng" baseline="0" dirty="0"/>
                    </a:p>
                  </a:txBody>
                  <a:tcPr/>
                </a:tc>
                <a:tc>
                  <a:txBody>
                    <a:bodyPr/>
                    <a:lstStyle/>
                    <a:p>
                      <a:r>
                        <a:rPr lang="fr-FR" b="1" dirty="0"/>
                        <a:t>Analyse</a:t>
                      </a:r>
                    </a:p>
                    <a:p>
                      <a:r>
                        <a:rPr lang="fr-FR" u="sng" dirty="0"/>
                        <a:t>Dans le tronc commun :</a:t>
                      </a:r>
                    </a:p>
                    <a:p>
                      <a:r>
                        <a:rPr lang="fr-FR" u="none" dirty="0"/>
                        <a:t>Proportions et pourcentages</a:t>
                      </a:r>
                    </a:p>
                    <a:p>
                      <a:r>
                        <a:rPr lang="fr-FR" u="none" dirty="0"/>
                        <a:t>Evolutions et variations</a:t>
                      </a:r>
                    </a:p>
                    <a:p>
                      <a:r>
                        <a:rPr lang="fr-FR" u="none" dirty="0"/>
                        <a:t>Calcul</a:t>
                      </a:r>
                      <a:r>
                        <a:rPr lang="fr-FR" u="none" baseline="0" dirty="0"/>
                        <a:t> numérique et algébrique</a:t>
                      </a:r>
                    </a:p>
                    <a:p>
                      <a:r>
                        <a:rPr lang="fr-FR" u="none" baseline="0" dirty="0"/>
                        <a:t>Fonctions et représentations</a:t>
                      </a:r>
                    </a:p>
                    <a:p>
                      <a:r>
                        <a:rPr lang="fr-FR" u="none" baseline="0" dirty="0"/>
                        <a:t>Représentations graphiques de données chiffrées</a:t>
                      </a:r>
                      <a:endParaRPr lang="fr-FR" u="none" dirty="0"/>
                    </a:p>
                    <a:p>
                      <a:endParaRPr lang="fr-FR"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411366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361306141"/>
              </p:ext>
            </p:extLst>
          </p:nvPr>
        </p:nvGraphicFramePr>
        <p:xfrm>
          <a:off x="684213" y="685800"/>
          <a:ext cx="8534400" cy="320548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Analyse</a:t>
                      </a:r>
                    </a:p>
                    <a:p>
                      <a:r>
                        <a:rPr lang="fr-FR" u="sng" dirty="0"/>
                        <a:t>Second</a:t>
                      </a:r>
                      <a:r>
                        <a:rPr lang="fr-FR" u="sng" baseline="0" dirty="0"/>
                        <a:t> degré</a:t>
                      </a:r>
                    </a:p>
                    <a:p>
                      <a:r>
                        <a:rPr lang="fr-FR" baseline="0" dirty="0"/>
                        <a:t>Equation du second degré</a:t>
                      </a:r>
                    </a:p>
                    <a:p>
                      <a:r>
                        <a:rPr lang="fr-FR" baseline="0" dirty="0"/>
                        <a:t>Discriminant</a:t>
                      </a:r>
                    </a:p>
                    <a:p>
                      <a:r>
                        <a:rPr lang="fr-FR" baseline="0" dirty="0"/>
                        <a:t>Signe du trinôme</a:t>
                      </a:r>
                      <a:endParaRPr lang="fr-FR" dirty="0"/>
                    </a:p>
                  </a:txBody>
                  <a:tcPr/>
                </a:tc>
                <a:tc>
                  <a:txBody>
                    <a:bodyPr/>
                    <a:lstStyle/>
                    <a:p>
                      <a:r>
                        <a:rPr lang="fr-FR" b="1" dirty="0"/>
                        <a:t>Analyse</a:t>
                      </a:r>
                    </a:p>
                    <a:p>
                      <a:r>
                        <a:rPr lang="fr-FR" u="sng" dirty="0"/>
                        <a:t>Second degré</a:t>
                      </a:r>
                    </a:p>
                    <a:p>
                      <a:r>
                        <a:rPr lang="fr-FR" dirty="0"/>
                        <a:t>-&gt; </a:t>
                      </a:r>
                      <a:r>
                        <a:rPr lang="fr-FR" i="1" dirty="0"/>
                        <a:t>dans le tronc commun</a:t>
                      </a:r>
                    </a:p>
                    <a:p>
                      <a:r>
                        <a:rPr lang="fr-FR" dirty="0"/>
                        <a:t>Les fonctions ne sont plus étudiées en seconde</a:t>
                      </a:r>
                    </a:p>
                    <a:p>
                      <a:r>
                        <a:rPr lang="fr-FR" dirty="0"/>
                        <a:t>Disparition du discriminant</a:t>
                      </a:r>
                    </a:p>
                    <a:p>
                      <a:r>
                        <a:rPr lang="fr-FR" dirty="0"/>
                        <a:t>Utilisation</a:t>
                      </a:r>
                      <a:r>
                        <a:rPr lang="fr-FR" baseline="0" dirty="0"/>
                        <a:t> de la forme factorisée pour trouver les solutions et le signe du trinôme</a:t>
                      </a:r>
                      <a:endParaRPr lang="fr-FR" dirty="0"/>
                    </a:p>
                    <a:p>
                      <a:endParaRPr lang="fr-FR"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48245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4" name="Espace réservé du contenu 3"/>
              <p:cNvGraphicFramePr>
                <a:graphicFrameLocks noGrp="1"/>
              </p:cNvGraphicFramePr>
              <p:nvPr>
                <p:ph idx="1"/>
                <p:extLst>
                  <p:ext uri="{D42A27DB-BD31-4B8C-83A1-F6EECF244321}">
                    <p14:modId xmlns:p14="http://schemas.microsoft.com/office/powerpoint/2010/main" val="514987160"/>
                  </p:ext>
                </p:extLst>
              </p:nvPr>
            </p:nvGraphicFramePr>
            <p:xfrm>
              <a:off x="684213" y="685800"/>
              <a:ext cx="8534400" cy="2931160"/>
            </p:xfrm>
            <a:graphic>
              <a:graphicData uri="http://schemas.openxmlformats.org/drawingml/2006/table">
                <a:tbl>
                  <a:tblPr firstRow="1" bandRow="1">
                    <a:tableStyleId>{5C22544A-7EE6-4342-B048-85BDC9FD1C3A}</a:tableStyleId>
                  </a:tblPr>
                  <a:tblGrid>
                    <a:gridCol w="42672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370840">
                    <a:tc>
                      <a:txBody>
                        <a:bodyPr/>
                        <a:lstStyle/>
                        <a:p>
                          <a:r>
                            <a:rPr lang="fr-FR" dirty="0"/>
                            <a:t>Ancien Programme</a:t>
                          </a:r>
                        </a:p>
                      </a:txBody>
                      <a:tcPr/>
                    </a:tc>
                    <a:tc>
                      <a:txBody>
                        <a:bodyPr/>
                        <a:lstStyle/>
                        <a:p>
                          <a:r>
                            <a:rPr lang="fr-FR" dirty="0"/>
                            <a:t>Nouveau Programme</a:t>
                          </a:r>
                        </a:p>
                      </a:txBody>
                      <a:tcPr/>
                    </a:tc>
                    <a:extLst>
                      <a:ext uri="{0D108BD9-81ED-4DB2-BD59-A6C34878D82A}">
                        <a16:rowId xmlns:a16="http://schemas.microsoft.com/office/drawing/2014/main" val="10000"/>
                      </a:ext>
                    </a:extLst>
                  </a:tr>
                  <a:tr h="370840">
                    <a:tc>
                      <a:txBody>
                        <a:bodyPr/>
                        <a:lstStyle/>
                        <a:p>
                          <a:r>
                            <a:rPr lang="fr-FR" b="1" dirty="0"/>
                            <a:t>Analyse</a:t>
                          </a:r>
                        </a:p>
                        <a:p>
                          <a:r>
                            <a:rPr lang="fr-FR" u="sng" baseline="0" dirty="0"/>
                            <a:t>Fonctions circulaires</a:t>
                          </a:r>
                        </a:p>
                        <a:p>
                          <a:r>
                            <a:rPr lang="fr-FR" baseline="0" dirty="0"/>
                            <a:t>Eléments de trigonométrie : cercle, radian, mesure d’un angle orienté, mesure principale</a:t>
                          </a:r>
                        </a:p>
                        <a:p>
                          <a:r>
                            <a:rPr lang="fr-FR" baseline="0" dirty="0"/>
                            <a:t>Equations trigonométriques</a:t>
                          </a:r>
                        </a:p>
                        <a:p>
                          <a:r>
                            <a:rPr lang="fr-FR" baseline="0" dirty="0"/>
                            <a:t>Fonctions cos et sin : représentation graphique, parité, périodicité</a:t>
                          </a:r>
                        </a:p>
                      </a:txBody>
                      <a:tcPr/>
                    </a:tc>
                    <a:tc>
                      <a:txBody>
                        <a:bodyPr/>
                        <a:lstStyle/>
                        <a:p>
                          <a:r>
                            <a:rPr lang="fr-FR" b="1" dirty="0"/>
                            <a:t>Géométrie</a:t>
                          </a:r>
                          <a:r>
                            <a:rPr lang="fr-FR" b="1" baseline="0" dirty="0"/>
                            <a:t> dans le plan</a:t>
                          </a:r>
                          <a:endParaRPr lang="fr-FR" b="1" dirty="0"/>
                        </a:p>
                        <a:p>
                          <a:r>
                            <a:rPr lang="fr-FR" u="sng" dirty="0"/>
                            <a:t>Fonctions</a:t>
                          </a:r>
                          <a:r>
                            <a:rPr lang="fr-FR" u="sng" baseline="0" dirty="0"/>
                            <a:t> circulaires</a:t>
                          </a:r>
                          <a:endParaRPr lang="fr-FR" u="sng" dirty="0"/>
                        </a:p>
                        <a:p>
                          <a:r>
                            <a:rPr lang="fr-FR" dirty="0"/>
                            <a:t>-&gt; </a:t>
                          </a:r>
                          <a:r>
                            <a:rPr lang="fr-FR" i="1" dirty="0"/>
                            <a:t>dans la</a:t>
                          </a:r>
                          <a:r>
                            <a:rPr lang="fr-FR" i="1" baseline="0" dirty="0"/>
                            <a:t> spécialité</a:t>
                          </a:r>
                          <a:endParaRPr lang="fr-FR" i="1" dirty="0"/>
                        </a:p>
                        <a:p>
                          <a:r>
                            <a:rPr lang="fr-FR" dirty="0"/>
                            <a:t>La trigonométrie</a:t>
                          </a:r>
                          <a:r>
                            <a:rPr lang="fr-FR" baseline="0" dirty="0"/>
                            <a:t> n’est plus étudiée en seconde</a:t>
                          </a:r>
                        </a:p>
                        <a:p>
                          <a:r>
                            <a:rPr lang="fr-FR" baseline="0" dirty="0"/>
                            <a:t>Nouvelles fonctions : cos(</a:t>
                          </a:r>
                          <a14:m>
                            <m:oMath xmlns:m="http://schemas.openxmlformats.org/officeDocument/2006/math">
                              <m:r>
                                <a:rPr lang="fr-FR" b="0" i="1" baseline="0" smtClean="0">
                                  <a:latin typeface="Cambria Math" panose="02040503050406030204" pitchFamily="18" charset="0"/>
                                </a:rPr>
                                <m:t>𝑤𝑡</m:t>
                              </m:r>
                              <m:r>
                                <a:rPr lang="fr-FR" b="0" i="1" baseline="0" smtClean="0">
                                  <a:latin typeface="Cambria Math" panose="02040503050406030204" pitchFamily="18" charset="0"/>
                                </a:rPr>
                                <m:t>+</m:t>
                              </m:r>
                              <m:r>
                                <a:rPr lang="fr-FR" b="0" i="1" baseline="0" smtClean="0">
                                  <a:latin typeface="Cambria Math" panose="02040503050406030204" pitchFamily="18" charset="0"/>
                                  <a:ea typeface="Cambria Math" panose="02040503050406030204" pitchFamily="18" charset="0"/>
                                </a:rPr>
                                <m:t>𝜑</m:t>
                              </m:r>
                            </m:oMath>
                          </a14:m>
                          <a:r>
                            <a:rPr lang="fr-FR" dirty="0"/>
                            <a:t>)</a:t>
                          </a:r>
                        </a:p>
                        <a:p>
                          <a:pPr marL="0" marR="0" lvl="0" indent="0" algn="l" defTabSz="457200" rtl="0" eaLnBrk="1" fontAlgn="auto" latinLnBrk="0" hangingPunct="1">
                            <a:lnSpc>
                              <a:spcPct val="100000"/>
                            </a:lnSpc>
                            <a:spcBef>
                              <a:spcPts val="0"/>
                            </a:spcBef>
                            <a:spcAft>
                              <a:spcPts val="0"/>
                            </a:spcAft>
                            <a:buClrTx/>
                            <a:buSzTx/>
                            <a:buFontTx/>
                            <a:buNone/>
                            <a:tabLst/>
                            <a:defRPr/>
                          </a:pPr>
                          <a:r>
                            <a:rPr lang="fr-FR" dirty="0"/>
                            <a:t>                                     sin</a:t>
                          </a:r>
                          <a:r>
                            <a:rPr lang="fr-FR" baseline="0" dirty="0"/>
                            <a:t> (</a:t>
                          </a:r>
                          <a14:m>
                            <m:oMath xmlns:m="http://schemas.openxmlformats.org/officeDocument/2006/math">
                              <m:r>
                                <a:rPr lang="fr-FR" b="0" i="1" baseline="0" smtClean="0">
                                  <a:latin typeface="Cambria Math" panose="02040503050406030204" pitchFamily="18" charset="0"/>
                                </a:rPr>
                                <m:t>𝑤𝑡</m:t>
                              </m:r>
                              <m:r>
                                <a:rPr lang="fr-FR" b="0" i="1" baseline="0" smtClean="0">
                                  <a:latin typeface="Cambria Math" panose="02040503050406030204" pitchFamily="18" charset="0"/>
                                </a:rPr>
                                <m:t>+</m:t>
                              </m:r>
                              <m:r>
                                <a:rPr lang="fr-FR" b="0" i="1" baseline="0" smtClean="0">
                                  <a:latin typeface="Cambria Math" panose="02040503050406030204" pitchFamily="18" charset="0"/>
                                  <a:ea typeface="Cambria Math" panose="02040503050406030204" pitchFamily="18" charset="0"/>
                                </a:rPr>
                                <m:t>𝜑</m:t>
                              </m:r>
                            </m:oMath>
                          </a14:m>
                          <a:r>
                            <a:rPr lang="fr-FR" dirty="0"/>
                            <a:t>)</a:t>
                          </a:r>
                        </a:p>
                        <a:p>
                          <a:r>
                            <a:rPr lang="fr-FR" dirty="0"/>
                            <a:t>Périodicité, phase à l’origine,</a:t>
                          </a:r>
                          <a:r>
                            <a:rPr lang="fr-FR" baseline="0" dirty="0"/>
                            <a:t> courbes représentatives</a:t>
                          </a:r>
                          <a:endParaRPr lang="fr-FR" dirty="0"/>
                        </a:p>
                      </a:txBody>
                      <a:tcPr/>
                    </a:tc>
                    <a:extLst>
                      <a:ext uri="{0D108BD9-81ED-4DB2-BD59-A6C34878D82A}">
                        <a16:rowId xmlns:a16="http://schemas.microsoft.com/office/drawing/2014/main" val="10001"/>
                      </a:ext>
                    </a:extLst>
                  </a:tr>
                </a:tbl>
              </a:graphicData>
            </a:graphic>
          </p:graphicFrame>
        </mc:Choice>
        <mc:Fallback xmlns="">
          <p:graphicFrame>
            <p:nvGraphicFramePr>
              <p:cNvPr id="4" name="Espace réservé du contenu 3"/>
              <p:cNvGraphicFramePr>
                <a:graphicFrameLocks noGrp="1"/>
              </p:cNvGraphicFramePr>
              <p:nvPr>
                <p:ph idx="1"/>
                <p:extLst>
                  <p:ext uri="{D42A27DB-BD31-4B8C-83A1-F6EECF244321}">
                    <p14:modId xmlns:p14="http://schemas.microsoft.com/office/powerpoint/2010/main" xmlns="" val="514987160"/>
                  </p:ext>
                </p:extLst>
              </p:nvPr>
            </p:nvGraphicFramePr>
            <p:xfrm>
              <a:off x="684213" y="685800"/>
              <a:ext cx="8534400" cy="2931160"/>
            </p:xfrm>
            <a:graphic>
              <a:graphicData uri="http://schemas.openxmlformats.org/drawingml/2006/table">
                <a:tbl>
                  <a:tblPr firstRow="1" bandRow="1">
                    <a:tableStyleId>{5C22544A-7EE6-4342-B048-85BDC9FD1C3A}</a:tableStyleId>
                  </a:tblPr>
                  <a:tblGrid>
                    <a:gridCol w="4267200"/>
                    <a:gridCol w="4267200"/>
                  </a:tblGrid>
                  <a:tr h="370840">
                    <a:tc>
                      <a:txBody>
                        <a:bodyPr/>
                        <a:lstStyle/>
                        <a:p>
                          <a:r>
                            <a:rPr lang="fr-FR" dirty="0" smtClean="0"/>
                            <a:t>Ancien Programme</a:t>
                          </a:r>
                          <a:endParaRPr lang="fr-FR" dirty="0"/>
                        </a:p>
                      </a:txBody>
                      <a:tcPr/>
                    </a:tc>
                    <a:tc>
                      <a:txBody>
                        <a:bodyPr/>
                        <a:lstStyle/>
                        <a:p>
                          <a:r>
                            <a:rPr lang="fr-FR" dirty="0" smtClean="0"/>
                            <a:t>Nouveau Programme</a:t>
                          </a:r>
                          <a:endParaRPr lang="fr-FR" dirty="0"/>
                        </a:p>
                      </a:txBody>
                      <a:tcPr/>
                    </a:tc>
                  </a:tr>
                  <a:tr h="2560320">
                    <a:tc>
                      <a:txBody>
                        <a:bodyPr/>
                        <a:lstStyle/>
                        <a:p>
                          <a:r>
                            <a:rPr lang="fr-FR" b="1" dirty="0" smtClean="0"/>
                            <a:t>Analyse</a:t>
                          </a:r>
                        </a:p>
                        <a:p>
                          <a:r>
                            <a:rPr lang="fr-FR" u="sng" baseline="0" dirty="0" smtClean="0"/>
                            <a:t>Fonctions circulaires</a:t>
                          </a:r>
                        </a:p>
                        <a:p>
                          <a:r>
                            <a:rPr lang="fr-FR" baseline="0" dirty="0" smtClean="0"/>
                            <a:t>Eléments de trigonométrie : cercle, radian, mesure d’un angle orienté, mesure principale</a:t>
                          </a:r>
                        </a:p>
                        <a:p>
                          <a:r>
                            <a:rPr lang="fr-FR" baseline="0" dirty="0" smtClean="0"/>
                            <a:t>Equations trigonométriques</a:t>
                          </a:r>
                        </a:p>
                        <a:p>
                          <a:r>
                            <a:rPr lang="fr-FR" baseline="0" dirty="0" smtClean="0"/>
                            <a:t>Fonctions cos et sin : représentation graphique, parité, périodicité</a:t>
                          </a:r>
                        </a:p>
                      </a:txBody>
                      <a:tcPr/>
                    </a:tc>
                    <a:tc>
                      <a:txBody>
                        <a:bodyPr/>
                        <a:lstStyle/>
                        <a:p>
                          <a:endParaRPr lang="fr-FR"/>
                        </a:p>
                      </a:txBody>
                      <a:tcPr>
                        <a:blipFill rotWithShape="0">
                          <a:blip r:embed="rId2"/>
                          <a:stretch>
                            <a:fillRect l="-100286" t="-15677" r="-571" b="-3563"/>
                          </a:stretch>
                        </a:blipFill>
                      </a:tcPr>
                    </a:tc>
                  </a:tr>
                </a:tbl>
              </a:graphicData>
            </a:graphic>
          </p:graphicFrame>
        </mc:Fallback>
      </mc:AlternateContent>
    </p:spTree>
    <p:extLst>
      <p:ext uri="{BB962C8B-B14F-4D97-AF65-F5344CB8AC3E}">
        <p14:creationId xmlns:p14="http://schemas.microsoft.com/office/powerpoint/2010/main" val="548145993"/>
      </p:ext>
    </p:extLst>
  </p:cSld>
  <p:clrMapOvr>
    <a:masterClrMapping/>
  </p:clrMapOvr>
</p:sld>
</file>

<file path=ppt/theme/theme1.xml><?xml version="1.0" encoding="utf-8"?>
<a:theme xmlns:a="http://schemas.openxmlformats.org/drawingml/2006/main" name="Secteur">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357</TotalTime>
  <Words>2768</Words>
  <Application>Microsoft Office PowerPoint</Application>
  <PresentationFormat>Grand écran</PresentationFormat>
  <Paragraphs>604</Paragraphs>
  <Slides>52</Slides>
  <Notes>7</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52</vt:i4>
      </vt:variant>
    </vt:vector>
  </HeadingPairs>
  <TitlesOfParts>
    <vt:vector size="59" baseType="lpstr">
      <vt:lpstr>Arial</vt:lpstr>
      <vt:lpstr>Calibri</vt:lpstr>
      <vt:lpstr>Cambria Math</vt:lpstr>
      <vt:lpstr>Century Gothic</vt:lpstr>
      <vt:lpstr>Courier New</vt:lpstr>
      <vt:lpstr>Wingdings 3</vt:lpstr>
      <vt:lpstr>Secteur</vt:lpstr>
      <vt:lpstr>LES NOUVEAUX PROGRAMMES</vt:lpstr>
      <vt:lpstr>PREAMBULES</vt:lpstr>
      <vt:lpstr>PREAMBULES</vt:lpstr>
      <vt:lpstr>PREAMBULES – PROGRAMMES OFFICIELS</vt:lpstr>
      <vt:lpstr>Mathématiques</vt:lpstr>
      <vt:lpstr>Mathématiques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Sciences Physiques</vt:lpstr>
      <vt:lpstr>LES DOMAINES d'Études</vt:lpstr>
      <vt:lpstr>LES COMPÉTENCES</vt:lpstr>
      <vt:lpstr>REMARQUES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 NOUVEAUX PROGRAMMES</dc:title>
  <dc:creator>Valerie Buard</dc:creator>
  <cp:lastModifiedBy>Christophe </cp:lastModifiedBy>
  <cp:revision>47</cp:revision>
  <dcterms:created xsi:type="dcterms:W3CDTF">2019-04-16T07:56:41Z</dcterms:created>
  <dcterms:modified xsi:type="dcterms:W3CDTF">2019-04-25T08:46:03Z</dcterms:modified>
</cp:coreProperties>
</file>