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A309A6D-C09C-4548-B29A-6CF363A7E532}" type="datetimeFigureOut">
              <a:rPr lang="fr-FR" smtClean="0"/>
              <a:t>21/05/2014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Sous-titre 5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99592" y="764704"/>
                <a:ext cx="7416824" cy="5407496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𝑦</m:t>
                      </m:r>
                      <m:r>
                        <a:rPr lang="fr-FR" sz="28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=2</m:t>
                      </m:r>
                      <m:r>
                        <a:rPr lang="fr-FR" sz="28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28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fr-FR" sz="2800" b="0" dirty="0" smtClean="0">
                  <a:solidFill>
                    <a:schemeClr val="tx2"/>
                  </a:solidFill>
                  <a:latin typeface="+mn-lt"/>
                </a:endParaRPr>
              </a:p>
              <a:p>
                <a:endParaRPr lang="fr-FR" sz="2800" dirty="0">
                  <a:solidFill>
                    <a:schemeClr val="tx2"/>
                  </a:solidFill>
                  <a:latin typeface="+mn-lt"/>
                </a:endParaRPr>
              </a:p>
              <a:p>
                <a:r>
                  <a:rPr lang="fr-FR" sz="2800" b="0" dirty="0" smtClean="0">
                    <a:solidFill>
                      <a:schemeClr val="tx2"/>
                    </a:solidFill>
                    <a:latin typeface="+mn-lt"/>
                  </a:rPr>
                  <a:t>Pierre dit à son professeur:</a:t>
                </a:r>
              </a:p>
              <a:p>
                <a:r>
                  <a:rPr lang="fr-FR" sz="2800" b="0" dirty="0" smtClean="0">
                    <a:solidFill>
                      <a:schemeClr val="tx2"/>
                    </a:solidFill>
                    <a:latin typeface="+mn-lt"/>
                  </a:rPr>
                  <a:t>« Cette écriture est l’équation d’une parabole.</a:t>
                </a:r>
              </a:p>
              <a:p>
                <a:r>
                  <a:rPr lang="fr-FR" sz="2800" b="0" dirty="0" smtClean="0">
                    <a:solidFill>
                      <a:schemeClr val="tx2"/>
                    </a:solidFill>
                    <a:latin typeface="+mn-lt"/>
                  </a:rPr>
                  <a:t>Le coefficient directeur de cette droite est -1, l’ordonnée à l’origine est 0. »</a:t>
                </a:r>
              </a:p>
              <a:p>
                <a:endParaRPr lang="fr-FR" sz="2800" dirty="0">
                  <a:solidFill>
                    <a:schemeClr val="tx2"/>
                  </a:solidFill>
                  <a:latin typeface="+mn-lt"/>
                </a:endParaRPr>
              </a:p>
              <a:p>
                <a:r>
                  <a:rPr lang="fr-FR" sz="2800" b="0" dirty="0" smtClean="0">
                    <a:solidFill>
                      <a:schemeClr val="tx2"/>
                    </a:solidFill>
                    <a:latin typeface="+mn-lt"/>
                  </a:rPr>
                  <a:t>Qu’en pensez vous ?</a:t>
                </a:r>
              </a:p>
              <a:p>
                <a:endParaRPr lang="fr-FR" sz="2800" dirty="0">
                  <a:solidFill>
                    <a:schemeClr val="tx2"/>
                  </a:solidFill>
                  <a:latin typeface="+mn-lt"/>
                </a:endParaRPr>
              </a:p>
              <a:p>
                <a:endParaRPr lang="fr-FR" sz="2800" b="0" dirty="0" smtClean="0">
                  <a:solidFill>
                    <a:schemeClr val="tx2"/>
                  </a:solidFill>
                  <a:latin typeface="+mn-lt"/>
                </a:endParaRPr>
              </a:p>
              <a:p>
                <a:endParaRPr lang="fr-FR" sz="2800" dirty="0">
                  <a:solidFill>
                    <a:schemeClr val="tx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Sous-titr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99592" y="764704"/>
                <a:ext cx="7416824" cy="5407496"/>
              </a:xfrm>
              <a:blipFill rotWithShape="1">
                <a:blip r:embed="rId2"/>
                <a:stretch>
                  <a:fillRect l="-905" r="-8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882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109985"/>
          </a:xfrm>
        </p:spPr>
        <p:txBody>
          <a:bodyPr>
            <a:normAutofit fontScale="90000"/>
          </a:bodyPr>
          <a:lstStyle/>
          <a:p>
            <a:r>
              <a:rPr lang="fr-FR" sz="3600" dirty="0" smtClean="0">
                <a:effectLst/>
              </a:rPr>
              <a:t>Pour chaque droite, cocher la bonne valeur du coefficient directeur</a:t>
            </a:r>
            <a:endParaRPr lang="fr-FR" sz="3600" dirty="0">
              <a:effectLst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560840" cy="4752528"/>
          </a:xfrm>
        </p:spPr>
        <p:txBody>
          <a:bodyPr/>
          <a:lstStyle/>
          <a:p>
            <a:pPr marL="457200" indent="-457200" algn="l">
              <a:buAutoNum type="alphaLcParenR"/>
            </a:pPr>
            <a:r>
              <a:rPr lang="fr-FR" dirty="0" smtClean="0"/>
              <a:t>                                      b)</a:t>
            </a:r>
          </a:p>
          <a:p>
            <a:pPr marL="457200" indent="-457200" algn="l">
              <a:buAutoNum type="alphaLcParenR"/>
            </a:pP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marL="457200" indent="-457200" algn="l">
              <a:buAutoNum type="alphaLcParenR"/>
            </a:pPr>
            <a:endParaRPr lang="fr-FR" sz="800" dirty="0" smtClean="0"/>
          </a:p>
          <a:p>
            <a:pPr marL="457200" indent="-457200" algn="l">
              <a:buAutoNum type="alphaLcParenR"/>
            </a:pPr>
            <a:endParaRPr lang="fr-FR" sz="800" dirty="0"/>
          </a:p>
          <a:p>
            <a:pPr marL="457200" indent="-457200" algn="l">
              <a:buAutoNum type="alphaLcParenR"/>
            </a:pPr>
            <a:endParaRPr lang="fr-FR" sz="800" dirty="0" smtClean="0"/>
          </a:p>
          <a:p>
            <a:pPr marL="457200" indent="-457200" algn="l">
              <a:buAutoNum type="alphaLcParenR"/>
            </a:pPr>
            <a:endParaRPr lang="fr-FR" sz="800" dirty="0"/>
          </a:p>
          <a:p>
            <a:pPr marL="457200" indent="-457200" algn="l">
              <a:buAutoNum type="alphaLcParenR"/>
            </a:pPr>
            <a:endParaRPr lang="fr-FR" sz="800" dirty="0" smtClean="0"/>
          </a:p>
          <a:p>
            <a:pPr marL="457200" indent="-457200" algn="l">
              <a:buAutoNum type="alphaLcParenR"/>
            </a:pPr>
            <a:endParaRPr lang="fr-FR" sz="800" dirty="0"/>
          </a:p>
          <a:p>
            <a:pPr algn="l"/>
            <a:r>
              <a:rPr lang="fr-FR" sz="2000" dirty="0"/>
              <a:t> </a:t>
            </a:r>
            <a:r>
              <a:rPr lang="fr-FR" sz="2000" dirty="0" smtClean="0"/>
              <a:t>      □  2         □  - 3       □  0              </a:t>
            </a:r>
            <a:r>
              <a:rPr lang="fr-FR" sz="2000" dirty="0"/>
              <a:t> □  2         □  </a:t>
            </a:r>
            <a:r>
              <a:rPr lang="fr-FR" sz="2000" dirty="0" smtClean="0"/>
              <a:t>- 3       </a:t>
            </a:r>
            <a:r>
              <a:rPr lang="fr-FR" sz="2000" dirty="0"/>
              <a:t>□  0</a:t>
            </a:r>
          </a:p>
          <a:p>
            <a:pPr marL="457200" indent="-457200" algn="l">
              <a:buAutoNum type="alphaLcParenR"/>
            </a:pPr>
            <a:endParaRPr lang="fr-FR" sz="800" dirty="0" smtClean="0"/>
          </a:p>
          <a:p>
            <a:pPr algn="l"/>
            <a:r>
              <a:rPr lang="fr-FR" dirty="0" smtClean="0"/>
              <a:t>c)                                        </a:t>
            </a:r>
          </a:p>
          <a:p>
            <a:pPr algn="l"/>
            <a:endParaRPr lang="fr-FR" dirty="0"/>
          </a:p>
          <a:p>
            <a:pPr algn="l"/>
            <a:r>
              <a:rPr lang="fr-FR" dirty="0"/>
              <a:t>				□  2         □  - 3       □  0</a:t>
            </a:r>
          </a:p>
          <a:p>
            <a:pPr algn="l"/>
            <a:endParaRPr lang="fr-FR" dirty="0" smtClean="0"/>
          </a:p>
        </p:txBody>
      </p:sp>
      <p:pic>
        <p:nvPicPr>
          <p:cNvPr id="11" name="Image 10"/>
          <p:cNvPicPr/>
          <p:nvPr/>
        </p:nvPicPr>
        <p:blipFill rotWithShape="1">
          <a:blip r:embed="rId2"/>
          <a:srcRect l="24472" t="25937" r="54032" b="32500"/>
          <a:stretch/>
        </p:blipFill>
        <p:spPr bwMode="auto">
          <a:xfrm>
            <a:off x="4932040" y="1682776"/>
            <a:ext cx="2304256" cy="22502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/>
          <p:nvPr/>
        </p:nvPicPr>
        <p:blipFill rotWithShape="1">
          <a:blip r:embed="rId3"/>
          <a:srcRect l="18285" t="34148" r="54526" b="34811"/>
          <a:stretch/>
        </p:blipFill>
        <p:spPr bwMode="auto">
          <a:xfrm>
            <a:off x="1270751" y="4941168"/>
            <a:ext cx="2790190" cy="1685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/>
          <p:nvPr/>
        </p:nvPicPr>
        <p:blipFill rotWithShape="1">
          <a:blip r:embed="rId4"/>
          <a:srcRect l="9107" t="24210" r="67433" b="31250"/>
          <a:stretch/>
        </p:blipFill>
        <p:spPr bwMode="auto">
          <a:xfrm>
            <a:off x="1270751" y="1681496"/>
            <a:ext cx="2581169" cy="2395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01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077072"/>
            <a:ext cx="8229600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800" u="sng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Vrai faux :</a:t>
            </a:r>
          </a:p>
          <a:p>
            <a:pPr marL="0" indent="0">
              <a:buNone/>
            </a:pPr>
            <a:endParaRPr lang="fr-FR" sz="1200" dirty="0" smtClean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fr-FR" sz="12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	□  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la fonction est croissante sur [ 0 ; 60 ]		□ vrai   □ faux</a:t>
            </a:r>
          </a:p>
          <a:p>
            <a:pPr marL="0" indent="0">
              <a:buNone/>
            </a:pP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	□  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la fonction est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décroissante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sur [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70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;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90 ]		□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vrai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 □ faux</a:t>
            </a:r>
          </a:p>
          <a:p>
            <a:pPr marL="0" indent="0">
              <a:buNone/>
            </a:pP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	□   la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fonction est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constante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sur [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10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;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110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]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		□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vrai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 □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faux</a:t>
            </a:r>
          </a:p>
          <a:p>
            <a:pPr marL="0" indent="0">
              <a:buNone/>
            </a:pP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	□   la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fonction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admet un minimum pour   x = 60	□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vrai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 □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faux</a:t>
            </a:r>
          </a:p>
          <a:p>
            <a:pPr marL="0" indent="0">
              <a:buNone/>
            </a:pP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	□   le maximum atteint par la fonction est  120	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	□ vrai </a:t>
            </a:r>
            <a:r>
              <a:rPr lang="fr-FR" sz="14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 □ </a:t>
            </a:r>
            <a:r>
              <a:rPr lang="fr-FR" sz="1400" dirty="0">
                <a:solidFill>
                  <a:schemeClr val="tx2"/>
                </a:solidFill>
                <a:latin typeface="Palatino Linotype" panose="02040502050505030304" pitchFamily="18" charset="0"/>
              </a:rPr>
              <a:t>faux</a:t>
            </a:r>
          </a:p>
          <a:p>
            <a:pPr marL="0" indent="0">
              <a:buNone/>
            </a:pPr>
            <a:endParaRPr lang="fr-FR" sz="1200" dirty="0" smtClean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fr-FR" sz="12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fr-FR" sz="12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fr-FR" sz="12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fr-FR" sz="1200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endParaRPr lang="fr-FR" sz="2800" dirty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Image 4" descr="C:\Users\Gaël\AppData\Local\Temp\geogebr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568863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0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 12"/>
          <p:cNvPicPr/>
          <p:nvPr/>
        </p:nvPicPr>
        <p:blipFill rotWithShape="1">
          <a:blip r:embed="rId2"/>
          <a:srcRect l="31252" t="5625" r="14182" b="30625"/>
          <a:stretch/>
        </p:blipFill>
        <p:spPr bwMode="auto">
          <a:xfrm>
            <a:off x="1835696" y="692696"/>
            <a:ext cx="4536504" cy="2808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331640" y="4005064"/>
            <a:ext cx="67687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 smtClean="0"/>
              <a:t>La droite (D) se nomme :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□ </a:t>
            </a:r>
            <a:r>
              <a:rPr lang="fr-FR" sz="1600" dirty="0" smtClean="0"/>
              <a:t>   Une médiane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□ </a:t>
            </a:r>
            <a:r>
              <a:rPr lang="fr-FR" sz="1600" dirty="0" smtClean="0"/>
              <a:t>   Une médiatrice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□ </a:t>
            </a:r>
            <a:r>
              <a:rPr lang="fr-FR" sz="1600" dirty="0" smtClean="0"/>
              <a:t>   Une tangente</a:t>
            </a:r>
          </a:p>
          <a:p>
            <a:pPr>
              <a:lnSpc>
                <a:spcPct val="150000"/>
              </a:lnSpc>
            </a:pPr>
            <a:r>
              <a:rPr lang="fr-FR" sz="1600" dirty="0"/>
              <a:t>□ </a:t>
            </a:r>
            <a:r>
              <a:rPr lang="fr-FR" sz="1600" dirty="0" smtClean="0"/>
              <a:t>   Une hauteur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5485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480</TotalTime>
  <Words>67</Words>
  <Application>Microsoft Office PowerPoint</Application>
  <PresentationFormat>Affichage à l'écran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Exécutif</vt:lpstr>
      <vt:lpstr>Présentation PowerPoint</vt:lpstr>
      <vt:lpstr>Pour chaque droite, cocher la bonne valeur du coefficient directeur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Gaël</dc:creator>
  <cp:lastModifiedBy>Windows User</cp:lastModifiedBy>
  <cp:revision>30</cp:revision>
  <dcterms:created xsi:type="dcterms:W3CDTF">2014-01-19T18:21:13Z</dcterms:created>
  <dcterms:modified xsi:type="dcterms:W3CDTF">2014-05-21T12:43:21Z</dcterms:modified>
</cp:coreProperties>
</file>