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6" r:id="rId2"/>
    <p:sldId id="256" r:id="rId3"/>
    <p:sldId id="279" r:id="rId4"/>
    <p:sldId id="287" r:id="rId5"/>
    <p:sldId id="274" r:id="rId6"/>
    <p:sldId id="280" r:id="rId7"/>
    <p:sldId id="281" r:id="rId8"/>
    <p:sldId id="283" r:id="rId9"/>
    <p:sldId id="285" r:id="rId10"/>
    <p:sldId id="275" r:id="rId11"/>
    <p:sldId id="284" r:id="rId12"/>
    <p:sldId id="276" r:id="rId13"/>
    <p:sldId id="28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761D6D-7A90-8985-4678-60C7846BFD5E}" name="Dominique ETIENNE" initials="DE" userId="49c61df2c8aa05c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14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Cliquez pour modifier le format des notes</a:t>
            </a:r>
          </a:p>
        </p:txBody>
      </p:sp>
      <p:sp>
        <p:nvSpPr>
          <p:cNvPr id="18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&lt;en-tête&gt;</a:t>
            </a:r>
          </a:p>
        </p:txBody>
      </p:sp>
      <p:sp>
        <p:nvSpPr>
          <p:cNvPr id="181" name="PlaceHolder 4"/>
          <p:cNvSpPr>
            <a:spLocks noGrp="1"/>
          </p:cNvSpPr>
          <p:nvPr>
            <p:ph type="dt" idx="1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&lt;date/heure&gt;</a:t>
            </a:r>
          </a:p>
        </p:txBody>
      </p:sp>
      <p:sp>
        <p:nvSpPr>
          <p:cNvPr id="182" name="PlaceHolder 5"/>
          <p:cNvSpPr>
            <a:spLocks noGrp="1"/>
          </p:cNvSpPr>
          <p:nvPr>
            <p:ph type="ftr" idx="1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183" name="PlaceHolder 6"/>
          <p:cNvSpPr>
            <a:spLocks noGrp="1"/>
          </p:cNvSpPr>
          <p:nvPr>
            <p:ph type="sldNum" idx="1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fld id="{436E8586-4EA8-49A3-9D91-637AA5E74298}" type="slidenum">
              <a:rPr lang="fr-FR" sz="1400" b="0" strike="noStrike" spc="-1">
                <a:solidFill>
                  <a:srgbClr val="000000"/>
                </a:solidFill>
                <a:latin typeface="Calibri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4760" cy="480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sldNum" idx="40"/>
          </p:nvPr>
        </p:nvSpPr>
        <p:spPr>
          <a:xfrm>
            <a:off x="4278960" y="10157400"/>
            <a:ext cx="3277800" cy="53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B5BF080-71BC-4890-9140-E2AE1735DB09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2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10min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proposition en vrac (post it) d'activité péda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sldNum" idx="58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53E95AA-D1B9-4DF2-B61E-1419F03A93ED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5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10min</a:t>
            </a: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proposition en vrac (post it) d'activité péda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sldNum" idx="58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53E95AA-D1B9-4DF2-B61E-1419F03A93ED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6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6196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1938" cy="4006850"/>
          </a:xfrm>
          <a:prstGeom prst="rect">
            <a:avLst/>
          </a:prstGeom>
          <a:ln w="0">
            <a:noFill/>
          </a:ln>
        </p:spPr>
      </p:sp>
      <p:sp>
        <p:nvSpPr>
          <p:cNvPr id="83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5120" cy="480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Muriel</a:t>
            </a:r>
          </a:p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Trello (RGPD?)</a:t>
            </a:r>
          </a:p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2" name="PlaceHolder 3"/>
          <p:cNvSpPr>
            <a:spLocks noGrp="1"/>
          </p:cNvSpPr>
          <p:nvPr>
            <p:ph type="sldNum" idx="74"/>
          </p:nvPr>
        </p:nvSpPr>
        <p:spPr>
          <a:xfrm>
            <a:off x="4278960" y="10157400"/>
            <a:ext cx="3278160" cy="53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D04C3C8-B30C-49BE-A49A-463F6AC8FB8E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pPr indent="0" algn="r" defTabSz="914400">
                <a:lnSpc>
                  <a:spcPct val="100000"/>
                </a:lnSpc>
                <a:buNone/>
                <a:tabLst>
                  <a:tab pos="0" algn="l"/>
                </a:tabLst>
              </a:pPr>
              <a:t>8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0685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Valérie  : la </a:t>
            </a:r>
            <a:r>
              <a:rPr lang="fr-FR" b="1" dirty="0"/>
              <a:t>temporalité</a:t>
            </a:r>
          </a:p>
          <a:p>
            <a:endParaRPr lang="fr-FR" baseline="0" dirty="0" smtClean="0"/>
          </a:p>
          <a:p>
            <a:r>
              <a:rPr lang="fr-FR" baseline="0" dirty="0" smtClean="0"/>
              <a:t>Acquérir en 1</a:t>
            </a:r>
            <a:r>
              <a:rPr lang="fr-FR" baseline="30000" dirty="0" smtClean="0"/>
              <a:t>e</a:t>
            </a:r>
            <a:r>
              <a:rPr lang="fr-FR" baseline="0" dirty="0" smtClean="0"/>
              <a:t> année méthode et outils de la démarche de projet, non pas de façon théorique</a:t>
            </a:r>
          </a:p>
          <a:p>
            <a:endParaRPr lang="fr-FR" baseline="0" dirty="0"/>
          </a:p>
          <a:p>
            <a:r>
              <a:rPr lang="fr-FR" baseline="0" dirty="0"/>
              <a:t>En 1</a:t>
            </a:r>
            <a:r>
              <a:rPr lang="fr-FR" baseline="30000" dirty="0"/>
              <a:t>e</a:t>
            </a:r>
            <a:r>
              <a:rPr lang="fr-FR" baseline="0" dirty="0"/>
              <a:t> année, acquérir une certaine culture du laboratoire et des savoir-faire du BC01. </a:t>
            </a:r>
            <a:endParaRPr lang="fr-FR" baseline="0" dirty="0" smtClean="0"/>
          </a:p>
          <a:p>
            <a:r>
              <a:rPr lang="fr-FR" baseline="0" dirty="0" smtClean="0"/>
              <a:t>Expérimentation </a:t>
            </a:r>
            <a:r>
              <a:rPr lang="fr-FR" baseline="0" dirty="0"/>
              <a:t>de la démarche avant le stage de 1</a:t>
            </a:r>
            <a:r>
              <a:rPr lang="fr-FR" baseline="30000" dirty="0"/>
              <a:t>ère</a:t>
            </a:r>
            <a:r>
              <a:rPr lang="fr-FR" baseline="0" dirty="0"/>
              <a:t> année, pour que lors de ce stage, </a:t>
            </a:r>
            <a:endParaRPr lang="fr-FR" baseline="0" dirty="0" smtClean="0"/>
          </a:p>
          <a:p>
            <a:r>
              <a:rPr lang="fr-FR" baseline="0" dirty="0" smtClean="0"/>
              <a:t>il </a:t>
            </a:r>
            <a:r>
              <a:rPr lang="fr-FR" baseline="0" dirty="0"/>
              <a:t>soit en mesure de mettre en évidence un ou 2 sujets pouvant être la base de réflexion du projet de S2.</a:t>
            </a:r>
          </a:p>
          <a:p>
            <a:r>
              <a:rPr lang="fr-FR" baseline="0" dirty="0"/>
              <a:t>Le projet </a:t>
            </a:r>
            <a:r>
              <a:rPr lang="fr-FR" baseline="0" dirty="0" smtClean="0"/>
              <a:t>d’amélioration est mis en œuvre en 2</a:t>
            </a:r>
            <a:r>
              <a:rPr lang="fr-FR" baseline="30000" dirty="0" smtClean="0"/>
              <a:t>e</a:t>
            </a:r>
            <a:r>
              <a:rPr lang="fr-FR" baseline="0" dirty="0" smtClean="0"/>
              <a:t> année s’appuie </a:t>
            </a:r>
            <a:r>
              <a:rPr lang="fr-FR" baseline="0" dirty="0"/>
              <a:t>sur le stage de 1</a:t>
            </a:r>
            <a:r>
              <a:rPr lang="fr-FR" baseline="30000" dirty="0"/>
              <a:t>ère</a:t>
            </a:r>
            <a:r>
              <a:rPr lang="fr-FR" baseline="0" dirty="0"/>
              <a:t> </a:t>
            </a:r>
            <a:r>
              <a:rPr lang="fr-FR" baseline="0" dirty="0" smtClean="0"/>
              <a:t>année ou labo du lycée.</a:t>
            </a:r>
            <a:endParaRPr lang="fr-FR" baseline="0" dirty="0"/>
          </a:p>
          <a:p>
            <a:r>
              <a:rPr lang="fr-FR" baseline="0" dirty="0"/>
              <a:t>La démarche est </a:t>
            </a:r>
            <a:r>
              <a:rPr lang="fr-FR" baseline="0" dirty="0" smtClean="0"/>
              <a:t>accompagnée </a:t>
            </a:r>
            <a:endParaRPr lang="fr-FR" baseline="0" dirty="0"/>
          </a:p>
          <a:p>
            <a:r>
              <a:rPr lang="fr-FR" baseline="0" dirty="0"/>
              <a:t>L’évaluation certificative en mars/avril (pour que l’étudiant puisse se consacrer à la préparation des écrits, du CCF (E4) et de la soutenance (E6</a:t>
            </a:r>
            <a:r>
              <a:rPr lang="fr-FR" baseline="0" dirty="0" smtClean="0"/>
              <a:t>)).</a:t>
            </a:r>
            <a:endParaRPr lang="fr-FR" baseline="0" dirty="0" smtClean="0">
              <a:solidFill>
                <a:srgbClr val="FF0000"/>
              </a:solidFill>
            </a:endParaRPr>
          </a:p>
          <a:p>
            <a:r>
              <a:rPr lang="fr-FR" baseline="0" dirty="0" smtClean="0">
                <a:solidFill>
                  <a:srgbClr val="FF0000"/>
                </a:solidFill>
              </a:rPr>
              <a:t>D</a:t>
            </a:r>
            <a:r>
              <a:rPr lang="fr-FR" dirty="0" smtClean="0">
                <a:solidFill>
                  <a:srgbClr val="FF0000"/>
                </a:solidFill>
              </a:rPr>
              <a:t>émarche </a:t>
            </a:r>
            <a:r>
              <a:rPr lang="fr-FR" dirty="0">
                <a:solidFill>
                  <a:srgbClr val="FF0000"/>
                </a:solidFill>
              </a:rPr>
              <a:t>de projet pas évaluée en tant que telle – on attend pas de maitrise de façon aussi complète qu’en </a:t>
            </a:r>
            <a:r>
              <a:rPr lang="fr-FR" dirty="0" err="1">
                <a:solidFill>
                  <a:srgbClr val="FF0000"/>
                </a:solidFill>
              </a:rPr>
              <a:t>BioQual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Mise en mode projet des enseignants</a:t>
            </a:r>
            <a:r>
              <a:rPr lang="fr-FR" baseline="0" dirty="0" smtClean="0"/>
              <a:t> pour conception des scenarii, lien EE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54"/>
          </p:nvPr>
        </p:nvSpPr>
        <p:spPr/>
        <p:txBody>
          <a:bodyPr/>
          <a:lstStyle/>
          <a:p>
            <a:pPr algn="r">
              <a:buNone/>
            </a:pPr>
            <a:fld id="{44CFD863-C195-487A-BE4B-42BE5FD910D9}" type="slidenum">
              <a:rPr lang="fr-FR" sz="1400" b="0" strike="noStrike" spc="-1" smtClean="0">
                <a:solidFill>
                  <a:srgbClr val="000000"/>
                </a:solidFill>
                <a:latin typeface="Calibri"/>
              </a:rPr>
              <a:t>9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489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30min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 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outil : tableau support de Françoise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sldNum" idx="59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0B6C87A-95ED-41B0-A600-B7A3629A070A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10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  <a:prstGeom prst="rect">
            <a:avLst/>
          </a:prstGeom>
          <a:ln w="0">
            <a:noFill/>
          </a:ln>
        </p:spPr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1" strike="noStrike" spc="-1">
                <a:solidFill>
                  <a:srgbClr val="000000"/>
                </a:solidFill>
                <a:latin typeface="Calibri"/>
              </a:rPr>
              <a:t>15min</a:t>
            </a: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 : travail sur edt et services à partir des deux propositions du GAP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avantages inconvénients points de vigilance des différents aménagements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edt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service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évaluations et bulletins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étudiants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formation aux compétences (métiers)</a:t>
            </a:r>
          </a:p>
          <a:p>
            <a:pPr marL="216000" indent="-216000">
              <a:lnSpc>
                <a:spcPct val="100000"/>
              </a:lnSpc>
              <a:buNone/>
              <a:tabLst>
                <a:tab pos="0" algn="l"/>
              </a:tabLst>
            </a:pPr>
            <a:endParaRPr lang="fr-FR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 type="sldNum" idx="60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19D3B29-3F04-47C7-8118-2F9CFBCF7276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12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F90534A-C2F0-467F-9256-0CC388267BF4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E577804-D497-4D85-BA79-742D66F2BC56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E9604D-268A-4F1B-8F77-C7078D80EAE9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65A4FB-C0CD-4BEC-A20A-3E7A6C048BA0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9" y="2448000"/>
            <a:ext cx="8424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1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1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67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1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1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384" y="836713"/>
            <a:ext cx="1981200" cy="19177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63" y="836713"/>
            <a:ext cx="20193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507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431D7CE-A391-473B-BE7D-F2A32C40ABCA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2725A8D-E05F-45DF-AFC9-A64661746BBC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8B9B7E-E528-4F56-9E39-9A885CDD8E11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8EA257-EAEB-4771-96CA-E925364E25D3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1257120" y="273600"/>
            <a:ext cx="7428600" cy="530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4BBB5F1-D15A-4898-9E10-823B5AC1A7DF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3B513E0-87D3-43BB-9CB5-CB45BB5B9A41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C67A35D-A911-46C6-9267-5286DAD8DF32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57120" y="273600"/>
            <a:ext cx="7428600" cy="114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8472093-EB29-4EC9-833D-41E37EA45BBF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/>
          <p:nvPr/>
        </p:nvSpPr>
        <p:spPr>
          <a:xfrm>
            <a:off x="359640" y="6379200"/>
            <a:ext cx="8424000" cy="360"/>
          </a:xfrm>
          <a:prstGeom prst="line">
            <a:avLst/>
          </a:prstGeom>
          <a:ln w="1016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2" name="Connecteur droit 11"/>
          <p:cNvSpPr/>
          <p:nvPr/>
        </p:nvSpPr>
        <p:spPr>
          <a:xfrm>
            <a:off x="359640" y="6379200"/>
            <a:ext cx="8424000" cy="360"/>
          </a:xfrm>
          <a:prstGeom prst="line">
            <a:avLst/>
          </a:prstGeom>
          <a:ln w="1016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4" name="Image 1"/>
          <p:cNvPicPr/>
          <p:nvPr/>
        </p:nvPicPr>
        <p:blipFill>
          <a:blip r:embed="rId16"/>
          <a:stretch/>
        </p:blipFill>
        <p:spPr>
          <a:xfrm>
            <a:off x="32400" y="5214240"/>
            <a:ext cx="1640160" cy="164016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1673280" y="6361200"/>
            <a:ext cx="417060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75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z="750" b="1" strike="noStrike" spc="-1" smtClean="0">
                <a:solidFill>
                  <a:srgbClr val="000000"/>
                </a:solidFill>
                <a:latin typeface="Arial"/>
                <a:ea typeface="DejaVu Sans"/>
              </a:rPr>
              <a:t>BTS Bioanalyses en laboratoire de contrôle</a:t>
            </a:r>
            <a:endParaRPr lang="fr-FR" sz="7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7828560" y="6384240"/>
            <a:ext cx="95364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fr-FR" sz="80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C8569D8-119B-4B15-B50C-BAE2DF737482}" type="slidenum">
              <a:rPr lang="fr-FR" sz="800" b="1" strike="noStrike" spc="-1">
                <a:solidFill>
                  <a:srgbClr val="000000"/>
                </a:solidFill>
                <a:latin typeface="Arial"/>
                <a:ea typeface="DejaVu Sans"/>
              </a:rPr>
              <a:t>‹N°›</a:t>
            </a:fld>
            <a:endParaRPr lang="fr-FR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3"/>
          </p:nvPr>
        </p:nvSpPr>
        <p:spPr>
          <a:xfrm>
            <a:off x="5001120" y="6384240"/>
            <a:ext cx="12603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fr-FR" sz="1400" b="0" strike="noStrike" spc="-1" smtClean="0">
                <a:solidFill>
                  <a:srgbClr val="000000"/>
                </a:solidFill>
                <a:latin typeface="Calibri"/>
              </a:rPr>
              <a:t>30 mai 2024</a:t>
            </a:r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807" y="10447"/>
            <a:ext cx="1355876" cy="131241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275" y="13649"/>
            <a:ext cx="1397532" cy="13272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adigitale.de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Projet d’amélioration du fonctionnement du laboratoire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4294967295"/>
          </p:nvPr>
        </p:nvSpPr>
        <p:spPr>
          <a:xfrm>
            <a:off x="0" y="6618818"/>
            <a:ext cx="179917" cy="239183"/>
          </a:xfrm>
        </p:spPr>
        <p:txBody>
          <a:bodyPr/>
          <a:lstStyle/>
          <a:p>
            <a:r>
              <a:rPr lang="fr-FR" smtClean="0"/>
              <a:t>31 mai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322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 idx="4294967295"/>
          </p:nvPr>
        </p:nvSpPr>
        <p:spPr>
          <a:xfrm>
            <a:off x="197005" y="177006"/>
            <a:ext cx="7427912" cy="114458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fr-FR" sz="4400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ème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atelier :</a:t>
            </a:r>
            <a: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fr-FR" sz="3600" spc="-1" dirty="0">
                <a:solidFill>
                  <a:srgbClr val="FF0000"/>
                </a:solidFill>
                <a:latin typeface="Arial"/>
                <a:ea typeface="DejaVu Sans"/>
              </a:rPr>
              <a:t>construction d’une séquence</a:t>
            </a:r>
            <a:endParaRPr lang="fr-FR" sz="36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subTitle" idx="4294967295"/>
          </p:nvPr>
        </p:nvSpPr>
        <p:spPr>
          <a:xfrm>
            <a:off x="669925" y="1681163"/>
            <a:ext cx="8474075" cy="39766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u="sng" spc="-1" dirty="0">
                <a:solidFill>
                  <a:schemeClr val="tx2"/>
                </a:solidFill>
                <a:latin typeface="Arial"/>
                <a:ea typeface="DejaVu Sans"/>
              </a:rPr>
              <a:t>1</a:t>
            </a:r>
            <a:r>
              <a:rPr lang="fr-FR" u="sng" spc="-1" baseline="30000" dirty="0">
                <a:solidFill>
                  <a:schemeClr val="tx2"/>
                </a:solidFill>
                <a:latin typeface="Arial"/>
                <a:ea typeface="DejaVu Sans"/>
              </a:rPr>
              <a:t>er</a:t>
            </a:r>
            <a:r>
              <a:rPr lang="fr-FR" u="sng" spc="-1" dirty="0">
                <a:solidFill>
                  <a:schemeClr val="tx2"/>
                </a:solidFill>
                <a:latin typeface="Arial"/>
                <a:ea typeface="DejaVu Sans"/>
              </a:rPr>
              <a:t> temps :</a:t>
            </a:r>
            <a:r>
              <a:rPr lang="fr-FR" spc="-1" dirty="0">
                <a:solidFill>
                  <a:schemeClr val="tx2"/>
                </a:solidFill>
                <a:latin typeface="Arial"/>
                <a:ea typeface="DejaVu Sans"/>
              </a:rPr>
              <a:t> 30 minutes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u="sng" spc="-1" dirty="0">
                <a:solidFill>
                  <a:srgbClr val="000000"/>
                </a:solidFill>
                <a:latin typeface="Arial"/>
                <a:ea typeface="DejaVu Sans"/>
              </a:rPr>
              <a:t>Format</a:t>
            </a:r>
            <a:r>
              <a:rPr lang="fr-FR" sz="2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</a:t>
            </a:r>
            <a:r>
              <a:rPr lang="fr-FR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travail en équipe mixte</a:t>
            </a:r>
            <a:endParaRPr lang="fr-FR" sz="2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u="sng" spc="-1" dirty="0">
                <a:solidFill>
                  <a:srgbClr val="000000"/>
                </a:solidFill>
                <a:latin typeface="Arial"/>
                <a:ea typeface="DejaVu Sans"/>
              </a:rPr>
              <a:t>Objectif :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construire une séquence qui permette de former les étudiants à la démarche de projet à travers un premier projet qui est 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 organiser une soirée avec les anciens étudiants du BTS »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0" u="sng" strike="noStrike" spc="-1" dirty="0">
                <a:solidFill>
                  <a:schemeClr val="tx2"/>
                </a:solidFill>
              </a:rPr>
              <a:t>2</a:t>
            </a:r>
            <a:r>
              <a:rPr lang="fr-FR" b="0" u="sng" strike="noStrike" spc="-1" baseline="30000" dirty="0">
                <a:solidFill>
                  <a:schemeClr val="tx2"/>
                </a:solidFill>
              </a:rPr>
              <a:t>ème</a:t>
            </a:r>
            <a:r>
              <a:rPr lang="fr-FR" b="0" u="sng" strike="noStrike" spc="-1" dirty="0">
                <a:solidFill>
                  <a:schemeClr val="tx2"/>
                </a:solidFill>
              </a:rPr>
              <a:t> temps :</a:t>
            </a:r>
            <a:r>
              <a:rPr lang="fr-FR" b="0" strike="noStrike" spc="-1" dirty="0">
                <a:solidFill>
                  <a:schemeClr val="tx2"/>
                </a:solidFill>
              </a:rPr>
              <a:t> 10 minutes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2400" spc="-1" dirty="0">
                <a:solidFill>
                  <a:srgbClr val="000000"/>
                </a:solidFill>
              </a:rPr>
              <a:t>Mise en commun - Synthèse</a:t>
            </a:r>
            <a:endParaRPr lang="fr-FR" sz="2400" b="0" strike="noStrike" spc="-1" dirty="0">
              <a:solidFill>
                <a:srgbClr val="000000"/>
              </a:solidFill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dt" idx="4294967295"/>
          </p:nvPr>
        </p:nvSpPr>
        <p:spPr>
          <a:xfrm>
            <a:off x="7977188" y="6376988"/>
            <a:ext cx="1166812" cy="47783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mtClean="0"/>
              <a:t>30 mai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294967295"/>
          </p:nvPr>
        </p:nvSpPr>
        <p:spPr>
          <a:xfrm>
            <a:off x="0" y="6376988"/>
            <a:ext cx="5003800" cy="477837"/>
          </a:xfrm>
        </p:spPr>
        <p:txBody>
          <a:bodyPr/>
          <a:lstStyle/>
          <a:p>
            <a:r>
              <a:rPr lang="fr-FR" smtClean="0"/>
              <a:t>BTS Bioanalyses en laboratoire de contrôle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4294967295"/>
          </p:nvPr>
        </p:nvSpPr>
        <p:spPr>
          <a:xfrm>
            <a:off x="8148638" y="6376988"/>
            <a:ext cx="995362" cy="477837"/>
          </a:xfrm>
        </p:spPr>
        <p:txBody>
          <a:bodyPr/>
          <a:lstStyle/>
          <a:p>
            <a:fld id="{24959688-E3BF-4450-8776-AA740CDD3B76}" type="slidenum">
              <a:rPr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0341" y="258000"/>
            <a:ext cx="6267883" cy="960000"/>
          </a:xfrm>
        </p:spPr>
        <p:txBody>
          <a:bodyPr/>
          <a:lstStyle/>
          <a:p>
            <a:r>
              <a:rPr lang="fr-FR" sz="2400" b="1" dirty="0" smtClean="0"/>
              <a:t>Accompagnement </a:t>
            </a:r>
            <a:r>
              <a:rPr lang="fr-FR" sz="2400" b="1" dirty="0"/>
              <a:t>au projet d’amélioration du fonctionnement du laboratoire </a:t>
            </a:r>
            <a:endParaRPr lang="fr-FR" sz="24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4"/>
          </p:nvPr>
        </p:nvSpPr>
        <p:spPr>
          <a:xfrm>
            <a:off x="342507" y="1584000"/>
            <a:ext cx="8424000" cy="3432000"/>
          </a:xfrm>
        </p:spPr>
        <p:txBody>
          <a:bodyPr>
            <a:normAutofit fontScale="92500" lnSpcReduction="10000"/>
          </a:bodyPr>
          <a:lstStyle/>
          <a:p>
            <a:r>
              <a:rPr lang="fr-FR" sz="1600" dirty="0" smtClean="0"/>
              <a:t>Une </a:t>
            </a:r>
            <a:r>
              <a:rPr lang="fr-FR" sz="1600" dirty="0"/>
              <a:t>heure hebdomadaire en présence d’un enseignant BGB  (+ deux heures hebdomadaires en autonomie, inscrites dans l’emploi du temps). </a:t>
            </a:r>
          </a:p>
          <a:p>
            <a:pPr lvl="0"/>
            <a:r>
              <a:rPr lang="fr-FR" sz="1600" b="1" i="1" u="sng" dirty="0"/>
              <a:t>Organisation : </a:t>
            </a:r>
          </a:p>
          <a:p>
            <a:pPr marL="228594" indent="-228594"/>
            <a:r>
              <a:rPr lang="fr-FR" sz="1600" dirty="0"/>
              <a:t>Première et deuxième année : </a:t>
            </a:r>
            <a:r>
              <a:rPr lang="fr-FR" sz="1600" b="1" dirty="0"/>
              <a:t>formation à la démarche de projet </a:t>
            </a:r>
            <a:r>
              <a:rPr lang="fr-FR" sz="1600" dirty="0"/>
              <a:t>en lien avec l’ensemble des blocs professionnels </a:t>
            </a:r>
          </a:p>
          <a:p>
            <a:pPr marL="480588" lvl="1" indent="-228594"/>
            <a:r>
              <a:rPr lang="fr-FR" sz="1500" dirty="0"/>
              <a:t>Les étudiantes et étudiants sont formés à la démarche de projet, sur des projets concrets.</a:t>
            </a:r>
          </a:p>
          <a:p>
            <a:pPr marL="480588" lvl="1" indent="-228594"/>
            <a:r>
              <a:rPr lang="fr-FR" sz="1600" dirty="0"/>
              <a:t>Ces projets peuvent être conçus en lien avec les personnels techniques des laboratoires professionnels de l’établissement, ou en lien avec des structures partenaires. </a:t>
            </a:r>
          </a:p>
          <a:p>
            <a:pPr marL="480588" lvl="1" indent="-228594"/>
            <a:r>
              <a:rPr lang="fr-FR" sz="1600" dirty="0"/>
              <a:t>Ils sont ainsi amenés à utiliser et s’approprier divers outils, à participer à des revues de projet, à travailler en équipe, et ainsi à développer les compétences psychosociales. </a:t>
            </a:r>
          </a:p>
          <a:p>
            <a:pPr lvl="0"/>
            <a:r>
              <a:rPr lang="fr-FR" sz="1600" dirty="0"/>
              <a:t>Deuxième année :</a:t>
            </a:r>
            <a:r>
              <a:rPr lang="fr-FR" sz="1600" b="1" dirty="0"/>
              <a:t> conduite de projet d’amélioration </a:t>
            </a:r>
            <a:r>
              <a:rPr lang="fr-FR" sz="1600" b="1" dirty="0" smtClean="0"/>
              <a:t>du fonctionnement du laboratoire</a:t>
            </a:r>
            <a:endParaRPr lang="fr-FR" sz="1600" dirty="0"/>
          </a:p>
          <a:p>
            <a:r>
              <a:rPr lang="fr-FR" sz="1600" dirty="0"/>
              <a:t>Mise en œuvre de la démarche de projet, en lien avec les heures de travail en autonomie, est le temps privilégié de conception et de présentation du projet d’amélioration contribuant à l’évaluation du BC1.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142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 idx="4294967295"/>
          </p:nvPr>
        </p:nvSpPr>
        <p:spPr>
          <a:xfrm>
            <a:off x="1716088" y="887413"/>
            <a:ext cx="7427912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sz="3200" dirty="0"/>
              <a:t/>
            </a:r>
            <a:br>
              <a:rPr sz="3200" dirty="0"/>
            </a:br>
            <a:endParaRPr lang="fr-F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subTitle" idx="4294967295"/>
          </p:nvPr>
        </p:nvSpPr>
        <p:spPr>
          <a:xfrm>
            <a:off x="781665" y="1604963"/>
            <a:ext cx="7446348" cy="39766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b="1" spc="-1" dirty="0">
                <a:solidFill>
                  <a:srgbClr val="000000"/>
                </a:solidFill>
                <a:latin typeface="Arial"/>
              </a:rPr>
              <a:t>Conclusion des ateliers</a:t>
            </a:r>
          </a:p>
          <a:p>
            <a:pPr marL="0" indent="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fr-FR" spc="-1" dirty="0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latin typeface="Arial"/>
              </a:rPr>
              <a:t>FAQ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 dirty="0">
                <a:solidFill>
                  <a:srgbClr val="000000"/>
                </a:solidFill>
                <a:latin typeface="Calibri"/>
              </a:rPr>
              <a:t>Synthèse des inquiétudes et questions (post-it : 1</a:t>
            </a:r>
            <a:r>
              <a:rPr lang="fr-FR" sz="2400" b="0" strike="noStrike" spc="-1" baseline="30000" dirty="0">
                <a:solidFill>
                  <a:srgbClr val="000000"/>
                </a:solidFill>
                <a:latin typeface="Calibri"/>
              </a:rPr>
              <a:t>er</a:t>
            </a:r>
            <a:r>
              <a:rPr lang="fr-FR" sz="2400" b="0" strike="noStrike" spc="-1" dirty="0">
                <a:solidFill>
                  <a:srgbClr val="000000"/>
                </a:solidFill>
                <a:latin typeface="Calibri"/>
              </a:rPr>
              <a:t> atelier)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dt" idx="4294967295"/>
          </p:nvPr>
        </p:nvSpPr>
        <p:spPr>
          <a:xfrm>
            <a:off x="7977188" y="6376988"/>
            <a:ext cx="1166812" cy="47783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mtClean="0"/>
              <a:t>30 mai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294967295"/>
          </p:nvPr>
        </p:nvSpPr>
        <p:spPr>
          <a:xfrm>
            <a:off x="0" y="6376988"/>
            <a:ext cx="5003800" cy="477837"/>
          </a:xfrm>
        </p:spPr>
        <p:txBody>
          <a:bodyPr/>
          <a:lstStyle/>
          <a:p>
            <a:r>
              <a:rPr lang="fr-FR" smtClean="0"/>
              <a:t>BTS Bioanalyses en laboratoire de contrôle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4294967295"/>
          </p:nvPr>
        </p:nvSpPr>
        <p:spPr>
          <a:xfrm>
            <a:off x="8148638" y="6376988"/>
            <a:ext cx="995362" cy="477837"/>
          </a:xfrm>
        </p:spPr>
        <p:txBody>
          <a:bodyPr/>
          <a:lstStyle/>
          <a:p>
            <a:fld id="{37D097A1-69CF-4453-9331-575F6AAF765D}" type="slidenum">
              <a:rPr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6A846C7-80DC-4457-A9A6-6CE2B228EE7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471303" y="5664647"/>
            <a:ext cx="2449908" cy="441029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/>
              <a:t>Lien vers la formation « démarche de projet en biotechnologie »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248C765-3121-49A5-83C8-85705EA16D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303" y="2949146"/>
            <a:ext cx="2289089" cy="228908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4A3B5F7-ED40-4016-8862-5258A7941B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713" y="306892"/>
            <a:ext cx="2289089" cy="2289089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08A08FA-3A35-480E-B450-8F7313F59763}"/>
              </a:ext>
            </a:extLst>
          </p:cNvPr>
          <p:cNvSpPr txBox="1"/>
          <p:nvPr/>
        </p:nvSpPr>
        <p:spPr>
          <a:xfrm>
            <a:off x="5845775" y="2700740"/>
            <a:ext cx="21830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dirty="0">
                <a:hlinkClick r:id="rId4"/>
              </a:rPr>
              <a:t>Lien vers la digital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044688" y="3244334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hlinkClick r:id="rId4"/>
              </a:rPr>
              <a:t>https://ladigitale.dev/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437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/>
          </p:nvPr>
        </p:nvSpPr>
        <p:spPr>
          <a:xfrm>
            <a:off x="361080" y="2668680"/>
            <a:ext cx="8421120" cy="330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286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4000" b="1" strike="noStrike" spc="-1" dirty="0">
                <a:solidFill>
                  <a:srgbClr val="00006D"/>
                </a:solidFill>
                <a:latin typeface="Arial"/>
                <a:ea typeface="DejaVu Sans"/>
              </a:rPr>
              <a:t>Ateliers </a:t>
            </a:r>
            <a:endParaRPr lang="fr-FR" sz="40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4000" b="1" strike="noStrike" spc="-1" dirty="0">
                <a:solidFill>
                  <a:srgbClr val="00006D"/>
                </a:solidFill>
                <a:latin typeface="Arial"/>
                <a:ea typeface="DejaVu Sans"/>
              </a:rPr>
              <a:t>« Méthodologie de projet »</a:t>
            </a:r>
            <a:endParaRPr lang="fr-FR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sldNum" idx="16"/>
          </p:nvPr>
        </p:nvSpPr>
        <p:spPr>
          <a:xfrm>
            <a:off x="7828560" y="6384240"/>
            <a:ext cx="95364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r">
              <a:lnSpc>
                <a:spcPct val="100000"/>
              </a:lnSpc>
              <a:buNone/>
              <a:defRPr lang="fr-FR" sz="1000" b="1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3A8F947-7A51-4114-B903-F2959A38D944}" type="slidenum">
              <a:rPr lang="fr-FR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2</a:t>
            </a:fld>
            <a:endParaRPr lang="fr-FR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dt" idx="17"/>
          </p:nvPr>
        </p:nvSpPr>
        <p:spPr>
          <a:xfrm>
            <a:off x="7120866" y="6384240"/>
            <a:ext cx="12603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mtClean="0"/>
              <a:t>30 mai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ZoneTexte 5"/>
          <p:cNvSpPr/>
          <p:nvPr/>
        </p:nvSpPr>
        <p:spPr>
          <a:xfrm>
            <a:off x="477895" y="430629"/>
            <a:ext cx="43293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400" b="1" strike="noStrike" spc="-1" dirty="0">
                <a:solidFill>
                  <a:srgbClr val="000000"/>
                </a:solidFill>
                <a:latin typeface="Marianne"/>
                <a:ea typeface="DejaVu Sans"/>
              </a:rPr>
              <a:t>Programme </a:t>
            </a:r>
            <a:r>
              <a:rPr lang="fr-FR" sz="1400" b="1" spc="-1" dirty="0">
                <a:solidFill>
                  <a:srgbClr val="000000"/>
                </a:solidFill>
                <a:latin typeface="Marianne"/>
                <a:ea typeface="DejaVu Sans"/>
              </a:rPr>
              <a:t>Régional</a:t>
            </a:r>
            <a:r>
              <a:rPr lang="fr-FR" sz="1400" b="1" strike="noStrike" spc="-1" dirty="0">
                <a:solidFill>
                  <a:srgbClr val="000000"/>
                </a:solidFill>
                <a:latin typeface="Marianne"/>
                <a:ea typeface="DejaVu Sans"/>
              </a:rPr>
              <a:t> de Formation 2023/2024</a:t>
            </a:r>
            <a:endParaRPr lang="fr-FR" sz="1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None/>
            </a:pPr>
            <a:endParaRPr lang="fr-FR" sz="1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>
            <a:extLst>
              <a:ext uri="{FF2B5EF4-FFF2-40B4-BE49-F238E27FC236}">
                <a16:creationId xmlns:a16="http://schemas.microsoft.com/office/drawing/2014/main" id="{681C9635-1D40-16C4-AE9E-54395FD7512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OBJECTIFS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spc="-1" dirty="0">
                <a:solidFill>
                  <a:srgbClr val="000000"/>
                </a:solidFill>
                <a:latin typeface="Arial"/>
              </a:rPr>
              <a:t>Comprendre ce qu’est une démarche de projet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b="0" strike="noStrike" spc="-1" dirty="0">
                <a:solidFill>
                  <a:srgbClr val="000000"/>
                </a:solidFill>
                <a:latin typeface="Arial"/>
              </a:rPr>
              <a:t>Construire une séquence qui permette de former les étudiants à la démarche de projet.</a:t>
            </a:r>
            <a:endParaRPr lang="fr-FR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4">
            <a:extLst>
              <a:ext uri="{FF2B5EF4-FFF2-40B4-BE49-F238E27FC236}">
                <a16:creationId xmlns:a16="http://schemas.microsoft.com/office/drawing/2014/main" id="{9B5018AB-6AE6-687D-F137-6D3ADFD72023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1673280" y="6361200"/>
            <a:ext cx="4170600" cy="476640"/>
          </a:xfrm>
        </p:spPr>
        <p:txBody>
          <a:bodyPr/>
          <a:lstStyle/>
          <a:p>
            <a:r>
              <a:rPr lang="fr-FR" smtClean="0"/>
              <a:t>BTS Bioanalyses en laboratoire de contrôle</a:t>
            </a:r>
            <a:endParaRPr dirty="0"/>
          </a:p>
        </p:txBody>
      </p:sp>
      <p:sp>
        <p:nvSpPr>
          <p:cNvPr id="7" name="PlaceHolder 3">
            <a:extLst>
              <a:ext uri="{FF2B5EF4-FFF2-40B4-BE49-F238E27FC236}">
                <a16:creationId xmlns:a16="http://schemas.microsoft.com/office/drawing/2014/main" id="{F04A1E11-4157-D788-2DF9-E6A39916031C}"/>
              </a:ext>
            </a:extLst>
          </p:cNvPr>
          <p:cNvSpPr txBox="1">
            <a:spLocks/>
          </p:cNvSpPr>
          <p:nvPr/>
        </p:nvSpPr>
        <p:spPr>
          <a:xfrm>
            <a:off x="7120866" y="6384240"/>
            <a:ext cx="1260360" cy="47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lnSpc>
                <a:spcPct val="100000"/>
              </a:lnSpc>
              <a:buNone/>
              <a:defRPr lang="fr-FR" sz="800" b="0" strike="noStrike" kern="1200" spc="-1">
                <a:solidFill>
                  <a:srgbClr val="000000"/>
                </a:solidFill>
                <a:latin typeface="Arial"/>
                <a:ea typeface="DejaVu Sans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31 mai 2024</a:t>
            </a:r>
            <a:endParaRPr lang="fr-FR" dirty="0">
              <a:latin typeface="Calibri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431D7CE-A391-473B-BE7D-F2A32C40ABC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09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Groupes Atelier « Projet »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1019605" y="2448983"/>
          <a:ext cx="7764395" cy="3125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452">
                  <a:extLst>
                    <a:ext uri="{9D8B030D-6E8A-4147-A177-3AD203B41FA5}">
                      <a16:colId xmlns:a16="http://schemas.microsoft.com/office/drawing/2014/main" val="49585438"/>
                    </a:ext>
                  </a:extLst>
                </a:gridCol>
                <a:gridCol w="2759932">
                  <a:extLst>
                    <a:ext uri="{9D8B030D-6E8A-4147-A177-3AD203B41FA5}">
                      <a16:colId xmlns:a16="http://schemas.microsoft.com/office/drawing/2014/main" val="2846732895"/>
                    </a:ext>
                  </a:extLst>
                </a:gridCol>
                <a:gridCol w="779785">
                  <a:extLst>
                    <a:ext uri="{9D8B030D-6E8A-4147-A177-3AD203B41FA5}">
                      <a16:colId xmlns:a16="http://schemas.microsoft.com/office/drawing/2014/main" val="2990829253"/>
                    </a:ext>
                  </a:extLst>
                </a:gridCol>
                <a:gridCol w="619451">
                  <a:extLst>
                    <a:ext uri="{9D8B030D-6E8A-4147-A177-3AD203B41FA5}">
                      <a16:colId xmlns:a16="http://schemas.microsoft.com/office/drawing/2014/main" val="3188360372"/>
                    </a:ext>
                  </a:extLst>
                </a:gridCol>
                <a:gridCol w="2908775">
                  <a:extLst>
                    <a:ext uri="{9D8B030D-6E8A-4147-A177-3AD203B41FA5}">
                      <a16:colId xmlns:a16="http://schemas.microsoft.com/office/drawing/2014/main" val="1165924393"/>
                    </a:ext>
                  </a:extLst>
                </a:gridCol>
              </a:tblGrid>
              <a:tr h="30794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Gp 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ANNE-CECILE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GP2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FRANCOISE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667686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CAROLE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ANNE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041129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THOMAS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NATHALIE G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0915352"/>
                  </a:ext>
                </a:extLst>
              </a:tr>
              <a:tr h="347723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SINDY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MARIE HELENE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641583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NATHALIE L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DAVID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541818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763202"/>
                  </a:ext>
                </a:extLst>
              </a:tr>
              <a:tr h="347723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Gp3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VINCENT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GP 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EMMANUELLE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10344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NOLWENN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GERALDINE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075529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SYLVIA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ELODIE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551684"/>
                  </a:ext>
                </a:extLst>
              </a:tr>
              <a:tr h="347723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CORINNE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MARTIN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347670"/>
                  </a:ext>
                </a:extLst>
              </a:tr>
              <a:tr h="253445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CHARLENE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605" marR="9605" marT="960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960180"/>
                  </a:ext>
                </a:extLst>
              </a:tr>
            </a:tbl>
          </a:graphicData>
        </a:graphic>
      </p:graphicFrame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Formation académique : Mise en place du nouveau référentiel BTS BioALC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902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 idx="4294967295"/>
          </p:nvPr>
        </p:nvSpPr>
        <p:spPr>
          <a:xfrm>
            <a:off x="-142209" y="98425"/>
            <a:ext cx="7427912" cy="114458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lang="fr-FR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er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atelier</a:t>
            </a:r>
            <a: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</a:t>
            </a: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z="3600" b="0" strike="noStrike" spc="-1" dirty="0">
                <a:solidFill>
                  <a:srgbClr val="FF0000"/>
                </a:solidFill>
                <a:latin typeface="Arial"/>
                <a:ea typeface="DejaVu Sans"/>
              </a:rPr>
              <a:t>Brainstorming</a:t>
            </a:r>
            <a:endParaRPr lang="fr-FR" sz="36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subTitle" idx="4294967295"/>
          </p:nvPr>
        </p:nvSpPr>
        <p:spPr>
          <a:xfrm>
            <a:off x="1238865" y="1441450"/>
            <a:ext cx="7387352" cy="453866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u="sng" spc="-1" dirty="0">
                <a:solidFill>
                  <a:schemeClr val="tx2"/>
                </a:solidFill>
                <a:latin typeface="Arial"/>
                <a:ea typeface="DejaVu Sans"/>
              </a:rPr>
              <a:t>1</a:t>
            </a:r>
            <a:r>
              <a:rPr lang="fr-FR" u="sng" spc="-1" baseline="30000" dirty="0">
                <a:solidFill>
                  <a:schemeClr val="tx2"/>
                </a:solidFill>
                <a:latin typeface="Arial"/>
                <a:ea typeface="DejaVu Sans"/>
              </a:rPr>
              <a:t>er</a:t>
            </a:r>
            <a:r>
              <a:rPr lang="fr-FR" u="sng" spc="-1" dirty="0">
                <a:solidFill>
                  <a:schemeClr val="tx2"/>
                </a:solidFill>
                <a:latin typeface="Arial"/>
                <a:ea typeface="DejaVu Sans"/>
              </a:rPr>
              <a:t> temps</a:t>
            </a:r>
            <a:r>
              <a:rPr lang="fr-FR" spc="-1" dirty="0">
                <a:solidFill>
                  <a:schemeClr val="tx2"/>
                </a:solidFill>
                <a:latin typeface="Arial"/>
                <a:ea typeface="DejaVu Sans"/>
              </a:rPr>
              <a:t> : 10 minutes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Format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 travail individuel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Sous forme de</a:t>
            </a:r>
            <a:r>
              <a:rPr lang="fr-FR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« post-it »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u="sng" strike="noStrike" spc="-1" dirty="0">
                <a:solidFill>
                  <a:srgbClr val="000000"/>
                </a:solidFill>
                <a:latin typeface="Arial"/>
              </a:rPr>
              <a:t>3 questions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</a:rPr>
              <a:t> :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Arial"/>
              </a:rPr>
              <a:t>Quels sont les temps d’une démarche de projet ?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</a:rPr>
              <a:t>Quels outils de suivi connaissez-vous ?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Arial"/>
              </a:rPr>
              <a:t>Quels sont les inquiétudes et </a:t>
            </a:r>
            <a:r>
              <a:rPr lang="fr-FR" spc="-1" dirty="0">
                <a:solidFill>
                  <a:srgbClr val="000000"/>
                </a:solidFill>
                <a:latin typeface="Arial"/>
              </a:rPr>
              <a:t>questions concernant le projet du futur BTS ?</a:t>
            </a:r>
            <a:endParaRPr lang="fr-FR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u="sng" spc="-1" dirty="0">
                <a:solidFill>
                  <a:srgbClr val="000000"/>
                </a:solidFill>
                <a:latin typeface="Arial"/>
                <a:ea typeface="DejaVu Sans"/>
              </a:rPr>
              <a:t>3 réponses à formuler</a:t>
            </a: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fr-FR" b="0" strike="noStrike" spc="-1" dirty="0">
                <a:solidFill>
                  <a:srgbClr val="000000"/>
                </a:solidFill>
                <a:latin typeface="Calibri"/>
              </a:rPr>
              <a:t>Une </a:t>
            </a:r>
            <a:r>
              <a:rPr lang="fr-FR" spc="-1" dirty="0">
                <a:solidFill>
                  <a:srgbClr val="000000"/>
                </a:solidFill>
                <a:latin typeface="Calibri"/>
              </a:rPr>
              <a:t>réponse pour chacune des questions</a:t>
            </a:r>
            <a:r>
              <a:rPr lang="fr-FR" b="0" strike="noStrike" spc="-1" dirty="0">
                <a:solidFill>
                  <a:srgbClr val="000000"/>
                </a:solidFill>
                <a:latin typeface="Calibri"/>
              </a:rPr>
              <a:t> par post-it</a:t>
            </a:r>
            <a:endParaRPr lang="fr-FR" spc="-1" dirty="0">
              <a:solidFill>
                <a:srgbClr val="000000"/>
              </a:solidFill>
              <a:latin typeface="Calibri"/>
              <a:sym typeface="Symbol" panose="05050102010706020507" pitchFamily="18" charset="2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dt" idx="4294967295"/>
          </p:nvPr>
        </p:nvSpPr>
        <p:spPr>
          <a:xfrm>
            <a:off x="7977188" y="6376988"/>
            <a:ext cx="1166812" cy="47783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mtClean="0"/>
              <a:t>30 mai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294967295"/>
          </p:nvPr>
        </p:nvSpPr>
        <p:spPr>
          <a:xfrm>
            <a:off x="0" y="6376988"/>
            <a:ext cx="5003800" cy="477837"/>
          </a:xfrm>
        </p:spPr>
        <p:txBody>
          <a:bodyPr/>
          <a:lstStyle/>
          <a:p>
            <a:r>
              <a:rPr lang="fr-FR" smtClean="0"/>
              <a:t>BTS Bioanalyses en laboratoire de contrôle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4294967295"/>
          </p:nvPr>
        </p:nvSpPr>
        <p:spPr>
          <a:xfrm>
            <a:off x="8148638" y="6376988"/>
            <a:ext cx="995362" cy="477837"/>
          </a:xfrm>
        </p:spPr>
        <p:txBody>
          <a:bodyPr/>
          <a:lstStyle/>
          <a:p>
            <a:fld id="{EA09F8BF-64D3-4277-A2B7-9EBE239E2279}" type="slidenum">
              <a:rPr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 idx="4294967295"/>
          </p:nvPr>
        </p:nvSpPr>
        <p:spPr>
          <a:xfrm>
            <a:off x="-201202" y="176674"/>
            <a:ext cx="7427912" cy="114458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lang="fr-FR" b="0" u="sng" strike="noStrike" spc="-1" baseline="30000" dirty="0">
                <a:solidFill>
                  <a:srgbClr val="000000"/>
                </a:solidFill>
                <a:latin typeface="Arial"/>
                <a:ea typeface="DejaVu Sans"/>
              </a:rPr>
              <a:t>er</a:t>
            </a:r>
            <a:r>
              <a:rPr lang="fr-FR" sz="4400" b="0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 atelier</a:t>
            </a:r>
            <a:r>
              <a:rPr lang="fr-FR" sz="4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:</a:t>
            </a: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z="3600" b="0" strike="noStrike" spc="-1" dirty="0">
                <a:solidFill>
                  <a:srgbClr val="FF0000"/>
                </a:solidFill>
                <a:latin typeface="Arial"/>
                <a:ea typeface="DejaVu Sans"/>
              </a:rPr>
              <a:t>Brainstorming</a:t>
            </a:r>
            <a:endParaRPr lang="fr-FR" sz="3600" b="0" strike="noStrike" spc="-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subTitle" idx="4294967295"/>
          </p:nvPr>
        </p:nvSpPr>
        <p:spPr>
          <a:xfrm>
            <a:off x="541338" y="1441450"/>
            <a:ext cx="8602662" cy="39751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r>
              <a:rPr lang="fr-FR" u="sng" spc="-1" dirty="0">
                <a:solidFill>
                  <a:schemeClr val="tx2"/>
                </a:solidFill>
                <a:latin typeface="Arial"/>
                <a:ea typeface="DejaVu Sans"/>
              </a:rPr>
              <a:t>2</a:t>
            </a:r>
            <a:r>
              <a:rPr lang="fr-FR" u="sng" spc="-1" baseline="30000" dirty="0">
                <a:solidFill>
                  <a:schemeClr val="tx2"/>
                </a:solidFill>
                <a:latin typeface="Arial"/>
                <a:ea typeface="DejaVu Sans"/>
              </a:rPr>
              <a:t>ème</a:t>
            </a:r>
            <a:r>
              <a:rPr lang="fr-FR" u="sng" spc="-1" dirty="0">
                <a:solidFill>
                  <a:schemeClr val="tx2"/>
                </a:solidFill>
                <a:latin typeface="Arial"/>
                <a:ea typeface="DejaVu Sans"/>
              </a:rPr>
              <a:t> temps</a:t>
            </a:r>
            <a:r>
              <a:rPr lang="fr-FR" spc="-1" dirty="0">
                <a:solidFill>
                  <a:schemeClr val="tx2"/>
                </a:solidFill>
                <a:latin typeface="Arial"/>
                <a:ea typeface="DejaVu Sans"/>
              </a:rPr>
              <a:t> : 10 minutes</a:t>
            </a: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None/>
            </a:pPr>
            <a:endParaRPr lang="fr-FR" spc="-1" dirty="0">
              <a:solidFill>
                <a:schemeClr val="tx2"/>
              </a:solidFill>
              <a:latin typeface="Arial"/>
              <a:ea typeface="DejaVu San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Synthèse des</a:t>
            </a:r>
            <a:r>
              <a:rPr lang="fr-FR" spc="-1" dirty="0">
                <a:solidFill>
                  <a:srgbClr val="000000"/>
                </a:solidFill>
                <a:latin typeface="Arial"/>
                <a:ea typeface="DejaVu Sans"/>
              </a:rPr>
              <a:t> réponses aux 2 premières questions :</a:t>
            </a: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b="0" strike="noStrike" spc="-1" dirty="0">
                <a:solidFill>
                  <a:srgbClr val="000000"/>
                </a:solidFill>
                <a:latin typeface="Arial"/>
              </a:rPr>
              <a:t>Quels sont les temps d’une démarche de projet ?</a:t>
            </a:r>
          </a:p>
          <a:p>
            <a:pPr marL="457200" lvl="1" indent="0">
              <a:spcBef>
                <a:spcPts val="1001"/>
              </a:spcBef>
              <a:buClr>
                <a:srgbClr val="000000"/>
              </a:buClr>
              <a:buNone/>
            </a:pPr>
            <a:endParaRPr lang="fr-FR" b="0" strike="noStrike" spc="-1" dirty="0">
              <a:solidFill>
                <a:srgbClr val="000000"/>
              </a:solidFill>
              <a:latin typeface="Arial"/>
            </a:endParaRPr>
          </a:p>
          <a:p>
            <a:pPr lvl="1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pc="-1" dirty="0">
                <a:solidFill>
                  <a:srgbClr val="000000"/>
                </a:solidFill>
                <a:latin typeface="Arial"/>
              </a:rPr>
              <a:t>Quels outils de suivi connaissez-vous ?</a:t>
            </a: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fr-FR" sz="2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dt" idx="4294967295"/>
          </p:nvPr>
        </p:nvSpPr>
        <p:spPr>
          <a:xfrm>
            <a:off x="7977188" y="6376988"/>
            <a:ext cx="1166812" cy="47783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100000"/>
              </a:lnSpc>
              <a:buNone/>
              <a:defRPr lang="fr-FR" sz="800" b="0" strike="noStrike" spc="-1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fr-FR" smtClean="0"/>
              <a:t>30 mai 2024</a:t>
            </a:r>
            <a:endParaRPr lang="fr-FR" sz="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294967295"/>
          </p:nvPr>
        </p:nvSpPr>
        <p:spPr>
          <a:xfrm>
            <a:off x="0" y="6376988"/>
            <a:ext cx="5003800" cy="477837"/>
          </a:xfrm>
        </p:spPr>
        <p:txBody>
          <a:bodyPr/>
          <a:lstStyle/>
          <a:p>
            <a:r>
              <a:rPr lang="fr-FR" smtClean="0"/>
              <a:t>BTS Bioanalyses en laboratoire de contrôle</a:t>
            </a:r>
            <a:endParaRPr dirty="0"/>
          </a:p>
        </p:txBody>
      </p:sp>
      <p:sp>
        <p:nvSpPr>
          <p:cNvPr id="6" name="PlaceHolder 5"/>
          <p:cNvSpPr>
            <a:spLocks noGrp="1"/>
          </p:cNvSpPr>
          <p:nvPr>
            <p:ph type="sldNum" idx="4294967295"/>
          </p:nvPr>
        </p:nvSpPr>
        <p:spPr>
          <a:xfrm>
            <a:off x="8148638" y="6376988"/>
            <a:ext cx="995362" cy="477837"/>
          </a:xfrm>
        </p:spPr>
        <p:txBody>
          <a:bodyPr/>
          <a:lstStyle/>
          <a:p>
            <a:fld id="{EA09F8BF-64D3-4277-A2B7-9EBE239E2279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3232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>
            <a:extLst>
              <a:ext uri="{FF2B5EF4-FFF2-40B4-BE49-F238E27FC236}">
                <a16:creationId xmlns:a16="http://schemas.microsoft.com/office/drawing/2014/main" id="{D132934C-84A9-3933-9A74-099A0BD6E87D}"/>
              </a:ext>
            </a:extLst>
          </p:cNvPr>
          <p:cNvGrpSpPr/>
          <p:nvPr/>
        </p:nvGrpSpPr>
        <p:grpSpPr>
          <a:xfrm>
            <a:off x="1084422" y="1399574"/>
            <a:ext cx="7601298" cy="4910444"/>
            <a:chOff x="1084422" y="1399574"/>
            <a:chExt cx="7601298" cy="4910444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9B19AB91-F344-7198-FD5B-50602F1F7983}"/>
                </a:ext>
              </a:extLst>
            </p:cNvPr>
            <p:cNvGrpSpPr/>
            <p:nvPr/>
          </p:nvGrpSpPr>
          <p:grpSpPr>
            <a:xfrm>
              <a:off x="1084422" y="1399574"/>
              <a:ext cx="7601298" cy="4910444"/>
              <a:chOff x="617976" y="1372531"/>
              <a:chExt cx="7601298" cy="4910444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CA156AD7-A025-E22E-2ACC-68F6600C2F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26205" y="1575303"/>
                <a:ext cx="6715125" cy="3990975"/>
              </a:xfrm>
              <a:prstGeom prst="rect">
                <a:avLst/>
              </a:prstGeom>
            </p:spPr>
          </p:pic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A3AF097-2AED-370A-22E0-BC567DC7B2D9}"/>
                  </a:ext>
                </a:extLst>
              </p:cNvPr>
              <p:cNvSpPr txBox="1"/>
              <p:nvPr/>
            </p:nvSpPr>
            <p:spPr>
              <a:xfrm>
                <a:off x="617976" y="1398662"/>
                <a:ext cx="1755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>
                    <a:solidFill>
                      <a:srgbClr val="FF0000"/>
                    </a:solidFill>
                  </a:rPr>
                  <a:t>CONCEPTION</a:t>
                </a:r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97E48F6-7B92-8CC1-F756-ACEA27DE1779}"/>
                  </a:ext>
                </a:extLst>
              </p:cNvPr>
              <p:cNvSpPr txBox="1"/>
              <p:nvPr/>
            </p:nvSpPr>
            <p:spPr>
              <a:xfrm>
                <a:off x="3665327" y="1390637"/>
                <a:ext cx="1755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>
                    <a:solidFill>
                      <a:srgbClr val="FF0000"/>
                    </a:solidFill>
                  </a:rPr>
                  <a:t>RÉALISATION</a:t>
                </a: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B3F6B88-0C13-A275-BEE4-E70FDF89DFE4}"/>
                  </a:ext>
                </a:extLst>
              </p:cNvPr>
              <p:cNvSpPr txBox="1"/>
              <p:nvPr/>
            </p:nvSpPr>
            <p:spPr>
              <a:xfrm>
                <a:off x="6464174" y="1372531"/>
                <a:ext cx="1755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>
                    <a:solidFill>
                      <a:srgbClr val="FF0000"/>
                    </a:solidFill>
                  </a:rPr>
                  <a:t>CLÔTURE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7F24F009-E1E5-85D8-69FE-ECB644D37621}"/>
                  </a:ext>
                </a:extLst>
              </p:cNvPr>
              <p:cNvSpPr txBox="1"/>
              <p:nvPr/>
            </p:nvSpPr>
            <p:spPr>
              <a:xfrm>
                <a:off x="617976" y="2534717"/>
                <a:ext cx="17551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Analyser les besoins</a:t>
                </a: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59A5D82-B508-9B97-0A9A-2BCF7D757811}"/>
                  </a:ext>
                </a:extLst>
              </p:cNvPr>
              <p:cNvSpPr txBox="1"/>
              <p:nvPr/>
            </p:nvSpPr>
            <p:spPr>
              <a:xfrm>
                <a:off x="617976" y="3727331"/>
                <a:ext cx="17551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Rechercher des solutions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3A7BB13D-839C-9C00-3705-CBF04C8CDAB3}"/>
                  </a:ext>
                </a:extLst>
              </p:cNvPr>
              <p:cNvSpPr txBox="1"/>
              <p:nvPr/>
            </p:nvSpPr>
            <p:spPr>
              <a:xfrm>
                <a:off x="617976" y="5359645"/>
                <a:ext cx="17551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Choisir certaines solutions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BA54BA9-C7FF-B236-C586-8E868024C904}"/>
                  </a:ext>
                </a:extLst>
              </p:cNvPr>
              <p:cNvSpPr txBox="1"/>
              <p:nvPr/>
            </p:nvSpPr>
            <p:spPr>
              <a:xfrm>
                <a:off x="3567898" y="2534717"/>
                <a:ext cx="1755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Planifier</a:t>
                </a:r>
              </a:p>
            </p:txBody>
          </p:sp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FC64C685-15E8-7D41-86FE-5AE238CD0F29}"/>
                  </a:ext>
                </a:extLst>
              </p:cNvPr>
              <p:cNvSpPr txBox="1"/>
              <p:nvPr/>
            </p:nvSpPr>
            <p:spPr>
              <a:xfrm>
                <a:off x="3567898" y="3863463"/>
                <a:ext cx="17551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Mettre en œuvre</a:t>
                </a:r>
              </a:p>
            </p:txBody>
          </p:sp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8B8AEEEF-62D3-E21D-A288-CE20C1BABD3F}"/>
                  </a:ext>
                </a:extLst>
              </p:cNvPr>
              <p:cNvSpPr txBox="1"/>
              <p:nvPr/>
            </p:nvSpPr>
            <p:spPr>
              <a:xfrm>
                <a:off x="3587072" y="5078482"/>
                <a:ext cx="17551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Revues de projet</a:t>
                </a:r>
              </a:p>
            </p:txBody>
          </p:sp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FAEFABD1-07A4-CDCF-033E-1E644AE90EB3}"/>
                  </a:ext>
                </a:extLst>
              </p:cNvPr>
              <p:cNvSpPr txBox="1"/>
              <p:nvPr/>
            </p:nvSpPr>
            <p:spPr>
              <a:xfrm>
                <a:off x="5994459" y="3386124"/>
                <a:ext cx="1755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Restitution</a:t>
                </a:r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0EDFAD27-16ED-1389-7499-EF0E242DCB09}"/>
                  </a:ext>
                </a:extLst>
              </p:cNvPr>
              <p:cNvSpPr txBox="1"/>
              <p:nvPr/>
            </p:nvSpPr>
            <p:spPr>
              <a:xfrm>
                <a:off x="6125202" y="4893816"/>
                <a:ext cx="17551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Retour d’expérience</a:t>
                </a:r>
              </a:p>
            </p:txBody>
          </p:sp>
        </p:grpSp>
        <p:sp>
          <p:nvSpPr>
            <p:cNvPr id="18" name="Flèche : droite 17">
              <a:extLst>
                <a:ext uri="{FF2B5EF4-FFF2-40B4-BE49-F238E27FC236}">
                  <a16:creationId xmlns:a16="http://schemas.microsoft.com/office/drawing/2014/main" id="{F1B45042-397F-B8A7-0D02-8CD48CE16F39}"/>
                </a:ext>
              </a:extLst>
            </p:cNvPr>
            <p:cNvSpPr/>
            <p:nvPr/>
          </p:nvSpPr>
          <p:spPr>
            <a:xfrm>
              <a:off x="3141552" y="1443811"/>
              <a:ext cx="651249" cy="343201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lèche : droite 18">
              <a:extLst>
                <a:ext uri="{FF2B5EF4-FFF2-40B4-BE49-F238E27FC236}">
                  <a16:creationId xmlns:a16="http://schemas.microsoft.com/office/drawing/2014/main" id="{C99CCB73-F045-AD3A-AF0A-A12FB2852718}"/>
                </a:ext>
              </a:extLst>
            </p:cNvPr>
            <p:cNvSpPr/>
            <p:nvPr/>
          </p:nvSpPr>
          <p:spPr>
            <a:xfrm>
              <a:off x="6108121" y="1432827"/>
              <a:ext cx="651249" cy="343201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C375123E-73C6-D8D6-262A-55694EAC4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4" y="110837"/>
            <a:ext cx="7428600" cy="1144080"/>
          </a:xfrm>
        </p:spPr>
        <p:txBody>
          <a:bodyPr/>
          <a:lstStyle/>
          <a:p>
            <a:r>
              <a:rPr lang="fr-FR" dirty="0"/>
              <a:t>Démarche de projet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étapes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fr-FR" smtClean="0"/>
              <a:t>30 mai 2024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fr-FR" smtClean="0"/>
              <a:t>BTS Bioanalyses en laboratoire de contrôle</a:t>
            </a:r>
            <a:endParaRPr lang="fr-FR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431D7CE-A391-473B-BE7D-F2A32C40ABC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02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13"/>
          <p:cNvGrpSpPr/>
          <p:nvPr/>
        </p:nvGrpSpPr>
        <p:grpSpPr>
          <a:xfrm>
            <a:off x="272548" y="1839878"/>
            <a:ext cx="3577181" cy="2200320"/>
            <a:chOff x="328819" y="3120037"/>
            <a:chExt cx="3577181" cy="2200320"/>
          </a:xfrm>
        </p:grpSpPr>
        <p:sp>
          <p:nvSpPr>
            <p:cNvPr id="447" name="Rectangle 14"/>
            <p:cNvSpPr/>
            <p:nvPr/>
          </p:nvSpPr>
          <p:spPr>
            <a:xfrm>
              <a:off x="328819" y="3120037"/>
              <a:ext cx="3363840" cy="2200320"/>
            </a:xfrm>
            <a:prstGeom prst="rect">
              <a:avLst/>
            </a:prstGeom>
            <a:solidFill>
              <a:srgbClr val="C9E1BD">
                <a:alpha val="90000"/>
              </a:srgbClr>
            </a:solidFill>
            <a:ln>
              <a:solidFill>
                <a:srgbClr val="CCCCD1"/>
              </a:solidFill>
            </a:ln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defTabSz="914400">
                <a:lnSpc>
                  <a:spcPct val="100000"/>
                </a:lnSpc>
              </a:pPr>
              <a:endParaRPr lang="fr-FR" sz="1800" b="0" strike="noStrike" spc="-1">
                <a:solidFill>
                  <a:schemeClr val="dk1"/>
                </a:solidFill>
                <a:latin typeface="Arial"/>
                <a:ea typeface="DejaVu Sans"/>
              </a:endParaRPr>
            </a:p>
          </p:txBody>
        </p:sp>
        <p:sp>
          <p:nvSpPr>
            <p:cNvPr id="448" name="ZoneTexte 15"/>
            <p:cNvSpPr/>
            <p:nvPr/>
          </p:nvSpPr>
          <p:spPr>
            <a:xfrm>
              <a:off x="542160" y="3335400"/>
              <a:ext cx="3363840" cy="187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6120" tIns="96120" rIns="128160" bIns="144000" numCol="1" spcCol="1440" anchor="t">
              <a:noAutofit/>
            </a:bodyPr>
            <a:lstStyle/>
            <a:p>
              <a:pPr marL="171360" lvl="1" indent="-171360" defTabSz="800280">
                <a:lnSpc>
                  <a:spcPct val="150000"/>
                </a:lnSpc>
                <a:spcAft>
                  <a:spcPts val="269"/>
                </a:spcAft>
                <a:buClr>
                  <a:srgbClr val="000000"/>
                </a:buClr>
                <a:buFont typeface="Symbol"/>
                <a:buChar char=""/>
              </a:pPr>
              <a:r>
                <a:rPr lang="fr-FR" sz="1800" b="0" strike="noStrike" spc="-1" dirty="0">
                  <a:solidFill>
                    <a:schemeClr val="dk1"/>
                  </a:solidFill>
                  <a:latin typeface="Arial"/>
                  <a:ea typeface="DejaVu Sans"/>
                </a:rPr>
                <a:t>Espaces collaboratifs (ENT..)</a:t>
              </a:r>
              <a:endParaRPr lang="fr-FR" sz="1800" b="0" strike="noStrike" spc="-1" dirty="0">
                <a:solidFill>
                  <a:srgbClr val="000000"/>
                </a:solidFill>
                <a:latin typeface="Calibri"/>
              </a:endParaRPr>
            </a:p>
            <a:p>
              <a:pPr marL="171360" lvl="1" indent="-171360" defTabSz="800280">
                <a:lnSpc>
                  <a:spcPct val="150000"/>
                </a:lnSpc>
                <a:spcAft>
                  <a:spcPts val="269"/>
                </a:spcAft>
                <a:buClr>
                  <a:srgbClr val="000000"/>
                </a:buClr>
                <a:buFont typeface="Symbol"/>
                <a:buChar char=""/>
              </a:pPr>
              <a:r>
                <a:rPr lang="fr-FR" sz="1800" b="0" strike="noStrike" spc="-1" dirty="0">
                  <a:solidFill>
                    <a:schemeClr val="dk1"/>
                  </a:solidFill>
                  <a:latin typeface="Arial"/>
                  <a:ea typeface="DejaVu Sans"/>
                </a:rPr>
                <a:t>Diagramme de Gantt</a:t>
              </a:r>
              <a:endParaRPr lang="fr-FR" sz="1800" b="0" strike="noStrike" spc="-1" dirty="0">
                <a:solidFill>
                  <a:srgbClr val="000000"/>
                </a:solidFill>
                <a:latin typeface="Calibri"/>
              </a:endParaRPr>
            </a:p>
            <a:p>
              <a:pPr marL="171360" lvl="1" indent="-171360" defTabSz="800280">
                <a:lnSpc>
                  <a:spcPct val="150000"/>
                </a:lnSpc>
                <a:spcAft>
                  <a:spcPts val="269"/>
                </a:spcAft>
                <a:buClr>
                  <a:srgbClr val="000000"/>
                </a:buClr>
                <a:buFont typeface="Symbol"/>
                <a:buChar char=""/>
              </a:pPr>
              <a:r>
                <a:rPr lang="fr-FR" sz="1800" b="0" strike="noStrike" spc="-1" dirty="0">
                  <a:solidFill>
                    <a:schemeClr val="dk1"/>
                  </a:solidFill>
                  <a:latin typeface="Arial"/>
                  <a:ea typeface="DejaVu Sans"/>
                </a:rPr>
                <a:t>Fiche de répartition des tâches</a:t>
              </a:r>
              <a:endParaRPr lang="fr-FR" sz="1800" b="0" strike="noStrike" spc="-1" dirty="0">
                <a:solidFill>
                  <a:srgbClr val="000000"/>
                </a:solidFill>
                <a:latin typeface="Calibri"/>
              </a:endParaRPr>
            </a:p>
          </p:txBody>
        </p:sp>
      </p:grpSp>
      <p:pic>
        <p:nvPicPr>
          <p:cNvPr id="449" name="Image 18"/>
          <p:cNvPicPr/>
          <p:nvPr/>
        </p:nvPicPr>
        <p:blipFill>
          <a:blip r:embed="rId3" cstate="print"/>
          <a:stretch/>
        </p:blipFill>
        <p:spPr>
          <a:xfrm>
            <a:off x="4223326" y="1316216"/>
            <a:ext cx="4663080" cy="2063520"/>
          </a:xfrm>
          <a:prstGeom prst="rect">
            <a:avLst/>
          </a:prstGeom>
          <a:ln w="0">
            <a:noFill/>
          </a:ln>
        </p:spPr>
      </p:pic>
      <p:pic>
        <p:nvPicPr>
          <p:cNvPr id="450" name="Image 19"/>
          <p:cNvPicPr/>
          <p:nvPr/>
        </p:nvPicPr>
        <p:blipFill>
          <a:blip r:embed="rId4" cstate="print"/>
          <a:stretch/>
        </p:blipFill>
        <p:spPr>
          <a:xfrm>
            <a:off x="7827840" y="3718800"/>
            <a:ext cx="1157040" cy="289080"/>
          </a:xfrm>
          <a:prstGeom prst="rect">
            <a:avLst/>
          </a:prstGeom>
          <a:ln w="0">
            <a:noFill/>
          </a:ln>
        </p:spPr>
      </p:pic>
      <p:pic>
        <p:nvPicPr>
          <p:cNvPr id="451" name="Image 20"/>
          <p:cNvPicPr/>
          <p:nvPr/>
        </p:nvPicPr>
        <p:blipFill>
          <a:blip r:embed="rId5" cstate="print"/>
          <a:stretch/>
        </p:blipFill>
        <p:spPr>
          <a:xfrm>
            <a:off x="2782607" y="4431157"/>
            <a:ext cx="2349720" cy="1779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ftr" idx="4294967295"/>
          </p:nvPr>
        </p:nvSpPr>
        <p:spPr>
          <a:xfrm>
            <a:off x="360000" y="6377760"/>
            <a:ext cx="5900040" cy="475560"/>
          </a:xfrm>
          <a:prstGeom prst="rect">
            <a:avLst/>
          </a:prstGeom>
        </p:spPr>
        <p:txBody>
          <a:bodyPr/>
          <a:lstStyle/>
          <a:p>
            <a:r>
              <a:t>BTS Bioanalyses en laboratoire de contrôle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294967295"/>
          </p:nvPr>
        </p:nvSpPr>
        <p:spPr>
          <a:xfrm>
            <a:off x="7828560" y="6384240"/>
            <a:ext cx="952560" cy="475560"/>
          </a:xfrm>
          <a:prstGeom prst="rect">
            <a:avLst/>
          </a:prstGeom>
        </p:spPr>
        <p:txBody>
          <a:bodyPr/>
          <a:lstStyle/>
          <a:p>
            <a:fld id="{9F40E764-B0E2-4696-B4D4-459F471A2494}" type="slidenum">
              <a:rPr/>
              <a:pPr/>
              <a:t>8</a:t>
            </a:fld>
            <a:endParaRPr/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C375123E-73C6-D8D6-262A-55694EAC4748}"/>
              </a:ext>
            </a:extLst>
          </p:cNvPr>
          <p:cNvSpPr txBox="1">
            <a:spLocks/>
          </p:cNvSpPr>
          <p:nvPr/>
        </p:nvSpPr>
        <p:spPr>
          <a:xfrm>
            <a:off x="1721353" y="217329"/>
            <a:ext cx="6677059" cy="781478"/>
          </a:xfrm>
          <a:prstGeom prst="rect">
            <a:avLst/>
          </a:prstGeom>
        </p:spPr>
        <p:txBody>
          <a:bodyPr/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4000" u="sng" spc="-1" dirty="0" smtClean="0">
                <a:solidFill>
                  <a:srgbClr val="000000"/>
                </a:solidFill>
                <a:latin typeface="Arial"/>
                <a:ea typeface="DejaVu Sans"/>
                <a:cs typeface="+mj-cs"/>
              </a:rPr>
              <a:t>Démarche de projet : outils</a:t>
            </a:r>
            <a:endParaRPr lang="fr-FR" sz="4000" u="sng" spc="-1" dirty="0">
              <a:solidFill>
                <a:srgbClr val="000000"/>
              </a:solidFill>
              <a:latin typeface="Arial"/>
              <a:ea typeface="DejaVu Sans"/>
              <a:cs typeface="+mj-cs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F4A3B5F7-ED40-4016-8862-5258A7941B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050" y="4159536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95184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e 2"/>
          <p:cNvGrpSpPr/>
          <p:nvPr/>
        </p:nvGrpSpPr>
        <p:grpSpPr>
          <a:xfrm>
            <a:off x="1114425" y="2170828"/>
            <a:ext cx="6572070" cy="323460"/>
            <a:chOff x="189360" y="1778040"/>
            <a:chExt cx="8762760" cy="431280"/>
          </a:xfrm>
        </p:grpSpPr>
        <p:sp>
          <p:nvSpPr>
            <p:cNvPr id="65" name="Espace réservé du texte 5"/>
            <p:cNvSpPr/>
            <p:nvPr/>
          </p:nvSpPr>
          <p:spPr>
            <a:xfrm>
              <a:off x="189360" y="1778400"/>
              <a:ext cx="522720" cy="221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7500" tIns="33750" rIns="67500" bIns="33750" anchor="t">
              <a:normAutofit fontScale="85000" lnSpcReduction="10000"/>
            </a:bodyPr>
            <a:lstStyle/>
            <a:p>
              <a:pPr marL="171450" indent="-171450">
                <a:lnSpc>
                  <a:spcPct val="90000"/>
                </a:lnSpc>
                <a:spcBef>
                  <a:spcPts val="751"/>
                </a:spcBef>
                <a:buClr>
                  <a:srgbClr val="404040"/>
                </a:buClr>
                <a:buFont typeface="Arial"/>
                <a:buChar char="•"/>
              </a:pPr>
              <a:r>
                <a:rPr lang="fr-FR" sz="600" b="1" spc="-1">
                  <a:solidFill>
                    <a:srgbClr val="404040"/>
                  </a:solidFill>
                  <a:latin typeface="Arial"/>
                  <a:ea typeface="DejaVu Sans"/>
                </a:rPr>
                <a:t>09</a:t>
              </a:r>
              <a:endParaRPr lang="fr-FR" sz="600" spc="-1">
                <a:solidFill>
                  <a:srgbClr val="000000"/>
                </a:solidFill>
                <a:latin typeface="Calibri"/>
              </a:endParaRPr>
            </a:p>
          </p:txBody>
        </p:sp>
        <p:grpSp>
          <p:nvGrpSpPr>
            <p:cNvPr id="66" name="Groupe 1"/>
            <p:cNvGrpSpPr/>
            <p:nvPr/>
          </p:nvGrpSpPr>
          <p:grpSpPr>
            <a:xfrm>
              <a:off x="430200" y="1778040"/>
              <a:ext cx="8521920" cy="431280"/>
              <a:chOff x="430200" y="1778040"/>
              <a:chExt cx="8521920" cy="431280"/>
            </a:xfrm>
          </p:grpSpPr>
          <p:sp>
            <p:nvSpPr>
              <p:cNvPr id="67" name="Espace réservé du texte 4"/>
              <p:cNvSpPr/>
              <p:nvPr/>
            </p:nvSpPr>
            <p:spPr>
              <a:xfrm>
                <a:off x="430200" y="2059560"/>
                <a:ext cx="31032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ctr">
                <a:normAutofit fontScale="82222" lnSpcReduction="1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4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202N</a:t>
                </a:r>
                <a:endParaRPr lang="fr-FR" sz="4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68" name="Espace réservé du texte 6"/>
              <p:cNvSpPr/>
              <p:nvPr/>
            </p:nvSpPr>
            <p:spPr>
              <a:xfrm>
                <a:off x="79848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10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69" name="Espace réservé du texte 7"/>
              <p:cNvSpPr/>
              <p:nvPr/>
            </p:nvSpPr>
            <p:spPr>
              <a:xfrm>
                <a:off x="115236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11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0" name="Espace réservé du texte 8"/>
              <p:cNvSpPr/>
              <p:nvPr/>
            </p:nvSpPr>
            <p:spPr>
              <a:xfrm>
                <a:off x="1506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12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1" name="Espace réservé du texte 10"/>
              <p:cNvSpPr/>
              <p:nvPr/>
            </p:nvSpPr>
            <p:spPr>
              <a:xfrm>
                <a:off x="186048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01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2" name="Espace réservé du texte 11"/>
              <p:cNvSpPr/>
              <p:nvPr/>
            </p:nvSpPr>
            <p:spPr>
              <a:xfrm>
                <a:off x="221436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02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3" name="Espace réservé du texte 12"/>
              <p:cNvSpPr/>
              <p:nvPr/>
            </p:nvSpPr>
            <p:spPr>
              <a:xfrm>
                <a:off x="2568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03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4" name="Espace réservé du texte 14"/>
              <p:cNvSpPr/>
              <p:nvPr/>
            </p:nvSpPr>
            <p:spPr>
              <a:xfrm>
                <a:off x="292248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04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5" name="Espace réservé du texte 15"/>
              <p:cNvSpPr/>
              <p:nvPr/>
            </p:nvSpPr>
            <p:spPr>
              <a:xfrm>
                <a:off x="327672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05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6" name="Espace réservé du texte 13"/>
              <p:cNvSpPr/>
              <p:nvPr/>
            </p:nvSpPr>
            <p:spPr>
              <a:xfrm>
                <a:off x="3630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06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7" name="Espace réservé du texte 16"/>
              <p:cNvSpPr/>
              <p:nvPr/>
            </p:nvSpPr>
            <p:spPr>
              <a:xfrm>
                <a:off x="398448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07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8" name="Espace réservé du texte 17"/>
              <p:cNvSpPr/>
              <p:nvPr/>
            </p:nvSpPr>
            <p:spPr>
              <a:xfrm>
                <a:off x="433872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08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79" name="Espace réservé du texte 18"/>
              <p:cNvSpPr/>
              <p:nvPr/>
            </p:nvSpPr>
            <p:spPr>
              <a:xfrm>
                <a:off x="4692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b="1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09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0" name="Espace réservé du texte 9"/>
              <p:cNvSpPr/>
              <p:nvPr/>
            </p:nvSpPr>
            <p:spPr>
              <a:xfrm>
                <a:off x="4678560" y="2059560"/>
                <a:ext cx="31032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ctr">
                <a:normAutofit fontScale="84722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N+1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1" name="Espace réservé du texte 19"/>
              <p:cNvSpPr/>
              <p:nvPr/>
            </p:nvSpPr>
            <p:spPr>
              <a:xfrm>
                <a:off x="504648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10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2" name="Espace réservé du texte 20"/>
              <p:cNvSpPr/>
              <p:nvPr/>
            </p:nvSpPr>
            <p:spPr>
              <a:xfrm>
                <a:off x="540072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11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3" name="Espace réservé du texte 21"/>
              <p:cNvSpPr/>
              <p:nvPr/>
            </p:nvSpPr>
            <p:spPr>
              <a:xfrm>
                <a:off x="5754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12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4" name="Espace réservé du texte 22"/>
              <p:cNvSpPr/>
              <p:nvPr/>
            </p:nvSpPr>
            <p:spPr>
              <a:xfrm>
                <a:off x="610848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01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5" name="Espace réservé du texte 23"/>
              <p:cNvSpPr/>
              <p:nvPr/>
            </p:nvSpPr>
            <p:spPr>
              <a:xfrm>
                <a:off x="646272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02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6" name="Espace réservé du texte 24"/>
              <p:cNvSpPr/>
              <p:nvPr/>
            </p:nvSpPr>
            <p:spPr>
              <a:xfrm>
                <a:off x="6816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03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7" name="Espace réservé du texte 26"/>
              <p:cNvSpPr/>
              <p:nvPr/>
            </p:nvSpPr>
            <p:spPr>
              <a:xfrm>
                <a:off x="717084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04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8" name="Espace réservé du texte 27"/>
              <p:cNvSpPr/>
              <p:nvPr/>
            </p:nvSpPr>
            <p:spPr>
              <a:xfrm>
                <a:off x="752472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05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89" name="Espace réservé du texte 25"/>
              <p:cNvSpPr/>
              <p:nvPr/>
            </p:nvSpPr>
            <p:spPr>
              <a:xfrm>
                <a:off x="787860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06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0" name="Espace réservé du texte 28"/>
              <p:cNvSpPr/>
              <p:nvPr/>
            </p:nvSpPr>
            <p:spPr>
              <a:xfrm>
                <a:off x="823284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07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sp>
            <p:nvSpPr>
              <p:cNvPr id="91" name="Espace réservé du texte 29"/>
              <p:cNvSpPr/>
              <p:nvPr/>
            </p:nvSpPr>
            <p:spPr>
              <a:xfrm>
                <a:off x="8586720" y="1778040"/>
                <a:ext cx="281880" cy="149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67500" tIns="33750" rIns="67500" bIns="33750" anchor="t">
                <a:normAutofit fontScale="82500" lnSpcReduction="20000"/>
              </a:bodyPr>
              <a:lstStyle/>
              <a:p>
                <a:pPr algn="ctr">
                  <a:lnSpc>
                    <a:spcPct val="90000"/>
                  </a:lnSpc>
                  <a:spcBef>
                    <a:spcPts val="563"/>
                  </a:spcBef>
                  <a:tabLst>
                    <a:tab pos="0" algn="l"/>
                  </a:tabLst>
                </a:pPr>
                <a:r>
                  <a:rPr lang="fr-FR" sz="500" spc="-1">
                    <a:solidFill>
                      <a:srgbClr val="404040"/>
                    </a:solidFill>
                    <a:latin typeface="Calibri"/>
                    <a:ea typeface="DejaVu Sans"/>
                  </a:rPr>
                  <a:t>08</a:t>
                </a:r>
                <a:endParaRPr lang="fr-FR" sz="500" spc="-1">
                  <a:solidFill>
                    <a:srgbClr val="000000"/>
                  </a:solidFill>
                  <a:latin typeface="Calibri"/>
                </a:endParaRPr>
              </a:p>
            </p:txBody>
          </p:sp>
          <p:grpSp>
            <p:nvGrpSpPr>
              <p:cNvPr id="92" name="Groupe 1168"/>
              <p:cNvGrpSpPr/>
              <p:nvPr/>
            </p:nvGrpSpPr>
            <p:grpSpPr>
              <a:xfrm>
                <a:off x="585720" y="1928880"/>
                <a:ext cx="8142480" cy="116280"/>
                <a:chOff x="585720" y="1928880"/>
                <a:chExt cx="8142480" cy="116280"/>
              </a:xfrm>
            </p:grpSpPr>
            <p:sp>
              <p:nvSpPr>
                <p:cNvPr id="94" name="Connecteur droit 1169"/>
                <p:cNvSpPr/>
                <p:nvPr/>
              </p:nvSpPr>
              <p:spPr>
                <a:xfrm>
                  <a:off x="58572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95" name="Connecteur droit 1170"/>
                <p:cNvSpPr/>
                <p:nvPr/>
              </p:nvSpPr>
              <p:spPr>
                <a:xfrm>
                  <a:off x="93960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96" name="Connecteur droit 1171"/>
                <p:cNvSpPr/>
                <p:nvPr/>
              </p:nvSpPr>
              <p:spPr>
                <a:xfrm>
                  <a:off x="129348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97" name="Connecteur droit 1172"/>
                <p:cNvSpPr/>
                <p:nvPr/>
              </p:nvSpPr>
              <p:spPr>
                <a:xfrm>
                  <a:off x="164772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98" name="Connecteur droit 1173"/>
                <p:cNvSpPr/>
                <p:nvPr/>
              </p:nvSpPr>
              <p:spPr>
                <a:xfrm>
                  <a:off x="200160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99" name="Connecteur droit 1174"/>
                <p:cNvSpPr/>
                <p:nvPr/>
              </p:nvSpPr>
              <p:spPr>
                <a:xfrm>
                  <a:off x="235548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0" name="Connecteur droit 1175"/>
                <p:cNvSpPr/>
                <p:nvPr/>
              </p:nvSpPr>
              <p:spPr>
                <a:xfrm>
                  <a:off x="270972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1" name="Connecteur droit 1176"/>
                <p:cNvSpPr/>
                <p:nvPr/>
              </p:nvSpPr>
              <p:spPr>
                <a:xfrm>
                  <a:off x="306360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2" name="Connecteur droit 1177"/>
                <p:cNvSpPr/>
                <p:nvPr/>
              </p:nvSpPr>
              <p:spPr>
                <a:xfrm>
                  <a:off x="341784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3" name="Connecteur droit 1178"/>
                <p:cNvSpPr/>
                <p:nvPr/>
              </p:nvSpPr>
              <p:spPr>
                <a:xfrm>
                  <a:off x="377172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4" name="Connecteur droit 1179"/>
                <p:cNvSpPr/>
                <p:nvPr/>
              </p:nvSpPr>
              <p:spPr>
                <a:xfrm>
                  <a:off x="412560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5" name="Connecteur droit 1180"/>
                <p:cNvSpPr/>
                <p:nvPr/>
              </p:nvSpPr>
              <p:spPr>
                <a:xfrm>
                  <a:off x="4479840" y="1928880"/>
                  <a:ext cx="360" cy="116280"/>
                </a:xfrm>
                <a:prstGeom prst="line">
                  <a:avLst/>
                </a:prstGeom>
                <a:ln w="6350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6" name="Connecteur droit 1181"/>
                <p:cNvSpPr/>
                <p:nvPr/>
              </p:nvSpPr>
              <p:spPr>
                <a:xfrm>
                  <a:off x="483372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7" name="Connecteur droit 1182"/>
                <p:cNvSpPr/>
                <p:nvPr/>
              </p:nvSpPr>
              <p:spPr>
                <a:xfrm>
                  <a:off x="518760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8" name="Connecteur droit 1183"/>
                <p:cNvSpPr/>
                <p:nvPr/>
              </p:nvSpPr>
              <p:spPr>
                <a:xfrm>
                  <a:off x="554184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09" name="Connecteur droit 1184"/>
                <p:cNvSpPr/>
                <p:nvPr/>
              </p:nvSpPr>
              <p:spPr>
                <a:xfrm>
                  <a:off x="589572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0" name="Connecteur droit 1185"/>
                <p:cNvSpPr/>
                <p:nvPr/>
              </p:nvSpPr>
              <p:spPr>
                <a:xfrm>
                  <a:off x="624960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1" name="Connecteur droit 1186"/>
                <p:cNvSpPr/>
                <p:nvPr/>
              </p:nvSpPr>
              <p:spPr>
                <a:xfrm>
                  <a:off x="660384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2" name="Connecteur droit 1187"/>
                <p:cNvSpPr/>
                <p:nvPr/>
              </p:nvSpPr>
              <p:spPr>
                <a:xfrm>
                  <a:off x="695772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3" name="Connecteur droit 1188"/>
                <p:cNvSpPr/>
                <p:nvPr/>
              </p:nvSpPr>
              <p:spPr>
                <a:xfrm>
                  <a:off x="731196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4" name="Connecteur droit 1189"/>
                <p:cNvSpPr/>
                <p:nvPr/>
              </p:nvSpPr>
              <p:spPr>
                <a:xfrm>
                  <a:off x="766584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5" name="Connecteur droit 1190"/>
                <p:cNvSpPr/>
                <p:nvPr/>
              </p:nvSpPr>
              <p:spPr>
                <a:xfrm>
                  <a:off x="801972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6" name="Connecteur droit 1191"/>
                <p:cNvSpPr/>
                <p:nvPr/>
              </p:nvSpPr>
              <p:spPr>
                <a:xfrm>
                  <a:off x="837396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  <p:sp>
              <p:nvSpPr>
                <p:cNvPr id="117" name="Connecteur droit 1192"/>
                <p:cNvSpPr/>
                <p:nvPr/>
              </p:nvSpPr>
              <p:spPr>
                <a:xfrm>
                  <a:off x="8727840" y="1928880"/>
                  <a:ext cx="360" cy="116280"/>
                </a:xfrm>
                <a:prstGeom prst="line">
                  <a:avLst/>
                </a:prstGeom>
                <a:ln w="3175">
                  <a:solidFill>
                    <a:srgbClr val="D9D9D9"/>
                  </a:solidFill>
                  <a:miter/>
                  <a:headEnd type="oval" w="sm" len="sm"/>
                  <a:tailEnd type="oval" w="sm" len="sm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67500" tIns="33750" rIns="67500" bIns="33750" anchor="t" anchorCtr="1">
                  <a:noAutofit/>
                </a:bodyPr>
                <a:lstStyle/>
                <a:p>
                  <a:endParaRPr lang="fr-FR" sz="3600" spc="-1">
                    <a:solidFill>
                      <a:srgbClr val="000000"/>
                    </a:solidFill>
                    <a:latin typeface="Calibri"/>
                    <a:ea typeface="DejaVu Sans"/>
                  </a:endParaRPr>
                </a:p>
              </p:txBody>
            </p:sp>
          </p:grpSp>
          <p:sp>
            <p:nvSpPr>
              <p:cNvPr id="93" name="Connecteur droit avec flèche 1198"/>
              <p:cNvSpPr/>
              <p:nvPr/>
            </p:nvSpPr>
            <p:spPr>
              <a:xfrm flipV="1">
                <a:off x="501120" y="1982880"/>
                <a:ext cx="8451000" cy="360"/>
              </a:xfrm>
              <a:custGeom>
                <a:avLst/>
                <a:gdLst>
                  <a:gd name="textAreaLeft" fmla="*/ 0 w 8451000"/>
                  <a:gd name="textAreaRight" fmla="*/ 8452080 w 8451000"/>
                  <a:gd name="textAreaTop" fmla="*/ -2520 h 360"/>
                  <a:gd name="textAreaBottom" fmla="*/ 360 h 360"/>
                </a:gdLst>
                <a:ahLst/>
                <a:cxnLst/>
                <a:rect l="textAreaLeft" t="textAreaTop" r="textAreaRight" b="textAreaBottom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>
                <a:solidFill>
                  <a:srgbClr val="1F1F59"/>
                </a:solidFill>
                <a:tailEnd type="triangle" w="med" len="med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/>
            </p:style>
            <p:txBody>
              <a:bodyPr lIns="67500" tIns="-33480" rIns="67500" bIns="-33480" anchor="t">
                <a:noAutofit/>
              </a:bodyPr>
              <a:lstStyle/>
              <a:p>
                <a:pPr>
                  <a:lnSpc>
                    <a:spcPct val="100000"/>
                  </a:lnSpc>
                  <a:buNone/>
                </a:pPr>
                <a:endParaRPr lang="fr-FR" sz="3600" spc="-1">
                  <a:solidFill>
                    <a:srgbClr val="000000"/>
                  </a:solidFill>
                  <a:latin typeface="Calibri"/>
                  <a:ea typeface="DejaVu Sans"/>
                </a:endParaRPr>
              </a:p>
            </p:txBody>
          </p:sp>
        </p:grpSp>
      </p:grpSp>
      <p:sp>
        <p:nvSpPr>
          <p:cNvPr id="118" name="Accolade fermante 61"/>
          <p:cNvSpPr/>
          <p:nvPr/>
        </p:nvSpPr>
        <p:spPr>
          <a:xfrm rot="5400000" flipH="1">
            <a:off x="3855505" y="1798633"/>
            <a:ext cx="99360" cy="53001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58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fr-FR" sz="1600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9" name="ZoneTexte 191"/>
          <p:cNvSpPr/>
          <p:nvPr/>
        </p:nvSpPr>
        <p:spPr>
          <a:xfrm>
            <a:off x="3487496" y="1755155"/>
            <a:ext cx="978472" cy="3143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500" tIns="33750" rIns="67500" bIns="3375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600" spc="-1" dirty="0">
                <a:solidFill>
                  <a:srgbClr val="006600"/>
                </a:solidFill>
                <a:latin typeface="Arial"/>
                <a:ea typeface="DejaVu Sans"/>
              </a:rPr>
              <a:t>Stage S1</a:t>
            </a:r>
            <a:endParaRPr lang="fr-FR" sz="1600" spc="-1" dirty="0">
              <a:solidFill>
                <a:srgbClr val="006600"/>
              </a:solidFill>
              <a:latin typeface="Calibri"/>
            </a:endParaRPr>
          </a:p>
        </p:txBody>
      </p:sp>
      <p:sp>
        <p:nvSpPr>
          <p:cNvPr id="120" name="Accolade fermante 62"/>
          <p:cNvSpPr/>
          <p:nvPr/>
        </p:nvSpPr>
        <p:spPr>
          <a:xfrm rot="5400000" flipH="1">
            <a:off x="5161995" y="1842087"/>
            <a:ext cx="144720" cy="49815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0058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fr-FR" sz="1600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1" name="ZoneTexte 191"/>
          <p:cNvSpPr/>
          <p:nvPr/>
        </p:nvSpPr>
        <p:spPr>
          <a:xfrm>
            <a:off x="4849276" y="1734993"/>
            <a:ext cx="978472" cy="3143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500" tIns="33750" rIns="67500" bIns="3375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600" spc="-1" dirty="0">
                <a:solidFill>
                  <a:srgbClr val="006600"/>
                </a:solidFill>
                <a:latin typeface="Arial"/>
                <a:ea typeface="DejaVu Sans"/>
              </a:rPr>
              <a:t>Stage S2</a:t>
            </a:r>
            <a:endParaRPr lang="fr-FR" sz="1600" spc="-1" dirty="0">
              <a:solidFill>
                <a:srgbClr val="006600"/>
              </a:solidFill>
              <a:latin typeface="Calibri"/>
            </a:endParaRPr>
          </a:p>
        </p:txBody>
      </p:sp>
      <p:sp>
        <p:nvSpPr>
          <p:cNvPr id="122" name="Accolade fermante 193"/>
          <p:cNvSpPr/>
          <p:nvPr/>
        </p:nvSpPr>
        <p:spPr>
          <a:xfrm rot="5400000">
            <a:off x="2344595" y="1558687"/>
            <a:ext cx="307295" cy="2031345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E100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fr-FR" sz="1600" spc="-1">
              <a:solidFill>
                <a:srgbClr val="000091"/>
              </a:solidFill>
              <a:latin typeface="Arial"/>
              <a:ea typeface="DejaVu Sans"/>
            </a:endParaRPr>
          </a:p>
        </p:txBody>
      </p:sp>
      <p:sp>
        <p:nvSpPr>
          <p:cNvPr id="123" name="Accolade fermante 193"/>
          <p:cNvSpPr/>
          <p:nvPr/>
        </p:nvSpPr>
        <p:spPr>
          <a:xfrm rot="5400000">
            <a:off x="5511236" y="1528947"/>
            <a:ext cx="307807" cy="211329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solidFill>
              <a:srgbClr val="E100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fr-FR" sz="1600" spc="-1">
              <a:solidFill>
                <a:srgbClr val="000091"/>
              </a:solidFill>
              <a:latin typeface="Arial"/>
              <a:ea typeface="DejaVu Sans"/>
            </a:endParaRPr>
          </a:p>
        </p:txBody>
      </p:sp>
      <p:sp>
        <p:nvSpPr>
          <p:cNvPr id="124" name="ZoneTexte 195"/>
          <p:cNvSpPr/>
          <p:nvPr/>
        </p:nvSpPr>
        <p:spPr>
          <a:xfrm>
            <a:off x="1724387" y="2808922"/>
            <a:ext cx="1958227" cy="5606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500" tIns="33750" rIns="67500" bIns="3375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600" spc="-1" dirty="0">
                <a:solidFill>
                  <a:srgbClr val="E1000F"/>
                </a:solidFill>
                <a:latin typeface="Arial"/>
                <a:ea typeface="DejaVu Sans"/>
              </a:rPr>
              <a:t>Démarche de Projet</a:t>
            </a:r>
          </a:p>
          <a:p>
            <a:pPr>
              <a:lnSpc>
                <a:spcPct val="100000"/>
              </a:lnSpc>
              <a:buNone/>
            </a:pPr>
            <a:r>
              <a:rPr lang="fr-FR" sz="1600" spc="-1" dirty="0">
                <a:solidFill>
                  <a:srgbClr val="E1000F"/>
                </a:solidFill>
                <a:latin typeface="Arial"/>
                <a:ea typeface="DejaVu Sans"/>
              </a:rPr>
              <a:t>: Méthode et outils</a:t>
            </a:r>
            <a:endParaRPr lang="fr-FR" sz="16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ZoneTexte 195"/>
          <p:cNvSpPr/>
          <p:nvPr/>
        </p:nvSpPr>
        <p:spPr>
          <a:xfrm>
            <a:off x="4724272" y="2715588"/>
            <a:ext cx="2058704" cy="3143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500" tIns="33750" rIns="67500" bIns="3375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600" spc="-1" dirty="0">
                <a:solidFill>
                  <a:srgbClr val="E1000F"/>
                </a:solidFill>
                <a:latin typeface="Arial"/>
                <a:ea typeface="DejaVu Sans"/>
              </a:rPr>
              <a:t>Projet d’amélioration </a:t>
            </a:r>
            <a:endParaRPr lang="fr-FR" sz="16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ZoneTexte 205"/>
          <p:cNvSpPr/>
          <p:nvPr/>
        </p:nvSpPr>
        <p:spPr>
          <a:xfrm>
            <a:off x="5394060" y="3290285"/>
            <a:ext cx="2154330" cy="12992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r-FR" sz="1600" b="1" spc="-1" dirty="0">
                <a:solidFill>
                  <a:schemeClr val="accent4"/>
                </a:solidFill>
                <a:latin typeface="Arial"/>
                <a:ea typeface="DejaVu Sans"/>
              </a:rPr>
              <a:t>Évaluation certificative E3 </a:t>
            </a:r>
            <a:endParaRPr lang="fr-FR" sz="1600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buNone/>
            </a:pPr>
            <a:r>
              <a:rPr lang="fr-FR" sz="1600" b="1" spc="-1" dirty="0">
                <a:solidFill>
                  <a:schemeClr val="accent4"/>
                </a:solidFill>
                <a:latin typeface="Arial"/>
                <a:ea typeface="DejaVu Sans"/>
              </a:rPr>
              <a:t>Deuxième situation d’évaluation</a:t>
            </a:r>
            <a:endParaRPr lang="fr-FR" sz="1600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buNone/>
            </a:pPr>
            <a:endParaRPr lang="fr-FR" sz="1600" spc="-1" dirty="0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30" name="Connecteur droit avec flèche 129"/>
          <p:cNvCxnSpPr/>
          <p:nvPr/>
        </p:nvCxnSpPr>
        <p:spPr>
          <a:xfrm>
            <a:off x="6456375" y="2381968"/>
            <a:ext cx="0" cy="989742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165" y="207370"/>
            <a:ext cx="8227800" cy="1143360"/>
          </a:xfrm>
        </p:spPr>
        <p:txBody>
          <a:bodyPr/>
          <a:lstStyle/>
          <a:p>
            <a:r>
              <a:rPr lang="fr-FR" sz="3600" dirty="0"/>
              <a:t>Organisation temporelle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E27D546-0A57-4240-AC2D-F76C4C934AEE}"/>
              </a:ext>
            </a:extLst>
          </p:cNvPr>
          <p:cNvSpPr>
            <a:spLocks noGrp="1"/>
          </p:cNvSpPr>
          <p:nvPr>
            <p:ph type="sldNum" idx="4294967295"/>
          </p:nvPr>
        </p:nvSpPr>
        <p:spPr/>
        <p:txBody>
          <a:bodyPr/>
          <a:lstStyle/>
          <a:p>
            <a:fld id="{8F6B8047-5F3A-4D1D-A497-8CF2A2A87AF7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77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</TotalTime>
  <Words>904</Words>
  <Application>Microsoft Office PowerPoint</Application>
  <PresentationFormat>Affichage à l'écran (4:3)</PresentationFormat>
  <Paragraphs>191</Paragraphs>
  <Slides>13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DejaVu Sans</vt:lpstr>
      <vt:lpstr>Marianne</vt:lpstr>
      <vt:lpstr>Symbol</vt:lpstr>
      <vt:lpstr>Times New Roman</vt:lpstr>
      <vt:lpstr>Wingdings</vt:lpstr>
      <vt:lpstr>MINISTÈRIEL</vt:lpstr>
      <vt:lpstr>Présentation PowerPoint</vt:lpstr>
      <vt:lpstr>Présentation PowerPoint</vt:lpstr>
      <vt:lpstr>Présentation PowerPoint</vt:lpstr>
      <vt:lpstr>Groupes Atelier « Projet »</vt:lpstr>
      <vt:lpstr>1er atelier : Brainstorming</vt:lpstr>
      <vt:lpstr>1er atelier : Brainstorming</vt:lpstr>
      <vt:lpstr>Démarche de projet :  étapes</vt:lpstr>
      <vt:lpstr>Présentation PowerPoint</vt:lpstr>
      <vt:lpstr>Organisation temporelle</vt:lpstr>
      <vt:lpstr>2ème atelier :  construction d’une séquence</vt:lpstr>
      <vt:lpstr>Accompagnement au projet d’amélioration du fonctionnement du laboratoire </vt:lpstr>
      <vt:lpstr> </vt:lpstr>
      <vt:lpstr>Présentation PowerPoint</vt:lpstr>
    </vt:vector>
  </TitlesOfParts>
  <Manager>Client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dc:description/>
  <cp:lastModifiedBy>vbochard</cp:lastModifiedBy>
  <cp:revision>145</cp:revision>
  <dcterms:created xsi:type="dcterms:W3CDTF">2020-03-05T15:21:24Z</dcterms:created>
  <dcterms:modified xsi:type="dcterms:W3CDTF">2024-05-30T15:56:31Z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  <property fmtid="{D5CDD505-2E9C-101B-9397-08002B2CF9AE}" pid="3" name="HiddenSlides">
    <vt:r8>4</vt:r8>
  </property>
  <property fmtid="{D5CDD505-2E9C-101B-9397-08002B2CF9AE}" pid="4" name="Notes">
    <vt:r8>22</vt:r8>
  </property>
  <property fmtid="{D5CDD505-2E9C-101B-9397-08002B2CF9AE}" pid="5" name="PresentationFormat">
    <vt:lpwstr>Affichage à l'écran (4:3)</vt:lpwstr>
  </property>
  <property fmtid="{D5CDD505-2E9C-101B-9397-08002B2CF9AE}" pid="6" name="Slides">
    <vt:r8>23</vt:r8>
  </property>
</Properties>
</file>