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12"/>
  </p:handoutMasterIdLst>
  <p:sldIdLst>
    <p:sldId id="256" r:id="rId2"/>
    <p:sldId id="257" r:id="rId3"/>
    <p:sldId id="258" r:id="rId4"/>
    <p:sldId id="259" r:id="rId5"/>
    <p:sldId id="261" r:id="rId6"/>
    <p:sldId id="262" r:id="rId7"/>
    <p:sldId id="263" r:id="rId8"/>
    <p:sldId id="264" r:id="rId9"/>
    <p:sldId id="268" r:id="rId10"/>
    <p:sldId id="273" r:id="rId11"/>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5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AC88BB6-739A-4035-A751-1E0B824F472D}" type="datetimeFigureOut">
              <a:rPr lang="fr-FR" smtClean="0"/>
              <a:t>06/03/2015</a:t>
            </a:fld>
            <a:endParaRPr lang="fr-FR"/>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BDC8C00-B694-4FFA-8D03-039A02FE993E}" type="slidenum">
              <a:rPr lang="fr-FR" smtClean="0"/>
              <a:t>‹N°›</a:t>
            </a:fld>
            <a:endParaRPr lang="fr-FR"/>
          </a:p>
        </p:txBody>
      </p:sp>
    </p:spTree>
    <p:extLst>
      <p:ext uri="{BB962C8B-B14F-4D97-AF65-F5344CB8AC3E}">
        <p14:creationId xmlns:p14="http://schemas.microsoft.com/office/powerpoint/2010/main" val="15780524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fr-FR" smtClean="0"/>
              <a:t>Modifiez le style du titre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fld id="{EC54196E-3147-4F11-9617-56E4C0846D58}" type="datetimeFigureOut">
              <a:rPr lang="fr-FR" smtClean="0"/>
              <a:pPr/>
              <a:t>06/03/2015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2A1F71-1DDA-4DC1-BEAE-BF1FD365DE37}" type="slidenum">
              <a:rPr lang="fr-FR" smtClean="0"/>
              <a:pPr/>
              <a:t>‹N°›</a:t>
            </a:fld>
            <a:endParaRPr lang="fr-FR"/>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C54196E-3147-4F11-9617-56E4C0846D58}" type="datetimeFigureOut">
              <a:rPr lang="fr-FR" smtClean="0"/>
              <a:pPr/>
              <a:t>06/03/2015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2A1F71-1DDA-4DC1-BEAE-BF1FD365DE37}" type="slidenum">
              <a:rPr lang="fr-FR" smtClean="0"/>
              <a:pPr/>
              <a:t>‹N°›</a:t>
            </a:fld>
            <a:endParaRPr lang="fr-FR"/>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C54196E-3147-4F11-9617-56E4C0846D58}" type="datetimeFigureOut">
              <a:rPr lang="fr-FR" smtClean="0"/>
              <a:pPr/>
              <a:t>06/03/2015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2A1F71-1DDA-4DC1-BEAE-BF1FD365DE37}" type="slidenum">
              <a:rPr lang="fr-FR" smtClean="0"/>
              <a:pPr/>
              <a:t>‹N°›</a:t>
            </a:fld>
            <a:endParaRPr lang="fr-FR"/>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C54196E-3147-4F11-9617-56E4C0846D58}" type="datetimeFigureOut">
              <a:rPr lang="fr-FR" smtClean="0"/>
              <a:pPr/>
              <a:t>06/03/2015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2A1F71-1DDA-4DC1-BEAE-BF1FD365DE37}" type="slidenum">
              <a:rPr lang="fr-FR" smtClean="0"/>
              <a:pPr/>
              <a:t>‹N°›</a:t>
            </a:fld>
            <a:endParaRPr lang="fr-FR"/>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fr-FR" smtClean="0"/>
              <a:t>Modifiez le style du titre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C54196E-3147-4F11-9617-56E4C0846D58}" type="datetimeFigureOut">
              <a:rPr lang="fr-FR" smtClean="0"/>
              <a:pPr/>
              <a:t>06/03/2015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2A1F71-1DDA-4DC1-BEAE-BF1FD365DE37}" type="slidenum">
              <a:rPr lang="fr-FR" smtClean="0"/>
              <a:pPr/>
              <a:t>‹N°›</a:t>
            </a:fld>
            <a:endParaRPr lang="fr-FR"/>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fr-FR" smtClean="0"/>
              <a:t>Modifiez le style du titre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C54196E-3147-4F11-9617-56E4C0846D58}" type="datetimeFigureOut">
              <a:rPr lang="fr-FR" smtClean="0"/>
              <a:pPr/>
              <a:t>06/03/2015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2A1F71-1DDA-4DC1-BEAE-BF1FD365DE37}" type="slidenum">
              <a:rPr lang="fr-FR" smtClean="0"/>
              <a:pPr/>
              <a:t>‹N°›</a:t>
            </a:fld>
            <a:endParaRPr lang="fr-FR"/>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EC54196E-3147-4F11-9617-56E4C0846D58}" type="datetimeFigureOut">
              <a:rPr lang="fr-FR" smtClean="0"/>
              <a:pPr/>
              <a:t>06/03/2015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22A1F71-1DDA-4DC1-BEAE-BF1FD365DE37}" type="slidenum">
              <a:rPr lang="fr-FR" smtClean="0"/>
              <a:pPr/>
              <a:t>‹N°›</a:t>
            </a:fld>
            <a:endParaRPr lang="fr-FR"/>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EC54196E-3147-4F11-9617-56E4C0846D58}" type="datetimeFigureOut">
              <a:rPr lang="fr-FR" smtClean="0"/>
              <a:pPr/>
              <a:t>06/03/2015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22A1F71-1DDA-4DC1-BEAE-BF1FD365DE37}" type="slidenum">
              <a:rPr lang="fr-FR" smtClean="0"/>
              <a:pPr/>
              <a:t>‹N°›</a:t>
            </a:fld>
            <a:endParaRPr lang="fr-FR"/>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4196E-3147-4F11-9617-56E4C0846D58}" type="datetimeFigureOut">
              <a:rPr lang="fr-FR" smtClean="0"/>
              <a:pPr/>
              <a:t>06/03/2015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22A1F71-1DDA-4DC1-BEAE-BF1FD365DE37}" type="slidenum">
              <a:rPr lang="fr-FR" smtClean="0"/>
              <a:pPr/>
              <a:t>‹N°›</a:t>
            </a:fld>
            <a:endParaRPr lang="fr-FR"/>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fr-FR" smtClean="0"/>
              <a:t>Modifiez le style du titre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C54196E-3147-4F11-9617-56E4C0846D58}" type="datetimeFigureOut">
              <a:rPr lang="fr-FR" smtClean="0"/>
              <a:pPr/>
              <a:t>06/03/2015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2A1F71-1DDA-4DC1-BEAE-BF1FD365DE37}" type="slidenum">
              <a:rPr lang="fr-FR" smtClean="0"/>
              <a:pPr/>
              <a:t>‹N°›</a:t>
            </a:fld>
            <a:endParaRPr lang="fr-FR"/>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fr-FR" smtClean="0"/>
              <a:t>Modifiez le style du titre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C54196E-3147-4F11-9617-56E4C0846D58}" type="datetimeFigureOut">
              <a:rPr lang="fr-FR" smtClean="0"/>
              <a:pPr/>
              <a:t>06/03/2015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2A1F71-1DDA-4DC1-BEAE-BF1FD365DE37}" type="slidenum">
              <a:rPr lang="fr-FR" smtClean="0"/>
              <a:pPr/>
              <a:t>‹N°›</a:t>
            </a:fld>
            <a:endParaRPr lang="fr-F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fr-FR" smtClean="0"/>
              <a:t>Cliquez sur l'icône pour ajouter une image</a:t>
            </a:r>
            <a:endParaRPr lang="en-US"/>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EC54196E-3147-4F11-9617-56E4C0846D58}" type="datetimeFigureOut">
              <a:rPr lang="fr-FR" smtClean="0"/>
              <a:pPr/>
              <a:t>06/03/2015</a:t>
            </a:fld>
            <a:endParaRPr lang="fr-F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fr-F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D22A1F71-1DDA-4DC1-BEAE-BF1FD365DE37}" type="slidenum">
              <a:rPr lang="fr-FR" smtClean="0"/>
              <a:pPr/>
              <a:t>‹N°›</a:t>
            </a:fld>
            <a:endParaRPr lang="fr-FR"/>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thruBlk="1"/>
  </p:transition>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4414" y="2285992"/>
            <a:ext cx="7406640" cy="1472184"/>
          </a:xfrm>
        </p:spPr>
        <p:txBody>
          <a:bodyPr>
            <a:normAutofit/>
          </a:bodyPr>
          <a:lstStyle/>
          <a:p>
            <a:pPr algn="ctr"/>
            <a:r>
              <a:rPr lang="fr-FR" dirty="0" smtClean="0">
                <a:solidFill>
                  <a:schemeClr val="accent6">
                    <a:lumMod val="40000"/>
                    <a:lumOff val="60000"/>
                  </a:schemeClr>
                </a:solidFill>
                <a:latin typeface="Papyrus" pitchFamily="66" charset="0"/>
              </a:rPr>
              <a:t>Ad </a:t>
            </a:r>
            <a:r>
              <a:rPr lang="fr-FR" dirty="0" err="1" smtClean="0">
                <a:solidFill>
                  <a:schemeClr val="accent6">
                    <a:lumMod val="40000"/>
                    <a:lumOff val="60000"/>
                  </a:schemeClr>
                </a:solidFill>
                <a:latin typeface="Papyrus" pitchFamily="66" charset="0"/>
              </a:rPr>
              <a:t>Lesbiam</a:t>
            </a:r>
            <a:r>
              <a:rPr lang="fr-FR" dirty="0" smtClean="0">
                <a:solidFill>
                  <a:schemeClr val="accent6">
                    <a:lumMod val="40000"/>
                    <a:lumOff val="60000"/>
                  </a:schemeClr>
                </a:solidFill>
                <a:latin typeface="Papyrus" pitchFamily="66" charset="0"/>
              </a:rPr>
              <a:t/>
            </a:r>
            <a:br>
              <a:rPr lang="fr-FR" dirty="0" smtClean="0">
                <a:solidFill>
                  <a:schemeClr val="accent6">
                    <a:lumMod val="40000"/>
                    <a:lumOff val="60000"/>
                  </a:schemeClr>
                </a:solidFill>
                <a:latin typeface="Papyrus" pitchFamily="66" charset="0"/>
              </a:rPr>
            </a:br>
            <a:r>
              <a:rPr lang="fr-FR" sz="2800" dirty="0" smtClean="0">
                <a:solidFill>
                  <a:schemeClr val="accent6">
                    <a:lumMod val="40000"/>
                    <a:lumOff val="60000"/>
                  </a:schemeClr>
                </a:solidFill>
                <a:latin typeface="Papyrus" pitchFamily="66" charset="0"/>
              </a:rPr>
              <a:t>par Catulle</a:t>
            </a:r>
            <a:endParaRPr lang="fr-FR" sz="2800" dirty="0">
              <a:solidFill>
                <a:schemeClr val="accent6">
                  <a:lumMod val="40000"/>
                  <a:lumOff val="60000"/>
                </a:schemeClr>
              </a:solidFill>
              <a:latin typeface="Papyrus" pitchFamily="66" charset="0"/>
            </a:endParaRPr>
          </a:p>
        </p:txBody>
      </p:sp>
      <p:sp>
        <p:nvSpPr>
          <p:cNvPr id="3" name="Sous-titre 2"/>
          <p:cNvSpPr>
            <a:spLocks noGrp="1"/>
          </p:cNvSpPr>
          <p:nvPr>
            <p:ph type="subTitle" idx="1"/>
          </p:nvPr>
        </p:nvSpPr>
        <p:spPr>
          <a:xfrm>
            <a:off x="1115616" y="4509120"/>
            <a:ext cx="6400800" cy="1114436"/>
          </a:xfrm>
        </p:spPr>
        <p:txBody>
          <a:bodyPr/>
          <a:lstStyle/>
          <a:p>
            <a:pPr algn="ctr"/>
            <a:r>
              <a:rPr lang="fr-FR" dirty="0" smtClean="0">
                <a:solidFill>
                  <a:schemeClr val="accent5"/>
                </a:solidFill>
                <a:latin typeface="AndrewScript_1.6" pitchFamily="2" charset="0"/>
              </a:rPr>
              <a:t>Comparaison des traductions élaborées en salle multimédia</a:t>
            </a:r>
            <a:endParaRPr lang="fr-FR" dirty="0">
              <a:solidFill>
                <a:schemeClr val="accent5"/>
              </a:solidFill>
              <a:latin typeface="AndrewScript_1.6" pitchFamily="2" charset="0"/>
            </a:endParaRPr>
          </a:p>
        </p:txBody>
      </p:sp>
      <p:pic>
        <p:nvPicPr>
          <p:cNvPr id="1026" name="Picture 2" descr="http://t1.gstatic.com/images?q=tbn:ANd9GcQZBxKeWS25j9c8oqqaxHd5A_i7slNR97FDYOHpx3COJmtO4e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1683967" cy="216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by="(-#ppt_w*2)" calcmode="lin" valueType="num">
                                      <p:cBhvr rctx="PPT">
                                        <p:cTn id="12" dur="500" autoRev="1" fill="hold">
                                          <p:stCondLst>
                                            <p:cond delay="0"/>
                                          </p:stCondLst>
                                        </p:cTn>
                                        <p:tgtEl>
                                          <p:spTgt spid="2"/>
                                        </p:tgtEl>
                                        <p:attrNameLst>
                                          <p:attrName>ppt_w</p:attrName>
                                        </p:attrNameLst>
                                      </p:cBhvr>
                                    </p:anim>
                                    <p:anim by="(#ppt_w*0.50)" calcmode="lin" valueType="num">
                                      <p:cBhvr>
                                        <p:cTn id="13" dur="500" decel="50000" autoRev="1" fill="hold">
                                          <p:stCondLst>
                                            <p:cond delay="0"/>
                                          </p:stCondLst>
                                        </p:cTn>
                                        <p:tgtEl>
                                          <p:spTgt spid="2"/>
                                        </p:tgtEl>
                                        <p:attrNameLst>
                                          <p:attrName>ppt_x</p:attrName>
                                        </p:attrNameLst>
                                      </p:cBhvr>
                                    </p:anim>
                                    <p:anim from="(-#ppt_h/2)" to="(#ppt_y)" calcmode="lin" valueType="num">
                                      <p:cBhvr>
                                        <p:cTn id="14" dur="1000" fill="hold">
                                          <p:stCondLst>
                                            <p:cond delay="0"/>
                                          </p:stCondLst>
                                        </p:cTn>
                                        <p:tgtEl>
                                          <p:spTgt spid="2"/>
                                        </p:tgtEl>
                                        <p:attrNameLst>
                                          <p:attrName>ppt_y</p:attrName>
                                        </p:attrNameLst>
                                      </p:cBhvr>
                                    </p:anim>
                                    <p:animRot by="21600000">
                                      <p:cBhvr>
                                        <p:cTn id="15" dur="1000" fill="hold">
                                          <p:stCondLst>
                                            <p:cond delay="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14678" y="357166"/>
            <a:ext cx="271464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Papyrus" pitchFamily="66" charset="0"/>
              </a:rPr>
              <a:t>Catulle en redemande…</a:t>
            </a:r>
            <a:endParaRPr lang="fr-FR" sz="1400" b="1" dirty="0">
              <a:latin typeface="Papyrus" pitchFamily="66" charset="0"/>
            </a:endParaRPr>
          </a:p>
        </p:txBody>
      </p:sp>
      <p:sp>
        <p:nvSpPr>
          <p:cNvPr id="3" name="Rectangle 2"/>
          <p:cNvSpPr/>
          <p:nvPr/>
        </p:nvSpPr>
        <p:spPr>
          <a:xfrm>
            <a:off x="2123728" y="1484784"/>
            <a:ext cx="4572000" cy="4401205"/>
          </a:xfrm>
          <a:prstGeom prst="rect">
            <a:avLst/>
          </a:prstGeom>
        </p:spPr>
        <p:txBody>
          <a:bodyPr>
            <a:spAutoFit/>
          </a:bodyPr>
          <a:lstStyle/>
          <a:p>
            <a:pPr algn="ctr">
              <a:spcAft>
                <a:spcPts val="0"/>
              </a:spcAft>
            </a:pPr>
            <a:r>
              <a:rPr lang="fr-FR" sz="2000" dirty="0">
                <a:solidFill>
                  <a:schemeClr val="accent6">
                    <a:lumMod val="40000"/>
                    <a:lumOff val="60000"/>
                  </a:schemeClr>
                </a:solidFill>
                <a:latin typeface="Andy"/>
                <a:ea typeface="Times New Roman"/>
              </a:rPr>
              <a:t>À LESBIE</a:t>
            </a:r>
            <a:endParaRPr lang="fr-FR" sz="2000" dirty="0">
              <a:solidFill>
                <a:schemeClr val="accent6">
                  <a:lumMod val="40000"/>
                  <a:lumOff val="60000"/>
                </a:schemeClr>
              </a:solidFill>
              <a:latin typeface="Times New Roman"/>
              <a:ea typeface="Times New Roman"/>
            </a:endParaRPr>
          </a:p>
          <a:p>
            <a:pPr algn="just">
              <a:spcAft>
                <a:spcPts val="0"/>
              </a:spcAft>
            </a:pPr>
            <a:r>
              <a:rPr lang="fr-FR" sz="2000" dirty="0">
                <a:solidFill>
                  <a:schemeClr val="accent6">
                    <a:lumMod val="40000"/>
                    <a:lumOff val="60000"/>
                  </a:schemeClr>
                </a:solidFill>
                <a:latin typeface="Andy"/>
                <a:ea typeface="Times New Roman"/>
              </a:rPr>
              <a:t>Tu me demandes combien de tes baisers il faudrait, </a:t>
            </a:r>
            <a:r>
              <a:rPr lang="fr-FR" sz="2000" dirty="0" err="1">
                <a:solidFill>
                  <a:schemeClr val="accent6">
                    <a:lumMod val="40000"/>
                    <a:lumOff val="60000"/>
                  </a:schemeClr>
                </a:solidFill>
                <a:latin typeface="Andy"/>
                <a:ea typeface="Times New Roman"/>
              </a:rPr>
              <a:t>Lesbie</a:t>
            </a:r>
            <a:r>
              <a:rPr lang="fr-FR" sz="2000" dirty="0">
                <a:solidFill>
                  <a:schemeClr val="accent6">
                    <a:lumMod val="40000"/>
                    <a:lumOff val="60000"/>
                  </a:schemeClr>
                </a:solidFill>
                <a:latin typeface="Andy"/>
                <a:ea typeface="Times New Roman"/>
              </a:rPr>
              <a:t>, pour que j'en aie assez et plus qu'assez? Autant de grains de sable en Libye couvrent le sol parfumé de Cyrène, entre l'oracle de Jupiter brûlant et le tombeau desséché de l'antique Battus; autant d'astres, dans le silence nocturne, voient les furtives amours des mortels, qu'il faudrait à ton fou de Catulle de baisers de ta bouche pour en avoir assez et plus qu'assez. Ah! puisse leur nombre échapper au calcul des curieux et aux charmes de la méchante langue!</a:t>
            </a:r>
            <a:endParaRPr lang="fr-FR" sz="2000" dirty="0">
              <a:solidFill>
                <a:schemeClr val="accent6">
                  <a:lumMod val="40000"/>
                  <a:lumOff val="60000"/>
                </a:schemeClr>
              </a:solidFill>
              <a:effectLst/>
              <a:latin typeface="Times New Roman"/>
              <a:ea typeface="Times New Roman"/>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476672"/>
            <a:ext cx="6524228" cy="5693866"/>
          </a:xfrm>
          <a:prstGeom prst="rect">
            <a:avLst/>
          </a:prstGeom>
        </p:spPr>
        <p:txBody>
          <a:bodyPr wrap="square">
            <a:spAutoFit/>
          </a:bodyPr>
          <a:lstStyle/>
          <a:p>
            <a:pPr algn="just"/>
            <a:r>
              <a:rPr lang="fr-FR" sz="2800" b="1" dirty="0" err="1">
                <a:solidFill>
                  <a:schemeClr val="accent5">
                    <a:lumMod val="60000"/>
                    <a:lumOff val="40000"/>
                  </a:schemeClr>
                </a:solidFill>
                <a:latin typeface="Papyrus" pitchFamily="66" charset="0"/>
              </a:rPr>
              <a:t>Vivamus</a:t>
            </a:r>
            <a:r>
              <a:rPr lang="fr-FR" sz="2800" b="1" dirty="0">
                <a:solidFill>
                  <a:schemeClr val="accent5">
                    <a:lumMod val="60000"/>
                    <a:lumOff val="40000"/>
                  </a:schemeClr>
                </a:solidFill>
                <a:latin typeface="Papyrus" pitchFamily="66" charset="0"/>
              </a:rPr>
              <a:t>, mea </a:t>
            </a:r>
            <a:r>
              <a:rPr lang="fr-FR" sz="2800" b="1" dirty="0" err="1">
                <a:solidFill>
                  <a:schemeClr val="accent5">
                    <a:lumMod val="60000"/>
                    <a:lumOff val="40000"/>
                  </a:schemeClr>
                </a:solidFill>
                <a:latin typeface="Papyrus" pitchFamily="66" charset="0"/>
              </a:rPr>
              <a:t>Lesbia</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atque</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amemus</a:t>
            </a:r>
            <a:r>
              <a:rPr lang="fr-FR" sz="2800" b="1" dirty="0">
                <a:solidFill>
                  <a:schemeClr val="accent5">
                    <a:lumMod val="60000"/>
                    <a:lumOff val="40000"/>
                  </a:schemeClr>
                </a:solidFill>
                <a:latin typeface="Papyrus" pitchFamily="66" charset="0"/>
              </a:rPr>
              <a:t>,</a:t>
            </a:r>
          </a:p>
          <a:p>
            <a:pPr algn="just"/>
            <a:r>
              <a:rPr lang="fr-FR" sz="2800" b="1" dirty="0" err="1">
                <a:solidFill>
                  <a:schemeClr val="accent5">
                    <a:lumMod val="60000"/>
                    <a:lumOff val="40000"/>
                  </a:schemeClr>
                </a:solidFill>
                <a:latin typeface="Papyrus" pitchFamily="66" charset="0"/>
              </a:rPr>
              <a:t>Rumoresque</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senum</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severiorum</a:t>
            </a:r>
            <a:endParaRPr lang="fr-FR" sz="2800" b="1" dirty="0">
              <a:solidFill>
                <a:schemeClr val="accent5">
                  <a:lumMod val="60000"/>
                  <a:lumOff val="40000"/>
                </a:schemeClr>
              </a:solidFill>
              <a:latin typeface="Papyrus" pitchFamily="66" charset="0"/>
            </a:endParaRPr>
          </a:p>
          <a:p>
            <a:pPr algn="just"/>
            <a:r>
              <a:rPr lang="fr-FR" sz="2800" b="1" dirty="0" err="1">
                <a:solidFill>
                  <a:schemeClr val="accent5">
                    <a:lumMod val="60000"/>
                    <a:lumOff val="40000"/>
                  </a:schemeClr>
                </a:solidFill>
                <a:latin typeface="Papyrus" pitchFamily="66" charset="0"/>
              </a:rPr>
              <a:t>Omnes</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unius</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aestimemus</a:t>
            </a:r>
            <a:r>
              <a:rPr lang="fr-FR" sz="2800" b="1" dirty="0">
                <a:solidFill>
                  <a:schemeClr val="accent5">
                    <a:lumMod val="60000"/>
                    <a:lumOff val="40000"/>
                  </a:schemeClr>
                </a:solidFill>
                <a:latin typeface="Papyrus" pitchFamily="66" charset="0"/>
              </a:rPr>
              <a:t> assis !</a:t>
            </a:r>
          </a:p>
          <a:p>
            <a:pPr algn="just"/>
            <a:r>
              <a:rPr lang="fr-FR" sz="2800" b="1" dirty="0">
                <a:solidFill>
                  <a:schemeClr val="accent5">
                    <a:lumMod val="60000"/>
                    <a:lumOff val="40000"/>
                  </a:schemeClr>
                </a:solidFill>
                <a:latin typeface="Papyrus" pitchFamily="66" charset="0"/>
              </a:rPr>
              <a:t>Soles </a:t>
            </a:r>
            <a:r>
              <a:rPr lang="fr-FR" sz="2800" b="1" dirty="0" err="1">
                <a:solidFill>
                  <a:schemeClr val="accent5">
                    <a:lumMod val="60000"/>
                    <a:lumOff val="40000"/>
                  </a:schemeClr>
                </a:solidFill>
                <a:latin typeface="Papyrus" pitchFamily="66" charset="0"/>
              </a:rPr>
              <a:t>occidere</a:t>
            </a:r>
            <a:r>
              <a:rPr lang="fr-FR" sz="2800" b="1" dirty="0">
                <a:solidFill>
                  <a:schemeClr val="accent5">
                    <a:lumMod val="60000"/>
                    <a:lumOff val="40000"/>
                  </a:schemeClr>
                </a:solidFill>
                <a:latin typeface="Papyrus" pitchFamily="66" charset="0"/>
              </a:rPr>
              <a:t> et redire </a:t>
            </a:r>
            <a:r>
              <a:rPr lang="fr-FR" sz="2800" b="1" dirty="0" err="1">
                <a:solidFill>
                  <a:schemeClr val="accent5">
                    <a:lumMod val="60000"/>
                    <a:lumOff val="40000"/>
                  </a:schemeClr>
                </a:solidFill>
                <a:latin typeface="Papyrus" pitchFamily="66" charset="0"/>
              </a:rPr>
              <a:t>possunt</a:t>
            </a:r>
            <a:r>
              <a:rPr lang="fr-FR" sz="2800" b="1" dirty="0">
                <a:solidFill>
                  <a:schemeClr val="accent5">
                    <a:lumMod val="60000"/>
                    <a:lumOff val="40000"/>
                  </a:schemeClr>
                </a:solidFill>
                <a:latin typeface="Papyrus" pitchFamily="66" charset="0"/>
              </a:rPr>
              <a:t> ;</a:t>
            </a:r>
          </a:p>
          <a:p>
            <a:pPr algn="just"/>
            <a:r>
              <a:rPr lang="fr-FR" sz="2800" b="1" dirty="0" err="1">
                <a:solidFill>
                  <a:schemeClr val="accent5">
                    <a:lumMod val="60000"/>
                    <a:lumOff val="40000"/>
                  </a:schemeClr>
                </a:solidFill>
                <a:latin typeface="Papyrus" pitchFamily="66" charset="0"/>
              </a:rPr>
              <a:t>Nobis</a:t>
            </a:r>
            <a:r>
              <a:rPr lang="fr-FR" sz="2800" b="1" dirty="0">
                <a:solidFill>
                  <a:schemeClr val="accent5">
                    <a:lumMod val="60000"/>
                    <a:lumOff val="40000"/>
                  </a:schemeClr>
                </a:solidFill>
                <a:latin typeface="Papyrus" pitchFamily="66" charset="0"/>
              </a:rPr>
              <a:t> cum </a:t>
            </a:r>
            <a:r>
              <a:rPr lang="fr-FR" sz="2800" b="1" dirty="0" err="1">
                <a:solidFill>
                  <a:schemeClr val="accent5">
                    <a:lumMod val="60000"/>
                    <a:lumOff val="40000"/>
                  </a:schemeClr>
                </a:solidFill>
                <a:latin typeface="Papyrus" pitchFamily="66" charset="0"/>
              </a:rPr>
              <a:t>semel</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occidit</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brevis</a:t>
            </a:r>
            <a:r>
              <a:rPr lang="fr-FR" sz="2800" b="1" dirty="0">
                <a:solidFill>
                  <a:schemeClr val="accent5">
                    <a:lumMod val="60000"/>
                    <a:lumOff val="40000"/>
                  </a:schemeClr>
                </a:solidFill>
                <a:latin typeface="Papyrus" pitchFamily="66" charset="0"/>
              </a:rPr>
              <a:t> lux,</a:t>
            </a:r>
          </a:p>
          <a:p>
            <a:pPr algn="just"/>
            <a:r>
              <a:rPr lang="fr-FR" sz="2800" b="1" dirty="0" err="1">
                <a:solidFill>
                  <a:schemeClr val="accent5">
                    <a:lumMod val="60000"/>
                    <a:lumOff val="40000"/>
                  </a:schemeClr>
                </a:solidFill>
                <a:latin typeface="Papyrus" pitchFamily="66" charset="0"/>
              </a:rPr>
              <a:t>Nox</a:t>
            </a:r>
            <a:r>
              <a:rPr lang="fr-FR" sz="2800" b="1" dirty="0">
                <a:solidFill>
                  <a:schemeClr val="accent5">
                    <a:lumMod val="60000"/>
                    <a:lumOff val="40000"/>
                  </a:schemeClr>
                </a:solidFill>
                <a:latin typeface="Papyrus" pitchFamily="66" charset="0"/>
              </a:rPr>
              <a:t> est </a:t>
            </a:r>
            <a:r>
              <a:rPr lang="fr-FR" sz="2800" b="1" dirty="0" err="1">
                <a:solidFill>
                  <a:schemeClr val="accent5">
                    <a:lumMod val="60000"/>
                    <a:lumOff val="40000"/>
                  </a:schemeClr>
                </a:solidFill>
                <a:latin typeface="Papyrus" pitchFamily="66" charset="0"/>
              </a:rPr>
              <a:t>perpetua</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una</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dormienda</a:t>
            </a:r>
            <a:r>
              <a:rPr lang="fr-FR" sz="2800" b="1" dirty="0">
                <a:solidFill>
                  <a:schemeClr val="accent5">
                    <a:lumMod val="60000"/>
                    <a:lumOff val="40000"/>
                  </a:schemeClr>
                </a:solidFill>
                <a:latin typeface="Papyrus" pitchFamily="66" charset="0"/>
              </a:rPr>
              <a:t>.</a:t>
            </a:r>
          </a:p>
          <a:p>
            <a:pPr algn="just"/>
            <a:r>
              <a:rPr lang="fr-FR" sz="2800" b="1" dirty="0">
                <a:solidFill>
                  <a:schemeClr val="accent5">
                    <a:lumMod val="60000"/>
                    <a:lumOff val="40000"/>
                  </a:schemeClr>
                </a:solidFill>
                <a:latin typeface="Papyrus" pitchFamily="66" charset="0"/>
              </a:rPr>
              <a:t>Da mi </a:t>
            </a:r>
            <a:r>
              <a:rPr lang="fr-FR" sz="2800" b="1" dirty="0" err="1">
                <a:solidFill>
                  <a:schemeClr val="accent5">
                    <a:lumMod val="60000"/>
                    <a:lumOff val="40000"/>
                  </a:schemeClr>
                </a:solidFill>
                <a:latin typeface="Papyrus" pitchFamily="66" charset="0"/>
              </a:rPr>
              <a:t>basia</a:t>
            </a:r>
            <a:r>
              <a:rPr lang="fr-FR" sz="2800" b="1" dirty="0">
                <a:solidFill>
                  <a:schemeClr val="accent5">
                    <a:lumMod val="60000"/>
                    <a:lumOff val="40000"/>
                  </a:schemeClr>
                </a:solidFill>
                <a:latin typeface="Papyrus" pitchFamily="66" charset="0"/>
              </a:rPr>
              <a:t> mille, </a:t>
            </a:r>
            <a:r>
              <a:rPr lang="fr-FR" sz="2800" b="1" dirty="0" err="1">
                <a:solidFill>
                  <a:schemeClr val="accent5">
                    <a:lumMod val="60000"/>
                    <a:lumOff val="40000"/>
                  </a:schemeClr>
                </a:solidFill>
                <a:latin typeface="Papyrus" pitchFamily="66" charset="0"/>
              </a:rPr>
              <a:t>deinde</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centum</a:t>
            </a:r>
            <a:r>
              <a:rPr lang="fr-FR" sz="2800" b="1" dirty="0">
                <a:solidFill>
                  <a:schemeClr val="accent5">
                    <a:lumMod val="60000"/>
                    <a:lumOff val="40000"/>
                  </a:schemeClr>
                </a:solidFill>
                <a:latin typeface="Papyrus" pitchFamily="66" charset="0"/>
              </a:rPr>
              <a:t>,</a:t>
            </a:r>
          </a:p>
          <a:p>
            <a:pPr algn="just"/>
            <a:r>
              <a:rPr lang="fr-FR" sz="2800" b="1" dirty="0" err="1">
                <a:solidFill>
                  <a:schemeClr val="accent5">
                    <a:lumMod val="60000"/>
                    <a:lumOff val="40000"/>
                  </a:schemeClr>
                </a:solidFill>
                <a:latin typeface="Papyrus" pitchFamily="66" charset="0"/>
              </a:rPr>
              <a:t>Dein</a:t>
            </a:r>
            <a:r>
              <a:rPr lang="fr-FR" sz="2800" b="1" dirty="0">
                <a:solidFill>
                  <a:schemeClr val="accent5">
                    <a:lumMod val="60000"/>
                    <a:lumOff val="40000"/>
                  </a:schemeClr>
                </a:solidFill>
                <a:latin typeface="Papyrus" pitchFamily="66" charset="0"/>
              </a:rPr>
              <a:t> mille </a:t>
            </a:r>
            <a:r>
              <a:rPr lang="fr-FR" sz="2800" b="1" dirty="0" err="1">
                <a:solidFill>
                  <a:schemeClr val="accent5">
                    <a:lumMod val="60000"/>
                    <a:lumOff val="40000"/>
                  </a:schemeClr>
                </a:solidFill>
                <a:latin typeface="Papyrus" pitchFamily="66" charset="0"/>
              </a:rPr>
              <a:t>altera</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dein</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secunda</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centum</a:t>
            </a:r>
            <a:r>
              <a:rPr lang="fr-FR" sz="2800" b="1" dirty="0">
                <a:solidFill>
                  <a:schemeClr val="accent5">
                    <a:lumMod val="60000"/>
                    <a:lumOff val="40000"/>
                  </a:schemeClr>
                </a:solidFill>
                <a:latin typeface="Papyrus" pitchFamily="66" charset="0"/>
              </a:rPr>
              <a:t>,</a:t>
            </a:r>
          </a:p>
          <a:p>
            <a:pPr algn="just"/>
            <a:r>
              <a:rPr lang="fr-FR" sz="2800" b="1" dirty="0" err="1">
                <a:solidFill>
                  <a:schemeClr val="accent5">
                    <a:lumMod val="60000"/>
                    <a:lumOff val="40000"/>
                  </a:schemeClr>
                </a:solidFill>
                <a:latin typeface="Papyrus" pitchFamily="66" charset="0"/>
              </a:rPr>
              <a:t>Deinde</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usque</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altera</a:t>
            </a:r>
            <a:r>
              <a:rPr lang="fr-FR" sz="2800" b="1" dirty="0">
                <a:solidFill>
                  <a:schemeClr val="accent5">
                    <a:lumMod val="60000"/>
                    <a:lumOff val="40000"/>
                  </a:schemeClr>
                </a:solidFill>
                <a:latin typeface="Papyrus" pitchFamily="66" charset="0"/>
              </a:rPr>
              <a:t> mille, </a:t>
            </a:r>
            <a:r>
              <a:rPr lang="fr-FR" sz="2800" b="1" dirty="0" err="1">
                <a:solidFill>
                  <a:schemeClr val="accent5">
                    <a:lumMod val="60000"/>
                    <a:lumOff val="40000"/>
                  </a:schemeClr>
                </a:solidFill>
                <a:latin typeface="Papyrus" pitchFamily="66" charset="0"/>
              </a:rPr>
              <a:t>deinde</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centum</a:t>
            </a:r>
            <a:r>
              <a:rPr lang="fr-FR" sz="2800" b="1" dirty="0">
                <a:solidFill>
                  <a:schemeClr val="accent5">
                    <a:lumMod val="60000"/>
                    <a:lumOff val="40000"/>
                  </a:schemeClr>
                </a:solidFill>
                <a:latin typeface="Papyrus" pitchFamily="66" charset="0"/>
              </a:rPr>
              <a:t> ;</a:t>
            </a:r>
          </a:p>
          <a:p>
            <a:pPr algn="just"/>
            <a:r>
              <a:rPr lang="fr-FR" sz="2800" b="1" dirty="0" err="1">
                <a:solidFill>
                  <a:schemeClr val="accent5">
                    <a:lumMod val="60000"/>
                    <a:lumOff val="40000"/>
                  </a:schemeClr>
                </a:solidFill>
                <a:latin typeface="Papyrus" pitchFamily="66" charset="0"/>
              </a:rPr>
              <a:t>Dein</a:t>
            </a:r>
            <a:r>
              <a:rPr lang="fr-FR" sz="2800" b="1" dirty="0">
                <a:solidFill>
                  <a:schemeClr val="accent5">
                    <a:lumMod val="60000"/>
                    <a:lumOff val="40000"/>
                  </a:schemeClr>
                </a:solidFill>
                <a:latin typeface="Papyrus" pitchFamily="66" charset="0"/>
              </a:rPr>
              <a:t>, cum </a:t>
            </a:r>
            <a:r>
              <a:rPr lang="fr-FR" sz="2800" b="1" dirty="0" err="1">
                <a:solidFill>
                  <a:schemeClr val="accent5">
                    <a:lumMod val="60000"/>
                    <a:lumOff val="40000"/>
                  </a:schemeClr>
                </a:solidFill>
                <a:latin typeface="Papyrus" pitchFamily="66" charset="0"/>
              </a:rPr>
              <a:t>milia</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multa</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fecerimus</a:t>
            </a:r>
            <a:r>
              <a:rPr lang="fr-FR" sz="2800" b="1" dirty="0">
                <a:solidFill>
                  <a:schemeClr val="accent5">
                    <a:lumMod val="60000"/>
                    <a:lumOff val="40000"/>
                  </a:schemeClr>
                </a:solidFill>
                <a:latin typeface="Papyrus" pitchFamily="66" charset="0"/>
              </a:rPr>
              <a:t>,</a:t>
            </a:r>
          </a:p>
          <a:p>
            <a:pPr algn="just"/>
            <a:r>
              <a:rPr lang="fr-FR" sz="2800" b="1" dirty="0" err="1">
                <a:solidFill>
                  <a:schemeClr val="accent5">
                    <a:lumMod val="60000"/>
                    <a:lumOff val="40000"/>
                  </a:schemeClr>
                </a:solidFill>
                <a:latin typeface="Papyrus" pitchFamily="66" charset="0"/>
              </a:rPr>
              <a:t>Conturbabimus</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illa</a:t>
            </a:r>
            <a:r>
              <a:rPr lang="fr-FR" sz="2800" b="1" dirty="0">
                <a:solidFill>
                  <a:schemeClr val="accent5">
                    <a:lumMod val="60000"/>
                    <a:lumOff val="40000"/>
                  </a:schemeClr>
                </a:solidFill>
                <a:latin typeface="Papyrus" pitchFamily="66" charset="0"/>
              </a:rPr>
              <a:t>, ne </a:t>
            </a:r>
            <a:r>
              <a:rPr lang="fr-FR" sz="2800" b="1" dirty="0" err="1">
                <a:solidFill>
                  <a:schemeClr val="accent5">
                    <a:lumMod val="60000"/>
                    <a:lumOff val="40000"/>
                  </a:schemeClr>
                </a:solidFill>
                <a:latin typeface="Papyrus" pitchFamily="66" charset="0"/>
              </a:rPr>
              <a:t>sciamus</a:t>
            </a:r>
            <a:r>
              <a:rPr lang="fr-FR" sz="2800" b="1" dirty="0">
                <a:solidFill>
                  <a:schemeClr val="accent5">
                    <a:lumMod val="60000"/>
                    <a:lumOff val="40000"/>
                  </a:schemeClr>
                </a:solidFill>
                <a:latin typeface="Papyrus" pitchFamily="66" charset="0"/>
              </a:rPr>
              <a:t>,</a:t>
            </a:r>
          </a:p>
          <a:p>
            <a:pPr algn="just"/>
            <a:r>
              <a:rPr lang="fr-FR" sz="2800" b="1" dirty="0" err="1">
                <a:solidFill>
                  <a:schemeClr val="accent5">
                    <a:lumMod val="60000"/>
                    <a:lumOff val="40000"/>
                  </a:schemeClr>
                </a:solidFill>
                <a:latin typeface="Papyrus" pitchFamily="66" charset="0"/>
              </a:rPr>
              <a:t>Aut</a:t>
            </a:r>
            <a:r>
              <a:rPr lang="fr-FR" sz="2800" b="1" dirty="0">
                <a:solidFill>
                  <a:schemeClr val="accent5">
                    <a:lumMod val="60000"/>
                    <a:lumOff val="40000"/>
                  </a:schemeClr>
                </a:solidFill>
                <a:latin typeface="Papyrus" pitchFamily="66" charset="0"/>
              </a:rPr>
              <a:t> ne </a:t>
            </a:r>
            <a:r>
              <a:rPr lang="fr-FR" sz="2800" b="1" dirty="0" err="1">
                <a:solidFill>
                  <a:schemeClr val="accent5">
                    <a:lumMod val="60000"/>
                    <a:lumOff val="40000"/>
                  </a:schemeClr>
                </a:solidFill>
                <a:latin typeface="Papyrus" pitchFamily="66" charset="0"/>
              </a:rPr>
              <a:t>quis</a:t>
            </a:r>
            <a:r>
              <a:rPr lang="fr-FR" sz="2800" b="1" dirty="0">
                <a:solidFill>
                  <a:schemeClr val="accent5">
                    <a:lumMod val="60000"/>
                    <a:lumOff val="40000"/>
                  </a:schemeClr>
                </a:solidFill>
                <a:latin typeface="Papyrus" pitchFamily="66" charset="0"/>
              </a:rPr>
              <a:t> malus </a:t>
            </a:r>
            <a:r>
              <a:rPr lang="fr-FR" sz="2800" b="1" dirty="0" err="1">
                <a:solidFill>
                  <a:schemeClr val="accent5">
                    <a:lumMod val="60000"/>
                    <a:lumOff val="40000"/>
                  </a:schemeClr>
                </a:solidFill>
                <a:latin typeface="Papyrus" pitchFamily="66" charset="0"/>
              </a:rPr>
              <a:t>inuidere</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possit</a:t>
            </a:r>
            <a:r>
              <a:rPr lang="fr-FR" sz="2800" b="1" dirty="0">
                <a:solidFill>
                  <a:schemeClr val="accent5">
                    <a:lumMod val="60000"/>
                    <a:lumOff val="40000"/>
                  </a:schemeClr>
                </a:solidFill>
                <a:latin typeface="Papyrus" pitchFamily="66" charset="0"/>
              </a:rPr>
              <a:t>,</a:t>
            </a:r>
          </a:p>
          <a:p>
            <a:pPr algn="just"/>
            <a:r>
              <a:rPr lang="fr-FR" sz="2800" b="1" dirty="0">
                <a:solidFill>
                  <a:schemeClr val="accent5">
                    <a:lumMod val="60000"/>
                    <a:lumOff val="40000"/>
                  </a:schemeClr>
                </a:solidFill>
                <a:latin typeface="Papyrus" pitchFamily="66" charset="0"/>
              </a:rPr>
              <a:t>Cum </a:t>
            </a:r>
            <a:r>
              <a:rPr lang="fr-FR" sz="2800" b="1" dirty="0" err="1">
                <a:solidFill>
                  <a:schemeClr val="accent5">
                    <a:lumMod val="60000"/>
                    <a:lumOff val="40000"/>
                  </a:schemeClr>
                </a:solidFill>
                <a:latin typeface="Papyrus" pitchFamily="66" charset="0"/>
              </a:rPr>
              <a:t>tantum</a:t>
            </a:r>
            <a:r>
              <a:rPr lang="fr-FR" sz="2800" b="1" dirty="0">
                <a:solidFill>
                  <a:schemeClr val="accent5">
                    <a:lumMod val="60000"/>
                    <a:lumOff val="40000"/>
                  </a:schemeClr>
                </a:solidFill>
                <a:latin typeface="Papyrus" pitchFamily="66" charset="0"/>
              </a:rPr>
              <a:t> </a:t>
            </a:r>
            <a:r>
              <a:rPr lang="fr-FR" sz="2800" b="1" dirty="0" err="1">
                <a:solidFill>
                  <a:schemeClr val="accent5">
                    <a:lumMod val="60000"/>
                    <a:lumOff val="40000"/>
                  </a:schemeClr>
                </a:solidFill>
                <a:latin typeface="Papyrus" pitchFamily="66" charset="0"/>
              </a:rPr>
              <a:t>sciat</a:t>
            </a:r>
            <a:r>
              <a:rPr lang="fr-FR" sz="2800" b="1" dirty="0">
                <a:solidFill>
                  <a:schemeClr val="accent5">
                    <a:lumMod val="60000"/>
                    <a:lumOff val="40000"/>
                  </a:schemeClr>
                </a:solidFill>
                <a:latin typeface="Papyrus" pitchFamily="66" charset="0"/>
              </a:rPr>
              <a:t> esse </a:t>
            </a:r>
            <a:r>
              <a:rPr lang="fr-FR" sz="2800" b="1" dirty="0" err="1">
                <a:solidFill>
                  <a:schemeClr val="accent5">
                    <a:lumMod val="60000"/>
                    <a:lumOff val="40000"/>
                  </a:schemeClr>
                </a:solidFill>
                <a:latin typeface="Papyrus" pitchFamily="66" charset="0"/>
              </a:rPr>
              <a:t>basiorum</a:t>
            </a:r>
            <a:r>
              <a:rPr lang="fr-FR" sz="2800" b="1" dirty="0">
                <a:solidFill>
                  <a:schemeClr val="accent5">
                    <a:lumMod val="60000"/>
                    <a:lumOff val="40000"/>
                  </a:schemeClr>
                </a:solidFill>
                <a:latin typeface="Papyrus" pitchFamily="66" charset="0"/>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234537"/>
            <a:ext cx="410445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b="1" dirty="0" err="1">
                <a:solidFill>
                  <a:schemeClr val="accent5">
                    <a:lumMod val="60000"/>
                    <a:lumOff val="40000"/>
                  </a:schemeClr>
                </a:solidFill>
                <a:latin typeface="Papyrus" pitchFamily="66" charset="0"/>
              </a:rPr>
              <a:t>Vivamus</a:t>
            </a:r>
            <a:r>
              <a:rPr lang="fr-FR" b="1" dirty="0">
                <a:solidFill>
                  <a:schemeClr val="accent5">
                    <a:lumMod val="60000"/>
                    <a:lumOff val="40000"/>
                  </a:schemeClr>
                </a:solidFill>
                <a:latin typeface="Papyrus" pitchFamily="66" charset="0"/>
              </a:rPr>
              <a:t>, mea </a:t>
            </a:r>
            <a:r>
              <a:rPr lang="fr-FR" b="1" dirty="0" err="1">
                <a:solidFill>
                  <a:schemeClr val="accent5">
                    <a:lumMod val="60000"/>
                    <a:lumOff val="40000"/>
                  </a:schemeClr>
                </a:solidFill>
                <a:latin typeface="Papyrus" pitchFamily="66" charset="0"/>
              </a:rPr>
              <a:t>Lesbia</a:t>
            </a:r>
            <a:r>
              <a:rPr lang="fr-FR" b="1" dirty="0">
                <a:solidFill>
                  <a:schemeClr val="accent5">
                    <a:lumMod val="60000"/>
                    <a:lumOff val="40000"/>
                  </a:schemeClr>
                </a:solidFill>
                <a:latin typeface="Papyrus" pitchFamily="66" charset="0"/>
              </a:rPr>
              <a:t>, </a:t>
            </a:r>
            <a:r>
              <a:rPr lang="fr-FR" b="1" dirty="0" err="1">
                <a:solidFill>
                  <a:schemeClr val="accent5">
                    <a:lumMod val="60000"/>
                    <a:lumOff val="40000"/>
                  </a:schemeClr>
                </a:solidFill>
                <a:latin typeface="Papyrus" pitchFamily="66" charset="0"/>
              </a:rPr>
              <a:t>atque</a:t>
            </a:r>
            <a:r>
              <a:rPr lang="fr-FR" b="1" dirty="0">
                <a:solidFill>
                  <a:schemeClr val="accent5">
                    <a:lumMod val="60000"/>
                    <a:lumOff val="40000"/>
                  </a:schemeClr>
                </a:solidFill>
                <a:latin typeface="Papyrus" pitchFamily="66" charset="0"/>
              </a:rPr>
              <a:t> </a:t>
            </a:r>
            <a:r>
              <a:rPr lang="fr-FR" b="1" dirty="0" err="1">
                <a:solidFill>
                  <a:schemeClr val="accent5">
                    <a:lumMod val="60000"/>
                    <a:lumOff val="40000"/>
                  </a:schemeClr>
                </a:solidFill>
                <a:latin typeface="Papyrus" pitchFamily="66" charset="0"/>
              </a:rPr>
              <a:t>amemus</a:t>
            </a:r>
            <a:r>
              <a:rPr lang="fr-FR" b="1" dirty="0">
                <a:solidFill>
                  <a:schemeClr val="accent5">
                    <a:lumMod val="60000"/>
                    <a:lumOff val="40000"/>
                  </a:schemeClr>
                </a:solidFill>
                <a:latin typeface="Papyrus" pitchFamily="66" charset="0"/>
              </a:rPr>
              <a:t>,</a:t>
            </a:r>
          </a:p>
          <a:p>
            <a:r>
              <a:rPr lang="fr-FR" b="1" dirty="0" err="1">
                <a:solidFill>
                  <a:schemeClr val="accent5">
                    <a:lumMod val="60000"/>
                    <a:lumOff val="40000"/>
                  </a:schemeClr>
                </a:solidFill>
                <a:latin typeface="Papyrus" pitchFamily="66" charset="0"/>
              </a:rPr>
              <a:t>Rumoresque</a:t>
            </a:r>
            <a:r>
              <a:rPr lang="fr-FR" b="1" dirty="0">
                <a:solidFill>
                  <a:schemeClr val="accent5">
                    <a:lumMod val="60000"/>
                    <a:lumOff val="40000"/>
                  </a:schemeClr>
                </a:solidFill>
                <a:latin typeface="Papyrus" pitchFamily="66" charset="0"/>
              </a:rPr>
              <a:t> </a:t>
            </a:r>
            <a:r>
              <a:rPr lang="fr-FR" b="1" dirty="0" err="1">
                <a:solidFill>
                  <a:schemeClr val="accent5">
                    <a:lumMod val="60000"/>
                    <a:lumOff val="40000"/>
                  </a:schemeClr>
                </a:solidFill>
                <a:latin typeface="Papyrus" pitchFamily="66" charset="0"/>
              </a:rPr>
              <a:t>senum</a:t>
            </a:r>
            <a:r>
              <a:rPr lang="fr-FR" b="1" dirty="0">
                <a:solidFill>
                  <a:schemeClr val="accent5">
                    <a:lumMod val="60000"/>
                    <a:lumOff val="40000"/>
                  </a:schemeClr>
                </a:solidFill>
                <a:latin typeface="Papyrus" pitchFamily="66" charset="0"/>
              </a:rPr>
              <a:t> </a:t>
            </a:r>
            <a:r>
              <a:rPr lang="fr-FR" b="1" dirty="0" err="1">
                <a:solidFill>
                  <a:schemeClr val="accent5">
                    <a:lumMod val="60000"/>
                    <a:lumOff val="40000"/>
                  </a:schemeClr>
                </a:solidFill>
                <a:latin typeface="Papyrus" pitchFamily="66" charset="0"/>
              </a:rPr>
              <a:t>severiorum</a:t>
            </a:r>
            <a:endParaRPr lang="fr-FR" b="1" dirty="0">
              <a:solidFill>
                <a:schemeClr val="accent5">
                  <a:lumMod val="60000"/>
                  <a:lumOff val="40000"/>
                </a:schemeClr>
              </a:solidFill>
              <a:latin typeface="Papyrus" pitchFamily="66" charset="0"/>
            </a:endParaRPr>
          </a:p>
          <a:p>
            <a:r>
              <a:rPr lang="fr-FR" b="1" dirty="0" err="1">
                <a:solidFill>
                  <a:schemeClr val="accent5">
                    <a:lumMod val="60000"/>
                    <a:lumOff val="40000"/>
                  </a:schemeClr>
                </a:solidFill>
                <a:latin typeface="Papyrus" pitchFamily="66" charset="0"/>
              </a:rPr>
              <a:t>Omnes</a:t>
            </a:r>
            <a:r>
              <a:rPr lang="fr-FR" b="1" dirty="0">
                <a:solidFill>
                  <a:schemeClr val="accent5">
                    <a:lumMod val="60000"/>
                    <a:lumOff val="40000"/>
                  </a:schemeClr>
                </a:solidFill>
                <a:latin typeface="Papyrus" pitchFamily="66" charset="0"/>
              </a:rPr>
              <a:t> </a:t>
            </a:r>
            <a:r>
              <a:rPr lang="fr-FR" b="1" dirty="0" err="1">
                <a:solidFill>
                  <a:schemeClr val="accent5">
                    <a:lumMod val="60000"/>
                    <a:lumOff val="40000"/>
                  </a:schemeClr>
                </a:solidFill>
                <a:latin typeface="Papyrus" pitchFamily="66" charset="0"/>
              </a:rPr>
              <a:t>unius</a:t>
            </a:r>
            <a:r>
              <a:rPr lang="fr-FR" b="1" dirty="0">
                <a:solidFill>
                  <a:schemeClr val="accent5">
                    <a:lumMod val="60000"/>
                    <a:lumOff val="40000"/>
                  </a:schemeClr>
                </a:solidFill>
                <a:latin typeface="Papyrus" pitchFamily="66" charset="0"/>
              </a:rPr>
              <a:t> </a:t>
            </a:r>
            <a:r>
              <a:rPr lang="fr-FR" b="1" dirty="0" err="1">
                <a:solidFill>
                  <a:schemeClr val="accent5">
                    <a:lumMod val="60000"/>
                    <a:lumOff val="40000"/>
                  </a:schemeClr>
                </a:solidFill>
                <a:latin typeface="Papyrus" pitchFamily="66" charset="0"/>
              </a:rPr>
              <a:t>aestimemus</a:t>
            </a:r>
            <a:r>
              <a:rPr lang="fr-FR" b="1" dirty="0">
                <a:solidFill>
                  <a:schemeClr val="accent5">
                    <a:lumMod val="60000"/>
                    <a:lumOff val="40000"/>
                  </a:schemeClr>
                </a:solidFill>
                <a:latin typeface="Papyrus" pitchFamily="66" charset="0"/>
              </a:rPr>
              <a:t> assis !</a:t>
            </a:r>
          </a:p>
        </p:txBody>
      </p:sp>
      <p:sp>
        <p:nvSpPr>
          <p:cNvPr id="6" name="Rectangle 5"/>
          <p:cNvSpPr/>
          <p:nvPr/>
        </p:nvSpPr>
        <p:spPr>
          <a:xfrm>
            <a:off x="395536" y="1354247"/>
            <a:ext cx="3639918" cy="830997"/>
          </a:xfrm>
          <a:prstGeom prst="rect">
            <a:avLst/>
          </a:prstGeom>
        </p:spPr>
        <p:txBody>
          <a:bodyPr wrap="square">
            <a:spAutoFit/>
          </a:bodyPr>
          <a:lstStyle/>
          <a:p>
            <a:pPr algn="just"/>
            <a:r>
              <a:rPr lang="fr-FR" sz="1600" b="1" dirty="0" smtClean="0">
                <a:solidFill>
                  <a:schemeClr val="accent6">
                    <a:lumMod val="40000"/>
                    <a:lumOff val="60000"/>
                  </a:schemeClr>
                </a:solidFill>
                <a:latin typeface="Taffy" pitchFamily="66" charset="0"/>
              </a:rPr>
              <a:t>Il </a:t>
            </a:r>
            <a:r>
              <a:rPr lang="fr-FR" sz="1600" b="1" dirty="0">
                <a:solidFill>
                  <a:schemeClr val="accent6">
                    <a:lumMod val="40000"/>
                    <a:lumOff val="60000"/>
                  </a:schemeClr>
                </a:solidFill>
                <a:latin typeface="Taffy" pitchFamily="66" charset="0"/>
              </a:rPr>
              <a:t>y a des </a:t>
            </a:r>
            <a:r>
              <a:rPr lang="fr-FR" sz="1600" b="1" dirty="0" smtClean="0">
                <a:solidFill>
                  <a:schemeClr val="accent6">
                    <a:lumMod val="40000"/>
                    <a:lumOff val="60000"/>
                  </a:schemeClr>
                </a:solidFill>
                <a:latin typeface="Taffy" pitchFamily="66" charset="0"/>
              </a:rPr>
              <a:t>rumeurs </a:t>
            </a:r>
            <a:r>
              <a:rPr lang="fr-FR" sz="1600" b="1" dirty="0">
                <a:solidFill>
                  <a:schemeClr val="accent6">
                    <a:lumMod val="40000"/>
                    <a:lumOff val="60000"/>
                  </a:schemeClr>
                </a:solidFill>
                <a:latin typeface="Taffy" pitchFamily="66" charset="0"/>
              </a:rPr>
              <a:t>sur un </a:t>
            </a:r>
            <a:r>
              <a:rPr lang="fr-FR" sz="1600" b="1" dirty="0" smtClean="0">
                <a:solidFill>
                  <a:schemeClr val="accent6">
                    <a:lumMod val="40000"/>
                    <a:lumOff val="60000"/>
                  </a:schemeClr>
                </a:solidFill>
                <a:latin typeface="Taffy" pitchFamily="66" charset="0"/>
              </a:rPr>
              <a:t>vieillard sévère </a:t>
            </a:r>
            <a:r>
              <a:rPr lang="fr-FR" sz="1600" b="1" dirty="0">
                <a:solidFill>
                  <a:schemeClr val="accent6">
                    <a:lumMod val="40000"/>
                    <a:lumOff val="60000"/>
                  </a:schemeClr>
                </a:solidFill>
                <a:latin typeface="Taffy" pitchFamily="66" charset="0"/>
              </a:rPr>
              <a:t>qui trouve le mariage très </a:t>
            </a:r>
            <a:r>
              <a:rPr lang="fr-FR" sz="1600" b="1" dirty="0" smtClean="0">
                <a:solidFill>
                  <a:schemeClr val="accent6">
                    <a:lumMod val="40000"/>
                    <a:lumOff val="60000"/>
                  </a:schemeClr>
                </a:solidFill>
                <a:latin typeface="Taffy" pitchFamily="66" charset="0"/>
              </a:rPr>
              <a:t>cher.</a:t>
            </a:r>
          </a:p>
          <a:p>
            <a:pPr algn="just"/>
            <a:r>
              <a:rPr lang="fr-FR" sz="1600" b="1" dirty="0" smtClean="0">
                <a:solidFill>
                  <a:schemeClr val="accent6">
                    <a:lumMod val="40000"/>
                    <a:lumOff val="60000"/>
                  </a:schemeClr>
                </a:solidFill>
                <a:latin typeface="Taffy" pitchFamily="66" charset="0"/>
              </a:rPr>
              <a:t>(Nicolas et Kévin) </a:t>
            </a:r>
            <a:endParaRPr lang="fr-FR" sz="1600" b="1" u="none" strike="noStrike" dirty="0">
              <a:solidFill>
                <a:schemeClr val="accent6">
                  <a:lumMod val="40000"/>
                  <a:lumOff val="60000"/>
                </a:schemeClr>
              </a:solidFill>
              <a:latin typeface="Taffy" pitchFamily="66" charset="0"/>
            </a:endParaRPr>
          </a:p>
        </p:txBody>
      </p:sp>
      <p:sp>
        <p:nvSpPr>
          <p:cNvPr id="7" name="Rectangle 6"/>
          <p:cNvSpPr/>
          <p:nvPr/>
        </p:nvSpPr>
        <p:spPr>
          <a:xfrm>
            <a:off x="538444" y="3861048"/>
            <a:ext cx="3929058" cy="1077218"/>
          </a:xfrm>
          <a:prstGeom prst="rect">
            <a:avLst/>
          </a:prstGeom>
        </p:spPr>
        <p:txBody>
          <a:bodyPr wrap="square">
            <a:spAutoFit/>
          </a:bodyPr>
          <a:lstStyle/>
          <a:p>
            <a:pPr algn="just"/>
            <a:r>
              <a:rPr lang="fr-FR" sz="1600" b="1" dirty="0">
                <a:solidFill>
                  <a:schemeClr val="accent6">
                    <a:lumMod val="40000"/>
                    <a:lumOff val="60000"/>
                  </a:schemeClr>
                </a:solidFill>
                <a:latin typeface="Taffy" pitchFamily="66" charset="0"/>
              </a:rPr>
              <a:t>Ma </a:t>
            </a:r>
            <a:r>
              <a:rPr lang="fr-FR" sz="1600" b="1" dirty="0" err="1">
                <a:solidFill>
                  <a:schemeClr val="accent6">
                    <a:lumMod val="40000"/>
                    <a:lumOff val="60000"/>
                  </a:schemeClr>
                </a:solidFill>
                <a:latin typeface="Taffy" pitchFamily="66" charset="0"/>
              </a:rPr>
              <a:t>Lesbie</a:t>
            </a:r>
            <a:r>
              <a:rPr lang="fr-FR" sz="1600" b="1" dirty="0">
                <a:solidFill>
                  <a:schemeClr val="accent6">
                    <a:lumMod val="40000"/>
                    <a:lumOff val="60000"/>
                  </a:schemeClr>
                </a:solidFill>
                <a:latin typeface="Taffy" pitchFamily="66" charset="0"/>
              </a:rPr>
              <a:t> et moi, que nous vivions ou que nous nous </a:t>
            </a:r>
            <a:r>
              <a:rPr lang="fr-FR" sz="1600" b="1" dirty="0" smtClean="0">
                <a:solidFill>
                  <a:schemeClr val="accent6">
                    <a:lumMod val="40000"/>
                    <a:lumOff val="60000"/>
                  </a:schemeClr>
                </a:solidFill>
                <a:latin typeface="Taffy" pitchFamily="66" charset="0"/>
              </a:rPr>
              <a:t>aimions et </a:t>
            </a:r>
            <a:r>
              <a:rPr lang="fr-FR" sz="1600" b="1" dirty="0">
                <a:solidFill>
                  <a:schemeClr val="accent6">
                    <a:lumMod val="40000"/>
                    <a:lumOff val="60000"/>
                  </a:schemeClr>
                </a:solidFill>
                <a:latin typeface="Taffy" pitchFamily="66" charset="0"/>
              </a:rPr>
              <a:t>qu'une sérieuse rumeur venant d'un </a:t>
            </a:r>
            <a:r>
              <a:rPr lang="fr-FR" sz="1600" b="1" dirty="0" smtClean="0">
                <a:solidFill>
                  <a:schemeClr val="accent6">
                    <a:lumMod val="40000"/>
                    <a:lumOff val="60000"/>
                  </a:schemeClr>
                </a:solidFill>
                <a:latin typeface="Taffy" pitchFamily="66" charset="0"/>
              </a:rPr>
              <a:t>vieillard, nous </a:t>
            </a:r>
            <a:r>
              <a:rPr lang="fr-FR" sz="1600" b="1" dirty="0">
                <a:solidFill>
                  <a:schemeClr val="accent6">
                    <a:lumMod val="40000"/>
                    <a:lumOff val="60000"/>
                  </a:schemeClr>
                </a:solidFill>
                <a:latin typeface="Taffy" pitchFamily="66" charset="0"/>
              </a:rPr>
              <a:t>la jugions sur l'argent de </a:t>
            </a:r>
            <a:r>
              <a:rPr lang="fr-FR" sz="1600" b="1" dirty="0" smtClean="0">
                <a:solidFill>
                  <a:schemeClr val="accent6">
                    <a:lumMod val="40000"/>
                    <a:lumOff val="60000"/>
                  </a:schemeClr>
                </a:solidFill>
                <a:latin typeface="Taffy" pitchFamily="66" charset="0"/>
              </a:rPr>
              <a:t>tous. (Andréa et Mathilde) </a:t>
            </a:r>
            <a:endParaRPr lang="fr-FR" sz="1600" b="1" u="none" strike="noStrike" dirty="0">
              <a:solidFill>
                <a:schemeClr val="accent6">
                  <a:lumMod val="40000"/>
                  <a:lumOff val="60000"/>
                </a:schemeClr>
              </a:solidFill>
              <a:latin typeface="Taffy" pitchFamily="66" charset="0"/>
            </a:endParaRPr>
          </a:p>
        </p:txBody>
      </p:sp>
      <p:sp>
        <p:nvSpPr>
          <p:cNvPr id="9" name="Rectangle 8"/>
          <p:cNvSpPr/>
          <p:nvPr/>
        </p:nvSpPr>
        <p:spPr>
          <a:xfrm>
            <a:off x="395536" y="2677686"/>
            <a:ext cx="4071966" cy="830997"/>
          </a:xfrm>
          <a:prstGeom prst="rect">
            <a:avLst/>
          </a:prstGeom>
        </p:spPr>
        <p:txBody>
          <a:bodyPr wrap="square">
            <a:spAutoFit/>
          </a:bodyPr>
          <a:lstStyle/>
          <a:p>
            <a:pPr algn="just"/>
            <a:r>
              <a:rPr lang="fr-FR" sz="1600" b="1" dirty="0">
                <a:solidFill>
                  <a:schemeClr val="accent6">
                    <a:lumMod val="40000"/>
                    <a:lumOff val="60000"/>
                  </a:schemeClr>
                </a:solidFill>
                <a:latin typeface="Taffy" pitchFamily="66" charset="0"/>
              </a:rPr>
              <a:t>Que nous vivions, ma </a:t>
            </a:r>
            <a:r>
              <a:rPr lang="fr-FR" sz="1600" b="1" dirty="0" err="1">
                <a:solidFill>
                  <a:schemeClr val="accent6">
                    <a:lumMod val="40000"/>
                    <a:lumOff val="60000"/>
                  </a:schemeClr>
                </a:solidFill>
                <a:latin typeface="Taffy" pitchFamily="66" charset="0"/>
              </a:rPr>
              <a:t>Lesbie</a:t>
            </a:r>
            <a:r>
              <a:rPr lang="fr-FR" sz="1600" b="1" dirty="0">
                <a:solidFill>
                  <a:schemeClr val="accent6">
                    <a:lumMod val="40000"/>
                    <a:lumOff val="60000"/>
                  </a:schemeClr>
                </a:solidFill>
                <a:latin typeface="Taffy" pitchFamily="66" charset="0"/>
              </a:rPr>
              <a:t>, et que nous nous </a:t>
            </a:r>
            <a:r>
              <a:rPr lang="fr-FR" sz="1600" b="1" dirty="0" smtClean="0">
                <a:solidFill>
                  <a:schemeClr val="accent6">
                    <a:lumMod val="40000"/>
                    <a:lumOff val="60000"/>
                  </a:schemeClr>
                </a:solidFill>
                <a:latin typeface="Taffy" pitchFamily="66" charset="0"/>
              </a:rPr>
              <a:t>aimions, la </a:t>
            </a:r>
            <a:r>
              <a:rPr lang="fr-FR" sz="1600" b="1" dirty="0">
                <a:solidFill>
                  <a:schemeClr val="accent6">
                    <a:lumMod val="40000"/>
                    <a:lumOff val="60000"/>
                  </a:schemeClr>
                </a:solidFill>
                <a:latin typeface="Taffy" pitchFamily="66" charset="0"/>
              </a:rPr>
              <a:t>rumeur d'un vieillard </a:t>
            </a:r>
            <a:r>
              <a:rPr lang="fr-FR" sz="1600" b="1" dirty="0" smtClean="0">
                <a:solidFill>
                  <a:schemeClr val="accent6">
                    <a:lumMod val="40000"/>
                    <a:lumOff val="60000"/>
                  </a:schemeClr>
                </a:solidFill>
                <a:latin typeface="Taffy" pitchFamily="66" charset="0"/>
              </a:rPr>
              <a:t>sérieux que </a:t>
            </a:r>
            <a:r>
              <a:rPr lang="fr-FR" sz="1600" b="1" dirty="0">
                <a:solidFill>
                  <a:schemeClr val="accent6">
                    <a:lumMod val="40000"/>
                    <a:lumOff val="60000"/>
                  </a:schemeClr>
                </a:solidFill>
                <a:latin typeface="Taffy" pitchFamily="66" charset="0"/>
              </a:rPr>
              <a:t>nous jugions tous avare </a:t>
            </a:r>
            <a:r>
              <a:rPr lang="fr-FR" sz="1600" b="1" dirty="0" smtClean="0">
                <a:solidFill>
                  <a:schemeClr val="accent6">
                    <a:lumMod val="40000"/>
                    <a:lumOff val="60000"/>
                  </a:schemeClr>
                </a:solidFill>
                <a:latin typeface="Taffy" pitchFamily="66" charset="0"/>
              </a:rPr>
              <a:t>! (Rebecca) </a:t>
            </a:r>
            <a:endParaRPr lang="fr-FR" sz="1600" b="1" u="none" strike="noStrike" dirty="0">
              <a:solidFill>
                <a:schemeClr val="accent6">
                  <a:lumMod val="40000"/>
                  <a:lumOff val="60000"/>
                </a:schemeClr>
              </a:solidFill>
              <a:latin typeface="Taffy" pitchFamily="66" charset="0"/>
            </a:endParaRPr>
          </a:p>
        </p:txBody>
      </p:sp>
      <p:sp>
        <p:nvSpPr>
          <p:cNvPr id="11" name="Rectangle 10"/>
          <p:cNvSpPr/>
          <p:nvPr/>
        </p:nvSpPr>
        <p:spPr>
          <a:xfrm>
            <a:off x="4813723" y="1467602"/>
            <a:ext cx="3714744" cy="830997"/>
          </a:xfrm>
          <a:prstGeom prst="rect">
            <a:avLst/>
          </a:prstGeom>
        </p:spPr>
        <p:txBody>
          <a:bodyPr wrap="square">
            <a:spAutoFit/>
          </a:bodyPr>
          <a:lstStyle/>
          <a:p>
            <a:pPr algn="just"/>
            <a:r>
              <a:rPr lang="fr-FR" sz="1600" b="1" dirty="0">
                <a:solidFill>
                  <a:schemeClr val="accent6">
                    <a:lumMod val="40000"/>
                    <a:lumOff val="60000"/>
                  </a:schemeClr>
                </a:solidFill>
                <a:latin typeface="Taffy" pitchFamily="66" charset="0"/>
              </a:rPr>
              <a:t>Que nous vivions et que nous nous aimions,</a:t>
            </a:r>
          </a:p>
          <a:p>
            <a:pPr algn="just"/>
            <a:r>
              <a:rPr lang="fr-FR" sz="1600" b="1" dirty="0" smtClean="0">
                <a:solidFill>
                  <a:schemeClr val="accent6">
                    <a:lumMod val="40000"/>
                    <a:lumOff val="60000"/>
                  </a:schemeClr>
                </a:solidFill>
                <a:latin typeface="Taffy" pitchFamily="66" charset="0"/>
              </a:rPr>
              <a:t>et </a:t>
            </a:r>
            <a:r>
              <a:rPr lang="fr-FR" sz="1600" b="1" dirty="0">
                <a:solidFill>
                  <a:schemeClr val="accent6">
                    <a:lumMod val="40000"/>
                    <a:lumOff val="60000"/>
                  </a:schemeClr>
                </a:solidFill>
                <a:latin typeface="Taffy" pitchFamily="66" charset="0"/>
              </a:rPr>
              <a:t>que nous estimions à un </a:t>
            </a:r>
            <a:r>
              <a:rPr lang="fr-FR" sz="1600" b="1" dirty="0" smtClean="0">
                <a:solidFill>
                  <a:schemeClr val="accent6">
                    <a:lumMod val="40000"/>
                    <a:lumOff val="60000"/>
                  </a:schemeClr>
                </a:solidFill>
                <a:latin typeface="Taffy" pitchFamily="66" charset="0"/>
              </a:rPr>
              <a:t>as la </a:t>
            </a:r>
            <a:r>
              <a:rPr lang="fr-FR" sz="1600" b="1" dirty="0">
                <a:solidFill>
                  <a:schemeClr val="accent6">
                    <a:lumMod val="40000"/>
                    <a:lumOff val="60000"/>
                  </a:schemeClr>
                </a:solidFill>
                <a:latin typeface="Taffy" pitchFamily="66" charset="0"/>
              </a:rPr>
              <a:t>rumeur d'un vieillard sévère</a:t>
            </a:r>
            <a:r>
              <a:rPr lang="fr-FR" sz="1600" b="1" dirty="0" smtClean="0">
                <a:solidFill>
                  <a:schemeClr val="accent6">
                    <a:lumMod val="40000"/>
                    <a:lumOff val="60000"/>
                  </a:schemeClr>
                </a:solidFill>
                <a:latin typeface="Taffy" pitchFamily="66" charset="0"/>
              </a:rPr>
              <a:t>. (Allison et Elisa) </a:t>
            </a:r>
            <a:endParaRPr lang="fr-FR" sz="1600" b="1" dirty="0">
              <a:solidFill>
                <a:schemeClr val="accent6">
                  <a:lumMod val="40000"/>
                  <a:lumOff val="60000"/>
                </a:schemeClr>
              </a:solidFill>
              <a:latin typeface="Taffy" pitchFamily="66" charset="0"/>
            </a:endParaRPr>
          </a:p>
        </p:txBody>
      </p:sp>
      <p:sp>
        <p:nvSpPr>
          <p:cNvPr id="12" name="Ellipse 11"/>
          <p:cNvSpPr/>
          <p:nvPr/>
        </p:nvSpPr>
        <p:spPr>
          <a:xfrm>
            <a:off x="2500298" y="5214950"/>
            <a:ext cx="4572032"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AndrewScript_1.6" pitchFamily="2" charset="0"/>
              </a:rPr>
              <a:t>Quel texte se rapproche le plus du texte latin?</a:t>
            </a:r>
            <a:endParaRPr lang="fr-FR" dirty="0">
              <a:solidFill>
                <a:srgbClr val="C00000"/>
              </a:solidFill>
              <a:latin typeface="AndrewScript_1.6" pitchFamily="2" charset="0"/>
            </a:endParaRPr>
          </a:p>
        </p:txBody>
      </p:sp>
      <p:sp>
        <p:nvSpPr>
          <p:cNvPr id="3" name="Rectangle 2"/>
          <p:cNvSpPr/>
          <p:nvPr/>
        </p:nvSpPr>
        <p:spPr>
          <a:xfrm>
            <a:off x="4520206" y="2554575"/>
            <a:ext cx="4382098" cy="1077218"/>
          </a:xfrm>
          <a:prstGeom prst="rect">
            <a:avLst/>
          </a:prstGeom>
        </p:spPr>
        <p:txBody>
          <a:bodyPr wrap="square">
            <a:spAutoFit/>
          </a:bodyPr>
          <a:lstStyle/>
          <a:p>
            <a:pPr algn="just"/>
            <a:r>
              <a:rPr lang="fr-FR" sz="1600" b="1" dirty="0" err="1">
                <a:solidFill>
                  <a:schemeClr val="accent6">
                    <a:lumMod val="40000"/>
                    <a:lumOff val="60000"/>
                  </a:schemeClr>
                </a:solidFill>
                <a:latin typeface="Taffy" pitchFamily="66" charset="0"/>
              </a:rPr>
              <a:t>Lesbie</a:t>
            </a:r>
            <a:r>
              <a:rPr lang="fr-FR" sz="1600" b="1" dirty="0">
                <a:solidFill>
                  <a:schemeClr val="accent6">
                    <a:lumMod val="40000"/>
                    <a:lumOff val="60000"/>
                  </a:schemeClr>
                </a:solidFill>
                <a:latin typeface="Taffy" pitchFamily="66" charset="0"/>
              </a:rPr>
              <a:t> que nous vivions et que nous nous aimions,</a:t>
            </a:r>
          </a:p>
          <a:p>
            <a:pPr algn="just"/>
            <a:r>
              <a:rPr lang="fr-FR" sz="1600" b="1" dirty="0" smtClean="0">
                <a:solidFill>
                  <a:schemeClr val="accent6">
                    <a:lumMod val="40000"/>
                    <a:lumOff val="60000"/>
                  </a:schemeClr>
                </a:solidFill>
                <a:latin typeface="Taffy" pitchFamily="66" charset="0"/>
              </a:rPr>
              <a:t>Que </a:t>
            </a:r>
            <a:r>
              <a:rPr lang="fr-FR" sz="1600" b="1" dirty="0">
                <a:solidFill>
                  <a:schemeClr val="accent6">
                    <a:lumMod val="40000"/>
                    <a:lumOff val="60000"/>
                  </a:schemeClr>
                </a:solidFill>
                <a:latin typeface="Taffy" pitchFamily="66" charset="0"/>
              </a:rPr>
              <a:t>la rumeur du vieillard sérieux ,</a:t>
            </a:r>
          </a:p>
          <a:p>
            <a:pPr algn="just"/>
            <a:r>
              <a:rPr lang="fr-FR" sz="1600" b="1" dirty="0" smtClean="0">
                <a:solidFill>
                  <a:schemeClr val="accent6">
                    <a:lumMod val="40000"/>
                    <a:lumOff val="60000"/>
                  </a:schemeClr>
                </a:solidFill>
                <a:latin typeface="Taffy" pitchFamily="66" charset="0"/>
              </a:rPr>
              <a:t>Qu'il </a:t>
            </a:r>
            <a:r>
              <a:rPr lang="fr-FR" sz="1600" b="1" dirty="0">
                <a:solidFill>
                  <a:schemeClr val="accent6">
                    <a:lumMod val="40000"/>
                    <a:lumOff val="60000"/>
                  </a:schemeClr>
                </a:solidFill>
                <a:latin typeface="Taffy" pitchFamily="66" charset="0"/>
              </a:rPr>
              <a:t>estime tout seul la monnaie</a:t>
            </a:r>
          </a:p>
          <a:p>
            <a:pPr algn="just"/>
            <a:r>
              <a:rPr lang="fr-FR" sz="1600" b="1" dirty="0" smtClean="0">
                <a:solidFill>
                  <a:schemeClr val="accent6">
                    <a:lumMod val="40000"/>
                    <a:lumOff val="60000"/>
                  </a:schemeClr>
                </a:solidFill>
                <a:latin typeface="Taffy" pitchFamily="66" charset="0"/>
              </a:rPr>
              <a:t>(Caroline et Marion)</a:t>
            </a:r>
            <a:endParaRPr lang="fr-FR" sz="1600" b="1" dirty="0">
              <a:solidFill>
                <a:schemeClr val="accent6">
                  <a:lumMod val="40000"/>
                  <a:lumOff val="60000"/>
                </a:schemeClr>
              </a:solidFill>
              <a:latin typeface="Taffy" pitchFamily="66" charset="0"/>
            </a:endParaRPr>
          </a:p>
        </p:txBody>
      </p:sp>
      <p:sp>
        <p:nvSpPr>
          <p:cNvPr id="4" name="Rectangle 3"/>
          <p:cNvSpPr/>
          <p:nvPr/>
        </p:nvSpPr>
        <p:spPr>
          <a:xfrm>
            <a:off x="4467502" y="3855809"/>
            <a:ext cx="4434802" cy="1077218"/>
          </a:xfrm>
          <a:prstGeom prst="rect">
            <a:avLst/>
          </a:prstGeom>
        </p:spPr>
        <p:txBody>
          <a:bodyPr wrap="square">
            <a:spAutoFit/>
          </a:bodyPr>
          <a:lstStyle/>
          <a:p>
            <a:r>
              <a:rPr lang="fr-FR" sz="1600" b="1" dirty="0">
                <a:solidFill>
                  <a:schemeClr val="accent6">
                    <a:lumMod val="40000"/>
                    <a:lumOff val="60000"/>
                  </a:schemeClr>
                </a:solidFill>
                <a:latin typeface="Taffy" pitchFamily="66" charset="0"/>
              </a:rPr>
              <a:t>Je veux vivre mon amour avec toi, </a:t>
            </a:r>
            <a:r>
              <a:rPr lang="fr-FR" sz="1600" b="1" dirty="0" err="1">
                <a:solidFill>
                  <a:schemeClr val="accent6">
                    <a:lumMod val="40000"/>
                    <a:lumOff val="60000"/>
                  </a:schemeClr>
                </a:solidFill>
                <a:latin typeface="Taffy" pitchFamily="66" charset="0"/>
              </a:rPr>
              <a:t>Lesbia</a:t>
            </a:r>
            <a:r>
              <a:rPr lang="fr-FR" sz="1600" b="1" dirty="0">
                <a:solidFill>
                  <a:schemeClr val="accent6">
                    <a:lumMod val="40000"/>
                    <a:lumOff val="60000"/>
                  </a:schemeClr>
                </a:solidFill>
                <a:latin typeface="Taffy" pitchFamily="66" charset="0"/>
              </a:rPr>
              <a:t>.</a:t>
            </a:r>
          </a:p>
          <a:p>
            <a:r>
              <a:rPr lang="fr-FR" sz="1600" b="1" dirty="0">
                <a:solidFill>
                  <a:schemeClr val="accent6">
                    <a:lumMod val="40000"/>
                    <a:lumOff val="60000"/>
                  </a:schemeClr>
                </a:solidFill>
                <a:latin typeface="Taffy" pitchFamily="66" charset="0"/>
              </a:rPr>
              <a:t>Des rumeurs racontent que je suis un vieillard sévère </a:t>
            </a:r>
            <a:r>
              <a:rPr lang="fr-FR" sz="1600" b="1" dirty="0" smtClean="0">
                <a:solidFill>
                  <a:schemeClr val="accent6">
                    <a:lumMod val="40000"/>
                    <a:lumOff val="60000"/>
                  </a:schemeClr>
                </a:solidFill>
                <a:latin typeface="Taffy" pitchFamily="66" charset="0"/>
              </a:rPr>
              <a:t>et tout </a:t>
            </a:r>
            <a:r>
              <a:rPr lang="fr-FR" sz="1600" b="1" dirty="0">
                <a:solidFill>
                  <a:schemeClr val="accent6">
                    <a:lumMod val="40000"/>
                    <a:lumOff val="60000"/>
                  </a:schemeClr>
                </a:solidFill>
                <a:latin typeface="Taffy" pitchFamily="66" charset="0"/>
              </a:rPr>
              <a:t>seul sans argent.</a:t>
            </a:r>
          </a:p>
          <a:p>
            <a:r>
              <a:rPr lang="fr-FR" sz="1600" b="1" dirty="0" smtClean="0">
                <a:solidFill>
                  <a:schemeClr val="accent6">
                    <a:lumMod val="40000"/>
                    <a:lumOff val="60000"/>
                  </a:schemeClr>
                </a:solidFill>
                <a:latin typeface="Taffy" pitchFamily="66" charset="0"/>
              </a:rPr>
              <a:t>(Mehdi et Romane)</a:t>
            </a:r>
            <a:endParaRPr lang="fr-FR" sz="1600" b="1" dirty="0">
              <a:solidFill>
                <a:schemeClr val="accent6">
                  <a:lumMod val="40000"/>
                  <a:lumOff val="60000"/>
                </a:schemeClr>
              </a:solidFill>
              <a:latin typeface="Taffy"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01790"/>
            <a:ext cx="1270905" cy="122990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53"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9" grpId="0"/>
      <p:bldP spid="11" grpId="0"/>
      <p:bldP spid="12" grpId="0" animBg="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428604"/>
            <a:ext cx="7429552" cy="646331"/>
          </a:xfrm>
          <a:prstGeom prst="rect">
            <a:avLst/>
          </a:prstGeom>
        </p:spPr>
        <p:txBody>
          <a:bodyPr wrap="square">
            <a:spAutoFit/>
          </a:bodyPr>
          <a:lstStyle/>
          <a:p>
            <a:r>
              <a:rPr lang="fr-FR" b="1" dirty="0" err="1">
                <a:solidFill>
                  <a:schemeClr val="accent2"/>
                </a:solidFill>
                <a:latin typeface="Papyrus" pitchFamily="66" charset="0"/>
              </a:rPr>
              <a:t>Vivamus</a:t>
            </a:r>
            <a:r>
              <a:rPr lang="fr-FR" b="1" dirty="0">
                <a:solidFill>
                  <a:schemeClr val="accent2"/>
                </a:solidFill>
                <a:latin typeface="Papyrus" pitchFamily="66" charset="0"/>
              </a:rPr>
              <a:t>, mea </a:t>
            </a:r>
            <a:r>
              <a:rPr lang="fr-FR" b="1" dirty="0" err="1">
                <a:solidFill>
                  <a:schemeClr val="accent2"/>
                </a:solidFill>
                <a:latin typeface="Papyrus" pitchFamily="66" charset="0"/>
              </a:rPr>
              <a:t>Lesbia</a:t>
            </a:r>
            <a:r>
              <a:rPr lang="fr-FR" b="1" dirty="0">
                <a:solidFill>
                  <a:schemeClr val="accent2"/>
                </a:solidFill>
                <a:latin typeface="Papyrus" pitchFamily="66" charset="0"/>
              </a:rPr>
              <a:t>, </a:t>
            </a:r>
            <a:r>
              <a:rPr lang="fr-FR" b="1" dirty="0" err="1">
                <a:solidFill>
                  <a:schemeClr val="accent2"/>
                </a:solidFill>
                <a:latin typeface="Papyrus" pitchFamily="66" charset="0"/>
              </a:rPr>
              <a:t>atque</a:t>
            </a:r>
            <a:r>
              <a:rPr lang="fr-FR" b="1" dirty="0">
                <a:solidFill>
                  <a:schemeClr val="accent2"/>
                </a:solidFill>
                <a:latin typeface="Papyrus" pitchFamily="66" charset="0"/>
              </a:rPr>
              <a:t> </a:t>
            </a:r>
            <a:r>
              <a:rPr lang="fr-FR" b="1" dirty="0" err="1">
                <a:solidFill>
                  <a:schemeClr val="accent2"/>
                </a:solidFill>
                <a:latin typeface="Papyrus" pitchFamily="66" charset="0"/>
              </a:rPr>
              <a:t>amemus</a:t>
            </a:r>
            <a:r>
              <a:rPr lang="fr-FR" b="1" dirty="0">
                <a:solidFill>
                  <a:schemeClr val="accent2"/>
                </a:solidFill>
                <a:latin typeface="Papyrus" pitchFamily="66" charset="0"/>
              </a:rPr>
              <a:t>,</a:t>
            </a:r>
          </a:p>
          <a:p>
            <a:endParaRPr lang="fr-FR" dirty="0">
              <a:solidFill>
                <a:schemeClr val="accent2"/>
              </a:solidFill>
            </a:endParaRPr>
          </a:p>
        </p:txBody>
      </p:sp>
      <p:sp>
        <p:nvSpPr>
          <p:cNvPr id="3" name="Rectangle 2"/>
          <p:cNvSpPr/>
          <p:nvPr/>
        </p:nvSpPr>
        <p:spPr>
          <a:xfrm>
            <a:off x="642910" y="2071678"/>
            <a:ext cx="5929354" cy="646331"/>
          </a:xfrm>
          <a:prstGeom prst="rect">
            <a:avLst/>
          </a:prstGeom>
        </p:spPr>
        <p:txBody>
          <a:bodyPr wrap="square">
            <a:spAutoFit/>
          </a:bodyPr>
          <a:lstStyle/>
          <a:p>
            <a:r>
              <a:rPr lang="fr-FR" b="1" smtClean="0">
                <a:solidFill>
                  <a:schemeClr val="accent2"/>
                </a:solidFill>
                <a:latin typeface="Papyrus" pitchFamily="66" charset="0"/>
              </a:rPr>
              <a:t>unius aestimemus assis</a:t>
            </a:r>
            <a:r>
              <a:rPr lang="fr-FR" u="none" strike="noStrike" smtClean="0">
                <a:solidFill>
                  <a:schemeClr val="accent2"/>
                </a:solidFill>
                <a:latin typeface="Papyrus" pitchFamily="66" charset="0"/>
              </a:rPr>
              <a:t> </a:t>
            </a:r>
          </a:p>
          <a:p>
            <a:endParaRPr lang="fr-FR" dirty="0" smtClean="0">
              <a:solidFill>
                <a:schemeClr val="accent2"/>
              </a:solidFill>
              <a:latin typeface="Papyrus" pitchFamily="66" charset="0"/>
            </a:endParaRPr>
          </a:p>
        </p:txBody>
      </p:sp>
      <p:sp>
        <p:nvSpPr>
          <p:cNvPr id="4" name="Rectangle 3"/>
          <p:cNvSpPr/>
          <p:nvPr/>
        </p:nvSpPr>
        <p:spPr>
          <a:xfrm>
            <a:off x="714348" y="3786190"/>
            <a:ext cx="3500462" cy="646331"/>
          </a:xfrm>
          <a:prstGeom prst="rect">
            <a:avLst/>
          </a:prstGeom>
        </p:spPr>
        <p:txBody>
          <a:bodyPr wrap="square">
            <a:spAutoFit/>
          </a:bodyPr>
          <a:lstStyle/>
          <a:p>
            <a:r>
              <a:rPr lang="fr-FR" b="1" dirty="0" err="1">
                <a:solidFill>
                  <a:schemeClr val="accent2"/>
                </a:solidFill>
                <a:latin typeface="Papyrus" pitchFamily="66" charset="0"/>
              </a:rPr>
              <a:t>Rumoresque</a:t>
            </a:r>
            <a:r>
              <a:rPr lang="fr-FR" b="1" dirty="0">
                <a:solidFill>
                  <a:schemeClr val="accent2"/>
                </a:solidFill>
                <a:latin typeface="Papyrus" pitchFamily="66" charset="0"/>
              </a:rPr>
              <a:t> </a:t>
            </a:r>
            <a:r>
              <a:rPr lang="fr-FR" b="1" dirty="0" err="1">
                <a:solidFill>
                  <a:schemeClr val="accent2"/>
                </a:solidFill>
                <a:latin typeface="Papyrus" pitchFamily="66" charset="0"/>
              </a:rPr>
              <a:t>senum</a:t>
            </a:r>
            <a:r>
              <a:rPr lang="fr-FR" b="1" dirty="0">
                <a:solidFill>
                  <a:schemeClr val="accent2"/>
                </a:solidFill>
                <a:latin typeface="Papyrus" pitchFamily="66" charset="0"/>
              </a:rPr>
              <a:t> </a:t>
            </a:r>
            <a:r>
              <a:rPr lang="fr-FR" b="1" dirty="0" err="1">
                <a:solidFill>
                  <a:schemeClr val="accent2"/>
                </a:solidFill>
                <a:latin typeface="Papyrus" pitchFamily="66" charset="0"/>
              </a:rPr>
              <a:t>severiorum</a:t>
            </a:r>
            <a:endParaRPr lang="fr-FR" b="1" dirty="0">
              <a:solidFill>
                <a:schemeClr val="accent2"/>
              </a:solidFill>
              <a:latin typeface="Papyrus" pitchFamily="66" charset="0"/>
            </a:endParaRPr>
          </a:p>
          <a:p>
            <a:r>
              <a:rPr lang="fr-FR" b="1" dirty="0" err="1">
                <a:solidFill>
                  <a:schemeClr val="accent2"/>
                </a:solidFill>
                <a:latin typeface="Papyrus" pitchFamily="66" charset="0"/>
              </a:rPr>
              <a:t>Omnes</a:t>
            </a:r>
            <a:endParaRPr lang="fr-FR" dirty="0">
              <a:solidFill>
                <a:schemeClr val="accent2"/>
              </a:solidFill>
            </a:endParaRPr>
          </a:p>
        </p:txBody>
      </p:sp>
      <p:sp>
        <p:nvSpPr>
          <p:cNvPr id="5" name="Rectangle 4"/>
          <p:cNvSpPr/>
          <p:nvPr/>
        </p:nvSpPr>
        <p:spPr>
          <a:xfrm>
            <a:off x="5214942" y="4214818"/>
            <a:ext cx="3286148" cy="877163"/>
          </a:xfrm>
          <a:prstGeom prst="rect">
            <a:avLst/>
          </a:prstGeom>
        </p:spPr>
        <p:txBody>
          <a:bodyPr wrap="square">
            <a:spAutoFit/>
          </a:bodyPr>
          <a:lstStyle/>
          <a:p>
            <a:r>
              <a:rPr lang="fr-FR" dirty="0"/>
              <a:t> </a:t>
            </a:r>
            <a:r>
              <a:rPr lang="fr-FR" sz="1100" b="1" dirty="0" err="1">
                <a:latin typeface="MS Sans Serif"/>
              </a:rPr>
              <a:t>rumor</a:t>
            </a:r>
            <a:r>
              <a:rPr lang="fr-FR" sz="1100" b="1" dirty="0">
                <a:latin typeface="MS Sans Serif"/>
              </a:rPr>
              <a:t>,  </a:t>
            </a:r>
            <a:r>
              <a:rPr lang="fr-FR" sz="1100" b="1" dirty="0" err="1">
                <a:latin typeface="MS Sans Serif"/>
              </a:rPr>
              <a:t>oris</a:t>
            </a:r>
            <a:r>
              <a:rPr lang="fr-FR" sz="1100" b="1" dirty="0">
                <a:latin typeface="MS Sans Serif"/>
              </a:rPr>
              <a:t>, m. </a:t>
            </a:r>
            <a:r>
              <a:rPr lang="fr-FR" sz="1100" dirty="0">
                <a:latin typeface="MS Sans Serif"/>
              </a:rPr>
              <a:t>: rumeur</a:t>
            </a:r>
          </a:p>
          <a:p>
            <a:r>
              <a:rPr lang="fr-FR" sz="1100" dirty="0">
                <a:latin typeface="MS Sans Serif"/>
              </a:rPr>
              <a:t> </a:t>
            </a:r>
            <a:r>
              <a:rPr lang="fr-FR" sz="1100" b="1" dirty="0" err="1">
                <a:latin typeface="MS Sans Serif"/>
              </a:rPr>
              <a:t>senex</a:t>
            </a:r>
            <a:r>
              <a:rPr lang="fr-FR" sz="1100" b="1" dirty="0">
                <a:latin typeface="MS Sans Serif"/>
              </a:rPr>
              <a:t>,  </a:t>
            </a:r>
            <a:r>
              <a:rPr lang="fr-FR" sz="1100" b="1" dirty="0" err="1">
                <a:latin typeface="MS Sans Serif"/>
              </a:rPr>
              <a:t>senis</a:t>
            </a:r>
            <a:r>
              <a:rPr lang="fr-FR" sz="1100" b="1" dirty="0">
                <a:latin typeface="MS Sans Serif"/>
              </a:rPr>
              <a:t>, m. </a:t>
            </a:r>
            <a:r>
              <a:rPr lang="fr-FR" sz="1100" dirty="0">
                <a:latin typeface="MS Sans Serif"/>
              </a:rPr>
              <a:t>: vieillard</a:t>
            </a:r>
          </a:p>
          <a:p>
            <a:r>
              <a:rPr lang="fr-FR" sz="1100" b="1" dirty="0" err="1">
                <a:latin typeface="MS Sans Serif"/>
              </a:rPr>
              <a:t>seuerus</a:t>
            </a:r>
            <a:r>
              <a:rPr lang="fr-FR" sz="1100" b="1" dirty="0">
                <a:latin typeface="MS Sans Serif"/>
              </a:rPr>
              <a:t>,  a, </a:t>
            </a:r>
            <a:r>
              <a:rPr lang="fr-FR" sz="1100" b="1" dirty="0" err="1">
                <a:latin typeface="MS Sans Serif"/>
              </a:rPr>
              <a:t>um</a:t>
            </a:r>
            <a:r>
              <a:rPr lang="fr-FR" sz="1100" b="1" dirty="0">
                <a:latin typeface="MS Sans Serif"/>
              </a:rPr>
              <a:t> </a:t>
            </a:r>
            <a:r>
              <a:rPr lang="fr-FR" sz="1100" dirty="0">
                <a:latin typeface="MS Sans Serif"/>
              </a:rPr>
              <a:t>: sérieux, sévère</a:t>
            </a:r>
          </a:p>
          <a:p>
            <a:r>
              <a:rPr lang="fr-FR" sz="1100" dirty="0">
                <a:latin typeface="MS Sans Serif"/>
              </a:rPr>
              <a:t> </a:t>
            </a:r>
            <a:r>
              <a:rPr lang="fr-FR" sz="1100" b="1" dirty="0" err="1">
                <a:latin typeface="MS Sans Serif"/>
              </a:rPr>
              <a:t>omnis</a:t>
            </a:r>
            <a:r>
              <a:rPr lang="fr-FR" sz="1100" b="1" dirty="0">
                <a:latin typeface="MS Sans Serif"/>
              </a:rPr>
              <a:t>,  e </a:t>
            </a:r>
            <a:r>
              <a:rPr lang="fr-FR" sz="1100" dirty="0">
                <a:latin typeface="MS Sans Serif"/>
              </a:rPr>
              <a:t>: </a:t>
            </a:r>
            <a:r>
              <a:rPr lang="fr-FR" sz="1100" dirty="0" smtClean="0">
                <a:latin typeface="MS Sans Serif"/>
              </a:rPr>
              <a:t>tout</a:t>
            </a:r>
            <a:endParaRPr lang="fr-FR" sz="1100" dirty="0">
              <a:latin typeface="MS Sans Serif"/>
            </a:endParaRPr>
          </a:p>
        </p:txBody>
      </p:sp>
      <p:sp>
        <p:nvSpPr>
          <p:cNvPr id="6" name="Rectangle 5"/>
          <p:cNvSpPr/>
          <p:nvPr/>
        </p:nvSpPr>
        <p:spPr>
          <a:xfrm>
            <a:off x="4714876" y="2643182"/>
            <a:ext cx="4071966" cy="600164"/>
          </a:xfrm>
          <a:prstGeom prst="rect">
            <a:avLst/>
          </a:prstGeom>
        </p:spPr>
        <p:txBody>
          <a:bodyPr wrap="square">
            <a:spAutoFit/>
          </a:bodyPr>
          <a:lstStyle/>
          <a:p>
            <a:r>
              <a:rPr lang="fr-FR" sz="1100" b="1" dirty="0" err="1" smtClean="0">
                <a:latin typeface="MS Sans Serif"/>
              </a:rPr>
              <a:t>unus</a:t>
            </a:r>
            <a:r>
              <a:rPr lang="fr-FR" sz="1100" b="1" dirty="0">
                <a:latin typeface="MS Sans Serif"/>
              </a:rPr>
              <a:t>,  a, </a:t>
            </a:r>
            <a:r>
              <a:rPr lang="fr-FR" sz="1100" b="1" dirty="0" err="1">
                <a:latin typeface="MS Sans Serif"/>
              </a:rPr>
              <a:t>um</a:t>
            </a:r>
            <a:r>
              <a:rPr lang="fr-FR" sz="1100" b="1" dirty="0">
                <a:latin typeface="MS Sans Serif"/>
              </a:rPr>
              <a:t> </a:t>
            </a:r>
            <a:r>
              <a:rPr lang="fr-FR" sz="1100" dirty="0">
                <a:latin typeface="MS Sans Serif"/>
              </a:rPr>
              <a:t>: un seul, un</a:t>
            </a:r>
          </a:p>
          <a:p>
            <a:r>
              <a:rPr lang="pt-BR" sz="1100" dirty="0">
                <a:latin typeface="MS Sans Serif"/>
              </a:rPr>
              <a:t> </a:t>
            </a:r>
            <a:r>
              <a:rPr lang="pt-BR" sz="1100" b="1" dirty="0">
                <a:latin typeface="MS Sans Serif"/>
              </a:rPr>
              <a:t>aestimo,  as, are </a:t>
            </a:r>
            <a:r>
              <a:rPr lang="pt-BR" sz="1100" dirty="0">
                <a:latin typeface="MS Sans Serif"/>
              </a:rPr>
              <a:t>: estimer, juger</a:t>
            </a:r>
          </a:p>
          <a:p>
            <a:r>
              <a:rPr lang="fr-FR" sz="1100" dirty="0">
                <a:latin typeface="MS Sans Serif"/>
              </a:rPr>
              <a:t> </a:t>
            </a:r>
            <a:r>
              <a:rPr lang="fr-FR" sz="1100" b="1" dirty="0">
                <a:latin typeface="MS Sans Serif"/>
              </a:rPr>
              <a:t>as,  assis, m</a:t>
            </a:r>
            <a:r>
              <a:rPr lang="fr-FR" sz="1100" dirty="0">
                <a:latin typeface="MS Sans Serif"/>
              </a:rPr>
              <a:t>. : as </a:t>
            </a:r>
            <a:endParaRPr lang="fr-FR" sz="1100" dirty="0">
              <a:latin typeface="Corbel" pitchFamily="34" charset="0"/>
            </a:endParaRPr>
          </a:p>
        </p:txBody>
      </p:sp>
      <p:sp>
        <p:nvSpPr>
          <p:cNvPr id="8" name="Rectangle à coins arrondis 7"/>
          <p:cNvSpPr/>
          <p:nvPr/>
        </p:nvSpPr>
        <p:spPr>
          <a:xfrm>
            <a:off x="500034" y="928670"/>
            <a:ext cx="4286280" cy="11430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solidFill>
                  <a:srgbClr val="C00000"/>
                </a:solidFill>
                <a:latin typeface="Taffy" pitchFamily="66" charset="0"/>
              </a:rPr>
              <a:t>Vivons, ma </a:t>
            </a:r>
            <a:r>
              <a:rPr lang="fr-FR" dirty="0" err="1" smtClean="0">
                <a:solidFill>
                  <a:srgbClr val="C00000"/>
                </a:solidFill>
                <a:latin typeface="Taffy" pitchFamily="66" charset="0"/>
              </a:rPr>
              <a:t>Lesbie</a:t>
            </a:r>
            <a:r>
              <a:rPr lang="fr-FR" dirty="0" smtClean="0">
                <a:solidFill>
                  <a:srgbClr val="C00000"/>
                </a:solidFill>
                <a:latin typeface="Taffy" pitchFamily="66" charset="0"/>
              </a:rPr>
              <a:t>, et aimons-nous</a:t>
            </a:r>
            <a:endParaRPr lang="fr-FR" dirty="0">
              <a:solidFill>
                <a:srgbClr val="C00000"/>
              </a:solidFill>
              <a:latin typeface="Taffy" pitchFamily="66" charset="0"/>
            </a:endParaRPr>
          </a:p>
        </p:txBody>
      </p:sp>
      <p:sp>
        <p:nvSpPr>
          <p:cNvPr id="9" name="Rectangle à coins arrondis 8"/>
          <p:cNvSpPr/>
          <p:nvPr/>
        </p:nvSpPr>
        <p:spPr>
          <a:xfrm>
            <a:off x="428596" y="2643182"/>
            <a:ext cx="4286280" cy="11430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solidFill>
                  <a:srgbClr val="C00000"/>
                </a:solidFill>
                <a:latin typeface="Taffy" pitchFamily="66" charset="0"/>
              </a:rPr>
              <a:t>et, estimons à la valeur d’un seul as</a:t>
            </a:r>
            <a:endParaRPr lang="fr-FR" dirty="0">
              <a:solidFill>
                <a:srgbClr val="C00000"/>
              </a:solidFill>
              <a:latin typeface="Taffy" pitchFamily="66" charset="0"/>
            </a:endParaRPr>
          </a:p>
        </p:txBody>
      </p:sp>
      <p:sp>
        <p:nvSpPr>
          <p:cNvPr id="10" name="Rectangle à coins arrondis 9"/>
          <p:cNvSpPr/>
          <p:nvPr/>
        </p:nvSpPr>
        <p:spPr>
          <a:xfrm>
            <a:off x="500034" y="4357694"/>
            <a:ext cx="4286280" cy="11430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solidFill>
                  <a:srgbClr val="C00000"/>
                </a:solidFill>
                <a:latin typeface="Taffy" pitchFamily="66" charset="0"/>
              </a:rPr>
              <a:t>Toutes les rumeurs de ces vieillards sévères</a:t>
            </a:r>
            <a:endParaRPr lang="fr-FR" dirty="0">
              <a:solidFill>
                <a:srgbClr val="C00000"/>
              </a:solidFill>
              <a:latin typeface="Taffy" pitchFamily="66" charset="0"/>
            </a:endParaRPr>
          </a:p>
        </p:txBody>
      </p:sp>
      <p:sp>
        <p:nvSpPr>
          <p:cNvPr id="17410" name="Rectangle 2"/>
          <p:cNvSpPr>
            <a:spLocks noChangeArrowheads="1"/>
          </p:cNvSpPr>
          <p:nvPr/>
        </p:nvSpPr>
        <p:spPr bwMode="auto">
          <a:xfrm>
            <a:off x="1142976" y="5663345"/>
            <a:ext cx="750099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dirty="0">
                <a:solidFill>
                  <a:schemeClr val="accent4">
                    <a:lumMod val="50000"/>
                  </a:schemeClr>
                </a:solidFill>
                <a:latin typeface="Andy" pitchFamily="66" charset="0"/>
              </a:rPr>
              <a:t>Vivons, ma </a:t>
            </a:r>
            <a:r>
              <a:rPr lang="fr-FR" dirty="0" err="1">
                <a:solidFill>
                  <a:schemeClr val="accent4">
                    <a:lumMod val="50000"/>
                  </a:schemeClr>
                </a:solidFill>
                <a:latin typeface="Andy" pitchFamily="66" charset="0"/>
              </a:rPr>
              <a:t>Lesbie</a:t>
            </a:r>
            <a:r>
              <a:rPr lang="fr-FR" dirty="0">
                <a:solidFill>
                  <a:schemeClr val="accent4">
                    <a:lumMod val="50000"/>
                  </a:schemeClr>
                </a:solidFill>
                <a:latin typeface="Andy" pitchFamily="66" charset="0"/>
              </a:rPr>
              <a:t>, et aimons-nous; et moquons-nous comme d'un as des murmures de la vieillesse morose.</a:t>
            </a:r>
            <a:endParaRPr kumimoji="0" lang="fr-FR" b="0" i="0" u="none" strike="noStrike" cap="none" normalizeH="0" baseline="0" dirty="0" smtClean="0">
              <a:ln>
                <a:noFill/>
              </a:ln>
              <a:solidFill>
                <a:schemeClr val="accent4">
                  <a:lumMod val="50000"/>
                </a:schemeClr>
              </a:solidFill>
              <a:effectLst/>
              <a:latin typeface="Andy" pitchFamily="66" charset="0"/>
            </a:endParaRPr>
          </a:p>
        </p:txBody>
      </p:sp>
      <p:sp>
        <p:nvSpPr>
          <p:cNvPr id="14" name="Rectangle 13"/>
          <p:cNvSpPr/>
          <p:nvPr/>
        </p:nvSpPr>
        <p:spPr>
          <a:xfrm>
            <a:off x="3071802" y="6211669"/>
            <a:ext cx="5214974" cy="230832"/>
          </a:xfrm>
          <a:prstGeom prst="rect">
            <a:avLst/>
          </a:prstGeom>
        </p:spPr>
        <p:txBody>
          <a:bodyPr wrap="square">
            <a:spAutoFit/>
          </a:bodyPr>
          <a:lstStyle/>
          <a:p>
            <a:r>
              <a:rPr lang="fr-FR" sz="900" dirty="0"/>
              <a:t>Traduction de: M. Rat, Paris, Garnier, </a:t>
            </a:r>
            <a:r>
              <a:rPr lang="fr-FR" sz="900" dirty="0" smtClean="0"/>
              <a:t>1931 (site </a:t>
            </a:r>
            <a:r>
              <a:rPr lang="fr-FR" sz="900" dirty="0" err="1" smtClean="0"/>
              <a:t>Itinera</a:t>
            </a:r>
            <a:r>
              <a:rPr lang="fr-FR" sz="900" dirty="0" smtClean="0"/>
              <a:t> </a:t>
            </a:r>
            <a:r>
              <a:rPr lang="fr-FR" sz="900" dirty="0" err="1" smtClean="0"/>
              <a:t>Electronica</a:t>
            </a:r>
            <a:r>
              <a:rPr lang="fr-FR" sz="900" dirty="0" smtClean="0"/>
              <a:t>) </a:t>
            </a:r>
            <a:endParaRPr lang="fr-FR" sz="900" dirty="0"/>
          </a:p>
        </p:txBody>
      </p:sp>
      <p:sp>
        <p:nvSpPr>
          <p:cNvPr id="11" name="Rectangle 10"/>
          <p:cNvSpPr/>
          <p:nvPr/>
        </p:nvSpPr>
        <p:spPr>
          <a:xfrm>
            <a:off x="5214942" y="1064704"/>
            <a:ext cx="2566997" cy="769441"/>
          </a:xfrm>
          <a:prstGeom prst="rect">
            <a:avLst/>
          </a:prstGeom>
        </p:spPr>
        <p:txBody>
          <a:bodyPr wrap="square">
            <a:spAutoFit/>
          </a:bodyPr>
          <a:lstStyle/>
          <a:p>
            <a:r>
              <a:rPr lang="fr-FR" sz="1100" b="1" dirty="0" smtClean="0">
                <a:latin typeface="MS Sans Serif"/>
              </a:rPr>
              <a:t>Vivo</a:t>
            </a:r>
            <a:r>
              <a:rPr lang="fr-FR" sz="1100" b="1" dirty="0">
                <a:latin typeface="MS Sans Serif"/>
              </a:rPr>
              <a:t>,  </a:t>
            </a:r>
            <a:r>
              <a:rPr lang="fr-FR" sz="1100" b="1" dirty="0" err="1">
                <a:latin typeface="MS Sans Serif"/>
              </a:rPr>
              <a:t>is</a:t>
            </a:r>
            <a:r>
              <a:rPr lang="fr-FR" sz="1100" b="1" dirty="0">
                <a:latin typeface="MS Sans Serif"/>
              </a:rPr>
              <a:t>, </a:t>
            </a:r>
            <a:r>
              <a:rPr lang="fr-FR" sz="1100" b="1" dirty="0" err="1">
                <a:latin typeface="MS Sans Serif"/>
              </a:rPr>
              <a:t>ere</a:t>
            </a:r>
            <a:r>
              <a:rPr lang="fr-FR" sz="1100" b="1" dirty="0">
                <a:latin typeface="MS Sans Serif"/>
              </a:rPr>
              <a:t>, </a:t>
            </a:r>
            <a:r>
              <a:rPr lang="fr-FR" sz="1100" b="1" dirty="0" err="1">
                <a:latin typeface="MS Sans Serif"/>
              </a:rPr>
              <a:t>uixi</a:t>
            </a:r>
            <a:r>
              <a:rPr lang="fr-FR" sz="1100" b="1" dirty="0">
                <a:latin typeface="MS Sans Serif"/>
              </a:rPr>
              <a:t>, </a:t>
            </a:r>
            <a:r>
              <a:rPr lang="fr-FR" sz="1100" b="1" dirty="0" err="1">
                <a:latin typeface="MS Sans Serif"/>
              </a:rPr>
              <a:t>uictum</a:t>
            </a:r>
            <a:r>
              <a:rPr lang="fr-FR" sz="1100" b="1" dirty="0">
                <a:latin typeface="MS Sans Serif"/>
              </a:rPr>
              <a:t> </a:t>
            </a:r>
            <a:r>
              <a:rPr lang="fr-FR" sz="1100" dirty="0">
                <a:latin typeface="MS Sans Serif"/>
              </a:rPr>
              <a:t>: vivre</a:t>
            </a:r>
          </a:p>
          <a:p>
            <a:r>
              <a:rPr lang="fr-FR" sz="1100" b="1" dirty="0" smtClean="0">
                <a:latin typeface="MS Sans Serif"/>
              </a:rPr>
              <a:t>meus</a:t>
            </a:r>
            <a:r>
              <a:rPr lang="fr-FR" sz="1100" b="1" dirty="0">
                <a:latin typeface="MS Sans Serif"/>
              </a:rPr>
              <a:t>, mea, </a:t>
            </a:r>
            <a:r>
              <a:rPr lang="fr-FR" sz="1100" b="1" dirty="0" err="1">
                <a:latin typeface="MS Sans Serif"/>
              </a:rPr>
              <a:t>meum</a:t>
            </a:r>
            <a:r>
              <a:rPr lang="fr-FR" sz="1100" b="1" dirty="0">
                <a:latin typeface="MS Sans Serif"/>
              </a:rPr>
              <a:t> </a:t>
            </a:r>
            <a:r>
              <a:rPr lang="fr-FR" sz="1100" dirty="0">
                <a:latin typeface="MS Sans Serif"/>
              </a:rPr>
              <a:t>: mon</a:t>
            </a:r>
          </a:p>
          <a:p>
            <a:r>
              <a:rPr lang="fr-FR" sz="1100" b="1" dirty="0" err="1" smtClean="0">
                <a:latin typeface="MS Sans Serif"/>
              </a:rPr>
              <a:t>atque</a:t>
            </a:r>
            <a:r>
              <a:rPr lang="fr-FR" sz="1100" b="1" dirty="0">
                <a:latin typeface="MS Sans Serif"/>
              </a:rPr>
              <a:t>, </a:t>
            </a:r>
            <a:r>
              <a:rPr lang="fr-FR" sz="1100" b="1" dirty="0" err="1">
                <a:latin typeface="MS Sans Serif"/>
              </a:rPr>
              <a:t>conj</a:t>
            </a:r>
            <a:r>
              <a:rPr lang="fr-FR" sz="1100" dirty="0">
                <a:latin typeface="MS Sans Serif"/>
              </a:rPr>
              <a:t>. :  et, et aussi</a:t>
            </a:r>
          </a:p>
          <a:p>
            <a:r>
              <a:rPr lang="fr-FR" sz="1100" dirty="0">
                <a:latin typeface="MS Sans Serif"/>
              </a:rPr>
              <a:t> </a:t>
            </a:r>
            <a:r>
              <a:rPr lang="fr-FR" sz="1100" b="1" dirty="0" err="1">
                <a:latin typeface="MS Sans Serif"/>
              </a:rPr>
              <a:t>amo</a:t>
            </a:r>
            <a:r>
              <a:rPr lang="fr-FR" sz="1100" b="1" dirty="0">
                <a:latin typeface="MS Sans Serif"/>
              </a:rPr>
              <a:t>,  as, are </a:t>
            </a:r>
            <a:r>
              <a:rPr lang="fr-FR" sz="1100" dirty="0">
                <a:latin typeface="MS Sans Serif"/>
              </a:rPr>
              <a:t>: aimer, être amoureux</a:t>
            </a:r>
            <a:endParaRPr lang="fr-FR" sz="11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
                                        <p:tgtEl>
                                          <p:spTgt spid="8"/>
                                        </p:tgtEl>
                                      </p:cBhvr>
                                    </p:animEffect>
                                    <p:anim calcmode="lin" valueType="num">
                                      <p:cBhvr>
                                        <p:cTn id="19" dur="400" fill="hold"/>
                                        <p:tgtEl>
                                          <p:spTgt spid="8"/>
                                        </p:tgtEl>
                                        <p:attrNameLst>
                                          <p:attrName>ppt_x</p:attrName>
                                        </p:attrNameLst>
                                      </p:cBhvr>
                                      <p:tavLst>
                                        <p:tav tm="0">
                                          <p:val>
                                            <p:strVal val="#ppt_x"/>
                                          </p:val>
                                        </p:tav>
                                        <p:tav tm="100000">
                                          <p:val>
                                            <p:strVal val="#ppt_x"/>
                                          </p:val>
                                        </p:tav>
                                      </p:tavLst>
                                    </p:anim>
                                    <p:anim calcmode="lin" valueType="num">
                                      <p:cBhvr>
                                        <p:cTn id="20" dur="400" fill="hold"/>
                                        <p:tgtEl>
                                          <p:spTgt spid="8"/>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
                                        <p:tgtEl>
                                          <p:spTgt spid="9"/>
                                        </p:tgtEl>
                                      </p:cBhvr>
                                    </p:animEffect>
                                    <p:anim calcmode="lin" valueType="num">
                                      <p:cBhvr>
                                        <p:cTn id="39" dur="400" fill="hold"/>
                                        <p:tgtEl>
                                          <p:spTgt spid="9"/>
                                        </p:tgtEl>
                                        <p:attrNameLst>
                                          <p:attrName>ppt_x</p:attrName>
                                        </p:attrNameLst>
                                      </p:cBhvr>
                                      <p:tavLst>
                                        <p:tav tm="0">
                                          <p:val>
                                            <p:strVal val="#ppt_x"/>
                                          </p:val>
                                        </p:tav>
                                        <p:tav tm="100000">
                                          <p:val>
                                            <p:strVal val="#ppt_x"/>
                                          </p:val>
                                        </p:tav>
                                      </p:tavLst>
                                    </p:anim>
                                    <p:anim calcmode="lin" valueType="num">
                                      <p:cBhvr>
                                        <p:cTn id="40" dur="400" fill="hold"/>
                                        <p:tgtEl>
                                          <p:spTgt spid="9"/>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randombar(horizont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
                                        <p:tgtEl>
                                          <p:spTgt spid="10"/>
                                        </p:tgtEl>
                                      </p:cBhvr>
                                    </p:animEffect>
                                    <p:anim calcmode="lin" valueType="num">
                                      <p:cBhvr>
                                        <p:cTn id="59" dur="400" fill="hold"/>
                                        <p:tgtEl>
                                          <p:spTgt spid="10"/>
                                        </p:tgtEl>
                                        <p:attrNameLst>
                                          <p:attrName>ppt_x</p:attrName>
                                        </p:attrNameLst>
                                      </p:cBhvr>
                                      <p:tavLst>
                                        <p:tav tm="0">
                                          <p:val>
                                            <p:strVal val="#ppt_x"/>
                                          </p:val>
                                        </p:tav>
                                        <p:tav tm="100000">
                                          <p:val>
                                            <p:strVal val="#ppt_x"/>
                                          </p:val>
                                        </p:tav>
                                      </p:tavLst>
                                    </p:anim>
                                    <p:anim calcmode="lin" valueType="num">
                                      <p:cBhvr>
                                        <p:cTn id="60" dur="400" fill="hold"/>
                                        <p:tgtEl>
                                          <p:spTgt spid="10"/>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410"/>
                                        </p:tgtEl>
                                        <p:attrNameLst>
                                          <p:attrName>style.visibility</p:attrName>
                                        </p:attrNameLst>
                                      </p:cBhvr>
                                      <p:to>
                                        <p:strVal val="visible"/>
                                      </p:to>
                                    </p:set>
                                    <p:animEffect transition="in" filter="blinds(horizontal)">
                                      <p:cBhvr>
                                        <p:cTn id="67" dur="500"/>
                                        <p:tgtEl>
                                          <p:spTgt spid="1741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ppt_x"/>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animBg="1"/>
      <p:bldP spid="9" grpId="0" animBg="1"/>
      <p:bldP spid="10" grpId="0" animBg="1"/>
      <p:bldP spid="17410" grpId="0"/>
      <p:bldP spid="1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558" y="4629346"/>
            <a:ext cx="4572000" cy="584775"/>
          </a:xfrm>
          <a:prstGeom prst="rect">
            <a:avLst/>
          </a:prstGeom>
        </p:spPr>
        <p:txBody>
          <a:bodyPr>
            <a:spAutoFit/>
          </a:bodyPr>
          <a:lstStyle/>
          <a:p>
            <a:pPr algn="just"/>
            <a:r>
              <a:rPr lang="fr-FR" sz="1600" b="1" dirty="0">
                <a:solidFill>
                  <a:schemeClr val="accent6">
                    <a:lumMod val="40000"/>
                    <a:lumOff val="60000"/>
                  </a:schemeClr>
                </a:solidFill>
                <a:latin typeface="Taffy" pitchFamily="66" charset="0"/>
              </a:rPr>
              <a:t>Et les soleils peuvent se coucher et revenir avec la </a:t>
            </a:r>
            <a:r>
              <a:rPr lang="fr-FR" sz="1600" b="1" dirty="0" smtClean="0">
                <a:solidFill>
                  <a:schemeClr val="accent6">
                    <a:lumMod val="40000"/>
                    <a:lumOff val="60000"/>
                  </a:schemeClr>
                </a:solidFill>
                <a:latin typeface="Taffy" pitchFamily="66" charset="0"/>
              </a:rPr>
              <a:t>lumière </a:t>
            </a:r>
            <a:r>
              <a:rPr lang="fr-FR" sz="1600" b="1" dirty="0">
                <a:solidFill>
                  <a:schemeClr val="accent6">
                    <a:lumMod val="40000"/>
                    <a:lumOff val="60000"/>
                  </a:schemeClr>
                </a:solidFill>
                <a:latin typeface="Taffy" pitchFamily="66" charset="0"/>
              </a:rPr>
              <a:t>une seule fois le </a:t>
            </a:r>
            <a:r>
              <a:rPr lang="fr-FR" sz="1600" b="1" dirty="0" smtClean="0">
                <a:solidFill>
                  <a:schemeClr val="accent6">
                    <a:lumMod val="40000"/>
                    <a:lumOff val="60000"/>
                  </a:schemeClr>
                </a:solidFill>
                <a:latin typeface="Taffy" pitchFamily="66" charset="0"/>
              </a:rPr>
              <a:t>jour (Bastien et Nathan) </a:t>
            </a:r>
            <a:endParaRPr lang="fr-FR" sz="1600" b="1" u="none" strike="noStrike" dirty="0">
              <a:solidFill>
                <a:schemeClr val="accent6">
                  <a:lumMod val="40000"/>
                  <a:lumOff val="60000"/>
                </a:schemeClr>
              </a:solidFill>
              <a:latin typeface="Taffy" pitchFamily="66" charset="0"/>
            </a:endParaRPr>
          </a:p>
        </p:txBody>
      </p:sp>
      <p:sp>
        <p:nvSpPr>
          <p:cNvPr id="7" name="Ellipse 6"/>
          <p:cNvSpPr/>
          <p:nvPr/>
        </p:nvSpPr>
        <p:spPr>
          <a:xfrm>
            <a:off x="714347" y="5517232"/>
            <a:ext cx="4433369" cy="1183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C00000"/>
              </a:solidFill>
              <a:latin typeface="AndrewScript_1.6" pitchFamily="2" charset="0"/>
            </a:endParaRPr>
          </a:p>
          <a:p>
            <a:pPr algn="ctr"/>
            <a:r>
              <a:rPr lang="fr-FR" dirty="0" smtClean="0">
                <a:solidFill>
                  <a:srgbClr val="C00000"/>
                </a:solidFill>
                <a:latin typeface="AndrewScript_1.6" pitchFamily="2" charset="0"/>
              </a:rPr>
              <a:t>Quel est le sens de chacune de ces propositions? Que pouvez-vous en déduire?</a:t>
            </a:r>
            <a:endParaRPr lang="fr-FR" dirty="0">
              <a:solidFill>
                <a:srgbClr val="C00000"/>
              </a:solidFill>
              <a:latin typeface="AndrewScript_1.6" pitchFamily="2" charset="0"/>
            </a:endParaRPr>
          </a:p>
        </p:txBody>
      </p:sp>
      <p:sp>
        <p:nvSpPr>
          <p:cNvPr id="8" name="Rectangle 7"/>
          <p:cNvSpPr/>
          <p:nvPr/>
        </p:nvSpPr>
        <p:spPr>
          <a:xfrm>
            <a:off x="5182133" y="1230590"/>
            <a:ext cx="3494160" cy="1323439"/>
          </a:xfrm>
          <a:prstGeom prst="rect">
            <a:avLst/>
          </a:prstGeom>
        </p:spPr>
        <p:txBody>
          <a:bodyPr wrap="square">
            <a:spAutoFit/>
          </a:bodyPr>
          <a:lstStyle/>
          <a:p>
            <a:pPr algn="just"/>
            <a:r>
              <a:rPr lang="fr-FR" sz="1600" b="1" dirty="0">
                <a:solidFill>
                  <a:schemeClr val="accent6">
                    <a:lumMod val="40000"/>
                    <a:lumOff val="60000"/>
                  </a:schemeClr>
                </a:solidFill>
                <a:latin typeface="Taffy" pitchFamily="66" charset="0"/>
              </a:rPr>
              <a:t>Le soleil a pour habitude de </a:t>
            </a:r>
            <a:r>
              <a:rPr lang="fr-FR" sz="1600" b="1" dirty="0" smtClean="0">
                <a:solidFill>
                  <a:schemeClr val="accent6">
                    <a:lumMod val="40000"/>
                    <a:lumOff val="60000"/>
                  </a:schemeClr>
                </a:solidFill>
                <a:latin typeface="Taffy" pitchFamily="66" charset="0"/>
              </a:rPr>
              <a:t>se coucher </a:t>
            </a:r>
            <a:r>
              <a:rPr lang="fr-FR" sz="1600" b="1" dirty="0">
                <a:solidFill>
                  <a:schemeClr val="accent6">
                    <a:lumMod val="40000"/>
                    <a:lumOff val="60000"/>
                  </a:schemeClr>
                </a:solidFill>
                <a:latin typeface="Taffy" pitchFamily="66" charset="0"/>
              </a:rPr>
              <a:t>et aussi pouvoir </a:t>
            </a:r>
            <a:r>
              <a:rPr lang="fr-FR" sz="1600" b="1" dirty="0" smtClean="0">
                <a:solidFill>
                  <a:schemeClr val="accent6">
                    <a:lumMod val="40000"/>
                    <a:lumOff val="60000"/>
                  </a:schemeClr>
                </a:solidFill>
                <a:latin typeface="Taffy" pitchFamily="66" charset="0"/>
              </a:rPr>
              <a:t>revenir. Une </a:t>
            </a:r>
            <a:r>
              <a:rPr lang="fr-FR" sz="1600" b="1" dirty="0">
                <a:solidFill>
                  <a:schemeClr val="accent6">
                    <a:lumMod val="40000"/>
                    <a:lumOff val="60000"/>
                  </a:schemeClr>
                </a:solidFill>
                <a:latin typeface="Taffy" pitchFamily="66" charset="0"/>
              </a:rPr>
              <a:t>fois la lumière </a:t>
            </a:r>
            <a:r>
              <a:rPr lang="fr-FR" sz="1600" b="1" dirty="0" smtClean="0">
                <a:solidFill>
                  <a:schemeClr val="accent6">
                    <a:lumMod val="40000"/>
                    <a:lumOff val="60000"/>
                  </a:schemeClr>
                </a:solidFill>
                <a:latin typeface="Taffy" pitchFamily="66" charset="0"/>
              </a:rPr>
              <a:t>tombée, </a:t>
            </a:r>
            <a:r>
              <a:rPr lang="fr-FR" sz="1600" b="1" dirty="0">
                <a:solidFill>
                  <a:schemeClr val="accent6">
                    <a:lumMod val="40000"/>
                    <a:lumOff val="60000"/>
                  </a:schemeClr>
                </a:solidFill>
                <a:latin typeface="Taffy" pitchFamily="66" charset="0"/>
              </a:rPr>
              <a:t>nous courions </a:t>
            </a:r>
            <a:r>
              <a:rPr lang="fr-FR" sz="1600" b="1" dirty="0" smtClean="0">
                <a:solidFill>
                  <a:schemeClr val="accent6">
                    <a:lumMod val="40000"/>
                    <a:lumOff val="60000"/>
                  </a:schemeClr>
                </a:solidFill>
                <a:latin typeface="Taffy" pitchFamily="66" charset="0"/>
              </a:rPr>
              <a:t>périr. Il </a:t>
            </a:r>
            <a:r>
              <a:rPr lang="fr-FR" sz="1600" b="1" dirty="0">
                <a:solidFill>
                  <a:schemeClr val="accent6">
                    <a:lumMod val="40000"/>
                    <a:lumOff val="60000"/>
                  </a:schemeClr>
                </a:solidFill>
                <a:latin typeface="Taffy" pitchFamily="66" charset="0"/>
              </a:rPr>
              <a:t>y a une </a:t>
            </a:r>
            <a:r>
              <a:rPr lang="fr-FR" sz="1600" b="1" dirty="0" smtClean="0">
                <a:solidFill>
                  <a:schemeClr val="accent6">
                    <a:lumMod val="40000"/>
                    <a:lumOff val="60000"/>
                  </a:schemeClr>
                </a:solidFill>
                <a:latin typeface="Taffy" pitchFamily="66" charset="0"/>
              </a:rPr>
              <a:t>seule </a:t>
            </a:r>
            <a:r>
              <a:rPr lang="fr-FR" sz="1600" b="1" dirty="0">
                <a:solidFill>
                  <a:schemeClr val="accent6">
                    <a:lumMod val="40000"/>
                    <a:lumOff val="60000"/>
                  </a:schemeClr>
                </a:solidFill>
                <a:latin typeface="Taffy" pitchFamily="66" charset="0"/>
              </a:rPr>
              <a:t>nuit </a:t>
            </a:r>
            <a:r>
              <a:rPr lang="fr-FR" sz="1600" b="1" dirty="0" smtClean="0">
                <a:solidFill>
                  <a:schemeClr val="accent6">
                    <a:lumMod val="40000"/>
                    <a:lumOff val="60000"/>
                  </a:schemeClr>
                </a:solidFill>
                <a:latin typeface="Taffy" pitchFamily="66" charset="0"/>
              </a:rPr>
              <a:t>perpétuelle </a:t>
            </a:r>
            <a:r>
              <a:rPr lang="fr-FR" sz="1600" b="1" dirty="0">
                <a:solidFill>
                  <a:schemeClr val="accent6">
                    <a:lumMod val="40000"/>
                    <a:lumOff val="60000"/>
                  </a:schemeClr>
                </a:solidFill>
                <a:latin typeface="Taffy" pitchFamily="66" charset="0"/>
              </a:rPr>
              <a:t>pour dormir </a:t>
            </a:r>
            <a:r>
              <a:rPr lang="fr-FR" sz="1600" b="1" dirty="0" smtClean="0">
                <a:solidFill>
                  <a:schemeClr val="accent6">
                    <a:lumMod val="40000"/>
                    <a:lumOff val="60000"/>
                  </a:schemeClr>
                </a:solidFill>
                <a:latin typeface="Taffy" pitchFamily="66" charset="0"/>
              </a:rPr>
              <a:t>ensemble. (</a:t>
            </a:r>
            <a:r>
              <a:rPr lang="fr-FR" sz="1600" b="1" dirty="0" err="1" smtClean="0">
                <a:solidFill>
                  <a:schemeClr val="accent6">
                    <a:lumMod val="40000"/>
                    <a:lumOff val="60000"/>
                  </a:schemeClr>
                </a:solidFill>
                <a:latin typeface="Taffy" pitchFamily="66" charset="0"/>
              </a:rPr>
              <a:t>Lauriane</a:t>
            </a:r>
            <a:r>
              <a:rPr lang="fr-FR" sz="1600" b="1" dirty="0" smtClean="0">
                <a:solidFill>
                  <a:schemeClr val="accent6">
                    <a:lumMod val="40000"/>
                    <a:lumOff val="60000"/>
                  </a:schemeClr>
                </a:solidFill>
                <a:latin typeface="Taffy" pitchFamily="66" charset="0"/>
              </a:rPr>
              <a:t> et Laurine)</a:t>
            </a:r>
            <a:endParaRPr lang="fr-FR" sz="1600" b="1" dirty="0">
              <a:solidFill>
                <a:schemeClr val="accent6">
                  <a:lumMod val="40000"/>
                  <a:lumOff val="60000"/>
                </a:schemeClr>
              </a:solidFill>
              <a:latin typeface="Taffy" pitchFamily="66" charset="0"/>
            </a:endParaRPr>
          </a:p>
        </p:txBody>
      </p:sp>
      <p:sp>
        <p:nvSpPr>
          <p:cNvPr id="9" name="Rectangle 8"/>
          <p:cNvSpPr/>
          <p:nvPr/>
        </p:nvSpPr>
        <p:spPr>
          <a:xfrm>
            <a:off x="2977331" y="116632"/>
            <a:ext cx="410445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b="1" dirty="0">
                <a:solidFill>
                  <a:schemeClr val="accent5">
                    <a:lumMod val="60000"/>
                    <a:lumOff val="40000"/>
                  </a:schemeClr>
                </a:solidFill>
                <a:latin typeface="Papyrus" pitchFamily="66" charset="0"/>
              </a:rPr>
              <a:t>Soles </a:t>
            </a:r>
            <a:r>
              <a:rPr lang="fr-FR" b="1" dirty="0" err="1">
                <a:solidFill>
                  <a:schemeClr val="accent5">
                    <a:lumMod val="60000"/>
                    <a:lumOff val="40000"/>
                  </a:schemeClr>
                </a:solidFill>
                <a:latin typeface="Papyrus" pitchFamily="66" charset="0"/>
              </a:rPr>
              <a:t>occidere</a:t>
            </a:r>
            <a:r>
              <a:rPr lang="fr-FR" b="1" dirty="0">
                <a:solidFill>
                  <a:schemeClr val="accent5">
                    <a:lumMod val="60000"/>
                    <a:lumOff val="40000"/>
                  </a:schemeClr>
                </a:solidFill>
                <a:latin typeface="Papyrus" pitchFamily="66" charset="0"/>
              </a:rPr>
              <a:t> et redire </a:t>
            </a:r>
            <a:r>
              <a:rPr lang="fr-FR" b="1" dirty="0" err="1">
                <a:solidFill>
                  <a:schemeClr val="accent5">
                    <a:lumMod val="60000"/>
                    <a:lumOff val="40000"/>
                  </a:schemeClr>
                </a:solidFill>
                <a:latin typeface="Papyrus" pitchFamily="66" charset="0"/>
              </a:rPr>
              <a:t>possunt</a:t>
            </a:r>
            <a:r>
              <a:rPr lang="fr-FR" b="1" dirty="0">
                <a:solidFill>
                  <a:schemeClr val="accent5">
                    <a:lumMod val="60000"/>
                    <a:lumOff val="40000"/>
                  </a:schemeClr>
                </a:solidFill>
                <a:latin typeface="Papyrus" pitchFamily="66" charset="0"/>
              </a:rPr>
              <a:t> ;</a:t>
            </a:r>
          </a:p>
          <a:p>
            <a:r>
              <a:rPr lang="fr-FR" b="1" dirty="0" err="1">
                <a:solidFill>
                  <a:schemeClr val="accent5">
                    <a:lumMod val="60000"/>
                    <a:lumOff val="40000"/>
                  </a:schemeClr>
                </a:solidFill>
                <a:latin typeface="Papyrus" pitchFamily="66" charset="0"/>
              </a:rPr>
              <a:t>Nobis</a:t>
            </a:r>
            <a:r>
              <a:rPr lang="fr-FR" b="1" dirty="0">
                <a:solidFill>
                  <a:schemeClr val="accent5">
                    <a:lumMod val="60000"/>
                    <a:lumOff val="40000"/>
                  </a:schemeClr>
                </a:solidFill>
                <a:latin typeface="Papyrus" pitchFamily="66" charset="0"/>
              </a:rPr>
              <a:t> cum </a:t>
            </a:r>
            <a:r>
              <a:rPr lang="fr-FR" b="1" dirty="0" err="1">
                <a:solidFill>
                  <a:schemeClr val="accent5">
                    <a:lumMod val="60000"/>
                    <a:lumOff val="40000"/>
                  </a:schemeClr>
                </a:solidFill>
                <a:latin typeface="Papyrus" pitchFamily="66" charset="0"/>
              </a:rPr>
              <a:t>semel</a:t>
            </a:r>
            <a:r>
              <a:rPr lang="fr-FR" b="1" dirty="0">
                <a:solidFill>
                  <a:schemeClr val="accent5">
                    <a:lumMod val="60000"/>
                    <a:lumOff val="40000"/>
                  </a:schemeClr>
                </a:solidFill>
                <a:latin typeface="Papyrus" pitchFamily="66" charset="0"/>
              </a:rPr>
              <a:t> </a:t>
            </a:r>
            <a:r>
              <a:rPr lang="fr-FR" b="1" dirty="0" err="1">
                <a:solidFill>
                  <a:schemeClr val="accent5">
                    <a:lumMod val="60000"/>
                    <a:lumOff val="40000"/>
                  </a:schemeClr>
                </a:solidFill>
                <a:latin typeface="Papyrus" pitchFamily="66" charset="0"/>
              </a:rPr>
              <a:t>occidit</a:t>
            </a:r>
            <a:r>
              <a:rPr lang="fr-FR" b="1" dirty="0">
                <a:solidFill>
                  <a:schemeClr val="accent5">
                    <a:lumMod val="60000"/>
                    <a:lumOff val="40000"/>
                  </a:schemeClr>
                </a:solidFill>
                <a:latin typeface="Papyrus" pitchFamily="66" charset="0"/>
              </a:rPr>
              <a:t> </a:t>
            </a:r>
            <a:r>
              <a:rPr lang="fr-FR" b="1" dirty="0" err="1">
                <a:solidFill>
                  <a:schemeClr val="accent5">
                    <a:lumMod val="60000"/>
                    <a:lumOff val="40000"/>
                  </a:schemeClr>
                </a:solidFill>
                <a:latin typeface="Papyrus" pitchFamily="66" charset="0"/>
              </a:rPr>
              <a:t>brevis</a:t>
            </a:r>
            <a:r>
              <a:rPr lang="fr-FR" b="1" dirty="0">
                <a:solidFill>
                  <a:schemeClr val="accent5">
                    <a:lumMod val="60000"/>
                    <a:lumOff val="40000"/>
                  </a:schemeClr>
                </a:solidFill>
                <a:latin typeface="Papyrus" pitchFamily="66" charset="0"/>
              </a:rPr>
              <a:t> lux,</a:t>
            </a:r>
          </a:p>
          <a:p>
            <a:r>
              <a:rPr lang="fr-FR" b="1" dirty="0" err="1">
                <a:solidFill>
                  <a:schemeClr val="accent5">
                    <a:lumMod val="60000"/>
                    <a:lumOff val="40000"/>
                  </a:schemeClr>
                </a:solidFill>
                <a:latin typeface="Papyrus" pitchFamily="66" charset="0"/>
              </a:rPr>
              <a:t>Nox</a:t>
            </a:r>
            <a:r>
              <a:rPr lang="fr-FR" b="1" dirty="0">
                <a:solidFill>
                  <a:schemeClr val="accent5">
                    <a:lumMod val="60000"/>
                    <a:lumOff val="40000"/>
                  </a:schemeClr>
                </a:solidFill>
                <a:latin typeface="Papyrus" pitchFamily="66" charset="0"/>
              </a:rPr>
              <a:t> est </a:t>
            </a:r>
            <a:r>
              <a:rPr lang="fr-FR" b="1" dirty="0" err="1">
                <a:solidFill>
                  <a:schemeClr val="accent5">
                    <a:lumMod val="60000"/>
                    <a:lumOff val="40000"/>
                  </a:schemeClr>
                </a:solidFill>
                <a:latin typeface="Papyrus" pitchFamily="66" charset="0"/>
              </a:rPr>
              <a:t>perpetua</a:t>
            </a:r>
            <a:r>
              <a:rPr lang="fr-FR" b="1" dirty="0">
                <a:solidFill>
                  <a:schemeClr val="accent5">
                    <a:lumMod val="60000"/>
                    <a:lumOff val="40000"/>
                  </a:schemeClr>
                </a:solidFill>
                <a:latin typeface="Papyrus" pitchFamily="66" charset="0"/>
              </a:rPr>
              <a:t> </a:t>
            </a:r>
            <a:r>
              <a:rPr lang="fr-FR" b="1" dirty="0" err="1">
                <a:solidFill>
                  <a:schemeClr val="accent5">
                    <a:lumMod val="60000"/>
                    <a:lumOff val="40000"/>
                  </a:schemeClr>
                </a:solidFill>
                <a:latin typeface="Papyrus" pitchFamily="66" charset="0"/>
              </a:rPr>
              <a:t>una</a:t>
            </a:r>
            <a:r>
              <a:rPr lang="fr-FR" b="1" dirty="0">
                <a:solidFill>
                  <a:schemeClr val="accent5">
                    <a:lumMod val="60000"/>
                    <a:lumOff val="40000"/>
                  </a:schemeClr>
                </a:solidFill>
                <a:latin typeface="Papyrus" pitchFamily="66" charset="0"/>
              </a:rPr>
              <a:t> </a:t>
            </a:r>
            <a:r>
              <a:rPr lang="fr-FR" b="1" dirty="0" err="1">
                <a:solidFill>
                  <a:schemeClr val="accent5">
                    <a:lumMod val="60000"/>
                    <a:lumOff val="40000"/>
                  </a:schemeClr>
                </a:solidFill>
                <a:latin typeface="Papyrus" pitchFamily="66" charset="0"/>
              </a:rPr>
              <a:t>dormienda</a:t>
            </a:r>
            <a:r>
              <a:rPr lang="fr-FR" b="1" dirty="0">
                <a:solidFill>
                  <a:schemeClr val="accent5">
                    <a:lumMod val="60000"/>
                    <a:lumOff val="40000"/>
                  </a:schemeClr>
                </a:solidFill>
                <a:latin typeface="Papyrus" pitchFamily="66" charset="0"/>
              </a:rPr>
              <a:t>.</a:t>
            </a:r>
          </a:p>
        </p:txBody>
      </p:sp>
      <p:sp>
        <p:nvSpPr>
          <p:cNvPr id="10" name="Rectangle 9"/>
          <p:cNvSpPr/>
          <p:nvPr/>
        </p:nvSpPr>
        <p:spPr>
          <a:xfrm>
            <a:off x="611213" y="3305889"/>
            <a:ext cx="4536504" cy="1323439"/>
          </a:xfrm>
          <a:prstGeom prst="rect">
            <a:avLst/>
          </a:prstGeom>
        </p:spPr>
        <p:txBody>
          <a:bodyPr wrap="square">
            <a:spAutoFit/>
          </a:bodyPr>
          <a:lstStyle/>
          <a:p>
            <a:pPr algn="just"/>
            <a:r>
              <a:rPr lang="fr-FR" sz="1600" b="1" dirty="0">
                <a:solidFill>
                  <a:schemeClr val="accent6">
                    <a:lumMod val="40000"/>
                    <a:lumOff val="60000"/>
                  </a:schemeClr>
                </a:solidFill>
                <a:latin typeface="Taffy" pitchFamily="66" charset="0"/>
              </a:rPr>
              <a:t>Le soleil à l'habitude de se coucher et de pouvoir </a:t>
            </a:r>
            <a:r>
              <a:rPr lang="fr-FR" sz="1600" b="1" dirty="0" smtClean="0">
                <a:solidFill>
                  <a:schemeClr val="accent6">
                    <a:lumMod val="40000"/>
                    <a:lumOff val="60000"/>
                  </a:schemeClr>
                </a:solidFill>
                <a:latin typeface="Taffy" pitchFamily="66" charset="0"/>
              </a:rPr>
              <a:t>revenir, alors </a:t>
            </a:r>
            <a:r>
              <a:rPr lang="fr-FR" sz="1600" b="1" dirty="0">
                <a:solidFill>
                  <a:schemeClr val="accent6">
                    <a:lumMod val="40000"/>
                    <a:lumOff val="60000"/>
                  </a:schemeClr>
                </a:solidFill>
                <a:latin typeface="Taffy" pitchFamily="66" charset="0"/>
              </a:rPr>
              <a:t>que nous ne pouvons nous voir pendant un court instant qu'une seule </a:t>
            </a:r>
            <a:r>
              <a:rPr lang="fr-FR" sz="1600" b="1" dirty="0" smtClean="0">
                <a:solidFill>
                  <a:schemeClr val="accent6">
                    <a:lumMod val="40000"/>
                    <a:lumOff val="60000"/>
                  </a:schemeClr>
                </a:solidFill>
                <a:latin typeface="Taffy" pitchFamily="66" charset="0"/>
              </a:rPr>
              <a:t>fois. Il </a:t>
            </a:r>
            <a:r>
              <a:rPr lang="fr-FR" sz="1600" b="1" dirty="0">
                <a:solidFill>
                  <a:schemeClr val="accent6">
                    <a:lumMod val="40000"/>
                    <a:lumOff val="60000"/>
                  </a:schemeClr>
                </a:solidFill>
                <a:latin typeface="Taffy" pitchFamily="66" charset="0"/>
              </a:rPr>
              <a:t>nous faut dormir une seule et même nuit </a:t>
            </a:r>
            <a:r>
              <a:rPr lang="fr-FR" sz="1600" b="1" dirty="0" smtClean="0">
                <a:solidFill>
                  <a:schemeClr val="accent6">
                    <a:lumMod val="40000"/>
                    <a:lumOff val="60000"/>
                  </a:schemeClr>
                </a:solidFill>
                <a:latin typeface="Taffy" pitchFamily="66" charset="0"/>
              </a:rPr>
              <a:t>éternelle. (Andréa et Mathilde)</a:t>
            </a:r>
            <a:endParaRPr lang="fr-FR" sz="1600" b="1" u="none" strike="noStrike" dirty="0">
              <a:solidFill>
                <a:schemeClr val="accent6">
                  <a:lumMod val="40000"/>
                  <a:lumOff val="60000"/>
                </a:schemeClr>
              </a:solidFill>
              <a:latin typeface="Taffy"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72448"/>
            <a:ext cx="1334641" cy="243972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5147717" y="2613391"/>
            <a:ext cx="3799308" cy="1169551"/>
          </a:xfrm>
          <a:prstGeom prst="rect">
            <a:avLst/>
          </a:prstGeom>
        </p:spPr>
        <p:txBody>
          <a:bodyPr wrap="square">
            <a:spAutoFit/>
          </a:bodyPr>
          <a:lstStyle/>
          <a:p>
            <a:pPr algn="just"/>
            <a:r>
              <a:rPr lang="fr-FR" sz="1400" b="1" dirty="0">
                <a:solidFill>
                  <a:schemeClr val="accent6">
                    <a:lumMod val="40000"/>
                    <a:lumOff val="60000"/>
                  </a:schemeClr>
                </a:solidFill>
                <a:latin typeface="Taffy" pitchFamily="66" charset="0"/>
              </a:rPr>
              <a:t>Le soleil pourra t-il revenir cher moi.</a:t>
            </a:r>
          </a:p>
          <a:p>
            <a:pPr algn="just"/>
            <a:r>
              <a:rPr lang="fr-FR" sz="1400" b="1" dirty="0">
                <a:solidFill>
                  <a:schemeClr val="accent6">
                    <a:lumMod val="40000"/>
                    <a:lumOff val="60000"/>
                  </a:schemeClr>
                </a:solidFill>
                <a:latin typeface="Taffy" pitchFamily="66" charset="0"/>
              </a:rPr>
              <a:t>Au </a:t>
            </a:r>
            <a:r>
              <a:rPr lang="fr-FR" sz="1400" b="1" dirty="0" smtClean="0">
                <a:solidFill>
                  <a:schemeClr val="accent6">
                    <a:lumMod val="40000"/>
                    <a:lumOff val="60000"/>
                  </a:schemeClr>
                </a:solidFill>
                <a:latin typeface="Taffy" pitchFamily="66" charset="0"/>
              </a:rPr>
              <a:t>coucher </a:t>
            </a:r>
            <a:r>
              <a:rPr lang="fr-FR" sz="1400" b="1" dirty="0">
                <a:solidFill>
                  <a:schemeClr val="accent6">
                    <a:lumMod val="40000"/>
                    <a:lumOff val="60000"/>
                  </a:schemeClr>
                </a:solidFill>
                <a:latin typeface="Taffy" pitchFamily="66" charset="0"/>
              </a:rPr>
              <a:t>du soleil quand ma lumière périra.</a:t>
            </a:r>
          </a:p>
          <a:p>
            <a:pPr algn="just"/>
            <a:r>
              <a:rPr lang="fr-FR" sz="1400" b="1" dirty="0">
                <a:solidFill>
                  <a:schemeClr val="accent6">
                    <a:lumMod val="40000"/>
                    <a:lumOff val="60000"/>
                  </a:schemeClr>
                </a:solidFill>
                <a:latin typeface="Taffy" pitchFamily="66" charset="0"/>
              </a:rPr>
              <a:t>En une seule fois la lumière du jour nous tua.</a:t>
            </a:r>
          </a:p>
          <a:p>
            <a:pPr algn="just"/>
            <a:r>
              <a:rPr lang="fr-FR" sz="1400" b="1" dirty="0">
                <a:solidFill>
                  <a:schemeClr val="accent6">
                    <a:lumMod val="40000"/>
                    <a:lumOff val="60000"/>
                  </a:schemeClr>
                </a:solidFill>
                <a:latin typeface="Taffy" pitchFamily="66" charset="0"/>
              </a:rPr>
              <a:t>Une nuit perpétuelle où j'étais avec toi </a:t>
            </a:r>
            <a:r>
              <a:rPr lang="fr-FR" sz="1400" b="1" dirty="0" smtClean="0">
                <a:solidFill>
                  <a:schemeClr val="accent6">
                    <a:lumMod val="40000"/>
                    <a:lumOff val="60000"/>
                  </a:schemeClr>
                </a:solidFill>
                <a:latin typeface="Taffy" pitchFamily="66" charset="0"/>
              </a:rPr>
              <a:t>en train </a:t>
            </a:r>
            <a:r>
              <a:rPr lang="fr-FR" sz="1400" b="1" dirty="0">
                <a:solidFill>
                  <a:schemeClr val="accent6">
                    <a:lumMod val="40000"/>
                    <a:lumOff val="60000"/>
                  </a:schemeClr>
                </a:solidFill>
                <a:latin typeface="Taffy" pitchFamily="66" charset="0"/>
              </a:rPr>
              <a:t>dormir</a:t>
            </a:r>
            <a:r>
              <a:rPr lang="fr-FR" sz="1400" b="1" dirty="0" smtClean="0">
                <a:solidFill>
                  <a:schemeClr val="accent6">
                    <a:lumMod val="40000"/>
                    <a:lumOff val="60000"/>
                  </a:schemeClr>
                </a:solidFill>
                <a:latin typeface="Taffy" pitchFamily="66" charset="0"/>
              </a:rPr>
              <a:t>. (Mehdi et Romane)</a:t>
            </a:r>
            <a:endParaRPr lang="fr-FR" sz="1400" b="1" dirty="0">
              <a:solidFill>
                <a:schemeClr val="accent6">
                  <a:lumMod val="40000"/>
                  <a:lumOff val="60000"/>
                </a:schemeClr>
              </a:solidFill>
              <a:latin typeface="Taffy" pitchFamily="66" charset="0"/>
            </a:endParaRPr>
          </a:p>
        </p:txBody>
      </p:sp>
      <p:sp>
        <p:nvSpPr>
          <p:cNvPr id="15" name="Rectangle 14"/>
          <p:cNvSpPr/>
          <p:nvPr/>
        </p:nvSpPr>
        <p:spPr>
          <a:xfrm>
            <a:off x="5147717" y="4149080"/>
            <a:ext cx="3799308" cy="738664"/>
          </a:xfrm>
          <a:prstGeom prst="rect">
            <a:avLst/>
          </a:prstGeom>
        </p:spPr>
        <p:txBody>
          <a:bodyPr wrap="square">
            <a:spAutoFit/>
          </a:bodyPr>
          <a:lstStyle/>
          <a:p>
            <a:pPr algn="just"/>
            <a:r>
              <a:rPr lang="fr-FR" sz="1400" b="1" dirty="0">
                <a:solidFill>
                  <a:schemeClr val="accent6">
                    <a:lumMod val="40000"/>
                    <a:lumOff val="60000"/>
                  </a:schemeClr>
                </a:solidFill>
                <a:latin typeface="Taffy" pitchFamily="66" charset="0"/>
              </a:rPr>
              <a:t>Les soleils peuvent revenir après s'être </a:t>
            </a:r>
            <a:r>
              <a:rPr lang="fr-FR" sz="1400" b="1" dirty="0" smtClean="0">
                <a:solidFill>
                  <a:schemeClr val="accent6">
                    <a:lumMod val="40000"/>
                    <a:lumOff val="60000"/>
                  </a:schemeClr>
                </a:solidFill>
                <a:latin typeface="Taffy" pitchFamily="66" charset="0"/>
              </a:rPr>
              <a:t>couchés.</a:t>
            </a:r>
            <a:endParaRPr lang="fr-FR" sz="1400" b="1" dirty="0">
              <a:solidFill>
                <a:schemeClr val="accent6">
                  <a:lumMod val="40000"/>
                  <a:lumOff val="60000"/>
                </a:schemeClr>
              </a:solidFill>
              <a:latin typeface="Taffy" pitchFamily="66" charset="0"/>
            </a:endParaRPr>
          </a:p>
          <a:p>
            <a:pPr algn="just"/>
            <a:r>
              <a:rPr lang="fr-FR" sz="1400" b="1" dirty="0">
                <a:solidFill>
                  <a:schemeClr val="accent6">
                    <a:lumMod val="40000"/>
                    <a:lumOff val="60000"/>
                  </a:schemeClr>
                </a:solidFill>
                <a:latin typeface="Taffy" pitchFamily="66" charset="0"/>
              </a:rPr>
              <a:t>Quand le soleil se couche, il y a un court instant de </a:t>
            </a:r>
            <a:r>
              <a:rPr lang="fr-FR" sz="1400" b="1" dirty="0" smtClean="0">
                <a:solidFill>
                  <a:schemeClr val="accent6">
                    <a:lumMod val="40000"/>
                    <a:lumOff val="60000"/>
                  </a:schemeClr>
                </a:solidFill>
                <a:latin typeface="Taffy" pitchFamily="66" charset="0"/>
              </a:rPr>
              <a:t>lumière. (</a:t>
            </a:r>
            <a:r>
              <a:rPr lang="fr-FR" sz="1400" b="1" dirty="0" err="1" smtClean="0">
                <a:solidFill>
                  <a:schemeClr val="accent6">
                    <a:lumMod val="40000"/>
                    <a:lumOff val="60000"/>
                  </a:schemeClr>
                </a:solidFill>
                <a:latin typeface="Taffy" pitchFamily="66" charset="0"/>
              </a:rPr>
              <a:t>Lénaïg</a:t>
            </a:r>
            <a:r>
              <a:rPr lang="fr-FR" sz="1400" b="1" dirty="0" smtClean="0">
                <a:solidFill>
                  <a:schemeClr val="accent6">
                    <a:lumMod val="40000"/>
                    <a:lumOff val="60000"/>
                  </a:schemeClr>
                </a:solidFill>
                <a:latin typeface="Taffy" pitchFamily="66" charset="0"/>
              </a:rPr>
              <a:t>, </a:t>
            </a:r>
            <a:r>
              <a:rPr lang="fr-FR" sz="1400" b="1" dirty="0">
                <a:solidFill>
                  <a:schemeClr val="accent6">
                    <a:lumMod val="40000"/>
                    <a:lumOff val="60000"/>
                  </a:schemeClr>
                </a:solidFill>
                <a:latin typeface="Taffy" pitchFamily="66" charset="0"/>
              </a:rPr>
              <a:t>C</a:t>
            </a:r>
            <a:r>
              <a:rPr lang="fr-FR" sz="1400" b="1" dirty="0" smtClean="0">
                <a:solidFill>
                  <a:schemeClr val="accent6">
                    <a:lumMod val="40000"/>
                    <a:lumOff val="60000"/>
                  </a:schemeClr>
                </a:solidFill>
                <a:latin typeface="Taffy" pitchFamily="66" charset="0"/>
              </a:rPr>
              <a:t>orentin, Alexis)</a:t>
            </a:r>
            <a:endParaRPr lang="fr-FR" sz="1400" b="1" dirty="0">
              <a:solidFill>
                <a:schemeClr val="accent6">
                  <a:lumMod val="40000"/>
                  <a:lumOff val="60000"/>
                </a:schemeClr>
              </a:solidFill>
              <a:latin typeface="Taffy" pitchFamily="66" charset="0"/>
            </a:endParaRPr>
          </a:p>
        </p:txBody>
      </p:sp>
      <p:sp>
        <p:nvSpPr>
          <p:cNvPr id="12" name="ZoneTexte 11"/>
          <p:cNvSpPr txBox="1"/>
          <p:nvPr/>
        </p:nvSpPr>
        <p:spPr>
          <a:xfrm>
            <a:off x="2483768" y="1230590"/>
            <a:ext cx="2376264" cy="1200329"/>
          </a:xfrm>
          <a:prstGeom prst="rect">
            <a:avLst/>
          </a:prstGeom>
          <a:noFill/>
        </p:spPr>
        <p:txBody>
          <a:bodyPr wrap="square" rtlCol="0">
            <a:spAutoFit/>
          </a:bodyPr>
          <a:lstStyle/>
          <a:p>
            <a:pPr algn="ctr"/>
            <a:r>
              <a:rPr lang="fr-FR" u="sng" dirty="0" smtClean="0">
                <a:solidFill>
                  <a:schemeClr val="accent3">
                    <a:lumMod val="40000"/>
                    <a:lumOff val="60000"/>
                  </a:schemeClr>
                </a:solidFill>
                <a:latin typeface="Andy" pitchFamily="66" charset="0"/>
              </a:rPr>
              <a:t>INDICES</a:t>
            </a:r>
            <a:r>
              <a:rPr lang="fr-FR" dirty="0" smtClean="0">
                <a:solidFill>
                  <a:schemeClr val="accent3">
                    <a:lumMod val="40000"/>
                    <a:lumOff val="60000"/>
                  </a:schemeClr>
                </a:solidFill>
                <a:latin typeface="Andy" pitchFamily="66" charset="0"/>
              </a:rPr>
              <a:t>: Retrouvez 3 verbes conjugués et leur sujet, 1 proposition subordonnée</a:t>
            </a:r>
            <a:endParaRPr lang="fr-FR" dirty="0">
              <a:solidFill>
                <a:schemeClr val="accent3">
                  <a:lumMod val="40000"/>
                  <a:lumOff val="60000"/>
                </a:schemeClr>
              </a:solidFill>
              <a:latin typeface="Andy" pitchFamily="66"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800" decel="100000"/>
                                        <p:tgtEl>
                                          <p:spTgt spid="7"/>
                                        </p:tgtEl>
                                      </p:cBhvr>
                                    </p:animEffect>
                                    <p:anim calcmode="lin" valueType="num">
                                      <p:cBhvr>
                                        <p:cTn id="44" dur="800" decel="100000" fill="hold"/>
                                        <p:tgtEl>
                                          <p:spTgt spid="7"/>
                                        </p:tgtEl>
                                        <p:attrNameLst>
                                          <p:attrName>style.rotation</p:attrName>
                                        </p:attrNameLst>
                                      </p:cBhvr>
                                      <p:tavLst>
                                        <p:tav tm="0">
                                          <p:val>
                                            <p:fltVal val="-90"/>
                                          </p:val>
                                        </p:tav>
                                        <p:tav tm="100000">
                                          <p:val>
                                            <p:fltVal val="0"/>
                                          </p:val>
                                        </p:tav>
                                      </p:tavLst>
                                    </p:anim>
                                    <p:anim calcmode="lin" valueType="num">
                                      <p:cBhvr>
                                        <p:cTn id="45" dur="800" decel="100000" fill="hold"/>
                                        <p:tgtEl>
                                          <p:spTgt spid="7"/>
                                        </p:tgtEl>
                                        <p:attrNameLst>
                                          <p:attrName>ppt_x</p:attrName>
                                        </p:attrNameLst>
                                      </p:cBhvr>
                                      <p:tavLst>
                                        <p:tav tm="0">
                                          <p:val>
                                            <p:strVal val="#ppt_x+0.4"/>
                                          </p:val>
                                        </p:tav>
                                        <p:tav tm="100000">
                                          <p:val>
                                            <p:strVal val="#ppt_x-0.05"/>
                                          </p:val>
                                        </p:tav>
                                      </p:tavLst>
                                    </p:anim>
                                    <p:anim calcmode="lin" valueType="num">
                                      <p:cBhvr>
                                        <p:cTn id="46" dur="800" decel="100000" fill="hold"/>
                                        <p:tgtEl>
                                          <p:spTgt spid="7"/>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4" grpId="0"/>
      <p:bldP spid="15"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3221030" y="2060848"/>
            <a:ext cx="5572164"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Taffy" pitchFamily="66" charset="0"/>
              </a:rPr>
              <a:t>Les soleils peuvent bien se coucher et revenir; pour nous, une fois qu’est morte la brève lumière de notre vie, il nous faut ensemble dormir une nuit éternelle.</a:t>
            </a:r>
            <a:endParaRPr lang="fr-FR" dirty="0">
              <a:solidFill>
                <a:srgbClr val="C00000"/>
              </a:solidFill>
              <a:latin typeface="Taffy" pitchFamily="66" charset="0"/>
            </a:endParaRPr>
          </a:p>
        </p:txBody>
      </p:sp>
      <p:sp>
        <p:nvSpPr>
          <p:cNvPr id="10" name="Rectangle 2"/>
          <p:cNvSpPr>
            <a:spLocks noChangeArrowheads="1"/>
          </p:cNvSpPr>
          <p:nvPr/>
        </p:nvSpPr>
        <p:spPr bwMode="auto">
          <a:xfrm>
            <a:off x="1142976" y="5694124"/>
            <a:ext cx="750099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fr-FR" sz="1600" dirty="0">
                <a:solidFill>
                  <a:schemeClr val="accent4">
                    <a:lumMod val="50000"/>
                  </a:schemeClr>
                </a:solidFill>
                <a:latin typeface="Andy" pitchFamily="66" charset="0"/>
              </a:rPr>
              <a:t>Le jour peut finir et renaître ; mais lorsqu'une fois s'est éteinte la flamme éphémère de notre vie, il nous faut tous dormir d'un sommeil éternel.</a:t>
            </a:r>
            <a:endParaRPr kumimoji="0" lang="fr-FR" sz="1600" b="0" i="0" u="none" strike="noStrike" cap="none" normalizeH="0" baseline="0" dirty="0" smtClean="0">
              <a:ln>
                <a:noFill/>
              </a:ln>
              <a:solidFill>
                <a:schemeClr val="accent4">
                  <a:lumMod val="50000"/>
                </a:schemeClr>
              </a:solidFill>
              <a:effectLst/>
              <a:latin typeface="Andy" pitchFamily="66" charset="0"/>
            </a:endParaRPr>
          </a:p>
        </p:txBody>
      </p:sp>
      <p:sp>
        <p:nvSpPr>
          <p:cNvPr id="11" name="Rectangle 10"/>
          <p:cNvSpPr/>
          <p:nvPr/>
        </p:nvSpPr>
        <p:spPr>
          <a:xfrm>
            <a:off x="3071802" y="6211669"/>
            <a:ext cx="5214974" cy="230832"/>
          </a:xfrm>
          <a:prstGeom prst="rect">
            <a:avLst/>
          </a:prstGeom>
        </p:spPr>
        <p:txBody>
          <a:bodyPr wrap="square">
            <a:spAutoFit/>
          </a:bodyPr>
          <a:lstStyle/>
          <a:p>
            <a:r>
              <a:rPr lang="fr-FR" sz="900" dirty="0"/>
              <a:t>Traduit par </a:t>
            </a:r>
            <a:r>
              <a:rPr lang="fr-FR" sz="900" dirty="0" err="1"/>
              <a:t>Héguin</a:t>
            </a:r>
            <a:r>
              <a:rPr lang="fr-FR" sz="900" dirty="0"/>
              <a:t> de </a:t>
            </a:r>
            <a:r>
              <a:rPr lang="fr-FR" sz="900" dirty="0" err="1" smtClean="0"/>
              <a:t>Guerle</a:t>
            </a:r>
            <a:r>
              <a:rPr lang="fr-FR" sz="900" dirty="0" smtClean="0"/>
              <a:t>, 1928, Au pot cassé (site mediterranees.net) </a:t>
            </a:r>
            <a:endParaRPr lang="fr-FR" sz="900" dirty="0"/>
          </a:p>
        </p:txBody>
      </p:sp>
      <p:sp>
        <p:nvSpPr>
          <p:cNvPr id="15" name="Rectangle 14"/>
          <p:cNvSpPr/>
          <p:nvPr/>
        </p:nvSpPr>
        <p:spPr>
          <a:xfrm>
            <a:off x="611560" y="1781393"/>
            <a:ext cx="4464521" cy="1938992"/>
          </a:xfrm>
          <a:prstGeom prst="rect">
            <a:avLst/>
          </a:prstGeom>
        </p:spPr>
        <p:txBody>
          <a:bodyPr wrap="square">
            <a:spAutoFit/>
          </a:bodyPr>
          <a:lstStyle/>
          <a:p>
            <a:r>
              <a:rPr lang="fr-FR" sz="800" b="1" dirty="0">
                <a:latin typeface="MS Sans Serif"/>
              </a:rPr>
              <a:t>sol,  </a:t>
            </a:r>
            <a:r>
              <a:rPr lang="fr-FR" sz="800" b="1" dirty="0" err="1">
                <a:latin typeface="MS Sans Serif"/>
              </a:rPr>
              <a:t>solis</a:t>
            </a:r>
            <a:r>
              <a:rPr lang="fr-FR" sz="800" b="1" dirty="0">
                <a:latin typeface="MS Sans Serif"/>
              </a:rPr>
              <a:t>, m. </a:t>
            </a:r>
            <a:r>
              <a:rPr lang="fr-FR" sz="800" dirty="0">
                <a:latin typeface="MS Sans Serif"/>
              </a:rPr>
              <a:t>: soleil</a:t>
            </a:r>
          </a:p>
          <a:p>
            <a:r>
              <a:rPr lang="fr-FR" sz="800" b="1" dirty="0" err="1" smtClean="0">
                <a:latin typeface="MS Sans Serif"/>
              </a:rPr>
              <a:t>occido</a:t>
            </a:r>
            <a:r>
              <a:rPr lang="fr-FR" sz="800" dirty="0">
                <a:latin typeface="MS Sans Serif"/>
              </a:rPr>
              <a:t>, tomber, périr, se coucher (soleil)</a:t>
            </a:r>
          </a:p>
          <a:p>
            <a:r>
              <a:rPr lang="fr-FR" sz="800" b="1" dirty="0" err="1" smtClean="0">
                <a:latin typeface="MS Sans Serif"/>
              </a:rPr>
              <a:t>redeo</a:t>
            </a:r>
            <a:r>
              <a:rPr lang="fr-FR" sz="800" b="1" dirty="0">
                <a:latin typeface="MS Sans Serif"/>
              </a:rPr>
              <a:t>,  </a:t>
            </a:r>
            <a:r>
              <a:rPr lang="fr-FR" sz="800" b="1" dirty="0" err="1">
                <a:latin typeface="MS Sans Serif"/>
              </a:rPr>
              <a:t>is</a:t>
            </a:r>
            <a:r>
              <a:rPr lang="fr-FR" sz="800" b="1" dirty="0">
                <a:latin typeface="MS Sans Serif"/>
              </a:rPr>
              <a:t>, ire, ii, </a:t>
            </a:r>
            <a:r>
              <a:rPr lang="fr-FR" sz="800" b="1" dirty="0" err="1">
                <a:latin typeface="MS Sans Serif"/>
              </a:rPr>
              <a:t>itum</a:t>
            </a:r>
            <a:r>
              <a:rPr lang="fr-FR" sz="800" b="1" dirty="0">
                <a:latin typeface="MS Sans Serif"/>
              </a:rPr>
              <a:t> </a:t>
            </a:r>
            <a:r>
              <a:rPr lang="fr-FR" sz="800" dirty="0">
                <a:latin typeface="MS Sans Serif"/>
              </a:rPr>
              <a:t>: revenir</a:t>
            </a:r>
          </a:p>
          <a:p>
            <a:r>
              <a:rPr lang="fr-FR" sz="800" b="1" dirty="0">
                <a:latin typeface="MS Sans Serif"/>
              </a:rPr>
              <a:t> possum,  potes, posse, </a:t>
            </a:r>
            <a:r>
              <a:rPr lang="fr-FR" sz="800" b="1" dirty="0" err="1">
                <a:latin typeface="MS Sans Serif"/>
              </a:rPr>
              <a:t>potui</a:t>
            </a:r>
            <a:r>
              <a:rPr lang="fr-FR" sz="800" b="1" dirty="0">
                <a:latin typeface="MS Sans Serif"/>
              </a:rPr>
              <a:t> </a:t>
            </a:r>
            <a:r>
              <a:rPr lang="fr-FR" sz="800" dirty="0">
                <a:latin typeface="MS Sans Serif"/>
              </a:rPr>
              <a:t>: pouvoir</a:t>
            </a:r>
          </a:p>
          <a:p>
            <a:r>
              <a:rPr lang="fr-FR" sz="800" dirty="0">
                <a:latin typeface="MS Sans Serif"/>
              </a:rPr>
              <a:t> </a:t>
            </a:r>
            <a:r>
              <a:rPr lang="fr-FR" sz="800" b="1" dirty="0">
                <a:latin typeface="MS Sans Serif"/>
              </a:rPr>
              <a:t>nos,  </a:t>
            </a:r>
            <a:r>
              <a:rPr lang="fr-FR" sz="800" b="1" dirty="0" err="1">
                <a:latin typeface="MS Sans Serif"/>
              </a:rPr>
              <a:t>nostrum</a:t>
            </a:r>
            <a:r>
              <a:rPr lang="fr-FR" sz="800" b="1" dirty="0">
                <a:latin typeface="MS Sans Serif"/>
              </a:rPr>
              <a:t> </a:t>
            </a:r>
            <a:r>
              <a:rPr lang="fr-FR" sz="800" dirty="0">
                <a:latin typeface="MS Sans Serif"/>
              </a:rPr>
              <a:t>: </a:t>
            </a:r>
            <a:r>
              <a:rPr lang="fr-FR" sz="800" dirty="0" smtClean="0">
                <a:latin typeface="MS Sans Serif"/>
              </a:rPr>
              <a:t>nous</a:t>
            </a:r>
            <a:endParaRPr lang="fr-FR" sz="800" dirty="0">
              <a:latin typeface="MS Sans Serif"/>
            </a:endParaRPr>
          </a:p>
          <a:p>
            <a:r>
              <a:rPr lang="fr-FR" sz="800" dirty="0">
                <a:latin typeface="MS Sans Serif"/>
              </a:rPr>
              <a:t> </a:t>
            </a:r>
            <a:r>
              <a:rPr lang="fr-FR" sz="800" b="1" dirty="0">
                <a:latin typeface="MS Sans Serif"/>
              </a:rPr>
              <a:t>cum,  inv</a:t>
            </a:r>
            <a:r>
              <a:rPr lang="fr-FR" sz="800" dirty="0">
                <a:latin typeface="MS Sans Serif"/>
              </a:rPr>
              <a:t>. </a:t>
            </a:r>
            <a:r>
              <a:rPr lang="fr-FR" sz="800" dirty="0" smtClean="0">
                <a:latin typeface="MS Sans Serif"/>
              </a:rPr>
              <a:t>conjonction </a:t>
            </a:r>
            <a:r>
              <a:rPr lang="fr-FR" sz="800" dirty="0">
                <a:latin typeface="MS Sans Serif"/>
              </a:rPr>
              <a:t>+ </a:t>
            </a:r>
            <a:r>
              <a:rPr lang="fr-FR" sz="800" dirty="0" err="1">
                <a:latin typeface="MS Sans Serif"/>
              </a:rPr>
              <a:t>ind</a:t>
            </a:r>
            <a:r>
              <a:rPr lang="fr-FR" sz="800" dirty="0">
                <a:latin typeface="MS Sans Serif"/>
              </a:rPr>
              <a:t>. = quand, </a:t>
            </a:r>
            <a:r>
              <a:rPr lang="fr-FR" sz="800" dirty="0" smtClean="0">
                <a:latin typeface="MS Sans Serif"/>
              </a:rPr>
              <a:t>lorsque</a:t>
            </a:r>
          </a:p>
          <a:p>
            <a:r>
              <a:rPr lang="fr-FR" sz="800" b="1" dirty="0" err="1" smtClean="0">
                <a:latin typeface="MS Sans Serif"/>
              </a:rPr>
              <a:t>semel</a:t>
            </a:r>
            <a:r>
              <a:rPr lang="fr-FR" sz="800" b="1" dirty="0">
                <a:latin typeface="MS Sans Serif"/>
              </a:rPr>
              <a:t>, adv</a:t>
            </a:r>
            <a:r>
              <a:rPr lang="fr-FR" sz="800" dirty="0">
                <a:latin typeface="MS Sans Serif"/>
              </a:rPr>
              <a:t>. : une (seule) fois</a:t>
            </a:r>
          </a:p>
          <a:p>
            <a:r>
              <a:rPr lang="fr-FR" sz="800" dirty="0">
                <a:latin typeface="MS Sans Serif"/>
              </a:rPr>
              <a:t> </a:t>
            </a:r>
            <a:r>
              <a:rPr lang="fr-FR" sz="800" b="1" dirty="0" err="1" smtClean="0">
                <a:latin typeface="MS Sans Serif"/>
              </a:rPr>
              <a:t>occido</a:t>
            </a:r>
            <a:r>
              <a:rPr lang="fr-FR" sz="800" b="1" dirty="0">
                <a:latin typeface="MS Sans Serif"/>
              </a:rPr>
              <a:t>:</a:t>
            </a:r>
            <a:r>
              <a:rPr lang="fr-FR" sz="800" dirty="0" smtClean="0">
                <a:latin typeface="MS Sans Serif"/>
              </a:rPr>
              <a:t> </a:t>
            </a:r>
            <a:r>
              <a:rPr lang="fr-FR" sz="800" dirty="0">
                <a:latin typeface="MS Sans Serif"/>
              </a:rPr>
              <a:t>se coucher (soleil)</a:t>
            </a:r>
          </a:p>
          <a:p>
            <a:r>
              <a:rPr lang="fr-FR" sz="800" dirty="0">
                <a:latin typeface="MS Sans Serif"/>
              </a:rPr>
              <a:t> </a:t>
            </a:r>
            <a:r>
              <a:rPr lang="fr-FR" sz="800" b="1" dirty="0" err="1">
                <a:latin typeface="MS Sans Serif"/>
              </a:rPr>
              <a:t>breuis</a:t>
            </a:r>
            <a:r>
              <a:rPr lang="fr-FR" sz="800" b="1" dirty="0">
                <a:latin typeface="MS Sans Serif"/>
              </a:rPr>
              <a:t>,  e </a:t>
            </a:r>
            <a:r>
              <a:rPr lang="fr-FR" sz="800" dirty="0">
                <a:latin typeface="MS Sans Serif"/>
              </a:rPr>
              <a:t>: court </a:t>
            </a:r>
            <a:r>
              <a:rPr lang="fr-FR" sz="800" dirty="0" smtClean="0">
                <a:latin typeface="MS Sans Serif"/>
              </a:rPr>
              <a:t>, éphémère</a:t>
            </a:r>
            <a:endParaRPr lang="fr-FR" sz="800" dirty="0">
              <a:latin typeface="MS Sans Serif"/>
            </a:endParaRPr>
          </a:p>
          <a:p>
            <a:r>
              <a:rPr lang="fr-FR" sz="800" b="1" dirty="0">
                <a:latin typeface="MS Sans Serif"/>
              </a:rPr>
              <a:t> lux,  </a:t>
            </a:r>
            <a:r>
              <a:rPr lang="fr-FR" sz="800" b="1" dirty="0" err="1">
                <a:latin typeface="MS Sans Serif"/>
              </a:rPr>
              <a:t>lucis</a:t>
            </a:r>
            <a:r>
              <a:rPr lang="fr-FR" sz="800" b="1" dirty="0">
                <a:latin typeface="MS Sans Serif"/>
              </a:rPr>
              <a:t>, f</a:t>
            </a:r>
            <a:r>
              <a:rPr lang="fr-FR" sz="800" dirty="0">
                <a:latin typeface="MS Sans Serif"/>
              </a:rPr>
              <a:t>. : lumière, jour</a:t>
            </a:r>
          </a:p>
          <a:p>
            <a:r>
              <a:rPr lang="fr-FR" sz="800" dirty="0">
                <a:latin typeface="MS Sans Serif"/>
              </a:rPr>
              <a:t> </a:t>
            </a:r>
            <a:r>
              <a:rPr lang="fr-FR" sz="800" b="1" dirty="0" err="1">
                <a:latin typeface="MS Sans Serif"/>
              </a:rPr>
              <a:t>nox</a:t>
            </a:r>
            <a:r>
              <a:rPr lang="fr-FR" sz="800" b="1" dirty="0">
                <a:latin typeface="MS Sans Serif"/>
              </a:rPr>
              <a:t>,  </a:t>
            </a:r>
            <a:r>
              <a:rPr lang="fr-FR" sz="800" b="1" dirty="0" err="1">
                <a:latin typeface="MS Sans Serif"/>
              </a:rPr>
              <a:t>noctis</a:t>
            </a:r>
            <a:r>
              <a:rPr lang="fr-FR" sz="800" b="1" dirty="0">
                <a:latin typeface="MS Sans Serif"/>
              </a:rPr>
              <a:t>, f</a:t>
            </a:r>
            <a:r>
              <a:rPr lang="fr-FR" sz="800" dirty="0">
                <a:latin typeface="MS Sans Serif"/>
              </a:rPr>
              <a:t>. : nuit</a:t>
            </a:r>
          </a:p>
          <a:p>
            <a:r>
              <a:rPr lang="fr-FR" sz="800" b="1" dirty="0" err="1" smtClean="0">
                <a:latin typeface="MS Sans Serif"/>
              </a:rPr>
              <a:t>perpetuus</a:t>
            </a:r>
            <a:r>
              <a:rPr lang="fr-FR" sz="800" b="1" dirty="0">
                <a:latin typeface="MS Sans Serif"/>
              </a:rPr>
              <a:t>,  a, </a:t>
            </a:r>
            <a:r>
              <a:rPr lang="fr-FR" sz="800" b="1" dirty="0" err="1">
                <a:latin typeface="MS Sans Serif"/>
              </a:rPr>
              <a:t>um</a:t>
            </a:r>
            <a:r>
              <a:rPr lang="fr-FR" sz="800" dirty="0">
                <a:latin typeface="MS Sans Serif"/>
              </a:rPr>
              <a:t> : </a:t>
            </a:r>
            <a:r>
              <a:rPr lang="fr-FR" sz="800" dirty="0" smtClean="0">
                <a:latin typeface="MS Sans Serif"/>
              </a:rPr>
              <a:t>perpétuel, éternelle</a:t>
            </a:r>
            <a:endParaRPr lang="fr-FR" sz="800" dirty="0">
              <a:latin typeface="MS Sans Serif"/>
            </a:endParaRPr>
          </a:p>
          <a:p>
            <a:r>
              <a:rPr lang="fr-FR" sz="800" b="1" dirty="0">
                <a:latin typeface="MS Sans Serif"/>
              </a:rPr>
              <a:t> </a:t>
            </a:r>
            <a:r>
              <a:rPr lang="fr-FR" sz="800" b="1" dirty="0" err="1">
                <a:latin typeface="MS Sans Serif"/>
              </a:rPr>
              <a:t>una</a:t>
            </a:r>
            <a:r>
              <a:rPr lang="fr-FR" sz="800" b="1" dirty="0">
                <a:latin typeface="MS Sans Serif"/>
              </a:rPr>
              <a:t>, adv. </a:t>
            </a:r>
            <a:r>
              <a:rPr lang="fr-FR" sz="800" dirty="0">
                <a:latin typeface="MS Sans Serif"/>
              </a:rPr>
              <a:t>: ensemble, en même temps</a:t>
            </a:r>
          </a:p>
          <a:p>
            <a:r>
              <a:rPr lang="fr-FR" sz="800" b="1" dirty="0" err="1" smtClean="0">
                <a:latin typeface="MS Sans Serif"/>
              </a:rPr>
              <a:t>dormio</a:t>
            </a:r>
            <a:r>
              <a:rPr lang="fr-FR" sz="800" b="1" dirty="0">
                <a:latin typeface="MS Sans Serif"/>
              </a:rPr>
              <a:t>,  </a:t>
            </a:r>
            <a:r>
              <a:rPr lang="fr-FR" sz="800" b="1" dirty="0" err="1">
                <a:latin typeface="MS Sans Serif"/>
              </a:rPr>
              <a:t>is</a:t>
            </a:r>
            <a:r>
              <a:rPr lang="fr-FR" sz="800" b="1" dirty="0">
                <a:latin typeface="MS Sans Serif"/>
              </a:rPr>
              <a:t>, ire, </a:t>
            </a:r>
            <a:r>
              <a:rPr lang="fr-FR" sz="800" b="1" dirty="0" err="1">
                <a:latin typeface="MS Sans Serif"/>
              </a:rPr>
              <a:t>iui</a:t>
            </a:r>
            <a:r>
              <a:rPr lang="fr-FR" sz="800" b="1" dirty="0">
                <a:latin typeface="MS Sans Serif"/>
              </a:rPr>
              <a:t>, </a:t>
            </a:r>
            <a:r>
              <a:rPr lang="fr-FR" sz="800" b="1" dirty="0" err="1">
                <a:latin typeface="MS Sans Serif"/>
              </a:rPr>
              <a:t>itum</a:t>
            </a:r>
            <a:r>
              <a:rPr lang="fr-FR" sz="800" b="1" dirty="0">
                <a:latin typeface="MS Sans Serif"/>
              </a:rPr>
              <a:t> </a:t>
            </a:r>
            <a:r>
              <a:rPr lang="fr-FR" sz="800" dirty="0">
                <a:latin typeface="MS Sans Serif"/>
              </a:rPr>
              <a:t>: dormir, ne rien </a:t>
            </a:r>
            <a:r>
              <a:rPr lang="fr-FR" sz="800" dirty="0" smtClean="0">
                <a:latin typeface="MS Sans Serif"/>
              </a:rPr>
              <a:t>faire</a:t>
            </a:r>
          </a:p>
          <a:p>
            <a:r>
              <a:rPr lang="fr-FR" sz="800" b="1" dirty="0">
                <a:latin typeface="MS Sans Serif"/>
              </a:rPr>
              <a:t>e</a:t>
            </a:r>
            <a:r>
              <a:rPr lang="fr-FR" sz="800" b="1" dirty="0" smtClean="0">
                <a:latin typeface="MS Sans Serif"/>
              </a:rPr>
              <a:t>st </a:t>
            </a:r>
            <a:r>
              <a:rPr lang="fr-FR" sz="800" b="1" dirty="0" err="1" smtClean="0">
                <a:latin typeface="MS Sans Serif"/>
              </a:rPr>
              <a:t>dormienda</a:t>
            </a:r>
            <a:r>
              <a:rPr lang="fr-FR" sz="800" dirty="0" smtClean="0">
                <a:latin typeface="MS Sans Serif"/>
              </a:rPr>
              <a:t>: il nous faut dormir</a:t>
            </a:r>
            <a:endParaRPr lang="fr-FR" dirty="0"/>
          </a:p>
        </p:txBody>
      </p:sp>
      <p:sp>
        <p:nvSpPr>
          <p:cNvPr id="16" name="Rectangle 15"/>
          <p:cNvSpPr/>
          <p:nvPr/>
        </p:nvSpPr>
        <p:spPr>
          <a:xfrm>
            <a:off x="461760" y="116632"/>
            <a:ext cx="774323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3200" b="1" i="1" dirty="0">
                <a:solidFill>
                  <a:schemeClr val="accent5">
                    <a:lumMod val="60000"/>
                    <a:lumOff val="40000"/>
                  </a:schemeClr>
                </a:solidFill>
                <a:latin typeface="Papyrus" pitchFamily="66" charset="0"/>
              </a:rPr>
              <a:t>Soles</a:t>
            </a:r>
            <a:r>
              <a:rPr lang="fr-FR" b="1" dirty="0">
                <a:solidFill>
                  <a:schemeClr val="accent5">
                    <a:lumMod val="60000"/>
                    <a:lumOff val="40000"/>
                  </a:schemeClr>
                </a:solidFill>
                <a:latin typeface="Papyrus" pitchFamily="66" charset="0"/>
              </a:rPr>
              <a:t> </a:t>
            </a:r>
            <a:r>
              <a:rPr lang="fr-FR" b="1" dirty="0" err="1">
                <a:solidFill>
                  <a:schemeClr val="accent5">
                    <a:lumMod val="60000"/>
                    <a:lumOff val="40000"/>
                  </a:schemeClr>
                </a:solidFill>
                <a:latin typeface="Papyrus" pitchFamily="66" charset="0"/>
              </a:rPr>
              <a:t>occidere</a:t>
            </a:r>
            <a:r>
              <a:rPr lang="fr-FR" b="1" dirty="0">
                <a:solidFill>
                  <a:schemeClr val="accent5">
                    <a:lumMod val="60000"/>
                    <a:lumOff val="40000"/>
                  </a:schemeClr>
                </a:solidFill>
                <a:latin typeface="Papyrus" pitchFamily="66" charset="0"/>
              </a:rPr>
              <a:t> et redire </a:t>
            </a:r>
            <a:r>
              <a:rPr lang="fr-FR" sz="3200" b="1" dirty="0" err="1">
                <a:solidFill>
                  <a:schemeClr val="accent5"/>
                </a:solidFill>
                <a:latin typeface="Papyrus" pitchFamily="66" charset="0"/>
              </a:rPr>
              <a:t>possunt</a:t>
            </a:r>
            <a:r>
              <a:rPr lang="fr-FR" b="1" dirty="0">
                <a:solidFill>
                  <a:schemeClr val="accent5">
                    <a:lumMod val="60000"/>
                    <a:lumOff val="40000"/>
                  </a:schemeClr>
                </a:solidFill>
                <a:latin typeface="Papyrus" pitchFamily="66" charset="0"/>
              </a:rPr>
              <a:t> ;</a:t>
            </a:r>
          </a:p>
          <a:p>
            <a:r>
              <a:rPr lang="fr-FR" b="1" dirty="0" err="1">
                <a:solidFill>
                  <a:schemeClr val="accent5">
                    <a:lumMod val="60000"/>
                    <a:lumOff val="40000"/>
                  </a:schemeClr>
                </a:solidFill>
                <a:latin typeface="Papyrus" pitchFamily="66" charset="0"/>
              </a:rPr>
              <a:t>Nobis</a:t>
            </a:r>
            <a:r>
              <a:rPr lang="fr-FR" b="1" dirty="0">
                <a:solidFill>
                  <a:schemeClr val="accent5">
                    <a:lumMod val="60000"/>
                    <a:lumOff val="40000"/>
                  </a:schemeClr>
                </a:solidFill>
                <a:latin typeface="Papyrus" pitchFamily="66" charset="0"/>
              </a:rPr>
              <a:t> </a:t>
            </a:r>
            <a:r>
              <a:rPr lang="fr-FR" sz="3200" b="1" dirty="0">
                <a:solidFill>
                  <a:schemeClr val="bg2">
                    <a:lumMod val="75000"/>
                  </a:schemeClr>
                </a:solidFill>
                <a:latin typeface="Papyrus" pitchFamily="66" charset="0"/>
              </a:rPr>
              <a:t>cum</a:t>
            </a:r>
            <a:r>
              <a:rPr lang="fr-FR" b="1" dirty="0">
                <a:solidFill>
                  <a:schemeClr val="accent5">
                    <a:lumMod val="60000"/>
                    <a:lumOff val="40000"/>
                  </a:schemeClr>
                </a:solidFill>
                <a:latin typeface="Papyrus" pitchFamily="66" charset="0"/>
              </a:rPr>
              <a:t> </a:t>
            </a:r>
            <a:r>
              <a:rPr lang="fr-FR" b="1" dirty="0" err="1">
                <a:solidFill>
                  <a:schemeClr val="accent5">
                    <a:lumMod val="60000"/>
                    <a:lumOff val="40000"/>
                  </a:schemeClr>
                </a:solidFill>
                <a:latin typeface="Papyrus" pitchFamily="66" charset="0"/>
              </a:rPr>
              <a:t>semel</a:t>
            </a:r>
            <a:r>
              <a:rPr lang="fr-FR" b="1" dirty="0">
                <a:solidFill>
                  <a:schemeClr val="accent5">
                    <a:lumMod val="60000"/>
                    <a:lumOff val="40000"/>
                  </a:schemeClr>
                </a:solidFill>
                <a:latin typeface="Papyrus" pitchFamily="66" charset="0"/>
              </a:rPr>
              <a:t> </a:t>
            </a:r>
            <a:r>
              <a:rPr lang="fr-FR" sz="3200" b="1" dirty="0" err="1">
                <a:solidFill>
                  <a:schemeClr val="accent5"/>
                </a:solidFill>
                <a:latin typeface="Papyrus" pitchFamily="66" charset="0"/>
              </a:rPr>
              <a:t>occidit</a:t>
            </a:r>
            <a:r>
              <a:rPr lang="fr-FR" b="1" dirty="0">
                <a:solidFill>
                  <a:schemeClr val="accent5">
                    <a:lumMod val="60000"/>
                    <a:lumOff val="40000"/>
                  </a:schemeClr>
                </a:solidFill>
                <a:latin typeface="Papyrus" pitchFamily="66" charset="0"/>
              </a:rPr>
              <a:t> </a:t>
            </a:r>
            <a:r>
              <a:rPr lang="fr-FR" sz="3200" b="1" i="1" dirty="0" err="1">
                <a:solidFill>
                  <a:schemeClr val="accent5">
                    <a:lumMod val="60000"/>
                    <a:lumOff val="40000"/>
                  </a:schemeClr>
                </a:solidFill>
                <a:latin typeface="Papyrus" pitchFamily="66" charset="0"/>
              </a:rPr>
              <a:t>brevis</a:t>
            </a:r>
            <a:r>
              <a:rPr lang="fr-FR" sz="3200" b="1" i="1" dirty="0">
                <a:solidFill>
                  <a:schemeClr val="accent5">
                    <a:lumMod val="60000"/>
                    <a:lumOff val="40000"/>
                  </a:schemeClr>
                </a:solidFill>
                <a:latin typeface="Papyrus" pitchFamily="66" charset="0"/>
              </a:rPr>
              <a:t> lux</a:t>
            </a:r>
            <a:r>
              <a:rPr lang="fr-FR" b="1" dirty="0">
                <a:solidFill>
                  <a:schemeClr val="accent5">
                    <a:lumMod val="60000"/>
                    <a:lumOff val="40000"/>
                  </a:schemeClr>
                </a:solidFill>
                <a:latin typeface="Papyrus" pitchFamily="66" charset="0"/>
              </a:rPr>
              <a:t>,</a:t>
            </a:r>
          </a:p>
          <a:p>
            <a:r>
              <a:rPr lang="fr-FR" sz="3200" b="1" i="1" dirty="0" err="1">
                <a:solidFill>
                  <a:schemeClr val="accent5">
                    <a:lumMod val="60000"/>
                    <a:lumOff val="40000"/>
                  </a:schemeClr>
                </a:solidFill>
                <a:latin typeface="Papyrus" pitchFamily="66" charset="0"/>
              </a:rPr>
              <a:t>Nox</a:t>
            </a:r>
            <a:r>
              <a:rPr lang="fr-FR" b="1" dirty="0">
                <a:solidFill>
                  <a:schemeClr val="accent5">
                    <a:lumMod val="60000"/>
                    <a:lumOff val="40000"/>
                  </a:schemeClr>
                </a:solidFill>
                <a:latin typeface="Papyrus" pitchFamily="66" charset="0"/>
              </a:rPr>
              <a:t> </a:t>
            </a:r>
            <a:r>
              <a:rPr lang="fr-FR" sz="3200" b="1" dirty="0">
                <a:solidFill>
                  <a:schemeClr val="accent5"/>
                </a:solidFill>
                <a:latin typeface="Papyrus" pitchFamily="66" charset="0"/>
              </a:rPr>
              <a:t>est</a:t>
            </a:r>
            <a:r>
              <a:rPr lang="fr-FR" b="1" dirty="0">
                <a:solidFill>
                  <a:schemeClr val="accent5">
                    <a:lumMod val="60000"/>
                    <a:lumOff val="40000"/>
                  </a:schemeClr>
                </a:solidFill>
                <a:latin typeface="Papyrus" pitchFamily="66" charset="0"/>
              </a:rPr>
              <a:t> </a:t>
            </a:r>
            <a:r>
              <a:rPr lang="fr-FR" sz="3200" b="1" i="1" dirty="0" err="1">
                <a:solidFill>
                  <a:schemeClr val="accent5">
                    <a:lumMod val="60000"/>
                    <a:lumOff val="40000"/>
                  </a:schemeClr>
                </a:solidFill>
                <a:latin typeface="Papyrus" pitchFamily="66" charset="0"/>
              </a:rPr>
              <a:t>perpetua</a:t>
            </a:r>
            <a:r>
              <a:rPr lang="fr-FR" b="1" dirty="0">
                <a:solidFill>
                  <a:schemeClr val="accent5">
                    <a:lumMod val="60000"/>
                    <a:lumOff val="40000"/>
                  </a:schemeClr>
                </a:solidFill>
                <a:latin typeface="Papyrus" pitchFamily="66" charset="0"/>
              </a:rPr>
              <a:t> </a:t>
            </a:r>
            <a:r>
              <a:rPr lang="fr-FR" b="1" dirty="0" err="1">
                <a:solidFill>
                  <a:schemeClr val="accent5">
                    <a:lumMod val="60000"/>
                    <a:lumOff val="40000"/>
                  </a:schemeClr>
                </a:solidFill>
                <a:latin typeface="Papyrus" pitchFamily="66" charset="0"/>
              </a:rPr>
              <a:t>una</a:t>
            </a:r>
            <a:r>
              <a:rPr lang="fr-FR" b="1" dirty="0">
                <a:solidFill>
                  <a:schemeClr val="accent5">
                    <a:lumMod val="60000"/>
                    <a:lumOff val="40000"/>
                  </a:schemeClr>
                </a:solidFill>
                <a:latin typeface="Papyrus" pitchFamily="66" charset="0"/>
              </a:rPr>
              <a:t> </a:t>
            </a:r>
            <a:r>
              <a:rPr lang="fr-FR" sz="3200" b="1" dirty="0" err="1">
                <a:solidFill>
                  <a:schemeClr val="accent5"/>
                </a:solidFill>
                <a:latin typeface="Papyrus" pitchFamily="66" charset="0"/>
              </a:rPr>
              <a:t>dormienda</a:t>
            </a:r>
            <a:r>
              <a:rPr lang="fr-FR" sz="3200" b="1" dirty="0">
                <a:solidFill>
                  <a:schemeClr val="accent5"/>
                </a:solidFill>
                <a:latin typeface="Papyrus" pitchFamily="66" charset="0"/>
              </a:rPr>
              <a:t>.</a:t>
            </a:r>
          </a:p>
        </p:txBody>
      </p:sp>
      <p:sp>
        <p:nvSpPr>
          <p:cNvPr id="17" name="Ellipse 16"/>
          <p:cNvSpPr/>
          <p:nvPr/>
        </p:nvSpPr>
        <p:spPr>
          <a:xfrm>
            <a:off x="1142976" y="4077072"/>
            <a:ext cx="4433369" cy="1183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C00000"/>
              </a:solidFill>
              <a:latin typeface="AndrewScript_1.6" pitchFamily="2" charset="0"/>
            </a:endParaRPr>
          </a:p>
          <a:p>
            <a:pPr algn="ctr"/>
            <a:r>
              <a:rPr lang="fr-FR" dirty="0" smtClean="0">
                <a:solidFill>
                  <a:srgbClr val="C00000"/>
                </a:solidFill>
                <a:latin typeface="AndrewScript_1.6" pitchFamily="2" charset="0"/>
              </a:rPr>
              <a:t>Observez cette traduction littéraire. Que pouvez-vous en dire?</a:t>
            </a:r>
            <a:endParaRPr lang="fr-FR" dirty="0">
              <a:solidFill>
                <a:srgbClr val="C00000"/>
              </a:solidFill>
              <a:latin typeface="AndrewScript_1.6" pitchFamily="2"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
                                        <p:tgtEl>
                                          <p:spTgt spid="9"/>
                                        </p:tgtEl>
                                      </p:cBhvr>
                                    </p:animEffect>
                                    <p:anim calcmode="lin" valueType="num">
                                      <p:cBhvr>
                                        <p:cTn id="19" dur="400" fill="hold"/>
                                        <p:tgtEl>
                                          <p:spTgt spid="9"/>
                                        </p:tgtEl>
                                        <p:attrNameLst>
                                          <p:attrName>ppt_x</p:attrName>
                                        </p:attrNameLst>
                                      </p:cBhvr>
                                      <p:tavLst>
                                        <p:tav tm="0">
                                          <p:val>
                                            <p:strVal val="#ppt_x"/>
                                          </p:val>
                                        </p:tav>
                                        <p:tav tm="100000">
                                          <p:val>
                                            <p:strVal val="#ppt_x"/>
                                          </p:val>
                                        </p:tav>
                                      </p:tavLst>
                                    </p:anim>
                                    <p:anim calcmode="lin" valueType="num">
                                      <p:cBhvr>
                                        <p:cTn id="20" dur="400" fill="hold"/>
                                        <p:tgtEl>
                                          <p:spTgt spid="9"/>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5"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547664" y="1196752"/>
            <a:ext cx="5328592" cy="1103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AndrewScript_1.6" pitchFamily="2" charset="0"/>
              </a:rPr>
              <a:t>Quel procédé stylistique est utilisé dans ce texte latin? Comment le rendre en français?</a:t>
            </a:r>
            <a:endParaRPr lang="fr-FR" dirty="0">
              <a:solidFill>
                <a:srgbClr val="C00000"/>
              </a:solidFill>
              <a:latin typeface="AndrewScript_1.6" pitchFamily="2" charset="0"/>
            </a:endParaRPr>
          </a:p>
        </p:txBody>
      </p:sp>
      <p:sp>
        <p:nvSpPr>
          <p:cNvPr id="6" name="Rectangle 5"/>
          <p:cNvSpPr/>
          <p:nvPr/>
        </p:nvSpPr>
        <p:spPr>
          <a:xfrm>
            <a:off x="500066" y="3441212"/>
            <a:ext cx="4572000" cy="1077218"/>
          </a:xfrm>
          <a:prstGeom prst="rect">
            <a:avLst/>
          </a:prstGeom>
        </p:spPr>
        <p:txBody>
          <a:bodyPr>
            <a:spAutoFit/>
          </a:bodyPr>
          <a:lstStyle/>
          <a:p>
            <a:pPr algn="just"/>
            <a:r>
              <a:rPr lang="fr-FR" sz="1600" b="1" dirty="0">
                <a:solidFill>
                  <a:schemeClr val="accent6">
                    <a:lumMod val="40000"/>
                    <a:lumOff val="60000"/>
                  </a:schemeClr>
                </a:solidFill>
                <a:latin typeface="Taffy" pitchFamily="66" charset="0"/>
              </a:rPr>
              <a:t>Donne moi mille baisers, ensuite cent,</a:t>
            </a:r>
          </a:p>
          <a:p>
            <a:pPr algn="just"/>
            <a:r>
              <a:rPr lang="fr-FR" sz="1600" b="1" dirty="0">
                <a:solidFill>
                  <a:schemeClr val="accent6">
                    <a:lumMod val="40000"/>
                    <a:lumOff val="60000"/>
                  </a:schemeClr>
                </a:solidFill>
                <a:latin typeface="Taffy" pitchFamily="66" charset="0"/>
              </a:rPr>
              <a:t>Ensuite mille autres, ensuite une seconde fois cent,</a:t>
            </a:r>
          </a:p>
          <a:p>
            <a:pPr algn="just"/>
            <a:r>
              <a:rPr lang="fr-FR" sz="1600" b="1" dirty="0">
                <a:solidFill>
                  <a:schemeClr val="accent6">
                    <a:lumMod val="40000"/>
                    <a:lumOff val="60000"/>
                  </a:schemeClr>
                </a:solidFill>
                <a:latin typeface="Taffy" pitchFamily="66" charset="0"/>
              </a:rPr>
              <a:t>Ensuite continuellement mille autres, ensuite cent;</a:t>
            </a:r>
          </a:p>
          <a:p>
            <a:pPr algn="just"/>
            <a:r>
              <a:rPr lang="fr-FR" sz="1600" b="1" dirty="0">
                <a:solidFill>
                  <a:schemeClr val="accent6">
                    <a:lumMod val="40000"/>
                    <a:lumOff val="60000"/>
                  </a:schemeClr>
                </a:solidFill>
                <a:latin typeface="Taffy" pitchFamily="66" charset="0"/>
              </a:rPr>
              <a:t>Ensuite, </a:t>
            </a:r>
            <a:r>
              <a:rPr lang="fr-FR" sz="1600" b="1" dirty="0" smtClean="0">
                <a:solidFill>
                  <a:schemeClr val="accent6">
                    <a:lumMod val="40000"/>
                    <a:lumOff val="60000"/>
                  </a:schemeClr>
                </a:solidFill>
                <a:latin typeface="Taffy" pitchFamily="66" charset="0"/>
              </a:rPr>
              <a:t>???  (Tom et Romain)</a:t>
            </a:r>
            <a:endParaRPr lang="fr-FR" sz="1600" b="1" u="none" strike="noStrike" dirty="0">
              <a:solidFill>
                <a:schemeClr val="accent6">
                  <a:lumMod val="40000"/>
                  <a:lumOff val="60000"/>
                </a:schemeClr>
              </a:solidFill>
              <a:latin typeface="Taffy" pitchFamily="66" charset="0"/>
            </a:endParaRPr>
          </a:p>
        </p:txBody>
      </p:sp>
      <p:sp>
        <p:nvSpPr>
          <p:cNvPr id="8" name="Rectangle 7"/>
          <p:cNvSpPr/>
          <p:nvPr/>
        </p:nvSpPr>
        <p:spPr>
          <a:xfrm>
            <a:off x="414904" y="4778949"/>
            <a:ext cx="5453240" cy="584775"/>
          </a:xfrm>
          <a:prstGeom prst="rect">
            <a:avLst/>
          </a:prstGeom>
        </p:spPr>
        <p:txBody>
          <a:bodyPr wrap="square">
            <a:spAutoFit/>
          </a:bodyPr>
          <a:lstStyle/>
          <a:p>
            <a:pPr algn="just"/>
            <a:r>
              <a:rPr lang="fr-FR" sz="1600" b="1" dirty="0">
                <a:solidFill>
                  <a:schemeClr val="accent6">
                    <a:lumMod val="40000"/>
                    <a:lumOff val="60000"/>
                  </a:schemeClr>
                </a:solidFill>
                <a:latin typeface="Taffy" pitchFamily="66" charset="0"/>
              </a:rPr>
              <a:t>Puis encore mille</a:t>
            </a:r>
            <a:r>
              <a:rPr lang="fr-FR" sz="1600" b="1" dirty="0" smtClean="0">
                <a:solidFill>
                  <a:schemeClr val="accent6">
                    <a:lumMod val="40000"/>
                    <a:lumOff val="60000"/>
                  </a:schemeClr>
                </a:solidFill>
                <a:latin typeface="Taffy" pitchFamily="66" charset="0"/>
              </a:rPr>
              <a:t>, puis </a:t>
            </a:r>
            <a:r>
              <a:rPr lang="fr-FR" sz="1600" b="1" dirty="0">
                <a:solidFill>
                  <a:schemeClr val="accent6">
                    <a:lumMod val="40000"/>
                    <a:lumOff val="60000"/>
                  </a:schemeClr>
                </a:solidFill>
                <a:latin typeface="Taffy" pitchFamily="66" charset="0"/>
              </a:rPr>
              <a:t>deux cents</a:t>
            </a:r>
            <a:r>
              <a:rPr lang="fr-FR" sz="1600" b="1" dirty="0" smtClean="0">
                <a:solidFill>
                  <a:schemeClr val="accent6">
                    <a:lumMod val="40000"/>
                    <a:lumOff val="60000"/>
                  </a:schemeClr>
                </a:solidFill>
                <a:latin typeface="Taffy" pitchFamily="66" charset="0"/>
              </a:rPr>
              <a:t>, puis </a:t>
            </a:r>
            <a:r>
              <a:rPr lang="fr-FR" sz="1600" b="1" dirty="0">
                <a:solidFill>
                  <a:schemeClr val="accent6">
                    <a:lumMod val="40000"/>
                    <a:lumOff val="60000"/>
                  </a:schemeClr>
                </a:solidFill>
                <a:latin typeface="Taffy" pitchFamily="66" charset="0"/>
              </a:rPr>
              <a:t>encore mille</a:t>
            </a:r>
            <a:r>
              <a:rPr lang="fr-FR" sz="1600" b="1" dirty="0" smtClean="0">
                <a:solidFill>
                  <a:schemeClr val="accent6">
                    <a:lumMod val="40000"/>
                    <a:lumOff val="60000"/>
                  </a:schemeClr>
                </a:solidFill>
                <a:latin typeface="Taffy" pitchFamily="66" charset="0"/>
              </a:rPr>
              <a:t>, puis </a:t>
            </a:r>
            <a:r>
              <a:rPr lang="fr-FR" sz="1600" b="1" dirty="0">
                <a:solidFill>
                  <a:schemeClr val="accent6">
                    <a:lumMod val="40000"/>
                    <a:lumOff val="60000"/>
                  </a:schemeClr>
                </a:solidFill>
                <a:latin typeface="Taffy" pitchFamily="66" charset="0"/>
              </a:rPr>
              <a:t>cent</a:t>
            </a:r>
          </a:p>
          <a:p>
            <a:pPr algn="just"/>
            <a:r>
              <a:rPr lang="fr-FR" sz="1600" b="1" dirty="0">
                <a:solidFill>
                  <a:schemeClr val="accent6">
                    <a:lumMod val="40000"/>
                    <a:lumOff val="60000"/>
                  </a:schemeClr>
                </a:solidFill>
                <a:latin typeface="Taffy" pitchFamily="66" charset="0"/>
              </a:rPr>
              <a:t>puis encore jusqu'a mille puis </a:t>
            </a:r>
            <a:r>
              <a:rPr lang="fr-FR" sz="1600" b="1" dirty="0" smtClean="0">
                <a:solidFill>
                  <a:schemeClr val="accent6">
                    <a:lumMod val="40000"/>
                    <a:lumOff val="60000"/>
                  </a:schemeClr>
                </a:solidFill>
                <a:latin typeface="Taffy" pitchFamily="66" charset="0"/>
              </a:rPr>
              <a:t>cent. (Bastien et Nathan)</a:t>
            </a:r>
            <a:endParaRPr lang="fr-FR" sz="1600" b="1" u="none" strike="noStrike" dirty="0">
              <a:solidFill>
                <a:schemeClr val="accent6">
                  <a:lumMod val="40000"/>
                  <a:lumOff val="60000"/>
                </a:schemeClr>
              </a:solidFill>
              <a:latin typeface="Taffy" pitchFamily="66" charset="0"/>
            </a:endParaRPr>
          </a:p>
        </p:txBody>
      </p:sp>
      <p:sp>
        <p:nvSpPr>
          <p:cNvPr id="12" name="Rectangle 11"/>
          <p:cNvSpPr/>
          <p:nvPr/>
        </p:nvSpPr>
        <p:spPr>
          <a:xfrm>
            <a:off x="2977330" y="116632"/>
            <a:ext cx="4474989"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t-IT" b="1" dirty="0">
                <a:solidFill>
                  <a:schemeClr val="accent5">
                    <a:lumMod val="60000"/>
                    <a:lumOff val="40000"/>
                  </a:schemeClr>
                </a:solidFill>
                <a:latin typeface="Papyrus" pitchFamily="66" charset="0"/>
              </a:rPr>
              <a:t>Da mi basia mille, deinde centum,</a:t>
            </a:r>
          </a:p>
          <a:p>
            <a:r>
              <a:rPr lang="it-IT" b="1" dirty="0">
                <a:solidFill>
                  <a:schemeClr val="accent5">
                    <a:lumMod val="60000"/>
                    <a:lumOff val="40000"/>
                  </a:schemeClr>
                </a:solidFill>
                <a:latin typeface="Papyrus" pitchFamily="66" charset="0"/>
              </a:rPr>
              <a:t>Dein mille altera, dein secunda centum,</a:t>
            </a:r>
          </a:p>
          <a:p>
            <a:r>
              <a:rPr lang="it-IT" b="1" dirty="0">
                <a:solidFill>
                  <a:schemeClr val="accent5">
                    <a:lumMod val="60000"/>
                    <a:lumOff val="40000"/>
                  </a:schemeClr>
                </a:solidFill>
                <a:latin typeface="Papyrus" pitchFamily="66" charset="0"/>
              </a:rPr>
              <a:t>Deinde usque altera mille, deinde centum </a:t>
            </a:r>
            <a:endParaRPr lang="fr-FR" b="1" dirty="0">
              <a:solidFill>
                <a:schemeClr val="accent5">
                  <a:lumMod val="60000"/>
                  <a:lumOff val="40000"/>
                </a:schemeClr>
              </a:solidFill>
              <a:latin typeface="Papyrus" pitchFamily="66" charset="0"/>
            </a:endParaRPr>
          </a:p>
        </p:txBody>
      </p:sp>
      <p:sp>
        <p:nvSpPr>
          <p:cNvPr id="13" name="Rectangle 12"/>
          <p:cNvSpPr/>
          <p:nvPr/>
        </p:nvSpPr>
        <p:spPr>
          <a:xfrm>
            <a:off x="567304" y="5733256"/>
            <a:ext cx="5453240" cy="830997"/>
          </a:xfrm>
          <a:prstGeom prst="rect">
            <a:avLst/>
          </a:prstGeom>
        </p:spPr>
        <p:txBody>
          <a:bodyPr wrap="square">
            <a:spAutoFit/>
          </a:bodyPr>
          <a:lstStyle/>
          <a:p>
            <a:pPr algn="just"/>
            <a:r>
              <a:rPr lang="fr-FR" sz="1600" b="1" dirty="0">
                <a:solidFill>
                  <a:schemeClr val="accent6">
                    <a:lumMod val="40000"/>
                    <a:lumOff val="60000"/>
                  </a:schemeClr>
                </a:solidFill>
                <a:latin typeface="Taffy" pitchFamily="66" charset="0"/>
              </a:rPr>
              <a:t>Je donne mille baisers, ensuite </a:t>
            </a:r>
            <a:r>
              <a:rPr lang="fr-FR" sz="1600" b="1" dirty="0" smtClean="0">
                <a:solidFill>
                  <a:schemeClr val="accent6">
                    <a:lumMod val="40000"/>
                    <a:lumOff val="60000"/>
                  </a:schemeClr>
                </a:solidFill>
                <a:latin typeface="Taffy" pitchFamily="66" charset="0"/>
              </a:rPr>
              <a:t>cent, ensuite </a:t>
            </a:r>
            <a:r>
              <a:rPr lang="fr-FR" sz="1600" b="1" dirty="0">
                <a:solidFill>
                  <a:schemeClr val="accent6">
                    <a:lumMod val="40000"/>
                    <a:lumOff val="60000"/>
                  </a:schemeClr>
                </a:solidFill>
                <a:latin typeface="Taffy" pitchFamily="66" charset="0"/>
              </a:rPr>
              <a:t>mille </a:t>
            </a:r>
            <a:r>
              <a:rPr lang="fr-FR" sz="1600" b="1" dirty="0" smtClean="0">
                <a:solidFill>
                  <a:schemeClr val="accent6">
                    <a:lumMod val="40000"/>
                    <a:lumOff val="60000"/>
                  </a:schemeClr>
                </a:solidFill>
                <a:latin typeface="Taffy" pitchFamily="66" charset="0"/>
              </a:rPr>
              <a:t>autres, ensuite </a:t>
            </a:r>
            <a:r>
              <a:rPr lang="fr-FR" sz="1600" b="1" dirty="0">
                <a:solidFill>
                  <a:schemeClr val="accent6">
                    <a:lumMod val="40000"/>
                    <a:lumOff val="60000"/>
                  </a:schemeClr>
                </a:solidFill>
                <a:latin typeface="Taffy" pitchFamily="66" charset="0"/>
              </a:rPr>
              <a:t>cent une seconde </a:t>
            </a:r>
            <a:r>
              <a:rPr lang="fr-FR" sz="1600" b="1" dirty="0" smtClean="0">
                <a:solidFill>
                  <a:schemeClr val="accent6">
                    <a:lumMod val="40000"/>
                    <a:lumOff val="60000"/>
                  </a:schemeClr>
                </a:solidFill>
                <a:latin typeface="Taffy" pitchFamily="66" charset="0"/>
              </a:rPr>
              <a:t>fois, et </a:t>
            </a:r>
            <a:r>
              <a:rPr lang="fr-FR" sz="1600" b="1" dirty="0">
                <a:solidFill>
                  <a:schemeClr val="accent6">
                    <a:lumMod val="40000"/>
                    <a:lumOff val="60000"/>
                  </a:schemeClr>
                </a:solidFill>
                <a:latin typeface="Taffy" pitchFamily="66" charset="0"/>
              </a:rPr>
              <a:t>jusqu'à milles autres, et pour finir </a:t>
            </a:r>
            <a:r>
              <a:rPr lang="fr-FR" sz="1600" b="1" dirty="0" smtClean="0">
                <a:solidFill>
                  <a:schemeClr val="accent6">
                    <a:lumMod val="40000"/>
                    <a:lumOff val="60000"/>
                  </a:schemeClr>
                </a:solidFill>
                <a:latin typeface="Taffy" pitchFamily="66" charset="0"/>
              </a:rPr>
              <a:t>cent. (</a:t>
            </a:r>
            <a:r>
              <a:rPr lang="fr-FR" sz="1600" b="1" dirty="0" err="1" smtClean="0">
                <a:solidFill>
                  <a:schemeClr val="accent6">
                    <a:lumMod val="40000"/>
                    <a:lumOff val="60000"/>
                  </a:schemeClr>
                </a:solidFill>
                <a:latin typeface="Taffy" pitchFamily="66" charset="0"/>
              </a:rPr>
              <a:t>Lénaïg</a:t>
            </a:r>
            <a:r>
              <a:rPr lang="fr-FR" sz="1600" b="1" dirty="0" smtClean="0">
                <a:solidFill>
                  <a:schemeClr val="accent6">
                    <a:lumMod val="40000"/>
                    <a:lumOff val="60000"/>
                  </a:schemeClr>
                </a:solidFill>
                <a:latin typeface="Taffy" pitchFamily="66" charset="0"/>
              </a:rPr>
              <a:t>, Corentin et Alexis)</a:t>
            </a:r>
            <a:endParaRPr lang="fr-FR" sz="1600" b="1" u="none" strike="noStrike" dirty="0">
              <a:solidFill>
                <a:schemeClr val="accent6">
                  <a:lumMod val="40000"/>
                  <a:lumOff val="60000"/>
                </a:schemeClr>
              </a:solidFill>
              <a:latin typeface="Taffy" pitchFamily="66" charset="0"/>
            </a:endParaRPr>
          </a:p>
        </p:txBody>
      </p:sp>
      <p:sp>
        <p:nvSpPr>
          <p:cNvPr id="15" name="ZoneTexte 14"/>
          <p:cNvSpPr txBox="1"/>
          <p:nvPr/>
        </p:nvSpPr>
        <p:spPr>
          <a:xfrm>
            <a:off x="4716016" y="2564904"/>
            <a:ext cx="3096344" cy="1200329"/>
          </a:xfrm>
          <a:prstGeom prst="rect">
            <a:avLst/>
          </a:prstGeom>
          <a:noFill/>
        </p:spPr>
        <p:txBody>
          <a:bodyPr wrap="square" rtlCol="0">
            <a:spAutoFit/>
          </a:bodyPr>
          <a:lstStyle/>
          <a:p>
            <a:pPr algn="ctr"/>
            <a:r>
              <a:rPr lang="fr-FR" dirty="0" smtClean="0">
                <a:solidFill>
                  <a:schemeClr val="accent3">
                    <a:lumMod val="40000"/>
                    <a:lumOff val="60000"/>
                  </a:schemeClr>
                </a:solidFill>
                <a:latin typeface="Andy" pitchFamily="66" charset="0"/>
              </a:rPr>
              <a:t>Ces différentes traductions sont justes. Cependant, que peut-on en dire? Aidez-vous du contexte de ce poème.</a:t>
            </a:r>
            <a:endParaRPr lang="fr-FR" dirty="0">
              <a:solidFill>
                <a:schemeClr val="accent3">
                  <a:lumMod val="40000"/>
                  <a:lumOff val="60000"/>
                </a:schemeClr>
              </a:solidFill>
              <a:latin typeface="Andy" pitchFamily="66" charset="0"/>
            </a:endParaRPr>
          </a:p>
        </p:txBody>
      </p:sp>
      <p:sp>
        <p:nvSpPr>
          <p:cNvPr id="16" name="Rectangle à coins arrondis 15"/>
          <p:cNvSpPr/>
          <p:nvPr/>
        </p:nvSpPr>
        <p:spPr>
          <a:xfrm>
            <a:off x="5868144" y="3979821"/>
            <a:ext cx="2880320" cy="1928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Taffy" pitchFamily="66" charset="0"/>
              </a:rPr>
              <a:t>Donne-moi mille baisers, et cent de plus; puis mille autres et encore cent, et encore des centaines de milliers d’autres.</a:t>
            </a:r>
            <a:endParaRPr lang="fr-FR" dirty="0">
              <a:solidFill>
                <a:srgbClr val="C00000"/>
              </a:solidFill>
              <a:latin typeface="Taffy" pitchFamily="66"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9" presetClass="path" presetSubtype="0" accel="50000" decel="50000" fill="hold" grpId="0" nodeType="clickEffect">
                                  <p:stCondLst>
                                    <p:cond delay="0"/>
                                  </p:stCondLst>
                                  <p:childTnLst>
                                    <p:animMotion origin="layout" path="M 0 0  C 0 0.04667  0.028 0.08267  0.062 0.08267  C 0.097 0.08267  0.125 0.04667  0.125 0  C 0.125 -0.04667  0.153 -0.08267  0.188 -0.08267  C 0.222 -0.08267  0.25 -0.04667  0.25 0  E" pathEditMode="relative" ptsTypes="">
                                      <p:cBhvr>
                                        <p:cTn id="11" dur="2000" fill="hold"/>
                                        <p:tgtEl>
                                          <p:spTgt spid="4"/>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
                                        <p:tgtEl>
                                          <p:spTgt spid="16"/>
                                        </p:tgtEl>
                                      </p:cBhvr>
                                    </p:animEffect>
                                    <p:anim calcmode="lin" valueType="num">
                                      <p:cBhvr>
                                        <p:cTn id="40" dur="400" fill="hold"/>
                                        <p:tgtEl>
                                          <p:spTgt spid="16"/>
                                        </p:tgtEl>
                                        <p:attrNameLst>
                                          <p:attrName>ppt_x</p:attrName>
                                        </p:attrNameLst>
                                      </p:cBhvr>
                                      <p:tavLst>
                                        <p:tav tm="0">
                                          <p:val>
                                            <p:strVal val="#ppt_x"/>
                                          </p:val>
                                        </p:tav>
                                        <p:tav tm="100000">
                                          <p:val>
                                            <p:strVal val="#ppt_x"/>
                                          </p:val>
                                        </p:tav>
                                      </p:tavLst>
                                    </p:anim>
                                    <p:anim calcmode="lin" valueType="num">
                                      <p:cBhvr>
                                        <p:cTn id="41" dur="400" fill="hold"/>
                                        <p:tgtEl>
                                          <p:spTgt spid="16"/>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12" grpId="0" animBg="1"/>
      <p:bldP spid="13" grpId="0"/>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9480" y="2060848"/>
            <a:ext cx="3786214" cy="2400657"/>
          </a:xfrm>
          <a:prstGeom prst="rect">
            <a:avLst/>
          </a:prstGeom>
        </p:spPr>
        <p:txBody>
          <a:bodyPr wrap="square">
            <a:spAutoFit/>
          </a:bodyPr>
          <a:lstStyle/>
          <a:p>
            <a:r>
              <a:rPr lang="fr-FR" sz="1000" dirty="0">
                <a:latin typeface="MS Sans Serif"/>
              </a:rPr>
              <a:t> cum,  inv</a:t>
            </a:r>
            <a:r>
              <a:rPr lang="fr-FR" sz="1000" dirty="0" smtClean="0">
                <a:latin typeface="MS Sans Serif"/>
              </a:rPr>
              <a:t>.:  </a:t>
            </a:r>
            <a:r>
              <a:rPr lang="fr-FR" sz="1000" dirty="0">
                <a:latin typeface="MS Sans Serif"/>
              </a:rPr>
              <a:t>conjonction + subj. : alors que</a:t>
            </a:r>
          </a:p>
          <a:p>
            <a:r>
              <a:rPr lang="fr-FR" sz="1000" dirty="0" err="1" smtClean="0">
                <a:latin typeface="MS Sans Serif"/>
              </a:rPr>
              <a:t>multus</a:t>
            </a:r>
            <a:r>
              <a:rPr lang="fr-FR" sz="1000" dirty="0">
                <a:latin typeface="MS Sans Serif"/>
              </a:rPr>
              <a:t>,  a, </a:t>
            </a:r>
            <a:r>
              <a:rPr lang="fr-FR" sz="1000" dirty="0" err="1">
                <a:latin typeface="MS Sans Serif"/>
              </a:rPr>
              <a:t>um</a:t>
            </a:r>
            <a:r>
              <a:rPr lang="fr-FR" sz="1000" dirty="0">
                <a:latin typeface="MS Sans Serif"/>
              </a:rPr>
              <a:t> : en grand nombre (surtout au pl. : nombreux)</a:t>
            </a:r>
          </a:p>
          <a:p>
            <a:r>
              <a:rPr lang="pt-BR" sz="1000" dirty="0">
                <a:latin typeface="MS Sans Serif"/>
              </a:rPr>
              <a:t> facio,  is, ere, feci, factum : faire</a:t>
            </a:r>
          </a:p>
          <a:p>
            <a:r>
              <a:rPr lang="fr-FR" sz="1000" dirty="0">
                <a:latin typeface="MS Sans Serif"/>
              </a:rPr>
              <a:t> </a:t>
            </a:r>
            <a:r>
              <a:rPr lang="fr-FR" sz="1000" dirty="0" err="1">
                <a:latin typeface="MS Sans Serif"/>
              </a:rPr>
              <a:t>conturbo</a:t>
            </a:r>
            <a:r>
              <a:rPr lang="fr-FR" sz="1000" dirty="0">
                <a:latin typeface="MS Sans Serif"/>
              </a:rPr>
              <a:t>,  as, are : </a:t>
            </a:r>
            <a:r>
              <a:rPr lang="fr-FR" sz="1000" dirty="0" smtClean="0">
                <a:latin typeface="MS Sans Serif"/>
              </a:rPr>
              <a:t>brouiller les comptes</a:t>
            </a:r>
            <a:endParaRPr lang="fr-FR" sz="1000" dirty="0">
              <a:latin typeface="MS Sans Serif"/>
            </a:endParaRPr>
          </a:p>
          <a:p>
            <a:r>
              <a:rPr lang="fr-FR" sz="1000" dirty="0">
                <a:latin typeface="MS Sans Serif"/>
              </a:rPr>
              <a:t> </a:t>
            </a:r>
            <a:r>
              <a:rPr lang="fr-FR" sz="1000" dirty="0" err="1">
                <a:latin typeface="MS Sans Serif"/>
              </a:rPr>
              <a:t>ille</a:t>
            </a:r>
            <a:r>
              <a:rPr lang="fr-FR" sz="1000" dirty="0">
                <a:latin typeface="MS Sans Serif"/>
              </a:rPr>
              <a:t>,  </a:t>
            </a:r>
            <a:r>
              <a:rPr lang="fr-FR" sz="1000" dirty="0" err="1">
                <a:latin typeface="MS Sans Serif"/>
              </a:rPr>
              <a:t>illa</a:t>
            </a:r>
            <a:r>
              <a:rPr lang="fr-FR" sz="1000" dirty="0">
                <a:latin typeface="MS Sans Serif"/>
              </a:rPr>
              <a:t>, </a:t>
            </a:r>
            <a:r>
              <a:rPr lang="fr-FR" sz="1000" dirty="0" err="1">
                <a:latin typeface="MS Sans Serif"/>
              </a:rPr>
              <a:t>illud</a:t>
            </a:r>
            <a:r>
              <a:rPr lang="fr-FR" sz="1000" dirty="0">
                <a:latin typeface="MS Sans Serif"/>
              </a:rPr>
              <a:t> : ce, cette, celui-ci, celle-ci, il, elle</a:t>
            </a:r>
          </a:p>
          <a:p>
            <a:r>
              <a:rPr lang="fr-FR" sz="1000" dirty="0">
                <a:latin typeface="MS Sans Serif"/>
              </a:rPr>
              <a:t> </a:t>
            </a:r>
            <a:r>
              <a:rPr lang="fr-FR" sz="1000" dirty="0" err="1">
                <a:latin typeface="MS Sans Serif"/>
              </a:rPr>
              <a:t>ille</a:t>
            </a:r>
            <a:r>
              <a:rPr lang="fr-FR" sz="1000" dirty="0">
                <a:latin typeface="MS Sans Serif"/>
              </a:rPr>
              <a:t>, </a:t>
            </a:r>
            <a:r>
              <a:rPr lang="fr-FR" sz="1000" dirty="0" err="1">
                <a:latin typeface="MS Sans Serif"/>
              </a:rPr>
              <a:t>illa</a:t>
            </a:r>
            <a:r>
              <a:rPr lang="fr-FR" sz="1000" dirty="0">
                <a:latin typeface="MS Sans Serif"/>
              </a:rPr>
              <a:t>, </a:t>
            </a:r>
            <a:r>
              <a:rPr lang="fr-FR" sz="1000" dirty="0" err="1">
                <a:latin typeface="MS Sans Serif"/>
              </a:rPr>
              <a:t>illud</a:t>
            </a:r>
            <a:r>
              <a:rPr lang="fr-FR" sz="1000" dirty="0">
                <a:latin typeface="MS Sans Serif"/>
              </a:rPr>
              <a:t> : adjectif : ce, cette(-là) ; pronom : celui-là, celle-là, cela.</a:t>
            </a:r>
          </a:p>
          <a:p>
            <a:r>
              <a:rPr lang="fr-FR" sz="1000" dirty="0">
                <a:latin typeface="MS Sans Serif"/>
              </a:rPr>
              <a:t> </a:t>
            </a:r>
            <a:r>
              <a:rPr lang="fr-FR" sz="1000" dirty="0" smtClean="0">
                <a:latin typeface="MS Sans Serif"/>
              </a:rPr>
              <a:t>ne : </a:t>
            </a:r>
            <a:r>
              <a:rPr lang="fr-FR" sz="1000" dirty="0" err="1" smtClean="0">
                <a:latin typeface="MS Sans Serif"/>
              </a:rPr>
              <a:t>conj</a:t>
            </a:r>
            <a:r>
              <a:rPr lang="fr-FR" sz="1000" dirty="0">
                <a:latin typeface="MS Sans Serif"/>
              </a:rPr>
              <a:t>. + subj. : </a:t>
            </a:r>
            <a:r>
              <a:rPr lang="fr-FR" sz="1000" dirty="0" smtClean="0">
                <a:latin typeface="MS Sans Serif"/>
              </a:rPr>
              <a:t>pour </a:t>
            </a:r>
            <a:r>
              <a:rPr lang="fr-FR" sz="1000" dirty="0">
                <a:latin typeface="MS Sans Serif"/>
              </a:rPr>
              <a:t>que ne </a:t>
            </a:r>
            <a:r>
              <a:rPr lang="fr-FR" sz="1000" dirty="0" smtClean="0">
                <a:latin typeface="MS Sans Serif"/>
              </a:rPr>
              <a:t>pas</a:t>
            </a:r>
            <a:endParaRPr lang="fr-FR" sz="1000" dirty="0">
              <a:latin typeface="MS Sans Serif"/>
            </a:endParaRPr>
          </a:p>
          <a:p>
            <a:r>
              <a:rPr lang="fr-FR" sz="1000" dirty="0">
                <a:latin typeface="MS Sans Serif"/>
              </a:rPr>
              <a:t> </a:t>
            </a:r>
            <a:r>
              <a:rPr lang="fr-FR" sz="1000" dirty="0" err="1">
                <a:latin typeface="MS Sans Serif"/>
              </a:rPr>
              <a:t>scio</a:t>
            </a:r>
            <a:r>
              <a:rPr lang="fr-FR" sz="1000" dirty="0">
                <a:latin typeface="MS Sans Serif"/>
              </a:rPr>
              <a:t>,  </a:t>
            </a:r>
            <a:r>
              <a:rPr lang="fr-FR" sz="1000" dirty="0" err="1">
                <a:latin typeface="MS Sans Serif"/>
              </a:rPr>
              <a:t>is</a:t>
            </a:r>
            <a:r>
              <a:rPr lang="fr-FR" sz="1000" dirty="0">
                <a:latin typeface="MS Sans Serif"/>
              </a:rPr>
              <a:t>, ire, </a:t>
            </a:r>
            <a:r>
              <a:rPr lang="fr-FR" sz="1000" dirty="0" err="1">
                <a:latin typeface="MS Sans Serif"/>
              </a:rPr>
              <a:t>sciui</a:t>
            </a:r>
            <a:r>
              <a:rPr lang="fr-FR" sz="1000" dirty="0">
                <a:latin typeface="MS Sans Serif"/>
              </a:rPr>
              <a:t>, </a:t>
            </a:r>
            <a:r>
              <a:rPr lang="fr-FR" sz="1000" dirty="0" err="1">
                <a:latin typeface="MS Sans Serif"/>
              </a:rPr>
              <a:t>scitum</a:t>
            </a:r>
            <a:r>
              <a:rPr lang="fr-FR" sz="1000" dirty="0">
                <a:latin typeface="MS Sans Serif"/>
              </a:rPr>
              <a:t> : savoir</a:t>
            </a:r>
          </a:p>
          <a:p>
            <a:r>
              <a:rPr lang="fr-FR" sz="1000" dirty="0">
                <a:latin typeface="MS Sans Serif"/>
              </a:rPr>
              <a:t> </a:t>
            </a:r>
            <a:r>
              <a:rPr lang="fr-FR" sz="1000" dirty="0" err="1">
                <a:latin typeface="MS Sans Serif"/>
              </a:rPr>
              <a:t>aut</a:t>
            </a:r>
            <a:r>
              <a:rPr lang="fr-FR" sz="1000" dirty="0">
                <a:latin typeface="MS Sans Serif"/>
              </a:rPr>
              <a:t>,  </a:t>
            </a:r>
            <a:r>
              <a:rPr lang="fr-FR" sz="1000" dirty="0" err="1">
                <a:latin typeface="MS Sans Serif"/>
              </a:rPr>
              <a:t>conj</a:t>
            </a:r>
            <a:r>
              <a:rPr lang="fr-FR" sz="1000" dirty="0">
                <a:latin typeface="MS Sans Serif"/>
              </a:rPr>
              <a:t>. : ou, ou bien</a:t>
            </a:r>
          </a:p>
          <a:p>
            <a:r>
              <a:rPr lang="fr-FR" sz="1000" dirty="0" err="1" smtClean="0">
                <a:latin typeface="MS Sans Serif"/>
              </a:rPr>
              <a:t>Quis</a:t>
            </a:r>
            <a:r>
              <a:rPr lang="fr-FR" sz="1000" dirty="0" smtClean="0">
                <a:latin typeface="MS Sans Serif"/>
              </a:rPr>
              <a:t>: quelqu’un</a:t>
            </a:r>
            <a:endParaRPr lang="fr-FR" sz="1000" dirty="0">
              <a:latin typeface="MS Sans Serif"/>
            </a:endParaRPr>
          </a:p>
          <a:p>
            <a:r>
              <a:rPr lang="pt-BR" sz="1000" dirty="0">
                <a:latin typeface="MS Sans Serif"/>
              </a:rPr>
              <a:t> malus,  a, um : </a:t>
            </a:r>
            <a:r>
              <a:rPr lang="pt-BR" sz="1000" dirty="0" smtClean="0">
                <a:latin typeface="MS Sans Serif"/>
              </a:rPr>
              <a:t>mauvais</a:t>
            </a:r>
          </a:p>
          <a:p>
            <a:r>
              <a:rPr lang="fr-FR" sz="1000" dirty="0" smtClean="0">
                <a:latin typeface="MS Sans Serif"/>
              </a:rPr>
              <a:t> </a:t>
            </a:r>
            <a:r>
              <a:rPr lang="fr-FR" sz="1000" dirty="0" err="1">
                <a:latin typeface="MS Sans Serif"/>
              </a:rPr>
              <a:t>inuideo</a:t>
            </a:r>
            <a:r>
              <a:rPr lang="fr-FR" sz="1000" dirty="0">
                <a:latin typeface="MS Sans Serif"/>
              </a:rPr>
              <a:t>,  es, </a:t>
            </a:r>
            <a:r>
              <a:rPr lang="fr-FR" sz="1000" dirty="0" err="1">
                <a:latin typeface="MS Sans Serif"/>
              </a:rPr>
              <a:t>ere</a:t>
            </a:r>
            <a:r>
              <a:rPr lang="fr-FR" sz="1000" dirty="0">
                <a:latin typeface="MS Sans Serif"/>
              </a:rPr>
              <a:t>, </a:t>
            </a:r>
            <a:r>
              <a:rPr lang="fr-FR" sz="1000" dirty="0" err="1">
                <a:latin typeface="MS Sans Serif"/>
              </a:rPr>
              <a:t>uidi</a:t>
            </a:r>
            <a:r>
              <a:rPr lang="fr-FR" sz="1000" dirty="0">
                <a:latin typeface="MS Sans Serif"/>
              </a:rPr>
              <a:t>, </a:t>
            </a:r>
            <a:r>
              <a:rPr lang="fr-FR" sz="1000" dirty="0" err="1">
                <a:latin typeface="MS Sans Serif"/>
              </a:rPr>
              <a:t>uisum</a:t>
            </a:r>
            <a:r>
              <a:rPr lang="fr-FR" sz="1000" dirty="0">
                <a:latin typeface="MS Sans Serif"/>
              </a:rPr>
              <a:t> : être jaloux, envier</a:t>
            </a:r>
          </a:p>
          <a:p>
            <a:r>
              <a:rPr lang="fr-FR" sz="1000" dirty="0">
                <a:latin typeface="MS Sans Serif"/>
              </a:rPr>
              <a:t> possum,  potes, posse, </a:t>
            </a:r>
            <a:r>
              <a:rPr lang="fr-FR" sz="1000" dirty="0" err="1">
                <a:latin typeface="MS Sans Serif"/>
              </a:rPr>
              <a:t>potui</a:t>
            </a:r>
            <a:r>
              <a:rPr lang="fr-FR" sz="1000" dirty="0">
                <a:latin typeface="MS Sans Serif"/>
              </a:rPr>
              <a:t> : pouvoir</a:t>
            </a:r>
          </a:p>
          <a:p>
            <a:r>
              <a:rPr lang="fr-FR" sz="1000" dirty="0">
                <a:latin typeface="MS Sans Serif"/>
              </a:rPr>
              <a:t> </a:t>
            </a:r>
            <a:r>
              <a:rPr lang="fr-FR" sz="1000" dirty="0" smtClean="0">
                <a:latin typeface="Corbel" pitchFamily="34" charset="0"/>
              </a:rPr>
              <a:t> </a:t>
            </a:r>
            <a:endParaRPr lang="fr-FR" sz="1000" dirty="0">
              <a:latin typeface="Corbel" pitchFamily="34" charset="0"/>
            </a:endParaRPr>
          </a:p>
        </p:txBody>
      </p:sp>
      <p:sp>
        <p:nvSpPr>
          <p:cNvPr id="8" name="Rectangle à coins arrondis 7"/>
          <p:cNvSpPr/>
          <p:nvPr/>
        </p:nvSpPr>
        <p:spPr>
          <a:xfrm>
            <a:off x="815180" y="4149080"/>
            <a:ext cx="4536504" cy="1777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Taffy" pitchFamily="66" charset="0"/>
              </a:rPr>
              <a:t>Puis, alors que nous aurons fait des milliers de baisers, nous en effacerons les comptes pour ne plus le savoir et pour qu’aucun être malintentionné ne puisse nous envier en connaissant le grand nombre de nos baisers.</a:t>
            </a:r>
            <a:endParaRPr lang="fr-FR" dirty="0">
              <a:solidFill>
                <a:srgbClr val="C00000"/>
              </a:solidFill>
              <a:latin typeface="Taffy" pitchFamily="66" charset="0"/>
            </a:endParaRPr>
          </a:p>
        </p:txBody>
      </p:sp>
      <p:sp>
        <p:nvSpPr>
          <p:cNvPr id="11" name="Rectangle 10"/>
          <p:cNvSpPr/>
          <p:nvPr/>
        </p:nvSpPr>
        <p:spPr>
          <a:xfrm>
            <a:off x="1016761" y="133153"/>
            <a:ext cx="6493493" cy="184665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t-IT" b="1" dirty="0">
                <a:solidFill>
                  <a:schemeClr val="accent5">
                    <a:lumMod val="60000"/>
                    <a:lumOff val="40000"/>
                  </a:schemeClr>
                </a:solidFill>
                <a:latin typeface="Papyrus" pitchFamily="66" charset="0"/>
              </a:rPr>
              <a:t>Dein, </a:t>
            </a:r>
            <a:r>
              <a:rPr lang="it-IT" sz="3200" b="1" dirty="0">
                <a:solidFill>
                  <a:schemeClr val="bg2"/>
                </a:solidFill>
                <a:latin typeface="Papyrus" pitchFamily="66" charset="0"/>
              </a:rPr>
              <a:t>cum</a:t>
            </a:r>
            <a:r>
              <a:rPr lang="it-IT" b="1" dirty="0">
                <a:solidFill>
                  <a:schemeClr val="accent5">
                    <a:lumMod val="60000"/>
                    <a:lumOff val="40000"/>
                  </a:schemeClr>
                </a:solidFill>
                <a:latin typeface="Papyrus" pitchFamily="66" charset="0"/>
              </a:rPr>
              <a:t> milia multa </a:t>
            </a:r>
            <a:r>
              <a:rPr lang="it-IT" sz="3200" b="1" dirty="0">
                <a:solidFill>
                  <a:schemeClr val="accent1"/>
                </a:solidFill>
                <a:latin typeface="Papyrus" pitchFamily="66" charset="0"/>
              </a:rPr>
              <a:t>fecerimus</a:t>
            </a:r>
            <a:r>
              <a:rPr lang="it-IT" b="1" dirty="0">
                <a:solidFill>
                  <a:schemeClr val="accent5">
                    <a:lumMod val="60000"/>
                    <a:lumOff val="40000"/>
                  </a:schemeClr>
                </a:solidFill>
                <a:latin typeface="Papyrus" pitchFamily="66" charset="0"/>
              </a:rPr>
              <a:t>,</a:t>
            </a:r>
          </a:p>
          <a:p>
            <a:r>
              <a:rPr lang="it-IT" sz="3200" b="1" dirty="0">
                <a:solidFill>
                  <a:schemeClr val="accent1"/>
                </a:solidFill>
                <a:latin typeface="Papyrus" pitchFamily="66" charset="0"/>
              </a:rPr>
              <a:t>Conturbabimus</a:t>
            </a:r>
            <a:r>
              <a:rPr lang="it-IT" b="1" dirty="0">
                <a:solidFill>
                  <a:schemeClr val="accent5">
                    <a:lumMod val="60000"/>
                    <a:lumOff val="40000"/>
                  </a:schemeClr>
                </a:solidFill>
                <a:latin typeface="Papyrus" pitchFamily="66" charset="0"/>
              </a:rPr>
              <a:t> illa, </a:t>
            </a:r>
            <a:r>
              <a:rPr lang="it-IT" sz="3200" b="1" dirty="0">
                <a:solidFill>
                  <a:schemeClr val="bg2"/>
                </a:solidFill>
                <a:latin typeface="Papyrus" pitchFamily="66" charset="0"/>
              </a:rPr>
              <a:t>ne</a:t>
            </a:r>
            <a:r>
              <a:rPr lang="it-IT" b="1" dirty="0">
                <a:solidFill>
                  <a:schemeClr val="accent5">
                    <a:lumMod val="60000"/>
                    <a:lumOff val="40000"/>
                  </a:schemeClr>
                </a:solidFill>
                <a:latin typeface="Papyrus" pitchFamily="66" charset="0"/>
              </a:rPr>
              <a:t> </a:t>
            </a:r>
            <a:r>
              <a:rPr lang="it-IT" sz="3200" b="1" dirty="0">
                <a:solidFill>
                  <a:schemeClr val="accent1"/>
                </a:solidFill>
                <a:latin typeface="Papyrus" pitchFamily="66" charset="0"/>
              </a:rPr>
              <a:t>sciamus</a:t>
            </a:r>
            <a:r>
              <a:rPr lang="it-IT" b="1" dirty="0">
                <a:solidFill>
                  <a:schemeClr val="accent5">
                    <a:lumMod val="60000"/>
                    <a:lumOff val="40000"/>
                  </a:schemeClr>
                </a:solidFill>
                <a:latin typeface="Papyrus" pitchFamily="66" charset="0"/>
              </a:rPr>
              <a:t>,</a:t>
            </a:r>
          </a:p>
          <a:p>
            <a:r>
              <a:rPr lang="it-IT" b="1" dirty="0">
                <a:solidFill>
                  <a:schemeClr val="accent5">
                    <a:lumMod val="60000"/>
                    <a:lumOff val="40000"/>
                  </a:schemeClr>
                </a:solidFill>
                <a:latin typeface="Papyrus" pitchFamily="66" charset="0"/>
              </a:rPr>
              <a:t>Aut </a:t>
            </a:r>
            <a:r>
              <a:rPr lang="it-IT" sz="3200" b="1" dirty="0">
                <a:solidFill>
                  <a:schemeClr val="bg2"/>
                </a:solidFill>
                <a:latin typeface="Papyrus" pitchFamily="66" charset="0"/>
              </a:rPr>
              <a:t>ne</a:t>
            </a:r>
            <a:r>
              <a:rPr lang="it-IT" b="1" dirty="0">
                <a:solidFill>
                  <a:schemeClr val="accent5">
                    <a:lumMod val="60000"/>
                    <a:lumOff val="40000"/>
                  </a:schemeClr>
                </a:solidFill>
                <a:latin typeface="Papyrus" pitchFamily="66" charset="0"/>
              </a:rPr>
              <a:t> quis malus inuidere </a:t>
            </a:r>
            <a:r>
              <a:rPr lang="it-IT" sz="3200" b="1" dirty="0">
                <a:solidFill>
                  <a:schemeClr val="accent1"/>
                </a:solidFill>
                <a:latin typeface="Papyrus" pitchFamily="66" charset="0"/>
              </a:rPr>
              <a:t>possit</a:t>
            </a:r>
            <a:r>
              <a:rPr lang="it-IT" b="1" dirty="0">
                <a:solidFill>
                  <a:schemeClr val="accent5">
                    <a:lumMod val="60000"/>
                    <a:lumOff val="40000"/>
                  </a:schemeClr>
                </a:solidFill>
                <a:latin typeface="Papyrus" pitchFamily="66" charset="0"/>
              </a:rPr>
              <a:t>,</a:t>
            </a:r>
          </a:p>
          <a:p>
            <a:r>
              <a:rPr lang="it-IT" b="1" i="1" dirty="0">
                <a:solidFill>
                  <a:schemeClr val="accent5">
                    <a:lumMod val="60000"/>
                    <a:lumOff val="40000"/>
                  </a:schemeClr>
                </a:solidFill>
                <a:latin typeface="Papyrus" pitchFamily="66" charset="0"/>
              </a:rPr>
              <a:t>Cum tantum sciat esse basiorum</a:t>
            </a:r>
            <a:r>
              <a:rPr lang="it-IT" b="1" dirty="0" smtClean="0">
                <a:solidFill>
                  <a:schemeClr val="accent5">
                    <a:lumMod val="60000"/>
                    <a:lumOff val="40000"/>
                  </a:schemeClr>
                </a:solidFill>
                <a:latin typeface="Papyrus" pitchFamily="66" charset="0"/>
              </a:rPr>
              <a:t>. </a:t>
            </a:r>
            <a:endParaRPr lang="fr-FR" b="1" dirty="0">
              <a:solidFill>
                <a:schemeClr val="accent5">
                  <a:lumMod val="60000"/>
                  <a:lumOff val="40000"/>
                </a:schemeClr>
              </a:solidFill>
              <a:latin typeface="Papyrus" pitchFamily="66" charset="0"/>
            </a:endParaRPr>
          </a:p>
        </p:txBody>
      </p:sp>
      <p:sp>
        <p:nvSpPr>
          <p:cNvPr id="12" name="Ellipse 11"/>
          <p:cNvSpPr/>
          <p:nvPr/>
        </p:nvSpPr>
        <p:spPr>
          <a:xfrm>
            <a:off x="5796135" y="4293096"/>
            <a:ext cx="3044017" cy="187220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solidFill>
                  <a:srgbClr val="C00000"/>
                </a:solidFill>
                <a:latin typeface="AndrewScript_1.6" pitchFamily="2" charset="0"/>
              </a:rPr>
              <a:t>Retravaillez le sens de « malus » et du dernier vers.</a:t>
            </a:r>
            <a:endParaRPr lang="fr-FR" dirty="0">
              <a:solidFill>
                <a:srgbClr val="C00000"/>
              </a:solidFill>
              <a:latin typeface="AndrewScript_1.6" pitchFamily="2" charset="0"/>
            </a:endParaRPr>
          </a:p>
        </p:txBody>
      </p:sp>
      <p:sp>
        <p:nvSpPr>
          <p:cNvPr id="13" name="Ellipse 12"/>
          <p:cNvSpPr/>
          <p:nvPr/>
        </p:nvSpPr>
        <p:spPr>
          <a:xfrm>
            <a:off x="547936" y="2357264"/>
            <a:ext cx="4572032" cy="1289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C00000"/>
                </a:solidFill>
                <a:latin typeface="AndrewScript_1.6" pitchFamily="2" charset="0"/>
              </a:rPr>
              <a:t>Retrouvez la structure du texte en vous aidant des indications et proposez une traduction.</a:t>
            </a:r>
            <a:endParaRPr lang="fr-FR" dirty="0">
              <a:solidFill>
                <a:srgbClr val="C00000"/>
              </a:solidFill>
              <a:latin typeface="AndrewScript_1.6" pitchFamily="2"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7" dur="2000" fill="hold"/>
                                        <p:tgtEl>
                                          <p:spTgt spid="13"/>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
                                        <p:tgtEl>
                                          <p:spTgt spid="8"/>
                                        </p:tgtEl>
                                      </p:cBhvr>
                                    </p:animEffect>
                                    <p:anim calcmode="lin" valueType="num">
                                      <p:cBhvr>
                                        <p:cTn id="28" dur="400" fill="hold"/>
                                        <p:tgtEl>
                                          <p:spTgt spid="8"/>
                                        </p:tgtEl>
                                        <p:attrNameLst>
                                          <p:attrName>ppt_x</p:attrName>
                                        </p:attrNameLst>
                                      </p:cBhvr>
                                      <p:tavLst>
                                        <p:tav tm="0">
                                          <p:val>
                                            <p:strVal val="#ppt_x"/>
                                          </p:val>
                                        </p:tav>
                                        <p:tav tm="100000">
                                          <p:val>
                                            <p:strVal val="#ppt_x"/>
                                          </p:val>
                                        </p:tav>
                                      </p:tavLst>
                                    </p:anim>
                                    <p:anim calcmode="lin" valueType="num">
                                      <p:cBhvr>
                                        <p:cTn id="29" dur="400" fill="hold"/>
                                        <p:tgtEl>
                                          <p:spTgt spid="8"/>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P spid="12"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209998" y="116632"/>
            <a:ext cx="271464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Papyrus" pitchFamily="66" charset="0"/>
              </a:rPr>
              <a:t>Un poète chez sa belle</a:t>
            </a:r>
            <a:endParaRPr lang="fr-FR" sz="1400" b="1" dirty="0">
              <a:latin typeface="Papyrus" pitchFamily="66" charset="0"/>
            </a:endParaRPr>
          </a:p>
        </p:txBody>
      </p:sp>
      <p:sp>
        <p:nvSpPr>
          <p:cNvPr id="3" name="Rectangle 2"/>
          <p:cNvSpPr/>
          <p:nvPr/>
        </p:nvSpPr>
        <p:spPr>
          <a:xfrm>
            <a:off x="395536" y="958185"/>
            <a:ext cx="8064896" cy="523220"/>
          </a:xfrm>
          <a:prstGeom prst="rect">
            <a:avLst/>
          </a:prstGeom>
        </p:spPr>
        <p:txBody>
          <a:bodyPr wrap="square">
            <a:spAutoFit/>
          </a:bodyPr>
          <a:lstStyle/>
          <a:p>
            <a:pPr algn="ctr"/>
            <a:r>
              <a:rPr lang="fr-FR" sz="1400" dirty="0">
                <a:solidFill>
                  <a:schemeClr val="accent2"/>
                </a:solidFill>
                <a:latin typeface="Taffy" pitchFamily="66" charset="0"/>
              </a:rPr>
              <a:t>Dans ses poèmes à </a:t>
            </a:r>
            <a:r>
              <a:rPr lang="fr-FR" sz="1400" dirty="0" err="1">
                <a:solidFill>
                  <a:schemeClr val="accent2"/>
                </a:solidFill>
                <a:latin typeface="Taffy" pitchFamily="66" charset="0"/>
              </a:rPr>
              <a:t>Lesbie</a:t>
            </a:r>
            <a:r>
              <a:rPr lang="fr-FR" sz="1400" dirty="0">
                <a:solidFill>
                  <a:schemeClr val="accent2"/>
                </a:solidFill>
                <a:latin typeface="Taffy" pitchFamily="66" charset="0"/>
              </a:rPr>
              <a:t>, Catulle a transposé la relation passionnée qu’il a entretenue pendant quatre ans avec </a:t>
            </a:r>
            <a:r>
              <a:rPr lang="fr-FR" sz="1400" dirty="0" err="1">
                <a:solidFill>
                  <a:schemeClr val="accent2"/>
                </a:solidFill>
                <a:latin typeface="Taffy" pitchFamily="66" charset="0"/>
              </a:rPr>
              <a:t>Clodia</a:t>
            </a:r>
            <a:r>
              <a:rPr lang="fr-FR" sz="1400" dirty="0">
                <a:solidFill>
                  <a:schemeClr val="accent2"/>
                </a:solidFill>
                <a:latin typeface="Taffy" pitchFamily="66" charset="0"/>
              </a:rPr>
              <a:t>, une femme mariée de la riche aristocratie romaine, célèbre pour sa beauté et sa frivolité.</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800" y="1500287"/>
            <a:ext cx="5984748" cy="4727448"/>
          </a:xfrm>
          <a:prstGeom prst="rect">
            <a:avLst/>
          </a:prstGeom>
        </p:spPr>
      </p:pic>
      <p:sp>
        <p:nvSpPr>
          <p:cNvPr id="7" name="Rectangle 6"/>
          <p:cNvSpPr/>
          <p:nvPr/>
        </p:nvSpPr>
        <p:spPr>
          <a:xfrm>
            <a:off x="1417800" y="6269436"/>
            <a:ext cx="5984748" cy="369332"/>
          </a:xfrm>
          <a:prstGeom prst="rect">
            <a:avLst/>
          </a:prstGeom>
        </p:spPr>
        <p:txBody>
          <a:bodyPr wrap="square">
            <a:spAutoFit/>
          </a:bodyPr>
          <a:lstStyle/>
          <a:p>
            <a:pPr algn="ctr"/>
            <a:r>
              <a:rPr lang="fr-FR" sz="900" dirty="0" smtClean="0"/>
              <a:t>Lawrence Alma-</a:t>
            </a:r>
            <a:r>
              <a:rPr lang="fr-FR" sz="900" dirty="0" err="1" smtClean="0"/>
              <a:t>tadema</a:t>
            </a:r>
            <a:r>
              <a:rPr lang="fr-FR" sz="900" dirty="0" smtClean="0"/>
              <a:t> (1836-1912), </a:t>
            </a:r>
            <a:r>
              <a:rPr lang="fr-FR" sz="900" i="1" dirty="0" smtClean="0"/>
              <a:t>Catulle lisant ses poèmes dans la maison de </a:t>
            </a:r>
            <a:r>
              <a:rPr lang="fr-FR" sz="900" i="1" dirty="0" err="1" smtClean="0"/>
              <a:t>Lesbie</a:t>
            </a:r>
            <a:r>
              <a:rPr lang="fr-FR" sz="900" i="1" dirty="0" smtClean="0"/>
              <a:t>, </a:t>
            </a:r>
            <a:r>
              <a:rPr lang="fr-FR" sz="900" dirty="0" smtClean="0"/>
              <a:t>1870, huile sur toile. Collection privée.</a:t>
            </a:r>
            <a:endParaRPr lang="fr-FR" sz="900" dirty="0"/>
          </a:p>
        </p:txBody>
      </p:sp>
      <p:sp>
        <p:nvSpPr>
          <p:cNvPr id="5" name="ZoneTexte 4"/>
          <p:cNvSpPr txBox="1"/>
          <p:nvPr/>
        </p:nvSpPr>
        <p:spPr>
          <a:xfrm>
            <a:off x="7668344" y="2348880"/>
            <a:ext cx="1152128" cy="160043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fr-FR" sz="1400" b="1" dirty="0" smtClean="0">
                <a:latin typeface="Taffy" pitchFamily="66" charset="0"/>
              </a:rPr>
              <a:t>Décrivez les personnages. Comment à votre avis va réagir </a:t>
            </a:r>
            <a:r>
              <a:rPr lang="fr-FR" sz="1400" b="1" dirty="0" err="1" smtClean="0">
                <a:latin typeface="Taffy" pitchFamily="66" charset="0"/>
              </a:rPr>
              <a:t>Lesbie</a:t>
            </a:r>
            <a:r>
              <a:rPr lang="fr-FR" sz="1400" b="1" dirty="0" smtClean="0">
                <a:latin typeface="Taffy" pitchFamily="66" charset="0"/>
              </a:rPr>
              <a:t> au poème de son amant?</a:t>
            </a:r>
            <a:endParaRPr lang="fr-FR" sz="1400" b="1" dirty="0">
              <a:latin typeface="Taffy" pitchFamily="66"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5" grpId="0" animBg="1"/>
    </p:bld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TC102455610[[fn=Automne]]</Template>
  <TotalTime>1333</TotalTime>
  <Words>1557</Words>
  <Application>Microsoft Office PowerPoint</Application>
  <PresentationFormat>Affichage à l'écran (4:3)</PresentationFormat>
  <Paragraphs>131</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Autumn</vt:lpstr>
      <vt:lpstr>Ad Lesbiam par Catulle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Portait de Jules César par Velleius Paterculus</dc:title>
  <dc:creator>Le Sénéchal</dc:creator>
  <cp:lastModifiedBy>YF</cp:lastModifiedBy>
  <cp:revision>106</cp:revision>
  <cp:lastPrinted>2012-09-16T14:59:02Z</cp:lastPrinted>
  <dcterms:created xsi:type="dcterms:W3CDTF">2010-02-22T08:58:48Z</dcterms:created>
  <dcterms:modified xsi:type="dcterms:W3CDTF">2015-03-06T13:36:33Z</dcterms:modified>
</cp:coreProperties>
</file>