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60" r:id="rId5"/>
    <p:sldId id="261" r:id="rId6"/>
    <p:sldId id="259" r:id="rId7"/>
    <p:sldId id="262" r:id="rId8"/>
    <p:sldId id="285" r:id="rId9"/>
    <p:sldId id="288" r:id="rId10"/>
    <p:sldId id="283" r:id="rId11"/>
    <p:sldId id="286" r:id="rId12"/>
    <p:sldId id="287" r:id="rId13"/>
    <p:sldId id="275" r:id="rId14"/>
    <p:sldId id="289" r:id="rId15"/>
    <p:sldId id="291" r:id="rId16"/>
    <p:sldId id="264" r:id="rId17"/>
    <p:sldId id="265" r:id="rId18"/>
    <p:sldId id="292" r:id="rId19"/>
    <p:sldId id="266" r:id="rId20"/>
    <p:sldId id="267" r:id="rId21"/>
    <p:sldId id="268" r:id="rId22"/>
    <p:sldId id="274" r:id="rId23"/>
    <p:sldId id="269" r:id="rId24"/>
    <p:sldId id="270" r:id="rId25"/>
    <p:sldId id="271" r:id="rId26"/>
    <p:sldId id="272" r:id="rId27"/>
    <p:sldId id="273" r:id="rId28"/>
    <p:sldId id="276" r:id="rId29"/>
    <p:sldId id="277" r:id="rId30"/>
    <p:sldId id="278"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0"/>
    <p:restoredTop sz="96327"/>
  </p:normalViewPr>
  <p:slideViewPr>
    <p:cSldViewPr snapToGrid="0" snapToObjects="1">
      <p:cViewPr varScale="1">
        <p:scale>
          <a:sx n="128" d="100"/>
          <a:sy n="128" d="100"/>
        </p:scale>
        <p:origin x="7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4EA36-0D1A-AD43-9FEB-87F6E6EC89C1}" type="datetimeFigureOut">
              <a:rPr lang="fr-FR" smtClean="0"/>
              <a:t>06/02/2024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BC1D2-5F1F-6F41-B817-37C3152FB95C}" type="slidenum">
              <a:rPr lang="fr-FR" smtClean="0"/>
              <a:t>‹N°›</a:t>
            </a:fld>
            <a:endParaRPr lang="fr-FR"/>
          </a:p>
        </p:txBody>
      </p:sp>
    </p:spTree>
    <p:extLst>
      <p:ext uri="{BB962C8B-B14F-4D97-AF65-F5344CB8AC3E}">
        <p14:creationId xmlns:p14="http://schemas.microsoft.com/office/powerpoint/2010/main" val="41138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80F36-BB92-9D48-8EA6-62BB3800F5B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56A90EA-9174-E947-91DB-170CFD5EC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0B7E2D8-5C9A-7848-B927-11AA1ED6188A}"/>
              </a:ext>
            </a:extLst>
          </p:cNvPr>
          <p:cNvSpPr>
            <a:spLocks noGrp="1"/>
          </p:cNvSpPr>
          <p:nvPr>
            <p:ph type="dt" sz="half" idx="10"/>
          </p:nvPr>
        </p:nvSpPr>
        <p:spPr/>
        <p:txBody>
          <a:bodyPr/>
          <a:lstStyle/>
          <a:p>
            <a:fld id="{1FC9E318-D020-BB40-9AF7-DA2798D873F8}"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4191D490-302C-424D-8330-C539D3AAE9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771B7D-2F5B-FC49-BDEC-571D9B069D5B}"/>
              </a:ext>
            </a:extLst>
          </p:cNvPr>
          <p:cNvSpPr>
            <a:spLocks noGrp="1"/>
          </p:cNvSpPr>
          <p:nvPr>
            <p:ph type="sldNum" sz="quarter" idx="12"/>
          </p:nvPr>
        </p:nvSpPr>
        <p:spPr/>
        <p:txBody>
          <a:bodyPr/>
          <a:lstStyle/>
          <a:p>
            <a:fld id="{ABAF53F7-F94D-C84F-B05C-0AB5F3EF7721}" type="slidenum">
              <a:rPr lang="fr-FR" smtClean="0"/>
              <a:t>‹N°›</a:t>
            </a:fld>
            <a:endParaRPr lang="fr-FR"/>
          </a:p>
        </p:txBody>
      </p:sp>
    </p:spTree>
    <p:extLst>
      <p:ext uri="{BB962C8B-B14F-4D97-AF65-F5344CB8AC3E}">
        <p14:creationId xmlns:p14="http://schemas.microsoft.com/office/powerpoint/2010/main" val="331738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18A99-1790-8F4F-A6B7-AD64CBFB126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985F10D-7023-9549-BF18-200128242213}"/>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F4641BA-B958-DA4B-93AD-44C4E1CCB2AF}"/>
              </a:ext>
            </a:extLst>
          </p:cNvPr>
          <p:cNvSpPr>
            <a:spLocks noGrp="1"/>
          </p:cNvSpPr>
          <p:nvPr>
            <p:ph type="dt" sz="half" idx="10"/>
          </p:nvPr>
        </p:nvSpPr>
        <p:spPr/>
        <p:txBody>
          <a:bodyPr/>
          <a:lstStyle/>
          <a:p>
            <a:fld id="{1FC9E318-D020-BB40-9AF7-DA2798D873F8}"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450301CB-5D21-364B-A87B-14F097DF2D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BFAEB9-FDFA-1B45-8D17-26649A6F4D18}"/>
              </a:ext>
            </a:extLst>
          </p:cNvPr>
          <p:cNvSpPr>
            <a:spLocks noGrp="1"/>
          </p:cNvSpPr>
          <p:nvPr>
            <p:ph type="sldNum" sz="quarter" idx="12"/>
          </p:nvPr>
        </p:nvSpPr>
        <p:spPr/>
        <p:txBody>
          <a:bodyPr/>
          <a:lstStyle/>
          <a:p>
            <a:fld id="{ABAF53F7-F94D-C84F-B05C-0AB5F3EF7721}" type="slidenum">
              <a:rPr lang="fr-FR" smtClean="0"/>
              <a:t>‹N°›</a:t>
            </a:fld>
            <a:endParaRPr lang="fr-FR"/>
          </a:p>
        </p:txBody>
      </p:sp>
    </p:spTree>
    <p:extLst>
      <p:ext uri="{BB962C8B-B14F-4D97-AF65-F5344CB8AC3E}">
        <p14:creationId xmlns:p14="http://schemas.microsoft.com/office/powerpoint/2010/main" val="111438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ABCF721-51D4-E64C-81D9-78CEDD4B510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1E76103-0431-3C4D-A332-F3EA65C0846E}"/>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051102B-57C7-294E-96DE-62B64CCAABE7}"/>
              </a:ext>
            </a:extLst>
          </p:cNvPr>
          <p:cNvSpPr>
            <a:spLocks noGrp="1"/>
          </p:cNvSpPr>
          <p:nvPr>
            <p:ph type="dt" sz="half" idx="10"/>
          </p:nvPr>
        </p:nvSpPr>
        <p:spPr/>
        <p:txBody>
          <a:bodyPr/>
          <a:lstStyle/>
          <a:p>
            <a:fld id="{1FC9E318-D020-BB40-9AF7-DA2798D873F8}"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F33278A9-8CC3-F548-8D44-C301E74691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51025B-8DB4-FF4D-A852-D9FAC126DC29}"/>
              </a:ext>
            </a:extLst>
          </p:cNvPr>
          <p:cNvSpPr>
            <a:spLocks noGrp="1"/>
          </p:cNvSpPr>
          <p:nvPr>
            <p:ph type="sldNum" sz="quarter" idx="12"/>
          </p:nvPr>
        </p:nvSpPr>
        <p:spPr/>
        <p:txBody>
          <a:bodyPr/>
          <a:lstStyle/>
          <a:p>
            <a:fld id="{ABAF53F7-F94D-C84F-B05C-0AB5F3EF7721}" type="slidenum">
              <a:rPr lang="fr-FR" smtClean="0"/>
              <a:t>‹N°›</a:t>
            </a:fld>
            <a:endParaRPr lang="fr-FR"/>
          </a:p>
        </p:txBody>
      </p:sp>
    </p:spTree>
    <p:extLst>
      <p:ext uri="{BB962C8B-B14F-4D97-AF65-F5344CB8AC3E}">
        <p14:creationId xmlns:p14="http://schemas.microsoft.com/office/powerpoint/2010/main" val="333912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DB569-7930-744F-9940-76254FAA90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8D95ED7-0855-6E49-A9B8-8BFBEE964B74}"/>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284327B-1F98-634E-9D56-497E60451BDB}"/>
              </a:ext>
            </a:extLst>
          </p:cNvPr>
          <p:cNvSpPr>
            <a:spLocks noGrp="1"/>
          </p:cNvSpPr>
          <p:nvPr>
            <p:ph type="dt" sz="half" idx="10"/>
          </p:nvPr>
        </p:nvSpPr>
        <p:spPr/>
        <p:txBody>
          <a:bodyPr/>
          <a:lstStyle/>
          <a:p>
            <a:fld id="{1FC9E318-D020-BB40-9AF7-DA2798D873F8}"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EB3666FD-55B5-E645-8714-7D60633B20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D7DCE5-00D3-9E45-AC4B-B4CC007A0F16}"/>
              </a:ext>
            </a:extLst>
          </p:cNvPr>
          <p:cNvSpPr>
            <a:spLocks noGrp="1"/>
          </p:cNvSpPr>
          <p:nvPr>
            <p:ph type="sldNum" sz="quarter" idx="12"/>
          </p:nvPr>
        </p:nvSpPr>
        <p:spPr/>
        <p:txBody>
          <a:bodyPr/>
          <a:lstStyle/>
          <a:p>
            <a:fld id="{ABAF53F7-F94D-C84F-B05C-0AB5F3EF7721}" type="slidenum">
              <a:rPr lang="fr-FR" smtClean="0"/>
              <a:t>‹N°›</a:t>
            </a:fld>
            <a:endParaRPr lang="fr-FR"/>
          </a:p>
        </p:txBody>
      </p:sp>
    </p:spTree>
    <p:extLst>
      <p:ext uri="{BB962C8B-B14F-4D97-AF65-F5344CB8AC3E}">
        <p14:creationId xmlns:p14="http://schemas.microsoft.com/office/powerpoint/2010/main" val="154551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637CD-BE86-294A-AC11-1F8C942947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2B6C3C9-586A-224A-B69C-1CA6E7D240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196D61E-CBFD-FA46-B0F2-CE49D51CDBCB}"/>
              </a:ext>
            </a:extLst>
          </p:cNvPr>
          <p:cNvSpPr>
            <a:spLocks noGrp="1"/>
          </p:cNvSpPr>
          <p:nvPr>
            <p:ph type="dt" sz="half" idx="10"/>
          </p:nvPr>
        </p:nvSpPr>
        <p:spPr/>
        <p:txBody>
          <a:bodyPr/>
          <a:lstStyle/>
          <a:p>
            <a:fld id="{1FC9E318-D020-BB40-9AF7-DA2798D873F8}"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00DA7F7D-3F79-8446-85BB-EBEFF4C07A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D8ABAF-8C3D-6A4A-88C9-058157DC304D}"/>
              </a:ext>
            </a:extLst>
          </p:cNvPr>
          <p:cNvSpPr>
            <a:spLocks noGrp="1"/>
          </p:cNvSpPr>
          <p:nvPr>
            <p:ph type="sldNum" sz="quarter" idx="12"/>
          </p:nvPr>
        </p:nvSpPr>
        <p:spPr/>
        <p:txBody>
          <a:bodyPr/>
          <a:lstStyle/>
          <a:p>
            <a:fld id="{ABAF53F7-F94D-C84F-B05C-0AB5F3EF7721}" type="slidenum">
              <a:rPr lang="fr-FR" smtClean="0"/>
              <a:t>‹N°›</a:t>
            </a:fld>
            <a:endParaRPr lang="fr-FR"/>
          </a:p>
        </p:txBody>
      </p:sp>
    </p:spTree>
    <p:extLst>
      <p:ext uri="{BB962C8B-B14F-4D97-AF65-F5344CB8AC3E}">
        <p14:creationId xmlns:p14="http://schemas.microsoft.com/office/powerpoint/2010/main" val="405936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9645F0-04BA-784E-9D1F-FE92D8CF52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99EBE6-4854-3C49-A494-B349B88F5BF5}"/>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76AA2A7A-D844-8F4D-B964-5456B870409B}"/>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61522ED-AD33-4C40-91EC-89E880349E59}"/>
              </a:ext>
            </a:extLst>
          </p:cNvPr>
          <p:cNvSpPr>
            <a:spLocks noGrp="1"/>
          </p:cNvSpPr>
          <p:nvPr>
            <p:ph type="dt" sz="half" idx="10"/>
          </p:nvPr>
        </p:nvSpPr>
        <p:spPr/>
        <p:txBody>
          <a:bodyPr/>
          <a:lstStyle/>
          <a:p>
            <a:fld id="{1FC9E318-D020-BB40-9AF7-DA2798D873F8}" type="datetimeFigureOut">
              <a:rPr lang="fr-FR" smtClean="0"/>
              <a:t>06/02/2024</a:t>
            </a:fld>
            <a:endParaRPr lang="fr-FR"/>
          </a:p>
        </p:txBody>
      </p:sp>
      <p:sp>
        <p:nvSpPr>
          <p:cNvPr id="6" name="Espace réservé du pied de page 5">
            <a:extLst>
              <a:ext uri="{FF2B5EF4-FFF2-40B4-BE49-F238E27FC236}">
                <a16:creationId xmlns:a16="http://schemas.microsoft.com/office/drawing/2014/main" id="{E8D43460-2E52-684B-9B87-C70FAAAB39D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5777C0-C404-2A4F-AA1E-38B2D91625EE}"/>
              </a:ext>
            </a:extLst>
          </p:cNvPr>
          <p:cNvSpPr>
            <a:spLocks noGrp="1"/>
          </p:cNvSpPr>
          <p:nvPr>
            <p:ph type="sldNum" sz="quarter" idx="12"/>
          </p:nvPr>
        </p:nvSpPr>
        <p:spPr/>
        <p:txBody>
          <a:bodyPr/>
          <a:lstStyle/>
          <a:p>
            <a:fld id="{ABAF53F7-F94D-C84F-B05C-0AB5F3EF7721}" type="slidenum">
              <a:rPr lang="fr-FR" smtClean="0"/>
              <a:t>‹N°›</a:t>
            </a:fld>
            <a:endParaRPr lang="fr-FR"/>
          </a:p>
        </p:txBody>
      </p:sp>
    </p:spTree>
    <p:extLst>
      <p:ext uri="{BB962C8B-B14F-4D97-AF65-F5344CB8AC3E}">
        <p14:creationId xmlns:p14="http://schemas.microsoft.com/office/powerpoint/2010/main" val="380241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4D7EEF-4788-1349-BEA7-86EF58BEB5F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F05D5FB-53A3-8744-B8BE-A50F86E046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E69292F-1809-0C45-8B41-4794B59C41B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589AA754-94C5-FE44-AD5C-061CDD51A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AE8125E5-BC3F-134E-B27E-80CEBBCAA9DE}"/>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8AA5E066-44C9-B041-83AF-E7A8AE0F5A71}"/>
              </a:ext>
            </a:extLst>
          </p:cNvPr>
          <p:cNvSpPr>
            <a:spLocks noGrp="1"/>
          </p:cNvSpPr>
          <p:nvPr>
            <p:ph type="dt" sz="half" idx="10"/>
          </p:nvPr>
        </p:nvSpPr>
        <p:spPr/>
        <p:txBody>
          <a:bodyPr/>
          <a:lstStyle/>
          <a:p>
            <a:fld id="{1FC9E318-D020-BB40-9AF7-DA2798D873F8}" type="datetimeFigureOut">
              <a:rPr lang="fr-FR" smtClean="0"/>
              <a:t>06/02/2024</a:t>
            </a:fld>
            <a:endParaRPr lang="fr-FR"/>
          </a:p>
        </p:txBody>
      </p:sp>
      <p:sp>
        <p:nvSpPr>
          <p:cNvPr id="8" name="Espace réservé du pied de page 7">
            <a:extLst>
              <a:ext uri="{FF2B5EF4-FFF2-40B4-BE49-F238E27FC236}">
                <a16:creationId xmlns:a16="http://schemas.microsoft.com/office/drawing/2014/main" id="{1E7E0C73-900A-7E44-8D00-6E36857D9E9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729CA4B-BB11-9B4A-B492-2717F9B044EB}"/>
              </a:ext>
            </a:extLst>
          </p:cNvPr>
          <p:cNvSpPr>
            <a:spLocks noGrp="1"/>
          </p:cNvSpPr>
          <p:nvPr>
            <p:ph type="sldNum" sz="quarter" idx="12"/>
          </p:nvPr>
        </p:nvSpPr>
        <p:spPr/>
        <p:txBody>
          <a:bodyPr/>
          <a:lstStyle/>
          <a:p>
            <a:fld id="{ABAF53F7-F94D-C84F-B05C-0AB5F3EF7721}" type="slidenum">
              <a:rPr lang="fr-FR" smtClean="0"/>
              <a:t>‹N°›</a:t>
            </a:fld>
            <a:endParaRPr lang="fr-FR"/>
          </a:p>
        </p:txBody>
      </p:sp>
    </p:spTree>
    <p:extLst>
      <p:ext uri="{BB962C8B-B14F-4D97-AF65-F5344CB8AC3E}">
        <p14:creationId xmlns:p14="http://schemas.microsoft.com/office/powerpoint/2010/main" val="56565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BA3BA-B047-9641-96EF-883E3EC575E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B4D19D7-A246-1249-A745-6C858787D5FA}"/>
              </a:ext>
            </a:extLst>
          </p:cNvPr>
          <p:cNvSpPr>
            <a:spLocks noGrp="1"/>
          </p:cNvSpPr>
          <p:nvPr>
            <p:ph type="dt" sz="half" idx="10"/>
          </p:nvPr>
        </p:nvSpPr>
        <p:spPr/>
        <p:txBody>
          <a:bodyPr/>
          <a:lstStyle/>
          <a:p>
            <a:fld id="{1FC9E318-D020-BB40-9AF7-DA2798D873F8}" type="datetimeFigureOut">
              <a:rPr lang="fr-FR" smtClean="0"/>
              <a:t>06/02/2024</a:t>
            </a:fld>
            <a:endParaRPr lang="fr-FR"/>
          </a:p>
        </p:txBody>
      </p:sp>
      <p:sp>
        <p:nvSpPr>
          <p:cNvPr id="4" name="Espace réservé du pied de page 3">
            <a:extLst>
              <a:ext uri="{FF2B5EF4-FFF2-40B4-BE49-F238E27FC236}">
                <a16:creationId xmlns:a16="http://schemas.microsoft.com/office/drawing/2014/main" id="{B033BBF5-AF81-BF4A-AB16-FDFE06648E3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EB6DEC-489A-FF4F-B8B7-654E21D2B2BC}"/>
              </a:ext>
            </a:extLst>
          </p:cNvPr>
          <p:cNvSpPr>
            <a:spLocks noGrp="1"/>
          </p:cNvSpPr>
          <p:nvPr>
            <p:ph type="sldNum" sz="quarter" idx="12"/>
          </p:nvPr>
        </p:nvSpPr>
        <p:spPr/>
        <p:txBody>
          <a:bodyPr/>
          <a:lstStyle/>
          <a:p>
            <a:fld id="{ABAF53F7-F94D-C84F-B05C-0AB5F3EF7721}" type="slidenum">
              <a:rPr lang="fr-FR" smtClean="0"/>
              <a:t>‹N°›</a:t>
            </a:fld>
            <a:endParaRPr lang="fr-FR"/>
          </a:p>
        </p:txBody>
      </p:sp>
    </p:spTree>
    <p:extLst>
      <p:ext uri="{BB962C8B-B14F-4D97-AF65-F5344CB8AC3E}">
        <p14:creationId xmlns:p14="http://schemas.microsoft.com/office/powerpoint/2010/main" val="10190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F169695-CCAA-4F40-A446-BE8ACE19AE09}"/>
              </a:ext>
            </a:extLst>
          </p:cNvPr>
          <p:cNvSpPr>
            <a:spLocks noGrp="1"/>
          </p:cNvSpPr>
          <p:nvPr>
            <p:ph type="dt" sz="half" idx="10"/>
          </p:nvPr>
        </p:nvSpPr>
        <p:spPr/>
        <p:txBody>
          <a:bodyPr/>
          <a:lstStyle/>
          <a:p>
            <a:fld id="{1FC9E318-D020-BB40-9AF7-DA2798D873F8}" type="datetimeFigureOut">
              <a:rPr lang="fr-FR" smtClean="0"/>
              <a:t>06/02/2024</a:t>
            </a:fld>
            <a:endParaRPr lang="fr-FR"/>
          </a:p>
        </p:txBody>
      </p:sp>
      <p:sp>
        <p:nvSpPr>
          <p:cNvPr id="3" name="Espace réservé du pied de page 2">
            <a:extLst>
              <a:ext uri="{FF2B5EF4-FFF2-40B4-BE49-F238E27FC236}">
                <a16:creationId xmlns:a16="http://schemas.microsoft.com/office/drawing/2014/main" id="{23F25944-B54D-CC48-8AD8-539B2FCBE50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AFF0671-40A2-7249-8454-FB89E54DF0E0}"/>
              </a:ext>
            </a:extLst>
          </p:cNvPr>
          <p:cNvSpPr>
            <a:spLocks noGrp="1"/>
          </p:cNvSpPr>
          <p:nvPr>
            <p:ph type="sldNum" sz="quarter" idx="12"/>
          </p:nvPr>
        </p:nvSpPr>
        <p:spPr/>
        <p:txBody>
          <a:bodyPr/>
          <a:lstStyle/>
          <a:p>
            <a:fld id="{ABAF53F7-F94D-C84F-B05C-0AB5F3EF7721}" type="slidenum">
              <a:rPr lang="fr-FR" smtClean="0"/>
              <a:t>‹N°›</a:t>
            </a:fld>
            <a:endParaRPr lang="fr-FR"/>
          </a:p>
        </p:txBody>
      </p:sp>
    </p:spTree>
    <p:extLst>
      <p:ext uri="{BB962C8B-B14F-4D97-AF65-F5344CB8AC3E}">
        <p14:creationId xmlns:p14="http://schemas.microsoft.com/office/powerpoint/2010/main" val="406114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7DF40-9997-BA49-B738-C5D665F346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0876B67-AC3F-344A-AB8A-A46C39A73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9E07E9DC-A9A6-2E4A-972E-E34680BCD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01DD9B9D-068D-3E4E-AAC1-43E64EE68A5D}"/>
              </a:ext>
            </a:extLst>
          </p:cNvPr>
          <p:cNvSpPr>
            <a:spLocks noGrp="1"/>
          </p:cNvSpPr>
          <p:nvPr>
            <p:ph type="dt" sz="half" idx="10"/>
          </p:nvPr>
        </p:nvSpPr>
        <p:spPr/>
        <p:txBody>
          <a:bodyPr/>
          <a:lstStyle/>
          <a:p>
            <a:fld id="{1FC9E318-D020-BB40-9AF7-DA2798D873F8}" type="datetimeFigureOut">
              <a:rPr lang="fr-FR" smtClean="0"/>
              <a:t>06/02/2024</a:t>
            </a:fld>
            <a:endParaRPr lang="fr-FR"/>
          </a:p>
        </p:txBody>
      </p:sp>
      <p:sp>
        <p:nvSpPr>
          <p:cNvPr id="6" name="Espace réservé du pied de page 5">
            <a:extLst>
              <a:ext uri="{FF2B5EF4-FFF2-40B4-BE49-F238E27FC236}">
                <a16:creationId xmlns:a16="http://schemas.microsoft.com/office/drawing/2014/main" id="{92864DE8-9180-6542-A82A-E6036FF3D89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A54956-76C9-0541-A4CC-74885D9CE7C3}"/>
              </a:ext>
            </a:extLst>
          </p:cNvPr>
          <p:cNvSpPr>
            <a:spLocks noGrp="1"/>
          </p:cNvSpPr>
          <p:nvPr>
            <p:ph type="sldNum" sz="quarter" idx="12"/>
          </p:nvPr>
        </p:nvSpPr>
        <p:spPr/>
        <p:txBody>
          <a:bodyPr/>
          <a:lstStyle/>
          <a:p>
            <a:fld id="{ABAF53F7-F94D-C84F-B05C-0AB5F3EF7721}" type="slidenum">
              <a:rPr lang="fr-FR" smtClean="0"/>
              <a:t>‹N°›</a:t>
            </a:fld>
            <a:endParaRPr lang="fr-FR"/>
          </a:p>
        </p:txBody>
      </p:sp>
    </p:spTree>
    <p:extLst>
      <p:ext uri="{BB962C8B-B14F-4D97-AF65-F5344CB8AC3E}">
        <p14:creationId xmlns:p14="http://schemas.microsoft.com/office/powerpoint/2010/main" val="361715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54D8D3-29D9-8449-AD46-86EB196B47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528758A-B30D-4B42-8685-2DF1810D1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75E1E6F-745D-FC42-908E-EB4DE7C02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DC66091-1C1A-6144-B497-C91859EF3BDE}"/>
              </a:ext>
            </a:extLst>
          </p:cNvPr>
          <p:cNvSpPr>
            <a:spLocks noGrp="1"/>
          </p:cNvSpPr>
          <p:nvPr>
            <p:ph type="dt" sz="half" idx="10"/>
          </p:nvPr>
        </p:nvSpPr>
        <p:spPr/>
        <p:txBody>
          <a:bodyPr/>
          <a:lstStyle/>
          <a:p>
            <a:fld id="{1FC9E318-D020-BB40-9AF7-DA2798D873F8}" type="datetimeFigureOut">
              <a:rPr lang="fr-FR" smtClean="0"/>
              <a:t>06/02/2024</a:t>
            </a:fld>
            <a:endParaRPr lang="fr-FR"/>
          </a:p>
        </p:txBody>
      </p:sp>
      <p:sp>
        <p:nvSpPr>
          <p:cNvPr id="6" name="Espace réservé du pied de page 5">
            <a:extLst>
              <a:ext uri="{FF2B5EF4-FFF2-40B4-BE49-F238E27FC236}">
                <a16:creationId xmlns:a16="http://schemas.microsoft.com/office/drawing/2014/main" id="{D6540BE2-CC99-B346-88F4-7F9A51CC21A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F5EBA68-5677-624E-A4F1-01CD79DC29E8}"/>
              </a:ext>
            </a:extLst>
          </p:cNvPr>
          <p:cNvSpPr>
            <a:spLocks noGrp="1"/>
          </p:cNvSpPr>
          <p:nvPr>
            <p:ph type="sldNum" sz="quarter" idx="12"/>
          </p:nvPr>
        </p:nvSpPr>
        <p:spPr/>
        <p:txBody>
          <a:bodyPr/>
          <a:lstStyle/>
          <a:p>
            <a:fld id="{ABAF53F7-F94D-C84F-B05C-0AB5F3EF7721}" type="slidenum">
              <a:rPr lang="fr-FR" smtClean="0"/>
              <a:t>‹N°›</a:t>
            </a:fld>
            <a:endParaRPr lang="fr-FR"/>
          </a:p>
        </p:txBody>
      </p:sp>
    </p:spTree>
    <p:extLst>
      <p:ext uri="{BB962C8B-B14F-4D97-AF65-F5344CB8AC3E}">
        <p14:creationId xmlns:p14="http://schemas.microsoft.com/office/powerpoint/2010/main" val="195596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4022B5C-B8B3-F24C-A983-4D0515783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0A6C178-CA78-324B-9401-CE5D48EB80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5DFDAD8-24A6-9342-BC6A-262C9E61FD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9E318-D020-BB40-9AF7-DA2798D873F8}" type="datetimeFigureOut">
              <a:rPr lang="fr-FR" smtClean="0"/>
              <a:t>06/02/2024</a:t>
            </a:fld>
            <a:endParaRPr lang="fr-FR"/>
          </a:p>
        </p:txBody>
      </p:sp>
      <p:sp>
        <p:nvSpPr>
          <p:cNvPr id="5" name="Espace réservé du pied de page 4">
            <a:extLst>
              <a:ext uri="{FF2B5EF4-FFF2-40B4-BE49-F238E27FC236}">
                <a16:creationId xmlns:a16="http://schemas.microsoft.com/office/drawing/2014/main" id="{3D89D32B-3C5D-7F41-AB7E-6E6136CCF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7AC776-C742-8049-A24B-B81ECF5AED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F53F7-F94D-C84F-B05C-0AB5F3EF7721}" type="slidenum">
              <a:rPr lang="fr-FR" smtClean="0"/>
              <a:t>‹N°›</a:t>
            </a:fld>
            <a:endParaRPr lang="fr-FR"/>
          </a:p>
        </p:txBody>
      </p:sp>
    </p:spTree>
    <p:extLst>
      <p:ext uri="{BB962C8B-B14F-4D97-AF65-F5344CB8AC3E}">
        <p14:creationId xmlns:p14="http://schemas.microsoft.com/office/powerpoint/2010/main" val="2317129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Document_Microsoft_Word3.docx"/><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Document_Microsoft_Word4.docx"/><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Document_Microsoft_Word.doc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Document_Microsoft_Word1.docx"/><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Document_Microsoft_Word2.docx"/><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8DF095C-760C-6745-99CC-D0036B3707AB}"/>
              </a:ext>
            </a:extLst>
          </p:cNvPr>
          <p:cNvSpPr>
            <a:spLocks noGrp="1"/>
          </p:cNvSpPr>
          <p:nvPr>
            <p:ph type="ctrTitle"/>
          </p:nvPr>
        </p:nvSpPr>
        <p:spPr>
          <a:xfrm>
            <a:off x="638881" y="639193"/>
            <a:ext cx="10234527" cy="3573516"/>
          </a:xfrm>
        </p:spPr>
        <p:txBody>
          <a:bodyPr>
            <a:normAutofit/>
          </a:bodyPr>
          <a:lstStyle/>
          <a:p>
            <a:r>
              <a:rPr lang="fr-FR" sz="6100" dirty="0"/>
              <a:t>Comment passer moins de temps à évaluer ?</a:t>
            </a:r>
          </a:p>
        </p:txBody>
      </p:sp>
      <p:sp>
        <p:nvSpPr>
          <p:cNvPr id="3" name="Sous-titre 2">
            <a:extLst>
              <a:ext uri="{FF2B5EF4-FFF2-40B4-BE49-F238E27FC236}">
                <a16:creationId xmlns:a16="http://schemas.microsoft.com/office/drawing/2014/main" id="{F2633DCD-91DC-A24A-8931-1E3DCE89D474}"/>
              </a:ext>
            </a:extLst>
          </p:cNvPr>
          <p:cNvSpPr>
            <a:spLocks noGrp="1"/>
          </p:cNvSpPr>
          <p:nvPr>
            <p:ph type="subTitle" idx="1"/>
          </p:nvPr>
        </p:nvSpPr>
        <p:spPr>
          <a:xfrm>
            <a:off x="638882" y="4631161"/>
            <a:ext cx="3571810" cy="1559327"/>
          </a:xfrm>
        </p:spPr>
        <p:txBody>
          <a:bodyPr>
            <a:normAutofit/>
          </a:bodyPr>
          <a:lstStyle/>
          <a:p>
            <a:pPr algn="l"/>
            <a:r>
              <a:rPr lang="fr-FR" dirty="0"/>
              <a:t>Fiona Ratkoff, IA-IPR d’anglais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03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7EE6E-319C-FBA8-448E-E34D3F6D5979}"/>
              </a:ext>
            </a:extLst>
          </p:cNvPr>
          <p:cNvSpPr>
            <a:spLocks noGrp="1"/>
          </p:cNvSpPr>
          <p:nvPr>
            <p:ph type="title"/>
          </p:nvPr>
        </p:nvSpPr>
        <p:spPr/>
        <p:txBody>
          <a:bodyPr/>
          <a:lstStyle/>
          <a:p>
            <a:r>
              <a:rPr lang="fr-FR" dirty="0"/>
              <a:t>Compréhension écrite</a:t>
            </a:r>
          </a:p>
        </p:txBody>
      </p:sp>
      <p:sp>
        <p:nvSpPr>
          <p:cNvPr id="3" name="ZoneTexte 2">
            <a:extLst>
              <a:ext uri="{FF2B5EF4-FFF2-40B4-BE49-F238E27FC236}">
                <a16:creationId xmlns:a16="http://schemas.microsoft.com/office/drawing/2014/main" id="{616D1401-D9CE-6D70-2AC9-36D8FA01AC79}"/>
              </a:ext>
            </a:extLst>
          </p:cNvPr>
          <p:cNvSpPr txBox="1"/>
          <p:nvPr/>
        </p:nvSpPr>
        <p:spPr>
          <a:xfrm>
            <a:off x="676894" y="2173184"/>
            <a:ext cx="11143179" cy="2677656"/>
          </a:xfrm>
          <a:prstGeom prst="rect">
            <a:avLst/>
          </a:prstGeom>
          <a:noFill/>
        </p:spPr>
        <p:txBody>
          <a:bodyPr wrap="none" rtlCol="0">
            <a:spAutoFit/>
          </a:bodyPr>
          <a:lstStyle/>
          <a:p>
            <a:r>
              <a:rPr lang="fr-FR" sz="2800"/>
              <a:t>Poser une question par niveau</a:t>
            </a:r>
          </a:p>
          <a:p>
            <a:endParaRPr lang="fr-FR" sz="2800"/>
          </a:p>
          <a:p>
            <a:pPr marL="514350" indent="-514350">
              <a:buAutoNum type="arabicPeriod"/>
            </a:pPr>
            <a:r>
              <a:rPr lang="fr-FR" sz="2800"/>
              <a:t>List all the </a:t>
            </a:r>
            <a:r>
              <a:rPr lang="fr-FR" sz="2800" err="1"/>
              <a:t>words</a:t>
            </a:r>
            <a:r>
              <a:rPr lang="fr-FR" sz="2800"/>
              <a:t> </a:t>
            </a:r>
            <a:r>
              <a:rPr lang="fr-FR" sz="2800" err="1"/>
              <a:t>you</a:t>
            </a:r>
            <a:r>
              <a:rPr lang="fr-FR" sz="2800"/>
              <a:t> </a:t>
            </a:r>
            <a:r>
              <a:rPr lang="fr-FR" sz="2800" err="1"/>
              <a:t>understand</a:t>
            </a:r>
            <a:r>
              <a:rPr lang="fr-FR" sz="2800"/>
              <a:t> A1</a:t>
            </a:r>
          </a:p>
          <a:p>
            <a:pPr marL="514350" indent="-514350">
              <a:buAutoNum type="arabicPeriod"/>
            </a:pPr>
            <a:r>
              <a:rPr lang="fr-FR" sz="2800" err="1"/>
              <a:t>What</a:t>
            </a:r>
            <a:r>
              <a:rPr lang="fr-FR" sz="2800"/>
              <a:t> do </a:t>
            </a:r>
            <a:r>
              <a:rPr lang="fr-FR" sz="2800" err="1"/>
              <a:t>you</a:t>
            </a:r>
            <a:r>
              <a:rPr lang="fr-FR" sz="2800"/>
              <a:t> </a:t>
            </a:r>
            <a:r>
              <a:rPr lang="fr-FR" sz="2800" err="1"/>
              <a:t>think</a:t>
            </a:r>
            <a:r>
              <a:rPr lang="fr-FR" sz="2800"/>
              <a:t> the document </a:t>
            </a:r>
            <a:r>
              <a:rPr lang="fr-FR" sz="2800" err="1"/>
              <a:t>is</a:t>
            </a:r>
            <a:r>
              <a:rPr lang="fr-FR" sz="2800"/>
              <a:t> about? A2</a:t>
            </a:r>
          </a:p>
          <a:p>
            <a:pPr marL="514350" indent="-514350">
              <a:buAutoNum type="arabicPeriod"/>
            </a:pPr>
            <a:r>
              <a:rPr lang="fr-FR" sz="2800"/>
              <a:t>Can </a:t>
            </a:r>
            <a:r>
              <a:rPr lang="fr-FR" sz="2800" err="1"/>
              <a:t>you</a:t>
            </a:r>
            <a:r>
              <a:rPr lang="fr-FR" sz="2800"/>
              <a:t> </a:t>
            </a:r>
            <a:r>
              <a:rPr lang="fr-FR" sz="2800" err="1"/>
              <a:t>give</a:t>
            </a:r>
            <a:r>
              <a:rPr lang="fr-FR" sz="2800"/>
              <a:t> </a:t>
            </a:r>
            <a:r>
              <a:rPr lang="fr-FR" sz="2800" err="1"/>
              <a:t>any</a:t>
            </a:r>
            <a:r>
              <a:rPr lang="fr-FR" sz="2800"/>
              <a:t> </a:t>
            </a:r>
            <a:r>
              <a:rPr lang="fr-FR" sz="2800" err="1"/>
              <a:t>details</a:t>
            </a:r>
            <a:r>
              <a:rPr lang="fr-FR" sz="2800"/>
              <a:t>? B1</a:t>
            </a:r>
          </a:p>
          <a:p>
            <a:pPr marL="514350" indent="-514350">
              <a:buAutoNum type="arabicPeriod"/>
            </a:pPr>
            <a:r>
              <a:rPr lang="fr-FR" sz="2800" err="1"/>
              <a:t>What</a:t>
            </a:r>
            <a:r>
              <a:rPr lang="fr-FR" sz="2800"/>
              <a:t> </a:t>
            </a:r>
            <a:r>
              <a:rPr lang="fr-FR" sz="2800" err="1"/>
              <a:t>is</a:t>
            </a:r>
            <a:r>
              <a:rPr lang="fr-FR" sz="2800"/>
              <a:t> the </a:t>
            </a:r>
            <a:r>
              <a:rPr lang="fr-FR" sz="2800" err="1"/>
              <a:t>journalist’s</a:t>
            </a:r>
            <a:r>
              <a:rPr lang="fr-FR" sz="2800"/>
              <a:t> point of </a:t>
            </a:r>
            <a:r>
              <a:rPr lang="fr-FR" sz="2800" err="1"/>
              <a:t>view</a:t>
            </a:r>
            <a:r>
              <a:rPr lang="fr-FR" sz="2800"/>
              <a:t>? </a:t>
            </a:r>
            <a:r>
              <a:rPr lang="fr-FR" sz="2800" err="1"/>
              <a:t>What</a:t>
            </a:r>
            <a:r>
              <a:rPr lang="fr-FR" sz="2800"/>
              <a:t> </a:t>
            </a:r>
            <a:r>
              <a:rPr lang="fr-FR" sz="2800" err="1"/>
              <a:t>is</a:t>
            </a:r>
            <a:r>
              <a:rPr lang="fr-FR" sz="2800"/>
              <a:t> the </a:t>
            </a:r>
            <a:r>
              <a:rPr lang="fr-FR" sz="2800" err="1"/>
              <a:t>aim</a:t>
            </a:r>
            <a:r>
              <a:rPr lang="fr-FR" sz="2800"/>
              <a:t> of the article? B2</a:t>
            </a:r>
          </a:p>
        </p:txBody>
      </p:sp>
    </p:spTree>
    <p:extLst>
      <p:ext uri="{BB962C8B-B14F-4D97-AF65-F5344CB8AC3E}">
        <p14:creationId xmlns:p14="http://schemas.microsoft.com/office/powerpoint/2010/main" val="13380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E1912E6C-3D86-8243-E3C7-361C81564D31}"/>
              </a:ext>
            </a:extLst>
          </p:cNvPr>
          <p:cNvGraphicFramePr>
            <a:graphicFrameLocks noChangeAspect="1"/>
          </p:cNvGraphicFramePr>
          <p:nvPr>
            <p:extLst>
              <p:ext uri="{D42A27DB-BD31-4B8C-83A1-F6EECF244321}">
                <p14:modId xmlns:p14="http://schemas.microsoft.com/office/powerpoint/2010/main" val="2916169353"/>
              </p:ext>
            </p:extLst>
          </p:nvPr>
        </p:nvGraphicFramePr>
        <p:xfrm>
          <a:off x="494748" y="506067"/>
          <a:ext cx="10765072" cy="6043819"/>
        </p:xfrm>
        <a:graphic>
          <a:graphicData uri="http://schemas.openxmlformats.org/presentationml/2006/ole">
            <mc:AlternateContent xmlns:mc="http://schemas.openxmlformats.org/markup-compatibility/2006">
              <mc:Choice xmlns:v="urn:schemas-microsoft-com:vml" Requires="v">
                <p:oleObj name="Document" r:id="rId2" imgW="8890000" imgH="4991100" progId="Word.Document.12">
                  <p:embed/>
                </p:oleObj>
              </mc:Choice>
              <mc:Fallback>
                <p:oleObj name="Document" r:id="rId2" imgW="8890000" imgH="4991100" progId="Word.Document.12">
                  <p:embed/>
                  <p:pic>
                    <p:nvPicPr>
                      <p:cNvPr id="2" name="Objet 1">
                        <a:extLst>
                          <a:ext uri="{FF2B5EF4-FFF2-40B4-BE49-F238E27FC236}">
                            <a16:creationId xmlns:a16="http://schemas.microsoft.com/office/drawing/2014/main" id="{B9E438E2-76DE-214D-A9B6-DE5834BE92AE}"/>
                          </a:ext>
                        </a:extLst>
                      </p:cNvPr>
                      <p:cNvPicPr/>
                      <p:nvPr/>
                    </p:nvPicPr>
                    <p:blipFill>
                      <a:blip r:embed="rId3"/>
                      <a:stretch>
                        <a:fillRect/>
                      </a:stretch>
                    </p:blipFill>
                    <p:spPr>
                      <a:xfrm>
                        <a:off x="494748" y="506067"/>
                        <a:ext cx="10765072" cy="6043819"/>
                      </a:xfrm>
                      <a:prstGeom prst="rect">
                        <a:avLst/>
                      </a:prstGeom>
                    </p:spPr>
                  </p:pic>
                </p:oleObj>
              </mc:Fallback>
            </mc:AlternateContent>
          </a:graphicData>
        </a:graphic>
      </p:graphicFrame>
    </p:spTree>
    <p:extLst>
      <p:ext uri="{BB962C8B-B14F-4D97-AF65-F5344CB8AC3E}">
        <p14:creationId xmlns:p14="http://schemas.microsoft.com/office/powerpoint/2010/main" val="272561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A5746731-9CD6-5CE6-B84A-0A3F04F845CB}"/>
              </a:ext>
            </a:extLst>
          </p:cNvPr>
          <p:cNvGraphicFramePr>
            <a:graphicFrameLocks noChangeAspect="1"/>
          </p:cNvGraphicFramePr>
          <p:nvPr>
            <p:extLst>
              <p:ext uri="{D42A27DB-BD31-4B8C-83A1-F6EECF244321}">
                <p14:modId xmlns:p14="http://schemas.microsoft.com/office/powerpoint/2010/main" val="217817900"/>
              </p:ext>
            </p:extLst>
          </p:nvPr>
        </p:nvGraphicFramePr>
        <p:xfrm>
          <a:off x="1471746" y="983697"/>
          <a:ext cx="9248507" cy="5377346"/>
        </p:xfrm>
        <a:graphic>
          <a:graphicData uri="http://schemas.openxmlformats.org/presentationml/2006/ole">
            <mc:AlternateContent xmlns:mc="http://schemas.openxmlformats.org/markup-compatibility/2006">
              <mc:Choice xmlns:v="urn:schemas-microsoft-com:vml" Requires="v">
                <p:oleObj name="Document" r:id="rId2" imgW="8890000" imgH="5168900" progId="Word.Document.12">
                  <p:embed/>
                </p:oleObj>
              </mc:Choice>
              <mc:Fallback>
                <p:oleObj name="Document" r:id="rId2" imgW="8890000" imgH="5168900" progId="Word.Document.12">
                  <p:embed/>
                  <p:pic>
                    <p:nvPicPr>
                      <p:cNvPr id="2" name="Objet 1">
                        <a:extLst>
                          <a:ext uri="{FF2B5EF4-FFF2-40B4-BE49-F238E27FC236}">
                            <a16:creationId xmlns:a16="http://schemas.microsoft.com/office/drawing/2014/main" id="{B9E438E2-76DE-214D-A9B6-DE5834BE92AE}"/>
                          </a:ext>
                        </a:extLst>
                      </p:cNvPr>
                      <p:cNvPicPr/>
                      <p:nvPr/>
                    </p:nvPicPr>
                    <p:blipFill>
                      <a:blip r:embed="rId3"/>
                      <a:stretch>
                        <a:fillRect/>
                      </a:stretch>
                    </p:blipFill>
                    <p:spPr>
                      <a:xfrm>
                        <a:off x="1471746" y="983697"/>
                        <a:ext cx="9248507" cy="5377346"/>
                      </a:xfrm>
                      <a:prstGeom prst="rect">
                        <a:avLst/>
                      </a:prstGeom>
                    </p:spPr>
                  </p:pic>
                </p:oleObj>
              </mc:Fallback>
            </mc:AlternateContent>
          </a:graphicData>
        </a:graphic>
      </p:graphicFrame>
    </p:spTree>
    <p:extLst>
      <p:ext uri="{BB962C8B-B14F-4D97-AF65-F5344CB8AC3E}">
        <p14:creationId xmlns:p14="http://schemas.microsoft.com/office/powerpoint/2010/main" val="128898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CEE7DC1-7149-E16D-1A3D-4528E5EBE1BE}"/>
              </a:ext>
            </a:extLst>
          </p:cNvPr>
          <p:cNvSpPr txBox="1"/>
          <p:nvPr/>
        </p:nvSpPr>
        <p:spPr>
          <a:xfrm>
            <a:off x="516835" y="1759226"/>
            <a:ext cx="11489635" cy="4401205"/>
          </a:xfrm>
          <a:prstGeom prst="rect">
            <a:avLst/>
          </a:prstGeom>
          <a:noFill/>
        </p:spPr>
        <p:txBody>
          <a:bodyPr wrap="square" rtlCol="0">
            <a:spAutoFit/>
          </a:bodyPr>
          <a:lstStyle/>
          <a:p>
            <a:r>
              <a:rPr lang="fr-FR" sz="28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différenciation: varier les attentes et non les supports (cela ne veut pas dire nécessairement attendre moins des autres): permet à l'élève de comprendre ce qu'il doit faire pour atteindre le niveau supérieur.</a:t>
            </a:r>
          </a:p>
          <a:p>
            <a:endParaRPr lang="fr-FR" sz="2800" kern="0">
              <a:solidFill>
                <a:srgbClr val="000000"/>
              </a:solidFill>
              <a:latin typeface="Arial" panose="020B0604020202020204" pitchFamily="34" charset="0"/>
              <a:cs typeface="Times New Roman" panose="02020603050405020304" pitchFamily="18" charset="0"/>
            </a:endParaRPr>
          </a:p>
          <a:p>
            <a:endParaRPr lang="fr-FR" sz="2800" kern="0">
              <a:solidFill>
                <a:srgbClr val="000000"/>
              </a:solidFill>
              <a:latin typeface="Arial" panose="020B0604020202020204" pitchFamily="34" charset="0"/>
              <a:cs typeface="Times New Roman" panose="02020603050405020304" pitchFamily="18" charset="0"/>
            </a:endParaRPr>
          </a:p>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Demander de souligner les points de grammaire/vocabulaire dans l’EE.</a:t>
            </a:r>
          </a:p>
          <a:p>
            <a:endParaRPr lang="fr-FR" sz="2800" ker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fr-FR" sz="2800" ker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Commenter ou faire commenter une partie de copie ou une copie en entier au tableau.</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a:p>
        </p:txBody>
      </p:sp>
    </p:spTree>
    <p:extLst>
      <p:ext uri="{BB962C8B-B14F-4D97-AF65-F5344CB8AC3E}">
        <p14:creationId xmlns:p14="http://schemas.microsoft.com/office/powerpoint/2010/main" val="2185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74893-8E88-E08D-B320-FAA4936DC21E}"/>
              </a:ext>
            </a:extLst>
          </p:cNvPr>
          <p:cNvSpPr>
            <a:spLocks noGrp="1"/>
          </p:cNvSpPr>
          <p:nvPr>
            <p:ph type="title"/>
          </p:nvPr>
        </p:nvSpPr>
        <p:spPr/>
        <p:txBody>
          <a:bodyPr/>
          <a:lstStyle/>
          <a:p>
            <a:r>
              <a:rPr lang="fr-FR"/>
              <a:t>Passer de A2 à B1</a:t>
            </a:r>
          </a:p>
        </p:txBody>
      </p:sp>
      <p:sp>
        <p:nvSpPr>
          <p:cNvPr id="3" name="ZoneTexte 2">
            <a:extLst>
              <a:ext uri="{FF2B5EF4-FFF2-40B4-BE49-F238E27FC236}">
                <a16:creationId xmlns:a16="http://schemas.microsoft.com/office/drawing/2014/main" id="{F5E23DBF-1CE9-7F1C-EC73-7C3846DB2A55}"/>
              </a:ext>
            </a:extLst>
          </p:cNvPr>
          <p:cNvSpPr txBox="1"/>
          <p:nvPr/>
        </p:nvSpPr>
        <p:spPr>
          <a:xfrm>
            <a:off x="705679" y="2097157"/>
            <a:ext cx="11062251" cy="3970318"/>
          </a:xfrm>
          <a:prstGeom prst="rect">
            <a:avLst/>
          </a:prstGeom>
          <a:noFill/>
        </p:spPr>
        <p:txBody>
          <a:bodyPr wrap="square" rtlCol="0">
            <a:spAutoFit/>
          </a:bodyPr>
          <a:lstStyle/>
          <a:p>
            <a:r>
              <a:rPr lang="fr-FR" sz="2800">
                <a:effectLst/>
                <a:latin typeface="Calibri" panose="020F0502020204030204" pitchFamily="34" charset="0"/>
              </a:rPr>
              <a:t> Production écrite niveau A2 : </a:t>
            </a:r>
          </a:p>
          <a:p>
            <a:r>
              <a:rPr lang="fr-FR" sz="2800">
                <a:effectLst/>
                <a:latin typeface="Calibri" panose="020F0502020204030204" pitchFamily="34" charset="0"/>
              </a:rPr>
              <a:t>Emma Gonzalez </a:t>
            </a:r>
            <a:r>
              <a:rPr lang="fr-FR" sz="2800" err="1">
                <a:effectLst/>
                <a:latin typeface="Calibri" panose="020F0502020204030204" pitchFamily="34" charset="0"/>
              </a:rPr>
              <a:t>is</a:t>
            </a:r>
            <a:r>
              <a:rPr lang="fr-FR" sz="2800">
                <a:effectLst/>
                <a:latin typeface="Calibri" panose="020F0502020204030204" pitchFamily="34" charset="0"/>
              </a:rPr>
              <a:t> an American </a:t>
            </a:r>
            <a:r>
              <a:rPr lang="fr-FR" sz="2800" err="1">
                <a:effectLst/>
                <a:latin typeface="Calibri" panose="020F0502020204030204" pitchFamily="34" charset="0"/>
              </a:rPr>
              <a:t>teen</a:t>
            </a:r>
            <a:r>
              <a:rPr lang="fr-FR" sz="2800">
                <a:effectLst/>
                <a:latin typeface="Calibri" panose="020F0502020204030204" pitchFamily="34" charset="0"/>
              </a:rPr>
              <a:t> </a:t>
            </a:r>
            <a:r>
              <a:rPr lang="fr-FR" sz="2800" err="1">
                <a:effectLst/>
                <a:latin typeface="Calibri" panose="020F0502020204030204" pitchFamily="34" charset="0"/>
              </a:rPr>
              <a:t>activist</a:t>
            </a:r>
            <a:r>
              <a:rPr lang="fr-FR" sz="2800">
                <a:effectLst/>
                <a:latin typeface="Calibri" panose="020F0502020204030204" pitchFamily="34" charset="0"/>
              </a:rPr>
              <a:t>, </a:t>
            </a:r>
            <a:r>
              <a:rPr lang="fr-FR" sz="2800" err="1">
                <a:effectLst/>
                <a:latin typeface="Calibri" panose="020F0502020204030204" pitchFamily="34" charset="0"/>
              </a:rPr>
              <a:t>she</a:t>
            </a:r>
            <a:r>
              <a:rPr lang="fr-FR" sz="2800">
                <a:effectLst/>
                <a:latin typeface="Calibri" panose="020F0502020204030204" pitchFamily="34" charset="0"/>
              </a:rPr>
              <a:t> </a:t>
            </a:r>
            <a:r>
              <a:rPr lang="fr-FR" sz="2800" err="1">
                <a:effectLst/>
                <a:latin typeface="Calibri" panose="020F0502020204030204" pitchFamily="34" charset="0"/>
              </a:rPr>
              <a:t>was</a:t>
            </a:r>
            <a:r>
              <a:rPr lang="fr-FR" sz="2800">
                <a:effectLst/>
                <a:latin typeface="Calibri" panose="020F0502020204030204" pitchFamily="34" charset="0"/>
              </a:rPr>
              <a:t> </a:t>
            </a:r>
            <a:r>
              <a:rPr lang="fr-FR" sz="2800" err="1">
                <a:effectLst/>
                <a:latin typeface="Calibri" panose="020F0502020204030204" pitchFamily="34" charset="0"/>
              </a:rPr>
              <a:t>born</a:t>
            </a:r>
            <a:r>
              <a:rPr lang="fr-FR" sz="2800">
                <a:effectLst/>
                <a:latin typeface="Calibri" panose="020F0502020204030204" pitchFamily="34" charset="0"/>
              </a:rPr>
              <a:t> on </a:t>
            </a:r>
            <a:r>
              <a:rPr lang="fr-FR" sz="2800" err="1">
                <a:effectLst/>
                <a:latin typeface="Calibri" panose="020F0502020204030204" pitchFamily="34" charset="0"/>
              </a:rPr>
              <a:t>November</a:t>
            </a:r>
            <a:r>
              <a:rPr lang="fr-FR" sz="2800">
                <a:effectLst/>
                <a:latin typeface="Calibri" panose="020F0502020204030204" pitchFamily="34" charset="0"/>
              </a:rPr>
              <a:t> 11, 1999. </a:t>
            </a:r>
            <a:r>
              <a:rPr lang="fr-FR" sz="2800" err="1">
                <a:effectLst/>
                <a:latin typeface="Calibri" panose="020F0502020204030204" pitchFamily="34" charset="0"/>
              </a:rPr>
              <a:t>She</a:t>
            </a:r>
            <a:r>
              <a:rPr lang="fr-FR" sz="2800">
                <a:effectLst/>
                <a:latin typeface="Calibri" panose="020F0502020204030204" pitchFamily="34" charset="0"/>
              </a:rPr>
              <a:t> </a:t>
            </a:r>
            <a:r>
              <a:rPr lang="fr-FR" sz="2800" err="1">
                <a:effectLst/>
                <a:latin typeface="Calibri" panose="020F0502020204030204" pitchFamily="34" charset="0"/>
              </a:rPr>
              <a:t>survived</a:t>
            </a:r>
            <a:r>
              <a:rPr lang="fr-FR" sz="2800">
                <a:effectLst/>
                <a:latin typeface="Calibri" panose="020F0502020204030204" pitchFamily="34" charset="0"/>
              </a:rPr>
              <a:t> a shooting in </a:t>
            </a:r>
            <a:r>
              <a:rPr lang="fr-FR" sz="2800" err="1">
                <a:effectLst/>
                <a:latin typeface="Calibri" panose="020F0502020204030204" pitchFamily="34" charset="0"/>
              </a:rPr>
              <a:t>her</a:t>
            </a:r>
            <a:r>
              <a:rPr lang="fr-FR" sz="2800">
                <a:effectLst/>
                <a:latin typeface="Calibri" panose="020F0502020204030204" pitchFamily="34" charset="0"/>
              </a:rPr>
              <a:t> </a:t>
            </a:r>
            <a:r>
              <a:rPr lang="fr-FR" sz="2800" err="1">
                <a:effectLst/>
                <a:latin typeface="Calibri" panose="020F0502020204030204" pitchFamily="34" charset="0"/>
              </a:rPr>
              <a:t>school</a:t>
            </a:r>
            <a:r>
              <a:rPr lang="fr-FR" sz="2800">
                <a:effectLst/>
                <a:latin typeface="Calibri" panose="020F0502020204030204" pitchFamily="34" charset="0"/>
              </a:rPr>
              <a:t> in </a:t>
            </a:r>
            <a:r>
              <a:rPr lang="fr-FR" sz="2800" err="1">
                <a:effectLst/>
                <a:latin typeface="Calibri" panose="020F0502020204030204" pitchFamily="34" charset="0"/>
              </a:rPr>
              <a:t>Parkland</a:t>
            </a:r>
            <a:r>
              <a:rPr lang="fr-FR" sz="2800">
                <a:effectLst/>
                <a:latin typeface="Calibri" panose="020F0502020204030204" pitchFamily="34" charset="0"/>
              </a:rPr>
              <a:t>, Florida, in </a:t>
            </a:r>
            <a:r>
              <a:rPr lang="fr-FR" sz="2800" err="1">
                <a:effectLst/>
                <a:latin typeface="Calibri" panose="020F0502020204030204" pitchFamily="34" charset="0"/>
              </a:rPr>
              <a:t>February</a:t>
            </a:r>
            <a:r>
              <a:rPr lang="fr-FR" sz="2800">
                <a:effectLst/>
                <a:latin typeface="Calibri" panose="020F0502020204030204" pitchFamily="34" charset="0"/>
              </a:rPr>
              <a:t> 2018. 17 of </a:t>
            </a:r>
            <a:r>
              <a:rPr lang="fr-FR" sz="2800" err="1">
                <a:effectLst/>
                <a:latin typeface="Calibri" panose="020F0502020204030204" pitchFamily="34" charset="0"/>
              </a:rPr>
              <a:t>her</a:t>
            </a:r>
            <a:r>
              <a:rPr lang="fr-FR" sz="2800">
                <a:effectLst/>
                <a:latin typeface="Calibri" panose="020F0502020204030204" pitchFamily="34" charset="0"/>
              </a:rPr>
              <a:t> </a:t>
            </a:r>
            <a:r>
              <a:rPr lang="fr-FR" sz="2800" err="1">
                <a:effectLst/>
                <a:latin typeface="Calibri" panose="020F0502020204030204" pitchFamily="34" charset="0"/>
              </a:rPr>
              <a:t>friends</a:t>
            </a:r>
            <a:r>
              <a:rPr lang="fr-FR" sz="2800">
                <a:effectLst/>
                <a:latin typeface="Calibri" panose="020F0502020204030204" pitchFamily="34" charset="0"/>
              </a:rPr>
              <a:t> </a:t>
            </a:r>
            <a:r>
              <a:rPr lang="fr-FR" sz="2800" err="1">
                <a:effectLst/>
                <a:latin typeface="Calibri" panose="020F0502020204030204" pitchFamily="34" charset="0"/>
              </a:rPr>
              <a:t>died</a:t>
            </a:r>
            <a:r>
              <a:rPr lang="fr-FR" sz="2800">
                <a:effectLst/>
                <a:latin typeface="Calibri" panose="020F0502020204030204" pitchFamily="34" charset="0"/>
              </a:rPr>
              <a:t> </a:t>
            </a:r>
            <a:r>
              <a:rPr lang="fr-FR" sz="2800" err="1">
                <a:effectLst/>
                <a:latin typeface="Calibri" panose="020F0502020204030204" pitchFamily="34" charset="0"/>
              </a:rPr>
              <a:t>that</a:t>
            </a:r>
            <a:r>
              <a:rPr lang="fr-FR" sz="2800">
                <a:effectLst/>
                <a:latin typeface="Calibri" panose="020F0502020204030204" pitchFamily="34" charset="0"/>
              </a:rPr>
              <a:t> </a:t>
            </a:r>
            <a:r>
              <a:rPr lang="fr-FR" sz="2800" err="1">
                <a:effectLst/>
                <a:latin typeface="Calibri" panose="020F0502020204030204" pitchFamily="34" charset="0"/>
              </a:rPr>
              <a:t>day</a:t>
            </a:r>
            <a:r>
              <a:rPr lang="fr-FR" sz="2800">
                <a:effectLst/>
                <a:latin typeface="Calibri" panose="020F0502020204030204" pitchFamily="34" charset="0"/>
              </a:rPr>
              <a:t>, 15 </a:t>
            </a:r>
            <a:r>
              <a:rPr lang="fr-FR" sz="2800" err="1">
                <a:effectLst/>
                <a:latin typeface="Calibri" panose="020F0502020204030204" pitchFamily="34" charset="0"/>
              </a:rPr>
              <a:t>were</a:t>
            </a:r>
            <a:r>
              <a:rPr lang="fr-FR" sz="2800">
                <a:effectLst/>
                <a:latin typeface="Calibri" panose="020F0502020204030204" pitchFamily="34" charset="0"/>
              </a:rPr>
              <a:t> </a:t>
            </a:r>
            <a:r>
              <a:rPr lang="fr-FR" sz="2800" err="1">
                <a:effectLst/>
                <a:latin typeface="Calibri" panose="020F0502020204030204" pitchFamily="34" charset="0"/>
              </a:rPr>
              <a:t>injured</a:t>
            </a:r>
            <a:r>
              <a:rPr lang="fr-FR" sz="2800">
                <a:effectLst/>
                <a:latin typeface="Calibri" panose="020F0502020204030204" pitchFamily="34" charset="0"/>
              </a:rPr>
              <a:t>. </a:t>
            </a:r>
            <a:r>
              <a:rPr lang="fr-FR" sz="2800" err="1">
                <a:effectLst/>
                <a:latin typeface="Calibri" panose="020F0502020204030204" pitchFamily="34" charset="0"/>
              </a:rPr>
              <a:t>She</a:t>
            </a:r>
            <a:r>
              <a:rPr lang="fr-FR" sz="2800">
                <a:effectLst/>
                <a:latin typeface="Calibri" panose="020F0502020204030204" pitchFamily="34" charset="0"/>
              </a:rPr>
              <a:t> made a speech one </a:t>
            </a:r>
            <a:r>
              <a:rPr lang="fr-FR" sz="2800" err="1">
                <a:effectLst/>
                <a:latin typeface="Calibri" panose="020F0502020204030204" pitchFamily="34" charset="0"/>
              </a:rPr>
              <a:t>month</a:t>
            </a:r>
            <a:r>
              <a:rPr lang="fr-FR" sz="2800">
                <a:effectLst/>
                <a:latin typeface="Calibri" panose="020F0502020204030204" pitchFamily="34" charset="0"/>
              </a:rPr>
              <a:t> </a:t>
            </a:r>
            <a:r>
              <a:rPr lang="fr-FR" sz="2800" err="1">
                <a:effectLst/>
                <a:latin typeface="Calibri" panose="020F0502020204030204" pitchFamily="34" charset="0"/>
              </a:rPr>
              <a:t>later</a:t>
            </a:r>
            <a:r>
              <a:rPr lang="fr-FR" sz="2800">
                <a:effectLst/>
                <a:latin typeface="Calibri" panose="020F0502020204030204" pitchFamily="34" charset="0"/>
              </a:rPr>
              <a:t>, </a:t>
            </a:r>
            <a:r>
              <a:rPr lang="fr-FR" sz="2800" err="1">
                <a:effectLst/>
                <a:latin typeface="Calibri" panose="020F0502020204030204" pitchFamily="34" charset="0"/>
              </a:rPr>
              <a:t>it</a:t>
            </a:r>
            <a:r>
              <a:rPr lang="fr-FR" sz="2800">
                <a:effectLst/>
                <a:latin typeface="Calibri" panose="020F0502020204030204" pitchFamily="34" charset="0"/>
              </a:rPr>
              <a:t> </a:t>
            </a:r>
            <a:r>
              <a:rPr lang="fr-FR" sz="2800" err="1">
                <a:effectLst/>
                <a:latin typeface="Calibri" panose="020F0502020204030204" pitchFamily="34" charset="0"/>
              </a:rPr>
              <a:t>was</a:t>
            </a:r>
            <a:r>
              <a:rPr lang="fr-FR" sz="2800">
                <a:effectLst/>
                <a:latin typeface="Calibri" panose="020F0502020204030204" pitchFamily="34" charset="0"/>
              </a:rPr>
              <a:t> a </a:t>
            </a:r>
            <a:r>
              <a:rPr lang="fr-FR" sz="2800" err="1">
                <a:effectLst/>
                <a:latin typeface="Calibri" panose="020F0502020204030204" pitchFamily="34" charset="0"/>
              </a:rPr>
              <a:t>very</a:t>
            </a:r>
            <a:r>
              <a:rPr lang="fr-FR" sz="2800">
                <a:effectLst/>
                <a:latin typeface="Calibri" panose="020F0502020204030204" pitchFamily="34" charset="0"/>
              </a:rPr>
              <a:t> poignant speech. </a:t>
            </a:r>
            <a:r>
              <a:rPr lang="fr-FR" sz="2800" err="1">
                <a:effectLst/>
                <a:latin typeface="Calibri" panose="020F0502020204030204" pitchFamily="34" charset="0"/>
              </a:rPr>
              <a:t>She</a:t>
            </a:r>
            <a:r>
              <a:rPr lang="fr-FR" sz="2800">
                <a:effectLst/>
                <a:latin typeface="Calibri" panose="020F0502020204030204" pitchFamily="34" charset="0"/>
              </a:rPr>
              <a:t> </a:t>
            </a:r>
            <a:r>
              <a:rPr lang="fr-FR" sz="2800" err="1">
                <a:effectLst/>
                <a:latin typeface="Calibri" panose="020F0502020204030204" pitchFamily="34" charset="0"/>
              </a:rPr>
              <a:t>wanted</a:t>
            </a:r>
            <a:r>
              <a:rPr lang="fr-FR" sz="2800">
                <a:effectLst/>
                <a:latin typeface="Calibri" panose="020F0502020204030204" pitchFamily="34" charset="0"/>
              </a:rPr>
              <a:t> to </a:t>
            </a:r>
            <a:r>
              <a:rPr lang="fr-FR" sz="2800" err="1">
                <a:effectLst/>
                <a:latin typeface="Calibri" panose="020F0502020204030204" pitchFamily="34" charset="0"/>
              </a:rPr>
              <a:t>pay</a:t>
            </a:r>
            <a:r>
              <a:rPr lang="fr-FR" sz="2800">
                <a:effectLst/>
                <a:latin typeface="Calibri" panose="020F0502020204030204" pitchFamily="34" charset="0"/>
              </a:rPr>
              <a:t> tribute to </a:t>
            </a:r>
            <a:r>
              <a:rPr lang="fr-FR" sz="2800" err="1">
                <a:effectLst/>
                <a:latin typeface="Calibri" panose="020F0502020204030204" pitchFamily="34" charset="0"/>
              </a:rPr>
              <a:t>her</a:t>
            </a:r>
            <a:r>
              <a:rPr lang="fr-FR" sz="2800">
                <a:effectLst/>
                <a:latin typeface="Calibri" panose="020F0502020204030204" pitchFamily="34" charset="0"/>
              </a:rPr>
              <a:t> </a:t>
            </a:r>
            <a:r>
              <a:rPr lang="fr-FR" sz="2800" err="1">
                <a:effectLst/>
                <a:latin typeface="Calibri" panose="020F0502020204030204" pitchFamily="34" charset="0"/>
              </a:rPr>
              <a:t>friends</a:t>
            </a:r>
            <a:r>
              <a:rPr lang="fr-FR" sz="2800">
                <a:effectLst/>
                <a:latin typeface="Calibri" panose="020F0502020204030204" pitchFamily="34" charset="0"/>
              </a:rPr>
              <a:t> </a:t>
            </a:r>
            <a:r>
              <a:rPr lang="fr-FR" sz="2800" err="1">
                <a:effectLst/>
                <a:latin typeface="Calibri" panose="020F0502020204030204" pitchFamily="34" charset="0"/>
              </a:rPr>
              <a:t>with</a:t>
            </a:r>
            <a:r>
              <a:rPr lang="fr-FR" sz="2800">
                <a:effectLst/>
                <a:latin typeface="Calibri" panose="020F0502020204030204" pitchFamily="34" charset="0"/>
              </a:rPr>
              <a:t> minutes of silence. </a:t>
            </a:r>
            <a:r>
              <a:rPr lang="fr-FR" sz="2800" err="1">
                <a:effectLst/>
                <a:latin typeface="Calibri" panose="020F0502020204030204" pitchFamily="34" charset="0"/>
              </a:rPr>
              <a:t>She</a:t>
            </a:r>
            <a:r>
              <a:rPr lang="fr-FR" sz="2800">
                <a:effectLst/>
                <a:latin typeface="Calibri" panose="020F0502020204030204" pitchFamily="34" charset="0"/>
              </a:rPr>
              <a:t> </a:t>
            </a:r>
            <a:r>
              <a:rPr lang="fr-FR" sz="2800" err="1">
                <a:effectLst/>
                <a:latin typeface="Calibri" panose="020F0502020204030204" pitchFamily="34" charset="0"/>
              </a:rPr>
              <a:t>is</a:t>
            </a:r>
            <a:r>
              <a:rPr lang="fr-FR" sz="2800">
                <a:effectLst/>
                <a:latin typeface="Calibri" panose="020F0502020204030204" pitchFamily="34" charset="0"/>
              </a:rPr>
              <a:t> </a:t>
            </a:r>
            <a:r>
              <a:rPr lang="fr-FR" sz="2800" err="1">
                <a:effectLst/>
                <a:latin typeface="Calibri" panose="020F0502020204030204" pitchFamily="34" charset="0"/>
              </a:rPr>
              <a:t>now</a:t>
            </a:r>
            <a:r>
              <a:rPr lang="fr-FR" sz="2800">
                <a:effectLst/>
                <a:latin typeface="Calibri" panose="020F0502020204030204" pitchFamily="34" charset="0"/>
              </a:rPr>
              <a:t> </a:t>
            </a:r>
            <a:r>
              <a:rPr lang="fr-FR" sz="2800" err="1">
                <a:effectLst/>
                <a:latin typeface="Calibri" panose="020F0502020204030204" pitchFamily="34" charset="0"/>
              </a:rPr>
              <a:t>committed</a:t>
            </a:r>
            <a:r>
              <a:rPr lang="fr-FR" sz="2800">
                <a:effectLst/>
                <a:latin typeface="Calibri" panose="020F0502020204030204" pitchFamily="34" charset="0"/>
              </a:rPr>
              <a:t> in the </a:t>
            </a:r>
            <a:r>
              <a:rPr lang="fr-FR" sz="2800" err="1">
                <a:effectLst/>
                <a:latin typeface="Calibri" panose="020F0502020204030204" pitchFamily="34" charset="0"/>
              </a:rPr>
              <a:t>fight</a:t>
            </a:r>
            <a:r>
              <a:rPr lang="fr-FR" sz="2800">
                <a:effectLst/>
                <a:latin typeface="Calibri" panose="020F0502020204030204" pitchFamily="34" charset="0"/>
              </a:rPr>
              <a:t> for gun control in the United States. </a:t>
            </a:r>
            <a:r>
              <a:rPr lang="fr-FR" sz="2800" err="1">
                <a:effectLst/>
                <a:latin typeface="Calibri" panose="020F0502020204030204" pitchFamily="34" charset="0"/>
              </a:rPr>
              <a:t>She</a:t>
            </a:r>
            <a:r>
              <a:rPr lang="fr-FR" sz="2800">
                <a:effectLst/>
                <a:latin typeface="Calibri" panose="020F0502020204030204" pitchFamily="34" charset="0"/>
              </a:rPr>
              <a:t> </a:t>
            </a:r>
            <a:r>
              <a:rPr lang="fr-FR" sz="2800" err="1">
                <a:effectLst/>
                <a:latin typeface="Calibri" panose="020F0502020204030204" pitchFamily="34" charset="0"/>
              </a:rPr>
              <a:t>thinks</a:t>
            </a:r>
            <a:r>
              <a:rPr lang="fr-FR" sz="2800">
                <a:effectLst/>
                <a:latin typeface="Calibri" panose="020F0502020204030204" pitchFamily="34" charset="0"/>
              </a:rPr>
              <a:t> </a:t>
            </a:r>
            <a:r>
              <a:rPr lang="fr-FR" sz="2800" err="1">
                <a:effectLst/>
                <a:latin typeface="Calibri" panose="020F0502020204030204" pitchFamily="34" charset="0"/>
              </a:rPr>
              <a:t>without</a:t>
            </a:r>
            <a:r>
              <a:rPr lang="fr-FR" sz="2800">
                <a:effectLst/>
                <a:latin typeface="Calibri" panose="020F0502020204030204" pitchFamily="34" charset="0"/>
              </a:rPr>
              <a:t> guns, </a:t>
            </a:r>
            <a:r>
              <a:rPr lang="fr-FR" sz="2800" err="1">
                <a:effectLst/>
                <a:latin typeface="Calibri" panose="020F0502020204030204" pitchFamily="34" charset="0"/>
              </a:rPr>
              <a:t>this</a:t>
            </a:r>
            <a:r>
              <a:rPr lang="fr-FR" sz="2800">
                <a:effectLst/>
                <a:latin typeface="Calibri" panose="020F0502020204030204" pitchFamily="34" charset="0"/>
              </a:rPr>
              <a:t> </a:t>
            </a:r>
            <a:r>
              <a:rPr lang="fr-FR" sz="2800" err="1">
                <a:effectLst/>
                <a:latin typeface="Calibri" panose="020F0502020204030204" pitchFamily="34" charset="0"/>
              </a:rPr>
              <a:t>would</a:t>
            </a:r>
            <a:r>
              <a:rPr lang="fr-FR" sz="2800">
                <a:effectLst/>
                <a:latin typeface="Calibri" panose="020F0502020204030204" pitchFamily="34" charset="0"/>
              </a:rPr>
              <a:t> not have </a:t>
            </a:r>
            <a:r>
              <a:rPr lang="fr-FR" sz="2800" err="1">
                <a:effectLst/>
                <a:latin typeface="Calibri" panose="020F0502020204030204" pitchFamily="34" charset="0"/>
              </a:rPr>
              <a:t>happened</a:t>
            </a:r>
            <a:r>
              <a:rPr lang="fr-FR" sz="2800">
                <a:effectLst/>
                <a:latin typeface="Calibri" panose="020F0502020204030204" pitchFamily="34" charset="0"/>
              </a:rPr>
              <a:t>. </a:t>
            </a:r>
          </a:p>
          <a:p>
            <a:endParaRPr lang="fr-FR" sz="2800"/>
          </a:p>
        </p:txBody>
      </p:sp>
    </p:spTree>
    <p:extLst>
      <p:ext uri="{BB962C8B-B14F-4D97-AF65-F5344CB8AC3E}">
        <p14:creationId xmlns:p14="http://schemas.microsoft.com/office/powerpoint/2010/main" val="1509212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E974F54-009F-76B2-FD7A-A86A15DBC1CC}"/>
              </a:ext>
            </a:extLst>
          </p:cNvPr>
          <p:cNvSpPr txBox="1"/>
          <p:nvPr/>
        </p:nvSpPr>
        <p:spPr>
          <a:xfrm>
            <a:off x="258417" y="-109330"/>
            <a:ext cx="11012557" cy="523220"/>
          </a:xfrm>
          <a:prstGeom prst="rect">
            <a:avLst/>
          </a:prstGeom>
          <a:noFill/>
        </p:spPr>
        <p:txBody>
          <a:bodyPr wrap="square" rtlCol="0">
            <a:spAutoFit/>
          </a:bodyPr>
          <a:lstStyle/>
          <a:p>
            <a:endParaRPr lang="fr-FR" sz="2800">
              <a:effectLst/>
              <a:latin typeface="Calibri" panose="020F0502020204030204" pitchFamily="34" charset="0"/>
            </a:endParaRPr>
          </a:p>
        </p:txBody>
      </p:sp>
      <p:pic>
        <p:nvPicPr>
          <p:cNvPr id="4" name="Image 3" descr="Une image contenant texte, capture d’écran, Police&#10;&#10;Description générée automatiquement">
            <a:extLst>
              <a:ext uri="{FF2B5EF4-FFF2-40B4-BE49-F238E27FC236}">
                <a16:creationId xmlns:a16="http://schemas.microsoft.com/office/drawing/2014/main" id="{EBC4BCBC-0406-E382-A246-3BCE283ECC83}"/>
              </a:ext>
            </a:extLst>
          </p:cNvPr>
          <p:cNvPicPr>
            <a:picLocks noChangeAspect="1"/>
          </p:cNvPicPr>
          <p:nvPr/>
        </p:nvPicPr>
        <p:blipFill>
          <a:blip r:embed="rId2"/>
          <a:stretch>
            <a:fillRect/>
          </a:stretch>
        </p:blipFill>
        <p:spPr>
          <a:xfrm>
            <a:off x="584200" y="349250"/>
            <a:ext cx="11021682" cy="6158428"/>
          </a:xfrm>
          <a:prstGeom prst="rect">
            <a:avLst/>
          </a:prstGeom>
        </p:spPr>
      </p:pic>
    </p:spTree>
    <p:extLst>
      <p:ext uri="{BB962C8B-B14F-4D97-AF65-F5344CB8AC3E}">
        <p14:creationId xmlns:p14="http://schemas.microsoft.com/office/powerpoint/2010/main" val="4549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5CAE6A-22E2-6DD8-55FB-0A25BBF8C255}"/>
              </a:ext>
            </a:extLst>
          </p:cNvPr>
          <p:cNvSpPr>
            <a:spLocks noGrp="1"/>
          </p:cNvSpPr>
          <p:nvPr>
            <p:ph type="title"/>
          </p:nvPr>
        </p:nvSpPr>
        <p:spPr/>
        <p:txBody>
          <a:bodyPr/>
          <a:lstStyle/>
          <a:p>
            <a:r>
              <a:rPr lang="fr-FR"/>
              <a:t>Faire créer les contrôles par les autres</a:t>
            </a:r>
          </a:p>
        </p:txBody>
      </p:sp>
      <p:sp>
        <p:nvSpPr>
          <p:cNvPr id="3" name="Espace réservé du contenu 2">
            <a:extLst>
              <a:ext uri="{FF2B5EF4-FFF2-40B4-BE49-F238E27FC236}">
                <a16:creationId xmlns:a16="http://schemas.microsoft.com/office/drawing/2014/main" id="{19D0C48A-59F4-8246-6B97-FB28400728AD}"/>
              </a:ext>
            </a:extLst>
          </p:cNvPr>
          <p:cNvSpPr>
            <a:spLocks noGrp="1"/>
          </p:cNvSpPr>
          <p:nvPr>
            <p:ph idx="1"/>
          </p:nvPr>
        </p:nvSpPr>
        <p:spPr/>
        <p:txBody>
          <a:bodyPr>
            <a:normAutofit/>
          </a:bodyPr>
          <a:lstStyle/>
          <a:p>
            <a:r>
              <a:rPr lang="fr-FR"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Demander aux élèves de créer les tests: contrôle de vocabulaire, des QCM culturelles par exemple en lien avec l’unité. Et après récolter tous les QCM et faire faire les QCM à la classe. </a:t>
            </a:r>
            <a:endParaRPr lang="fr-FR" kern="100">
              <a:effectLst/>
              <a:latin typeface="Calibri" panose="020F0502020204030204" pitchFamily="34" charset="0"/>
              <a:ea typeface="Calibri" panose="020F0502020204030204" pitchFamily="34" charset="0"/>
              <a:cs typeface="Times New Roman" panose="02020603050405020304" pitchFamily="18" charset="0"/>
            </a:endParaRPr>
          </a:p>
          <a:p>
            <a:r>
              <a:rPr lang="fr-FR"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fr-FR"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emander à une autre classe (un autre professeur de faire/choisir le contrôle)</a:t>
            </a:r>
            <a:endParaRPr lang="fr-FR" kern="100">
              <a:effectLst/>
              <a:latin typeface="Calibri" panose="020F0502020204030204" pitchFamily="34" charset="0"/>
              <a:ea typeface="Calibri" panose="020F0502020204030204" pitchFamily="34" charset="0"/>
              <a:cs typeface="Times New Roman" panose="02020603050405020304" pitchFamily="18" charset="0"/>
            </a:endParaRPr>
          </a:p>
          <a:p>
            <a:r>
              <a:rPr lang="fr-FR"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M</a:t>
            </a:r>
            <a:r>
              <a:rPr lang="fr-FR"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utualiser avec les collègues vos CO et CE par thèmes et niveaux</a:t>
            </a:r>
            <a:endParaRPr lang="fr-FR"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a:p>
        </p:txBody>
      </p:sp>
    </p:spTree>
    <p:extLst>
      <p:ext uri="{BB962C8B-B14F-4D97-AF65-F5344CB8AC3E}">
        <p14:creationId xmlns:p14="http://schemas.microsoft.com/office/powerpoint/2010/main" val="409676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9ACD5-3542-5D15-57CB-F4883DF2FB9D}"/>
              </a:ext>
            </a:extLst>
          </p:cNvPr>
          <p:cNvSpPr>
            <a:spLocks noGrp="1"/>
          </p:cNvSpPr>
          <p:nvPr>
            <p:ph type="title"/>
          </p:nvPr>
        </p:nvSpPr>
        <p:spPr/>
        <p:txBody>
          <a:bodyPr/>
          <a:lstStyle/>
          <a:p>
            <a:r>
              <a:rPr lang="fr-FR"/>
              <a:t>Utiliser Chat GPT</a:t>
            </a:r>
          </a:p>
        </p:txBody>
      </p:sp>
      <p:sp>
        <p:nvSpPr>
          <p:cNvPr id="3" name="ZoneTexte 2">
            <a:extLst>
              <a:ext uri="{FF2B5EF4-FFF2-40B4-BE49-F238E27FC236}">
                <a16:creationId xmlns:a16="http://schemas.microsoft.com/office/drawing/2014/main" id="{346BF98B-263F-FEEF-FD49-3354DA4DD321}"/>
              </a:ext>
            </a:extLst>
          </p:cNvPr>
          <p:cNvSpPr txBox="1"/>
          <p:nvPr/>
        </p:nvSpPr>
        <p:spPr>
          <a:xfrm>
            <a:off x="576471" y="1838739"/>
            <a:ext cx="11131826" cy="2677656"/>
          </a:xfrm>
          <a:prstGeom prst="rect">
            <a:avLst/>
          </a:prstGeom>
          <a:noFill/>
        </p:spPr>
        <p:txBody>
          <a:bodyPr wrap="square" rtlCol="0">
            <a:spAutoFit/>
          </a:bodyPr>
          <a:lstStyle/>
          <a:p>
            <a:r>
              <a:rPr lang="fr-FR" sz="28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U</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tiliser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ChatGPT</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pour faire des QCM, des questions, créer des CE (en précisant le lexique par exemple ou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write</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answers</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Ne pas oublier d’intégrer le lexique de la séquence.</a:t>
            </a:r>
          </a:p>
          <a:p>
            <a:endParaRPr lang="fr-FR" sz="2800" ker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fr-FR" sz="2800" ker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Vous pouvez également faire créer des short stories…</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a:p>
        </p:txBody>
      </p:sp>
    </p:spTree>
    <p:extLst>
      <p:ext uri="{BB962C8B-B14F-4D97-AF65-F5344CB8AC3E}">
        <p14:creationId xmlns:p14="http://schemas.microsoft.com/office/powerpoint/2010/main" val="172979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DB8DF-6428-CD02-5EFA-0B41CE1394E3}"/>
              </a:ext>
            </a:extLst>
          </p:cNvPr>
          <p:cNvSpPr>
            <a:spLocks noGrp="1"/>
          </p:cNvSpPr>
          <p:nvPr>
            <p:ph type="title"/>
          </p:nvPr>
        </p:nvSpPr>
        <p:spPr/>
        <p:txBody>
          <a:bodyPr/>
          <a:lstStyle/>
          <a:p>
            <a:r>
              <a:rPr lang="fr-FR" dirty="0"/>
              <a:t>Générer un quiz sur une vidéo</a:t>
            </a:r>
          </a:p>
        </p:txBody>
      </p:sp>
      <p:sp>
        <p:nvSpPr>
          <p:cNvPr id="4" name="ZoneTexte 3">
            <a:extLst>
              <a:ext uri="{FF2B5EF4-FFF2-40B4-BE49-F238E27FC236}">
                <a16:creationId xmlns:a16="http://schemas.microsoft.com/office/drawing/2014/main" id="{DBFE5895-1B53-69C6-2633-68C3E1A31024}"/>
              </a:ext>
            </a:extLst>
          </p:cNvPr>
          <p:cNvSpPr txBox="1"/>
          <p:nvPr/>
        </p:nvSpPr>
        <p:spPr>
          <a:xfrm>
            <a:off x="703385" y="1837593"/>
            <a:ext cx="8442812" cy="2246769"/>
          </a:xfrm>
          <a:prstGeom prst="rect">
            <a:avLst/>
          </a:prstGeom>
          <a:noFill/>
        </p:spPr>
        <p:txBody>
          <a:bodyPr wrap="square">
            <a:spAutoFit/>
          </a:bodyPr>
          <a:lstStyle/>
          <a:p>
            <a:r>
              <a:rPr lang="fr-FR" sz="2800" dirty="0">
                <a:solidFill>
                  <a:srgbClr val="000000"/>
                </a:solidFill>
                <a:latin typeface="Helvetica" pitchFamily="2" charset="0"/>
              </a:rPr>
              <a:t>V</a:t>
            </a:r>
            <a:r>
              <a:rPr lang="fr-FR" sz="2800" b="0" i="0" u="none" strike="noStrike">
                <a:solidFill>
                  <a:srgbClr val="000000"/>
                </a:solidFill>
                <a:effectLst/>
                <a:latin typeface="Helvetica" pitchFamily="2" charset="0"/>
              </a:rPr>
              <a:t>oici </a:t>
            </a:r>
            <a:r>
              <a:rPr lang="fr-FR" sz="2800" b="0" i="0" u="none" strike="noStrike" dirty="0">
                <a:solidFill>
                  <a:srgbClr val="000000"/>
                </a:solidFill>
                <a:effectLst/>
                <a:latin typeface="Helvetica" pitchFamily="2" charset="0"/>
              </a:rPr>
              <a:t>un moyen simple de créer un quiz à partir d’une vidéo YouTube et de sa transcription:</a:t>
            </a:r>
          </a:p>
          <a:p>
            <a:endParaRPr lang="fr-FR" sz="2800" dirty="0">
              <a:solidFill>
                <a:srgbClr val="000000"/>
              </a:solidFill>
              <a:latin typeface="Helvetica" pitchFamily="2" charset="0"/>
            </a:endParaRPr>
          </a:p>
          <a:p>
            <a:r>
              <a:rPr lang="fr-FR" sz="2800" dirty="0"/>
              <a:t>https://</a:t>
            </a:r>
            <a:r>
              <a:rPr lang="fr-FR" sz="2800" dirty="0" err="1"/>
              <a:t>pedagogie.ac-lille.fr</a:t>
            </a:r>
            <a:r>
              <a:rPr lang="fr-FR" sz="2800" dirty="0"/>
              <a:t>/histoire-</a:t>
            </a:r>
            <a:r>
              <a:rPr lang="fr-FR" sz="2800" dirty="0" err="1"/>
              <a:t>geographie</a:t>
            </a:r>
            <a:r>
              <a:rPr lang="fr-FR" sz="2800" dirty="0"/>
              <a:t>/2023/12/17/</a:t>
            </a:r>
            <a:r>
              <a:rPr lang="fr-FR" sz="2800" dirty="0" err="1"/>
              <a:t>creer</a:t>
            </a:r>
            <a:r>
              <a:rPr lang="fr-FR" sz="2800" dirty="0"/>
              <a:t>-des-quiz-avec-lia/</a:t>
            </a:r>
          </a:p>
        </p:txBody>
      </p:sp>
    </p:spTree>
    <p:extLst>
      <p:ext uri="{BB962C8B-B14F-4D97-AF65-F5344CB8AC3E}">
        <p14:creationId xmlns:p14="http://schemas.microsoft.com/office/powerpoint/2010/main" val="158108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D3107-DC7C-88F9-591F-654837AC73B4}"/>
              </a:ext>
            </a:extLst>
          </p:cNvPr>
          <p:cNvSpPr>
            <a:spLocks noGrp="1"/>
          </p:cNvSpPr>
          <p:nvPr>
            <p:ph type="title"/>
          </p:nvPr>
        </p:nvSpPr>
        <p:spPr/>
        <p:txBody>
          <a:bodyPr/>
          <a:lstStyle/>
          <a:p>
            <a:r>
              <a:rPr lang="fr-FR"/>
              <a:t>Regarder le webinaire sur les QCM</a:t>
            </a:r>
          </a:p>
        </p:txBody>
      </p:sp>
      <p:sp>
        <p:nvSpPr>
          <p:cNvPr id="3" name="ZoneTexte 2">
            <a:extLst>
              <a:ext uri="{FF2B5EF4-FFF2-40B4-BE49-F238E27FC236}">
                <a16:creationId xmlns:a16="http://schemas.microsoft.com/office/drawing/2014/main" id="{ADCF10CD-0487-57C6-7FFA-83FA88B9ECC0}"/>
              </a:ext>
            </a:extLst>
          </p:cNvPr>
          <p:cNvSpPr txBox="1"/>
          <p:nvPr/>
        </p:nvSpPr>
        <p:spPr>
          <a:xfrm>
            <a:off x="357809" y="1451113"/>
            <a:ext cx="11420061" cy="4401205"/>
          </a:xfrm>
          <a:prstGeom prst="rect">
            <a:avLst/>
          </a:prstGeom>
          <a:noFill/>
        </p:spPr>
        <p:txBody>
          <a:bodyPr wrap="square" rtlCol="0">
            <a:spAutoFit/>
          </a:bodyPr>
          <a:lstStyle/>
          <a:p>
            <a:r>
              <a:rPr lang="fr-FR" sz="28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R</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egarder le webinaire sur le TDP et les différents sites pour les QCM. Le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Genially</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créé par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Zélia</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Malhaire</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présente notamment :</a:t>
            </a:r>
          </a:p>
          <a:p>
            <a:r>
              <a:rPr lang="fr-FR" sz="28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Plickers</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et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QCMCam</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où vous pouvez sans limite de nombre poser des questions aux élèves sous forme de QCM avec un retour immédiat au tableau.</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Quizlet</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live et le jeu</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Eléathèque</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https://</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view.genial.ly</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/6558d314e91d3b0011686946/interactive-content-site-et-applications-pour-creer-des-quiz-et-des-qcm</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a:p>
        </p:txBody>
      </p:sp>
    </p:spTree>
    <p:extLst>
      <p:ext uri="{BB962C8B-B14F-4D97-AF65-F5344CB8AC3E}">
        <p14:creationId xmlns:p14="http://schemas.microsoft.com/office/powerpoint/2010/main" val="60853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E2605B-63D1-D9B0-E1D2-CFBEA96EEF8E}"/>
              </a:ext>
            </a:extLst>
          </p:cNvPr>
          <p:cNvSpPr txBox="1"/>
          <p:nvPr/>
        </p:nvSpPr>
        <p:spPr>
          <a:xfrm>
            <a:off x="1156138" y="935421"/>
            <a:ext cx="9648090" cy="2677656"/>
          </a:xfrm>
          <a:prstGeom prst="rect">
            <a:avLst/>
          </a:prstGeom>
          <a:noFill/>
        </p:spPr>
        <p:txBody>
          <a:bodyPr wrap="none" rtlCol="0">
            <a:spAutoFit/>
          </a:bodyPr>
          <a:lstStyle/>
          <a:p>
            <a:r>
              <a:rPr lang="fr-FR" sz="2800" dirty="0"/>
              <a:t>L’objectif de ce webinaire est de proposer des pistes à 2 niveaux :</a:t>
            </a:r>
          </a:p>
          <a:p>
            <a:endParaRPr lang="fr-FR" sz="2800" dirty="0"/>
          </a:p>
          <a:p>
            <a:pPr marL="285750" indent="-285750">
              <a:buFontTx/>
              <a:buChar char="-"/>
            </a:pPr>
            <a:r>
              <a:rPr lang="fr-FR" sz="2800" dirty="0"/>
              <a:t>En amont du contrôle lui-même</a:t>
            </a:r>
          </a:p>
          <a:p>
            <a:pPr marL="285750" indent="-285750">
              <a:buFontTx/>
              <a:buChar char="-"/>
            </a:pPr>
            <a:r>
              <a:rPr lang="fr-FR" sz="2800" dirty="0"/>
              <a:t>Dans la correction des contrôles</a:t>
            </a:r>
          </a:p>
          <a:p>
            <a:endParaRPr lang="fr-FR" sz="2800" dirty="0"/>
          </a:p>
          <a:p>
            <a:pPr marL="285750" indent="-285750">
              <a:buFontTx/>
              <a:buChar char="-"/>
            </a:pPr>
            <a:endParaRPr lang="fr-FR" sz="2800" dirty="0"/>
          </a:p>
        </p:txBody>
      </p:sp>
    </p:spTree>
    <p:extLst>
      <p:ext uri="{BB962C8B-B14F-4D97-AF65-F5344CB8AC3E}">
        <p14:creationId xmlns:p14="http://schemas.microsoft.com/office/powerpoint/2010/main" val="295302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0CDEAE-CEB9-D1FA-FA10-25AA149C40EB}"/>
              </a:ext>
            </a:extLst>
          </p:cNvPr>
          <p:cNvSpPr>
            <a:spLocks noGrp="1"/>
          </p:cNvSpPr>
          <p:nvPr>
            <p:ph type="title"/>
          </p:nvPr>
        </p:nvSpPr>
        <p:spPr/>
        <p:txBody>
          <a:bodyPr/>
          <a:lstStyle/>
          <a:p>
            <a:r>
              <a:rPr lang="fr-FR"/>
              <a:t>Les courriers des parents</a:t>
            </a:r>
          </a:p>
        </p:txBody>
      </p:sp>
      <p:sp>
        <p:nvSpPr>
          <p:cNvPr id="3" name="ZoneTexte 2">
            <a:extLst>
              <a:ext uri="{FF2B5EF4-FFF2-40B4-BE49-F238E27FC236}">
                <a16:creationId xmlns:a16="http://schemas.microsoft.com/office/drawing/2014/main" id="{056E7B30-88CB-C1B1-FBB2-2DA2AB024D47}"/>
              </a:ext>
            </a:extLst>
          </p:cNvPr>
          <p:cNvSpPr txBox="1"/>
          <p:nvPr/>
        </p:nvSpPr>
        <p:spPr>
          <a:xfrm>
            <a:off x="626166" y="1977887"/>
            <a:ext cx="10893286" cy="3108543"/>
          </a:xfrm>
          <a:prstGeom prst="rect">
            <a:avLst/>
          </a:prstGeom>
          <a:noFill/>
        </p:spPr>
        <p:txBody>
          <a:bodyPr wrap="square" rtlCol="0">
            <a:spAutoFit/>
          </a:bodyPr>
          <a:lstStyle/>
          <a:p>
            <a:r>
              <a:rPr lang="fr-FR" sz="28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 courriers des parents la veille pour demander des explications sur le contrôle à venir: vous pouvez mettre des exercices de préparation sur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elyco</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pour que les parents comprennent comment leur enfant peut préparer le contrôle. Mettez les exercices en amont. Cela permet le travail régulier pour favoriser la mémorisation en dehors des heures de cours.</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a:p>
        </p:txBody>
      </p:sp>
    </p:spTree>
    <p:extLst>
      <p:ext uri="{BB962C8B-B14F-4D97-AF65-F5344CB8AC3E}">
        <p14:creationId xmlns:p14="http://schemas.microsoft.com/office/powerpoint/2010/main" val="820539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12FA2-92E8-2B4C-5546-7A85A72DFFFC}"/>
              </a:ext>
            </a:extLst>
          </p:cNvPr>
          <p:cNvSpPr>
            <a:spLocks noGrp="1"/>
          </p:cNvSpPr>
          <p:nvPr>
            <p:ph type="title"/>
          </p:nvPr>
        </p:nvSpPr>
        <p:spPr/>
        <p:txBody>
          <a:bodyPr/>
          <a:lstStyle/>
          <a:p>
            <a:r>
              <a:rPr lang="fr-FR"/>
              <a:t>La correction des copies</a:t>
            </a:r>
          </a:p>
        </p:txBody>
      </p:sp>
      <p:sp>
        <p:nvSpPr>
          <p:cNvPr id="4" name="ZoneTexte 3">
            <a:extLst>
              <a:ext uri="{FF2B5EF4-FFF2-40B4-BE49-F238E27FC236}">
                <a16:creationId xmlns:a16="http://schemas.microsoft.com/office/drawing/2014/main" id="{714E1F73-6254-15C4-B258-D23106E7D207}"/>
              </a:ext>
            </a:extLst>
          </p:cNvPr>
          <p:cNvSpPr txBox="1"/>
          <p:nvPr/>
        </p:nvSpPr>
        <p:spPr>
          <a:xfrm>
            <a:off x="556592" y="1789043"/>
            <a:ext cx="11479696" cy="5262979"/>
          </a:xfrm>
          <a:prstGeom prst="rect">
            <a:avLst/>
          </a:prstGeom>
          <a:noFill/>
        </p:spPr>
        <p:txBody>
          <a:bodyPr wrap="square" rtlCol="0">
            <a:spAutoFit/>
          </a:bodyPr>
          <a:lstStyle/>
          <a:p>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 nombre de contrôles: faire plusieurs contrôles de la même nature et demander aux élèves de rendre leur meilleure copie (vous gardez les copies entre les cours pour éviter les tricheries.)</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Q</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uand une copie a une erreur à chaque mot (surtout lorsqu'elle fait 400 mots en LLCER par exemple), il est plus efficace de corriger toutes les erreurs sur un court paragraphe et demander à l'élève de recopier le paragraphe, puis de demander à l'élève de rédiger des phrases simples (SVC) et recommencer avec 35 mots (avec "and" et "but") puis 100 mots (avec  "</a:t>
            </a:r>
            <a:r>
              <a:rPr lang="fr-FR" sz="2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however</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et "</a:t>
            </a:r>
            <a:r>
              <a:rPr lang="fr-FR" sz="2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nevertheless</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Demander à l'élève de fixer des objectifs personnels sur une fiche et cette fiche doit être remise en même temps que le contrôle.</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dirty="0"/>
          </a:p>
        </p:txBody>
      </p:sp>
    </p:spTree>
    <p:extLst>
      <p:ext uri="{BB962C8B-B14F-4D97-AF65-F5344CB8AC3E}">
        <p14:creationId xmlns:p14="http://schemas.microsoft.com/office/powerpoint/2010/main" val="2435429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392F6-ED73-932B-BEB7-22F84A622CC3}"/>
              </a:ext>
            </a:extLst>
          </p:cNvPr>
          <p:cNvSpPr>
            <a:spLocks noGrp="1"/>
          </p:cNvSpPr>
          <p:nvPr>
            <p:ph type="title"/>
          </p:nvPr>
        </p:nvSpPr>
        <p:spPr/>
        <p:txBody>
          <a:bodyPr/>
          <a:lstStyle/>
          <a:p>
            <a:r>
              <a:rPr lang="fr-FR"/>
              <a:t>Les erreurs habituelles</a:t>
            </a:r>
          </a:p>
        </p:txBody>
      </p:sp>
      <p:sp>
        <p:nvSpPr>
          <p:cNvPr id="3" name="ZoneTexte 2">
            <a:extLst>
              <a:ext uri="{FF2B5EF4-FFF2-40B4-BE49-F238E27FC236}">
                <a16:creationId xmlns:a16="http://schemas.microsoft.com/office/drawing/2014/main" id="{8B06DE63-E619-39CF-1680-EE9F96F37D0D}"/>
              </a:ext>
            </a:extLst>
          </p:cNvPr>
          <p:cNvSpPr txBox="1"/>
          <p:nvPr/>
        </p:nvSpPr>
        <p:spPr>
          <a:xfrm>
            <a:off x="1093304" y="2315817"/>
            <a:ext cx="10515601" cy="2246769"/>
          </a:xfrm>
          <a:prstGeom prst="rect">
            <a:avLst/>
          </a:prstGeom>
          <a:noFill/>
        </p:spPr>
        <p:txBody>
          <a:bodyPr wrap="square" rtlCol="0">
            <a:spAutoFit/>
          </a:bodyPr>
          <a:lstStyle/>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Afficher sur les murs les erreurs habituelles: "Il vaut mieux que l'élève lève la tête et regarde la réponse 100 fois plutôt que se tromper tout le temps. Quand il aura compris, il arrêtera de regarder les affiches".</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a:p>
        </p:txBody>
      </p:sp>
    </p:spTree>
    <p:extLst>
      <p:ext uri="{BB962C8B-B14F-4D97-AF65-F5344CB8AC3E}">
        <p14:creationId xmlns:p14="http://schemas.microsoft.com/office/powerpoint/2010/main" val="2584678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392F6-ED73-932B-BEB7-22F84A622CC3}"/>
              </a:ext>
            </a:extLst>
          </p:cNvPr>
          <p:cNvSpPr>
            <a:spLocks noGrp="1"/>
          </p:cNvSpPr>
          <p:nvPr>
            <p:ph type="title"/>
          </p:nvPr>
        </p:nvSpPr>
        <p:spPr/>
        <p:txBody>
          <a:bodyPr/>
          <a:lstStyle/>
          <a:p>
            <a:r>
              <a:rPr lang="fr-FR"/>
              <a:t>L’inter-évaluation et l’auto-évaluation</a:t>
            </a:r>
          </a:p>
        </p:txBody>
      </p:sp>
      <p:sp>
        <p:nvSpPr>
          <p:cNvPr id="3" name="ZoneTexte 2">
            <a:extLst>
              <a:ext uri="{FF2B5EF4-FFF2-40B4-BE49-F238E27FC236}">
                <a16:creationId xmlns:a16="http://schemas.microsoft.com/office/drawing/2014/main" id="{3B1CFBE4-B74A-DE94-744A-388FE3DF1766}"/>
              </a:ext>
            </a:extLst>
          </p:cNvPr>
          <p:cNvSpPr txBox="1"/>
          <p:nvPr/>
        </p:nvSpPr>
        <p:spPr>
          <a:xfrm>
            <a:off x="962439" y="1690688"/>
            <a:ext cx="10267121" cy="4832092"/>
          </a:xfrm>
          <a:prstGeom prst="rect">
            <a:avLst/>
          </a:prstGeom>
          <a:noFill/>
        </p:spPr>
        <p:txBody>
          <a:bodyPr wrap="square" rtlCol="0">
            <a:spAutoFit/>
          </a:bodyPr>
          <a:lstStyle/>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Faire corriger les contrôles de vocabulaire/grammaire/QCM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etc</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par les camarades ou les élèves eux-mêmes.</a:t>
            </a:r>
          </a:p>
          <a:p>
            <a:endParaRPr lang="fr-FR" sz="2800" ker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fr-FR" sz="2800" kern="0">
                <a:solidFill>
                  <a:srgbClr val="000000"/>
                </a:solidFill>
                <a:latin typeface="Arial" panose="020B0604020202020204" pitchFamily="34" charset="0"/>
                <a:ea typeface="Times New Roman" panose="02020603050405020304" pitchFamily="18" charset="0"/>
              </a:rPr>
              <a:t>- F</a:t>
            </a:r>
            <a:r>
              <a:rPr lang="fr-FR" sz="2800" kern="0">
                <a:solidFill>
                  <a:srgbClr val="000000"/>
                </a:solidFill>
                <a:effectLst/>
                <a:latin typeface="Arial" panose="020B0604020202020204" pitchFamily="34" charset="0"/>
                <a:ea typeface="Times New Roman" panose="02020603050405020304" pitchFamily="18" charset="0"/>
              </a:rPr>
              <a:t>ournir le corrigé sur une feuille. Quand l'élève a fini, il peut s'auto-évaluer en changeant de couleur de stylo. Vous ne faites que vérifier que l'élève a bien corrigé.</a:t>
            </a:r>
            <a:r>
              <a:rPr lang="fr-FR" sz="2800">
                <a:effectLst/>
              </a:rPr>
              <a:t> </a:t>
            </a:r>
          </a:p>
          <a:p>
            <a:endParaRPr lang="fr-FR" sz="2800" kern="100">
              <a:latin typeface="Calibri" panose="020F0502020204030204" pitchFamily="34" charset="0"/>
              <a:ea typeface="Calibri" panose="020F0502020204030204" pitchFamily="34" charset="0"/>
              <a:cs typeface="Times New Roman" panose="02020603050405020304" pitchFamily="18" charset="0"/>
            </a:endParaRPr>
          </a:p>
          <a:p>
            <a:r>
              <a:rPr lang="fr-FR" sz="28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F</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aire une CO: laisser aux élèves le temps de rédiger en français et puis mettre une sonnerie et faire la correction collective en français. Puis les élèves doivent s'auto-évaluer ou s'inter-évaluer par groupe</a:t>
            </a:r>
            <a:r>
              <a:rPr lang="fr-FR" sz="2800" kern="1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71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392F6-ED73-932B-BEB7-22F84A622CC3}"/>
              </a:ext>
            </a:extLst>
          </p:cNvPr>
          <p:cNvSpPr>
            <a:spLocks noGrp="1"/>
          </p:cNvSpPr>
          <p:nvPr>
            <p:ph type="title"/>
          </p:nvPr>
        </p:nvSpPr>
        <p:spPr/>
        <p:txBody>
          <a:bodyPr/>
          <a:lstStyle/>
          <a:p>
            <a:r>
              <a:rPr lang="fr-FR"/>
              <a:t>Pendant le contrôle lui-même</a:t>
            </a:r>
          </a:p>
        </p:txBody>
      </p:sp>
      <p:sp>
        <p:nvSpPr>
          <p:cNvPr id="3" name="ZoneTexte 2">
            <a:extLst>
              <a:ext uri="{FF2B5EF4-FFF2-40B4-BE49-F238E27FC236}">
                <a16:creationId xmlns:a16="http://schemas.microsoft.com/office/drawing/2014/main" id="{FD1724D2-020D-01C2-CAE7-17E7B0A86C47}"/>
              </a:ext>
            </a:extLst>
          </p:cNvPr>
          <p:cNvSpPr txBox="1"/>
          <p:nvPr/>
        </p:nvSpPr>
        <p:spPr>
          <a:xfrm>
            <a:off x="487018" y="2484783"/>
            <a:ext cx="11390244" cy="1815882"/>
          </a:xfrm>
          <a:prstGeom prst="rect">
            <a:avLst/>
          </a:prstGeom>
          <a:noFill/>
        </p:spPr>
        <p:txBody>
          <a:bodyPr wrap="square" rtlCol="0">
            <a:spAutoFit/>
          </a:bodyPr>
          <a:lstStyle/>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Circuler et regarder ce que les élèves écrivent. Cela vous donnera déjà une idée de la note. Vous pouvez mettre des </a:t>
            </a:r>
            <a:r>
              <a:rPr lang="fr-FR" sz="2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ticks</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(pour éviter de relire). Cela peut rassurer l'élève également.</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a:p>
        </p:txBody>
      </p:sp>
    </p:spTree>
    <p:extLst>
      <p:ext uri="{BB962C8B-B14F-4D97-AF65-F5344CB8AC3E}">
        <p14:creationId xmlns:p14="http://schemas.microsoft.com/office/powerpoint/2010/main" val="4188574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392F6-ED73-932B-BEB7-22F84A622CC3}"/>
              </a:ext>
            </a:extLst>
          </p:cNvPr>
          <p:cNvSpPr>
            <a:spLocks noGrp="1"/>
          </p:cNvSpPr>
          <p:nvPr>
            <p:ph type="title"/>
          </p:nvPr>
        </p:nvSpPr>
        <p:spPr>
          <a:xfrm>
            <a:off x="838200" y="365126"/>
            <a:ext cx="10515600" cy="449884"/>
          </a:xfrm>
        </p:spPr>
        <p:txBody>
          <a:bodyPr>
            <a:normAutofit fontScale="90000"/>
          </a:bodyPr>
          <a:lstStyle/>
          <a:p>
            <a:r>
              <a:rPr lang="fr-FR"/>
              <a:t>L’expression orale: éviter le dictaphone</a:t>
            </a:r>
            <a:r>
              <a:rPr lang="fr-FR" sz="4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a:p>
        </p:txBody>
      </p:sp>
      <p:sp>
        <p:nvSpPr>
          <p:cNvPr id="3" name="ZoneTexte 2">
            <a:extLst>
              <a:ext uri="{FF2B5EF4-FFF2-40B4-BE49-F238E27FC236}">
                <a16:creationId xmlns:a16="http://schemas.microsoft.com/office/drawing/2014/main" id="{269D0346-D15E-2AD5-0562-F4C291E11C8A}"/>
              </a:ext>
            </a:extLst>
          </p:cNvPr>
          <p:cNvSpPr txBox="1"/>
          <p:nvPr/>
        </p:nvSpPr>
        <p:spPr>
          <a:xfrm>
            <a:off x="490330" y="1222513"/>
            <a:ext cx="11211339" cy="5262979"/>
          </a:xfrm>
          <a:prstGeom prst="rect">
            <a:avLst/>
          </a:prstGeom>
          <a:noFill/>
        </p:spPr>
        <p:txBody>
          <a:bodyPr wrap="square" rtlCol="0">
            <a:spAutoFit/>
          </a:bodyPr>
          <a:lstStyle/>
          <a:p>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Ne pas hésiter à mettre deux élèves ensemble: deux élèves en difficulté et les faire travailler un court sketch (les autres sont en autonomie) et vous les évaluez sur l'effort et les progrès et vous les notez. C'est parfois plus difficile d'évaluer des élèves faibles. Ils ont besoin que quelqu'un soit là pour les regarder faire. </a:t>
            </a:r>
          </a:p>
          <a:p>
            <a:endParaRPr lang="fr-FR" sz="2800" kern="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Pecha </a:t>
            </a:r>
            <a:r>
              <a:rPr lang="fr-FR" sz="2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Kucha</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avec 4 questions posées par le groupe à la classe: permet d'évaluer l'EO des élèves et la CO des autres</a:t>
            </a: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aire préparer des questions par chaque groupe et les autres élèves de la classe doivent à la fois évaluer les prestations de leurs camarades et répondre aux questions (EO et CO en même temps). Cela permet de maintenir l'attention de tous les élèves en même temps.</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095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2575599-F9E6-5669-1A20-54771BF15FA9}"/>
              </a:ext>
            </a:extLst>
          </p:cNvPr>
          <p:cNvSpPr txBox="1"/>
          <p:nvPr/>
        </p:nvSpPr>
        <p:spPr>
          <a:xfrm>
            <a:off x="490331" y="1228397"/>
            <a:ext cx="11211338" cy="3108543"/>
          </a:xfrm>
          <a:prstGeom prst="rect">
            <a:avLst/>
          </a:prstGeom>
          <a:noFill/>
        </p:spPr>
        <p:txBody>
          <a:bodyPr wrap="square" rtlCol="0">
            <a:spAutoFit/>
          </a:bodyPr>
          <a:lstStyle/>
          <a:p>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Par groupe de 4: inter-évaluer: garder une feuille A4 par élève et faire compléter par le groupe les points + et les points à améliorer pour la prochaine fois.</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a:t>
            </a:r>
            <a:r>
              <a:rPr lang="fr-FR" sz="2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Angry</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Men: réduire en 10 minutes: mettre en place une pièce de théâtre dans laquelle beaucoup de personnes ont un rôle à jouer et ils doivent la jouer face </a:t>
            </a: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à</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classe. Et plusieurs groupes passent</a:t>
            </a:r>
            <a:endParaRPr lang="fr-FR" sz="2800" dirty="0"/>
          </a:p>
        </p:txBody>
      </p:sp>
    </p:spTree>
    <p:extLst>
      <p:ext uri="{BB962C8B-B14F-4D97-AF65-F5344CB8AC3E}">
        <p14:creationId xmlns:p14="http://schemas.microsoft.com/office/powerpoint/2010/main" val="4155723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392F6-ED73-932B-BEB7-22F84A622CC3}"/>
              </a:ext>
            </a:extLst>
          </p:cNvPr>
          <p:cNvSpPr>
            <a:spLocks noGrp="1"/>
          </p:cNvSpPr>
          <p:nvPr>
            <p:ph type="title"/>
          </p:nvPr>
        </p:nvSpPr>
        <p:spPr/>
        <p:txBody>
          <a:bodyPr/>
          <a:lstStyle/>
          <a:p>
            <a:r>
              <a:rPr lang="fr-FR"/>
              <a:t>Les annotations sur les copies</a:t>
            </a:r>
          </a:p>
        </p:txBody>
      </p:sp>
      <p:sp>
        <p:nvSpPr>
          <p:cNvPr id="4" name="ZoneTexte 3">
            <a:extLst>
              <a:ext uri="{FF2B5EF4-FFF2-40B4-BE49-F238E27FC236}">
                <a16:creationId xmlns:a16="http://schemas.microsoft.com/office/drawing/2014/main" id="{A800CA89-FBCE-D67E-B58E-49295C9FA857}"/>
              </a:ext>
            </a:extLst>
          </p:cNvPr>
          <p:cNvSpPr txBox="1"/>
          <p:nvPr/>
        </p:nvSpPr>
        <p:spPr>
          <a:xfrm>
            <a:off x="407504" y="1828800"/>
            <a:ext cx="11290853" cy="3108543"/>
          </a:xfrm>
          <a:prstGeom prst="rect">
            <a:avLst/>
          </a:prstGeom>
          <a:noFill/>
        </p:spPr>
        <p:txBody>
          <a:bodyPr wrap="square" rtlCol="0">
            <a:spAutoFit/>
          </a:bodyPr>
          <a:lstStyle/>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Les annotations sur les copies: si c'est positif ou s'il a atteint le niveau (surlignez en vert); une erreur (en rose); </a:t>
            </a:r>
            <a:endParaRPr lang="fr-FR" sz="28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use a check</a:t>
            </a:r>
            <a:endParaRPr lang="fr-FR" sz="28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 -</a:t>
            </a:r>
          </a:p>
          <a:p>
            <a:r>
              <a:rPr lang="fr-FR" sz="2800" kern="0">
                <a:solidFill>
                  <a:srgbClr val="000000"/>
                </a:solidFill>
                <a:latin typeface="Arial" panose="020B0604020202020204" pitchFamily="34" charset="0"/>
                <a:ea typeface="Calibri" panose="020F0502020204030204" pitchFamily="34" charset="0"/>
                <a:cs typeface="Times New Roman" panose="02020603050405020304" pitchFamily="18" charset="0"/>
              </a:rPr>
              <a:t>- entourer le niveau atteint sur la grille.</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a:p>
        </p:txBody>
      </p:sp>
    </p:spTree>
    <p:extLst>
      <p:ext uri="{BB962C8B-B14F-4D97-AF65-F5344CB8AC3E}">
        <p14:creationId xmlns:p14="http://schemas.microsoft.com/office/powerpoint/2010/main" val="421342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B6748-3F7C-3286-6BC6-66188F1F56B3}"/>
              </a:ext>
            </a:extLst>
          </p:cNvPr>
          <p:cNvSpPr>
            <a:spLocks noGrp="1"/>
          </p:cNvSpPr>
          <p:nvPr>
            <p:ph type="title"/>
          </p:nvPr>
        </p:nvSpPr>
        <p:spPr/>
        <p:txBody>
          <a:bodyPr/>
          <a:lstStyle/>
          <a:p>
            <a:endParaRPr lang="fr-FR"/>
          </a:p>
        </p:txBody>
      </p:sp>
      <p:sp>
        <p:nvSpPr>
          <p:cNvPr id="3" name="ZoneTexte 2">
            <a:extLst>
              <a:ext uri="{FF2B5EF4-FFF2-40B4-BE49-F238E27FC236}">
                <a16:creationId xmlns:a16="http://schemas.microsoft.com/office/drawing/2014/main" id="{D634D27E-5810-3E57-6282-8343BF843FB4}"/>
              </a:ext>
            </a:extLst>
          </p:cNvPr>
          <p:cNvSpPr txBox="1"/>
          <p:nvPr/>
        </p:nvSpPr>
        <p:spPr>
          <a:xfrm>
            <a:off x="695739" y="2196548"/>
            <a:ext cx="11191461" cy="2677656"/>
          </a:xfrm>
          <a:prstGeom prst="rect">
            <a:avLst/>
          </a:prstGeom>
          <a:noFill/>
        </p:spPr>
        <p:txBody>
          <a:bodyPr wrap="square" rtlCol="0">
            <a:spAutoFit/>
          </a:bodyPr>
          <a:lstStyle/>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 l'évaluation de la 2ème chance? Ne pas priver les élèves de ce mode d'évaluation intéressant:</a:t>
            </a:r>
          </a:p>
          <a:p>
            <a:r>
              <a:rPr lang="fr-FR" sz="2800" kern="0">
                <a:solidFill>
                  <a:srgbClr val="000000"/>
                </a:solidFill>
                <a:latin typeface="Arial" panose="020B0604020202020204" pitchFamily="34" charset="0"/>
                <a:ea typeface="Calibri" panose="020F0502020204030204" pitchFamily="34" charset="0"/>
                <a:cs typeface="Times New Roman" panose="02020603050405020304" pitchFamily="18" charset="0"/>
              </a:rPr>
              <a:t>- pour un élève qui a échoué</a:t>
            </a:r>
          </a:p>
          <a:p>
            <a:r>
              <a:rPr lang="fr-FR" sz="2800" ker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pour veiller à avoir le nombre de notes attendues</a:t>
            </a:r>
          </a:p>
          <a:p>
            <a:r>
              <a:rPr lang="fr-FR" sz="2800" kern="0">
                <a:solidFill>
                  <a:srgbClr val="000000"/>
                </a:solidFill>
                <a:latin typeface="Arial" panose="020B0604020202020204" pitchFamily="34" charset="0"/>
                <a:ea typeface="Calibri" panose="020F0502020204030204" pitchFamily="34" charset="0"/>
                <a:cs typeface="Times New Roman" panose="02020603050405020304" pitchFamily="18" charset="0"/>
              </a:rPr>
              <a:t>- pour être sûr que la moyenne reflète le niveau réel de l’élève.</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a:p>
        </p:txBody>
      </p:sp>
    </p:spTree>
    <p:extLst>
      <p:ext uri="{BB962C8B-B14F-4D97-AF65-F5344CB8AC3E}">
        <p14:creationId xmlns:p14="http://schemas.microsoft.com/office/powerpoint/2010/main" val="2807097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C4A57C-F49B-86C0-1A44-CEA447643369}"/>
              </a:ext>
            </a:extLst>
          </p:cNvPr>
          <p:cNvSpPr>
            <a:spLocks noGrp="1"/>
          </p:cNvSpPr>
          <p:nvPr>
            <p:ph type="title"/>
          </p:nvPr>
        </p:nvSpPr>
        <p:spPr/>
        <p:txBody>
          <a:bodyPr/>
          <a:lstStyle/>
          <a:p>
            <a:endParaRPr lang="fr-FR"/>
          </a:p>
        </p:txBody>
      </p:sp>
      <p:sp>
        <p:nvSpPr>
          <p:cNvPr id="4" name="ZoneTexte 3">
            <a:extLst>
              <a:ext uri="{FF2B5EF4-FFF2-40B4-BE49-F238E27FC236}">
                <a16:creationId xmlns:a16="http://schemas.microsoft.com/office/drawing/2014/main" id="{D9CFE40D-DFB7-53A1-0A98-9FF72F13FB23}"/>
              </a:ext>
            </a:extLst>
          </p:cNvPr>
          <p:cNvSpPr txBox="1"/>
          <p:nvPr/>
        </p:nvSpPr>
        <p:spPr>
          <a:xfrm>
            <a:off x="387626" y="2305878"/>
            <a:ext cx="11459817" cy="1815882"/>
          </a:xfrm>
          <a:prstGeom prst="rect">
            <a:avLst/>
          </a:prstGeom>
          <a:noFill/>
        </p:spPr>
        <p:txBody>
          <a:bodyPr wrap="square" rtlCol="0">
            <a:spAutoFit/>
          </a:bodyPr>
          <a:lstStyle/>
          <a:p>
            <a:r>
              <a:rPr lang="fr-FR" sz="28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N</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 pas corriger deux fois le même contrôle (sauf cas exceptionnel).</a:t>
            </a:r>
          </a:p>
          <a:p>
            <a:endParaRPr lang="fr-FR" sz="28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Refuser les copies en retard (ou envoyées par mail la veille à minuit).</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a:p>
        </p:txBody>
      </p:sp>
    </p:spTree>
    <p:extLst>
      <p:ext uri="{BB962C8B-B14F-4D97-AF65-F5344CB8AC3E}">
        <p14:creationId xmlns:p14="http://schemas.microsoft.com/office/powerpoint/2010/main" val="333641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5128F5-2812-CBA8-2E11-60E4ACA0192B}"/>
              </a:ext>
            </a:extLst>
          </p:cNvPr>
          <p:cNvSpPr>
            <a:spLocks noGrp="1"/>
          </p:cNvSpPr>
          <p:nvPr>
            <p:ph type="title"/>
          </p:nvPr>
        </p:nvSpPr>
        <p:spPr/>
        <p:txBody>
          <a:bodyPr/>
          <a:lstStyle/>
          <a:p>
            <a:r>
              <a:rPr lang="fr-FR" dirty="0"/>
              <a:t>La préparation des contrôles</a:t>
            </a:r>
          </a:p>
        </p:txBody>
      </p:sp>
      <p:sp>
        <p:nvSpPr>
          <p:cNvPr id="3" name="ZoneTexte 2">
            <a:extLst>
              <a:ext uri="{FF2B5EF4-FFF2-40B4-BE49-F238E27FC236}">
                <a16:creationId xmlns:a16="http://schemas.microsoft.com/office/drawing/2014/main" id="{6AD3B97C-42C6-6A75-96F8-B8A80FA9E3B9}"/>
              </a:ext>
            </a:extLst>
          </p:cNvPr>
          <p:cNvSpPr txBox="1"/>
          <p:nvPr/>
        </p:nvSpPr>
        <p:spPr>
          <a:xfrm>
            <a:off x="477078" y="1470991"/>
            <a:ext cx="11320671" cy="5262979"/>
          </a:xfrm>
          <a:prstGeom prst="rect">
            <a:avLst/>
          </a:prstGeom>
          <a:noFill/>
        </p:spPr>
        <p:txBody>
          <a:bodyPr wrap="square" rtlCol="0">
            <a:spAutoFit/>
          </a:bodyPr>
          <a:lstStyle/>
          <a:p>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Trois notes réussies si possible.</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Est-ce vraiment nécessaire d'évaluer tout le temps? Que faut-il vraiment noter? Ce contrôle est-il nécessaire et nécessaire pour tout le monde? Vont-ils pouvoir me prouver qu'ils ont appris quelque chose?</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istinguer entraînement et évaluation: l’</a:t>
            </a:r>
            <a:r>
              <a:rPr lang="fr-FR" sz="28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ntraînement peut être évalué pour les meilleurs.</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Tâche finale peut-elle être évaluée? Oui.</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Gardez vos anciennes séquences: ne pas renouveler toutes vos séquences tous les ans: gardez vos grilles et cela ira plus vite pour corriger (créer une nouvelle séquence par an).</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dirty="0"/>
          </a:p>
        </p:txBody>
      </p:sp>
    </p:spTree>
    <p:extLst>
      <p:ext uri="{BB962C8B-B14F-4D97-AF65-F5344CB8AC3E}">
        <p14:creationId xmlns:p14="http://schemas.microsoft.com/office/powerpoint/2010/main" val="303671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C4A57C-F49B-86C0-1A44-CEA447643369}"/>
              </a:ext>
            </a:extLst>
          </p:cNvPr>
          <p:cNvSpPr>
            <a:spLocks noGrp="1"/>
          </p:cNvSpPr>
          <p:nvPr>
            <p:ph type="title"/>
          </p:nvPr>
        </p:nvSpPr>
        <p:spPr/>
        <p:txBody>
          <a:bodyPr/>
          <a:lstStyle/>
          <a:p>
            <a:r>
              <a:rPr lang="fr-FR"/>
              <a:t>Le contrôle continu</a:t>
            </a:r>
          </a:p>
        </p:txBody>
      </p:sp>
      <p:sp>
        <p:nvSpPr>
          <p:cNvPr id="3" name="ZoneTexte 2">
            <a:extLst>
              <a:ext uri="{FF2B5EF4-FFF2-40B4-BE49-F238E27FC236}">
                <a16:creationId xmlns:a16="http://schemas.microsoft.com/office/drawing/2014/main" id="{4ADE7C3E-B838-3E0E-9C1E-01E3379006F6}"/>
              </a:ext>
            </a:extLst>
          </p:cNvPr>
          <p:cNvSpPr txBox="1"/>
          <p:nvPr/>
        </p:nvSpPr>
        <p:spPr>
          <a:xfrm>
            <a:off x="695739" y="2454965"/>
            <a:ext cx="11052313" cy="1384995"/>
          </a:xfrm>
          <a:prstGeom prst="rect">
            <a:avLst/>
          </a:prstGeom>
          <a:noFill/>
        </p:spPr>
        <p:txBody>
          <a:bodyPr wrap="square" rtlCol="0">
            <a:spAutoFit/>
          </a:bodyPr>
          <a:lstStyle/>
          <a:p>
            <a:r>
              <a:rPr lang="fr-FR" sz="2800" kern="100">
                <a:latin typeface="Calibri" panose="020F0502020204030204" pitchFamily="34" charset="0"/>
                <a:ea typeface="Times New Roman" panose="02020603050405020304" pitchFamily="18" charset="0"/>
                <a:cs typeface="Times New Roman" panose="02020603050405020304" pitchFamily="18" charset="0"/>
              </a:rPr>
              <a:t>L’</a:t>
            </a:r>
            <a:r>
              <a:rPr lang="fr-FR" sz="2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évaluation au fil de l'eau: vérifier le travail pendant qu'ils travaillent et noter l'implication/l'effort en plus du résultat.</a:t>
            </a:r>
            <a:endParaRPr lang="fr-FR"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a:p>
        </p:txBody>
      </p:sp>
    </p:spTree>
    <p:extLst>
      <p:ext uri="{BB962C8B-B14F-4D97-AF65-F5344CB8AC3E}">
        <p14:creationId xmlns:p14="http://schemas.microsoft.com/office/powerpoint/2010/main" val="191774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F836C-F7F6-F7AC-09A1-9EEF406796DD}"/>
              </a:ext>
            </a:extLst>
          </p:cNvPr>
          <p:cNvSpPr>
            <a:spLocks noGrp="1"/>
          </p:cNvSpPr>
          <p:nvPr>
            <p:ph type="title"/>
          </p:nvPr>
        </p:nvSpPr>
        <p:spPr/>
        <p:txBody>
          <a:bodyPr/>
          <a:lstStyle/>
          <a:p>
            <a:r>
              <a:rPr lang="fr-FR" dirty="0"/>
              <a:t>Les échelles descriptives</a:t>
            </a:r>
          </a:p>
        </p:txBody>
      </p:sp>
      <p:sp>
        <p:nvSpPr>
          <p:cNvPr id="3" name="Espace réservé du contenu 2">
            <a:extLst>
              <a:ext uri="{FF2B5EF4-FFF2-40B4-BE49-F238E27FC236}">
                <a16:creationId xmlns:a16="http://schemas.microsoft.com/office/drawing/2014/main" id="{FB65FA33-B26C-0AF6-E780-E61C17E6DB75}"/>
              </a:ext>
            </a:extLst>
          </p:cNvPr>
          <p:cNvSpPr>
            <a:spLocks noGrp="1"/>
          </p:cNvSpPr>
          <p:nvPr>
            <p:ph idx="1"/>
          </p:nvPr>
        </p:nvSpPr>
        <p:spPr/>
        <p:txBody>
          <a:bodyPr>
            <a:normAutofit/>
          </a:bodyPr>
          <a:lstStyle/>
          <a:p>
            <a:r>
              <a:rPr lang="fr-FR"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Utiliser une grille.</a:t>
            </a:r>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Simplifier la grille.</a:t>
            </a:r>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fr-FR"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grille ancienne.</a:t>
            </a:r>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 pas rajouter trop de détails dans la grille (ex. ce que l'élève doit avoir compris ligne par ligne du texte ou de la CO)</a:t>
            </a:r>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fr-FR"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grille école/collège/lycée </a:t>
            </a:r>
            <a:r>
              <a:rPr lang="fr-FR"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Guist’hau</a:t>
            </a:r>
            <a:r>
              <a:rPr lang="fr-FR"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g</a:t>
            </a:r>
            <a:r>
              <a:rPr lang="fr-FR"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rille d'auto-évaluation avec des smileys: évaluer les progrès.</a:t>
            </a:r>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321004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document&#10;&#10;Description générée automatiquement">
            <a:extLst>
              <a:ext uri="{FF2B5EF4-FFF2-40B4-BE49-F238E27FC236}">
                <a16:creationId xmlns:a16="http://schemas.microsoft.com/office/drawing/2014/main" id="{D7B4BCC7-75C8-3EB2-53E0-FEAD1BA3DC49}"/>
              </a:ext>
            </a:extLst>
          </p:cNvPr>
          <p:cNvPicPr>
            <a:picLocks noChangeAspect="1"/>
          </p:cNvPicPr>
          <p:nvPr/>
        </p:nvPicPr>
        <p:blipFill>
          <a:blip r:embed="rId2"/>
          <a:stretch>
            <a:fillRect/>
          </a:stretch>
        </p:blipFill>
        <p:spPr>
          <a:xfrm>
            <a:off x="2721143" y="740418"/>
            <a:ext cx="3412276" cy="5571065"/>
          </a:xfrm>
          <a:prstGeom prst="rect">
            <a:avLst/>
          </a:prstGeom>
          <a:ln>
            <a:noFill/>
          </a:ln>
        </p:spPr>
      </p:pic>
      <p:sp>
        <p:nvSpPr>
          <p:cNvPr id="5" name="ZoneTexte 4">
            <a:extLst>
              <a:ext uri="{FF2B5EF4-FFF2-40B4-BE49-F238E27FC236}">
                <a16:creationId xmlns:a16="http://schemas.microsoft.com/office/drawing/2014/main" id="{9260A77E-B725-418D-996A-EC4FAAD7C7C6}"/>
              </a:ext>
            </a:extLst>
          </p:cNvPr>
          <p:cNvSpPr txBox="1"/>
          <p:nvPr/>
        </p:nvSpPr>
        <p:spPr>
          <a:xfrm>
            <a:off x="7386452" y="1472540"/>
            <a:ext cx="4726358" cy="2031325"/>
          </a:xfrm>
          <a:prstGeom prst="rect">
            <a:avLst/>
          </a:prstGeom>
          <a:noFill/>
        </p:spPr>
        <p:txBody>
          <a:bodyPr wrap="none" rtlCol="0">
            <a:spAutoFit/>
          </a:bodyPr>
          <a:lstStyle/>
          <a:p>
            <a:r>
              <a:rPr lang="fr-FR"/>
              <a:t>A1: relever des mots et les idées les plus simples</a:t>
            </a:r>
          </a:p>
          <a:p>
            <a:endParaRPr lang="fr-FR"/>
          </a:p>
          <a:p>
            <a:r>
              <a:rPr lang="fr-FR"/>
              <a:t>A2: compréhension globale et quelques détails</a:t>
            </a:r>
          </a:p>
          <a:p>
            <a:endParaRPr lang="fr-FR"/>
          </a:p>
          <a:p>
            <a:r>
              <a:rPr lang="fr-FR"/>
              <a:t>B1: L’essentiel a été compris</a:t>
            </a:r>
          </a:p>
          <a:p>
            <a:endParaRPr lang="fr-FR"/>
          </a:p>
          <a:p>
            <a:r>
              <a:rPr lang="fr-FR"/>
              <a:t>B2: Des détails </a:t>
            </a:r>
            <a:r>
              <a:rPr lang="fr-FR" err="1"/>
              <a:t>significatifs+attitude</a:t>
            </a:r>
            <a:r>
              <a:rPr lang="fr-FR"/>
              <a:t> du locuteur</a:t>
            </a:r>
          </a:p>
        </p:txBody>
      </p:sp>
    </p:spTree>
    <p:extLst>
      <p:ext uri="{BB962C8B-B14F-4D97-AF65-F5344CB8AC3E}">
        <p14:creationId xmlns:p14="http://schemas.microsoft.com/office/powerpoint/2010/main" val="259778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D1759E86-0CC3-CCD3-EDFC-2D52BBD0BA15}"/>
              </a:ext>
            </a:extLst>
          </p:cNvPr>
          <p:cNvGraphicFramePr>
            <a:graphicFrameLocks noChangeAspect="1"/>
          </p:cNvGraphicFramePr>
          <p:nvPr>
            <p:extLst>
              <p:ext uri="{D42A27DB-BD31-4B8C-83A1-F6EECF244321}">
                <p14:modId xmlns:p14="http://schemas.microsoft.com/office/powerpoint/2010/main" val="130408851"/>
              </p:ext>
            </p:extLst>
          </p:nvPr>
        </p:nvGraphicFramePr>
        <p:xfrm>
          <a:off x="570396" y="323849"/>
          <a:ext cx="9835874" cy="6246419"/>
        </p:xfrm>
        <a:graphic>
          <a:graphicData uri="http://schemas.openxmlformats.org/presentationml/2006/ole">
            <mc:AlternateContent xmlns:mc="http://schemas.openxmlformats.org/markup-compatibility/2006">
              <mc:Choice xmlns:v="urn:schemas-microsoft-com:vml" Requires="v">
                <p:oleObj name="Document" r:id="rId2" imgW="9779000" imgH="6210300" progId="Word.Document.12">
                  <p:embed/>
                </p:oleObj>
              </mc:Choice>
              <mc:Fallback>
                <p:oleObj name="Document" r:id="rId2" imgW="9779000" imgH="6210300" progId="Word.Document.12">
                  <p:embed/>
                  <p:pic>
                    <p:nvPicPr>
                      <p:cNvPr id="0" name=""/>
                      <p:cNvPicPr/>
                      <p:nvPr/>
                    </p:nvPicPr>
                    <p:blipFill>
                      <a:blip r:embed="rId3"/>
                      <a:stretch>
                        <a:fillRect/>
                      </a:stretch>
                    </p:blipFill>
                    <p:spPr>
                      <a:xfrm>
                        <a:off x="570396" y="323849"/>
                        <a:ext cx="9835874" cy="6246419"/>
                      </a:xfrm>
                      <a:prstGeom prst="rect">
                        <a:avLst/>
                      </a:prstGeom>
                    </p:spPr>
                  </p:pic>
                </p:oleObj>
              </mc:Fallback>
            </mc:AlternateContent>
          </a:graphicData>
        </a:graphic>
      </p:graphicFrame>
      <p:sp>
        <p:nvSpPr>
          <p:cNvPr id="3" name="ZoneTexte 2">
            <a:extLst>
              <a:ext uri="{FF2B5EF4-FFF2-40B4-BE49-F238E27FC236}">
                <a16:creationId xmlns:a16="http://schemas.microsoft.com/office/drawing/2014/main" id="{7B16C9E9-44F9-D908-9A66-FD84535B31FE}"/>
              </a:ext>
            </a:extLst>
          </p:cNvPr>
          <p:cNvSpPr txBox="1"/>
          <p:nvPr/>
        </p:nvSpPr>
        <p:spPr>
          <a:xfrm>
            <a:off x="10575235" y="596348"/>
            <a:ext cx="1520687" cy="1754326"/>
          </a:xfrm>
          <a:prstGeom prst="rect">
            <a:avLst/>
          </a:prstGeom>
          <a:noFill/>
        </p:spPr>
        <p:txBody>
          <a:bodyPr wrap="square" rtlCol="0">
            <a:spAutoFit/>
          </a:bodyPr>
          <a:lstStyle/>
          <a:p>
            <a:r>
              <a:rPr lang="fr-FR"/>
              <a:t>Utiliser la </a:t>
            </a:r>
          </a:p>
          <a:p>
            <a:r>
              <a:rPr lang="fr-FR"/>
              <a:t>Même grille</a:t>
            </a:r>
          </a:p>
          <a:p>
            <a:r>
              <a:rPr lang="fr-FR"/>
              <a:t>Pour tous les</a:t>
            </a:r>
          </a:p>
          <a:p>
            <a:r>
              <a:rPr lang="fr-FR"/>
              <a:t>Contrôles</a:t>
            </a:r>
          </a:p>
          <a:p>
            <a:r>
              <a:rPr lang="fr-FR"/>
              <a:t>En interlangue</a:t>
            </a:r>
          </a:p>
        </p:txBody>
      </p:sp>
    </p:spTree>
    <p:extLst>
      <p:ext uri="{BB962C8B-B14F-4D97-AF65-F5344CB8AC3E}">
        <p14:creationId xmlns:p14="http://schemas.microsoft.com/office/powerpoint/2010/main" val="345678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igne, Parallèle&#10;&#10;Description générée automatiquement">
            <a:extLst>
              <a:ext uri="{FF2B5EF4-FFF2-40B4-BE49-F238E27FC236}">
                <a16:creationId xmlns:a16="http://schemas.microsoft.com/office/drawing/2014/main" id="{FD168056-BFE0-F2E6-2216-4106BFA2FE5F}"/>
              </a:ext>
            </a:extLst>
          </p:cNvPr>
          <p:cNvPicPr>
            <a:picLocks noChangeAspect="1"/>
          </p:cNvPicPr>
          <p:nvPr/>
        </p:nvPicPr>
        <p:blipFill>
          <a:blip r:embed="rId2"/>
          <a:stretch>
            <a:fillRect/>
          </a:stretch>
        </p:blipFill>
        <p:spPr>
          <a:xfrm>
            <a:off x="2209800" y="591293"/>
            <a:ext cx="7772400" cy="1091199"/>
          </a:xfrm>
          <a:prstGeom prst="rect">
            <a:avLst/>
          </a:prstGeom>
        </p:spPr>
      </p:pic>
      <p:sp>
        <p:nvSpPr>
          <p:cNvPr id="4" name="ZoneTexte 3">
            <a:extLst>
              <a:ext uri="{FF2B5EF4-FFF2-40B4-BE49-F238E27FC236}">
                <a16:creationId xmlns:a16="http://schemas.microsoft.com/office/drawing/2014/main" id="{CB196094-14E1-8F39-0277-C019C3725372}"/>
              </a:ext>
            </a:extLst>
          </p:cNvPr>
          <p:cNvSpPr txBox="1"/>
          <p:nvPr/>
        </p:nvSpPr>
        <p:spPr>
          <a:xfrm>
            <a:off x="586409" y="2612571"/>
            <a:ext cx="11211339" cy="2677656"/>
          </a:xfrm>
          <a:prstGeom prst="rect">
            <a:avLst/>
          </a:prstGeom>
          <a:noFill/>
        </p:spPr>
        <p:txBody>
          <a:bodyPr wrap="square" rtlCol="0">
            <a:spAutoFit/>
          </a:bodyPr>
          <a:lstStyle/>
          <a:p>
            <a:r>
              <a:rPr lang="fr-FR" sz="2800"/>
              <a:t>- Demander aux élèves de se positionner sur la grille et de se fixer un objectif supérieur au niveau actuel. </a:t>
            </a:r>
          </a:p>
          <a:p>
            <a:r>
              <a:rPr lang="fr-FR" sz="2800"/>
              <a:t>- Fixer des objectifs clairs, quantifiables. Il faut que l’élève puisse vous prouver que l’objectif est atteint.</a:t>
            </a:r>
          </a:p>
          <a:p>
            <a:r>
              <a:rPr lang="fr-FR" sz="2800"/>
              <a:t>- Une fiche individuelle que l’élève joint au contrôle.</a:t>
            </a:r>
          </a:p>
          <a:p>
            <a:r>
              <a:rPr lang="fr-FR" sz="2800"/>
              <a:t>Puis évaluer les progrès par rapport à l’attendu.</a:t>
            </a:r>
          </a:p>
        </p:txBody>
      </p:sp>
    </p:spTree>
    <p:extLst>
      <p:ext uri="{BB962C8B-B14F-4D97-AF65-F5344CB8AC3E}">
        <p14:creationId xmlns:p14="http://schemas.microsoft.com/office/powerpoint/2010/main" val="254541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a:extLst>
              <a:ext uri="{FF2B5EF4-FFF2-40B4-BE49-F238E27FC236}">
                <a16:creationId xmlns:a16="http://schemas.microsoft.com/office/drawing/2014/main" id="{24A47D86-4505-92C4-4EA1-ECD5CBDCD5E9}"/>
              </a:ext>
            </a:extLst>
          </p:cNvPr>
          <p:cNvGraphicFramePr>
            <a:graphicFrameLocks noChangeAspect="1"/>
          </p:cNvGraphicFramePr>
          <p:nvPr>
            <p:extLst>
              <p:ext uri="{D42A27DB-BD31-4B8C-83A1-F6EECF244321}">
                <p14:modId xmlns:p14="http://schemas.microsoft.com/office/powerpoint/2010/main" val="2218767342"/>
              </p:ext>
            </p:extLst>
          </p:nvPr>
        </p:nvGraphicFramePr>
        <p:xfrm>
          <a:off x="1908299" y="834406"/>
          <a:ext cx="8890000" cy="5664200"/>
        </p:xfrm>
        <a:graphic>
          <a:graphicData uri="http://schemas.openxmlformats.org/presentationml/2006/ole">
            <mc:AlternateContent xmlns:mc="http://schemas.openxmlformats.org/markup-compatibility/2006">
              <mc:Choice xmlns:v="urn:schemas-microsoft-com:vml" Requires="v">
                <p:oleObj name="Document" r:id="rId2" imgW="8890000" imgH="5664200" progId="Word.Document.12">
                  <p:embed/>
                </p:oleObj>
              </mc:Choice>
              <mc:Fallback>
                <p:oleObj name="Document" r:id="rId2" imgW="8890000" imgH="5664200" progId="Word.Document.12">
                  <p:embed/>
                  <p:pic>
                    <p:nvPicPr>
                      <p:cNvPr id="2" name="Objet 1">
                        <a:extLst>
                          <a:ext uri="{FF2B5EF4-FFF2-40B4-BE49-F238E27FC236}">
                            <a16:creationId xmlns:a16="http://schemas.microsoft.com/office/drawing/2014/main" id="{7120816B-5B42-9942-9980-3B84CF19EC3D}"/>
                          </a:ext>
                        </a:extLst>
                      </p:cNvPr>
                      <p:cNvPicPr/>
                      <p:nvPr/>
                    </p:nvPicPr>
                    <p:blipFill>
                      <a:blip r:embed="rId3"/>
                      <a:stretch>
                        <a:fillRect/>
                      </a:stretch>
                    </p:blipFill>
                    <p:spPr>
                      <a:xfrm>
                        <a:off x="1908299" y="834406"/>
                        <a:ext cx="8890000" cy="5664200"/>
                      </a:xfrm>
                      <a:prstGeom prst="rect">
                        <a:avLst/>
                      </a:prstGeom>
                    </p:spPr>
                  </p:pic>
                </p:oleObj>
              </mc:Fallback>
            </mc:AlternateContent>
          </a:graphicData>
        </a:graphic>
      </p:graphicFrame>
    </p:spTree>
    <p:extLst>
      <p:ext uri="{BB962C8B-B14F-4D97-AF65-F5344CB8AC3E}">
        <p14:creationId xmlns:p14="http://schemas.microsoft.com/office/powerpoint/2010/main" val="11784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a:extLst>
              <a:ext uri="{FF2B5EF4-FFF2-40B4-BE49-F238E27FC236}">
                <a16:creationId xmlns:a16="http://schemas.microsoft.com/office/drawing/2014/main" id="{F69CBE56-139E-E1D1-8B15-249AE0E15E95}"/>
              </a:ext>
            </a:extLst>
          </p:cNvPr>
          <p:cNvGraphicFramePr>
            <a:graphicFrameLocks noChangeAspect="1"/>
          </p:cNvGraphicFramePr>
          <p:nvPr>
            <p:extLst>
              <p:ext uri="{D42A27DB-BD31-4B8C-83A1-F6EECF244321}">
                <p14:modId xmlns:p14="http://schemas.microsoft.com/office/powerpoint/2010/main" val="2940295983"/>
              </p:ext>
            </p:extLst>
          </p:nvPr>
        </p:nvGraphicFramePr>
        <p:xfrm>
          <a:off x="2238099" y="335584"/>
          <a:ext cx="8905875" cy="6021388"/>
        </p:xfrm>
        <a:graphic>
          <a:graphicData uri="http://schemas.openxmlformats.org/presentationml/2006/ole">
            <mc:AlternateContent xmlns:mc="http://schemas.openxmlformats.org/markup-compatibility/2006">
              <mc:Choice xmlns:v="urn:schemas-microsoft-com:vml" Requires="v">
                <p:oleObj name="Document" r:id="rId2" imgW="8890000" imgH="5511800" progId="Word.Document.12">
                  <p:embed/>
                </p:oleObj>
              </mc:Choice>
              <mc:Fallback>
                <p:oleObj name="Document" r:id="rId2" imgW="8890000" imgH="5511800" progId="Word.Document.12">
                  <p:embed/>
                  <p:pic>
                    <p:nvPicPr>
                      <p:cNvPr id="4" name="Objet 3">
                        <a:extLst>
                          <a:ext uri="{FF2B5EF4-FFF2-40B4-BE49-F238E27FC236}">
                            <a16:creationId xmlns:a16="http://schemas.microsoft.com/office/drawing/2014/main" id="{7B134799-07CD-2E44-8110-38D5AE379E65}"/>
                          </a:ext>
                        </a:extLst>
                      </p:cNvPr>
                      <p:cNvPicPr/>
                      <p:nvPr/>
                    </p:nvPicPr>
                    <p:blipFill>
                      <a:blip r:embed="rId3"/>
                      <a:stretch>
                        <a:fillRect/>
                      </a:stretch>
                    </p:blipFill>
                    <p:spPr>
                      <a:xfrm>
                        <a:off x="2238099" y="335584"/>
                        <a:ext cx="8905875" cy="6021388"/>
                      </a:xfrm>
                      <a:prstGeom prst="rect">
                        <a:avLst/>
                      </a:prstGeom>
                    </p:spPr>
                  </p:pic>
                </p:oleObj>
              </mc:Fallback>
            </mc:AlternateContent>
          </a:graphicData>
        </a:graphic>
      </p:graphicFrame>
      <p:sp>
        <p:nvSpPr>
          <p:cNvPr id="4" name="ZoneTexte 3">
            <a:extLst>
              <a:ext uri="{FF2B5EF4-FFF2-40B4-BE49-F238E27FC236}">
                <a16:creationId xmlns:a16="http://schemas.microsoft.com/office/drawing/2014/main" id="{6FD9214A-AD9C-34E3-737D-8F4D771D95D4}"/>
              </a:ext>
            </a:extLst>
          </p:cNvPr>
          <p:cNvSpPr txBox="1"/>
          <p:nvPr/>
        </p:nvSpPr>
        <p:spPr>
          <a:xfrm>
            <a:off x="318052" y="1798983"/>
            <a:ext cx="895951" cy="369332"/>
          </a:xfrm>
          <a:prstGeom prst="rect">
            <a:avLst/>
          </a:prstGeom>
          <a:noFill/>
        </p:spPr>
        <p:txBody>
          <a:bodyPr wrap="none" rtlCol="0">
            <a:spAutoFit/>
          </a:bodyPr>
          <a:lstStyle/>
          <a:p>
            <a:r>
              <a:rPr lang="fr-FR"/>
              <a:t>Une CO</a:t>
            </a:r>
          </a:p>
        </p:txBody>
      </p:sp>
    </p:spTree>
    <p:extLst>
      <p:ext uri="{BB962C8B-B14F-4D97-AF65-F5344CB8AC3E}">
        <p14:creationId xmlns:p14="http://schemas.microsoft.com/office/powerpoint/2010/main" val="4779744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1521</Words>
  <Application>Microsoft Macintosh PowerPoint</Application>
  <PresentationFormat>Grand écran</PresentationFormat>
  <Paragraphs>106</Paragraphs>
  <Slides>30</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2</vt:i4>
      </vt:variant>
      <vt:variant>
        <vt:lpstr>Titres des diapositives</vt:lpstr>
      </vt:variant>
      <vt:variant>
        <vt:i4>30</vt:i4>
      </vt:variant>
    </vt:vector>
  </HeadingPairs>
  <TitlesOfParts>
    <vt:vector size="37" baseType="lpstr">
      <vt:lpstr>Arial</vt:lpstr>
      <vt:lpstr>Calibri</vt:lpstr>
      <vt:lpstr>Calibri Light</vt:lpstr>
      <vt:lpstr>Helvetica</vt:lpstr>
      <vt:lpstr>Thème Office</vt:lpstr>
      <vt:lpstr>Document</vt:lpstr>
      <vt:lpstr>Document Microsoft Word</vt:lpstr>
      <vt:lpstr>Comment passer moins de temps à évaluer ?</vt:lpstr>
      <vt:lpstr>Présentation PowerPoint</vt:lpstr>
      <vt:lpstr>La préparation des contrôles</vt:lpstr>
      <vt:lpstr>Les échelles descriptives</vt:lpstr>
      <vt:lpstr>Présentation PowerPoint</vt:lpstr>
      <vt:lpstr>Présentation PowerPoint</vt:lpstr>
      <vt:lpstr>Présentation PowerPoint</vt:lpstr>
      <vt:lpstr>Présentation PowerPoint</vt:lpstr>
      <vt:lpstr>Présentation PowerPoint</vt:lpstr>
      <vt:lpstr>Compréhension écrite</vt:lpstr>
      <vt:lpstr>Présentation PowerPoint</vt:lpstr>
      <vt:lpstr>Présentation PowerPoint</vt:lpstr>
      <vt:lpstr>Présentation PowerPoint</vt:lpstr>
      <vt:lpstr>Passer de A2 à B1</vt:lpstr>
      <vt:lpstr>Présentation PowerPoint</vt:lpstr>
      <vt:lpstr>Faire créer les contrôles par les autres</vt:lpstr>
      <vt:lpstr>Utiliser Chat GPT</vt:lpstr>
      <vt:lpstr>Générer un quiz sur une vidéo</vt:lpstr>
      <vt:lpstr>Regarder le webinaire sur les QCM</vt:lpstr>
      <vt:lpstr>Les courriers des parents</vt:lpstr>
      <vt:lpstr>La correction des copies</vt:lpstr>
      <vt:lpstr>Les erreurs habituelles</vt:lpstr>
      <vt:lpstr>L’inter-évaluation et l’auto-évaluation</vt:lpstr>
      <vt:lpstr>Pendant le contrôle lui-même</vt:lpstr>
      <vt:lpstr>L’expression orale: éviter le dictaphone.</vt:lpstr>
      <vt:lpstr>Présentation PowerPoint</vt:lpstr>
      <vt:lpstr>Les annotations sur les copies</vt:lpstr>
      <vt:lpstr>Présentation PowerPoint</vt:lpstr>
      <vt:lpstr>Présentation PowerPoint</vt:lpstr>
      <vt:lpstr>Le contrôle continu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poésie au collège et au lycée</dc:title>
  <dc:creator>fiona ratkoff</dc:creator>
  <cp:lastModifiedBy>fiona ratkoff</cp:lastModifiedBy>
  <cp:revision>150</cp:revision>
  <dcterms:created xsi:type="dcterms:W3CDTF">2021-12-22T10:59:37Z</dcterms:created>
  <dcterms:modified xsi:type="dcterms:W3CDTF">2024-02-06T10:16:39Z</dcterms:modified>
</cp:coreProperties>
</file>