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7" r:id="rId10"/>
    <p:sldId id="268" r:id="rId11"/>
    <p:sldId id="269" r:id="rId12"/>
    <p:sldId id="270" r:id="rId13"/>
    <p:sldId id="271" r:id="rId14"/>
    <p:sldId id="272" r:id="rId15"/>
    <p:sldId id="265" r:id="rId16"/>
    <p:sldId id="266" r:id="rId17"/>
    <p:sldId id="273"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44" y="-31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fr-FR" smtClean="0"/>
              <a:t>Modifiez le style du titre</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bwMode="white"/>
        <p:txBody>
          <a:bodyPr/>
          <a:lstStyle/>
          <a:p>
            <a:fld id="{AFF7C19A-1C05-4A80-BF3D-107ECB2074F4}" type="datetimeFigureOut">
              <a:rPr lang="fr-FR" smtClean="0"/>
              <a:pPr/>
              <a:t>17/04/2012</a:t>
            </a:fld>
            <a:endParaRPr lang="fr-FR"/>
          </a:p>
        </p:txBody>
      </p:sp>
      <p:sp>
        <p:nvSpPr>
          <p:cNvPr id="5" name="Footer Placeholder 4"/>
          <p:cNvSpPr>
            <a:spLocks noGrp="1"/>
          </p:cNvSpPr>
          <p:nvPr>
            <p:ph type="ftr" sz="quarter" idx="11"/>
          </p:nvPr>
        </p:nvSpPr>
        <p:spPr bwMode="white"/>
        <p:txBody>
          <a:bodyPr/>
          <a:lstStyle/>
          <a:p>
            <a:endParaRPr lang="fr-FR"/>
          </a:p>
        </p:txBody>
      </p:sp>
      <p:sp>
        <p:nvSpPr>
          <p:cNvPr id="6" name="Slide Number Placeholder 5"/>
          <p:cNvSpPr>
            <a:spLocks noGrp="1"/>
          </p:cNvSpPr>
          <p:nvPr>
            <p:ph type="sldNum" sz="quarter" idx="12"/>
          </p:nvPr>
        </p:nvSpPr>
        <p:spPr/>
        <p:txBody>
          <a:bodyPr/>
          <a:lstStyle/>
          <a:p>
            <a:fld id="{7139E362-D796-42B1-A57F-7ADCCD8F6E73}"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FF7C19A-1C05-4A80-BF3D-107ECB2074F4}" type="datetimeFigureOut">
              <a:rPr lang="fr-FR" smtClean="0"/>
              <a:pPr/>
              <a:t>17/04/2012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139E362-D796-42B1-A57F-7ADCCD8F6E7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FF7C19A-1C05-4A80-BF3D-107ECB2074F4}" type="datetimeFigureOut">
              <a:rPr lang="fr-FR" smtClean="0"/>
              <a:pPr/>
              <a:t>17/04/2012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139E362-D796-42B1-A57F-7ADCCD8F6E73}"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FF7C19A-1C05-4A80-BF3D-107ECB2074F4}" type="datetimeFigureOut">
              <a:rPr lang="fr-FR" smtClean="0"/>
              <a:pPr/>
              <a:t>17/04/2012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139E362-D796-42B1-A57F-7ADCCD8F6E73}" type="slidenum">
              <a:rPr lang="fr-FR" smtClean="0"/>
              <a:pPr/>
              <a:t>‹N°›</a:t>
            </a:fld>
            <a:endParaRPr lang="fr-FR"/>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FF7C19A-1C05-4A80-BF3D-107ECB2074F4}" type="datetimeFigureOut">
              <a:rPr lang="fr-FR" smtClean="0"/>
              <a:pPr/>
              <a:t>17/04/2012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139E362-D796-42B1-A57F-7ADCCD8F6E73}" type="slidenum">
              <a:rPr lang="fr-FR" smtClean="0"/>
              <a:pPr/>
              <a:t>‹N°›</a:t>
            </a:fld>
            <a:endParaRPr lang="fr-FR"/>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fr-FR" smtClean="0"/>
              <a:t>Modifiez le style du titre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fld id="{AFF7C19A-1C05-4A80-BF3D-107ECB2074F4}" type="datetimeFigureOut">
              <a:rPr lang="fr-FR" smtClean="0"/>
              <a:pPr/>
              <a:t>17/04/2012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139E362-D796-42B1-A57F-7ADCCD8F6E73}" type="slidenum">
              <a:rPr lang="fr-FR" smtClean="0"/>
              <a:pPr/>
              <a:t>‹N°›</a:t>
            </a:fld>
            <a:endParaRPr lang="fr-FR"/>
          </a:p>
        </p:txBody>
      </p:sp>
      <p:sp>
        <p:nvSpPr>
          <p:cNvPr id="12" name="Content Placeholder 11"/>
          <p:cNvSpPr>
            <a:spLocks noGrp="1"/>
          </p:cNvSpPr>
          <p:nvPr>
            <p:ph sz="quarter" idx="14"/>
          </p:nvPr>
        </p:nvSpPr>
        <p:spPr>
          <a:xfrm>
            <a:off x="4648200" y="2438400"/>
            <a:ext cx="3124200" cy="3124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AFF7C19A-1C05-4A80-BF3D-107ECB2074F4}" type="datetimeFigureOut">
              <a:rPr lang="fr-FR" smtClean="0"/>
              <a:pPr/>
              <a:t>17/04/2012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139E362-D796-42B1-A57F-7ADCCD8F6E73}"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AFF7C19A-1C05-4A80-BF3D-107ECB2074F4}" type="datetimeFigureOut">
              <a:rPr lang="fr-FR" smtClean="0"/>
              <a:pPr/>
              <a:t>17/04/2012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139E362-D796-42B1-A57F-7ADCCD8F6E73}" type="slidenum">
              <a:rPr lang="fr-FR" smtClean="0"/>
              <a:pPr/>
              <a:t>‹N°›</a:t>
            </a:fld>
            <a:endParaRPr lang="fr-FR"/>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FF7C19A-1C05-4A80-BF3D-107ECB2074F4}" type="datetimeFigureOut">
              <a:rPr lang="fr-FR" smtClean="0"/>
              <a:pPr/>
              <a:t>17/04/2012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139E362-D796-42B1-A57F-7ADCCD8F6E7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fr-FR" smtClean="0"/>
              <a:t>Modifiez le style du titre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FF7C19A-1C05-4A80-BF3D-107ECB2074F4}" type="datetimeFigureOut">
              <a:rPr lang="fr-FR" smtClean="0"/>
              <a:pPr/>
              <a:t>17/04/2012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139E362-D796-42B1-A57F-7ADCCD8F6E73}" type="slidenum">
              <a:rPr lang="fr-FR" smtClean="0"/>
              <a:pPr/>
              <a:t>‹N°›</a:t>
            </a:fld>
            <a:endParaRPr lang="fr-FR"/>
          </a:p>
        </p:txBody>
      </p:sp>
      <p:sp>
        <p:nvSpPr>
          <p:cNvPr id="9" name="Content Placeholder 8"/>
          <p:cNvSpPr>
            <a:spLocks noGrp="1"/>
          </p:cNvSpPr>
          <p:nvPr>
            <p:ph sz="quarter" idx="13"/>
          </p:nvPr>
        </p:nvSpPr>
        <p:spPr>
          <a:xfrm>
            <a:off x="1371600" y="1676400"/>
            <a:ext cx="3276600" cy="3505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fr-FR" smtClean="0"/>
              <a:t>Modifiez le style du titre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FF7C19A-1C05-4A80-BF3D-107ECB2074F4}" type="datetimeFigureOut">
              <a:rPr lang="fr-FR" smtClean="0"/>
              <a:pPr/>
              <a:t>17/04/2012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139E362-D796-42B1-A57F-7ADCCD8F6E7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fr-FR" smtClean="0"/>
              <a:t>Modifiez le style du titre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AFF7C19A-1C05-4A80-BF3D-107ECB2074F4}" type="datetimeFigureOut">
              <a:rPr lang="fr-FR" smtClean="0"/>
              <a:pPr/>
              <a:t>17/04/2012</a:t>
            </a:fld>
            <a:endParaRPr lang="fr-F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fr-F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7139E362-D796-42B1-A57F-7ADCCD8F6E7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9972" y="1772816"/>
            <a:ext cx="6892400" cy="1938992"/>
          </a:xfrm>
          <a:prstGeom prst="rect">
            <a:avLst/>
          </a:prstGeom>
        </p:spPr>
        <p:txBody>
          <a:bodyPr wrap="none">
            <a:spAutoFit/>
          </a:bodyPr>
          <a:lstStyle/>
          <a:p>
            <a:pPr algn="ctr">
              <a:spcAft>
                <a:spcPts val="0"/>
              </a:spcAft>
            </a:pPr>
            <a:r>
              <a:rPr lang="fr-FR" sz="4000" b="1" u="sng" dirty="0" err="1" smtClean="0">
                <a:solidFill>
                  <a:schemeClr val="tx2">
                    <a:lumMod val="75000"/>
                    <a:lumOff val="25000"/>
                  </a:schemeClr>
                </a:solidFill>
                <a:effectLst/>
                <a:latin typeface="HerrCoolesWriting"/>
                <a:ea typeface="Times New Roman"/>
              </a:rPr>
              <a:t>Seance</a:t>
            </a:r>
            <a:r>
              <a:rPr lang="fr-FR" sz="4000" b="1" u="sng" smtClean="0">
                <a:solidFill>
                  <a:schemeClr val="tx2">
                    <a:lumMod val="75000"/>
                    <a:lumOff val="25000"/>
                  </a:schemeClr>
                </a:solidFill>
                <a:effectLst/>
                <a:latin typeface="HerrCoolesWriting"/>
                <a:ea typeface="Times New Roman"/>
              </a:rPr>
              <a:t> 6</a:t>
            </a:r>
            <a:r>
              <a:rPr lang="fr-FR" sz="4000" b="1" u="sng" dirty="0" smtClean="0">
                <a:solidFill>
                  <a:schemeClr val="tx2">
                    <a:lumMod val="75000"/>
                    <a:lumOff val="25000"/>
                  </a:schemeClr>
                </a:solidFill>
                <a:effectLst/>
                <a:latin typeface="Times New Roman"/>
                <a:ea typeface="Times New Roman"/>
              </a:rPr>
              <a:t> </a:t>
            </a:r>
            <a:r>
              <a:rPr lang="fr-FR" sz="4000" b="1" dirty="0" smtClean="0">
                <a:solidFill>
                  <a:schemeClr val="tx2">
                    <a:lumMod val="75000"/>
                    <a:lumOff val="25000"/>
                  </a:schemeClr>
                </a:solidFill>
                <a:effectLst/>
                <a:latin typeface="HerrCoolesWriting"/>
                <a:ea typeface="Times New Roman"/>
              </a:rPr>
              <a:t>: </a:t>
            </a:r>
          </a:p>
          <a:p>
            <a:pPr algn="ctr">
              <a:spcAft>
                <a:spcPts val="0"/>
              </a:spcAft>
            </a:pPr>
            <a:endParaRPr lang="fr-FR" sz="4000" b="1" dirty="0" smtClean="0">
              <a:solidFill>
                <a:schemeClr val="tx2">
                  <a:lumMod val="75000"/>
                  <a:lumOff val="25000"/>
                </a:schemeClr>
              </a:solidFill>
              <a:effectLst/>
              <a:latin typeface="HerrCoolesWriting"/>
              <a:ea typeface="Times New Roman"/>
            </a:endParaRPr>
          </a:p>
          <a:p>
            <a:pPr algn="ctr">
              <a:spcAft>
                <a:spcPts val="0"/>
              </a:spcAft>
            </a:pPr>
            <a:r>
              <a:rPr lang="fr-FR" sz="4000" b="1" dirty="0" smtClean="0">
                <a:solidFill>
                  <a:schemeClr val="tx2">
                    <a:lumMod val="75000"/>
                    <a:lumOff val="25000"/>
                  </a:schemeClr>
                </a:solidFill>
                <a:effectLst/>
                <a:latin typeface="HerrCoolesWriting"/>
                <a:ea typeface="Times New Roman"/>
              </a:rPr>
              <a:t>Un responsable, Cupidon</a:t>
            </a:r>
            <a:r>
              <a:rPr lang="fr-FR" sz="4000" b="1" dirty="0" smtClean="0">
                <a:solidFill>
                  <a:schemeClr val="tx2">
                    <a:lumMod val="75000"/>
                    <a:lumOff val="25000"/>
                  </a:schemeClr>
                </a:solidFill>
                <a:effectLst/>
                <a:latin typeface="Times New Roman"/>
                <a:ea typeface="Times New Roman"/>
              </a:rPr>
              <a:t> </a:t>
            </a:r>
            <a:r>
              <a:rPr lang="fr-FR" sz="4000" b="1" dirty="0" smtClean="0">
                <a:solidFill>
                  <a:schemeClr val="tx2">
                    <a:lumMod val="75000"/>
                    <a:lumOff val="25000"/>
                  </a:schemeClr>
                </a:solidFill>
                <a:effectLst/>
                <a:latin typeface="HerrCoolesWriting"/>
                <a:ea typeface="Times New Roman"/>
              </a:rPr>
              <a:t>?</a:t>
            </a:r>
            <a:endParaRPr lang="fr-FR" sz="4000" dirty="0">
              <a:solidFill>
                <a:schemeClr val="tx2">
                  <a:lumMod val="75000"/>
                  <a:lumOff val="25000"/>
                </a:schemeClr>
              </a:solidFill>
              <a:effectLst/>
              <a:latin typeface="Times New Roman"/>
              <a:ea typeface="Times New Roman"/>
            </a:endParaRPr>
          </a:p>
        </p:txBody>
      </p:sp>
      <p:sp>
        <p:nvSpPr>
          <p:cNvPr id="5" name="Rectangle 4"/>
          <p:cNvSpPr/>
          <p:nvPr/>
        </p:nvSpPr>
        <p:spPr>
          <a:xfrm>
            <a:off x="2267744" y="4983297"/>
            <a:ext cx="4968552" cy="5040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600" dirty="0" smtClean="0"/>
              <a:t>Diaporama réalisé par Magali Le Sénéchal</a:t>
            </a:r>
            <a:endParaRPr lang="fr-FR" sz="1600" dirty="0"/>
          </a:p>
        </p:txBody>
      </p:sp>
    </p:spTree>
    <p:extLst>
      <p:ext uri="{BB962C8B-B14F-4D97-AF65-F5344CB8AC3E}">
        <p14:creationId xmlns:p14="http://schemas.microsoft.com/office/powerpoint/2010/main" xmlns="" val="402510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1340768"/>
            <a:ext cx="4572000" cy="677108"/>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r>
              <a:rPr lang="fr-FR" dirty="0" smtClean="0">
                <a:latin typeface="Papyrus" pitchFamily="66" charset="0"/>
              </a:rPr>
              <a:t>nonne </a:t>
            </a:r>
            <a:r>
              <a:rPr lang="fr-FR" sz="2000" b="1" i="1" u="sng" dirty="0" err="1" smtClean="0">
                <a:latin typeface="Papyrus" pitchFamily="66" charset="0"/>
              </a:rPr>
              <a:t>putas</a:t>
            </a:r>
            <a:r>
              <a:rPr lang="fr-FR" sz="2000" b="1" u="sng" dirty="0" smtClean="0">
                <a:latin typeface="Papyrus" pitchFamily="66" charset="0"/>
              </a:rPr>
              <a:t> </a:t>
            </a:r>
            <a:r>
              <a:rPr lang="fr-FR" sz="2000" b="1" i="1" u="sng" dirty="0" smtClean="0">
                <a:latin typeface="Papyrus" pitchFamily="66" charset="0"/>
              </a:rPr>
              <a:t>miras </a:t>
            </a:r>
            <a:r>
              <a:rPr lang="fr-FR" sz="2000" b="1" i="1" u="sng" dirty="0" err="1" smtClean="0">
                <a:latin typeface="Papyrus" pitchFamily="66" charset="0"/>
              </a:rPr>
              <a:t>hunc</a:t>
            </a:r>
            <a:r>
              <a:rPr lang="fr-FR" sz="2000" b="1" i="1" u="sng" dirty="0" smtClean="0">
                <a:latin typeface="Papyrus" pitchFamily="66" charset="0"/>
              </a:rPr>
              <a:t> </a:t>
            </a:r>
            <a:r>
              <a:rPr lang="fr-FR" sz="2000" b="1" i="1" u="sng" dirty="0" err="1" smtClean="0">
                <a:latin typeface="Papyrus" pitchFamily="66" charset="0"/>
              </a:rPr>
              <a:t>habuisse</a:t>
            </a:r>
            <a:r>
              <a:rPr lang="fr-FR" sz="2000" b="1" i="1" u="sng" dirty="0" smtClean="0">
                <a:latin typeface="Papyrus" pitchFamily="66" charset="0"/>
              </a:rPr>
              <a:t> </a:t>
            </a:r>
            <a:r>
              <a:rPr lang="fr-FR" sz="2000" b="1" i="1" u="sng" dirty="0" err="1" smtClean="0">
                <a:latin typeface="Papyrus" pitchFamily="66" charset="0"/>
              </a:rPr>
              <a:t>manus</a:t>
            </a:r>
            <a:r>
              <a:rPr lang="fr-FR" sz="2000" b="1" dirty="0" smtClean="0">
                <a:latin typeface="Papyrus" pitchFamily="66" charset="0"/>
              </a:rPr>
              <a:t>?</a:t>
            </a:r>
            <a:r>
              <a:rPr lang="fr-FR" dirty="0" smtClean="0">
                <a:latin typeface="Papyrus" pitchFamily="66" charset="0"/>
              </a:rPr>
              <a:t> </a:t>
            </a:r>
            <a:r>
              <a:rPr lang="fr-FR" sz="1600" dirty="0" smtClean="0">
                <a:latin typeface="Papyrus" pitchFamily="66" charset="0"/>
              </a:rPr>
              <a:t/>
            </a:r>
            <a:br>
              <a:rPr lang="fr-FR" sz="1600" dirty="0" smtClean="0">
                <a:latin typeface="Papyrus" pitchFamily="66" charset="0"/>
              </a:rPr>
            </a:br>
            <a:endParaRPr lang="fr-FR" dirty="0"/>
          </a:p>
        </p:txBody>
      </p:sp>
      <p:sp>
        <p:nvSpPr>
          <p:cNvPr id="3" name="ZoneTexte 2"/>
          <p:cNvSpPr txBox="1"/>
          <p:nvPr/>
        </p:nvSpPr>
        <p:spPr>
          <a:xfrm>
            <a:off x="1547664" y="2281616"/>
            <a:ext cx="6696744" cy="954107"/>
          </a:xfrm>
          <a:prstGeom prst="rect">
            <a:avLst/>
          </a:prstGeom>
          <a:noFill/>
        </p:spPr>
        <p:txBody>
          <a:bodyPr wrap="square" rtlCol="0">
            <a:spAutoFit/>
          </a:bodyPr>
          <a:lstStyle/>
          <a:p>
            <a:pPr algn="ctr"/>
            <a:r>
              <a:rPr lang="fr-FR" sz="2800" dirty="0" smtClean="0">
                <a:solidFill>
                  <a:schemeClr val="tx2">
                    <a:lumMod val="90000"/>
                    <a:lumOff val="10000"/>
                  </a:schemeClr>
                </a:solidFill>
                <a:latin typeface="BrushedBig Becker" pitchFamily="2" charset="0"/>
              </a:rPr>
              <a:t>Quelle construction reconnais-tu après le verbe « </a:t>
            </a:r>
            <a:r>
              <a:rPr lang="fr-FR" sz="2800" dirty="0" err="1" smtClean="0">
                <a:solidFill>
                  <a:schemeClr val="tx2">
                    <a:lumMod val="90000"/>
                    <a:lumOff val="10000"/>
                  </a:schemeClr>
                </a:solidFill>
                <a:latin typeface="BrushedBig Becker" pitchFamily="2" charset="0"/>
              </a:rPr>
              <a:t>putas</a:t>
            </a:r>
            <a:r>
              <a:rPr lang="fr-FR" sz="2800" dirty="0" smtClean="0">
                <a:solidFill>
                  <a:schemeClr val="tx2">
                    <a:lumMod val="90000"/>
                    <a:lumOff val="10000"/>
                  </a:schemeClr>
                </a:solidFill>
                <a:latin typeface="BrushedBig Becker" pitchFamily="2" charset="0"/>
              </a:rPr>
              <a:t> »? </a:t>
            </a:r>
            <a:endParaRPr lang="fr-FR" sz="2800" dirty="0">
              <a:solidFill>
                <a:schemeClr val="tx2">
                  <a:lumMod val="90000"/>
                  <a:lumOff val="10000"/>
                </a:schemeClr>
              </a:solidFill>
              <a:latin typeface="BrushedBig Becker" pitchFamily="2" charset="0"/>
            </a:endParaRPr>
          </a:p>
        </p:txBody>
      </p:sp>
      <p:sp>
        <p:nvSpPr>
          <p:cNvPr id="4" name="Rectangle 3"/>
          <p:cNvSpPr/>
          <p:nvPr/>
        </p:nvSpPr>
        <p:spPr>
          <a:xfrm>
            <a:off x="1331640" y="2996953"/>
            <a:ext cx="6552728"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dirty="0" smtClean="0">
                <a:latin typeface="Andy" pitchFamily="66" charset="0"/>
              </a:rPr>
              <a:t>ne………………………………………………………………………………………………………………………………………………………………………………………………………………. ? </a:t>
            </a:r>
            <a:endParaRPr lang="fr-FR" dirty="0"/>
          </a:p>
        </p:txBody>
      </p:sp>
      <p:sp>
        <p:nvSpPr>
          <p:cNvPr id="5" name="Rectangle 4"/>
          <p:cNvSpPr/>
          <p:nvPr/>
        </p:nvSpPr>
        <p:spPr>
          <a:xfrm>
            <a:off x="1481367" y="5308759"/>
            <a:ext cx="6732240" cy="369332"/>
          </a:xfrm>
          <a:prstGeom prst="rect">
            <a:avLst/>
          </a:prstGeom>
        </p:spPr>
        <p:txBody>
          <a:bodyPr wrap="square">
            <a:spAutoFit/>
          </a:bodyPr>
          <a:lstStyle/>
          <a:p>
            <a:r>
              <a:rPr lang="fr-FR" i="1" dirty="0" smtClean="0">
                <a:latin typeface="Andy" pitchFamily="66" charset="0"/>
              </a:rPr>
              <a:t>ne penses-tu pas que cet homme a eu des mains merveilleuses ? </a:t>
            </a:r>
            <a:endParaRPr lang="fr-FR" i="1" dirty="0"/>
          </a:p>
        </p:txBody>
      </p:sp>
      <p:sp>
        <p:nvSpPr>
          <p:cNvPr id="6" name="Rectangle 5"/>
          <p:cNvSpPr/>
          <p:nvPr/>
        </p:nvSpPr>
        <p:spPr>
          <a:xfrm>
            <a:off x="2300139" y="3882054"/>
            <a:ext cx="5547717" cy="1077218"/>
          </a:xfrm>
          <a:prstGeom prst="rect">
            <a:avLst/>
          </a:prstGeom>
        </p:spPr>
        <p:txBody>
          <a:bodyPr wrap="square">
            <a:spAutoFit/>
          </a:bodyPr>
          <a:lstStyle/>
          <a:p>
            <a:r>
              <a:rPr lang="fr-FR" sz="1200" dirty="0" smtClean="0">
                <a:latin typeface="Corbel" pitchFamily="34" charset="0"/>
              </a:rPr>
              <a:t> </a:t>
            </a:r>
            <a:r>
              <a:rPr lang="fr-FR" sz="1600" b="1" dirty="0" err="1" smtClean="0">
                <a:latin typeface="Corbel" pitchFamily="34" charset="0"/>
              </a:rPr>
              <a:t>puto</a:t>
            </a:r>
            <a:r>
              <a:rPr lang="fr-FR" sz="1600" b="1" dirty="0" smtClean="0">
                <a:latin typeface="Corbel" pitchFamily="34" charset="0"/>
              </a:rPr>
              <a:t>,  as, are </a:t>
            </a:r>
            <a:r>
              <a:rPr lang="fr-FR" sz="1600" dirty="0" smtClean="0">
                <a:latin typeface="Corbel" pitchFamily="34" charset="0"/>
              </a:rPr>
              <a:t>: penser, croire  </a:t>
            </a:r>
          </a:p>
          <a:p>
            <a:r>
              <a:rPr lang="fr-FR" sz="1600" dirty="0" smtClean="0">
                <a:latin typeface="Corbel" pitchFamily="34" charset="0"/>
              </a:rPr>
              <a:t> </a:t>
            </a:r>
            <a:r>
              <a:rPr lang="fr-FR" sz="1600" b="1" dirty="0" smtClean="0">
                <a:latin typeface="Corbel" pitchFamily="34" charset="0"/>
              </a:rPr>
              <a:t>hic, </a:t>
            </a:r>
            <a:r>
              <a:rPr lang="fr-FR" sz="1600" b="1" dirty="0" err="1" smtClean="0">
                <a:latin typeface="Corbel" pitchFamily="34" charset="0"/>
              </a:rPr>
              <a:t>haec</a:t>
            </a:r>
            <a:r>
              <a:rPr lang="fr-FR" sz="1600" b="1" dirty="0" smtClean="0">
                <a:latin typeface="Corbel" pitchFamily="34" charset="0"/>
              </a:rPr>
              <a:t>, hoc </a:t>
            </a:r>
            <a:r>
              <a:rPr lang="fr-FR" sz="1600" dirty="0" smtClean="0">
                <a:latin typeface="Corbel" pitchFamily="34" charset="0"/>
              </a:rPr>
              <a:t>: ce, cette, celui-ci, celle-ci</a:t>
            </a:r>
          </a:p>
          <a:p>
            <a:r>
              <a:rPr lang="fr-FR" sz="1600" dirty="0" smtClean="0">
                <a:latin typeface="Corbel" pitchFamily="34" charset="0"/>
              </a:rPr>
              <a:t> </a:t>
            </a:r>
            <a:r>
              <a:rPr lang="fr-FR" sz="1600" b="1" dirty="0" err="1" smtClean="0">
                <a:latin typeface="Corbel" pitchFamily="34" charset="0"/>
              </a:rPr>
              <a:t>mirus</a:t>
            </a:r>
            <a:r>
              <a:rPr lang="fr-FR" sz="1600" b="1" dirty="0" smtClean="0">
                <a:latin typeface="Corbel" pitchFamily="34" charset="0"/>
              </a:rPr>
              <a:t>,  a, </a:t>
            </a:r>
            <a:r>
              <a:rPr lang="fr-FR" sz="1600" b="1" dirty="0" err="1" smtClean="0">
                <a:latin typeface="Corbel" pitchFamily="34" charset="0"/>
              </a:rPr>
              <a:t>um</a:t>
            </a:r>
            <a:r>
              <a:rPr lang="fr-FR" sz="1600" b="1" dirty="0" smtClean="0">
                <a:latin typeface="Corbel" pitchFamily="34" charset="0"/>
              </a:rPr>
              <a:t> </a:t>
            </a:r>
            <a:r>
              <a:rPr lang="fr-FR" sz="1600" dirty="0" smtClean="0">
                <a:latin typeface="Corbel" pitchFamily="34" charset="0"/>
              </a:rPr>
              <a:t>: merveilleuse</a:t>
            </a:r>
          </a:p>
          <a:p>
            <a:r>
              <a:rPr lang="fr-FR" sz="1600" dirty="0" smtClean="0">
                <a:latin typeface="Corbel" pitchFamily="34" charset="0"/>
              </a:rPr>
              <a:t> </a:t>
            </a:r>
            <a:r>
              <a:rPr lang="fr-FR" sz="1600" b="1" dirty="0" err="1" smtClean="0">
                <a:latin typeface="Corbel" pitchFamily="34" charset="0"/>
              </a:rPr>
              <a:t>manus</a:t>
            </a:r>
            <a:r>
              <a:rPr lang="fr-FR" sz="1600" b="1" dirty="0" smtClean="0">
                <a:latin typeface="Corbel" pitchFamily="34" charset="0"/>
              </a:rPr>
              <a:t>,  us, f</a:t>
            </a:r>
            <a:r>
              <a:rPr lang="fr-FR" sz="1600" dirty="0" smtClean="0">
                <a:latin typeface="Corbel" pitchFamily="34" charset="0"/>
              </a:rPr>
              <a:t>. : main</a:t>
            </a:r>
            <a:endParaRPr lang="fr-FR" sz="1600" dirty="0">
              <a:latin typeface="Corbel" pitchFamily="34" charset="0"/>
            </a:endParaRPr>
          </a:p>
        </p:txBody>
      </p:sp>
    </p:spTree>
    <p:extLst>
      <p:ext uri="{BB962C8B-B14F-4D97-AF65-F5344CB8AC3E}">
        <p14:creationId xmlns:p14="http://schemas.microsoft.com/office/powerpoint/2010/main" xmlns="" val="425544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80">
                                          <p:stCondLst>
                                            <p:cond delay="0"/>
                                          </p:stCondLst>
                                        </p:cTn>
                                        <p:tgtEl>
                                          <p:spTgt spid="3"/>
                                        </p:tgtEl>
                                      </p:cBhvr>
                                    </p:animEffect>
                                    <p:anim calcmode="lin" valueType="num">
                                      <p:cBhvr>
                                        <p:cTn id="1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gtEl>
                                      </p:cBhvr>
                                      <p:to x="100000" y="60000"/>
                                    </p:animScale>
                                    <p:animScale>
                                      <p:cBhvr>
                                        <p:cTn id="20" dur="166" decel="50000">
                                          <p:stCondLst>
                                            <p:cond delay="676"/>
                                          </p:stCondLst>
                                        </p:cTn>
                                        <p:tgtEl>
                                          <p:spTgt spid="3"/>
                                        </p:tgtEl>
                                      </p:cBhvr>
                                      <p:to x="100000" y="100000"/>
                                    </p:animScale>
                                    <p:animScale>
                                      <p:cBhvr>
                                        <p:cTn id="21" dur="26">
                                          <p:stCondLst>
                                            <p:cond delay="1312"/>
                                          </p:stCondLst>
                                        </p:cTn>
                                        <p:tgtEl>
                                          <p:spTgt spid="3"/>
                                        </p:tgtEl>
                                      </p:cBhvr>
                                      <p:to x="100000" y="80000"/>
                                    </p:animScale>
                                    <p:animScale>
                                      <p:cBhvr>
                                        <p:cTn id="22" dur="166" decel="50000">
                                          <p:stCondLst>
                                            <p:cond delay="1338"/>
                                          </p:stCondLst>
                                        </p:cTn>
                                        <p:tgtEl>
                                          <p:spTgt spid="3"/>
                                        </p:tgtEl>
                                      </p:cBhvr>
                                      <p:to x="100000" y="100000"/>
                                    </p:animScale>
                                    <p:animScale>
                                      <p:cBhvr>
                                        <p:cTn id="23" dur="26">
                                          <p:stCondLst>
                                            <p:cond delay="1642"/>
                                          </p:stCondLst>
                                        </p:cTn>
                                        <p:tgtEl>
                                          <p:spTgt spid="3"/>
                                        </p:tgtEl>
                                      </p:cBhvr>
                                      <p:to x="100000" y="90000"/>
                                    </p:animScale>
                                    <p:animScale>
                                      <p:cBhvr>
                                        <p:cTn id="24" dur="166" decel="50000">
                                          <p:stCondLst>
                                            <p:cond delay="1668"/>
                                          </p:stCondLst>
                                        </p:cTn>
                                        <p:tgtEl>
                                          <p:spTgt spid="3"/>
                                        </p:tgtEl>
                                      </p:cBhvr>
                                      <p:to x="100000" y="100000"/>
                                    </p:animScale>
                                    <p:animScale>
                                      <p:cBhvr>
                                        <p:cTn id="25" dur="26">
                                          <p:stCondLst>
                                            <p:cond delay="1808"/>
                                          </p:stCondLst>
                                        </p:cTn>
                                        <p:tgtEl>
                                          <p:spTgt spid="3"/>
                                        </p:tgtEl>
                                      </p:cBhvr>
                                      <p:to x="100000" y="95000"/>
                                    </p:animScale>
                                    <p:animScale>
                                      <p:cBhvr>
                                        <p:cTn id="26" dur="166" decel="50000">
                                          <p:stCondLst>
                                            <p:cond delay="1834"/>
                                          </p:stCondLst>
                                        </p:cTn>
                                        <p:tgtEl>
                                          <p:spTgt spid="3"/>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circle(in)">
                                      <p:cBhvr>
                                        <p:cTn id="3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340768"/>
            <a:ext cx="4824536" cy="677108"/>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fr-FR" dirty="0" err="1" smtClean="0">
                <a:latin typeface="Papyrus" pitchFamily="66" charset="0"/>
              </a:rPr>
              <a:t>is</a:t>
            </a:r>
            <a:r>
              <a:rPr lang="fr-FR" dirty="0" smtClean="0">
                <a:latin typeface="Papyrus" pitchFamily="66" charset="0"/>
              </a:rPr>
              <a:t> </a:t>
            </a:r>
            <a:r>
              <a:rPr lang="fr-FR" dirty="0" err="1" smtClean="0">
                <a:latin typeface="Papyrus" pitchFamily="66" charset="0"/>
              </a:rPr>
              <a:t>primum</a:t>
            </a:r>
            <a:r>
              <a:rPr lang="fr-FR" dirty="0" smtClean="0">
                <a:latin typeface="Papyrus" pitchFamily="66" charset="0"/>
              </a:rPr>
              <a:t> </a:t>
            </a:r>
            <a:r>
              <a:rPr lang="fr-FR" sz="2000" i="1" u="sng" dirty="0" err="1" smtClean="0">
                <a:latin typeface="Papyrus" pitchFamily="66" charset="0"/>
              </a:rPr>
              <a:t>uidit</a:t>
            </a:r>
            <a:r>
              <a:rPr lang="fr-FR" u="sng" dirty="0" smtClean="0">
                <a:latin typeface="Papyrus" pitchFamily="66" charset="0"/>
              </a:rPr>
              <a:t> </a:t>
            </a:r>
            <a:r>
              <a:rPr lang="fr-FR" dirty="0" smtClean="0">
                <a:latin typeface="Papyrus" pitchFamily="66" charset="0"/>
              </a:rPr>
              <a:t>sine sensu </a:t>
            </a:r>
            <a:r>
              <a:rPr lang="fr-FR" i="1" dirty="0" err="1" smtClean="0">
                <a:latin typeface="Papyrus" pitchFamily="66" charset="0"/>
              </a:rPr>
              <a:t>uiuere</a:t>
            </a:r>
            <a:r>
              <a:rPr lang="fr-FR" dirty="0" smtClean="0">
                <a:latin typeface="Papyrus" pitchFamily="66" charset="0"/>
              </a:rPr>
              <a:t> </a:t>
            </a:r>
            <a:r>
              <a:rPr lang="fr-FR" dirty="0" err="1" smtClean="0">
                <a:latin typeface="Papyrus" pitchFamily="66" charset="0"/>
              </a:rPr>
              <a:t>amantis</a:t>
            </a:r>
            <a:r>
              <a:rPr lang="fr-FR" dirty="0" smtClean="0">
                <a:latin typeface="Papyrus" pitchFamily="66" charset="0"/>
              </a:rPr>
              <a:t>, </a:t>
            </a:r>
            <a:br>
              <a:rPr lang="fr-FR" dirty="0" smtClean="0">
                <a:latin typeface="Papyrus" pitchFamily="66" charset="0"/>
              </a:rPr>
            </a:br>
            <a:r>
              <a:rPr lang="fr-FR" dirty="0" smtClean="0">
                <a:latin typeface="Papyrus" pitchFamily="66" charset="0"/>
              </a:rPr>
              <a:t>et </a:t>
            </a:r>
            <a:r>
              <a:rPr lang="fr-FR" dirty="0" err="1" smtClean="0">
                <a:latin typeface="Papyrus" pitchFamily="66" charset="0"/>
              </a:rPr>
              <a:t>leuibus</a:t>
            </a:r>
            <a:r>
              <a:rPr lang="fr-FR" dirty="0" smtClean="0">
                <a:latin typeface="Papyrus" pitchFamily="66" charset="0"/>
              </a:rPr>
              <a:t> </a:t>
            </a:r>
            <a:r>
              <a:rPr lang="fr-FR" dirty="0" err="1" smtClean="0">
                <a:latin typeface="Papyrus" pitchFamily="66" charset="0"/>
              </a:rPr>
              <a:t>curis</a:t>
            </a:r>
            <a:r>
              <a:rPr lang="fr-FR" dirty="0" smtClean="0">
                <a:latin typeface="Papyrus" pitchFamily="66" charset="0"/>
              </a:rPr>
              <a:t> magna </a:t>
            </a:r>
            <a:r>
              <a:rPr lang="fr-FR" dirty="0" err="1" smtClean="0">
                <a:latin typeface="Papyrus" pitchFamily="66" charset="0"/>
              </a:rPr>
              <a:t>perire</a:t>
            </a:r>
            <a:r>
              <a:rPr lang="fr-FR" dirty="0" smtClean="0">
                <a:latin typeface="Papyrus" pitchFamily="66" charset="0"/>
              </a:rPr>
              <a:t> </a:t>
            </a:r>
            <a:r>
              <a:rPr lang="fr-FR" dirty="0" err="1" smtClean="0">
                <a:latin typeface="Papyrus" pitchFamily="66" charset="0"/>
              </a:rPr>
              <a:t>bona</a:t>
            </a:r>
            <a:r>
              <a:rPr lang="fr-FR" dirty="0" smtClean="0">
                <a:latin typeface="Papyrus" pitchFamily="66" charset="0"/>
              </a:rPr>
              <a:t>. </a:t>
            </a:r>
            <a:endParaRPr lang="fr-FR" dirty="0"/>
          </a:p>
        </p:txBody>
      </p:sp>
      <p:sp>
        <p:nvSpPr>
          <p:cNvPr id="3" name="Rectangle 2"/>
          <p:cNvSpPr/>
          <p:nvPr/>
        </p:nvSpPr>
        <p:spPr>
          <a:xfrm>
            <a:off x="2286000" y="2828836"/>
            <a:ext cx="4572000" cy="1200329"/>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fr-FR" dirty="0" smtClean="0">
                <a:latin typeface="Andy" pitchFamily="66" charset="0"/>
              </a:rPr>
              <a:t>C’est lui qui d’abord ……………………………….que les amants vivaient inconscients et que de grands biens étaient anéantis pour des préoccupations de peu d’importance.</a:t>
            </a:r>
            <a:endParaRPr lang="fr-FR" dirty="0"/>
          </a:p>
        </p:txBody>
      </p:sp>
      <p:sp>
        <p:nvSpPr>
          <p:cNvPr id="4" name="Rectangle 3"/>
          <p:cNvSpPr/>
          <p:nvPr/>
        </p:nvSpPr>
        <p:spPr>
          <a:xfrm>
            <a:off x="2915816" y="4293096"/>
            <a:ext cx="4572000" cy="1200329"/>
          </a:xfrm>
          <a:prstGeom prst="rect">
            <a:avLst/>
          </a:prstGeom>
        </p:spPr>
        <p:txBody>
          <a:bodyPr>
            <a:spAutoFit/>
          </a:bodyPr>
          <a:lstStyle/>
          <a:p>
            <a:r>
              <a:rPr lang="fr-FR" i="1" dirty="0" smtClean="0">
                <a:latin typeface="Andy" pitchFamily="66" charset="0"/>
              </a:rPr>
              <a:t>C’est lui qui d’abord a vu que les amants vivaient inconscients et que de grands biens étaient anéantis pour des préoccupations de peu d’importance.</a:t>
            </a:r>
            <a:endParaRPr lang="fr-FR" i="1" dirty="0"/>
          </a:p>
        </p:txBody>
      </p:sp>
    </p:spTree>
    <p:extLst>
      <p:ext uri="{BB962C8B-B14F-4D97-AF65-F5344CB8AC3E}">
        <p14:creationId xmlns:p14="http://schemas.microsoft.com/office/powerpoint/2010/main" xmlns="" val="389443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084094"/>
            <a:ext cx="3680816"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fr-FR" sz="1600" dirty="0" smtClean="0">
                <a:latin typeface="Papyrus" pitchFamily="66" charset="0"/>
              </a:rPr>
              <a:t>idem non frustra </a:t>
            </a:r>
            <a:r>
              <a:rPr lang="fr-FR" i="1" u="sng" dirty="0" err="1" smtClean="0">
                <a:latin typeface="Papyrus" pitchFamily="66" charset="0"/>
              </a:rPr>
              <a:t>uentosas</a:t>
            </a:r>
            <a:r>
              <a:rPr lang="fr-FR" i="1" u="sng" dirty="0" smtClean="0">
                <a:latin typeface="Papyrus" pitchFamily="66" charset="0"/>
              </a:rPr>
              <a:t> </a:t>
            </a:r>
            <a:r>
              <a:rPr lang="fr-FR" i="1" u="sng" dirty="0" err="1" smtClean="0">
                <a:latin typeface="Papyrus" pitchFamily="66" charset="0"/>
              </a:rPr>
              <a:t>addidit</a:t>
            </a:r>
            <a:r>
              <a:rPr lang="fr-FR" i="1" u="sng" dirty="0" smtClean="0">
                <a:latin typeface="Papyrus" pitchFamily="66" charset="0"/>
              </a:rPr>
              <a:t> </a:t>
            </a:r>
            <a:r>
              <a:rPr lang="fr-FR" i="1" u="sng" dirty="0" err="1" smtClean="0">
                <a:latin typeface="Papyrus" pitchFamily="66" charset="0"/>
              </a:rPr>
              <a:t>alas</a:t>
            </a:r>
            <a:endParaRPr lang="fr-FR" dirty="0"/>
          </a:p>
        </p:txBody>
      </p:sp>
      <p:sp>
        <p:nvSpPr>
          <p:cNvPr id="3" name="Rectangle 2"/>
          <p:cNvSpPr/>
          <p:nvPr/>
        </p:nvSpPr>
        <p:spPr>
          <a:xfrm>
            <a:off x="1310254" y="3803713"/>
            <a:ext cx="3435556"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fr-FR" sz="1600" dirty="0" err="1" smtClean="0">
                <a:latin typeface="Papyrus" pitchFamily="66" charset="0"/>
              </a:rPr>
              <a:t>fecit</a:t>
            </a:r>
            <a:r>
              <a:rPr lang="fr-FR" sz="1600" dirty="0" smtClean="0">
                <a:latin typeface="Papyrus" pitchFamily="66" charset="0"/>
              </a:rPr>
              <a:t> et </a:t>
            </a:r>
            <a:r>
              <a:rPr lang="fr-FR" i="1" u="sng" dirty="0" smtClean="0">
                <a:latin typeface="Papyrus" pitchFamily="66" charset="0"/>
              </a:rPr>
              <a:t>humano corde </a:t>
            </a:r>
            <a:r>
              <a:rPr lang="fr-FR" i="1" u="sng" dirty="0" err="1" smtClean="0">
                <a:latin typeface="Papyrus" pitchFamily="66" charset="0"/>
              </a:rPr>
              <a:t>uolare</a:t>
            </a:r>
            <a:r>
              <a:rPr lang="fr-FR" i="1" u="sng" dirty="0" smtClean="0">
                <a:latin typeface="Papyrus" pitchFamily="66" charset="0"/>
              </a:rPr>
              <a:t> deum</a:t>
            </a:r>
            <a:endParaRPr lang="fr-FR" dirty="0"/>
          </a:p>
        </p:txBody>
      </p:sp>
      <p:sp>
        <p:nvSpPr>
          <p:cNvPr id="4" name="Rectangle 3"/>
          <p:cNvSpPr/>
          <p:nvPr/>
        </p:nvSpPr>
        <p:spPr>
          <a:xfrm>
            <a:off x="2123728" y="1625094"/>
            <a:ext cx="6048672"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dirty="0" smtClean="0">
                <a:latin typeface="Andy" pitchFamily="66" charset="0"/>
              </a:rPr>
              <a:t>Ce n’est pas sans raison que ce même homme lui </a:t>
            </a:r>
            <a:r>
              <a:rPr lang="fr-FR" dirty="0" smtClean="0">
                <a:latin typeface="Andy" pitchFamily="66" charset="0"/>
              </a:rPr>
              <a:t>……………………….……………………………………………………………………. </a:t>
            </a:r>
            <a:r>
              <a:rPr lang="fr-FR" dirty="0" smtClean="0">
                <a:latin typeface="Andy" pitchFamily="66" charset="0"/>
              </a:rPr>
              <a:t>.</a:t>
            </a:r>
            <a:endParaRPr lang="fr-FR" dirty="0"/>
          </a:p>
        </p:txBody>
      </p:sp>
      <p:sp>
        <p:nvSpPr>
          <p:cNvPr id="5" name="Rectangle 4"/>
          <p:cNvSpPr/>
          <p:nvPr/>
        </p:nvSpPr>
        <p:spPr>
          <a:xfrm>
            <a:off x="4211960" y="2544300"/>
            <a:ext cx="3816424" cy="646331"/>
          </a:xfrm>
          <a:prstGeom prst="rect">
            <a:avLst/>
          </a:prstGeom>
        </p:spPr>
        <p:txBody>
          <a:bodyPr wrap="square">
            <a:spAutoFit/>
          </a:bodyPr>
          <a:lstStyle/>
          <a:p>
            <a:r>
              <a:rPr lang="fr-FR" i="1" dirty="0" smtClean="0">
                <a:latin typeface="Andy" pitchFamily="66" charset="0"/>
              </a:rPr>
              <a:t>Ce n’est pas sans raison que ce même homme lui a ajouté des ailes légères </a:t>
            </a:r>
            <a:endParaRPr lang="fr-FR" i="1" dirty="0"/>
          </a:p>
        </p:txBody>
      </p:sp>
      <p:sp>
        <p:nvSpPr>
          <p:cNvPr id="6" name="Rectangle 5"/>
          <p:cNvSpPr/>
          <p:nvPr/>
        </p:nvSpPr>
        <p:spPr>
          <a:xfrm>
            <a:off x="3744416" y="5013176"/>
            <a:ext cx="4572000" cy="646331"/>
          </a:xfrm>
          <a:prstGeom prst="rect">
            <a:avLst/>
          </a:prstGeom>
        </p:spPr>
        <p:txBody>
          <a:bodyPr>
            <a:spAutoFit/>
          </a:bodyPr>
          <a:lstStyle/>
          <a:p>
            <a:r>
              <a:rPr lang="fr-FR" i="1" dirty="0" smtClean="0">
                <a:latin typeface="Andy" pitchFamily="66" charset="0"/>
              </a:rPr>
              <a:t>et a fait en sorte que ce dieu vole aussi avec un cœur d’homme</a:t>
            </a:r>
            <a:r>
              <a:rPr lang="fr-FR" dirty="0" smtClean="0">
                <a:latin typeface="Andy" pitchFamily="66" charset="0"/>
              </a:rPr>
              <a:t> </a:t>
            </a:r>
            <a:endParaRPr lang="fr-FR" dirty="0"/>
          </a:p>
        </p:txBody>
      </p:sp>
      <p:sp>
        <p:nvSpPr>
          <p:cNvPr id="7" name="Rectangle 6"/>
          <p:cNvSpPr/>
          <p:nvPr/>
        </p:nvSpPr>
        <p:spPr>
          <a:xfrm>
            <a:off x="899592" y="4367945"/>
            <a:ext cx="5328592"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dirty="0" smtClean="0">
                <a:latin typeface="Andy" pitchFamily="66" charset="0"/>
              </a:rPr>
              <a:t>et a fait en sorte que ………………………………………………</a:t>
            </a:r>
          </a:p>
          <a:p>
            <a:r>
              <a:rPr lang="fr-FR" dirty="0" smtClean="0">
                <a:latin typeface="Andy" pitchFamily="66" charset="0"/>
              </a:rPr>
              <a:t>……………………………………………………………………………….</a:t>
            </a:r>
            <a:endParaRPr lang="fr-FR" dirty="0"/>
          </a:p>
        </p:txBody>
      </p:sp>
      <p:sp>
        <p:nvSpPr>
          <p:cNvPr id="8" name="Rectangle 7"/>
          <p:cNvSpPr/>
          <p:nvPr/>
        </p:nvSpPr>
        <p:spPr>
          <a:xfrm>
            <a:off x="924682" y="2328856"/>
            <a:ext cx="3118172" cy="1077218"/>
          </a:xfrm>
          <a:prstGeom prst="rect">
            <a:avLst/>
          </a:prstGeom>
        </p:spPr>
        <p:txBody>
          <a:bodyPr wrap="square">
            <a:spAutoFit/>
          </a:bodyPr>
          <a:lstStyle/>
          <a:p>
            <a:r>
              <a:rPr lang="fr-FR" sz="1600" b="1" dirty="0" smtClean="0">
                <a:latin typeface="Corbel" pitchFamily="34" charset="0"/>
              </a:rPr>
              <a:t> </a:t>
            </a:r>
            <a:r>
              <a:rPr lang="fr-FR" sz="1600" b="1" dirty="0" err="1" smtClean="0">
                <a:latin typeface="Corbel" pitchFamily="34" charset="0"/>
              </a:rPr>
              <a:t>addo</a:t>
            </a:r>
            <a:r>
              <a:rPr lang="fr-FR" sz="1600" b="1" dirty="0" smtClean="0">
                <a:latin typeface="Corbel" pitchFamily="34" charset="0"/>
              </a:rPr>
              <a:t>, </a:t>
            </a:r>
            <a:r>
              <a:rPr lang="fr-FR" sz="1600" b="1" dirty="0" err="1" smtClean="0">
                <a:latin typeface="Corbel" pitchFamily="34" charset="0"/>
              </a:rPr>
              <a:t>is</a:t>
            </a:r>
            <a:r>
              <a:rPr lang="fr-FR" sz="1600" b="1" dirty="0" smtClean="0">
                <a:latin typeface="Corbel" pitchFamily="34" charset="0"/>
              </a:rPr>
              <a:t>, </a:t>
            </a:r>
            <a:r>
              <a:rPr lang="fr-FR" sz="1600" b="1" dirty="0" err="1" smtClean="0">
                <a:latin typeface="Corbel" pitchFamily="34" charset="0"/>
              </a:rPr>
              <a:t>ere</a:t>
            </a:r>
            <a:r>
              <a:rPr lang="fr-FR" sz="1600" b="1" dirty="0" smtClean="0">
                <a:latin typeface="Corbel" pitchFamily="34" charset="0"/>
              </a:rPr>
              <a:t>, </a:t>
            </a:r>
            <a:r>
              <a:rPr lang="fr-FR" sz="1600" b="1" dirty="0" err="1" smtClean="0">
                <a:latin typeface="Corbel" pitchFamily="34" charset="0"/>
              </a:rPr>
              <a:t>didi</a:t>
            </a:r>
            <a:r>
              <a:rPr lang="fr-FR" sz="1600" b="1" dirty="0" smtClean="0">
                <a:latin typeface="Corbel" pitchFamily="34" charset="0"/>
              </a:rPr>
              <a:t>, </a:t>
            </a:r>
            <a:r>
              <a:rPr lang="fr-FR" sz="1600" b="1" dirty="0" err="1" smtClean="0">
                <a:latin typeface="Corbel" pitchFamily="34" charset="0"/>
              </a:rPr>
              <a:t>ditum</a:t>
            </a:r>
            <a:r>
              <a:rPr lang="fr-FR" sz="1600" b="1" dirty="0" smtClean="0">
                <a:latin typeface="Corbel" pitchFamily="34" charset="0"/>
              </a:rPr>
              <a:t> </a:t>
            </a:r>
            <a:r>
              <a:rPr lang="fr-FR" sz="1600" dirty="0" smtClean="0">
                <a:latin typeface="Corbel" pitchFamily="34" charset="0"/>
              </a:rPr>
              <a:t>: ajouter</a:t>
            </a:r>
          </a:p>
          <a:p>
            <a:r>
              <a:rPr lang="fr-FR" sz="1600" dirty="0" smtClean="0">
                <a:latin typeface="Corbel" pitchFamily="34" charset="0"/>
              </a:rPr>
              <a:t> </a:t>
            </a:r>
            <a:r>
              <a:rPr lang="fr-FR" sz="1600" b="1" dirty="0" err="1" smtClean="0">
                <a:latin typeface="Corbel" pitchFamily="34" charset="0"/>
              </a:rPr>
              <a:t>ala</a:t>
            </a:r>
            <a:r>
              <a:rPr lang="fr-FR" sz="1600" b="1" dirty="0" smtClean="0">
                <a:latin typeface="Corbel" pitchFamily="34" charset="0"/>
              </a:rPr>
              <a:t>, </a:t>
            </a:r>
            <a:r>
              <a:rPr lang="fr-FR" sz="1600" b="1" dirty="0" err="1" smtClean="0">
                <a:latin typeface="Corbel" pitchFamily="34" charset="0"/>
              </a:rPr>
              <a:t>ae</a:t>
            </a:r>
            <a:r>
              <a:rPr lang="fr-FR" sz="1600" b="1" dirty="0" smtClean="0">
                <a:latin typeface="Corbel" pitchFamily="34" charset="0"/>
              </a:rPr>
              <a:t>, f</a:t>
            </a:r>
            <a:r>
              <a:rPr lang="fr-FR" sz="1600" dirty="0" smtClean="0">
                <a:latin typeface="Corbel" pitchFamily="34" charset="0"/>
              </a:rPr>
              <a:t>. : aile</a:t>
            </a:r>
          </a:p>
          <a:p>
            <a:r>
              <a:rPr lang="fr-FR" sz="1600" b="1" dirty="0" smtClean="0">
                <a:latin typeface="Corbel" pitchFamily="34" charset="0"/>
              </a:rPr>
              <a:t> </a:t>
            </a:r>
            <a:r>
              <a:rPr lang="fr-FR" sz="1600" b="1" dirty="0" err="1" smtClean="0">
                <a:latin typeface="Corbel" pitchFamily="34" charset="0"/>
              </a:rPr>
              <a:t>uentosus</a:t>
            </a:r>
            <a:r>
              <a:rPr lang="fr-FR" sz="1600" b="1" dirty="0" smtClean="0">
                <a:latin typeface="Corbel" pitchFamily="34" charset="0"/>
              </a:rPr>
              <a:t>, a, </a:t>
            </a:r>
            <a:r>
              <a:rPr lang="fr-FR" sz="1600" b="1" dirty="0" err="1" smtClean="0">
                <a:latin typeface="Corbel" pitchFamily="34" charset="0"/>
              </a:rPr>
              <a:t>um</a:t>
            </a:r>
            <a:r>
              <a:rPr lang="fr-FR" sz="1600" b="1" dirty="0" smtClean="0">
                <a:latin typeface="Corbel" pitchFamily="34" charset="0"/>
              </a:rPr>
              <a:t> </a:t>
            </a:r>
            <a:r>
              <a:rPr lang="fr-FR" sz="1600" dirty="0" smtClean="0">
                <a:latin typeface="Corbel" pitchFamily="34" charset="0"/>
              </a:rPr>
              <a:t>: qui tourne à tous les vents, léger</a:t>
            </a:r>
            <a:endParaRPr lang="fr-FR" sz="1600" dirty="0">
              <a:latin typeface="Corbel" pitchFamily="34" charset="0"/>
            </a:endParaRPr>
          </a:p>
        </p:txBody>
      </p:sp>
      <p:sp>
        <p:nvSpPr>
          <p:cNvPr id="9" name="Rectangle 8"/>
          <p:cNvSpPr/>
          <p:nvPr/>
        </p:nvSpPr>
        <p:spPr>
          <a:xfrm>
            <a:off x="5400092" y="3204428"/>
            <a:ext cx="2628292" cy="1077218"/>
          </a:xfrm>
          <a:prstGeom prst="rect">
            <a:avLst/>
          </a:prstGeom>
        </p:spPr>
        <p:txBody>
          <a:bodyPr wrap="square">
            <a:spAutoFit/>
          </a:bodyPr>
          <a:lstStyle/>
          <a:p>
            <a:r>
              <a:rPr lang="fr-FR" sz="1600" b="1" dirty="0" err="1" smtClean="0">
                <a:latin typeface="Corbel" pitchFamily="34" charset="0"/>
              </a:rPr>
              <a:t>humanus</a:t>
            </a:r>
            <a:r>
              <a:rPr lang="fr-FR" sz="1600" b="1" dirty="0" smtClean="0">
                <a:latin typeface="Corbel" pitchFamily="34" charset="0"/>
              </a:rPr>
              <a:t>,  a, </a:t>
            </a:r>
            <a:r>
              <a:rPr lang="fr-FR" sz="1600" b="1" dirty="0" err="1" smtClean="0">
                <a:latin typeface="Corbel" pitchFamily="34" charset="0"/>
              </a:rPr>
              <a:t>um</a:t>
            </a:r>
            <a:r>
              <a:rPr lang="fr-FR" sz="1600" b="1" dirty="0" smtClean="0">
                <a:latin typeface="Corbel" pitchFamily="34" charset="0"/>
              </a:rPr>
              <a:t> </a:t>
            </a:r>
            <a:r>
              <a:rPr lang="fr-FR" sz="1600" dirty="0" smtClean="0">
                <a:latin typeface="Corbel" pitchFamily="34" charset="0"/>
              </a:rPr>
              <a:t>: humain</a:t>
            </a:r>
          </a:p>
          <a:p>
            <a:r>
              <a:rPr lang="fr-FR" sz="1600" dirty="0" smtClean="0">
                <a:latin typeface="Corbel" pitchFamily="34" charset="0"/>
              </a:rPr>
              <a:t> </a:t>
            </a:r>
            <a:r>
              <a:rPr lang="fr-FR" sz="1600" b="1" dirty="0" smtClean="0">
                <a:latin typeface="Corbel" pitchFamily="34" charset="0"/>
              </a:rPr>
              <a:t>cor,  </a:t>
            </a:r>
            <a:r>
              <a:rPr lang="fr-FR" sz="1600" b="1" dirty="0" err="1" smtClean="0">
                <a:latin typeface="Corbel" pitchFamily="34" charset="0"/>
              </a:rPr>
              <a:t>cordis</a:t>
            </a:r>
            <a:r>
              <a:rPr lang="fr-FR" sz="1600" b="1" dirty="0" smtClean="0">
                <a:latin typeface="Corbel" pitchFamily="34" charset="0"/>
              </a:rPr>
              <a:t>, n</a:t>
            </a:r>
            <a:r>
              <a:rPr lang="fr-FR" sz="1600" dirty="0" smtClean="0">
                <a:latin typeface="Corbel" pitchFamily="34" charset="0"/>
              </a:rPr>
              <a:t>. : </a:t>
            </a:r>
            <a:r>
              <a:rPr lang="fr-FR" sz="1600" dirty="0" err="1" smtClean="0">
                <a:latin typeface="Corbel" pitchFamily="34" charset="0"/>
              </a:rPr>
              <a:t>coeur</a:t>
            </a:r>
            <a:endParaRPr lang="fr-FR" sz="1600" dirty="0" smtClean="0">
              <a:latin typeface="Corbel" pitchFamily="34" charset="0"/>
            </a:endParaRPr>
          </a:p>
          <a:p>
            <a:r>
              <a:rPr lang="fr-FR" sz="1600" dirty="0" smtClean="0">
                <a:latin typeface="Corbel" pitchFamily="34" charset="0"/>
              </a:rPr>
              <a:t> </a:t>
            </a:r>
            <a:r>
              <a:rPr lang="fr-FR" sz="1600" b="1" dirty="0" err="1" smtClean="0">
                <a:latin typeface="Corbel" pitchFamily="34" charset="0"/>
              </a:rPr>
              <a:t>uolo</a:t>
            </a:r>
            <a:r>
              <a:rPr lang="fr-FR" sz="1600" b="1" dirty="0" smtClean="0">
                <a:latin typeface="Corbel" pitchFamily="34" charset="0"/>
              </a:rPr>
              <a:t>, as, are </a:t>
            </a:r>
            <a:r>
              <a:rPr lang="fr-FR" sz="1600" dirty="0" smtClean="0">
                <a:latin typeface="Corbel" pitchFamily="34" charset="0"/>
              </a:rPr>
              <a:t>: voler</a:t>
            </a:r>
          </a:p>
          <a:p>
            <a:r>
              <a:rPr lang="fr-FR" sz="1600" dirty="0" smtClean="0">
                <a:latin typeface="Corbel" pitchFamily="34" charset="0"/>
              </a:rPr>
              <a:t> </a:t>
            </a:r>
            <a:r>
              <a:rPr lang="fr-FR" sz="1600" b="1" dirty="0" smtClean="0">
                <a:latin typeface="Corbel" pitchFamily="34" charset="0"/>
              </a:rPr>
              <a:t>deus,  i, m</a:t>
            </a:r>
            <a:r>
              <a:rPr lang="fr-FR" sz="1600" dirty="0" smtClean="0">
                <a:latin typeface="Corbel" pitchFamily="34" charset="0"/>
              </a:rPr>
              <a:t>. : le dieu</a:t>
            </a:r>
            <a:endParaRPr lang="fr-FR" sz="1600" dirty="0">
              <a:latin typeface="Corbel" pitchFamily="34" charset="0"/>
            </a:endParaRPr>
          </a:p>
        </p:txBody>
      </p:sp>
    </p:spTree>
    <p:extLst>
      <p:ext uri="{BB962C8B-B14F-4D97-AF65-F5344CB8AC3E}">
        <p14:creationId xmlns:p14="http://schemas.microsoft.com/office/powerpoint/2010/main" xmlns="" val="41380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circle(in)">
                                      <p:cBhvr>
                                        <p:cTn id="3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animBg="1"/>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124744"/>
            <a:ext cx="4572000" cy="684000"/>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r>
              <a:rPr lang="fr-FR" dirty="0" err="1" smtClean="0">
                <a:latin typeface="Papyrus" pitchFamily="66" charset="0"/>
              </a:rPr>
              <a:t>scilicet</a:t>
            </a:r>
            <a:r>
              <a:rPr lang="fr-FR" dirty="0" smtClean="0">
                <a:latin typeface="Papyrus" pitchFamily="66" charset="0"/>
              </a:rPr>
              <a:t> alterna </a:t>
            </a:r>
            <a:r>
              <a:rPr lang="fr-FR" dirty="0" err="1" smtClean="0">
                <a:latin typeface="Papyrus" pitchFamily="66" charset="0"/>
              </a:rPr>
              <a:t>quoniam</a:t>
            </a:r>
            <a:r>
              <a:rPr lang="fr-FR" dirty="0" smtClean="0">
                <a:latin typeface="Papyrus" pitchFamily="66" charset="0"/>
              </a:rPr>
              <a:t> </a:t>
            </a:r>
            <a:r>
              <a:rPr lang="fr-FR" dirty="0" err="1" smtClean="0">
                <a:latin typeface="Papyrus" pitchFamily="66" charset="0"/>
              </a:rPr>
              <a:t>iactamur</a:t>
            </a:r>
            <a:r>
              <a:rPr lang="fr-FR" dirty="0" smtClean="0">
                <a:latin typeface="Papyrus" pitchFamily="66" charset="0"/>
              </a:rPr>
              <a:t> in </a:t>
            </a:r>
            <a:r>
              <a:rPr lang="fr-FR" dirty="0" err="1" smtClean="0">
                <a:latin typeface="Papyrus" pitchFamily="66" charset="0"/>
              </a:rPr>
              <a:t>unda</a:t>
            </a:r>
            <a:r>
              <a:rPr lang="fr-FR" dirty="0" smtClean="0">
                <a:latin typeface="Papyrus" pitchFamily="66" charset="0"/>
              </a:rPr>
              <a:t>, </a:t>
            </a:r>
            <a:br>
              <a:rPr lang="fr-FR" dirty="0" smtClean="0">
                <a:latin typeface="Papyrus" pitchFamily="66" charset="0"/>
              </a:rPr>
            </a:br>
            <a:r>
              <a:rPr lang="fr-FR" dirty="0" err="1" smtClean="0">
                <a:latin typeface="Papyrus" pitchFamily="66" charset="0"/>
              </a:rPr>
              <a:t>nostraque</a:t>
            </a:r>
            <a:r>
              <a:rPr lang="fr-FR" dirty="0" smtClean="0">
                <a:latin typeface="Papyrus" pitchFamily="66" charset="0"/>
              </a:rPr>
              <a:t> non </a:t>
            </a:r>
            <a:r>
              <a:rPr lang="fr-FR" dirty="0" err="1" smtClean="0">
                <a:latin typeface="Papyrus" pitchFamily="66" charset="0"/>
              </a:rPr>
              <a:t>ullis</a:t>
            </a:r>
            <a:r>
              <a:rPr lang="fr-FR" dirty="0" smtClean="0">
                <a:latin typeface="Papyrus" pitchFamily="66" charset="0"/>
              </a:rPr>
              <a:t> </a:t>
            </a:r>
            <a:r>
              <a:rPr lang="fr-FR" dirty="0" err="1" smtClean="0">
                <a:latin typeface="Papyrus" pitchFamily="66" charset="0"/>
              </a:rPr>
              <a:t>permanet</a:t>
            </a:r>
            <a:r>
              <a:rPr lang="fr-FR" dirty="0" smtClean="0">
                <a:latin typeface="Papyrus" pitchFamily="66" charset="0"/>
              </a:rPr>
              <a:t> aura </a:t>
            </a:r>
            <a:r>
              <a:rPr lang="fr-FR" dirty="0" err="1" smtClean="0">
                <a:latin typeface="Papyrus" pitchFamily="66" charset="0"/>
              </a:rPr>
              <a:t>locis</a:t>
            </a:r>
            <a:r>
              <a:rPr lang="fr-FR" dirty="0" smtClean="0">
                <a:latin typeface="Papyrus" pitchFamily="66" charset="0"/>
              </a:rPr>
              <a:t>. </a:t>
            </a:r>
            <a:br>
              <a:rPr lang="fr-FR" dirty="0" smtClean="0">
                <a:latin typeface="Papyrus" pitchFamily="66" charset="0"/>
              </a:rPr>
            </a:br>
            <a:endParaRPr lang="fr-FR" dirty="0"/>
          </a:p>
        </p:txBody>
      </p:sp>
      <p:sp>
        <p:nvSpPr>
          <p:cNvPr id="4" name="Rectangle 3"/>
          <p:cNvSpPr/>
          <p:nvPr/>
        </p:nvSpPr>
        <p:spPr>
          <a:xfrm>
            <a:off x="1156048" y="2673000"/>
            <a:ext cx="5400600" cy="75600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fr-FR" dirty="0" smtClean="0">
                <a:latin typeface="Papyrus" pitchFamily="66" charset="0"/>
              </a:rPr>
              <a:t>et </a:t>
            </a:r>
            <a:r>
              <a:rPr lang="fr-FR" dirty="0" err="1" smtClean="0">
                <a:latin typeface="Papyrus" pitchFamily="66" charset="0"/>
              </a:rPr>
              <a:t>merito</a:t>
            </a:r>
            <a:r>
              <a:rPr lang="fr-FR" dirty="0" smtClean="0">
                <a:latin typeface="Papyrus" pitchFamily="66" charset="0"/>
              </a:rPr>
              <a:t> </a:t>
            </a:r>
            <a:r>
              <a:rPr lang="fr-FR" sz="2000" i="1" u="sng" dirty="0" err="1" smtClean="0">
                <a:latin typeface="Papyrus" pitchFamily="66" charset="0"/>
              </a:rPr>
              <a:t>hamatis</a:t>
            </a:r>
            <a:r>
              <a:rPr lang="fr-FR" sz="2000" i="1" u="sng" dirty="0" smtClean="0">
                <a:latin typeface="Papyrus" pitchFamily="66" charset="0"/>
              </a:rPr>
              <a:t> </a:t>
            </a:r>
            <a:r>
              <a:rPr lang="fr-FR" sz="2000" i="1" u="sng" dirty="0" err="1" smtClean="0">
                <a:latin typeface="Papyrus" pitchFamily="66" charset="0"/>
              </a:rPr>
              <a:t>manus</a:t>
            </a:r>
            <a:r>
              <a:rPr lang="fr-FR" sz="2000" i="1" u="sng" dirty="0" smtClean="0">
                <a:latin typeface="Papyrus" pitchFamily="66" charset="0"/>
              </a:rPr>
              <a:t> est </a:t>
            </a:r>
            <a:r>
              <a:rPr lang="fr-FR" sz="2000" i="1" u="sng" dirty="0" err="1" smtClean="0">
                <a:latin typeface="Papyrus" pitchFamily="66" charset="0"/>
              </a:rPr>
              <a:t>armata</a:t>
            </a:r>
            <a:r>
              <a:rPr lang="fr-FR" sz="2000" i="1" u="sng" dirty="0" smtClean="0">
                <a:latin typeface="Papyrus" pitchFamily="66" charset="0"/>
              </a:rPr>
              <a:t> </a:t>
            </a:r>
            <a:r>
              <a:rPr lang="fr-FR" sz="2000" i="1" u="sng" dirty="0" err="1" smtClean="0">
                <a:latin typeface="Papyrus" pitchFamily="66" charset="0"/>
              </a:rPr>
              <a:t>sagittis</a:t>
            </a:r>
            <a:r>
              <a:rPr lang="fr-FR" dirty="0" smtClean="0">
                <a:latin typeface="Papyrus" pitchFamily="66" charset="0"/>
              </a:rPr>
              <a:t>, </a:t>
            </a:r>
            <a:br>
              <a:rPr lang="fr-FR" dirty="0" smtClean="0">
                <a:latin typeface="Papyrus" pitchFamily="66" charset="0"/>
              </a:rPr>
            </a:br>
            <a:r>
              <a:rPr lang="fr-FR" dirty="0" smtClean="0">
                <a:latin typeface="Papyrus" pitchFamily="66" charset="0"/>
              </a:rPr>
              <a:t>et </a:t>
            </a:r>
            <a:r>
              <a:rPr lang="fr-FR" sz="2000" i="1" u="sng" dirty="0" err="1" smtClean="0">
                <a:latin typeface="Papyrus" pitchFamily="66" charset="0"/>
              </a:rPr>
              <a:t>pharetra</a:t>
            </a:r>
            <a:r>
              <a:rPr lang="fr-FR" u="sng" dirty="0" smtClean="0">
                <a:latin typeface="Papyrus" pitchFamily="66" charset="0"/>
              </a:rPr>
              <a:t> </a:t>
            </a:r>
            <a:r>
              <a:rPr lang="fr-FR" dirty="0" smtClean="0">
                <a:latin typeface="Papyrus" pitchFamily="66" charset="0"/>
              </a:rPr>
              <a:t>ex </a:t>
            </a:r>
            <a:r>
              <a:rPr lang="fr-FR" dirty="0" err="1" smtClean="0">
                <a:latin typeface="Papyrus" pitchFamily="66" charset="0"/>
              </a:rPr>
              <a:t>umero</a:t>
            </a:r>
            <a:r>
              <a:rPr lang="fr-FR" dirty="0" smtClean="0">
                <a:latin typeface="Papyrus" pitchFamily="66" charset="0"/>
              </a:rPr>
              <a:t> </a:t>
            </a:r>
            <a:r>
              <a:rPr lang="fr-FR" dirty="0" err="1" smtClean="0">
                <a:latin typeface="Papyrus" pitchFamily="66" charset="0"/>
              </a:rPr>
              <a:t>Cnosia</a:t>
            </a:r>
            <a:r>
              <a:rPr lang="fr-FR" dirty="0" smtClean="0">
                <a:latin typeface="Papyrus" pitchFamily="66" charset="0"/>
              </a:rPr>
              <a:t> </a:t>
            </a:r>
            <a:r>
              <a:rPr lang="fr-FR" dirty="0" err="1" smtClean="0">
                <a:latin typeface="Papyrus" pitchFamily="66" charset="0"/>
              </a:rPr>
              <a:t>utroque</a:t>
            </a:r>
            <a:r>
              <a:rPr lang="fr-FR" dirty="0" smtClean="0">
                <a:latin typeface="Papyrus" pitchFamily="66" charset="0"/>
              </a:rPr>
              <a:t> </a:t>
            </a:r>
            <a:r>
              <a:rPr lang="fr-FR" dirty="0" err="1" smtClean="0">
                <a:latin typeface="Papyrus" pitchFamily="66" charset="0"/>
              </a:rPr>
              <a:t>iacet</a:t>
            </a:r>
            <a:r>
              <a:rPr lang="fr-FR" dirty="0" smtClean="0">
                <a:latin typeface="Papyrus" pitchFamily="66" charset="0"/>
              </a:rPr>
              <a:t>: </a:t>
            </a:r>
            <a:br>
              <a:rPr lang="fr-FR" dirty="0" smtClean="0">
                <a:latin typeface="Papyrus" pitchFamily="66" charset="0"/>
              </a:rPr>
            </a:br>
            <a:endParaRPr lang="fr-FR" dirty="0"/>
          </a:p>
        </p:txBody>
      </p:sp>
      <p:sp>
        <p:nvSpPr>
          <p:cNvPr id="5" name="Rectangle 4"/>
          <p:cNvSpPr/>
          <p:nvPr/>
        </p:nvSpPr>
        <p:spPr>
          <a:xfrm>
            <a:off x="2519264" y="1993226"/>
            <a:ext cx="5670376" cy="646331"/>
          </a:xfrm>
          <a:prstGeom prst="rect">
            <a:avLst/>
          </a:prstGeom>
        </p:spPr>
        <p:txBody>
          <a:bodyPr wrap="square">
            <a:spAutoFit/>
          </a:bodyPr>
          <a:lstStyle/>
          <a:p>
            <a:r>
              <a:rPr lang="fr-FR" dirty="0" smtClean="0">
                <a:latin typeface="Andy" pitchFamily="66" charset="0"/>
              </a:rPr>
              <a:t>naturellement, puisque nous sommes précipités dans une onde mouvante, notre souffle ne reste figé dans aucun lieu. </a:t>
            </a:r>
            <a:endParaRPr lang="fr-FR" dirty="0"/>
          </a:p>
        </p:txBody>
      </p:sp>
      <p:sp>
        <p:nvSpPr>
          <p:cNvPr id="6" name="Rectangle 5"/>
          <p:cNvSpPr/>
          <p:nvPr/>
        </p:nvSpPr>
        <p:spPr>
          <a:xfrm>
            <a:off x="3419872" y="3573016"/>
            <a:ext cx="4896544"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dirty="0" smtClean="0">
                <a:latin typeface="Andy" pitchFamily="66" charset="0"/>
              </a:rPr>
              <a:t>Et c’est encore à juste titre que …………………………</a:t>
            </a:r>
          </a:p>
          <a:p>
            <a:r>
              <a:rPr lang="fr-FR" dirty="0" smtClean="0">
                <a:latin typeface="Andy" pitchFamily="66" charset="0"/>
              </a:rPr>
              <a:t>……………………………………………….. </a:t>
            </a:r>
            <a:r>
              <a:rPr lang="fr-FR" dirty="0" smtClean="0">
                <a:latin typeface="Andy" pitchFamily="66" charset="0"/>
              </a:rPr>
              <a:t>e</a:t>
            </a:r>
            <a:r>
              <a:rPr lang="fr-FR" dirty="0" smtClean="0">
                <a:latin typeface="Andy" pitchFamily="66" charset="0"/>
              </a:rPr>
              <a:t>t qu</a:t>
            </a:r>
            <a:r>
              <a:rPr lang="fr-FR" dirty="0" smtClean="0">
                <a:latin typeface="Andy" pitchFamily="66" charset="0"/>
              </a:rPr>
              <a:t>’……………………. crétois est abandonné sur ses épaules. </a:t>
            </a:r>
            <a:endParaRPr lang="fr-FR" dirty="0"/>
          </a:p>
        </p:txBody>
      </p:sp>
      <p:sp>
        <p:nvSpPr>
          <p:cNvPr id="7" name="Rectangle 6"/>
          <p:cNvSpPr/>
          <p:nvPr/>
        </p:nvSpPr>
        <p:spPr>
          <a:xfrm>
            <a:off x="3630425" y="4797152"/>
            <a:ext cx="4572000" cy="923330"/>
          </a:xfrm>
          <a:prstGeom prst="rect">
            <a:avLst/>
          </a:prstGeom>
        </p:spPr>
        <p:txBody>
          <a:bodyPr>
            <a:spAutoFit/>
          </a:bodyPr>
          <a:lstStyle/>
          <a:p>
            <a:r>
              <a:rPr lang="fr-FR" i="1" dirty="0" smtClean="0">
                <a:latin typeface="Andy" pitchFamily="66" charset="0"/>
              </a:rPr>
              <a:t>Et c’est encore à juste titre que sa main est armée de flèches perçantes et qu’un carquois crétois est abandonné sur ses épaules. </a:t>
            </a:r>
            <a:endParaRPr lang="fr-FR" i="1" dirty="0"/>
          </a:p>
        </p:txBody>
      </p:sp>
      <p:sp>
        <p:nvSpPr>
          <p:cNvPr id="8" name="Rectangle 7"/>
          <p:cNvSpPr/>
          <p:nvPr/>
        </p:nvSpPr>
        <p:spPr>
          <a:xfrm>
            <a:off x="1043608" y="3752853"/>
            <a:ext cx="2293590" cy="1323439"/>
          </a:xfrm>
          <a:prstGeom prst="rect">
            <a:avLst/>
          </a:prstGeom>
        </p:spPr>
        <p:txBody>
          <a:bodyPr wrap="square">
            <a:spAutoFit/>
          </a:bodyPr>
          <a:lstStyle/>
          <a:p>
            <a:r>
              <a:rPr lang="fr-FR" sz="1600" b="1" dirty="0" err="1" smtClean="0">
                <a:latin typeface="Corbel" pitchFamily="34" charset="0"/>
              </a:rPr>
              <a:t>hamatus</a:t>
            </a:r>
            <a:r>
              <a:rPr lang="fr-FR" sz="1600" b="1" dirty="0" smtClean="0">
                <a:latin typeface="Corbel" pitchFamily="34" charset="0"/>
              </a:rPr>
              <a:t>, a, </a:t>
            </a:r>
            <a:r>
              <a:rPr lang="fr-FR" sz="1600" b="1" dirty="0" err="1" smtClean="0">
                <a:latin typeface="Corbel" pitchFamily="34" charset="0"/>
              </a:rPr>
              <a:t>um</a:t>
            </a:r>
            <a:r>
              <a:rPr lang="fr-FR" sz="1600" dirty="0" smtClean="0">
                <a:latin typeface="Corbel" pitchFamily="34" charset="0"/>
              </a:rPr>
              <a:t> : pointu</a:t>
            </a:r>
          </a:p>
          <a:p>
            <a:r>
              <a:rPr lang="fr-FR" sz="1600" b="1" dirty="0" err="1" smtClean="0">
                <a:latin typeface="Corbel" pitchFamily="34" charset="0"/>
              </a:rPr>
              <a:t>manus</a:t>
            </a:r>
            <a:r>
              <a:rPr lang="fr-FR" sz="1600" b="1" dirty="0" smtClean="0">
                <a:latin typeface="Corbel" pitchFamily="34" charset="0"/>
              </a:rPr>
              <a:t>,  us, f. </a:t>
            </a:r>
            <a:r>
              <a:rPr lang="fr-FR" sz="1600" dirty="0" smtClean="0">
                <a:latin typeface="Corbel" pitchFamily="34" charset="0"/>
              </a:rPr>
              <a:t>: main, </a:t>
            </a:r>
            <a:r>
              <a:rPr lang="fr-FR" sz="1600" b="1" dirty="0" err="1" smtClean="0">
                <a:latin typeface="Corbel" pitchFamily="34" charset="0"/>
              </a:rPr>
              <a:t>armatus</a:t>
            </a:r>
            <a:r>
              <a:rPr lang="fr-FR" sz="1600" b="1" dirty="0" smtClean="0">
                <a:latin typeface="Corbel" pitchFamily="34" charset="0"/>
              </a:rPr>
              <a:t>, a, </a:t>
            </a:r>
            <a:r>
              <a:rPr lang="fr-FR" sz="1600" b="1" dirty="0" err="1" smtClean="0">
                <a:latin typeface="Corbel" pitchFamily="34" charset="0"/>
              </a:rPr>
              <a:t>um</a:t>
            </a:r>
            <a:r>
              <a:rPr lang="fr-FR" sz="1600" b="1" dirty="0" smtClean="0">
                <a:latin typeface="Corbel" pitchFamily="34" charset="0"/>
              </a:rPr>
              <a:t> </a:t>
            </a:r>
            <a:r>
              <a:rPr lang="fr-FR" sz="1600" dirty="0" smtClean="0">
                <a:latin typeface="Corbel" pitchFamily="34" charset="0"/>
              </a:rPr>
              <a:t>: armé</a:t>
            </a:r>
          </a:p>
          <a:p>
            <a:r>
              <a:rPr lang="fr-FR" sz="1600" b="1" dirty="0" err="1" smtClean="0">
                <a:latin typeface="Corbel" pitchFamily="34" charset="0"/>
              </a:rPr>
              <a:t>sagitta</a:t>
            </a:r>
            <a:r>
              <a:rPr lang="fr-FR" sz="1600" b="1" dirty="0" smtClean="0">
                <a:latin typeface="Corbel" pitchFamily="34" charset="0"/>
              </a:rPr>
              <a:t>,  </a:t>
            </a:r>
            <a:r>
              <a:rPr lang="fr-FR" sz="1600" b="1" dirty="0" err="1" smtClean="0">
                <a:latin typeface="Corbel" pitchFamily="34" charset="0"/>
              </a:rPr>
              <a:t>ae</a:t>
            </a:r>
            <a:r>
              <a:rPr lang="fr-FR" sz="1600" b="1" dirty="0" smtClean="0">
                <a:latin typeface="Corbel" pitchFamily="34" charset="0"/>
              </a:rPr>
              <a:t>, f</a:t>
            </a:r>
            <a:r>
              <a:rPr lang="fr-FR" sz="1600" dirty="0" smtClean="0">
                <a:latin typeface="Corbel" pitchFamily="34" charset="0"/>
              </a:rPr>
              <a:t>. : flèche</a:t>
            </a:r>
          </a:p>
          <a:p>
            <a:r>
              <a:rPr lang="fr-FR" sz="1600" b="1" dirty="0" err="1">
                <a:latin typeface="Corbel" pitchFamily="34" charset="0"/>
              </a:rPr>
              <a:t>p</a:t>
            </a:r>
            <a:r>
              <a:rPr lang="fr-FR" sz="1600" b="1" dirty="0" err="1" smtClean="0">
                <a:latin typeface="Corbel" pitchFamily="34" charset="0"/>
              </a:rPr>
              <a:t>haretra</a:t>
            </a:r>
            <a:r>
              <a:rPr lang="fr-FR" sz="1600" b="1" dirty="0" smtClean="0">
                <a:latin typeface="Corbel" pitchFamily="34" charset="0"/>
              </a:rPr>
              <a:t>, </a:t>
            </a:r>
            <a:r>
              <a:rPr lang="fr-FR" sz="1600" b="1" dirty="0" err="1" smtClean="0">
                <a:latin typeface="Corbel" pitchFamily="34" charset="0"/>
              </a:rPr>
              <a:t>ae</a:t>
            </a:r>
            <a:r>
              <a:rPr lang="fr-FR" sz="1600" b="1" dirty="0" smtClean="0">
                <a:latin typeface="Corbel" pitchFamily="34" charset="0"/>
              </a:rPr>
              <a:t>, f</a:t>
            </a:r>
            <a:r>
              <a:rPr lang="fr-FR" sz="1600" dirty="0" smtClean="0">
                <a:latin typeface="Corbel" pitchFamily="34" charset="0"/>
              </a:rPr>
              <a:t>: carquois</a:t>
            </a:r>
            <a:endParaRPr lang="fr-FR" sz="1600" dirty="0">
              <a:latin typeface="Corbel" pitchFamily="34" charset="0"/>
            </a:endParaRPr>
          </a:p>
        </p:txBody>
      </p:sp>
    </p:spTree>
    <p:extLst>
      <p:ext uri="{BB962C8B-B14F-4D97-AF65-F5344CB8AC3E}">
        <p14:creationId xmlns:p14="http://schemas.microsoft.com/office/powerpoint/2010/main" xmlns="" val="51778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7073" y="1259468"/>
            <a:ext cx="4565673"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fr-FR" dirty="0" smtClean="0">
                <a:latin typeface="Papyrus" pitchFamily="66" charset="0"/>
              </a:rPr>
              <a:t>ante </a:t>
            </a:r>
            <a:r>
              <a:rPr lang="fr-FR" dirty="0" err="1" smtClean="0">
                <a:latin typeface="Papyrus" pitchFamily="66" charset="0"/>
              </a:rPr>
              <a:t>ferit</a:t>
            </a:r>
            <a:r>
              <a:rPr lang="fr-FR" dirty="0" smtClean="0">
                <a:latin typeface="Papyrus" pitchFamily="66" charset="0"/>
              </a:rPr>
              <a:t> </a:t>
            </a:r>
            <a:r>
              <a:rPr lang="fr-FR" dirty="0" err="1" smtClean="0">
                <a:latin typeface="Papyrus" pitchFamily="66" charset="0"/>
              </a:rPr>
              <a:t>quoniam</a:t>
            </a:r>
            <a:r>
              <a:rPr lang="fr-FR" dirty="0" smtClean="0">
                <a:latin typeface="Papyrus" pitchFamily="66" charset="0"/>
              </a:rPr>
              <a:t>, </a:t>
            </a:r>
            <a:r>
              <a:rPr lang="fr-FR" dirty="0" err="1" smtClean="0">
                <a:latin typeface="Papyrus" pitchFamily="66" charset="0"/>
              </a:rPr>
              <a:t>tuti</a:t>
            </a:r>
            <a:r>
              <a:rPr lang="fr-FR" dirty="0" smtClean="0">
                <a:latin typeface="Papyrus" pitchFamily="66" charset="0"/>
              </a:rPr>
              <a:t> </a:t>
            </a:r>
            <a:r>
              <a:rPr lang="fr-FR" dirty="0" err="1" smtClean="0">
                <a:latin typeface="Papyrus" pitchFamily="66" charset="0"/>
              </a:rPr>
              <a:t>quam</a:t>
            </a:r>
            <a:r>
              <a:rPr lang="fr-FR" dirty="0" smtClean="0">
                <a:latin typeface="Papyrus" pitchFamily="66" charset="0"/>
              </a:rPr>
              <a:t> </a:t>
            </a:r>
            <a:r>
              <a:rPr lang="fr-FR" dirty="0" err="1" smtClean="0">
                <a:latin typeface="Papyrus" pitchFamily="66" charset="0"/>
              </a:rPr>
              <a:t>cernimus</a:t>
            </a:r>
            <a:r>
              <a:rPr lang="fr-FR" dirty="0" smtClean="0">
                <a:latin typeface="Papyrus" pitchFamily="66" charset="0"/>
              </a:rPr>
              <a:t> </a:t>
            </a:r>
            <a:r>
              <a:rPr lang="fr-FR" dirty="0" err="1" smtClean="0">
                <a:latin typeface="Papyrus" pitchFamily="66" charset="0"/>
              </a:rPr>
              <a:t>hostem</a:t>
            </a:r>
            <a:endParaRPr lang="fr-FR" dirty="0"/>
          </a:p>
        </p:txBody>
      </p:sp>
      <p:sp>
        <p:nvSpPr>
          <p:cNvPr id="3" name="Rectangle 2"/>
          <p:cNvSpPr/>
          <p:nvPr/>
        </p:nvSpPr>
        <p:spPr>
          <a:xfrm>
            <a:off x="1043608" y="2082914"/>
            <a:ext cx="3986989"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fr-FR" i="1" u="sng" dirty="0" smtClean="0">
                <a:latin typeface="Papyrus" pitchFamily="66" charset="0"/>
              </a:rPr>
              <a:t>nec </a:t>
            </a:r>
            <a:r>
              <a:rPr lang="fr-FR" i="1" u="sng" dirty="0" err="1" smtClean="0">
                <a:latin typeface="Papyrus" pitchFamily="66" charset="0"/>
              </a:rPr>
              <a:t>quisquam</a:t>
            </a:r>
            <a:r>
              <a:rPr lang="fr-FR" i="1" u="sng" dirty="0" smtClean="0">
                <a:latin typeface="Papyrus" pitchFamily="66" charset="0"/>
              </a:rPr>
              <a:t> ex </a:t>
            </a:r>
            <a:r>
              <a:rPr lang="fr-FR" i="1" u="sng" dirty="0" err="1" smtClean="0">
                <a:latin typeface="Papyrus" pitchFamily="66" charset="0"/>
              </a:rPr>
              <a:t>illo</a:t>
            </a:r>
            <a:r>
              <a:rPr lang="fr-FR" i="1" u="sng" dirty="0" smtClean="0">
                <a:latin typeface="Papyrus" pitchFamily="66" charset="0"/>
              </a:rPr>
              <a:t> </a:t>
            </a:r>
            <a:r>
              <a:rPr lang="fr-FR" i="1" u="sng" dirty="0" err="1" smtClean="0">
                <a:latin typeface="Papyrus" pitchFamily="66" charset="0"/>
              </a:rPr>
              <a:t>uulnere</a:t>
            </a:r>
            <a:r>
              <a:rPr lang="fr-FR" i="1" u="sng" dirty="0" smtClean="0">
                <a:latin typeface="Papyrus" pitchFamily="66" charset="0"/>
              </a:rPr>
              <a:t> </a:t>
            </a:r>
            <a:r>
              <a:rPr lang="fr-FR" i="1" u="sng" dirty="0" err="1" smtClean="0">
                <a:latin typeface="Papyrus" pitchFamily="66" charset="0"/>
              </a:rPr>
              <a:t>sanus</a:t>
            </a:r>
            <a:r>
              <a:rPr lang="fr-FR" i="1" u="sng" dirty="0" smtClean="0">
                <a:latin typeface="Papyrus" pitchFamily="66" charset="0"/>
              </a:rPr>
              <a:t> </a:t>
            </a:r>
            <a:r>
              <a:rPr lang="fr-FR" i="1" u="sng" dirty="0" err="1" smtClean="0">
                <a:latin typeface="Papyrus" pitchFamily="66" charset="0"/>
              </a:rPr>
              <a:t>abit</a:t>
            </a:r>
            <a:r>
              <a:rPr lang="fr-FR" u="sng" dirty="0" smtClean="0">
                <a:latin typeface="Papyrus" pitchFamily="66" charset="0"/>
              </a:rPr>
              <a:t>.</a:t>
            </a:r>
            <a:r>
              <a:rPr lang="fr-FR" dirty="0" smtClean="0">
                <a:latin typeface="Papyrus" pitchFamily="66" charset="0"/>
              </a:rPr>
              <a:t> </a:t>
            </a:r>
            <a:endParaRPr lang="fr-FR" dirty="0">
              <a:latin typeface="Papyrus" pitchFamily="66" charset="0"/>
            </a:endParaRPr>
          </a:p>
        </p:txBody>
      </p:sp>
      <p:sp>
        <p:nvSpPr>
          <p:cNvPr id="4" name="Rectangle 3"/>
          <p:cNvSpPr/>
          <p:nvPr/>
        </p:nvSpPr>
        <p:spPr>
          <a:xfrm>
            <a:off x="2888613" y="1700242"/>
            <a:ext cx="5215092" cy="369332"/>
          </a:xfrm>
          <a:prstGeom prst="rect">
            <a:avLst/>
          </a:prstGeom>
        </p:spPr>
        <p:txBody>
          <a:bodyPr wrap="square">
            <a:spAutoFit/>
          </a:bodyPr>
          <a:lstStyle/>
          <a:p>
            <a:r>
              <a:rPr lang="fr-FR" dirty="0" smtClean="0">
                <a:latin typeface="Andy" pitchFamily="66" charset="0"/>
              </a:rPr>
              <a:t>Il frappe, avant qu’à l’abri, nous distinguions l’ennemi </a:t>
            </a:r>
            <a:endParaRPr lang="fr-FR" dirty="0"/>
          </a:p>
        </p:txBody>
      </p:sp>
      <p:sp>
        <p:nvSpPr>
          <p:cNvPr id="5" name="Rectangle 4"/>
          <p:cNvSpPr/>
          <p:nvPr/>
        </p:nvSpPr>
        <p:spPr>
          <a:xfrm>
            <a:off x="3419872" y="4005064"/>
            <a:ext cx="504056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fr-FR" dirty="0" smtClean="0">
                <a:latin typeface="Andy" pitchFamily="66" charset="0"/>
              </a:rPr>
              <a:t>………………………………………………………………………………………………………………………………………………………………</a:t>
            </a:r>
            <a:endParaRPr lang="fr-FR" dirty="0">
              <a:latin typeface="Andy" pitchFamily="66" charset="0"/>
            </a:endParaRPr>
          </a:p>
        </p:txBody>
      </p:sp>
      <p:sp>
        <p:nvSpPr>
          <p:cNvPr id="6" name="Rectangle 5"/>
          <p:cNvSpPr/>
          <p:nvPr/>
        </p:nvSpPr>
        <p:spPr>
          <a:xfrm>
            <a:off x="3635896" y="4869160"/>
            <a:ext cx="4572000" cy="646331"/>
          </a:xfrm>
          <a:prstGeom prst="rect">
            <a:avLst/>
          </a:prstGeom>
        </p:spPr>
        <p:txBody>
          <a:bodyPr>
            <a:spAutoFit/>
          </a:bodyPr>
          <a:lstStyle/>
          <a:p>
            <a:pPr algn="just"/>
            <a:r>
              <a:rPr lang="fr-FR" i="1" dirty="0" smtClean="0">
                <a:latin typeface="Andy" pitchFamily="66" charset="0"/>
              </a:rPr>
              <a:t>et aucun homme, même sensé, n’échappe à cette blessure.</a:t>
            </a:r>
            <a:endParaRPr lang="fr-FR" i="1" dirty="0">
              <a:latin typeface="Andy" pitchFamily="66" charset="0"/>
            </a:endParaRPr>
          </a:p>
        </p:txBody>
      </p:sp>
      <p:sp>
        <p:nvSpPr>
          <p:cNvPr id="7" name="Rectangle 6"/>
          <p:cNvSpPr/>
          <p:nvPr/>
        </p:nvSpPr>
        <p:spPr>
          <a:xfrm>
            <a:off x="854359" y="3212976"/>
            <a:ext cx="2677346" cy="1815882"/>
          </a:xfrm>
          <a:prstGeom prst="rect">
            <a:avLst/>
          </a:prstGeom>
        </p:spPr>
        <p:txBody>
          <a:bodyPr wrap="square">
            <a:spAutoFit/>
          </a:bodyPr>
          <a:lstStyle/>
          <a:p>
            <a:r>
              <a:rPr lang="fr-FR" sz="1600" dirty="0" smtClean="0">
                <a:latin typeface="Corbel" pitchFamily="34" charset="0"/>
              </a:rPr>
              <a:t> </a:t>
            </a:r>
            <a:r>
              <a:rPr lang="fr-FR" sz="1600" b="1" dirty="0" smtClean="0">
                <a:latin typeface="Corbel" pitchFamily="34" charset="0"/>
              </a:rPr>
              <a:t>nec, adv</a:t>
            </a:r>
            <a:r>
              <a:rPr lang="fr-FR" sz="1600" dirty="0" smtClean="0">
                <a:latin typeface="Corbel" pitchFamily="34" charset="0"/>
              </a:rPr>
              <a:t>. : et...ne...pas</a:t>
            </a:r>
          </a:p>
          <a:p>
            <a:r>
              <a:rPr lang="fr-FR" sz="1600" dirty="0" smtClean="0">
                <a:latin typeface="Corbel" pitchFamily="34" charset="0"/>
              </a:rPr>
              <a:t> </a:t>
            </a:r>
            <a:r>
              <a:rPr lang="fr-FR" sz="1600" b="1" dirty="0" err="1" smtClean="0">
                <a:latin typeface="Corbel" pitchFamily="34" charset="0"/>
              </a:rPr>
              <a:t>quisquam</a:t>
            </a:r>
            <a:r>
              <a:rPr lang="fr-FR" sz="1600" dirty="0" smtClean="0">
                <a:latin typeface="Corbel" pitchFamily="34" charset="0"/>
              </a:rPr>
              <a:t>: quelqu'un</a:t>
            </a:r>
          </a:p>
          <a:p>
            <a:r>
              <a:rPr lang="fr-FR" sz="1600" b="1" dirty="0" smtClean="0">
                <a:latin typeface="Corbel" pitchFamily="34" charset="0"/>
              </a:rPr>
              <a:t> </a:t>
            </a:r>
            <a:r>
              <a:rPr lang="fr-FR" sz="1600" b="1" dirty="0" err="1" smtClean="0">
                <a:latin typeface="Corbel" pitchFamily="34" charset="0"/>
              </a:rPr>
              <a:t>sanus</a:t>
            </a:r>
            <a:r>
              <a:rPr lang="fr-FR" sz="1600" b="1" dirty="0" smtClean="0">
                <a:latin typeface="Corbel" pitchFamily="34" charset="0"/>
              </a:rPr>
              <a:t>,  a, </a:t>
            </a:r>
            <a:r>
              <a:rPr lang="fr-FR" sz="1600" b="1" dirty="0" err="1" smtClean="0">
                <a:latin typeface="Corbel" pitchFamily="34" charset="0"/>
              </a:rPr>
              <a:t>um</a:t>
            </a:r>
            <a:r>
              <a:rPr lang="fr-FR" sz="1600" b="1" dirty="0" smtClean="0">
                <a:latin typeface="Corbel" pitchFamily="34" charset="0"/>
              </a:rPr>
              <a:t> </a:t>
            </a:r>
            <a:r>
              <a:rPr lang="fr-FR" sz="1600" dirty="0" smtClean="0">
                <a:latin typeface="Corbel" pitchFamily="34" charset="0"/>
              </a:rPr>
              <a:t>: sain d'esprit</a:t>
            </a:r>
          </a:p>
          <a:p>
            <a:r>
              <a:rPr lang="fr-FR" sz="1600" b="1" dirty="0" err="1" smtClean="0">
                <a:latin typeface="Corbel" pitchFamily="34" charset="0"/>
              </a:rPr>
              <a:t>abeo</a:t>
            </a:r>
            <a:r>
              <a:rPr lang="fr-FR" sz="1600" b="1" dirty="0" smtClean="0">
                <a:latin typeface="Corbel" pitchFamily="34" charset="0"/>
              </a:rPr>
              <a:t>,  </a:t>
            </a:r>
            <a:r>
              <a:rPr lang="fr-FR" sz="1600" b="1" dirty="0" err="1" smtClean="0">
                <a:latin typeface="Corbel" pitchFamily="34" charset="0"/>
              </a:rPr>
              <a:t>is</a:t>
            </a:r>
            <a:r>
              <a:rPr lang="fr-FR" sz="1600" b="1" dirty="0" smtClean="0">
                <a:latin typeface="Corbel" pitchFamily="34" charset="0"/>
              </a:rPr>
              <a:t>, ire, ii, </a:t>
            </a:r>
            <a:r>
              <a:rPr lang="fr-FR" sz="1600" b="1" dirty="0" err="1" smtClean="0">
                <a:latin typeface="Corbel" pitchFamily="34" charset="0"/>
              </a:rPr>
              <a:t>itum</a:t>
            </a:r>
            <a:r>
              <a:rPr lang="fr-FR" sz="1600" b="1" dirty="0" smtClean="0">
                <a:latin typeface="Corbel" pitchFamily="34" charset="0"/>
              </a:rPr>
              <a:t> </a:t>
            </a:r>
            <a:r>
              <a:rPr lang="fr-FR" sz="1600" dirty="0" smtClean="0">
                <a:latin typeface="Corbel" pitchFamily="34" charset="0"/>
              </a:rPr>
              <a:t>: s'éloigner, partir</a:t>
            </a:r>
          </a:p>
          <a:p>
            <a:r>
              <a:rPr lang="fr-FR" sz="1600" dirty="0" smtClean="0">
                <a:latin typeface="Corbel" pitchFamily="34" charset="0"/>
              </a:rPr>
              <a:t> </a:t>
            </a:r>
            <a:r>
              <a:rPr lang="fr-FR" sz="1600" b="1" dirty="0" err="1" smtClean="0">
                <a:latin typeface="Corbel" pitchFamily="34" charset="0"/>
              </a:rPr>
              <a:t>uulnus</a:t>
            </a:r>
            <a:r>
              <a:rPr lang="fr-FR" sz="1600" b="1" dirty="0" smtClean="0">
                <a:latin typeface="Corbel" pitchFamily="34" charset="0"/>
              </a:rPr>
              <a:t>,  </a:t>
            </a:r>
            <a:r>
              <a:rPr lang="fr-FR" sz="1600" b="1" dirty="0" err="1" smtClean="0">
                <a:latin typeface="Corbel" pitchFamily="34" charset="0"/>
              </a:rPr>
              <a:t>eris</a:t>
            </a:r>
            <a:r>
              <a:rPr lang="fr-FR" sz="1600" b="1" dirty="0" smtClean="0">
                <a:latin typeface="Corbel" pitchFamily="34" charset="0"/>
              </a:rPr>
              <a:t>, n</a:t>
            </a:r>
            <a:r>
              <a:rPr lang="fr-FR" sz="1600" dirty="0" smtClean="0">
                <a:latin typeface="Corbel" pitchFamily="34" charset="0"/>
              </a:rPr>
              <a:t>. : blessure</a:t>
            </a:r>
          </a:p>
          <a:p>
            <a:r>
              <a:rPr lang="fr-FR" sz="1600" b="1" dirty="0" smtClean="0">
                <a:latin typeface="Corbel" pitchFamily="34" charset="0"/>
              </a:rPr>
              <a:t> </a:t>
            </a:r>
            <a:r>
              <a:rPr lang="fr-FR" sz="1600" b="1" dirty="0" err="1" smtClean="0">
                <a:latin typeface="Corbel" pitchFamily="34" charset="0"/>
              </a:rPr>
              <a:t>ille</a:t>
            </a:r>
            <a:r>
              <a:rPr lang="fr-FR" sz="1600" b="1" dirty="0" smtClean="0">
                <a:latin typeface="Corbel" pitchFamily="34" charset="0"/>
              </a:rPr>
              <a:t>,  </a:t>
            </a:r>
            <a:r>
              <a:rPr lang="fr-FR" sz="1600" b="1" dirty="0" err="1" smtClean="0">
                <a:latin typeface="Corbel" pitchFamily="34" charset="0"/>
              </a:rPr>
              <a:t>illa</a:t>
            </a:r>
            <a:r>
              <a:rPr lang="fr-FR" sz="1600" b="1" dirty="0" smtClean="0">
                <a:latin typeface="Corbel" pitchFamily="34" charset="0"/>
              </a:rPr>
              <a:t>, </a:t>
            </a:r>
            <a:r>
              <a:rPr lang="fr-FR" sz="1600" b="1" dirty="0" err="1" smtClean="0">
                <a:latin typeface="Corbel" pitchFamily="34" charset="0"/>
              </a:rPr>
              <a:t>illud</a:t>
            </a:r>
            <a:r>
              <a:rPr lang="fr-FR" sz="1600" b="1" dirty="0" smtClean="0">
                <a:latin typeface="Corbel" pitchFamily="34" charset="0"/>
              </a:rPr>
              <a:t> </a:t>
            </a:r>
            <a:r>
              <a:rPr lang="fr-FR" sz="1600" dirty="0" smtClean="0">
                <a:latin typeface="Corbel" pitchFamily="34" charset="0"/>
              </a:rPr>
              <a:t>: ce, cette, </a:t>
            </a:r>
          </a:p>
        </p:txBody>
      </p:sp>
      <p:sp>
        <p:nvSpPr>
          <p:cNvPr id="8" name="Rectangle 7"/>
          <p:cNvSpPr/>
          <p:nvPr/>
        </p:nvSpPr>
        <p:spPr>
          <a:xfrm>
            <a:off x="5921896" y="2286268"/>
            <a:ext cx="1314400" cy="369332"/>
          </a:xfrm>
          <a:prstGeom prst="rect">
            <a:avLst/>
          </a:prstGeom>
        </p:spPr>
        <p:txBody>
          <a:bodyPr wrap="square">
            <a:spAutoFit/>
          </a:bodyPr>
          <a:lstStyle/>
          <a:p>
            <a:pPr algn="ctr"/>
            <a:r>
              <a:rPr lang="fr-FR" b="1" dirty="0" smtClean="0">
                <a:latin typeface="HellasDust" pitchFamily="2" charset="0"/>
              </a:rPr>
              <a:t>Indices</a:t>
            </a:r>
            <a:endParaRPr lang="fr-FR" b="1" dirty="0">
              <a:latin typeface="HellasDust" pitchFamily="2" charset="0"/>
            </a:endParaRPr>
          </a:p>
        </p:txBody>
      </p:sp>
      <p:sp>
        <p:nvSpPr>
          <p:cNvPr id="9" name="Rectangle 8"/>
          <p:cNvSpPr/>
          <p:nvPr/>
        </p:nvSpPr>
        <p:spPr>
          <a:xfrm>
            <a:off x="4139952" y="2668176"/>
            <a:ext cx="4163319" cy="369332"/>
          </a:xfrm>
          <a:prstGeom prst="rect">
            <a:avLst/>
          </a:prstGeom>
        </p:spPr>
        <p:txBody>
          <a:bodyPr wrap="none">
            <a:spAutoFit/>
          </a:bodyPr>
          <a:lstStyle/>
          <a:p>
            <a:r>
              <a:rPr lang="fr-FR" dirty="0">
                <a:latin typeface="Taffy" pitchFamily="66" charset="0"/>
              </a:rPr>
              <a:t>A</a:t>
            </a:r>
            <a:r>
              <a:rPr lang="fr-FR" dirty="0" smtClean="0">
                <a:latin typeface="Taffy" pitchFamily="66" charset="0"/>
              </a:rPr>
              <a:t>ttention à la traduction de nec </a:t>
            </a:r>
            <a:r>
              <a:rPr lang="fr-FR" dirty="0" err="1" smtClean="0">
                <a:latin typeface="Taffy" pitchFamily="66" charset="0"/>
              </a:rPr>
              <a:t>quisquam</a:t>
            </a:r>
            <a:endParaRPr lang="fr-FR" dirty="0">
              <a:latin typeface="Taffy" pitchFamily="66" charset="0"/>
            </a:endParaRPr>
          </a:p>
        </p:txBody>
      </p:sp>
      <p:sp>
        <p:nvSpPr>
          <p:cNvPr id="10" name="Rectangle 9"/>
          <p:cNvSpPr/>
          <p:nvPr/>
        </p:nvSpPr>
        <p:spPr>
          <a:xfrm>
            <a:off x="3940386" y="3037508"/>
            <a:ext cx="3321743" cy="369332"/>
          </a:xfrm>
          <a:prstGeom prst="rect">
            <a:avLst/>
          </a:prstGeom>
        </p:spPr>
        <p:txBody>
          <a:bodyPr wrap="none">
            <a:spAutoFit/>
          </a:bodyPr>
          <a:lstStyle/>
          <a:p>
            <a:r>
              <a:rPr lang="fr-FR" dirty="0" smtClean="0">
                <a:latin typeface="Taffy" pitchFamily="66" charset="0"/>
              </a:rPr>
              <a:t>Qui est caractérisé de « </a:t>
            </a:r>
            <a:r>
              <a:rPr lang="fr-FR" dirty="0" err="1" smtClean="0">
                <a:latin typeface="Taffy" pitchFamily="66" charset="0"/>
              </a:rPr>
              <a:t>sanus</a:t>
            </a:r>
            <a:r>
              <a:rPr lang="fr-FR" dirty="0" smtClean="0">
                <a:latin typeface="Taffy" pitchFamily="66" charset="0"/>
              </a:rPr>
              <a:t> »?</a:t>
            </a:r>
            <a:endParaRPr lang="fr-FR" dirty="0">
              <a:latin typeface="Taffy" pitchFamily="66" charset="0"/>
            </a:endParaRPr>
          </a:p>
        </p:txBody>
      </p:sp>
      <p:sp>
        <p:nvSpPr>
          <p:cNvPr id="11" name="Rectangle 10"/>
          <p:cNvSpPr/>
          <p:nvPr/>
        </p:nvSpPr>
        <p:spPr>
          <a:xfrm>
            <a:off x="3840236" y="3428798"/>
            <a:ext cx="2945037" cy="369332"/>
          </a:xfrm>
          <a:prstGeom prst="rect">
            <a:avLst/>
          </a:prstGeom>
        </p:spPr>
        <p:txBody>
          <a:bodyPr wrap="none">
            <a:spAutoFit/>
          </a:bodyPr>
          <a:lstStyle/>
          <a:p>
            <a:r>
              <a:rPr lang="fr-FR" dirty="0" smtClean="0">
                <a:latin typeface="Taffy" pitchFamily="66" charset="0"/>
              </a:rPr>
              <a:t>De quelle blessure parle-t-on?</a:t>
            </a:r>
            <a:endParaRPr lang="fr-FR" dirty="0">
              <a:latin typeface="Taffy" pitchFamily="66" charset="0"/>
            </a:endParaRPr>
          </a:p>
        </p:txBody>
      </p:sp>
    </p:spTree>
    <p:extLst>
      <p:ext uri="{BB962C8B-B14F-4D97-AF65-F5344CB8AC3E}">
        <p14:creationId xmlns:p14="http://schemas.microsoft.com/office/powerpoint/2010/main" xmlns="" val="25805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anim calcmode="lin" valueType="num">
                                      <p:cBhvr>
                                        <p:cTn id="28" dur="2000" fill="hold"/>
                                        <p:tgtEl>
                                          <p:spTgt spid="8"/>
                                        </p:tgtEl>
                                        <p:attrNameLst>
                                          <p:attrName>ppt_w</p:attrName>
                                        </p:attrNameLst>
                                      </p:cBhvr>
                                      <p:tavLst>
                                        <p:tav tm="0" fmla="#ppt_w*sin(2.5*pi*$)">
                                          <p:val>
                                            <p:fltVal val="0"/>
                                          </p:val>
                                        </p:tav>
                                        <p:tav tm="100000">
                                          <p:val>
                                            <p:fltVal val="1"/>
                                          </p:val>
                                        </p:tav>
                                      </p:tavLst>
                                    </p:anim>
                                    <p:anim calcmode="lin" valueType="num">
                                      <p:cBhvr>
                                        <p:cTn id="2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80">
                                          <p:stCondLst>
                                            <p:cond delay="0"/>
                                          </p:stCondLst>
                                        </p:cTn>
                                        <p:tgtEl>
                                          <p:spTgt spid="9"/>
                                        </p:tgtEl>
                                      </p:cBhvr>
                                    </p:animEffect>
                                    <p:anim calcmode="lin" valueType="num">
                                      <p:cBhvr>
                                        <p:cTn id="3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0" dur="26">
                                          <p:stCondLst>
                                            <p:cond delay="650"/>
                                          </p:stCondLst>
                                        </p:cTn>
                                        <p:tgtEl>
                                          <p:spTgt spid="9"/>
                                        </p:tgtEl>
                                      </p:cBhvr>
                                      <p:to x="100000" y="60000"/>
                                    </p:animScale>
                                    <p:animScale>
                                      <p:cBhvr>
                                        <p:cTn id="41" dur="166" decel="50000">
                                          <p:stCondLst>
                                            <p:cond delay="676"/>
                                          </p:stCondLst>
                                        </p:cTn>
                                        <p:tgtEl>
                                          <p:spTgt spid="9"/>
                                        </p:tgtEl>
                                      </p:cBhvr>
                                      <p:to x="100000" y="100000"/>
                                    </p:animScale>
                                    <p:animScale>
                                      <p:cBhvr>
                                        <p:cTn id="42" dur="26">
                                          <p:stCondLst>
                                            <p:cond delay="1312"/>
                                          </p:stCondLst>
                                        </p:cTn>
                                        <p:tgtEl>
                                          <p:spTgt spid="9"/>
                                        </p:tgtEl>
                                      </p:cBhvr>
                                      <p:to x="100000" y="80000"/>
                                    </p:animScale>
                                    <p:animScale>
                                      <p:cBhvr>
                                        <p:cTn id="43" dur="166" decel="50000">
                                          <p:stCondLst>
                                            <p:cond delay="1338"/>
                                          </p:stCondLst>
                                        </p:cTn>
                                        <p:tgtEl>
                                          <p:spTgt spid="9"/>
                                        </p:tgtEl>
                                      </p:cBhvr>
                                      <p:to x="100000" y="100000"/>
                                    </p:animScale>
                                    <p:animScale>
                                      <p:cBhvr>
                                        <p:cTn id="44" dur="26">
                                          <p:stCondLst>
                                            <p:cond delay="1642"/>
                                          </p:stCondLst>
                                        </p:cTn>
                                        <p:tgtEl>
                                          <p:spTgt spid="9"/>
                                        </p:tgtEl>
                                      </p:cBhvr>
                                      <p:to x="100000" y="90000"/>
                                    </p:animScale>
                                    <p:animScale>
                                      <p:cBhvr>
                                        <p:cTn id="45" dur="166" decel="50000">
                                          <p:stCondLst>
                                            <p:cond delay="1668"/>
                                          </p:stCondLst>
                                        </p:cTn>
                                        <p:tgtEl>
                                          <p:spTgt spid="9"/>
                                        </p:tgtEl>
                                      </p:cBhvr>
                                      <p:to x="100000" y="100000"/>
                                    </p:animScale>
                                    <p:animScale>
                                      <p:cBhvr>
                                        <p:cTn id="46" dur="26">
                                          <p:stCondLst>
                                            <p:cond delay="1808"/>
                                          </p:stCondLst>
                                        </p:cTn>
                                        <p:tgtEl>
                                          <p:spTgt spid="9"/>
                                        </p:tgtEl>
                                      </p:cBhvr>
                                      <p:to x="100000" y="95000"/>
                                    </p:animScale>
                                    <p:animScale>
                                      <p:cBhvr>
                                        <p:cTn id="47" dur="166" decel="50000">
                                          <p:stCondLst>
                                            <p:cond delay="1834"/>
                                          </p:stCondLst>
                                        </p:cTn>
                                        <p:tgtEl>
                                          <p:spTgt spid="9"/>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down)">
                                      <p:cBhvr>
                                        <p:cTn id="52" dur="580">
                                          <p:stCondLst>
                                            <p:cond delay="0"/>
                                          </p:stCondLst>
                                        </p:cTn>
                                        <p:tgtEl>
                                          <p:spTgt spid="10"/>
                                        </p:tgtEl>
                                      </p:cBhvr>
                                    </p:animEffect>
                                    <p:anim calcmode="lin" valueType="num">
                                      <p:cBhvr>
                                        <p:cTn id="5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8" dur="26">
                                          <p:stCondLst>
                                            <p:cond delay="650"/>
                                          </p:stCondLst>
                                        </p:cTn>
                                        <p:tgtEl>
                                          <p:spTgt spid="10"/>
                                        </p:tgtEl>
                                      </p:cBhvr>
                                      <p:to x="100000" y="60000"/>
                                    </p:animScale>
                                    <p:animScale>
                                      <p:cBhvr>
                                        <p:cTn id="59" dur="166" decel="50000">
                                          <p:stCondLst>
                                            <p:cond delay="676"/>
                                          </p:stCondLst>
                                        </p:cTn>
                                        <p:tgtEl>
                                          <p:spTgt spid="10"/>
                                        </p:tgtEl>
                                      </p:cBhvr>
                                      <p:to x="100000" y="100000"/>
                                    </p:animScale>
                                    <p:animScale>
                                      <p:cBhvr>
                                        <p:cTn id="60" dur="26">
                                          <p:stCondLst>
                                            <p:cond delay="1312"/>
                                          </p:stCondLst>
                                        </p:cTn>
                                        <p:tgtEl>
                                          <p:spTgt spid="10"/>
                                        </p:tgtEl>
                                      </p:cBhvr>
                                      <p:to x="100000" y="80000"/>
                                    </p:animScale>
                                    <p:animScale>
                                      <p:cBhvr>
                                        <p:cTn id="61" dur="166" decel="50000">
                                          <p:stCondLst>
                                            <p:cond delay="1338"/>
                                          </p:stCondLst>
                                        </p:cTn>
                                        <p:tgtEl>
                                          <p:spTgt spid="10"/>
                                        </p:tgtEl>
                                      </p:cBhvr>
                                      <p:to x="100000" y="100000"/>
                                    </p:animScale>
                                    <p:animScale>
                                      <p:cBhvr>
                                        <p:cTn id="62" dur="26">
                                          <p:stCondLst>
                                            <p:cond delay="1642"/>
                                          </p:stCondLst>
                                        </p:cTn>
                                        <p:tgtEl>
                                          <p:spTgt spid="10"/>
                                        </p:tgtEl>
                                      </p:cBhvr>
                                      <p:to x="100000" y="90000"/>
                                    </p:animScale>
                                    <p:animScale>
                                      <p:cBhvr>
                                        <p:cTn id="63" dur="166" decel="50000">
                                          <p:stCondLst>
                                            <p:cond delay="1668"/>
                                          </p:stCondLst>
                                        </p:cTn>
                                        <p:tgtEl>
                                          <p:spTgt spid="10"/>
                                        </p:tgtEl>
                                      </p:cBhvr>
                                      <p:to x="100000" y="100000"/>
                                    </p:animScale>
                                    <p:animScale>
                                      <p:cBhvr>
                                        <p:cTn id="64" dur="26">
                                          <p:stCondLst>
                                            <p:cond delay="1808"/>
                                          </p:stCondLst>
                                        </p:cTn>
                                        <p:tgtEl>
                                          <p:spTgt spid="10"/>
                                        </p:tgtEl>
                                      </p:cBhvr>
                                      <p:to x="100000" y="95000"/>
                                    </p:animScale>
                                    <p:animScale>
                                      <p:cBhvr>
                                        <p:cTn id="65" dur="166" decel="50000">
                                          <p:stCondLst>
                                            <p:cond delay="1834"/>
                                          </p:stCondLst>
                                        </p:cTn>
                                        <p:tgtEl>
                                          <p:spTgt spid="10"/>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down)">
                                      <p:cBhvr>
                                        <p:cTn id="70" dur="580">
                                          <p:stCondLst>
                                            <p:cond delay="0"/>
                                          </p:stCondLst>
                                        </p:cTn>
                                        <p:tgtEl>
                                          <p:spTgt spid="11"/>
                                        </p:tgtEl>
                                      </p:cBhvr>
                                    </p:animEffect>
                                    <p:anim calcmode="lin" valueType="num">
                                      <p:cBhvr>
                                        <p:cTn id="7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6" dur="26">
                                          <p:stCondLst>
                                            <p:cond delay="650"/>
                                          </p:stCondLst>
                                        </p:cTn>
                                        <p:tgtEl>
                                          <p:spTgt spid="11"/>
                                        </p:tgtEl>
                                      </p:cBhvr>
                                      <p:to x="100000" y="60000"/>
                                    </p:animScale>
                                    <p:animScale>
                                      <p:cBhvr>
                                        <p:cTn id="77" dur="166" decel="50000">
                                          <p:stCondLst>
                                            <p:cond delay="676"/>
                                          </p:stCondLst>
                                        </p:cTn>
                                        <p:tgtEl>
                                          <p:spTgt spid="11"/>
                                        </p:tgtEl>
                                      </p:cBhvr>
                                      <p:to x="100000" y="100000"/>
                                    </p:animScale>
                                    <p:animScale>
                                      <p:cBhvr>
                                        <p:cTn id="78" dur="26">
                                          <p:stCondLst>
                                            <p:cond delay="1312"/>
                                          </p:stCondLst>
                                        </p:cTn>
                                        <p:tgtEl>
                                          <p:spTgt spid="11"/>
                                        </p:tgtEl>
                                      </p:cBhvr>
                                      <p:to x="100000" y="80000"/>
                                    </p:animScale>
                                    <p:animScale>
                                      <p:cBhvr>
                                        <p:cTn id="79" dur="166" decel="50000">
                                          <p:stCondLst>
                                            <p:cond delay="1338"/>
                                          </p:stCondLst>
                                        </p:cTn>
                                        <p:tgtEl>
                                          <p:spTgt spid="11"/>
                                        </p:tgtEl>
                                      </p:cBhvr>
                                      <p:to x="100000" y="100000"/>
                                    </p:animScale>
                                    <p:animScale>
                                      <p:cBhvr>
                                        <p:cTn id="80" dur="26">
                                          <p:stCondLst>
                                            <p:cond delay="1642"/>
                                          </p:stCondLst>
                                        </p:cTn>
                                        <p:tgtEl>
                                          <p:spTgt spid="11"/>
                                        </p:tgtEl>
                                      </p:cBhvr>
                                      <p:to x="100000" y="90000"/>
                                    </p:animScale>
                                    <p:animScale>
                                      <p:cBhvr>
                                        <p:cTn id="81" dur="166" decel="50000">
                                          <p:stCondLst>
                                            <p:cond delay="1668"/>
                                          </p:stCondLst>
                                        </p:cTn>
                                        <p:tgtEl>
                                          <p:spTgt spid="11"/>
                                        </p:tgtEl>
                                      </p:cBhvr>
                                      <p:to x="100000" y="100000"/>
                                    </p:animScale>
                                    <p:animScale>
                                      <p:cBhvr>
                                        <p:cTn id="82" dur="26">
                                          <p:stCondLst>
                                            <p:cond delay="1808"/>
                                          </p:stCondLst>
                                        </p:cTn>
                                        <p:tgtEl>
                                          <p:spTgt spid="11"/>
                                        </p:tgtEl>
                                      </p:cBhvr>
                                      <p:to x="100000" y="95000"/>
                                    </p:animScale>
                                    <p:animScale>
                                      <p:cBhvr>
                                        <p:cTn id="83" dur="166" decel="50000">
                                          <p:stCondLst>
                                            <p:cond delay="1834"/>
                                          </p:stCondLst>
                                        </p:cTn>
                                        <p:tgtEl>
                                          <p:spTgt spid="11"/>
                                        </p:tgtEl>
                                      </p:cBhvr>
                                      <p:to x="100000" y="100000"/>
                                    </p:animScale>
                                  </p:childTnLst>
                                </p:cTn>
                              </p:par>
                            </p:childTnLst>
                          </p:cTn>
                        </p:par>
                      </p:childTnLst>
                    </p:cTn>
                  </p:par>
                  <p:par>
                    <p:cTn id="84" fill="hold">
                      <p:stCondLst>
                        <p:cond delay="indefinite"/>
                      </p:stCondLst>
                      <p:childTnLst>
                        <p:par>
                          <p:cTn id="85" fill="hold">
                            <p:stCondLst>
                              <p:cond delay="0"/>
                            </p:stCondLst>
                            <p:childTnLst>
                              <p:par>
                                <p:cTn id="86" presetID="6" presetClass="entr" presetSubtype="16" fill="hold" grpId="0" nodeType="click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circle(in)">
                                      <p:cBhvr>
                                        <p:cTn id="8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1720" y="1136933"/>
            <a:ext cx="4968552" cy="4524315"/>
          </a:xfrm>
          <a:prstGeom prst="rect">
            <a:avLst/>
          </a:prstGeom>
        </p:spPr>
        <p:txBody>
          <a:bodyPr wrap="square">
            <a:spAutoFit/>
          </a:bodyPr>
          <a:lstStyle/>
          <a:p>
            <a:pPr algn="just"/>
            <a:r>
              <a:rPr lang="fr-FR" dirty="0">
                <a:latin typeface="Andy" pitchFamily="66" charset="0"/>
              </a:rPr>
              <a:t>QUEL que soit celui qui ait représenté sous les traits d'un enfant l'Amour, ne penses-tu pas que cet homme a eu des mains merveilleuses ? C’est lui qui d’abord a vu que les amants vivaient inconscients et que de grands biens étaient anéantis pour des préoccupations de peu d’importance. Ce n’est pas sans raison que ce même homme lui a ajouté des ailes légères et a fait en sorte que ce dieu vole aussi avec un cœur d’homme : naturellement, puisque nous sommes précipités dans une onde mouvante, notre souffle ne reste figé dans aucun lieu. Et c’est encore à juste titre que sa main est armée de flèches perçantes et qu’un carquois crétois est abandonné sur ses épaules. Il frappe, avant qu’à l’abri, nous distinguions l’ennemi et aucun homme, même sensé, n’échappe à cette blessure.</a:t>
            </a:r>
          </a:p>
        </p:txBody>
      </p:sp>
    </p:spTree>
    <p:extLst>
      <p:ext uri="{BB962C8B-B14F-4D97-AF65-F5344CB8AC3E}">
        <p14:creationId xmlns:p14="http://schemas.microsoft.com/office/powerpoint/2010/main" xmlns="" val="346502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628800"/>
            <a:ext cx="6768752" cy="3493264"/>
          </a:xfrm>
          <a:prstGeom prst="rect">
            <a:avLst/>
          </a:prstGeom>
        </p:spPr>
        <p:txBody>
          <a:bodyPr wrap="square">
            <a:spAutoFit/>
          </a:bodyPr>
          <a:lstStyle/>
          <a:p>
            <a:r>
              <a:rPr lang="fr-FR" sz="2100" dirty="0">
                <a:latin typeface="Taffy" pitchFamily="66" charset="0"/>
              </a:rPr>
              <a:t>C’est là que l’enfant de Vénus a combattu plus d’une fois !</a:t>
            </a:r>
          </a:p>
          <a:p>
            <a:r>
              <a:rPr lang="fr-FR" sz="2100" dirty="0">
                <a:latin typeface="Taffy" pitchFamily="66" charset="0"/>
              </a:rPr>
              <a:t>Et pour nous qui voyons les blessures des autres,</a:t>
            </a:r>
          </a:p>
          <a:p>
            <a:r>
              <a:rPr lang="fr-FR" sz="2100" dirty="0">
                <a:latin typeface="Taffy" pitchFamily="66" charset="0"/>
              </a:rPr>
              <a:t>C’est à nous de les recevoir.</a:t>
            </a:r>
          </a:p>
          <a:p>
            <a:r>
              <a:rPr lang="fr-FR" sz="2100" dirty="0">
                <a:latin typeface="Taffy" pitchFamily="66" charset="0"/>
              </a:rPr>
              <a:t>Car tandis que l’on parle, que l’on touche une main,</a:t>
            </a:r>
          </a:p>
          <a:p>
            <a:r>
              <a:rPr lang="fr-FR" sz="2100" dirty="0">
                <a:latin typeface="Taffy" pitchFamily="66" charset="0"/>
              </a:rPr>
              <a:t>Qu’on réclame un programme</a:t>
            </a:r>
          </a:p>
          <a:p>
            <a:r>
              <a:rPr lang="fr-FR" sz="2100" dirty="0">
                <a:latin typeface="Taffy" pitchFamily="66" charset="0"/>
              </a:rPr>
              <a:t>Et qu’on tient des paris pour s’informer du parti vainqueur, on est déjà blessé et on gémit, percé d’un trait fulgurant.</a:t>
            </a:r>
          </a:p>
          <a:p>
            <a:r>
              <a:rPr lang="fr-FR" sz="2100" dirty="0">
                <a:latin typeface="Taffy" pitchFamily="66" charset="0"/>
              </a:rPr>
              <a:t>C’est ainsi que l’on devient acteur du spectacle où l’on est spectateur</a:t>
            </a:r>
            <a:r>
              <a:rPr lang="fr-FR" sz="2100" dirty="0" smtClean="0">
                <a:latin typeface="Taffy" pitchFamily="66" charset="0"/>
              </a:rPr>
              <a:t>.</a:t>
            </a:r>
          </a:p>
          <a:p>
            <a:endParaRPr lang="fr-FR" sz="2000" dirty="0">
              <a:latin typeface="Taffy" pitchFamily="66" charset="0"/>
            </a:endParaRPr>
          </a:p>
          <a:p>
            <a:pPr algn="r"/>
            <a:r>
              <a:rPr lang="fr-FR" sz="1200" dirty="0">
                <a:latin typeface="Taffy" pitchFamily="66" charset="0"/>
              </a:rPr>
              <a:t>Ovide, </a:t>
            </a:r>
            <a:r>
              <a:rPr lang="fr-FR" sz="1200" i="1" dirty="0">
                <a:latin typeface="Taffy" pitchFamily="66" charset="0"/>
              </a:rPr>
              <a:t>L’art d’aimer</a:t>
            </a:r>
            <a:r>
              <a:rPr lang="fr-FR" sz="1200" dirty="0">
                <a:latin typeface="Taffy" pitchFamily="66" charset="0"/>
              </a:rPr>
              <a:t>, Livre I, traduction de Michel </a:t>
            </a:r>
            <a:r>
              <a:rPr lang="fr-FR" sz="1200" dirty="0" err="1">
                <a:latin typeface="Taffy" pitchFamily="66" charset="0"/>
              </a:rPr>
              <a:t>Grodent</a:t>
            </a:r>
            <a:r>
              <a:rPr lang="fr-FR" sz="1200" dirty="0">
                <a:latin typeface="Taffy" pitchFamily="66" charset="0"/>
              </a:rPr>
              <a:t>, Editions complexe, 2005</a:t>
            </a:r>
          </a:p>
        </p:txBody>
      </p:sp>
    </p:spTree>
    <p:extLst>
      <p:ext uri="{BB962C8B-B14F-4D97-AF65-F5344CB8AC3E}">
        <p14:creationId xmlns:p14="http://schemas.microsoft.com/office/powerpoint/2010/main" xmlns="" val="206893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124744"/>
            <a:ext cx="6768752" cy="4524315"/>
          </a:xfrm>
          <a:prstGeom prst="rect">
            <a:avLst/>
          </a:prstGeom>
        </p:spPr>
        <p:txBody>
          <a:bodyPr wrap="square">
            <a:spAutoFit/>
          </a:bodyPr>
          <a:lstStyle/>
          <a:p>
            <a:r>
              <a:rPr lang="fr-FR" sz="1600" dirty="0" smtClean="0">
                <a:latin typeface="Taffy" pitchFamily="66" charset="0"/>
              </a:rPr>
              <a:t>Quiconque soit le peintre qui a fait</a:t>
            </a:r>
          </a:p>
          <a:p>
            <a:r>
              <a:rPr lang="fr-FR" sz="1600" dirty="0" smtClean="0">
                <a:latin typeface="Taffy" pitchFamily="66" charset="0"/>
              </a:rPr>
              <a:t>Amour oiseau et lui a feint des ailes,</a:t>
            </a:r>
          </a:p>
          <a:p>
            <a:r>
              <a:rPr lang="fr-FR" sz="1600" dirty="0" err="1" smtClean="0">
                <a:latin typeface="Taffy" pitchFamily="66" charset="0"/>
              </a:rPr>
              <a:t>Celuy</a:t>
            </a:r>
            <a:r>
              <a:rPr lang="fr-FR" sz="1600" dirty="0" smtClean="0">
                <a:latin typeface="Taffy" pitchFamily="66" charset="0"/>
              </a:rPr>
              <a:t> n’avait auparavant portrait,</a:t>
            </a:r>
          </a:p>
          <a:p>
            <a:r>
              <a:rPr lang="fr-FR" sz="1600" dirty="0" smtClean="0">
                <a:latin typeface="Taffy" pitchFamily="66" charset="0"/>
              </a:rPr>
              <a:t>Comme je crois, sinon des </a:t>
            </a:r>
            <a:r>
              <a:rPr lang="fr-FR" sz="1600" dirty="0" err="1" smtClean="0">
                <a:latin typeface="Taffy" pitchFamily="66" charset="0"/>
              </a:rPr>
              <a:t>arrondelles</a:t>
            </a:r>
            <a:r>
              <a:rPr lang="fr-FR" sz="1600" dirty="0" smtClean="0">
                <a:latin typeface="Taffy" pitchFamily="66" charset="0"/>
              </a:rPr>
              <a:t>.</a:t>
            </a:r>
          </a:p>
          <a:p>
            <a:endParaRPr lang="fr-FR" sz="1600" dirty="0">
              <a:latin typeface="Taffy" pitchFamily="66" charset="0"/>
            </a:endParaRPr>
          </a:p>
          <a:p>
            <a:r>
              <a:rPr lang="fr-FR" sz="1600" dirty="0" smtClean="0">
                <a:latin typeface="Taffy" pitchFamily="66" charset="0"/>
              </a:rPr>
              <a:t>Voire et </a:t>
            </a:r>
            <a:r>
              <a:rPr lang="fr-FR" sz="1600" dirty="0" err="1" smtClean="0">
                <a:latin typeface="Taffy" pitchFamily="66" charset="0"/>
              </a:rPr>
              <a:t>pensoit</a:t>
            </a:r>
            <a:r>
              <a:rPr lang="fr-FR" sz="1600" dirty="0" smtClean="0">
                <a:latin typeface="Taffy" pitchFamily="66" charset="0"/>
              </a:rPr>
              <a:t> qu’en peignant ses tableaux</a:t>
            </a:r>
          </a:p>
          <a:p>
            <a:r>
              <a:rPr lang="fr-FR" sz="1600" dirty="0" smtClean="0">
                <a:latin typeface="Taffy" pitchFamily="66" charset="0"/>
              </a:rPr>
              <a:t>Quand à l’ouvrage il avait la main prête,</a:t>
            </a:r>
          </a:p>
          <a:p>
            <a:r>
              <a:rPr lang="fr-FR" sz="1600" dirty="0" smtClean="0">
                <a:latin typeface="Taffy" pitchFamily="66" charset="0"/>
              </a:rPr>
              <a:t>Qu’hommes et Dieux n’</a:t>
            </a:r>
            <a:r>
              <a:rPr lang="fr-FR" sz="1600" dirty="0" err="1" smtClean="0">
                <a:latin typeface="Taffy" pitchFamily="66" charset="0"/>
              </a:rPr>
              <a:t>estoient</a:t>
            </a:r>
            <a:r>
              <a:rPr lang="fr-FR" sz="1600" dirty="0" smtClean="0">
                <a:latin typeface="Taffy" pitchFamily="66" charset="0"/>
              </a:rPr>
              <a:t> que des oiseaux, </a:t>
            </a:r>
          </a:p>
          <a:p>
            <a:r>
              <a:rPr lang="fr-FR" sz="1600" dirty="0" smtClean="0">
                <a:latin typeface="Taffy" pitchFamily="66" charset="0"/>
              </a:rPr>
              <a:t>Aussi légers comme il </a:t>
            </a:r>
            <a:r>
              <a:rPr lang="fr-FR" sz="1600" dirty="0" err="1" smtClean="0">
                <a:latin typeface="Taffy" pitchFamily="66" charset="0"/>
              </a:rPr>
              <a:t>avoit</a:t>
            </a:r>
            <a:r>
              <a:rPr lang="fr-FR" sz="1600" dirty="0" smtClean="0">
                <a:latin typeface="Taffy" pitchFamily="66" charset="0"/>
              </a:rPr>
              <a:t> la teste.</a:t>
            </a:r>
          </a:p>
          <a:p>
            <a:endParaRPr lang="fr-FR" sz="1600" dirty="0">
              <a:latin typeface="Taffy" pitchFamily="66" charset="0"/>
            </a:endParaRPr>
          </a:p>
          <a:p>
            <a:r>
              <a:rPr lang="fr-FR" sz="1600" dirty="0" smtClean="0">
                <a:latin typeface="Taffy" pitchFamily="66" charset="0"/>
              </a:rPr>
              <a:t>L’amour qui tient serve ma liberté</a:t>
            </a:r>
          </a:p>
          <a:p>
            <a:r>
              <a:rPr lang="fr-FR" sz="1600" dirty="0" smtClean="0">
                <a:latin typeface="Taffy" pitchFamily="66" charset="0"/>
              </a:rPr>
              <a:t>N’est point oiseau, constante est sa demeure:</a:t>
            </a:r>
          </a:p>
          <a:p>
            <a:r>
              <a:rPr lang="fr-FR" sz="1600" dirty="0" smtClean="0">
                <a:latin typeface="Taffy" pitchFamily="66" charset="0"/>
              </a:rPr>
              <a:t>Il a du plomb qui le tient </a:t>
            </a:r>
            <a:r>
              <a:rPr lang="fr-FR" sz="1600" dirty="0" err="1" smtClean="0">
                <a:latin typeface="Taffy" pitchFamily="66" charset="0"/>
              </a:rPr>
              <a:t>arresté</a:t>
            </a:r>
            <a:endParaRPr lang="fr-FR" sz="1600" dirty="0" smtClean="0">
              <a:latin typeface="Taffy" pitchFamily="66" charset="0"/>
            </a:endParaRPr>
          </a:p>
          <a:p>
            <a:r>
              <a:rPr lang="fr-FR" sz="1600" dirty="0" smtClean="0">
                <a:latin typeface="Taffy" pitchFamily="66" charset="0"/>
              </a:rPr>
              <a:t>Ferme en mon cœur jusqu’à tant que je meure.</a:t>
            </a:r>
          </a:p>
          <a:p>
            <a:endParaRPr lang="fr-FR" sz="1600" dirty="0">
              <a:latin typeface="Taffy" pitchFamily="66" charset="0"/>
            </a:endParaRPr>
          </a:p>
          <a:p>
            <a:r>
              <a:rPr lang="fr-FR" sz="1600" dirty="0" smtClean="0">
                <a:latin typeface="Taffy" pitchFamily="66" charset="0"/>
              </a:rPr>
              <a:t>Il et sans plume, il n’a le dos ailé…</a:t>
            </a:r>
          </a:p>
          <a:p>
            <a:endParaRPr lang="fr-FR" sz="2000" dirty="0">
              <a:latin typeface="Taffy" pitchFamily="66" charset="0"/>
            </a:endParaRPr>
          </a:p>
          <a:p>
            <a:pPr algn="r"/>
            <a:r>
              <a:rPr lang="fr-FR" sz="1200" dirty="0" smtClean="0">
                <a:latin typeface="Taffy" pitchFamily="66" charset="0"/>
              </a:rPr>
              <a:t>Ronsard, </a:t>
            </a:r>
            <a:r>
              <a:rPr lang="fr-FR" sz="1200" i="1" dirty="0" smtClean="0">
                <a:latin typeface="Taffy" pitchFamily="66" charset="0"/>
              </a:rPr>
              <a:t>Amours</a:t>
            </a:r>
            <a:r>
              <a:rPr lang="fr-FR" sz="1200" dirty="0" smtClean="0">
                <a:latin typeface="Taffy" pitchFamily="66" charset="0"/>
              </a:rPr>
              <a:t>, Chanson II, Extrait</a:t>
            </a:r>
            <a:endParaRPr lang="fr-FR" sz="1200" dirty="0">
              <a:latin typeface="Taffy" pitchFamily="66" charset="0"/>
            </a:endParaRPr>
          </a:p>
        </p:txBody>
      </p:sp>
    </p:spTree>
    <p:extLst>
      <p:ext uri="{BB962C8B-B14F-4D97-AF65-F5344CB8AC3E}">
        <p14:creationId xmlns:p14="http://schemas.microsoft.com/office/powerpoint/2010/main" xmlns="" val="364035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087" y="1143699"/>
            <a:ext cx="6696744" cy="523220"/>
          </a:xfrm>
          <a:prstGeom prst="rect">
            <a:avLst/>
          </a:prstGeom>
          <a:noFill/>
        </p:spPr>
        <p:txBody>
          <a:bodyPr wrap="square" rtlCol="0">
            <a:spAutoFit/>
          </a:bodyPr>
          <a:lstStyle/>
          <a:p>
            <a:pPr algn="ctr"/>
            <a:r>
              <a:rPr lang="fr-FR" sz="2800" dirty="0" smtClean="0">
                <a:solidFill>
                  <a:schemeClr val="tx2">
                    <a:lumMod val="90000"/>
                    <a:lumOff val="10000"/>
                  </a:schemeClr>
                </a:solidFill>
                <a:latin typeface="BrushedBig Becker" pitchFamily="2" charset="0"/>
              </a:rPr>
              <a:t>Que savez-vous de ce dieu ?</a:t>
            </a:r>
            <a:endParaRPr lang="fr-FR" sz="2800" dirty="0">
              <a:solidFill>
                <a:schemeClr val="tx2">
                  <a:lumMod val="90000"/>
                  <a:lumOff val="10000"/>
                </a:schemeClr>
              </a:solidFill>
              <a:latin typeface="BrushedBig Becker" pitchFamily="2"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1844824"/>
            <a:ext cx="2664296" cy="36335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6136" y="1359932"/>
            <a:ext cx="2133391" cy="32378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ZoneTexte 7"/>
          <p:cNvSpPr txBox="1"/>
          <p:nvPr/>
        </p:nvSpPr>
        <p:spPr>
          <a:xfrm>
            <a:off x="2771800" y="4968607"/>
            <a:ext cx="6696744" cy="523220"/>
          </a:xfrm>
          <a:prstGeom prst="rect">
            <a:avLst/>
          </a:prstGeom>
          <a:noFill/>
        </p:spPr>
        <p:txBody>
          <a:bodyPr wrap="square" rtlCol="0">
            <a:spAutoFit/>
          </a:bodyPr>
          <a:lstStyle/>
          <a:p>
            <a:pPr algn="ctr"/>
            <a:r>
              <a:rPr lang="fr-FR" sz="2800" dirty="0" smtClean="0">
                <a:solidFill>
                  <a:schemeClr val="tx2">
                    <a:lumMod val="90000"/>
                    <a:lumOff val="10000"/>
                  </a:schemeClr>
                </a:solidFill>
                <a:latin typeface="BrushedBig Becker" pitchFamily="2" charset="0"/>
              </a:rPr>
              <a:t>Quels sont ses attributs ?</a:t>
            </a:r>
            <a:endParaRPr lang="fr-FR" sz="2800" dirty="0">
              <a:solidFill>
                <a:schemeClr val="tx2">
                  <a:lumMod val="90000"/>
                  <a:lumOff val="10000"/>
                </a:schemeClr>
              </a:solidFill>
              <a:latin typeface="BrushedBig Becker" pitchFamily="2" charset="0"/>
            </a:endParaRPr>
          </a:p>
        </p:txBody>
      </p:sp>
    </p:spTree>
    <p:extLst>
      <p:ext uri="{BB962C8B-B14F-4D97-AF65-F5344CB8AC3E}">
        <p14:creationId xmlns:p14="http://schemas.microsoft.com/office/powerpoint/2010/main" xmlns="" val="313626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p:cTn id="25" dur="1000" fill="hold"/>
                                        <p:tgtEl>
                                          <p:spTgt spid="1026"/>
                                        </p:tgtEl>
                                        <p:attrNameLst>
                                          <p:attrName>ppt_w</p:attrName>
                                        </p:attrNameLst>
                                      </p:cBhvr>
                                      <p:tavLst>
                                        <p:tav tm="0">
                                          <p:val>
                                            <p:fltVal val="0"/>
                                          </p:val>
                                        </p:tav>
                                        <p:tav tm="100000">
                                          <p:val>
                                            <p:strVal val="#ppt_w"/>
                                          </p:val>
                                        </p:tav>
                                      </p:tavLst>
                                    </p:anim>
                                    <p:anim calcmode="lin" valueType="num">
                                      <p:cBhvr>
                                        <p:cTn id="26" dur="1000" fill="hold"/>
                                        <p:tgtEl>
                                          <p:spTgt spid="1026"/>
                                        </p:tgtEl>
                                        <p:attrNameLst>
                                          <p:attrName>ppt_h</p:attrName>
                                        </p:attrNameLst>
                                      </p:cBhvr>
                                      <p:tavLst>
                                        <p:tav tm="0">
                                          <p:val>
                                            <p:fltVal val="0"/>
                                          </p:val>
                                        </p:tav>
                                        <p:tav tm="100000">
                                          <p:val>
                                            <p:strVal val="#ppt_h"/>
                                          </p:val>
                                        </p:tav>
                                      </p:tavLst>
                                    </p:anim>
                                    <p:anim calcmode="lin" valueType="num">
                                      <p:cBhvr>
                                        <p:cTn id="27" dur="1000" fill="hold"/>
                                        <p:tgtEl>
                                          <p:spTgt spid="1026"/>
                                        </p:tgtEl>
                                        <p:attrNameLst>
                                          <p:attrName>style.rotation</p:attrName>
                                        </p:attrNameLst>
                                      </p:cBhvr>
                                      <p:tavLst>
                                        <p:tav tm="0">
                                          <p:val>
                                            <p:fltVal val="90"/>
                                          </p:val>
                                        </p:tav>
                                        <p:tav tm="100000">
                                          <p:val>
                                            <p:fltVal val="0"/>
                                          </p:val>
                                        </p:tav>
                                      </p:tavLst>
                                    </p:anim>
                                    <p:animEffect transition="in" filter="fade">
                                      <p:cBhvr>
                                        <p:cTn id="28" dur="10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027"/>
                                        </p:tgtEl>
                                        <p:attrNameLst>
                                          <p:attrName>style.visibility</p:attrName>
                                        </p:attrNameLst>
                                      </p:cBhvr>
                                      <p:to>
                                        <p:strVal val="visible"/>
                                      </p:to>
                                    </p:set>
                                    <p:anim calcmode="lin" valueType="num">
                                      <p:cBhvr>
                                        <p:cTn id="33" dur="1000" fill="hold"/>
                                        <p:tgtEl>
                                          <p:spTgt spid="1027"/>
                                        </p:tgtEl>
                                        <p:attrNameLst>
                                          <p:attrName>ppt_w</p:attrName>
                                        </p:attrNameLst>
                                      </p:cBhvr>
                                      <p:tavLst>
                                        <p:tav tm="0">
                                          <p:val>
                                            <p:fltVal val="0"/>
                                          </p:val>
                                        </p:tav>
                                        <p:tav tm="100000">
                                          <p:val>
                                            <p:strVal val="#ppt_w"/>
                                          </p:val>
                                        </p:tav>
                                      </p:tavLst>
                                    </p:anim>
                                    <p:anim calcmode="lin" valueType="num">
                                      <p:cBhvr>
                                        <p:cTn id="34" dur="1000" fill="hold"/>
                                        <p:tgtEl>
                                          <p:spTgt spid="1027"/>
                                        </p:tgtEl>
                                        <p:attrNameLst>
                                          <p:attrName>ppt_h</p:attrName>
                                        </p:attrNameLst>
                                      </p:cBhvr>
                                      <p:tavLst>
                                        <p:tav tm="0">
                                          <p:val>
                                            <p:fltVal val="0"/>
                                          </p:val>
                                        </p:tav>
                                        <p:tav tm="100000">
                                          <p:val>
                                            <p:strVal val="#ppt_h"/>
                                          </p:val>
                                        </p:tav>
                                      </p:tavLst>
                                    </p:anim>
                                    <p:anim calcmode="lin" valueType="num">
                                      <p:cBhvr>
                                        <p:cTn id="35" dur="1000" fill="hold"/>
                                        <p:tgtEl>
                                          <p:spTgt spid="1027"/>
                                        </p:tgtEl>
                                        <p:attrNameLst>
                                          <p:attrName>style.rotation</p:attrName>
                                        </p:attrNameLst>
                                      </p:cBhvr>
                                      <p:tavLst>
                                        <p:tav tm="0">
                                          <p:val>
                                            <p:fltVal val="90"/>
                                          </p:val>
                                        </p:tav>
                                        <p:tav tm="100000">
                                          <p:val>
                                            <p:fltVal val="0"/>
                                          </p:val>
                                        </p:tav>
                                      </p:tavLst>
                                    </p:anim>
                                    <p:animEffect transition="in" filter="fade">
                                      <p:cBhvr>
                                        <p:cTn id="36" dur="1000"/>
                                        <p:tgtEl>
                                          <p:spTgt spid="1027"/>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1124743"/>
            <a:ext cx="3016974" cy="26642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3968" y="3428999"/>
            <a:ext cx="3586931" cy="22075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ZoneTexte 3"/>
          <p:cNvSpPr txBox="1"/>
          <p:nvPr/>
        </p:nvSpPr>
        <p:spPr>
          <a:xfrm>
            <a:off x="2915816" y="1772816"/>
            <a:ext cx="6696744" cy="523220"/>
          </a:xfrm>
          <a:prstGeom prst="rect">
            <a:avLst/>
          </a:prstGeom>
          <a:noFill/>
        </p:spPr>
        <p:txBody>
          <a:bodyPr wrap="square" rtlCol="0">
            <a:spAutoFit/>
          </a:bodyPr>
          <a:lstStyle/>
          <a:p>
            <a:pPr algn="ctr"/>
            <a:r>
              <a:rPr lang="fr-FR" sz="2800" dirty="0" smtClean="0">
                <a:solidFill>
                  <a:schemeClr val="tx2">
                    <a:lumMod val="90000"/>
                    <a:lumOff val="10000"/>
                  </a:schemeClr>
                </a:solidFill>
                <a:latin typeface="BrushedBig Becker" pitchFamily="2" charset="0"/>
              </a:rPr>
              <a:t>Qui sont ses parents ?</a:t>
            </a:r>
            <a:endParaRPr lang="fr-FR" sz="2800" dirty="0">
              <a:solidFill>
                <a:schemeClr val="tx2">
                  <a:lumMod val="90000"/>
                  <a:lumOff val="10000"/>
                </a:schemeClr>
              </a:solidFill>
              <a:latin typeface="BrushedBig Becker" pitchFamily="2" charset="0"/>
            </a:endParaRPr>
          </a:p>
        </p:txBody>
      </p:sp>
    </p:spTree>
    <p:extLst>
      <p:ext uri="{BB962C8B-B14F-4D97-AF65-F5344CB8AC3E}">
        <p14:creationId xmlns:p14="http://schemas.microsoft.com/office/powerpoint/2010/main" xmlns="" val="111725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p:cTn id="25" dur="1000" fill="hold"/>
                                        <p:tgtEl>
                                          <p:spTgt spid="2050"/>
                                        </p:tgtEl>
                                        <p:attrNameLst>
                                          <p:attrName>ppt_w</p:attrName>
                                        </p:attrNameLst>
                                      </p:cBhvr>
                                      <p:tavLst>
                                        <p:tav tm="0">
                                          <p:val>
                                            <p:fltVal val="0"/>
                                          </p:val>
                                        </p:tav>
                                        <p:tav tm="100000">
                                          <p:val>
                                            <p:strVal val="#ppt_w"/>
                                          </p:val>
                                        </p:tav>
                                      </p:tavLst>
                                    </p:anim>
                                    <p:anim calcmode="lin" valueType="num">
                                      <p:cBhvr>
                                        <p:cTn id="26" dur="1000" fill="hold"/>
                                        <p:tgtEl>
                                          <p:spTgt spid="2050"/>
                                        </p:tgtEl>
                                        <p:attrNameLst>
                                          <p:attrName>ppt_h</p:attrName>
                                        </p:attrNameLst>
                                      </p:cBhvr>
                                      <p:tavLst>
                                        <p:tav tm="0">
                                          <p:val>
                                            <p:fltVal val="0"/>
                                          </p:val>
                                        </p:tav>
                                        <p:tav tm="100000">
                                          <p:val>
                                            <p:strVal val="#ppt_h"/>
                                          </p:val>
                                        </p:tav>
                                      </p:tavLst>
                                    </p:anim>
                                    <p:anim calcmode="lin" valueType="num">
                                      <p:cBhvr>
                                        <p:cTn id="27" dur="1000" fill="hold"/>
                                        <p:tgtEl>
                                          <p:spTgt spid="2050"/>
                                        </p:tgtEl>
                                        <p:attrNameLst>
                                          <p:attrName>style.rotation</p:attrName>
                                        </p:attrNameLst>
                                      </p:cBhvr>
                                      <p:tavLst>
                                        <p:tav tm="0">
                                          <p:val>
                                            <p:fltVal val="90"/>
                                          </p:val>
                                        </p:tav>
                                        <p:tav tm="100000">
                                          <p:val>
                                            <p:fltVal val="0"/>
                                          </p:val>
                                        </p:tav>
                                      </p:tavLst>
                                    </p:anim>
                                    <p:animEffect transition="in" filter="fade">
                                      <p:cBhvr>
                                        <p:cTn id="28" dur="1000"/>
                                        <p:tgtEl>
                                          <p:spTgt spid="2050"/>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2051"/>
                                        </p:tgtEl>
                                        <p:attrNameLst>
                                          <p:attrName>style.visibility</p:attrName>
                                        </p:attrNameLst>
                                      </p:cBhvr>
                                      <p:to>
                                        <p:strVal val="visible"/>
                                      </p:to>
                                    </p:set>
                                    <p:anim calcmode="lin" valueType="num">
                                      <p:cBhvr>
                                        <p:cTn id="33" dur="1000" fill="hold"/>
                                        <p:tgtEl>
                                          <p:spTgt spid="2051"/>
                                        </p:tgtEl>
                                        <p:attrNameLst>
                                          <p:attrName>ppt_w</p:attrName>
                                        </p:attrNameLst>
                                      </p:cBhvr>
                                      <p:tavLst>
                                        <p:tav tm="0">
                                          <p:val>
                                            <p:fltVal val="0"/>
                                          </p:val>
                                        </p:tav>
                                        <p:tav tm="100000">
                                          <p:val>
                                            <p:strVal val="#ppt_w"/>
                                          </p:val>
                                        </p:tav>
                                      </p:tavLst>
                                    </p:anim>
                                    <p:anim calcmode="lin" valueType="num">
                                      <p:cBhvr>
                                        <p:cTn id="34" dur="1000" fill="hold"/>
                                        <p:tgtEl>
                                          <p:spTgt spid="2051"/>
                                        </p:tgtEl>
                                        <p:attrNameLst>
                                          <p:attrName>ppt_h</p:attrName>
                                        </p:attrNameLst>
                                      </p:cBhvr>
                                      <p:tavLst>
                                        <p:tav tm="0">
                                          <p:val>
                                            <p:fltVal val="0"/>
                                          </p:val>
                                        </p:tav>
                                        <p:tav tm="100000">
                                          <p:val>
                                            <p:strVal val="#ppt_h"/>
                                          </p:val>
                                        </p:tav>
                                      </p:tavLst>
                                    </p:anim>
                                    <p:anim calcmode="lin" valueType="num">
                                      <p:cBhvr>
                                        <p:cTn id="35" dur="1000" fill="hold"/>
                                        <p:tgtEl>
                                          <p:spTgt spid="2051"/>
                                        </p:tgtEl>
                                        <p:attrNameLst>
                                          <p:attrName>style.rotation</p:attrName>
                                        </p:attrNameLst>
                                      </p:cBhvr>
                                      <p:tavLst>
                                        <p:tav tm="0">
                                          <p:val>
                                            <p:fltVal val="90"/>
                                          </p:val>
                                        </p:tav>
                                        <p:tav tm="100000">
                                          <p:val>
                                            <p:fltVal val="0"/>
                                          </p:val>
                                        </p:tav>
                                      </p:tavLst>
                                    </p:anim>
                                    <p:animEffect transition="in" filter="fade">
                                      <p:cBhvr>
                                        <p:cTn id="36"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pascalvey.eu/wp-content/uploads/2010/09/antonio-canova-amour-et-psych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6" y="1196752"/>
            <a:ext cx="3219450" cy="42862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ZoneTexte 2"/>
          <p:cNvSpPr txBox="1"/>
          <p:nvPr/>
        </p:nvSpPr>
        <p:spPr>
          <a:xfrm>
            <a:off x="2915816" y="1772816"/>
            <a:ext cx="6696744" cy="523220"/>
          </a:xfrm>
          <a:prstGeom prst="rect">
            <a:avLst/>
          </a:prstGeom>
          <a:noFill/>
        </p:spPr>
        <p:txBody>
          <a:bodyPr wrap="square" rtlCol="0">
            <a:spAutoFit/>
          </a:bodyPr>
          <a:lstStyle/>
          <a:p>
            <a:pPr algn="ctr"/>
            <a:r>
              <a:rPr lang="fr-FR" sz="2800" dirty="0" smtClean="0">
                <a:solidFill>
                  <a:schemeClr val="tx2">
                    <a:lumMod val="90000"/>
                    <a:lumOff val="10000"/>
                  </a:schemeClr>
                </a:solidFill>
                <a:latin typeface="BrushedBig Becker" pitchFamily="2" charset="0"/>
              </a:rPr>
              <a:t>De qui fut-il amoureux ?</a:t>
            </a:r>
            <a:endParaRPr lang="fr-FR" sz="2800" dirty="0">
              <a:solidFill>
                <a:schemeClr val="tx2">
                  <a:lumMod val="90000"/>
                  <a:lumOff val="10000"/>
                </a:schemeClr>
              </a:solidFill>
              <a:latin typeface="BrushedBig Becker" pitchFamily="2" charset="0"/>
            </a:endParaRPr>
          </a:p>
        </p:txBody>
      </p:sp>
    </p:spTree>
    <p:extLst>
      <p:ext uri="{BB962C8B-B14F-4D97-AF65-F5344CB8AC3E}">
        <p14:creationId xmlns:p14="http://schemas.microsoft.com/office/powerpoint/2010/main" xmlns="" val="26934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 calcmode="lin" valueType="num">
                                      <p:cBhvr>
                                        <p:cTn id="25" dur="1000" fill="hold"/>
                                        <p:tgtEl>
                                          <p:spTgt spid="3074"/>
                                        </p:tgtEl>
                                        <p:attrNameLst>
                                          <p:attrName>ppt_w</p:attrName>
                                        </p:attrNameLst>
                                      </p:cBhvr>
                                      <p:tavLst>
                                        <p:tav tm="0">
                                          <p:val>
                                            <p:fltVal val="0"/>
                                          </p:val>
                                        </p:tav>
                                        <p:tav tm="100000">
                                          <p:val>
                                            <p:strVal val="#ppt_w"/>
                                          </p:val>
                                        </p:tav>
                                      </p:tavLst>
                                    </p:anim>
                                    <p:anim calcmode="lin" valueType="num">
                                      <p:cBhvr>
                                        <p:cTn id="26" dur="1000" fill="hold"/>
                                        <p:tgtEl>
                                          <p:spTgt spid="3074"/>
                                        </p:tgtEl>
                                        <p:attrNameLst>
                                          <p:attrName>ppt_h</p:attrName>
                                        </p:attrNameLst>
                                      </p:cBhvr>
                                      <p:tavLst>
                                        <p:tav tm="0">
                                          <p:val>
                                            <p:fltVal val="0"/>
                                          </p:val>
                                        </p:tav>
                                        <p:tav tm="100000">
                                          <p:val>
                                            <p:strVal val="#ppt_h"/>
                                          </p:val>
                                        </p:tav>
                                      </p:tavLst>
                                    </p:anim>
                                    <p:anim calcmode="lin" valueType="num">
                                      <p:cBhvr>
                                        <p:cTn id="27" dur="1000" fill="hold"/>
                                        <p:tgtEl>
                                          <p:spTgt spid="3074"/>
                                        </p:tgtEl>
                                        <p:attrNameLst>
                                          <p:attrName>style.rotation</p:attrName>
                                        </p:attrNameLst>
                                      </p:cBhvr>
                                      <p:tavLst>
                                        <p:tav tm="0">
                                          <p:val>
                                            <p:fltVal val="90"/>
                                          </p:val>
                                        </p:tav>
                                        <p:tav tm="100000">
                                          <p:val>
                                            <p:fltVal val="0"/>
                                          </p:val>
                                        </p:tav>
                                      </p:tavLst>
                                    </p:anim>
                                    <p:animEffect transition="in" filter="fade">
                                      <p:cBhvr>
                                        <p:cTn id="28"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9712" y="1844824"/>
            <a:ext cx="5598368" cy="3416320"/>
          </a:xfrm>
          <a:prstGeom prst="rect">
            <a:avLst/>
          </a:prstGeom>
        </p:spPr>
        <p:txBody>
          <a:bodyPr wrap="square">
            <a:spAutoFit/>
          </a:bodyPr>
          <a:lstStyle/>
          <a:p>
            <a:r>
              <a:rPr lang="fr-FR" dirty="0" smtClean="0">
                <a:latin typeface="Papyrus" pitchFamily="66" charset="0"/>
              </a:rPr>
              <a:t>QVICVMQVE </a:t>
            </a:r>
            <a:r>
              <a:rPr lang="fr-FR" dirty="0" err="1" smtClean="0">
                <a:latin typeface="Papyrus" pitchFamily="66" charset="0"/>
              </a:rPr>
              <a:t>ille</a:t>
            </a:r>
            <a:r>
              <a:rPr lang="fr-FR" dirty="0" smtClean="0">
                <a:latin typeface="Papyrus" pitchFamily="66" charset="0"/>
              </a:rPr>
              <a:t> fuit, </a:t>
            </a:r>
            <a:r>
              <a:rPr lang="fr-FR" dirty="0" err="1" smtClean="0">
                <a:latin typeface="Papyrus" pitchFamily="66" charset="0"/>
              </a:rPr>
              <a:t>puerum</a:t>
            </a:r>
            <a:r>
              <a:rPr lang="fr-FR" dirty="0" smtClean="0">
                <a:latin typeface="Papyrus" pitchFamily="66" charset="0"/>
              </a:rPr>
              <a:t> qui </a:t>
            </a:r>
            <a:r>
              <a:rPr lang="fr-FR" dirty="0" err="1" smtClean="0">
                <a:latin typeface="Papyrus" pitchFamily="66" charset="0"/>
              </a:rPr>
              <a:t>pinxit</a:t>
            </a:r>
            <a:r>
              <a:rPr lang="fr-FR" dirty="0" smtClean="0">
                <a:latin typeface="Papyrus" pitchFamily="66" charset="0"/>
              </a:rPr>
              <a:t> </a:t>
            </a:r>
            <a:r>
              <a:rPr lang="fr-FR" dirty="0" err="1" smtClean="0">
                <a:latin typeface="Papyrus" pitchFamily="66" charset="0"/>
              </a:rPr>
              <a:t>Amorem</a:t>
            </a:r>
            <a:r>
              <a:rPr lang="fr-FR" dirty="0" smtClean="0">
                <a:latin typeface="Papyrus" pitchFamily="66" charset="0"/>
              </a:rPr>
              <a:t>, </a:t>
            </a:r>
          </a:p>
          <a:p>
            <a:r>
              <a:rPr lang="fr-FR" dirty="0" smtClean="0">
                <a:latin typeface="Papyrus" pitchFamily="66" charset="0"/>
              </a:rPr>
              <a:t>nonne </a:t>
            </a:r>
            <a:r>
              <a:rPr lang="fr-FR" dirty="0" err="1" smtClean="0">
                <a:latin typeface="Papyrus" pitchFamily="66" charset="0"/>
              </a:rPr>
              <a:t>putas</a:t>
            </a:r>
            <a:r>
              <a:rPr lang="fr-FR" dirty="0" smtClean="0">
                <a:latin typeface="Papyrus" pitchFamily="66" charset="0"/>
              </a:rPr>
              <a:t> miras </a:t>
            </a:r>
            <a:r>
              <a:rPr lang="fr-FR" dirty="0" err="1" smtClean="0">
                <a:latin typeface="Papyrus" pitchFamily="66" charset="0"/>
              </a:rPr>
              <a:t>hunc</a:t>
            </a:r>
            <a:r>
              <a:rPr lang="fr-FR" dirty="0" smtClean="0">
                <a:latin typeface="Papyrus" pitchFamily="66" charset="0"/>
              </a:rPr>
              <a:t> </a:t>
            </a:r>
            <a:r>
              <a:rPr lang="fr-FR" dirty="0" err="1" smtClean="0">
                <a:latin typeface="Papyrus" pitchFamily="66" charset="0"/>
              </a:rPr>
              <a:t>habuisse</a:t>
            </a:r>
            <a:r>
              <a:rPr lang="fr-FR" dirty="0" smtClean="0">
                <a:latin typeface="Papyrus" pitchFamily="66" charset="0"/>
              </a:rPr>
              <a:t> </a:t>
            </a:r>
            <a:r>
              <a:rPr lang="fr-FR" dirty="0" err="1" smtClean="0">
                <a:latin typeface="Papyrus" pitchFamily="66" charset="0"/>
              </a:rPr>
              <a:t>manus</a:t>
            </a:r>
            <a:r>
              <a:rPr lang="fr-FR" dirty="0" smtClean="0">
                <a:latin typeface="Papyrus" pitchFamily="66" charset="0"/>
              </a:rPr>
              <a:t>? </a:t>
            </a:r>
          </a:p>
          <a:p>
            <a:r>
              <a:rPr lang="fr-FR" dirty="0" err="1" smtClean="0">
                <a:latin typeface="Papyrus" pitchFamily="66" charset="0"/>
              </a:rPr>
              <a:t>is</a:t>
            </a:r>
            <a:r>
              <a:rPr lang="fr-FR" dirty="0" smtClean="0">
                <a:latin typeface="Papyrus" pitchFamily="66" charset="0"/>
              </a:rPr>
              <a:t> </a:t>
            </a:r>
            <a:r>
              <a:rPr lang="fr-FR" dirty="0" err="1" smtClean="0">
                <a:latin typeface="Papyrus" pitchFamily="66" charset="0"/>
              </a:rPr>
              <a:t>primum</a:t>
            </a:r>
            <a:r>
              <a:rPr lang="fr-FR" dirty="0" smtClean="0">
                <a:latin typeface="Papyrus" pitchFamily="66" charset="0"/>
              </a:rPr>
              <a:t> </a:t>
            </a:r>
            <a:r>
              <a:rPr lang="fr-FR" dirty="0" err="1" smtClean="0">
                <a:latin typeface="Papyrus" pitchFamily="66" charset="0"/>
              </a:rPr>
              <a:t>uidit</a:t>
            </a:r>
            <a:r>
              <a:rPr lang="fr-FR" dirty="0" smtClean="0">
                <a:latin typeface="Papyrus" pitchFamily="66" charset="0"/>
              </a:rPr>
              <a:t> sine sensu </a:t>
            </a:r>
            <a:r>
              <a:rPr lang="fr-FR" dirty="0" err="1" smtClean="0">
                <a:latin typeface="Papyrus" pitchFamily="66" charset="0"/>
              </a:rPr>
              <a:t>uiuere</a:t>
            </a:r>
            <a:r>
              <a:rPr lang="fr-FR" dirty="0" smtClean="0">
                <a:latin typeface="Papyrus" pitchFamily="66" charset="0"/>
              </a:rPr>
              <a:t> </a:t>
            </a:r>
            <a:r>
              <a:rPr lang="fr-FR" dirty="0" err="1" smtClean="0">
                <a:latin typeface="Papyrus" pitchFamily="66" charset="0"/>
              </a:rPr>
              <a:t>amantis</a:t>
            </a:r>
            <a:r>
              <a:rPr lang="fr-FR" dirty="0" smtClean="0">
                <a:latin typeface="Papyrus" pitchFamily="66" charset="0"/>
              </a:rPr>
              <a:t>, </a:t>
            </a:r>
          </a:p>
          <a:p>
            <a:r>
              <a:rPr lang="fr-FR" dirty="0" smtClean="0">
                <a:latin typeface="Papyrus" pitchFamily="66" charset="0"/>
              </a:rPr>
              <a:t>et </a:t>
            </a:r>
            <a:r>
              <a:rPr lang="fr-FR" dirty="0" err="1" smtClean="0">
                <a:latin typeface="Papyrus" pitchFamily="66" charset="0"/>
              </a:rPr>
              <a:t>leuibus</a:t>
            </a:r>
            <a:r>
              <a:rPr lang="fr-FR" dirty="0" smtClean="0">
                <a:latin typeface="Papyrus" pitchFamily="66" charset="0"/>
              </a:rPr>
              <a:t> </a:t>
            </a:r>
            <a:r>
              <a:rPr lang="fr-FR" dirty="0" err="1" smtClean="0">
                <a:latin typeface="Papyrus" pitchFamily="66" charset="0"/>
              </a:rPr>
              <a:t>curis</a:t>
            </a:r>
            <a:r>
              <a:rPr lang="fr-FR" dirty="0" smtClean="0">
                <a:latin typeface="Papyrus" pitchFamily="66" charset="0"/>
              </a:rPr>
              <a:t> magna </a:t>
            </a:r>
            <a:r>
              <a:rPr lang="fr-FR" dirty="0" err="1" smtClean="0">
                <a:latin typeface="Papyrus" pitchFamily="66" charset="0"/>
              </a:rPr>
              <a:t>perire</a:t>
            </a:r>
            <a:r>
              <a:rPr lang="fr-FR" dirty="0" smtClean="0">
                <a:latin typeface="Papyrus" pitchFamily="66" charset="0"/>
              </a:rPr>
              <a:t> </a:t>
            </a:r>
            <a:r>
              <a:rPr lang="fr-FR" dirty="0" err="1" smtClean="0">
                <a:latin typeface="Papyrus" pitchFamily="66" charset="0"/>
              </a:rPr>
              <a:t>bona</a:t>
            </a:r>
            <a:r>
              <a:rPr lang="fr-FR" dirty="0" smtClean="0">
                <a:latin typeface="Papyrus" pitchFamily="66" charset="0"/>
              </a:rPr>
              <a:t>. </a:t>
            </a:r>
          </a:p>
          <a:p>
            <a:r>
              <a:rPr lang="fr-FR" dirty="0" smtClean="0">
                <a:latin typeface="Papyrus" pitchFamily="66" charset="0"/>
              </a:rPr>
              <a:t>idem non frustra </a:t>
            </a:r>
            <a:r>
              <a:rPr lang="fr-FR" dirty="0" err="1" smtClean="0">
                <a:latin typeface="Papyrus" pitchFamily="66" charset="0"/>
              </a:rPr>
              <a:t>uentosas</a:t>
            </a:r>
            <a:r>
              <a:rPr lang="fr-FR" dirty="0" smtClean="0">
                <a:latin typeface="Papyrus" pitchFamily="66" charset="0"/>
              </a:rPr>
              <a:t> </a:t>
            </a:r>
            <a:r>
              <a:rPr lang="fr-FR" dirty="0" err="1" smtClean="0">
                <a:latin typeface="Papyrus" pitchFamily="66" charset="0"/>
              </a:rPr>
              <a:t>addidit</a:t>
            </a:r>
            <a:r>
              <a:rPr lang="fr-FR" dirty="0" smtClean="0">
                <a:latin typeface="Papyrus" pitchFamily="66" charset="0"/>
              </a:rPr>
              <a:t> </a:t>
            </a:r>
            <a:r>
              <a:rPr lang="fr-FR" dirty="0" err="1" smtClean="0">
                <a:latin typeface="Papyrus" pitchFamily="66" charset="0"/>
              </a:rPr>
              <a:t>alas</a:t>
            </a:r>
            <a:r>
              <a:rPr lang="fr-FR" dirty="0" smtClean="0">
                <a:latin typeface="Papyrus" pitchFamily="66" charset="0"/>
              </a:rPr>
              <a:t>, </a:t>
            </a:r>
          </a:p>
          <a:p>
            <a:r>
              <a:rPr lang="fr-FR" dirty="0" err="1" smtClean="0">
                <a:latin typeface="Papyrus" pitchFamily="66" charset="0"/>
              </a:rPr>
              <a:t>fecit</a:t>
            </a:r>
            <a:r>
              <a:rPr lang="fr-FR" dirty="0" smtClean="0">
                <a:latin typeface="Papyrus" pitchFamily="66" charset="0"/>
              </a:rPr>
              <a:t> et humano corde </a:t>
            </a:r>
            <a:r>
              <a:rPr lang="fr-FR" dirty="0" err="1" smtClean="0">
                <a:latin typeface="Papyrus" pitchFamily="66" charset="0"/>
              </a:rPr>
              <a:t>uolare</a:t>
            </a:r>
            <a:r>
              <a:rPr lang="fr-FR" dirty="0" smtClean="0">
                <a:latin typeface="Papyrus" pitchFamily="66" charset="0"/>
              </a:rPr>
              <a:t> deum: </a:t>
            </a:r>
          </a:p>
          <a:p>
            <a:r>
              <a:rPr lang="fr-FR" dirty="0" err="1" smtClean="0">
                <a:latin typeface="Papyrus" pitchFamily="66" charset="0"/>
              </a:rPr>
              <a:t>scilicet</a:t>
            </a:r>
            <a:r>
              <a:rPr lang="fr-FR" dirty="0" smtClean="0">
                <a:latin typeface="Papyrus" pitchFamily="66" charset="0"/>
              </a:rPr>
              <a:t> alterna </a:t>
            </a:r>
            <a:r>
              <a:rPr lang="fr-FR" dirty="0" err="1" smtClean="0">
                <a:latin typeface="Papyrus" pitchFamily="66" charset="0"/>
              </a:rPr>
              <a:t>quoniam</a:t>
            </a:r>
            <a:r>
              <a:rPr lang="fr-FR" dirty="0" smtClean="0">
                <a:latin typeface="Papyrus" pitchFamily="66" charset="0"/>
              </a:rPr>
              <a:t> </a:t>
            </a:r>
            <a:r>
              <a:rPr lang="fr-FR" dirty="0" err="1" smtClean="0">
                <a:latin typeface="Papyrus" pitchFamily="66" charset="0"/>
              </a:rPr>
              <a:t>iactamur</a:t>
            </a:r>
            <a:r>
              <a:rPr lang="fr-FR" dirty="0" smtClean="0">
                <a:latin typeface="Papyrus" pitchFamily="66" charset="0"/>
              </a:rPr>
              <a:t> in </a:t>
            </a:r>
            <a:r>
              <a:rPr lang="fr-FR" dirty="0" err="1" smtClean="0">
                <a:latin typeface="Papyrus" pitchFamily="66" charset="0"/>
              </a:rPr>
              <a:t>unda</a:t>
            </a:r>
            <a:r>
              <a:rPr lang="fr-FR" dirty="0" smtClean="0">
                <a:latin typeface="Papyrus" pitchFamily="66" charset="0"/>
              </a:rPr>
              <a:t>, </a:t>
            </a:r>
          </a:p>
          <a:p>
            <a:r>
              <a:rPr lang="fr-FR" dirty="0" err="1" smtClean="0">
                <a:latin typeface="Papyrus" pitchFamily="66" charset="0"/>
              </a:rPr>
              <a:t>nostraque</a:t>
            </a:r>
            <a:r>
              <a:rPr lang="fr-FR" dirty="0" smtClean="0">
                <a:latin typeface="Papyrus" pitchFamily="66" charset="0"/>
              </a:rPr>
              <a:t> non </a:t>
            </a:r>
            <a:r>
              <a:rPr lang="fr-FR" dirty="0" err="1" smtClean="0">
                <a:latin typeface="Papyrus" pitchFamily="66" charset="0"/>
              </a:rPr>
              <a:t>ullis</a:t>
            </a:r>
            <a:r>
              <a:rPr lang="fr-FR" dirty="0" smtClean="0">
                <a:latin typeface="Papyrus" pitchFamily="66" charset="0"/>
              </a:rPr>
              <a:t> </a:t>
            </a:r>
            <a:r>
              <a:rPr lang="fr-FR" dirty="0" err="1" smtClean="0">
                <a:latin typeface="Papyrus" pitchFamily="66" charset="0"/>
              </a:rPr>
              <a:t>permanet</a:t>
            </a:r>
            <a:r>
              <a:rPr lang="fr-FR" dirty="0" smtClean="0">
                <a:latin typeface="Papyrus" pitchFamily="66" charset="0"/>
              </a:rPr>
              <a:t> aura </a:t>
            </a:r>
            <a:r>
              <a:rPr lang="fr-FR" dirty="0" err="1" smtClean="0">
                <a:latin typeface="Papyrus" pitchFamily="66" charset="0"/>
              </a:rPr>
              <a:t>locis</a:t>
            </a:r>
            <a:r>
              <a:rPr lang="fr-FR" dirty="0" smtClean="0">
                <a:latin typeface="Papyrus" pitchFamily="66" charset="0"/>
              </a:rPr>
              <a:t>. </a:t>
            </a:r>
          </a:p>
          <a:p>
            <a:r>
              <a:rPr lang="fr-FR" dirty="0" smtClean="0">
                <a:latin typeface="Papyrus" pitchFamily="66" charset="0"/>
              </a:rPr>
              <a:t>et </a:t>
            </a:r>
            <a:r>
              <a:rPr lang="fr-FR" dirty="0" err="1" smtClean="0">
                <a:latin typeface="Papyrus" pitchFamily="66" charset="0"/>
              </a:rPr>
              <a:t>merito</a:t>
            </a:r>
            <a:r>
              <a:rPr lang="fr-FR" dirty="0" smtClean="0">
                <a:latin typeface="Papyrus" pitchFamily="66" charset="0"/>
              </a:rPr>
              <a:t> </a:t>
            </a:r>
            <a:r>
              <a:rPr lang="fr-FR" dirty="0" err="1" smtClean="0">
                <a:latin typeface="Papyrus" pitchFamily="66" charset="0"/>
              </a:rPr>
              <a:t>hamatis</a:t>
            </a:r>
            <a:r>
              <a:rPr lang="fr-FR" dirty="0" smtClean="0">
                <a:latin typeface="Papyrus" pitchFamily="66" charset="0"/>
              </a:rPr>
              <a:t> </a:t>
            </a:r>
            <a:r>
              <a:rPr lang="fr-FR" dirty="0" err="1" smtClean="0">
                <a:latin typeface="Papyrus" pitchFamily="66" charset="0"/>
              </a:rPr>
              <a:t>manus</a:t>
            </a:r>
            <a:r>
              <a:rPr lang="fr-FR" dirty="0" smtClean="0">
                <a:latin typeface="Papyrus" pitchFamily="66" charset="0"/>
              </a:rPr>
              <a:t> est </a:t>
            </a:r>
            <a:r>
              <a:rPr lang="fr-FR" dirty="0" err="1" smtClean="0">
                <a:latin typeface="Papyrus" pitchFamily="66" charset="0"/>
              </a:rPr>
              <a:t>armata</a:t>
            </a:r>
            <a:r>
              <a:rPr lang="fr-FR" dirty="0" smtClean="0">
                <a:latin typeface="Papyrus" pitchFamily="66" charset="0"/>
              </a:rPr>
              <a:t> </a:t>
            </a:r>
            <a:r>
              <a:rPr lang="fr-FR" dirty="0" err="1" smtClean="0">
                <a:latin typeface="Papyrus" pitchFamily="66" charset="0"/>
              </a:rPr>
              <a:t>sagittis</a:t>
            </a:r>
            <a:r>
              <a:rPr lang="fr-FR" dirty="0" smtClean="0">
                <a:latin typeface="Papyrus" pitchFamily="66" charset="0"/>
              </a:rPr>
              <a:t>, </a:t>
            </a:r>
          </a:p>
          <a:p>
            <a:r>
              <a:rPr lang="fr-FR" dirty="0" smtClean="0">
                <a:latin typeface="Papyrus" pitchFamily="66" charset="0"/>
              </a:rPr>
              <a:t>et </a:t>
            </a:r>
            <a:r>
              <a:rPr lang="fr-FR" dirty="0" err="1" smtClean="0">
                <a:latin typeface="Papyrus" pitchFamily="66" charset="0"/>
              </a:rPr>
              <a:t>pharetra</a:t>
            </a:r>
            <a:r>
              <a:rPr lang="fr-FR" dirty="0" smtClean="0">
                <a:latin typeface="Papyrus" pitchFamily="66" charset="0"/>
              </a:rPr>
              <a:t> ex </a:t>
            </a:r>
            <a:r>
              <a:rPr lang="fr-FR" dirty="0" err="1" smtClean="0">
                <a:latin typeface="Papyrus" pitchFamily="66" charset="0"/>
              </a:rPr>
              <a:t>umero</a:t>
            </a:r>
            <a:r>
              <a:rPr lang="fr-FR" dirty="0" smtClean="0">
                <a:latin typeface="Papyrus" pitchFamily="66" charset="0"/>
              </a:rPr>
              <a:t> </a:t>
            </a:r>
            <a:r>
              <a:rPr lang="fr-FR" dirty="0" err="1" smtClean="0">
                <a:latin typeface="Papyrus" pitchFamily="66" charset="0"/>
              </a:rPr>
              <a:t>Cnosia</a:t>
            </a:r>
            <a:r>
              <a:rPr lang="fr-FR" dirty="0" smtClean="0">
                <a:latin typeface="Papyrus" pitchFamily="66" charset="0"/>
              </a:rPr>
              <a:t> </a:t>
            </a:r>
            <a:r>
              <a:rPr lang="fr-FR" dirty="0" err="1" smtClean="0">
                <a:latin typeface="Papyrus" pitchFamily="66" charset="0"/>
              </a:rPr>
              <a:t>utroque</a:t>
            </a:r>
            <a:r>
              <a:rPr lang="fr-FR" dirty="0" smtClean="0">
                <a:latin typeface="Papyrus" pitchFamily="66" charset="0"/>
              </a:rPr>
              <a:t> </a:t>
            </a:r>
            <a:r>
              <a:rPr lang="fr-FR" dirty="0" err="1" smtClean="0">
                <a:latin typeface="Papyrus" pitchFamily="66" charset="0"/>
              </a:rPr>
              <a:t>iacet</a:t>
            </a:r>
            <a:r>
              <a:rPr lang="fr-FR" dirty="0" smtClean="0">
                <a:latin typeface="Papyrus" pitchFamily="66" charset="0"/>
              </a:rPr>
              <a:t>: </a:t>
            </a:r>
          </a:p>
          <a:p>
            <a:r>
              <a:rPr lang="fr-FR" dirty="0" smtClean="0">
                <a:latin typeface="Papyrus" pitchFamily="66" charset="0"/>
              </a:rPr>
              <a:t>ante </a:t>
            </a:r>
            <a:r>
              <a:rPr lang="fr-FR" dirty="0" err="1" smtClean="0">
                <a:latin typeface="Papyrus" pitchFamily="66" charset="0"/>
              </a:rPr>
              <a:t>ferit</a:t>
            </a:r>
            <a:r>
              <a:rPr lang="fr-FR" dirty="0" smtClean="0">
                <a:latin typeface="Papyrus" pitchFamily="66" charset="0"/>
              </a:rPr>
              <a:t> </a:t>
            </a:r>
            <a:r>
              <a:rPr lang="fr-FR" dirty="0" err="1" smtClean="0">
                <a:latin typeface="Papyrus" pitchFamily="66" charset="0"/>
              </a:rPr>
              <a:t>quoniam</a:t>
            </a:r>
            <a:r>
              <a:rPr lang="fr-FR" dirty="0" smtClean="0">
                <a:latin typeface="Papyrus" pitchFamily="66" charset="0"/>
              </a:rPr>
              <a:t>, </a:t>
            </a:r>
            <a:r>
              <a:rPr lang="fr-FR" dirty="0" err="1" smtClean="0">
                <a:latin typeface="Papyrus" pitchFamily="66" charset="0"/>
              </a:rPr>
              <a:t>tuti</a:t>
            </a:r>
            <a:r>
              <a:rPr lang="fr-FR" dirty="0" smtClean="0">
                <a:latin typeface="Papyrus" pitchFamily="66" charset="0"/>
              </a:rPr>
              <a:t> </a:t>
            </a:r>
            <a:r>
              <a:rPr lang="fr-FR" dirty="0" err="1" smtClean="0">
                <a:latin typeface="Papyrus" pitchFamily="66" charset="0"/>
              </a:rPr>
              <a:t>quam</a:t>
            </a:r>
            <a:r>
              <a:rPr lang="fr-FR" dirty="0" smtClean="0">
                <a:latin typeface="Papyrus" pitchFamily="66" charset="0"/>
              </a:rPr>
              <a:t> </a:t>
            </a:r>
            <a:r>
              <a:rPr lang="fr-FR" dirty="0" err="1" smtClean="0">
                <a:latin typeface="Papyrus" pitchFamily="66" charset="0"/>
              </a:rPr>
              <a:t>cernimus</a:t>
            </a:r>
            <a:r>
              <a:rPr lang="fr-FR" dirty="0" smtClean="0">
                <a:latin typeface="Papyrus" pitchFamily="66" charset="0"/>
              </a:rPr>
              <a:t> </a:t>
            </a:r>
            <a:r>
              <a:rPr lang="fr-FR" dirty="0" err="1" smtClean="0">
                <a:latin typeface="Papyrus" pitchFamily="66" charset="0"/>
              </a:rPr>
              <a:t>hostem</a:t>
            </a:r>
            <a:r>
              <a:rPr lang="fr-FR" dirty="0" smtClean="0">
                <a:latin typeface="Papyrus" pitchFamily="66" charset="0"/>
              </a:rPr>
              <a:t>, </a:t>
            </a:r>
          </a:p>
          <a:p>
            <a:r>
              <a:rPr lang="fr-FR" dirty="0" smtClean="0">
                <a:latin typeface="Papyrus" pitchFamily="66" charset="0"/>
              </a:rPr>
              <a:t>nec </a:t>
            </a:r>
            <a:r>
              <a:rPr lang="fr-FR" dirty="0" err="1" smtClean="0">
                <a:latin typeface="Papyrus" pitchFamily="66" charset="0"/>
              </a:rPr>
              <a:t>quisquam</a:t>
            </a:r>
            <a:r>
              <a:rPr lang="fr-FR" dirty="0" smtClean="0">
                <a:latin typeface="Papyrus" pitchFamily="66" charset="0"/>
              </a:rPr>
              <a:t> ex </a:t>
            </a:r>
            <a:r>
              <a:rPr lang="fr-FR" dirty="0" err="1" smtClean="0">
                <a:latin typeface="Papyrus" pitchFamily="66" charset="0"/>
              </a:rPr>
              <a:t>illo</a:t>
            </a:r>
            <a:r>
              <a:rPr lang="fr-FR" dirty="0" smtClean="0">
                <a:latin typeface="Papyrus" pitchFamily="66" charset="0"/>
              </a:rPr>
              <a:t> </a:t>
            </a:r>
            <a:r>
              <a:rPr lang="fr-FR" dirty="0" err="1" smtClean="0">
                <a:latin typeface="Papyrus" pitchFamily="66" charset="0"/>
              </a:rPr>
              <a:t>uulnere</a:t>
            </a:r>
            <a:r>
              <a:rPr lang="fr-FR" dirty="0" smtClean="0">
                <a:latin typeface="Papyrus" pitchFamily="66" charset="0"/>
              </a:rPr>
              <a:t> </a:t>
            </a:r>
            <a:r>
              <a:rPr lang="fr-FR" dirty="0" err="1" smtClean="0">
                <a:latin typeface="Papyrus" pitchFamily="66" charset="0"/>
              </a:rPr>
              <a:t>sanus</a:t>
            </a:r>
            <a:r>
              <a:rPr lang="fr-FR" dirty="0" smtClean="0">
                <a:latin typeface="Papyrus" pitchFamily="66" charset="0"/>
              </a:rPr>
              <a:t> </a:t>
            </a:r>
            <a:r>
              <a:rPr lang="fr-FR" dirty="0" err="1" smtClean="0">
                <a:latin typeface="Papyrus" pitchFamily="66" charset="0"/>
              </a:rPr>
              <a:t>abit</a:t>
            </a:r>
            <a:r>
              <a:rPr lang="fr-FR" dirty="0" smtClean="0">
                <a:latin typeface="Papyrus" pitchFamily="66" charset="0"/>
              </a:rPr>
              <a:t>. </a:t>
            </a:r>
            <a:endParaRPr lang="fr-FR" dirty="0">
              <a:latin typeface="Papyrus" pitchFamily="66" charset="0"/>
            </a:endParaRPr>
          </a:p>
        </p:txBody>
      </p:sp>
      <p:sp>
        <p:nvSpPr>
          <p:cNvPr id="4" name="Rectangle 3"/>
          <p:cNvSpPr/>
          <p:nvPr/>
        </p:nvSpPr>
        <p:spPr>
          <a:xfrm>
            <a:off x="2005042" y="1124744"/>
            <a:ext cx="4968552" cy="5040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smtClean="0">
                <a:latin typeface="HerrCoolesWriting" pitchFamily="2" charset="0"/>
              </a:rPr>
              <a:t>PROPERCE, </a:t>
            </a:r>
            <a:r>
              <a:rPr lang="fr-FR" sz="2800" b="1" dirty="0" err="1" smtClean="0">
                <a:latin typeface="HerrCoolesWriting" pitchFamily="2" charset="0"/>
              </a:rPr>
              <a:t>Elegies</a:t>
            </a:r>
            <a:r>
              <a:rPr lang="fr-FR" sz="2800" b="1" dirty="0" smtClean="0">
                <a:latin typeface="HerrCoolesWriting" pitchFamily="2" charset="0"/>
              </a:rPr>
              <a:t>, II, 12</a:t>
            </a:r>
            <a:endParaRPr lang="fr-FR" sz="2800" b="1" dirty="0">
              <a:latin typeface="HerrCoolesWriting" pitchFamily="2" charset="0"/>
            </a:endParaRPr>
          </a:p>
        </p:txBody>
      </p:sp>
    </p:spTree>
    <p:extLst>
      <p:ext uri="{BB962C8B-B14F-4D97-AF65-F5344CB8AC3E}">
        <p14:creationId xmlns:p14="http://schemas.microsoft.com/office/powerpoint/2010/main" xmlns="" val="310519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59632" y="1268760"/>
            <a:ext cx="6696744" cy="954107"/>
          </a:xfrm>
          <a:prstGeom prst="rect">
            <a:avLst/>
          </a:prstGeom>
          <a:noFill/>
        </p:spPr>
        <p:txBody>
          <a:bodyPr wrap="square" rtlCol="0">
            <a:spAutoFit/>
          </a:bodyPr>
          <a:lstStyle/>
          <a:p>
            <a:pPr algn="ctr"/>
            <a:r>
              <a:rPr lang="fr-FR" sz="2800" dirty="0" smtClean="0">
                <a:solidFill>
                  <a:schemeClr val="tx2">
                    <a:lumMod val="90000"/>
                    <a:lumOff val="10000"/>
                  </a:schemeClr>
                </a:solidFill>
                <a:latin typeface="BrushedBig Becker" pitchFamily="2" charset="0"/>
              </a:rPr>
              <a:t>retrouvez  les mots latins qui désignent les attributs de Cupidon.</a:t>
            </a:r>
            <a:endParaRPr lang="fr-FR" sz="2800" dirty="0">
              <a:solidFill>
                <a:schemeClr val="tx2">
                  <a:lumMod val="90000"/>
                  <a:lumOff val="10000"/>
                </a:schemeClr>
              </a:solidFill>
              <a:latin typeface="BrushedBig Becker" pitchFamily="2" charset="0"/>
            </a:endParaRPr>
          </a:p>
        </p:txBody>
      </p:sp>
      <p:sp>
        <p:nvSpPr>
          <p:cNvPr id="3" name="Rectangle 2"/>
          <p:cNvSpPr/>
          <p:nvPr/>
        </p:nvSpPr>
        <p:spPr>
          <a:xfrm>
            <a:off x="1979712" y="2211182"/>
            <a:ext cx="5598368" cy="3416320"/>
          </a:xfrm>
          <a:prstGeom prst="rect">
            <a:avLst/>
          </a:prstGeom>
        </p:spPr>
        <p:txBody>
          <a:bodyPr wrap="square">
            <a:spAutoFit/>
          </a:bodyPr>
          <a:lstStyle/>
          <a:p>
            <a:r>
              <a:rPr lang="fr-FR" dirty="0" smtClean="0">
                <a:latin typeface="Papyrus" pitchFamily="66" charset="0"/>
              </a:rPr>
              <a:t>QVICVMQVE </a:t>
            </a:r>
            <a:r>
              <a:rPr lang="fr-FR" dirty="0" err="1" smtClean="0">
                <a:latin typeface="Papyrus" pitchFamily="66" charset="0"/>
              </a:rPr>
              <a:t>ille</a:t>
            </a:r>
            <a:r>
              <a:rPr lang="fr-FR" dirty="0" smtClean="0">
                <a:latin typeface="Papyrus" pitchFamily="66" charset="0"/>
              </a:rPr>
              <a:t> fuit, </a:t>
            </a:r>
            <a:r>
              <a:rPr lang="fr-FR" dirty="0" err="1" smtClean="0">
                <a:latin typeface="Papyrus" pitchFamily="66" charset="0"/>
              </a:rPr>
              <a:t>puerum</a:t>
            </a:r>
            <a:r>
              <a:rPr lang="fr-FR" dirty="0" smtClean="0">
                <a:latin typeface="Papyrus" pitchFamily="66" charset="0"/>
              </a:rPr>
              <a:t> qui </a:t>
            </a:r>
            <a:r>
              <a:rPr lang="fr-FR" dirty="0" err="1" smtClean="0">
                <a:latin typeface="Papyrus" pitchFamily="66" charset="0"/>
              </a:rPr>
              <a:t>pinxit</a:t>
            </a:r>
            <a:r>
              <a:rPr lang="fr-FR" dirty="0" smtClean="0">
                <a:latin typeface="Papyrus" pitchFamily="66" charset="0"/>
              </a:rPr>
              <a:t> </a:t>
            </a:r>
            <a:r>
              <a:rPr lang="fr-FR" dirty="0" err="1" smtClean="0">
                <a:latin typeface="Papyrus" pitchFamily="66" charset="0"/>
              </a:rPr>
              <a:t>Amorem</a:t>
            </a:r>
            <a:r>
              <a:rPr lang="fr-FR" dirty="0" smtClean="0">
                <a:latin typeface="Papyrus" pitchFamily="66" charset="0"/>
              </a:rPr>
              <a:t>, </a:t>
            </a:r>
          </a:p>
          <a:p>
            <a:r>
              <a:rPr lang="fr-FR" dirty="0" smtClean="0">
                <a:latin typeface="Papyrus" pitchFamily="66" charset="0"/>
              </a:rPr>
              <a:t>nonne </a:t>
            </a:r>
            <a:r>
              <a:rPr lang="fr-FR" dirty="0" err="1" smtClean="0">
                <a:latin typeface="Papyrus" pitchFamily="66" charset="0"/>
              </a:rPr>
              <a:t>putas</a:t>
            </a:r>
            <a:r>
              <a:rPr lang="fr-FR" dirty="0" smtClean="0">
                <a:latin typeface="Papyrus" pitchFamily="66" charset="0"/>
              </a:rPr>
              <a:t> miras </a:t>
            </a:r>
            <a:r>
              <a:rPr lang="fr-FR" dirty="0" err="1" smtClean="0">
                <a:latin typeface="Papyrus" pitchFamily="66" charset="0"/>
              </a:rPr>
              <a:t>hunc</a:t>
            </a:r>
            <a:r>
              <a:rPr lang="fr-FR" dirty="0" smtClean="0">
                <a:latin typeface="Papyrus" pitchFamily="66" charset="0"/>
              </a:rPr>
              <a:t> </a:t>
            </a:r>
            <a:r>
              <a:rPr lang="fr-FR" dirty="0" err="1" smtClean="0">
                <a:latin typeface="Papyrus" pitchFamily="66" charset="0"/>
              </a:rPr>
              <a:t>habuisse</a:t>
            </a:r>
            <a:r>
              <a:rPr lang="fr-FR" dirty="0" smtClean="0">
                <a:latin typeface="Papyrus" pitchFamily="66" charset="0"/>
              </a:rPr>
              <a:t> </a:t>
            </a:r>
            <a:r>
              <a:rPr lang="fr-FR" dirty="0" err="1" smtClean="0">
                <a:latin typeface="Papyrus" pitchFamily="66" charset="0"/>
              </a:rPr>
              <a:t>manus</a:t>
            </a:r>
            <a:r>
              <a:rPr lang="fr-FR" dirty="0" smtClean="0">
                <a:latin typeface="Papyrus" pitchFamily="66" charset="0"/>
              </a:rPr>
              <a:t>? </a:t>
            </a:r>
          </a:p>
          <a:p>
            <a:r>
              <a:rPr lang="fr-FR" dirty="0" err="1" smtClean="0">
                <a:latin typeface="Papyrus" pitchFamily="66" charset="0"/>
              </a:rPr>
              <a:t>is</a:t>
            </a:r>
            <a:r>
              <a:rPr lang="fr-FR" dirty="0" smtClean="0">
                <a:latin typeface="Papyrus" pitchFamily="66" charset="0"/>
              </a:rPr>
              <a:t> </a:t>
            </a:r>
            <a:r>
              <a:rPr lang="fr-FR" dirty="0" err="1" smtClean="0">
                <a:latin typeface="Papyrus" pitchFamily="66" charset="0"/>
              </a:rPr>
              <a:t>primum</a:t>
            </a:r>
            <a:r>
              <a:rPr lang="fr-FR" dirty="0" smtClean="0">
                <a:latin typeface="Papyrus" pitchFamily="66" charset="0"/>
              </a:rPr>
              <a:t> </a:t>
            </a:r>
            <a:r>
              <a:rPr lang="fr-FR" dirty="0" err="1" smtClean="0">
                <a:latin typeface="Papyrus" pitchFamily="66" charset="0"/>
              </a:rPr>
              <a:t>uidit</a:t>
            </a:r>
            <a:r>
              <a:rPr lang="fr-FR" dirty="0" smtClean="0">
                <a:latin typeface="Papyrus" pitchFamily="66" charset="0"/>
              </a:rPr>
              <a:t> sine sensu </a:t>
            </a:r>
            <a:r>
              <a:rPr lang="fr-FR" dirty="0" err="1" smtClean="0">
                <a:latin typeface="Papyrus" pitchFamily="66" charset="0"/>
              </a:rPr>
              <a:t>uiuere</a:t>
            </a:r>
            <a:r>
              <a:rPr lang="fr-FR" dirty="0" smtClean="0">
                <a:latin typeface="Papyrus" pitchFamily="66" charset="0"/>
              </a:rPr>
              <a:t> </a:t>
            </a:r>
            <a:r>
              <a:rPr lang="fr-FR" dirty="0" err="1" smtClean="0">
                <a:latin typeface="Papyrus" pitchFamily="66" charset="0"/>
              </a:rPr>
              <a:t>amantis</a:t>
            </a:r>
            <a:r>
              <a:rPr lang="fr-FR" dirty="0" smtClean="0">
                <a:latin typeface="Papyrus" pitchFamily="66" charset="0"/>
              </a:rPr>
              <a:t>, </a:t>
            </a:r>
          </a:p>
          <a:p>
            <a:r>
              <a:rPr lang="fr-FR" dirty="0" smtClean="0">
                <a:latin typeface="Papyrus" pitchFamily="66" charset="0"/>
              </a:rPr>
              <a:t>et </a:t>
            </a:r>
            <a:r>
              <a:rPr lang="fr-FR" dirty="0" err="1" smtClean="0">
                <a:latin typeface="Papyrus" pitchFamily="66" charset="0"/>
              </a:rPr>
              <a:t>leuibus</a:t>
            </a:r>
            <a:r>
              <a:rPr lang="fr-FR" dirty="0" smtClean="0">
                <a:latin typeface="Papyrus" pitchFamily="66" charset="0"/>
              </a:rPr>
              <a:t> </a:t>
            </a:r>
            <a:r>
              <a:rPr lang="fr-FR" dirty="0" err="1" smtClean="0">
                <a:latin typeface="Papyrus" pitchFamily="66" charset="0"/>
              </a:rPr>
              <a:t>curis</a:t>
            </a:r>
            <a:r>
              <a:rPr lang="fr-FR" dirty="0" smtClean="0">
                <a:latin typeface="Papyrus" pitchFamily="66" charset="0"/>
              </a:rPr>
              <a:t> magna </a:t>
            </a:r>
            <a:r>
              <a:rPr lang="fr-FR" dirty="0" err="1" smtClean="0">
                <a:latin typeface="Papyrus" pitchFamily="66" charset="0"/>
              </a:rPr>
              <a:t>perire</a:t>
            </a:r>
            <a:r>
              <a:rPr lang="fr-FR" dirty="0" smtClean="0">
                <a:latin typeface="Papyrus" pitchFamily="66" charset="0"/>
              </a:rPr>
              <a:t> </a:t>
            </a:r>
            <a:r>
              <a:rPr lang="fr-FR" dirty="0" err="1" smtClean="0">
                <a:latin typeface="Papyrus" pitchFamily="66" charset="0"/>
              </a:rPr>
              <a:t>bona</a:t>
            </a:r>
            <a:r>
              <a:rPr lang="fr-FR" dirty="0" smtClean="0">
                <a:latin typeface="Papyrus" pitchFamily="66" charset="0"/>
              </a:rPr>
              <a:t>. </a:t>
            </a:r>
          </a:p>
          <a:p>
            <a:r>
              <a:rPr lang="fr-FR" dirty="0" smtClean="0">
                <a:latin typeface="Papyrus" pitchFamily="66" charset="0"/>
              </a:rPr>
              <a:t>idem non frustra </a:t>
            </a:r>
            <a:r>
              <a:rPr lang="fr-FR" dirty="0" err="1" smtClean="0">
                <a:latin typeface="Papyrus" pitchFamily="66" charset="0"/>
              </a:rPr>
              <a:t>uentosas</a:t>
            </a:r>
            <a:r>
              <a:rPr lang="fr-FR" dirty="0" smtClean="0">
                <a:latin typeface="Papyrus" pitchFamily="66" charset="0"/>
              </a:rPr>
              <a:t> </a:t>
            </a:r>
            <a:r>
              <a:rPr lang="fr-FR" dirty="0" err="1" smtClean="0">
                <a:latin typeface="Papyrus" pitchFamily="66" charset="0"/>
              </a:rPr>
              <a:t>addidit</a:t>
            </a:r>
            <a:r>
              <a:rPr lang="fr-FR" dirty="0" smtClean="0">
                <a:latin typeface="Papyrus" pitchFamily="66" charset="0"/>
              </a:rPr>
              <a:t> </a:t>
            </a:r>
            <a:r>
              <a:rPr lang="fr-FR" dirty="0" err="1" smtClean="0">
                <a:latin typeface="Papyrus" pitchFamily="66" charset="0"/>
              </a:rPr>
              <a:t>alas</a:t>
            </a:r>
            <a:r>
              <a:rPr lang="fr-FR" dirty="0" smtClean="0">
                <a:latin typeface="Papyrus" pitchFamily="66" charset="0"/>
              </a:rPr>
              <a:t>, </a:t>
            </a:r>
          </a:p>
          <a:p>
            <a:r>
              <a:rPr lang="fr-FR" dirty="0" err="1" smtClean="0">
                <a:latin typeface="Papyrus" pitchFamily="66" charset="0"/>
              </a:rPr>
              <a:t>fecit</a:t>
            </a:r>
            <a:r>
              <a:rPr lang="fr-FR" dirty="0" smtClean="0">
                <a:latin typeface="Papyrus" pitchFamily="66" charset="0"/>
              </a:rPr>
              <a:t> et humano corde </a:t>
            </a:r>
            <a:r>
              <a:rPr lang="fr-FR" dirty="0" err="1" smtClean="0">
                <a:latin typeface="Papyrus" pitchFamily="66" charset="0"/>
              </a:rPr>
              <a:t>uolare</a:t>
            </a:r>
            <a:r>
              <a:rPr lang="fr-FR" dirty="0" smtClean="0">
                <a:latin typeface="Papyrus" pitchFamily="66" charset="0"/>
              </a:rPr>
              <a:t> deum: </a:t>
            </a:r>
          </a:p>
          <a:p>
            <a:r>
              <a:rPr lang="fr-FR" dirty="0" err="1" smtClean="0">
                <a:latin typeface="Papyrus" pitchFamily="66" charset="0"/>
              </a:rPr>
              <a:t>scilicet</a:t>
            </a:r>
            <a:r>
              <a:rPr lang="fr-FR" dirty="0" smtClean="0">
                <a:latin typeface="Papyrus" pitchFamily="66" charset="0"/>
              </a:rPr>
              <a:t> alterna </a:t>
            </a:r>
            <a:r>
              <a:rPr lang="fr-FR" dirty="0" err="1" smtClean="0">
                <a:latin typeface="Papyrus" pitchFamily="66" charset="0"/>
              </a:rPr>
              <a:t>quoniam</a:t>
            </a:r>
            <a:r>
              <a:rPr lang="fr-FR" dirty="0" smtClean="0">
                <a:latin typeface="Papyrus" pitchFamily="66" charset="0"/>
              </a:rPr>
              <a:t> </a:t>
            </a:r>
            <a:r>
              <a:rPr lang="fr-FR" dirty="0" err="1" smtClean="0">
                <a:latin typeface="Papyrus" pitchFamily="66" charset="0"/>
              </a:rPr>
              <a:t>iactamur</a:t>
            </a:r>
            <a:r>
              <a:rPr lang="fr-FR" dirty="0" smtClean="0">
                <a:latin typeface="Papyrus" pitchFamily="66" charset="0"/>
              </a:rPr>
              <a:t> in </a:t>
            </a:r>
            <a:r>
              <a:rPr lang="fr-FR" dirty="0" err="1" smtClean="0">
                <a:latin typeface="Papyrus" pitchFamily="66" charset="0"/>
              </a:rPr>
              <a:t>unda</a:t>
            </a:r>
            <a:r>
              <a:rPr lang="fr-FR" dirty="0" smtClean="0">
                <a:latin typeface="Papyrus" pitchFamily="66" charset="0"/>
              </a:rPr>
              <a:t>, </a:t>
            </a:r>
          </a:p>
          <a:p>
            <a:r>
              <a:rPr lang="fr-FR" dirty="0" err="1" smtClean="0">
                <a:latin typeface="Papyrus" pitchFamily="66" charset="0"/>
              </a:rPr>
              <a:t>nostraque</a:t>
            </a:r>
            <a:r>
              <a:rPr lang="fr-FR" dirty="0" smtClean="0">
                <a:latin typeface="Papyrus" pitchFamily="66" charset="0"/>
              </a:rPr>
              <a:t> non </a:t>
            </a:r>
            <a:r>
              <a:rPr lang="fr-FR" dirty="0" err="1" smtClean="0">
                <a:latin typeface="Papyrus" pitchFamily="66" charset="0"/>
              </a:rPr>
              <a:t>ullis</a:t>
            </a:r>
            <a:r>
              <a:rPr lang="fr-FR" dirty="0" smtClean="0">
                <a:latin typeface="Papyrus" pitchFamily="66" charset="0"/>
              </a:rPr>
              <a:t> </a:t>
            </a:r>
            <a:r>
              <a:rPr lang="fr-FR" dirty="0" err="1" smtClean="0">
                <a:latin typeface="Papyrus" pitchFamily="66" charset="0"/>
              </a:rPr>
              <a:t>permanet</a:t>
            </a:r>
            <a:r>
              <a:rPr lang="fr-FR" dirty="0" smtClean="0">
                <a:latin typeface="Papyrus" pitchFamily="66" charset="0"/>
              </a:rPr>
              <a:t> aura </a:t>
            </a:r>
            <a:r>
              <a:rPr lang="fr-FR" dirty="0" err="1" smtClean="0">
                <a:latin typeface="Papyrus" pitchFamily="66" charset="0"/>
              </a:rPr>
              <a:t>locis</a:t>
            </a:r>
            <a:r>
              <a:rPr lang="fr-FR" dirty="0" smtClean="0">
                <a:latin typeface="Papyrus" pitchFamily="66" charset="0"/>
              </a:rPr>
              <a:t>. </a:t>
            </a:r>
          </a:p>
          <a:p>
            <a:r>
              <a:rPr lang="fr-FR" dirty="0" smtClean="0">
                <a:latin typeface="Papyrus" pitchFamily="66" charset="0"/>
              </a:rPr>
              <a:t>et </a:t>
            </a:r>
            <a:r>
              <a:rPr lang="fr-FR" dirty="0" err="1" smtClean="0">
                <a:latin typeface="Papyrus" pitchFamily="66" charset="0"/>
              </a:rPr>
              <a:t>merito</a:t>
            </a:r>
            <a:r>
              <a:rPr lang="fr-FR" dirty="0" smtClean="0">
                <a:latin typeface="Papyrus" pitchFamily="66" charset="0"/>
              </a:rPr>
              <a:t> </a:t>
            </a:r>
            <a:r>
              <a:rPr lang="fr-FR" dirty="0" err="1" smtClean="0">
                <a:latin typeface="Papyrus" pitchFamily="66" charset="0"/>
              </a:rPr>
              <a:t>hamatis</a:t>
            </a:r>
            <a:r>
              <a:rPr lang="fr-FR" dirty="0" smtClean="0">
                <a:latin typeface="Papyrus" pitchFamily="66" charset="0"/>
              </a:rPr>
              <a:t> </a:t>
            </a:r>
            <a:r>
              <a:rPr lang="fr-FR" dirty="0" err="1" smtClean="0">
                <a:latin typeface="Papyrus" pitchFamily="66" charset="0"/>
              </a:rPr>
              <a:t>manus</a:t>
            </a:r>
            <a:r>
              <a:rPr lang="fr-FR" dirty="0" smtClean="0">
                <a:latin typeface="Papyrus" pitchFamily="66" charset="0"/>
              </a:rPr>
              <a:t> est </a:t>
            </a:r>
            <a:r>
              <a:rPr lang="fr-FR" dirty="0" err="1" smtClean="0">
                <a:latin typeface="Papyrus" pitchFamily="66" charset="0"/>
              </a:rPr>
              <a:t>armata</a:t>
            </a:r>
            <a:r>
              <a:rPr lang="fr-FR" dirty="0" smtClean="0">
                <a:latin typeface="Papyrus" pitchFamily="66" charset="0"/>
              </a:rPr>
              <a:t> </a:t>
            </a:r>
            <a:r>
              <a:rPr lang="fr-FR" dirty="0" err="1" smtClean="0">
                <a:latin typeface="Papyrus" pitchFamily="66" charset="0"/>
              </a:rPr>
              <a:t>sagittis</a:t>
            </a:r>
            <a:r>
              <a:rPr lang="fr-FR" dirty="0" smtClean="0">
                <a:latin typeface="Papyrus" pitchFamily="66" charset="0"/>
              </a:rPr>
              <a:t>, </a:t>
            </a:r>
          </a:p>
          <a:p>
            <a:r>
              <a:rPr lang="fr-FR" dirty="0" smtClean="0">
                <a:latin typeface="Papyrus" pitchFamily="66" charset="0"/>
              </a:rPr>
              <a:t>et </a:t>
            </a:r>
            <a:r>
              <a:rPr lang="fr-FR" dirty="0" err="1" smtClean="0">
                <a:latin typeface="Papyrus" pitchFamily="66" charset="0"/>
              </a:rPr>
              <a:t>pharetra</a:t>
            </a:r>
            <a:r>
              <a:rPr lang="fr-FR" dirty="0" smtClean="0">
                <a:latin typeface="Papyrus" pitchFamily="66" charset="0"/>
              </a:rPr>
              <a:t> ex </a:t>
            </a:r>
            <a:r>
              <a:rPr lang="fr-FR" dirty="0" err="1" smtClean="0">
                <a:latin typeface="Papyrus" pitchFamily="66" charset="0"/>
              </a:rPr>
              <a:t>umero</a:t>
            </a:r>
            <a:r>
              <a:rPr lang="fr-FR" dirty="0" smtClean="0">
                <a:latin typeface="Papyrus" pitchFamily="66" charset="0"/>
              </a:rPr>
              <a:t> </a:t>
            </a:r>
            <a:r>
              <a:rPr lang="fr-FR" dirty="0" err="1" smtClean="0">
                <a:latin typeface="Papyrus" pitchFamily="66" charset="0"/>
              </a:rPr>
              <a:t>Cnosia</a:t>
            </a:r>
            <a:r>
              <a:rPr lang="fr-FR" dirty="0" smtClean="0">
                <a:latin typeface="Papyrus" pitchFamily="66" charset="0"/>
              </a:rPr>
              <a:t> </a:t>
            </a:r>
            <a:r>
              <a:rPr lang="fr-FR" dirty="0" err="1" smtClean="0">
                <a:latin typeface="Papyrus" pitchFamily="66" charset="0"/>
              </a:rPr>
              <a:t>utroque</a:t>
            </a:r>
            <a:r>
              <a:rPr lang="fr-FR" dirty="0" smtClean="0">
                <a:latin typeface="Papyrus" pitchFamily="66" charset="0"/>
              </a:rPr>
              <a:t> </a:t>
            </a:r>
            <a:r>
              <a:rPr lang="fr-FR" dirty="0" err="1" smtClean="0">
                <a:latin typeface="Papyrus" pitchFamily="66" charset="0"/>
              </a:rPr>
              <a:t>iacet</a:t>
            </a:r>
            <a:r>
              <a:rPr lang="fr-FR" dirty="0" smtClean="0">
                <a:latin typeface="Papyrus" pitchFamily="66" charset="0"/>
              </a:rPr>
              <a:t>: </a:t>
            </a:r>
          </a:p>
          <a:p>
            <a:r>
              <a:rPr lang="fr-FR" dirty="0" smtClean="0">
                <a:latin typeface="Papyrus" pitchFamily="66" charset="0"/>
              </a:rPr>
              <a:t>ante </a:t>
            </a:r>
            <a:r>
              <a:rPr lang="fr-FR" dirty="0" err="1" smtClean="0">
                <a:latin typeface="Papyrus" pitchFamily="66" charset="0"/>
              </a:rPr>
              <a:t>ferit</a:t>
            </a:r>
            <a:r>
              <a:rPr lang="fr-FR" dirty="0" smtClean="0">
                <a:latin typeface="Papyrus" pitchFamily="66" charset="0"/>
              </a:rPr>
              <a:t> </a:t>
            </a:r>
            <a:r>
              <a:rPr lang="fr-FR" dirty="0" err="1" smtClean="0">
                <a:latin typeface="Papyrus" pitchFamily="66" charset="0"/>
              </a:rPr>
              <a:t>quoniam</a:t>
            </a:r>
            <a:r>
              <a:rPr lang="fr-FR" dirty="0" smtClean="0">
                <a:latin typeface="Papyrus" pitchFamily="66" charset="0"/>
              </a:rPr>
              <a:t>, </a:t>
            </a:r>
            <a:r>
              <a:rPr lang="fr-FR" dirty="0" err="1" smtClean="0">
                <a:latin typeface="Papyrus" pitchFamily="66" charset="0"/>
              </a:rPr>
              <a:t>tuti</a:t>
            </a:r>
            <a:r>
              <a:rPr lang="fr-FR" dirty="0" smtClean="0">
                <a:latin typeface="Papyrus" pitchFamily="66" charset="0"/>
              </a:rPr>
              <a:t> </a:t>
            </a:r>
            <a:r>
              <a:rPr lang="fr-FR" dirty="0" err="1" smtClean="0">
                <a:latin typeface="Papyrus" pitchFamily="66" charset="0"/>
              </a:rPr>
              <a:t>quam</a:t>
            </a:r>
            <a:r>
              <a:rPr lang="fr-FR" dirty="0" smtClean="0">
                <a:latin typeface="Papyrus" pitchFamily="66" charset="0"/>
              </a:rPr>
              <a:t> </a:t>
            </a:r>
            <a:r>
              <a:rPr lang="fr-FR" dirty="0" err="1" smtClean="0">
                <a:latin typeface="Papyrus" pitchFamily="66" charset="0"/>
              </a:rPr>
              <a:t>cernimus</a:t>
            </a:r>
            <a:r>
              <a:rPr lang="fr-FR" dirty="0" smtClean="0">
                <a:latin typeface="Papyrus" pitchFamily="66" charset="0"/>
              </a:rPr>
              <a:t> </a:t>
            </a:r>
            <a:r>
              <a:rPr lang="fr-FR" dirty="0" err="1" smtClean="0">
                <a:latin typeface="Papyrus" pitchFamily="66" charset="0"/>
              </a:rPr>
              <a:t>hostem</a:t>
            </a:r>
            <a:r>
              <a:rPr lang="fr-FR" dirty="0" smtClean="0">
                <a:latin typeface="Papyrus" pitchFamily="66" charset="0"/>
              </a:rPr>
              <a:t>, </a:t>
            </a:r>
          </a:p>
          <a:p>
            <a:r>
              <a:rPr lang="fr-FR" dirty="0" smtClean="0">
                <a:latin typeface="Papyrus" pitchFamily="66" charset="0"/>
              </a:rPr>
              <a:t>nec </a:t>
            </a:r>
            <a:r>
              <a:rPr lang="fr-FR" dirty="0" err="1" smtClean="0">
                <a:latin typeface="Papyrus" pitchFamily="66" charset="0"/>
              </a:rPr>
              <a:t>quisquam</a:t>
            </a:r>
            <a:r>
              <a:rPr lang="fr-FR" dirty="0" smtClean="0">
                <a:latin typeface="Papyrus" pitchFamily="66" charset="0"/>
              </a:rPr>
              <a:t> ex </a:t>
            </a:r>
            <a:r>
              <a:rPr lang="fr-FR" dirty="0" err="1" smtClean="0">
                <a:latin typeface="Papyrus" pitchFamily="66" charset="0"/>
              </a:rPr>
              <a:t>illo</a:t>
            </a:r>
            <a:r>
              <a:rPr lang="fr-FR" dirty="0" smtClean="0">
                <a:latin typeface="Papyrus" pitchFamily="66" charset="0"/>
              </a:rPr>
              <a:t> </a:t>
            </a:r>
            <a:r>
              <a:rPr lang="fr-FR" dirty="0" err="1" smtClean="0">
                <a:latin typeface="Papyrus" pitchFamily="66" charset="0"/>
              </a:rPr>
              <a:t>uulnere</a:t>
            </a:r>
            <a:r>
              <a:rPr lang="fr-FR" dirty="0" smtClean="0">
                <a:latin typeface="Papyrus" pitchFamily="66" charset="0"/>
              </a:rPr>
              <a:t> </a:t>
            </a:r>
            <a:r>
              <a:rPr lang="fr-FR" dirty="0" err="1" smtClean="0">
                <a:latin typeface="Papyrus" pitchFamily="66" charset="0"/>
              </a:rPr>
              <a:t>sanus</a:t>
            </a:r>
            <a:r>
              <a:rPr lang="fr-FR" dirty="0" smtClean="0">
                <a:latin typeface="Papyrus" pitchFamily="66" charset="0"/>
              </a:rPr>
              <a:t> </a:t>
            </a:r>
            <a:r>
              <a:rPr lang="fr-FR" dirty="0" err="1" smtClean="0">
                <a:latin typeface="Papyrus" pitchFamily="66" charset="0"/>
              </a:rPr>
              <a:t>abit</a:t>
            </a:r>
            <a:r>
              <a:rPr lang="fr-FR" dirty="0" smtClean="0">
                <a:latin typeface="Papyrus" pitchFamily="66" charset="0"/>
              </a:rPr>
              <a:t>. </a:t>
            </a:r>
            <a:endParaRPr lang="fr-FR" dirty="0">
              <a:latin typeface="Papyrus" pitchFamily="66" charset="0"/>
            </a:endParaRPr>
          </a:p>
        </p:txBody>
      </p:sp>
    </p:spTree>
    <p:extLst>
      <p:ext uri="{BB962C8B-B14F-4D97-AF65-F5344CB8AC3E}">
        <p14:creationId xmlns:p14="http://schemas.microsoft.com/office/powerpoint/2010/main" xmlns="" val="402989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124744"/>
            <a:ext cx="6912768" cy="4616648"/>
          </a:xfrm>
          <a:prstGeom prst="rect">
            <a:avLst/>
          </a:prstGeom>
        </p:spPr>
        <p:txBody>
          <a:bodyPr wrap="square">
            <a:spAutoFit/>
          </a:bodyPr>
          <a:lstStyle/>
          <a:p>
            <a:r>
              <a:rPr lang="fr-FR" sz="2200" dirty="0" smtClean="0">
                <a:latin typeface="Papyrus" pitchFamily="66" charset="0"/>
              </a:rPr>
              <a:t>QVICVMQVE </a:t>
            </a:r>
            <a:r>
              <a:rPr lang="fr-FR" sz="2200" dirty="0" err="1" smtClean="0">
                <a:latin typeface="Papyrus" pitchFamily="66" charset="0"/>
              </a:rPr>
              <a:t>ille</a:t>
            </a:r>
            <a:r>
              <a:rPr lang="fr-FR" sz="2200" dirty="0" smtClean="0">
                <a:latin typeface="Papyrus" pitchFamily="66" charset="0"/>
              </a:rPr>
              <a:t> fuit, </a:t>
            </a:r>
            <a:r>
              <a:rPr lang="fr-FR" sz="2800" b="1" dirty="0" err="1" smtClean="0">
                <a:solidFill>
                  <a:schemeClr val="accent1"/>
                </a:solidFill>
                <a:latin typeface="Papyrus" pitchFamily="66" charset="0"/>
              </a:rPr>
              <a:t>puerum</a:t>
            </a:r>
            <a:r>
              <a:rPr lang="fr-FR" sz="2200" dirty="0" smtClean="0">
                <a:latin typeface="Papyrus" pitchFamily="66" charset="0"/>
              </a:rPr>
              <a:t> qui </a:t>
            </a:r>
            <a:r>
              <a:rPr lang="fr-FR" sz="2200" dirty="0" err="1" smtClean="0">
                <a:latin typeface="Papyrus" pitchFamily="66" charset="0"/>
              </a:rPr>
              <a:t>pinxit</a:t>
            </a:r>
            <a:r>
              <a:rPr lang="fr-FR" sz="2200" dirty="0" smtClean="0">
                <a:latin typeface="Papyrus" pitchFamily="66" charset="0"/>
              </a:rPr>
              <a:t> </a:t>
            </a:r>
            <a:r>
              <a:rPr lang="fr-FR" sz="2200" dirty="0" err="1" smtClean="0">
                <a:latin typeface="Papyrus" pitchFamily="66" charset="0"/>
              </a:rPr>
              <a:t>Amorem</a:t>
            </a:r>
            <a:r>
              <a:rPr lang="fr-FR" sz="2200" dirty="0" smtClean="0">
                <a:latin typeface="Papyrus" pitchFamily="66" charset="0"/>
              </a:rPr>
              <a:t>, </a:t>
            </a:r>
          </a:p>
          <a:p>
            <a:r>
              <a:rPr lang="fr-FR" sz="2200" dirty="0" smtClean="0">
                <a:latin typeface="Papyrus" pitchFamily="66" charset="0"/>
              </a:rPr>
              <a:t>nonne </a:t>
            </a:r>
            <a:r>
              <a:rPr lang="fr-FR" sz="2200" dirty="0" err="1" smtClean="0">
                <a:latin typeface="Papyrus" pitchFamily="66" charset="0"/>
              </a:rPr>
              <a:t>putas</a:t>
            </a:r>
            <a:r>
              <a:rPr lang="fr-FR" sz="2200" dirty="0" smtClean="0">
                <a:latin typeface="Papyrus" pitchFamily="66" charset="0"/>
              </a:rPr>
              <a:t> miras </a:t>
            </a:r>
            <a:r>
              <a:rPr lang="fr-FR" sz="2200" dirty="0" err="1" smtClean="0">
                <a:latin typeface="Papyrus" pitchFamily="66" charset="0"/>
              </a:rPr>
              <a:t>hunc</a:t>
            </a:r>
            <a:r>
              <a:rPr lang="fr-FR" sz="2200" dirty="0" smtClean="0">
                <a:latin typeface="Papyrus" pitchFamily="66" charset="0"/>
              </a:rPr>
              <a:t> </a:t>
            </a:r>
            <a:r>
              <a:rPr lang="fr-FR" sz="2200" dirty="0" err="1" smtClean="0">
                <a:latin typeface="Papyrus" pitchFamily="66" charset="0"/>
              </a:rPr>
              <a:t>habuisse</a:t>
            </a:r>
            <a:r>
              <a:rPr lang="fr-FR" sz="2200" dirty="0" smtClean="0">
                <a:latin typeface="Papyrus" pitchFamily="66" charset="0"/>
              </a:rPr>
              <a:t> </a:t>
            </a:r>
            <a:r>
              <a:rPr lang="fr-FR" sz="2200" dirty="0" err="1" smtClean="0">
                <a:latin typeface="Papyrus" pitchFamily="66" charset="0"/>
              </a:rPr>
              <a:t>manus</a:t>
            </a:r>
            <a:r>
              <a:rPr lang="fr-FR" sz="2200" dirty="0" smtClean="0">
                <a:latin typeface="Papyrus" pitchFamily="66" charset="0"/>
              </a:rPr>
              <a:t>? </a:t>
            </a:r>
          </a:p>
          <a:p>
            <a:r>
              <a:rPr lang="fr-FR" sz="2200" dirty="0" err="1" smtClean="0">
                <a:latin typeface="Papyrus" pitchFamily="66" charset="0"/>
              </a:rPr>
              <a:t>is</a:t>
            </a:r>
            <a:r>
              <a:rPr lang="fr-FR" sz="2200" dirty="0" smtClean="0">
                <a:latin typeface="Papyrus" pitchFamily="66" charset="0"/>
              </a:rPr>
              <a:t> </a:t>
            </a:r>
            <a:r>
              <a:rPr lang="fr-FR" sz="2200" dirty="0" err="1" smtClean="0">
                <a:latin typeface="Papyrus" pitchFamily="66" charset="0"/>
              </a:rPr>
              <a:t>primum</a:t>
            </a:r>
            <a:r>
              <a:rPr lang="fr-FR" sz="2200" dirty="0" smtClean="0">
                <a:latin typeface="Papyrus" pitchFamily="66" charset="0"/>
              </a:rPr>
              <a:t> </a:t>
            </a:r>
            <a:r>
              <a:rPr lang="fr-FR" sz="2200" dirty="0" err="1" smtClean="0">
                <a:latin typeface="Papyrus" pitchFamily="66" charset="0"/>
              </a:rPr>
              <a:t>uidit</a:t>
            </a:r>
            <a:r>
              <a:rPr lang="fr-FR" sz="2200" dirty="0" smtClean="0">
                <a:latin typeface="Papyrus" pitchFamily="66" charset="0"/>
              </a:rPr>
              <a:t> sine sensu </a:t>
            </a:r>
            <a:r>
              <a:rPr lang="fr-FR" sz="2200" dirty="0" err="1" smtClean="0">
                <a:latin typeface="Papyrus" pitchFamily="66" charset="0"/>
              </a:rPr>
              <a:t>uiuere</a:t>
            </a:r>
            <a:r>
              <a:rPr lang="fr-FR" sz="2200" dirty="0" smtClean="0">
                <a:latin typeface="Papyrus" pitchFamily="66" charset="0"/>
              </a:rPr>
              <a:t> </a:t>
            </a:r>
            <a:r>
              <a:rPr lang="fr-FR" sz="2200" dirty="0" err="1" smtClean="0">
                <a:latin typeface="Papyrus" pitchFamily="66" charset="0"/>
              </a:rPr>
              <a:t>amantis</a:t>
            </a:r>
            <a:r>
              <a:rPr lang="fr-FR" sz="2200" dirty="0" smtClean="0">
                <a:latin typeface="Papyrus" pitchFamily="66" charset="0"/>
              </a:rPr>
              <a:t>, </a:t>
            </a:r>
          </a:p>
          <a:p>
            <a:r>
              <a:rPr lang="fr-FR" sz="2200" dirty="0" smtClean="0">
                <a:latin typeface="Papyrus" pitchFamily="66" charset="0"/>
              </a:rPr>
              <a:t>et </a:t>
            </a:r>
            <a:r>
              <a:rPr lang="fr-FR" sz="2200" dirty="0" err="1" smtClean="0">
                <a:latin typeface="Papyrus" pitchFamily="66" charset="0"/>
              </a:rPr>
              <a:t>leuibus</a:t>
            </a:r>
            <a:r>
              <a:rPr lang="fr-FR" sz="2200" dirty="0" smtClean="0">
                <a:latin typeface="Papyrus" pitchFamily="66" charset="0"/>
              </a:rPr>
              <a:t> </a:t>
            </a:r>
            <a:r>
              <a:rPr lang="fr-FR" sz="2200" dirty="0" err="1" smtClean="0">
                <a:latin typeface="Papyrus" pitchFamily="66" charset="0"/>
              </a:rPr>
              <a:t>curis</a:t>
            </a:r>
            <a:r>
              <a:rPr lang="fr-FR" sz="2200" dirty="0" smtClean="0">
                <a:latin typeface="Papyrus" pitchFamily="66" charset="0"/>
              </a:rPr>
              <a:t> magna </a:t>
            </a:r>
            <a:r>
              <a:rPr lang="fr-FR" sz="2200" dirty="0" err="1" smtClean="0">
                <a:latin typeface="Papyrus" pitchFamily="66" charset="0"/>
              </a:rPr>
              <a:t>perire</a:t>
            </a:r>
            <a:r>
              <a:rPr lang="fr-FR" sz="2200" dirty="0" smtClean="0">
                <a:latin typeface="Papyrus" pitchFamily="66" charset="0"/>
              </a:rPr>
              <a:t> </a:t>
            </a:r>
            <a:r>
              <a:rPr lang="fr-FR" sz="2200" dirty="0" err="1" smtClean="0">
                <a:latin typeface="Papyrus" pitchFamily="66" charset="0"/>
              </a:rPr>
              <a:t>bona</a:t>
            </a:r>
            <a:r>
              <a:rPr lang="fr-FR" sz="2200" dirty="0" smtClean="0">
                <a:latin typeface="Papyrus" pitchFamily="66" charset="0"/>
              </a:rPr>
              <a:t>. </a:t>
            </a:r>
          </a:p>
          <a:p>
            <a:r>
              <a:rPr lang="fr-FR" sz="2200" dirty="0" smtClean="0">
                <a:latin typeface="Papyrus" pitchFamily="66" charset="0"/>
              </a:rPr>
              <a:t>idem non frustra </a:t>
            </a:r>
            <a:r>
              <a:rPr lang="fr-FR" sz="2800" b="1" dirty="0" err="1" smtClean="0">
                <a:solidFill>
                  <a:schemeClr val="accent1"/>
                </a:solidFill>
                <a:latin typeface="Papyrus" pitchFamily="66" charset="0"/>
              </a:rPr>
              <a:t>uentosas</a:t>
            </a:r>
            <a:r>
              <a:rPr lang="fr-FR" sz="2200" dirty="0" smtClean="0">
                <a:solidFill>
                  <a:schemeClr val="accent1"/>
                </a:solidFill>
                <a:latin typeface="Papyrus" pitchFamily="66" charset="0"/>
              </a:rPr>
              <a:t> </a:t>
            </a:r>
            <a:r>
              <a:rPr lang="fr-FR" sz="2200" dirty="0" err="1" smtClean="0">
                <a:latin typeface="Papyrus" pitchFamily="66" charset="0"/>
              </a:rPr>
              <a:t>addidit</a:t>
            </a:r>
            <a:r>
              <a:rPr lang="fr-FR" sz="2200" dirty="0" smtClean="0">
                <a:latin typeface="Papyrus" pitchFamily="66" charset="0"/>
              </a:rPr>
              <a:t> </a:t>
            </a:r>
            <a:r>
              <a:rPr lang="fr-FR" sz="2800" b="1" dirty="0" err="1" smtClean="0">
                <a:solidFill>
                  <a:schemeClr val="accent1"/>
                </a:solidFill>
                <a:latin typeface="Papyrus" pitchFamily="66" charset="0"/>
              </a:rPr>
              <a:t>alas</a:t>
            </a:r>
            <a:r>
              <a:rPr lang="fr-FR" sz="2200" dirty="0" smtClean="0">
                <a:latin typeface="Papyrus" pitchFamily="66" charset="0"/>
              </a:rPr>
              <a:t>, </a:t>
            </a:r>
          </a:p>
          <a:p>
            <a:r>
              <a:rPr lang="fr-FR" sz="2200" dirty="0" err="1" smtClean="0">
                <a:latin typeface="Papyrus" pitchFamily="66" charset="0"/>
              </a:rPr>
              <a:t>fecit</a:t>
            </a:r>
            <a:r>
              <a:rPr lang="fr-FR" sz="2200" dirty="0" smtClean="0">
                <a:latin typeface="Papyrus" pitchFamily="66" charset="0"/>
              </a:rPr>
              <a:t> et humano corde </a:t>
            </a:r>
            <a:r>
              <a:rPr lang="fr-FR" sz="2800" b="1" dirty="0" err="1" smtClean="0">
                <a:solidFill>
                  <a:schemeClr val="accent1"/>
                </a:solidFill>
                <a:latin typeface="Papyrus" pitchFamily="66" charset="0"/>
              </a:rPr>
              <a:t>uolare</a:t>
            </a:r>
            <a:r>
              <a:rPr lang="fr-FR" sz="2200" dirty="0" smtClean="0">
                <a:latin typeface="Papyrus" pitchFamily="66" charset="0"/>
              </a:rPr>
              <a:t> deum: </a:t>
            </a:r>
          </a:p>
          <a:p>
            <a:r>
              <a:rPr lang="fr-FR" sz="2200" dirty="0" err="1" smtClean="0">
                <a:latin typeface="Papyrus" pitchFamily="66" charset="0"/>
              </a:rPr>
              <a:t>scilicet</a:t>
            </a:r>
            <a:r>
              <a:rPr lang="fr-FR" sz="2200" dirty="0" smtClean="0">
                <a:latin typeface="Papyrus" pitchFamily="66" charset="0"/>
              </a:rPr>
              <a:t> alterna </a:t>
            </a:r>
            <a:r>
              <a:rPr lang="fr-FR" sz="2200" dirty="0" err="1" smtClean="0">
                <a:latin typeface="Papyrus" pitchFamily="66" charset="0"/>
              </a:rPr>
              <a:t>quoniam</a:t>
            </a:r>
            <a:r>
              <a:rPr lang="fr-FR" sz="2200" dirty="0" smtClean="0">
                <a:latin typeface="Papyrus" pitchFamily="66" charset="0"/>
              </a:rPr>
              <a:t> </a:t>
            </a:r>
            <a:r>
              <a:rPr lang="fr-FR" sz="2200" dirty="0" err="1" smtClean="0">
                <a:latin typeface="Papyrus" pitchFamily="66" charset="0"/>
              </a:rPr>
              <a:t>iactamur</a:t>
            </a:r>
            <a:r>
              <a:rPr lang="fr-FR" sz="2200" dirty="0" smtClean="0">
                <a:latin typeface="Papyrus" pitchFamily="66" charset="0"/>
              </a:rPr>
              <a:t> in </a:t>
            </a:r>
            <a:r>
              <a:rPr lang="fr-FR" sz="2200" dirty="0" err="1" smtClean="0">
                <a:latin typeface="Papyrus" pitchFamily="66" charset="0"/>
              </a:rPr>
              <a:t>unda</a:t>
            </a:r>
            <a:r>
              <a:rPr lang="fr-FR" sz="2200" dirty="0" smtClean="0">
                <a:latin typeface="Papyrus" pitchFamily="66" charset="0"/>
              </a:rPr>
              <a:t>, </a:t>
            </a:r>
          </a:p>
          <a:p>
            <a:r>
              <a:rPr lang="fr-FR" sz="2200" dirty="0" err="1" smtClean="0">
                <a:latin typeface="Papyrus" pitchFamily="66" charset="0"/>
              </a:rPr>
              <a:t>nostraque</a:t>
            </a:r>
            <a:r>
              <a:rPr lang="fr-FR" sz="2200" dirty="0" smtClean="0">
                <a:latin typeface="Papyrus" pitchFamily="66" charset="0"/>
              </a:rPr>
              <a:t> non </a:t>
            </a:r>
            <a:r>
              <a:rPr lang="fr-FR" sz="2200" dirty="0" err="1" smtClean="0">
                <a:latin typeface="Papyrus" pitchFamily="66" charset="0"/>
              </a:rPr>
              <a:t>ullis</a:t>
            </a:r>
            <a:r>
              <a:rPr lang="fr-FR" sz="2200" dirty="0" smtClean="0">
                <a:latin typeface="Papyrus" pitchFamily="66" charset="0"/>
              </a:rPr>
              <a:t> </a:t>
            </a:r>
            <a:r>
              <a:rPr lang="fr-FR" sz="2200" dirty="0" err="1" smtClean="0">
                <a:latin typeface="Papyrus" pitchFamily="66" charset="0"/>
              </a:rPr>
              <a:t>permanet</a:t>
            </a:r>
            <a:r>
              <a:rPr lang="fr-FR" sz="2200" dirty="0" smtClean="0">
                <a:latin typeface="Papyrus" pitchFamily="66" charset="0"/>
              </a:rPr>
              <a:t> aura </a:t>
            </a:r>
            <a:r>
              <a:rPr lang="fr-FR" sz="2200" dirty="0" err="1" smtClean="0">
                <a:latin typeface="Papyrus" pitchFamily="66" charset="0"/>
              </a:rPr>
              <a:t>locis</a:t>
            </a:r>
            <a:r>
              <a:rPr lang="fr-FR" sz="2200" dirty="0" smtClean="0">
                <a:latin typeface="Papyrus" pitchFamily="66" charset="0"/>
              </a:rPr>
              <a:t>. </a:t>
            </a:r>
          </a:p>
          <a:p>
            <a:r>
              <a:rPr lang="fr-FR" sz="2200" dirty="0" smtClean="0">
                <a:latin typeface="Papyrus" pitchFamily="66" charset="0"/>
              </a:rPr>
              <a:t>et </a:t>
            </a:r>
            <a:r>
              <a:rPr lang="fr-FR" sz="2200" dirty="0" err="1" smtClean="0">
                <a:latin typeface="Papyrus" pitchFamily="66" charset="0"/>
              </a:rPr>
              <a:t>merito</a:t>
            </a:r>
            <a:r>
              <a:rPr lang="fr-FR" sz="2200" dirty="0" smtClean="0">
                <a:latin typeface="Papyrus" pitchFamily="66" charset="0"/>
              </a:rPr>
              <a:t> </a:t>
            </a:r>
            <a:r>
              <a:rPr lang="fr-FR" sz="2200" dirty="0" err="1" smtClean="0">
                <a:latin typeface="Papyrus" pitchFamily="66" charset="0"/>
              </a:rPr>
              <a:t>hamatis</a:t>
            </a:r>
            <a:r>
              <a:rPr lang="fr-FR" sz="2200" dirty="0" smtClean="0">
                <a:latin typeface="Papyrus" pitchFamily="66" charset="0"/>
              </a:rPr>
              <a:t> </a:t>
            </a:r>
            <a:r>
              <a:rPr lang="fr-FR" sz="2200" dirty="0" err="1" smtClean="0">
                <a:latin typeface="Papyrus" pitchFamily="66" charset="0"/>
              </a:rPr>
              <a:t>manus</a:t>
            </a:r>
            <a:r>
              <a:rPr lang="fr-FR" sz="2200" dirty="0" smtClean="0">
                <a:latin typeface="Papyrus" pitchFamily="66" charset="0"/>
              </a:rPr>
              <a:t> est </a:t>
            </a:r>
            <a:r>
              <a:rPr lang="fr-FR" sz="2800" b="1" dirty="0" err="1" smtClean="0">
                <a:solidFill>
                  <a:schemeClr val="accent1"/>
                </a:solidFill>
                <a:latin typeface="Papyrus" pitchFamily="66" charset="0"/>
              </a:rPr>
              <a:t>armata</a:t>
            </a:r>
            <a:r>
              <a:rPr lang="fr-FR" sz="2800" b="1" dirty="0" smtClean="0">
                <a:solidFill>
                  <a:schemeClr val="accent1"/>
                </a:solidFill>
                <a:latin typeface="Papyrus" pitchFamily="66" charset="0"/>
              </a:rPr>
              <a:t> </a:t>
            </a:r>
            <a:r>
              <a:rPr lang="fr-FR" sz="2800" b="1" dirty="0" err="1" smtClean="0">
                <a:solidFill>
                  <a:schemeClr val="accent1"/>
                </a:solidFill>
                <a:latin typeface="Papyrus" pitchFamily="66" charset="0"/>
              </a:rPr>
              <a:t>sagittis</a:t>
            </a:r>
            <a:r>
              <a:rPr lang="fr-FR" sz="2200" dirty="0" smtClean="0">
                <a:latin typeface="Papyrus" pitchFamily="66" charset="0"/>
              </a:rPr>
              <a:t>, </a:t>
            </a:r>
          </a:p>
          <a:p>
            <a:r>
              <a:rPr lang="fr-FR" sz="2200" dirty="0" smtClean="0">
                <a:latin typeface="Papyrus" pitchFamily="66" charset="0"/>
              </a:rPr>
              <a:t>et </a:t>
            </a:r>
            <a:r>
              <a:rPr lang="fr-FR" sz="2800" b="1" dirty="0" err="1" smtClean="0">
                <a:solidFill>
                  <a:schemeClr val="accent1"/>
                </a:solidFill>
                <a:latin typeface="Papyrus" pitchFamily="66" charset="0"/>
              </a:rPr>
              <a:t>pharetra</a:t>
            </a:r>
            <a:r>
              <a:rPr lang="fr-FR" sz="2800" b="1" dirty="0" smtClean="0">
                <a:solidFill>
                  <a:schemeClr val="accent1"/>
                </a:solidFill>
                <a:latin typeface="Papyrus" pitchFamily="66" charset="0"/>
              </a:rPr>
              <a:t> ex </a:t>
            </a:r>
            <a:r>
              <a:rPr lang="fr-FR" sz="2800" b="1" dirty="0" err="1" smtClean="0">
                <a:solidFill>
                  <a:schemeClr val="accent1"/>
                </a:solidFill>
                <a:latin typeface="Papyrus" pitchFamily="66" charset="0"/>
              </a:rPr>
              <a:t>umero</a:t>
            </a:r>
            <a:r>
              <a:rPr lang="fr-FR" sz="2800" b="1" dirty="0" smtClean="0">
                <a:solidFill>
                  <a:schemeClr val="accent1"/>
                </a:solidFill>
                <a:latin typeface="Papyrus" pitchFamily="66" charset="0"/>
              </a:rPr>
              <a:t> </a:t>
            </a:r>
            <a:r>
              <a:rPr lang="fr-FR" sz="2200" dirty="0" err="1" smtClean="0">
                <a:latin typeface="Papyrus" pitchFamily="66" charset="0"/>
              </a:rPr>
              <a:t>Cnosia</a:t>
            </a:r>
            <a:r>
              <a:rPr lang="fr-FR" sz="2200" dirty="0" smtClean="0">
                <a:latin typeface="Papyrus" pitchFamily="66" charset="0"/>
              </a:rPr>
              <a:t> </a:t>
            </a:r>
            <a:r>
              <a:rPr lang="fr-FR" sz="2200" dirty="0" err="1" smtClean="0">
                <a:latin typeface="Papyrus" pitchFamily="66" charset="0"/>
              </a:rPr>
              <a:t>utroque</a:t>
            </a:r>
            <a:r>
              <a:rPr lang="fr-FR" sz="2200" dirty="0" smtClean="0">
                <a:latin typeface="Papyrus" pitchFamily="66" charset="0"/>
              </a:rPr>
              <a:t> </a:t>
            </a:r>
            <a:r>
              <a:rPr lang="fr-FR" sz="2200" dirty="0" err="1" smtClean="0">
                <a:latin typeface="Papyrus" pitchFamily="66" charset="0"/>
              </a:rPr>
              <a:t>iacet</a:t>
            </a:r>
            <a:r>
              <a:rPr lang="fr-FR" sz="2200" dirty="0" smtClean="0">
                <a:latin typeface="Papyrus" pitchFamily="66" charset="0"/>
              </a:rPr>
              <a:t>: </a:t>
            </a:r>
          </a:p>
          <a:p>
            <a:r>
              <a:rPr lang="fr-FR" sz="2200" dirty="0" smtClean="0">
                <a:latin typeface="Papyrus" pitchFamily="66" charset="0"/>
              </a:rPr>
              <a:t>ante </a:t>
            </a:r>
            <a:r>
              <a:rPr lang="fr-FR" sz="2200" dirty="0" err="1" smtClean="0">
                <a:latin typeface="Papyrus" pitchFamily="66" charset="0"/>
              </a:rPr>
              <a:t>ferit</a:t>
            </a:r>
            <a:r>
              <a:rPr lang="fr-FR" sz="2200" dirty="0" smtClean="0">
                <a:latin typeface="Papyrus" pitchFamily="66" charset="0"/>
              </a:rPr>
              <a:t> </a:t>
            </a:r>
            <a:r>
              <a:rPr lang="fr-FR" sz="2200" dirty="0" err="1" smtClean="0">
                <a:latin typeface="Papyrus" pitchFamily="66" charset="0"/>
              </a:rPr>
              <a:t>quoniam</a:t>
            </a:r>
            <a:r>
              <a:rPr lang="fr-FR" sz="2200" dirty="0" smtClean="0">
                <a:latin typeface="Papyrus" pitchFamily="66" charset="0"/>
              </a:rPr>
              <a:t>, </a:t>
            </a:r>
            <a:r>
              <a:rPr lang="fr-FR" sz="2200" dirty="0" err="1" smtClean="0">
                <a:latin typeface="Papyrus" pitchFamily="66" charset="0"/>
              </a:rPr>
              <a:t>tuti</a:t>
            </a:r>
            <a:r>
              <a:rPr lang="fr-FR" sz="2200" dirty="0" smtClean="0">
                <a:latin typeface="Papyrus" pitchFamily="66" charset="0"/>
              </a:rPr>
              <a:t> </a:t>
            </a:r>
            <a:r>
              <a:rPr lang="fr-FR" sz="2200" dirty="0" err="1" smtClean="0">
                <a:latin typeface="Papyrus" pitchFamily="66" charset="0"/>
              </a:rPr>
              <a:t>quam</a:t>
            </a:r>
            <a:r>
              <a:rPr lang="fr-FR" sz="2200" dirty="0" smtClean="0">
                <a:latin typeface="Papyrus" pitchFamily="66" charset="0"/>
              </a:rPr>
              <a:t> </a:t>
            </a:r>
            <a:r>
              <a:rPr lang="fr-FR" sz="2200" dirty="0" err="1" smtClean="0">
                <a:latin typeface="Papyrus" pitchFamily="66" charset="0"/>
              </a:rPr>
              <a:t>cernimus</a:t>
            </a:r>
            <a:r>
              <a:rPr lang="fr-FR" sz="2200" dirty="0" smtClean="0">
                <a:latin typeface="Papyrus" pitchFamily="66" charset="0"/>
              </a:rPr>
              <a:t> </a:t>
            </a:r>
            <a:r>
              <a:rPr lang="fr-FR" sz="2200" dirty="0" err="1" smtClean="0">
                <a:latin typeface="Papyrus" pitchFamily="66" charset="0"/>
              </a:rPr>
              <a:t>hostem</a:t>
            </a:r>
            <a:r>
              <a:rPr lang="fr-FR" sz="2200" dirty="0" smtClean="0">
                <a:latin typeface="Papyrus" pitchFamily="66" charset="0"/>
              </a:rPr>
              <a:t>, </a:t>
            </a:r>
          </a:p>
          <a:p>
            <a:r>
              <a:rPr lang="fr-FR" sz="2200" dirty="0" smtClean="0">
                <a:latin typeface="Papyrus" pitchFamily="66" charset="0"/>
              </a:rPr>
              <a:t>nec </a:t>
            </a:r>
            <a:r>
              <a:rPr lang="fr-FR" sz="2200" dirty="0" err="1" smtClean="0">
                <a:latin typeface="Papyrus" pitchFamily="66" charset="0"/>
              </a:rPr>
              <a:t>quisquam</a:t>
            </a:r>
            <a:r>
              <a:rPr lang="fr-FR" sz="2200" dirty="0" smtClean="0">
                <a:latin typeface="Papyrus" pitchFamily="66" charset="0"/>
              </a:rPr>
              <a:t> ex </a:t>
            </a:r>
            <a:r>
              <a:rPr lang="fr-FR" sz="2200" dirty="0" err="1" smtClean="0">
                <a:latin typeface="Papyrus" pitchFamily="66" charset="0"/>
              </a:rPr>
              <a:t>illo</a:t>
            </a:r>
            <a:r>
              <a:rPr lang="fr-FR" sz="2200" dirty="0" smtClean="0">
                <a:latin typeface="Papyrus" pitchFamily="66" charset="0"/>
              </a:rPr>
              <a:t> </a:t>
            </a:r>
            <a:r>
              <a:rPr lang="fr-FR" sz="2200" dirty="0" err="1" smtClean="0">
                <a:latin typeface="Papyrus" pitchFamily="66" charset="0"/>
              </a:rPr>
              <a:t>uulnere</a:t>
            </a:r>
            <a:r>
              <a:rPr lang="fr-FR" sz="2200" dirty="0" smtClean="0">
                <a:latin typeface="Papyrus" pitchFamily="66" charset="0"/>
              </a:rPr>
              <a:t> </a:t>
            </a:r>
            <a:r>
              <a:rPr lang="fr-FR" sz="2200" dirty="0" err="1" smtClean="0">
                <a:latin typeface="Papyrus" pitchFamily="66" charset="0"/>
              </a:rPr>
              <a:t>sanus</a:t>
            </a:r>
            <a:r>
              <a:rPr lang="fr-FR" sz="2200" dirty="0" smtClean="0">
                <a:latin typeface="Papyrus" pitchFamily="66" charset="0"/>
              </a:rPr>
              <a:t> </a:t>
            </a:r>
            <a:r>
              <a:rPr lang="fr-FR" sz="2200" dirty="0" err="1" smtClean="0">
                <a:latin typeface="Papyrus" pitchFamily="66" charset="0"/>
              </a:rPr>
              <a:t>abit</a:t>
            </a:r>
            <a:r>
              <a:rPr lang="fr-FR" sz="2200" dirty="0" smtClean="0">
                <a:latin typeface="Papyrus" pitchFamily="66" charset="0"/>
              </a:rPr>
              <a:t>. </a:t>
            </a:r>
            <a:endParaRPr lang="fr-FR" sz="2200" dirty="0">
              <a:latin typeface="Papyrus" pitchFamily="66" charset="0"/>
            </a:endParaRPr>
          </a:p>
        </p:txBody>
      </p:sp>
    </p:spTree>
    <p:extLst>
      <p:ext uri="{BB962C8B-B14F-4D97-AF65-F5344CB8AC3E}">
        <p14:creationId xmlns:p14="http://schemas.microsoft.com/office/powerpoint/2010/main" xmlns="" val="17782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mph" presetSubtype="0" fill="hold" nodeType="clickEffect">
                                  <p:stCondLst>
                                    <p:cond delay="0"/>
                                  </p:stCondLst>
                                  <p:childTnLst>
                                    <p:animClr clrSpc="hsl" dir="cw">
                                      <p:cBhvr override="childStyle">
                                        <p:cTn id="11" dur="500" fill="hold"/>
                                        <p:tgtEl>
                                          <p:spTgt spid="2">
                                            <p:txEl>
                                              <p:pRg st="0" end="0"/>
                                            </p:txEl>
                                          </p:spTgt>
                                        </p:tgtEl>
                                        <p:attrNameLst>
                                          <p:attrName>style.color</p:attrName>
                                        </p:attrNameLst>
                                      </p:cBhvr>
                                      <p:by>
                                        <p:hsl h="7200000" s="0" l="0"/>
                                      </p:by>
                                    </p:animClr>
                                    <p:animClr clrSpc="hsl" dir="cw">
                                      <p:cBhvr>
                                        <p:cTn id="12" dur="500" fill="hold"/>
                                        <p:tgtEl>
                                          <p:spTgt spid="2">
                                            <p:txEl>
                                              <p:pRg st="0" end="0"/>
                                            </p:txEl>
                                          </p:spTgt>
                                        </p:tgtEl>
                                        <p:attrNameLst>
                                          <p:attrName>fillcolor</p:attrName>
                                        </p:attrNameLst>
                                      </p:cBhvr>
                                      <p:by>
                                        <p:hsl h="7200000" s="0" l="0"/>
                                      </p:by>
                                    </p:animClr>
                                    <p:animClr clrSpc="hsl" dir="cw">
                                      <p:cBhvr>
                                        <p:cTn id="13" dur="500" fill="hold"/>
                                        <p:tgtEl>
                                          <p:spTgt spid="2">
                                            <p:txEl>
                                              <p:pRg st="0" end="0"/>
                                            </p:txEl>
                                          </p:spTgt>
                                        </p:tgtEl>
                                        <p:attrNameLst>
                                          <p:attrName>stroke.color</p:attrName>
                                        </p:attrNameLst>
                                      </p:cBhvr>
                                      <p:by>
                                        <p:hsl h="7200000" s="0" l="0"/>
                                      </p:by>
                                    </p:animClr>
                                    <p:set>
                                      <p:cBhvr>
                                        <p:cTn id="14" dur="500" fill="hold"/>
                                        <p:tgtEl>
                                          <p:spTgt spid="2">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1" presetClass="emph" presetSubtype="0" fill="hold" nodeType="clickEffect">
                                  <p:stCondLst>
                                    <p:cond delay="0"/>
                                  </p:stCondLst>
                                  <p:childTnLst>
                                    <p:animClr clrSpc="hsl" dir="cw">
                                      <p:cBhvr override="childStyle">
                                        <p:cTn id="18" dur="500" fill="hold"/>
                                        <p:tgtEl>
                                          <p:spTgt spid="2">
                                            <p:txEl>
                                              <p:pRg st="4" end="4"/>
                                            </p:txEl>
                                          </p:spTgt>
                                        </p:tgtEl>
                                        <p:attrNameLst>
                                          <p:attrName>style.color</p:attrName>
                                        </p:attrNameLst>
                                      </p:cBhvr>
                                      <p:by>
                                        <p:hsl h="7200000" s="0" l="0"/>
                                      </p:by>
                                    </p:animClr>
                                    <p:animClr clrSpc="hsl" dir="cw">
                                      <p:cBhvr>
                                        <p:cTn id="19" dur="500" fill="hold"/>
                                        <p:tgtEl>
                                          <p:spTgt spid="2">
                                            <p:txEl>
                                              <p:pRg st="4" end="4"/>
                                            </p:txEl>
                                          </p:spTgt>
                                        </p:tgtEl>
                                        <p:attrNameLst>
                                          <p:attrName>fillcolor</p:attrName>
                                        </p:attrNameLst>
                                      </p:cBhvr>
                                      <p:by>
                                        <p:hsl h="7200000" s="0" l="0"/>
                                      </p:by>
                                    </p:animClr>
                                    <p:animClr clrSpc="hsl" dir="cw">
                                      <p:cBhvr>
                                        <p:cTn id="20" dur="500" fill="hold"/>
                                        <p:tgtEl>
                                          <p:spTgt spid="2">
                                            <p:txEl>
                                              <p:pRg st="4" end="4"/>
                                            </p:txEl>
                                          </p:spTgt>
                                        </p:tgtEl>
                                        <p:attrNameLst>
                                          <p:attrName>stroke.color</p:attrName>
                                        </p:attrNameLst>
                                      </p:cBhvr>
                                      <p:by>
                                        <p:hsl h="7200000" s="0" l="0"/>
                                      </p:by>
                                    </p:animClr>
                                    <p:set>
                                      <p:cBhvr>
                                        <p:cTn id="21" dur="500" fill="hold"/>
                                        <p:tgtEl>
                                          <p:spTgt spid="2">
                                            <p:txEl>
                                              <p:pRg st="4" end="4"/>
                                            </p:txEl>
                                          </p:spTgt>
                                        </p:tgtEl>
                                        <p:attrNameLst>
                                          <p:attrName>fill.type</p:attrName>
                                        </p:attrNameLst>
                                      </p:cBhvr>
                                      <p:to>
                                        <p:strVal val="solid"/>
                                      </p:to>
                                    </p:set>
                                  </p:childTnLst>
                                </p:cTn>
                              </p:par>
                              <p:par>
                                <p:cTn id="22" presetID="21" presetClass="emph" presetSubtype="0" fill="hold" nodeType="withEffect">
                                  <p:stCondLst>
                                    <p:cond delay="0"/>
                                  </p:stCondLst>
                                  <p:childTnLst>
                                    <p:animClr clrSpc="hsl" dir="cw">
                                      <p:cBhvr override="childStyle">
                                        <p:cTn id="23" dur="500" fill="hold"/>
                                        <p:tgtEl>
                                          <p:spTgt spid="2">
                                            <p:txEl>
                                              <p:pRg st="4" end="4"/>
                                            </p:txEl>
                                          </p:spTgt>
                                        </p:tgtEl>
                                        <p:attrNameLst>
                                          <p:attrName>style.color</p:attrName>
                                        </p:attrNameLst>
                                      </p:cBhvr>
                                      <p:by>
                                        <p:hsl h="7200000" s="0" l="0"/>
                                      </p:by>
                                    </p:animClr>
                                    <p:animClr clrSpc="hsl" dir="cw">
                                      <p:cBhvr>
                                        <p:cTn id="24" dur="500" fill="hold"/>
                                        <p:tgtEl>
                                          <p:spTgt spid="2">
                                            <p:txEl>
                                              <p:pRg st="4" end="4"/>
                                            </p:txEl>
                                          </p:spTgt>
                                        </p:tgtEl>
                                        <p:attrNameLst>
                                          <p:attrName>fillcolor</p:attrName>
                                        </p:attrNameLst>
                                      </p:cBhvr>
                                      <p:by>
                                        <p:hsl h="7200000" s="0" l="0"/>
                                      </p:by>
                                    </p:animClr>
                                    <p:animClr clrSpc="hsl" dir="cw">
                                      <p:cBhvr>
                                        <p:cTn id="25" dur="500" fill="hold"/>
                                        <p:tgtEl>
                                          <p:spTgt spid="2">
                                            <p:txEl>
                                              <p:pRg st="4" end="4"/>
                                            </p:txEl>
                                          </p:spTgt>
                                        </p:tgtEl>
                                        <p:attrNameLst>
                                          <p:attrName>stroke.color</p:attrName>
                                        </p:attrNameLst>
                                      </p:cBhvr>
                                      <p:by>
                                        <p:hsl h="7200000" s="0" l="0"/>
                                      </p:by>
                                    </p:animClr>
                                    <p:set>
                                      <p:cBhvr>
                                        <p:cTn id="26" dur="500" fill="hold"/>
                                        <p:tgtEl>
                                          <p:spTgt spid="2">
                                            <p:txEl>
                                              <p:pRg st="4" end="4"/>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1" presetClass="emph" presetSubtype="0" fill="hold" nodeType="clickEffect">
                                  <p:stCondLst>
                                    <p:cond delay="0"/>
                                  </p:stCondLst>
                                  <p:childTnLst>
                                    <p:animClr clrSpc="hsl" dir="cw">
                                      <p:cBhvr override="childStyle">
                                        <p:cTn id="30" dur="500" fill="hold"/>
                                        <p:tgtEl>
                                          <p:spTgt spid="2">
                                            <p:txEl>
                                              <p:pRg st="5" end="5"/>
                                            </p:txEl>
                                          </p:spTgt>
                                        </p:tgtEl>
                                        <p:attrNameLst>
                                          <p:attrName>style.color</p:attrName>
                                        </p:attrNameLst>
                                      </p:cBhvr>
                                      <p:by>
                                        <p:hsl h="7200000" s="0" l="0"/>
                                      </p:by>
                                    </p:animClr>
                                    <p:animClr clrSpc="hsl" dir="cw">
                                      <p:cBhvr>
                                        <p:cTn id="31" dur="500" fill="hold"/>
                                        <p:tgtEl>
                                          <p:spTgt spid="2">
                                            <p:txEl>
                                              <p:pRg st="5" end="5"/>
                                            </p:txEl>
                                          </p:spTgt>
                                        </p:tgtEl>
                                        <p:attrNameLst>
                                          <p:attrName>fillcolor</p:attrName>
                                        </p:attrNameLst>
                                      </p:cBhvr>
                                      <p:by>
                                        <p:hsl h="7200000" s="0" l="0"/>
                                      </p:by>
                                    </p:animClr>
                                    <p:animClr clrSpc="hsl" dir="cw">
                                      <p:cBhvr>
                                        <p:cTn id="32" dur="500" fill="hold"/>
                                        <p:tgtEl>
                                          <p:spTgt spid="2">
                                            <p:txEl>
                                              <p:pRg st="5" end="5"/>
                                            </p:txEl>
                                          </p:spTgt>
                                        </p:tgtEl>
                                        <p:attrNameLst>
                                          <p:attrName>stroke.color</p:attrName>
                                        </p:attrNameLst>
                                      </p:cBhvr>
                                      <p:by>
                                        <p:hsl h="7200000" s="0" l="0"/>
                                      </p:by>
                                    </p:animClr>
                                    <p:set>
                                      <p:cBhvr>
                                        <p:cTn id="33" dur="500" fill="hold"/>
                                        <p:tgtEl>
                                          <p:spTgt spid="2">
                                            <p:txEl>
                                              <p:pRg st="5" end="5"/>
                                            </p:txEl>
                                          </p:spTgt>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1" presetClass="emph" presetSubtype="0" fill="hold" nodeType="clickEffect">
                                  <p:stCondLst>
                                    <p:cond delay="0"/>
                                  </p:stCondLst>
                                  <p:childTnLst>
                                    <p:animClr clrSpc="hsl" dir="cw">
                                      <p:cBhvr override="childStyle">
                                        <p:cTn id="37" dur="500" fill="hold"/>
                                        <p:tgtEl>
                                          <p:spTgt spid="2">
                                            <p:txEl>
                                              <p:pRg st="8" end="8"/>
                                            </p:txEl>
                                          </p:spTgt>
                                        </p:tgtEl>
                                        <p:attrNameLst>
                                          <p:attrName>style.color</p:attrName>
                                        </p:attrNameLst>
                                      </p:cBhvr>
                                      <p:by>
                                        <p:hsl h="7200000" s="0" l="0"/>
                                      </p:by>
                                    </p:animClr>
                                    <p:animClr clrSpc="hsl" dir="cw">
                                      <p:cBhvr>
                                        <p:cTn id="38" dur="500" fill="hold"/>
                                        <p:tgtEl>
                                          <p:spTgt spid="2">
                                            <p:txEl>
                                              <p:pRg st="8" end="8"/>
                                            </p:txEl>
                                          </p:spTgt>
                                        </p:tgtEl>
                                        <p:attrNameLst>
                                          <p:attrName>fillcolor</p:attrName>
                                        </p:attrNameLst>
                                      </p:cBhvr>
                                      <p:by>
                                        <p:hsl h="7200000" s="0" l="0"/>
                                      </p:by>
                                    </p:animClr>
                                    <p:animClr clrSpc="hsl" dir="cw">
                                      <p:cBhvr>
                                        <p:cTn id="39" dur="500" fill="hold"/>
                                        <p:tgtEl>
                                          <p:spTgt spid="2">
                                            <p:txEl>
                                              <p:pRg st="8" end="8"/>
                                            </p:txEl>
                                          </p:spTgt>
                                        </p:tgtEl>
                                        <p:attrNameLst>
                                          <p:attrName>stroke.color</p:attrName>
                                        </p:attrNameLst>
                                      </p:cBhvr>
                                      <p:by>
                                        <p:hsl h="7200000" s="0" l="0"/>
                                      </p:by>
                                    </p:animClr>
                                    <p:set>
                                      <p:cBhvr>
                                        <p:cTn id="40" dur="500" fill="hold"/>
                                        <p:tgtEl>
                                          <p:spTgt spid="2">
                                            <p:txEl>
                                              <p:pRg st="8" end="8"/>
                                            </p:txEl>
                                          </p:spTgt>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21" presetClass="emph" presetSubtype="0" fill="hold" nodeType="clickEffect">
                                  <p:stCondLst>
                                    <p:cond delay="0"/>
                                  </p:stCondLst>
                                  <p:childTnLst>
                                    <p:animClr clrSpc="hsl" dir="cw">
                                      <p:cBhvr override="childStyle">
                                        <p:cTn id="44" dur="500" fill="hold"/>
                                        <p:tgtEl>
                                          <p:spTgt spid="2">
                                            <p:txEl>
                                              <p:pRg st="9" end="9"/>
                                            </p:txEl>
                                          </p:spTgt>
                                        </p:tgtEl>
                                        <p:attrNameLst>
                                          <p:attrName>style.color</p:attrName>
                                        </p:attrNameLst>
                                      </p:cBhvr>
                                      <p:by>
                                        <p:hsl h="7200000" s="0" l="0"/>
                                      </p:by>
                                    </p:animClr>
                                    <p:animClr clrSpc="hsl" dir="cw">
                                      <p:cBhvr>
                                        <p:cTn id="45" dur="500" fill="hold"/>
                                        <p:tgtEl>
                                          <p:spTgt spid="2">
                                            <p:txEl>
                                              <p:pRg st="9" end="9"/>
                                            </p:txEl>
                                          </p:spTgt>
                                        </p:tgtEl>
                                        <p:attrNameLst>
                                          <p:attrName>fillcolor</p:attrName>
                                        </p:attrNameLst>
                                      </p:cBhvr>
                                      <p:by>
                                        <p:hsl h="7200000" s="0" l="0"/>
                                      </p:by>
                                    </p:animClr>
                                    <p:animClr clrSpc="hsl" dir="cw">
                                      <p:cBhvr>
                                        <p:cTn id="46" dur="500" fill="hold"/>
                                        <p:tgtEl>
                                          <p:spTgt spid="2">
                                            <p:txEl>
                                              <p:pRg st="9" end="9"/>
                                            </p:txEl>
                                          </p:spTgt>
                                        </p:tgtEl>
                                        <p:attrNameLst>
                                          <p:attrName>stroke.color</p:attrName>
                                        </p:attrNameLst>
                                      </p:cBhvr>
                                      <p:by>
                                        <p:hsl h="7200000" s="0" l="0"/>
                                      </p:by>
                                    </p:animClr>
                                    <p:set>
                                      <p:cBhvr>
                                        <p:cTn id="47" dur="500" fill="hold"/>
                                        <p:tgtEl>
                                          <p:spTgt spid="2">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952847"/>
            <a:ext cx="7128792" cy="4924425"/>
          </a:xfrm>
          <a:prstGeom prst="rect">
            <a:avLst/>
          </a:prstGeom>
        </p:spPr>
        <p:txBody>
          <a:bodyPr wrap="square">
            <a:spAutoFit/>
          </a:bodyPr>
          <a:lstStyle/>
          <a:p>
            <a:r>
              <a:rPr lang="fr-FR" sz="2200" dirty="0">
                <a:latin typeface="Papyrus" pitchFamily="66" charset="0"/>
              </a:rPr>
              <a:t>QVICVMQVE </a:t>
            </a:r>
            <a:r>
              <a:rPr lang="fr-FR" sz="2200" dirty="0" err="1">
                <a:latin typeface="Papyrus" pitchFamily="66" charset="0"/>
              </a:rPr>
              <a:t>ille</a:t>
            </a:r>
            <a:r>
              <a:rPr lang="fr-FR" sz="2200" dirty="0">
                <a:latin typeface="Papyrus" pitchFamily="66" charset="0"/>
              </a:rPr>
              <a:t> fuit, </a:t>
            </a:r>
            <a:r>
              <a:rPr lang="fr-FR" sz="2800" i="1" u="sng" dirty="0" err="1">
                <a:latin typeface="Papyrus" pitchFamily="66" charset="0"/>
              </a:rPr>
              <a:t>puerum</a:t>
            </a:r>
            <a:r>
              <a:rPr lang="fr-FR" sz="3000" u="sng" dirty="0">
                <a:latin typeface="Papyrus" pitchFamily="66" charset="0"/>
              </a:rPr>
              <a:t> </a:t>
            </a:r>
            <a:r>
              <a:rPr lang="fr-FR" sz="2200" dirty="0">
                <a:latin typeface="Papyrus" pitchFamily="66" charset="0"/>
              </a:rPr>
              <a:t>qui </a:t>
            </a:r>
            <a:r>
              <a:rPr lang="fr-FR" sz="2200" dirty="0" err="1">
                <a:latin typeface="Papyrus" pitchFamily="66" charset="0"/>
              </a:rPr>
              <a:t>pinxit</a:t>
            </a:r>
            <a:r>
              <a:rPr lang="fr-FR" sz="2200" dirty="0">
                <a:latin typeface="Papyrus" pitchFamily="66" charset="0"/>
              </a:rPr>
              <a:t> </a:t>
            </a:r>
            <a:r>
              <a:rPr lang="fr-FR" sz="2800" i="1" u="sng" dirty="0" err="1">
                <a:latin typeface="Papyrus" pitchFamily="66" charset="0"/>
              </a:rPr>
              <a:t>Amorem</a:t>
            </a:r>
            <a:r>
              <a:rPr lang="fr-FR" sz="2200" dirty="0">
                <a:latin typeface="Papyrus" pitchFamily="66" charset="0"/>
              </a:rPr>
              <a:t>, </a:t>
            </a:r>
            <a:br>
              <a:rPr lang="fr-FR" sz="2200" dirty="0">
                <a:latin typeface="Papyrus" pitchFamily="66" charset="0"/>
              </a:rPr>
            </a:br>
            <a:r>
              <a:rPr lang="fr-FR" sz="2200" dirty="0">
                <a:latin typeface="Papyrus" pitchFamily="66" charset="0"/>
              </a:rPr>
              <a:t>nonne </a:t>
            </a:r>
            <a:r>
              <a:rPr lang="fr-FR" sz="2800" i="1" u="sng" dirty="0" err="1">
                <a:latin typeface="Papyrus" pitchFamily="66" charset="0"/>
              </a:rPr>
              <a:t>putas</a:t>
            </a:r>
            <a:r>
              <a:rPr lang="fr-FR" sz="2800" u="sng" dirty="0">
                <a:latin typeface="Papyrus" pitchFamily="66" charset="0"/>
              </a:rPr>
              <a:t> </a:t>
            </a:r>
            <a:r>
              <a:rPr lang="fr-FR" sz="2800" i="1" u="sng" dirty="0">
                <a:latin typeface="Papyrus" pitchFamily="66" charset="0"/>
              </a:rPr>
              <a:t>miras </a:t>
            </a:r>
            <a:r>
              <a:rPr lang="fr-FR" sz="2800" i="1" u="sng" dirty="0" err="1">
                <a:latin typeface="Papyrus" pitchFamily="66" charset="0"/>
              </a:rPr>
              <a:t>hunc</a:t>
            </a:r>
            <a:r>
              <a:rPr lang="fr-FR" sz="2800" i="1" u="sng" dirty="0">
                <a:latin typeface="Papyrus" pitchFamily="66" charset="0"/>
              </a:rPr>
              <a:t> </a:t>
            </a:r>
            <a:r>
              <a:rPr lang="fr-FR" sz="2800" i="1" u="sng" dirty="0" err="1">
                <a:latin typeface="Papyrus" pitchFamily="66" charset="0"/>
              </a:rPr>
              <a:t>habuisse</a:t>
            </a:r>
            <a:r>
              <a:rPr lang="fr-FR" sz="2800" i="1" u="sng" dirty="0">
                <a:latin typeface="Papyrus" pitchFamily="66" charset="0"/>
              </a:rPr>
              <a:t> </a:t>
            </a:r>
            <a:r>
              <a:rPr lang="fr-FR" sz="2800" i="1" u="sng" dirty="0" err="1">
                <a:latin typeface="Papyrus" pitchFamily="66" charset="0"/>
              </a:rPr>
              <a:t>manus</a:t>
            </a:r>
            <a:r>
              <a:rPr lang="fr-FR" sz="2200" dirty="0">
                <a:latin typeface="Papyrus" pitchFamily="66" charset="0"/>
              </a:rPr>
              <a:t>? </a:t>
            </a:r>
            <a:br>
              <a:rPr lang="fr-FR" sz="2200" dirty="0">
                <a:latin typeface="Papyrus" pitchFamily="66" charset="0"/>
              </a:rPr>
            </a:br>
            <a:r>
              <a:rPr lang="fr-FR" sz="2200" dirty="0" err="1">
                <a:latin typeface="Papyrus" pitchFamily="66" charset="0"/>
              </a:rPr>
              <a:t>is</a:t>
            </a:r>
            <a:r>
              <a:rPr lang="fr-FR" sz="2200" dirty="0">
                <a:latin typeface="Papyrus" pitchFamily="66" charset="0"/>
              </a:rPr>
              <a:t> </a:t>
            </a:r>
            <a:r>
              <a:rPr lang="fr-FR" sz="2200" dirty="0" err="1">
                <a:latin typeface="Papyrus" pitchFamily="66" charset="0"/>
              </a:rPr>
              <a:t>primum</a:t>
            </a:r>
            <a:r>
              <a:rPr lang="fr-FR" sz="2200" dirty="0">
                <a:latin typeface="Papyrus" pitchFamily="66" charset="0"/>
              </a:rPr>
              <a:t> </a:t>
            </a:r>
            <a:r>
              <a:rPr lang="fr-FR" sz="2800" i="1" u="sng" dirty="0" err="1">
                <a:latin typeface="Papyrus" pitchFamily="66" charset="0"/>
              </a:rPr>
              <a:t>uidit</a:t>
            </a:r>
            <a:r>
              <a:rPr lang="fr-FR" sz="2200" u="sng" dirty="0">
                <a:latin typeface="Papyrus" pitchFamily="66" charset="0"/>
              </a:rPr>
              <a:t> </a:t>
            </a:r>
            <a:r>
              <a:rPr lang="fr-FR" sz="2200" dirty="0">
                <a:latin typeface="Papyrus" pitchFamily="66" charset="0"/>
              </a:rPr>
              <a:t>sine sensu </a:t>
            </a:r>
            <a:r>
              <a:rPr lang="fr-FR" sz="2200" i="1" dirty="0" err="1">
                <a:latin typeface="Papyrus" pitchFamily="66" charset="0"/>
              </a:rPr>
              <a:t>uiuere</a:t>
            </a:r>
            <a:r>
              <a:rPr lang="fr-FR" sz="2200" dirty="0">
                <a:latin typeface="Papyrus" pitchFamily="66" charset="0"/>
              </a:rPr>
              <a:t> </a:t>
            </a:r>
            <a:r>
              <a:rPr lang="fr-FR" sz="2200" dirty="0" err="1">
                <a:latin typeface="Papyrus" pitchFamily="66" charset="0"/>
              </a:rPr>
              <a:t>amantis</a:t>
            </a:r>
            <a:r>
              <a:rPr lang="fr-FR" sz="2200" dirty="0">
                <a:latin typeface="Papyrus" pitchFamily="66" charset="0"/>
              </a:rPr>
              <a:t>, </a:t>
            </a:r>
            <a:br>
              <a:rPr lang="fr-FR" sz="2200" dirty="0">
                <a:latin typeface="Papyrus" pitchFamily="66" charset="0"/>
              </a:rPr>
            </a:br>
            <a:r>
              <a:rPr lang="fr-FR" sz="2200" dirty="0">
                <a:latin typeface="Papyrus" pitchFamily="66" charset="0"/>
              </a:rPr>
              <a:t>et </a:t>
            </a:r>
            <a:r>
              <a:rPr lang="fr-FR" sz="2200" dirty="0" err="1">
                <a:latin typeface="Papyrus" pitchFamily="66" charset="0"/>
              </a:rPr>
              <a:t>leuibus</a:t>
            </a:r>
            <a:r>
              <a:rPr lang="fr-FR" sz="2200" dirty="0">
                <a:latin typeface="Papyrus" pitchFamily="66" charset="0"/>
              </a:rPr>
              <a:t> </a:t>
            </a:r>
            <a:r>
              <a:rPr lang="fr-FR" sz="2200" dirty="0" err="1">
                <a:latin typeface="Papyrus" pitchFamily="66" charset="0"/>
              </a:rPr>
              <a:t>curis</a:t>
            </a:r>
            <a:r>
              <a:rPr lang="fr-FR" sz="2200" dirty="0">
                <a:latin typeface="Papyrus" pitchFamily="66" charset="0"/>
              </a:rPr>
              <a:t> magna </a:t>
            </a:r>
            <a:r>
              <a:rPr lang="fr-FR" sz="2200" dirty="0" err="1">
                <a:latin typeface="Papyrus" pitchFamily="66" charset="0"/>
              </a:rPr>
              <a:t>perire</a:t>
            </a:r>
            <a:r>
              <a:rPr lang="fr-FR" sz="2200" dirty="0">
                <a:latin typeface="Papyrus" pitchFamily="66" charset="0"/>
              </a:rPr>
              <a:t> </a:t>
            </a:r>
            <a:r>
              <a:rPr lang="fr-FR" sz="2200" dirty="0" err="1">
                <a:latin typeface="Papyrus" pitchFamily="66" charset="0"/>
              </a:rPr>
              <a:t>bona</a:t>
            </a:r>
            <a:r>
              <a:rPr lang="fr-FR" sz="2200" dirty="0">
                <a:latin typeface="Papyrus" pitchFamily="66" charset="0"/>
              </a:rPr>
              <a:t>. </a:t>
            </a:r>
            <a:br>
              <a:rPr lang="fr-FR" sz="2200" dirty="0">
                <a:latin typeface="Papyrus" pitchFamily="66" charset="0"/>
              </a:rPr>
            </a:br>
            <a:r>
              <a:rPr lang="fr-FR" sz="2200" dirty="0">
                <a:latin typeface="Papyrus" pitchFamily="66" charset="0"/>
              </a:rPr>
              <a:t>idem non frustra </a:t>
            </a:r>
            <a:r>
              <a:rPr lang="fr-FR" sz="2800" i="1" u="sng" dirty="0" err="1">
                <a:latin typeface="Papyrus" pitchFamily="66" charset="0"/>
              </a:rPr>
              <a:t>uentosas</a:t>
            </a:r>
            <a:r>
              <a:rPr lang="fr-FR" sz="2800" i="1" u="sng" dirty="0">
                <a:latin typeface="Papyrus" pitchFamily="66" charset="0"/>
              </a:rPr>
              <a:t> </a:t>
            </a:r>
            <a:r>
              <a:rPr lang="fr-FR" sz="2800" i="1" u="sng" dirty="0" err="1">
                <a:latin typeface="Papyrus" pitchFamily="66" charset="0"/>
              </a:rPr>
              <a:t>addidit</a:t>
            </a:r>
            <a:r>
              <a:rPr lang="fr-FR" sz="2800" i="1" u="sng" dirty="0">
                <a:latin typeface="Papyrus" pitchFamily="66" charset="0"/>
              </a:rPr>
              <a:t> </a:t>
            </a:r>
            <a:r>
              <a:rPr lang="fr-FR" sz="2800" i="1" u="sng" dirty="0" err="1">
                <a:latin typeface="Papyrus" pitchFamily="66" charset="0"/>
              </a:rPr>
              <a:t>alas</a:t>
            </a:r>
            <a:r>
              <a:rPr lang="fr-FR" sz="2200" dirty="0">
                <a:latin typeface="Papyrus" pitchFamily="66" charset="0"/>
              </a:rPr>
              <a:t>, </a:t>
            </a:r>
            <a:br>
              <a:rPr lang="fr-FR" sz="2200" dirty="0">
                <a:latin typeface="Papyrus" pitchFamily="66" charset="0"/>
              </a:rPr>
            </a:br>
            <a:r>
              <a:rPr lang="fr-FR" sz="2200" dirty="0" err="1">
                <a:latin typeface="Papyrus" pitchFamily="66" charset="0"/>
              </a:rPr>
              <a:t>fecit</a:t>
            </a:r>
            <a:r>
              <a:rPr lang="fr-FR" sz="2200" dirty="0">
                <a:latin typeface="Papyrus" pitchFamily="66" charset="0"/>
              </a:rPr>
              <a:t> et </a:t>
            </a:r>
            <a:r>
              <a:rPr lang="fr-FR" sz="2800" i="1" u="sng" dirty="0">
                <a:latin typeface="Papyrus" pitchFamily="66" charset="0"/>
              </a:rPr>
              <a:t>humano corde </a:t>
            </a:r>
            <a:r>
              <a:rPr lang="fr-FR" sz="2800" i="1" u="sng" dirty="0" err="1">
                <a:latin typeface="Papyrus" pitchFamily="66" charset="0"/>
              </a:rPr>
              <a:t>uolare</a:t>
            </a:r>
            <a:r>
              <a:rPr lang="fr-FR" sz="2800" i="1" u="sng" dirty="0">
                <a:latin typeface="Papyrus" pitchFamily="66" charset="0"/>
              </a:rPr>
              <a:t> deum</a:t>
            </a:r>
            <a:r>
              <a:rPr lang="fr-FR" sz="2200" dirty="0">
                <a:latin typeface="Papyrus" pitchFamily="66" charset="0"/>
              </a:rPr>
              <a:t>: </a:t>
            </a:r>
            <a:br>
              <a:rPr lang="fr-FR" sz="2200" dirty="0">
                <a:latin typeface="Papyrus" pitchFamily="66" charset="0"/>
              </a:rPr>
            </a:br>
            <a:r>
              <a:rPr lang="fr-FR" sz="2200" dirty="0" err="1">
                <a:latin typeface="Papyrus" pitchFamily="66" charset="0"/>
              </a:rPr>
              <a:t>scilicet</a:t>
            </a:r>
            <a:r>
              <a:rPr lang="fr-FR" sz="2200" dirty="0">
                <a:latin typeface="Papyrus" pitchFamily="66" charset="0"/>
              </a:rPr>
              <a:t> alterna </a:t>
            </a:r>
            <a:r>
              <a:rPr lang="fr-FR" sz="2200" dirty="0" err="1">
                <a:latin typeface="Papyrus" pitchFamily="66" charset="0"/>
              </a:rPr>
              <a:t>quoniam</a:t>
            </a:r>
            <a:r>
              <a:rPr lang="fr-FR" sz="2200" dirty="0">
                <a:latin typeface="Papyrus" pitchFamily="66" charset="0"/>
              </a:rPr>
              <a:t> </a:t>
            </a:r>
            <a:r>
              <a:rPr lang="fr-FR" sz="2200" dirty="0" err="1">
                <a:latin typeface="Papyrus" pitchFamily="66" charset="0"/>
              </a:rPr>
              <a:t>iactamur</a:t>
            </a:r>
            <a:r>
              <a:rPr lang="fr-FR" sz="2200" dirty="0">
                <a:latin typeface="Papyrus" pitchFamily="66" charset="0"/>
              </a:rPr>
              <a:t> in </a:t>
            </a:r>
            <a:r>
              <a:rPr lang="fr-FR" sz="2200" dirty="0" err="1">
                <a:latin typeface="Papyrus" pitchFamily="66" charset="0"/>
              </a:rPr>
              <a:t>unda</a:t>
            </a:r>
            <a:r>
              <a:rPr lang="fr-FR" sz="2200" dirty="0">
                <a:latin typeface="Papyrus" pitchFamily="66" charset="0"/>
              </a:rPr>
              <a:t>, </a:t>
            </a:r>
            <a:br>
              <a:rPr lang="fr-FR" sz="2200" dirty="0">
                <a:latin typeface="Papyrus" pitchFamily="66" charset="0"/>
              </a:rPr>
            </a:br>
            <a:r>
              <a:rPr lang="fr-FR" sz="2200" dirty="0" err="1">
                <a:latin typeface="Papyrus" pitchFamily="66" charset="0"/>
              </a:rPr>
              <a:t>nostraque</a:t>
            </a:r>
            <a:r>
              <a:rPr lang="fr-FR" sz="2200" dirty="0">
                <a:latin typeface="Papyrus" pitchFamily="66" charset="0"/>
              </a:rPr>
              <a:t> non </a:t>
            </a:r>
            <a:r>
              <a:rPr lang="fr-FR" sz="2200" dirty="0" err="1">
                <a:latin typeface="Papyrus" pitchFamily="66" charset="0"/>
              </a:rPr>
              <a:t>ullis</a:t>
            </a:r>
            <a:r>
              <a:rPr lang="fr-FR" sz="2200" dirty="0">
                <a:latin typeface="Papyrus" pitchFamily="66" charset="0"/>
              </a:rPr>
              <a:t> </a:t>
            </a:r>
            <a:r>
              <a:rPr lang="fr-FR" sz="2200" dirty="0" err="1">
                <a:latin typeface="Papyrus" pitchFamily="66" charset="0"/>
              </a:rPr>
              <a:t>permanet</a:t>
            </a:r>
            <a:r>
              <a:rPr lang="fr-FR" sz="2200" dirty="0">
                <a:latin typeface="Papyrus" pitchFamily="66" charset="0"/>
              </a:rPr>
              <a:t> aura </a:t>
            </a:r>
            <a:r>
              <a:rPr lang="fr-FR" sz="2200" dirty="0" err="1">
                <a:latin typeface="Papyrus" pitchFamily="66" charset="0"/>
              </a:rPr>
              <a:t>locis</a:t>
            </a:r>
            <a:r>
              <a:rPr lang="fr-FR" sz="2200" dirty="0">
                <a:latin typeface="Papyrus" pitchFamily="66" charset="0"/>
              </a:rPr>
              <a:t>. </a:t>
            </a:r>
            <a:br>
              <a:rPr lang="fr-FR" sz="2200" dirty="0">
                <a:latin typeface="Papyrus" pitchFamily="66" charset="0"/>
              </a:rPr>
            </a:br>
            <a:r>
              <a:rPr lang="fr-FR" sz="2200" dirty="0" smtClean="0">
                <a:latin typeface="Papyrus" pitchFamily="66" charset="0"/>
              </a:rPr>
              <a:t>et </a:t>
            </a:r>
            <a:r>
              <a:rPr lang="fr-FR" sz="2200" dirty="0" err="1" smtClean="0">
                <a:latin typeface="Papyrus" pitchFamily="66" charset="0"/>
              </a:rPr>
              <a:t>merito</a:t>
            </a:r>
            <a:r>
              <a:rPr lang="fr-FR" sz="2200" dirty="0" smtClean="0">
                <a:latin typeface="Papyrus" pitchFamily="66" charset="0"/>
              </a:rPr>
              <a:t> </a:t>
            </a:r>
            <a:r>
              <a:rPr lang="fr-FR" sz="2800" i="1" u="sng" dirty="0" err="1" smtClean="0">
                <a:latin typeface="Papyrus" pitchFamily="66" charset="0"/>
              </a:rPr>
              <a:t>hamatis</a:t>
            </a:r>
            <a:r>
              <a:rPr lang="fr-FR" sz="2800" i="1" u="sng" dirty="0" smtClean="0">
                <a:latin typeface="Papyrus" pitchFamily="66" charset="0"/>
              </a:rPr>
              <a:t> </a:t>
            </a:r>
            <a:r>
              <a:rPr lang="fr-FR" sz="2800" i="1" u="sng" dirty="0" err="1" smtClean="0">
                <a:latin typeface="Papyrus" pitchFamily="66" charset="0"/>
              </a:rPr>
              <a:t>manus</a:t>
            </a:r>
            <a:r>
              <a:rPr lang="fr-FR" sz="2800" i="1" u="sng" dirty="0" smtClean="0">
                <a:latin typeface="Papyrus" pitchFamily="66" charset="0"/>
              </a:rPr>
              <a:t> est </a:t>
            </a:r>
            <a:r>
              <a:rPr lang="fr-FR" sz="2800" i="1" u="sng" dirty="0" err="1" smtClean="0">
                <a:latin typeface="Papyrus" pitchFamily="66" charset="0"/>
              </a:rPr>
              <a:t>armata</a:t>
            </a:r>
            <a:r>
              <a:rPr lang="fr-FR" sz="2800" i="1" u="sng" dirty="0" smtClean="0">
                <a:latin typeface="Papyrus" pitchFamily="66" charset="0"/>
              </a:rPr>
              <a:t> </a:t>
            </a:r>
            <a:r>
              <a:rPr lang="fr-FR" sz="2800" i="1" u="sng" dirty="0" err="1" smtClean="0">
                <a:latin typeface="Papyrus" pitchFamily="66" charset="0"/>
              </a:rPr>
              <a:t>sagittis</a:t>
            </a:r>
            <a:r>
              <a:rPr lang="fr-FR" sz="2200" dirty="0" smtClean="0">
                <a:latin typeface="Papyrus" pitchFamily="66" charset="0"/>
              </a:rPr>
              <a:t>, </a:t>
            </a:r>
            <a:br>
              <a:rPr lang="fr-FR" sz="2200" dirty="0" smtClean="0">
                <a:latin typeface="Papyrus" pitchFamily="66" charset="0"/>
              </a:rPr>
            </a:br>
            <a:r>
              <a:rPr lang="fr-FR" sz="2200" dirty="0" smtClean="0">
                <a:latin typeface="Papyrus" pitchFamily="66" charset="0"/>
              </a:rPr>
              <a:t>et </a:t>
            </a:r>
            <a:r>
              <a:rPr lang="fr-FR" sz="2800" i="1" u="sng" dirty="0" err="1" smtClean="0">
                <a:latin typeface="Papyrus" pitchFamily="66" charset="0"/>
              </a:rPr>
              <a:t>pharetra</a:t>
            </a:r>
            <a:r>
              <a:rPr lang="fr-FR" sz="2200" u="sng" dirty="0" smtClean="0">
                <a:latin typeface="Papyrus" pitchFamily="66" charset="0"/>
              </a:rPr>
              <a:t> </a:t>
            </a:r>
            <a:r>
              <a:rPr lang="fr-FR" sz="2200" dirty="0" smtClean="0">
                <a:latin typeface="Papyrus" pitchFamily="66" charset="0"/>
              </a:rPr>
              <a:t>ex </a:t>
            </a:r>
            <a:r>
              <a:rPr lang="fr-FR" sz="2200" dirty="0" err="1" smtClean="0">
                <a:latin typeface="Papyrus" pitchFamily="66" charset="0"/>
              </a:rPr>
              <a:t>umero</a:t>
            </a:r>
            <a:r>
              <a:rPr lang="fr-FR" sz="2200" dirty="0" smtClean="0">
                <a:latin typeface="Papyrus" pitchFamily="66" charset="0"/>
              </a:rPr>
              <a:t> </a:t>
            </a:r>
            <a:r>
              <a:rPr lang="fr-FR" sz="2200" dirty="0" err="1" smtClean="0">
                <a:latin typeface="Papyrus" pitchFamily="66" charset="0"/>
              </a:rPr>
              <a:t>Cnosia</a:t>
            </a:r>
            <a:r>
              <a:rPr lang="fr-FR" sz="2200" dirty="0" smtClean="0">
                <a:latin typeface="Papyrus" pitchFamily="66" charset="0"/>
              </a:rPr>
              <a:t> </a:t>
            </a:r>
            <a:r>
              <a:rPr lang="fr-FR" sz="2200" dirty="0" err="1" smtClean="0">
                <a:latin typeface="Papyrus" pitchFamily="66" charset="0"/>
              </a:rPr>
              <a:t>utroque</a:t>
            </a:r>
            <a:r>
              <a:rPr lang="fr-FR" sz="2200" dirty="0" smtClean="0">
                <a:latin typeface="Papyrus" pitchFamily="66" charset="0"/>
              </a:rPr>
              <a:t> </a:t>
            </a:r>
            <a:r>
              <a:rPr lang="fr-FR" sz="2200" dirty="0" err="1" smtClean="0">
                <a:latin typeface="Papyrus" pitchFamily="66" charset="0"/>
              </a:rPr>
              <a:t>iacet</a:t>
            </a:r>
            <a:r>
              <a:rPr lang="fr-FR" sz="2200" dirty="0" smtClean="0">
                <a:latin typeface="Papyrus" pitchFamily="66" charset="0"/>
              </a:rPr>
              <a:t>: </a:t>
            </a:r>
            <a:r>
              <a:rPr lang="fr-FR" sz="2200" dirty="0">
                <a:latin typeface="Papyrus" pitchFamily="66" charset="0"/>
              </a:rPr>
              <a:t/>
            </a:r>
            <a:br>
              <a:rPr lang="fr-FR" sz="2200" dirty="0">
                <a:latin typeface="Papyrus" pitchFamily="66" charset="0"/>
              </a:rPr>
            </a:br>
            <a:r>
              <a:rPr lang="fr-FR" sz="2200" dirty="0">
                <a:latin typeface="Papyrus" pitchFamily="66" charset="0"/>
              </a:rPr>
              <a:t>ante </a:t>
            </a:r>
            <a:r>
              <a:rPr lang="fr-FR" sz="2200" dirty="0" err="1">
                <a:latin typeface="Papyrus" pitchFamily="66" charset="0"/>
              </a:rPr>
              <a:t>ferit</a:t>
            </a:r>
            <a:r>
              <a:rPr lang="fr-FR" sz="2200" dirty="0">
                <a:latin typeface="Papyrus" pitchFamily="66" charset="0"/>
              </a:rPr>
              <a:t> </a:t>
            </a:r>
            <a:r>
              <a:rPr lang="fr-FR" sz="2200" dirty="0" err="1">
                <a:latin typeface="Papyrus" pitchFamily="66" charset="0"/>
              </a:rPr>
              <a:t>quoniam</a:t>
            </a:r>
            <a:r>
              <a:rPr lang="fr-FR" sz="2200" dirty="0">
                <a:latin typeface="Papyrus" pitchFamily="66" charset="0"/>
              </a:rPr>
              <a:t>, </a:t>
            </a:r>
            <a:r>
              <a:rPr lang="fr-FR" sz="2200" dirty="0" err="1">
                <a:latin typeface="Papyrus" pitchFamily="66" charset="0"/>
              </a:rPr>
              <a:t>tuti</a:t>
            </a:r>
            <a:r>
              <a:rPr lang="fr-FR" sz="2200" dirty="0">
                <a:latin typeface="Papyrus" pitchFamily="66" charset="0"/>
              </a:rPr>
              <a:t> </a:t>
            </a:r>
            <a:r>
              <a:rPr lang="fr-FR" sz="2200" dirty="0" err="1">
                <a:latin typeface="Papyrus" pitchFamily="66" charset="0"/>
              </a:rPr>
              <a:t>quam</a:t>
            </a:r>
            <a:r>
              <a:rPr lang="fr-FR" sz="2200" dirty="0">
                <a:latin typeface="Papyrus" pitchFamily="66" charset="0"/>
              </a:rPr>
              <a:t> </a:t>
            </a:r>
            <a:r>
              <a:rPr lang="fr-FR" sz="2200" dirty="0" err="1">
                <a:latin typeface="Papyrus" pitchFamily="66" charset="0"/>
              </a:rPr>
              <a:t>cernimus</a:t>
            </a:r>
            <a:r>
              <a:rPr lang="fr-FR" sz="2200" dirty="0">
                <a:latin typeface="Papyrus" pitchFamily="66" charset="0"/>
              </a:rPr>
              <a:t> </a:t>
            </a:r>
            <a:r>
              <a:rPr lang="fr-FR" sz="2200" dirty="0" err="1">
                <a:latin typeface="Papyrus" pitchFamily="66" charset="0"/>
              </a:rPr>
              <a:t>hostem</a:t>
            </a:r>
            <a:r>
              <a:rPr lang="fr-FR" sz="2200" dirty="0">
                <a:latin typeface="Papyrus" pitchFamily="66" charset="0"/>
              </a:rPr>
              <a:t>, </a:t>
            </a:r>
            <a:br>
              <a:rPr lang="fr-FR" sz="2200" dirty="0">
                <a:latin typeface="Papyrus" pitchFamily="66" charset="0"/>
              </a:rPr>
            </a:br>
            <a:r>
              <a:rPr lang="fr-FR" sz="2800" i="1" u="sng" dirty="0">
                <a:latin typeface="Papyrus" pitchFamily="66" charset="0"/>
              </a:rPr>
              <a:t>nec </a:t>
            </a:r>
            <a:r>
              <a:rPr lang="fr-FR" sz="2800" i="1" u="sng" dirty="0" err="1">
                <a:latin typeface="Papyrus" pitchFamily="66" charset="0"/>
              </a:rPr>
              <a:t>quisquam</a:t>
            </a:r>
            <a:r>
              <a:rPr lang="fr-FR" sz="2800" i="1" u="sng" dirty="0">
                <a:latin typeface="Papyrus" pitchFamily="66" charset="0"/>
              </a:rPr>
              <a:t> ex </a:t>
            </a:r>
            <a:r>
              <a:rPr lang="fr-FR" sz="2800" i="1" u="sng" dirty="0" err="1">
                <a:latin typeface="Papyrus" pitchFamily="66" charset="0"/>
              </a:rPr>
              <a:t>illo</a:t>
            </a:r>
            <a:r>
              <a:rPr lang="fr-FR" sz="2800" i="1" u="sng" dirty="0">
                <a:latin typeface="Papyrus" pitchFamily="66" charset="0"/>
              </a:rPr>
              <a:t> </a:t>
            </a:r>
            <a:r>
              <a:rPr lang="fr-FR" sz="2800" i="1" u="sng" dirty="0" err="1">
                <a:latin typeface="Papyrus" pitchFamily="66" charset="0"/>
              </a:rPr>
              <a:t>uulnere</a:t>
            </a:r>
            <a:r>
              <a:rPr lang="fr-FR" sz="2800" i="1" u="sng" dirty="0">
                <a:latin typeface="Papyrus" pitchFamily="66" charset="0"/>
              </a:rPr>
              <a:t> </a:t>
            </a:r>
            <a:r>
              <a:rPr lang="fr-FR" sz="2800" i="1" u="sng" dirty="0" err="1">
                <a:latin typeface="Papyrus" pitchFamily="66" charset="0"/>
              </a:rPr>
              <a:t>sanus</a:t>
            </a:r>
            <a:r>
              <a:rPr lang="fr-FR" sz="2800" i="1" u="sng" dirty="0">
                <a:latin typeface="Papyrus" pitchFamily="66" charset="0"/>
              </a:rPr>
              <a:t> </a:t>
            </a:r>
            <a:r>
              <a:rPr lang="fr-FR" sz="2800" i="1" u="sng" dirty="0" err="1">
                <a:latin typeface="Papyrus" pitchFamily="66" charset="0"/>
              </a:rPr>
              <a:t>abit</a:t>
            </a:r>
            <a:r>
              <a:rPr lang="fr-FR" sz="2800" u="sng" dirty="0">
                <a:latin typeface="Papyrus" pitchFamily="66" charset="0"/>
              </a:rPr>
              <a:t>.</a:t>
            </a:r>
            <a:r>
              <a:rPr lang="fr-FR" sz="2800" dirty="0">
                <a:latin typeface="Papyrus" pitchFamily="66" charset="0"/>
              </a:rPr>
              <a:t> </a:t>
            </a:r>
          </a:p>
        </p:txBody>
      </p:sp>
    </p:spTree>
    <p:extLst>
      <p:ext uri="{BB962C8B-B14F-4D97-AF65-F5344CB8AC3E}">
        <p14:creationId xmlns:p14="http://schemas.microsoft.com/office/powerpoint/2010/main" xmlns="" val="263392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268760"/>
            <a:ext cx="5688632" cy="46166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fr-FR" dirty="0" smtClean="0">
                <a:latin typeface="Papyrus" pitchFamily="66" charset="0"/>
              </a:rPr>
              <a:t>QVICVMQVE </a:t>
            </a:r>
            <a:r>
              <a:rPr lang="fr-FR" dirty="0" err="1" smtClean="0">
                <a:latin typeface="Papyrus" pitchFamily="66" charset="0"/>
              </a:rPr>
              <a:t>ille</a:t>
            </a:r>
            <a:r>
              <a:rPr lang="fr-FR" dirty="0" smtClean="0">
                <a:latin typeface="Papyrus" pitchFamily="66" charset="0"/>
              </a:rPr>
              <a:t> fuit, </a:t>
            </a:r>
            <a:r>
              <a:rPr lang="fr-FR" sz="2000" i="1" u="sng" dirty="0" err="1" smtClean="0">
                <a:latin typeface="Papyrus" pitchFamily="66" charset="0"/>
              </a:rPr>
              <a:t>puerum</a:t>
            </a:r>
            <a:r>
              <a:rPr lang="fr-FR" sz="2400" u="sng" dirty="0" smtClean="0">
                <a:latin typeface="Papyrus" pitchFamily="66" charset="0"/>
              </a:rPr>
              <a:t> </a:t>
            </a:r>
            <a:r>
              <a:rPr lang="fr-FR" dirty="0" smtClean="0">
                <a:latin typeface="Papyrus" pitchFamily="66" charset="0"/>
              </a:rPr>
              <a:t>qui </a:t>
            </a:r>
            <a:r>
              <a:rPr lang="fr-FR" dirty="0" err="1" smtClean="0">
                <a:latin typeface="Papyrus" pitchFamily="66" charset="0"/>
              </a:rPr>
              <a:t>pinxit</a:t>
            </a:r>
            <a:r>
              <a:rPr lang="fr-FR" dirty="0" smtClean="0">
                <a:latin typeface="Papyrus" pitchFamily="66" charset="0"/>
              </a:rPr>
              <a:t> </a:t>
            </a:r>
            <a:r>
              <a:rPr lang="fr-FR" sz="2000" i="1" u="sng" dirty="0" err="1" smtClean="0">
                <a:latin typeface="Papyrus" pitchFamily="66" charset="0"/>
              </a:rPr>
              <a:t>Amorem</a:t>
            </a:r>
            <a:endParaRPr lang="fr-FR" dirty="0"/>
          </a:p>
        </p:txBody>
      </p:sp>
      <p:sp>
        <p:nvSpPr>
          <p:cNvPr id="3" name="Rectangle 2"/>
          <p:cNvSpPr/>
          <p:nvPr/>
        </p:nvSpPr>
        <p:spPr>
          <a:xfrm>
            <a:off x="1351143" y="2635171"/>
            <a:ext cx="6624736"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dirty="0" smtClean="0">
                <a:latin typeface="Andy" pitchFamily="66" charset="0"/>
              </a:rPr>
              <a:t>QUEL que soit celui qui ait représenté sous les traits d</a:t>
            </a:r>
            <a:r>
              <a:rPr lang="fr-FR" dirty="0" smtClean="0">
                <a:latin typeface="Andy" pitchFamily="66" charset="0"/>
              </a:rPr>
              <a:t>’……………………………………………………………………………………………………,</a:t>
            </a:r>
            <a:endParaRPr lang="fr-FR" dirty="0"/>
          </a:p>
        </p:txBody>
      </p:sp>
      <p:sp>
        <p:nvSpPr>
          <p:cNvPr id="4" name="Rectangle 3"/>
          <p:cNvSpPr/>
          <p:nvPr/>
        </p:nvSpPr>
        <p:spPr>
          <a:xfrm>
            <a:off x="2915816" y="3796146"/>
            <a:ext cx="4572000" cy="646331"/>
          </a:xfrm>
          <a:prstGeom prst="rect">
            <a:avLst/>
          </a:prstGeom>
        </p:spPr>
        <p:txBody>
          <a:bodyPr>
            <a:spAutoFit/>
          </a:bodyPr>
          <a:lstStyle/>
          <a:p>
            <a:r>
              <a:rPr lang="fr-FR" i="1" dirty="0" smtClean="0">
                <a:latin typeface="Andy" pitchFamily="66" charset="0"/>
              </a:rPr>
              <a:t>QUEL que soit celui qui ait représenté sous les traits d'un enfant l'Amour</a:t>
            </a:r>
            <a:r>
              <a:rPr lang="fr-FR" dirty="0" smtClean="0">
                <a:latin typeface="Andy" pitchFamily="66" charset="0"/>
              </a:rPr>
              <a:t>,</a:t>
            </a:r>
            <a:endParaRPr lang="fr-FR" dirty="0"/>
          </a:p>
        </p:txBody>
      </p:sp>
    </p:spTree>
    <p:extLst>
      <p:ext uri="{BB962C8B-B14F-4D97-AF65-F5344CB8AC3E}">
        <p14:creationId xmlns:p14="http://schemas.microsoft.com/office/powerpoint/2010/main" xmlns="" val="108594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Cravate noir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833</TotalTime>
  <Words>1001</Words>
  <Application>Microsoft Office PowerPoint</Application>
  <PresentationFormat>Affichage à l'écran (4:3)</PresentationFormat>
  <Paragraphs>128</Paragraphs>
  <Slides>17</Slides>
  <Notes>0</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Couture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 Sénéchal</dc:creator>
  <cp:lastModifiedBy>Florent</cp:lastModifiedBy>
  <cp:revision>17</cp:revision>
  <dcterms:created xsi:type="dcterms:W3CDTF">2011-03-09T08:46:23Z</dcterms:created>
  <dcterms:modified xsi:type="dcterms:W3CDTF">2012-04-17T08:00:27Z</dcterms:modified>
</cp:coreProperties>
</file>