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2" r:id="rId3"/>
    <p:sldId id="261" r:id="rId4"/>
    <p:sldId id="260" r:id="rId5"/>
    <p:sldId id="257" r:id="rId6"/>
    <p:sldId id="258" r:id="rId7"/>
    <p:sldId id="263" r:id="rId8"/>
    <p:sldId id="259" r:id="rId9"/>
    <p:sldId id="264" r:id="rId10"/>
    <p:sldId id="267"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8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102" d="100"/>
          <a:sy n="102" d="100"/>
        </p:scale>
        <p:origin x="13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148754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429384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4823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2102050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5647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3663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754683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191281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361610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D22F8B9-ED75-4D49-8C62-E86E542982A5}" type="datetimeFigureOut">
              <a:rPr lang="fr-FR" smtClean="0"/>
              <a:t>02/11/2014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117041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D22F8B9-ED75-4D49-8C62-E86E542982A5}" type="datetimeFigureOut">
              <a:rPr lang="fr-FR" smtClean="0"/>
              <a:t>02/11/2014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143888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D22F8B9-ED75-4D49-8C62-E86E542982A5}" type="datetimeFigureOut">
              <a:rPr lang="fr-FR" smtClean="0"/>
              <a:t>02/11/2014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393277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D22F8B9-ED75-4D49-8C62-E86E542982A5}" type="datetimeFigureOut">
              <a:rPr lang="fr-FR" smtClean="0"/>
              <a:t>02/11/2014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90544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2F8B9-ED75-4D49-8C62-E86E542982A5}" type="datetimeFigureOut">
              <a:rPr lang="fr-FR" smtClean="0"/>
              <a:t>02/11/2014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66260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D22F8B9-ED75-4D49-8C62-E86E542982A5}" type="datetimeFigureOut">
              <a:rPr lang="fr-FR" smtClean="0"/>
              <a:t>02/11/2014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1560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D22F8B9-ED75-4D49-8C62-E86E542982A5}" type="datetimeFigureOut">
              <a:rPr lang="fr-FR" smtClean="0"/>
              <a:t>02/11/2014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17FD10-4A20-4FA1-8225-7C89084F4204}" type="slidenum">
              <a:rPr lang="fr-FR" smtClean="0"/>
              <a:t>‹N°›</a:t>
            </a:fld>
            <a:endParaRPr lang="fr-FR"/>
          </a:p>
        </p:txBody>
      </p:sp>
    </p:spTree>
    <p:extLst>
      <p:ext uri="{BB962C8B-B14F-4D97-AF65-F5344CB8AC3E}">
        <p14:creationId xmlns:p14="http://schemas.microsoft.com/office/powerpoint/2010/main" val="333954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2F8B9-ED75-4D49-8C62-E86E542982A5}" type="datetimeFigureOut">
              <a:rPr lang="fr-FR" smtClean="0"/>
              <a:t>02/11/2014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17FD10-4A20-4FA1-8225-7C89084F4204}" type="slidenum">
              <a:rPr lang="fr-FR" smtClean="0"/>
              <a:t>‹N°›</a:t>
            </a:fld>
            <a:endParaRPr lang="fr-FR"/>
          </a:p>
        </p:txBody>
      </p:sp>
    </p:spTree>
    <p:extLst>
      <p:ext uri="{BB962C8B-B14F-4D97-AF65-F5344CB8AC3E}">
        <p14:creationId xmlns:p14="http://schemas.microsoft.com/office/powerpoint/2010/main" val="51359419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Dents</a:t>
            </a:r>
            <a:endParaRPr lang="fr-FR" dirty="0"/>
          </a:p>
        </p:txBody>
      </p:sp>
    </p:spTree>
    <p:extLst>
      <p:ext uri="{BB962C8B-B14F-4D97-AF65-F5344CB8AC3E}">
        <p14:creationId xmlns:p14="http://schemas.microsoft.com/office/powerpoint/2010/main" val="2821509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934" y="0"/>
            <a:ext cx="8596668" cy="670560"/>
          </a:xfrm>
        </p:spPr>
        <p:txBody>
          <a:bodyPr/>
          <a:lstStyle/>
          <a:p>
            <a:r>
              <a:rPr lang="fr-FR" dirty="0" smtClean="0"/>
              <a:t>Histologie d’une dent</a:t>
            </a:r>
            <a:endParaRPr lang="fr-FR" dirty="0"/>
          </a:p>
        </p:txBody>
      </p:sp>
      <p:pic>
        <p:nvPicPr>
          <p:cNvPr id="5" name="Image 4"/>
          <p:cNvPicPr>
            <a:picLocks noChangeAspect="1"/>
          </p:cNvPicPr>
          <p:nvPr/>
        </p:nvPicPr>
        <p:blipFill>
          <a:blip r:embed="rId2"/>
          <a:stretch>
            <a:fillRect/>
          </a:stretch>
        </p:blipFill>
        <p:spPr>
          <a:xfrm>
            <a:off x="1574053" y="590412"/>
            <a:ext cx="6428580" cy="5061680"/>
          </a:xfrm>
          <a:prstGeom prst="rect">
            <a:avLst/>
          </a:prstGeom>
        </p:spPr>
      </p:pic>
      <p:sp>
        <p:nvSpPr>
          <p:cNvPr id="6" name="Rectangle 5"/>
          <p:cNvSpPr/>
          <p:nvPr/>
        </p:nvSpPr>
        <p:spPr>
          <a:xfrm>
            <a:off x="9404882" y="-2521"/>
            <a:ext cx="2929007" cy="369332"/>
          </a:xfrm>
          <a:prstGeom prst="rect">
            <a:avLst/>
          </a:prstGeom>
        </p:spPr>
        <p:txBody>
          <a:bodyPr wrap="none">
            <a:spAutoFit/>
          </a:bodyPr>
          <a:lstStyle/>
          <a:p>
            <a:r>
              <a:rPr lang="fr-FR" dirty="0"/>
              <a:t>aosh.pagesperso-orange.fr</a:t>
            </a:r>
          </a:p>
        </p:txBody>
      </p:sp>
      <p:sp>
        <p:nvSpPr>
          <p:cNvPr id="7" name="Accolade fermante 6"/>
          <p:cNvSpPr/>
          <p:nvPr/>
        </p:nvSpPr>
        <p:spPr>
          <a:xfrm rot="10800000" flipH="1">
            <a:off x="7843117" y="601377"/>
            <a:ext cx="320512" cy="3895206"/>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00"/>
          </a:p>
        </p:txBody>
      </p:sp>
      <p:sp>
        <p:nvSpPr>
          <p:cNvPr id="8" name="Accolade fermante 7"/>
          <p:cNvSpPr/>
          <p:nvPr/>
        </p:nvSpPr>
        <p:spPr>
          <a:xfrm flipH="1">
            <a:off x="1413057" y="4177565"/>
            <a:ext cx="313528" cy="1474527"/>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00"/>
          </a:p>
        </p:txBody>
      </p:sp>
      <p:sp>
        <p:nvSpPr>
          <p:cNvPr id="9" name="Accolade fermante 8"/>
          <p:cNvSpPr/>
          <p:nvPr/>
        </p:nvSpPr>
        <p:spPr>
          <a:xfrm rot="10800000" flipH="1">
            <a:off x="7761027" y="4489418"/>
            <a:ext cx="432613" cy="1162674"/>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00"/>
          </a:p>
        </p:txBody>
      </p:sp>
      <p:sp>
        <p:nvSpPr>
          <p:cNvPr id="10" name="ZoneTexte 9"/>
          <p:cNvSpPr txBox="1"/>
          <p:nvPr/>
        </p:nvSpPr>
        <p:spPr>
          <a:xfrm>
            <a:off x="8267803" y="435924"/>
            <a:ext cx="3924197" cy="2400657"/>
          </a:xfrm>
          <a:prstGeom prst="rect">
            <a:avLst/>
          </a:prstGeom>
          <a:noFill/>
        </p:spPr>
        <p:txBody>
          <a:bodyPr wrap="square" rtlCol="0">
            <a:spAutoFit/>
          </a:bodyPr>
          <a:lstStyle/>
          <a:p>
            <a:r>
              <a:rPr lang="fr-FR" sz="2400" dirty="0" smtClean="0"/>
              <a:t>Pulpe</a:t>
            </a:r>
          </a:p>
          <a:p>
            <a:r>
              <a:rPr lang="fr-FR" sz="1400" dirty="0"/>
              <a:t>Tissu conjonctif lâche formé de </a:t>
            </a:r>
          </a:p>
          <a:p>
            <a:pPr marL="171450" indent="-171450">
              <a:buFont typeface="Arial" panose="020B0604020202020204" pitchFamily="34" charset="0"/>
              <a:buChar char="•"/>
            </a:pPr>
            <a:r>
              <a:rPr lang="fr-FR" sz="1400" dirty="0"/>
              <a:t>Substance fondamentale glycoprotéique</a:t>
            </a:r>
          </a:p>
          <a:p>
            <a:pPr marL="171450" indent="-171450">
              <a:buFont typeface="Arial" panose="020B0604020202020204" pitchFamily="34" charset="0"/>
              <a:buChar char="•"/>
            </a:pPr>
            <a:r>
              <a:rPr lang="fr-FR" sz="1400" dirty="0"/>
              <a:t>Fibres de collagène et élastiques </a:t>
            </a:r>
          </a:p>
          <a:p>
            <a:pPr marL="171450" indent="-171450">
              <a:buFont typeface="Arial" panose="020B0604020202020204" pitchFamily="34" charset="0"/>
              <a:buChar char="•"/>
            </a:pPr>
            <a:r>
              <a:rPr lang="fr-FR" sz="1400" dirty="0"/>
              <a:t>Cellules </a:t>
            </a:r>
          </a:p>
          <a:p>
            <a:pPr marL="628650" lvl="1" indent="-171450">
              <a:buFont typeface="Arial" panose="020B0604020202020204" pitchFamily="34" charset="0"/>
              <a:buChar char="•"/>
            </a:pPr>
            <a:r>
              <a:rPr lang="fr-FR" sz="1400" dirty="0"/>
              <a:t>Fibroblastes élaborant ces fibres </a:t>
            </a:r>
          </a:p>
          <a:p>
            <a:pPr marL="628650" lvl="1" indent="-171450">
              <a:buFont typeface="Arial" panose="020B0604020202020204" pitchFamily="34" charset="0"/>
              <a:buChar char="•"/>
            </a:pPr>
            <a:r>
              <a:rPr lang="fr-FR" sz="1400" dirty="0" err="1"/>
              <a:t>Odontoblastes</a:t>
            </a:r>
            <a:r>
              <a:rPr lang="fr-FR" sz="1400" dirty="0"/>
              <a:t> générant la dentine</a:t>
            </a:r>
          </a:p>
          <a:p>
            <a:pPr marL="628650" lvl="1" indent="-171450">
              <a:buFont typeface="Arial" panose="020B0604020202020204" pitchFamily="34" charset="0"/>
              <a:buChar char="•"/>
            </a:pPr>
            <a:r>
              <a:rPr lang="fr-FR" sz="1400" dirty="0"/>
              <a:t>Cellules immunitaires</a:t>
            </a:r>
          </a:p>
          <a:p>
            <a:pPr marL="171450" indent="-171450">
              <a:buFont typeface="Arial" panose="020B0604020202020204" pitchFamily="34" charset="0"/>
              <a:buChar char="•"/>
            </a:pPr>
            <a:r>
              <a:rPr lang="fr-FR" sz="1400" dirty="0"/>
              <a:t>Capillaires sanguins</a:t>
            </a:r>
          </a:p>
          <a:p>
            <a:pPr marL="171450" indent="-171450">
              <a:buFont typeface="Arial" panose="020B0604020202020204" pitchFamily="34" charset="0"/>
              <a:buChar char="•"/>
            </a:pPr>
            <a:r>
              <a:rPr lang="fr-FR" sz="1400" dirty="0"/>
              <a:t> </a:t>
            </a:r>
            <a:r>
              <a:rPr lang="fr-FR" sz="1400" dirty="0" smtClean="0"/>
              <a:t>Nerfs</a:t>
            </a:r>
            <a:endParaRPr lang="fr-FR" sz="2400" dirty="0"/>
          </a:p>
        </p:txBody>
      </p:sp>
      <p:sp>
        <p:nvSpPr>
          <p:cNvPr id="11" name="ZoneTexte 10"/>
          <p:cNvSpPr txBox="1"/>
          <p:nvPr/>
        </p:nvSpPr>
        <p:spPr>
          <a:xfrm>
            <a:off x="8311546" y="3749751"/>
            <a:ext cx="3880454" cy="2185214"/>
          </a:xfrm>
          <a:prstGeom prst="rect">
            <a:avLst/>
          </a:prstGeom>
          <a:noFill/>
        </p:spPr>
        <p:txBody>
          <a:bodyPr wrap="square" rtlCol="0">
            <a:spAutoFit/>
          </a:bodyPr>
          <a:lstStyle/>
          <a:p>
            <a:r>
              <a:rPr lang="fr-FR" sz="2400" dirty="0" smtClean="0"/>
              <a:t>Dentine</a:t>
            </a:r>
          </a:p>
          <a:p>
            <a:r>
              <a:rPr lang="fr-FR" sz="1400" dirty="0"/>
              <a:t>Tissu conjonctif minéralisé à </a:t>
            </a:r>
            <a:r>
              <a:rPr lang="fr-FR" sz="1400" dirty="0" smtClean="0"/>
              <a:t>70 </a:t>
            </a:r>
            <a:r>
              <a:rPr lang="fr-FR" sz="1400" dirty="0"/>
              <a:t>% </a:t>
            </a:r>
            <a:r>
              <a:rPr lang="fr-FR" sz="1400" dirty="0" smtClean="0"/>
              <a:t>le </a:t>
            </a:r>
            <a:r>
              <a:rPr lang="fr-FR" sz="1400" dirty="0"/>
              <a:t>plus important de la dent en </a:t>
            </a:r>
            <a:r>
              <a:rPr lang="fr-FR" sz="1400" dirty="0" smtClean="0"/>
              <a:t>volume recouvert </a:t>
            </a:r>
            <a:r>
              <a:rPr lang="fr-FR" sz="1400" dirty="0"/>
              <a:t>par l’émail au niveau de la couronne et par le cément au niveau de la racine </a:t>
            </a:r>
            <a:r>
              <a:rPr lang="fr-FR" sz="1400" dirty="0" smtClean="0"/>
              <a:t>: </a:t>
            </a:r>
          </a:p>
          <a:p>
            <a:r>
              <a:rPr lang="fr-FR" sz="1400" dirty="0" smtClean="0"/>
              <a:t>masse </a:t>
            </a:r>
            <a:r>
              <a:rPr lang="fr-FR" sz="1400" dirty="0"/>
              <a:t>calcifiée comportant un réseau rayonnant de canaux, prolongements des </a:t>
            </a:r>
            <a:r>
              <a:rPr lang="fr-FR" sz="1400" dirty="0" err="1"/>
              <a:t>odontoblastes</a:t>
            </a:r>
            <a:r>
              <a:rPr lang="fr-FR" sz="1400" dirty="0"/>
              <a:t> de la pulpe, dans lesquels passent des nerfs</a:t>
            </a:r>
            <a:endParaRPr lang="fr-FR" sz="1400" dirty="0"/>
          </a:p>
        </p:txBody>
      </p:sp>
      <p:sp>
        <p:nvSpPr>
          <p:cNvPr id="12" name="ZoneTexte 11"/>
          <p:cNvSpPr txBox="1"/>
          <p:nvPr/>
        </p:nvSpPr>
        <p:spPr>
          <a:xfrm>
            <a:off x="0" y="3068168"/>
            <a:ext cx="1685126" cy="3693319"/>
          </a:xfrm>
          <a:prstGeom prst="rect">
            <a:avLst/>
          </a:prstGeom>
          <a:noFill/>
        </p:spPr>
        <p:txBody>
          <a:bodyPr wrap="square" rtlCol="0">
            <a:spAutoFit/>
          </a:bodyPr>
          <a:lstStyle/>
          <a:p>
            <a:r>
              <a:rPr lang="fr-FR" sz="2400" dirty="0" smtClean="0"/>
              <a:t>Email</a:t>
            </a:r>
          </a:p>
          <a:p>
            <a:r>
              <a:rPr lang="fr-FR" sz="1400" dirty="0" smtClean="0"/>
              <a:t>Tissu conjonctif minéralisé à 96 </a:t>
            </a:r>
            <a:r>
              <a:rPr lang="fr-FR" sz="1400" dirty="0"/>
              <a:t>% </a:t>
            </a:r>
            <a:r>
              <a:rPr lang="fr-FR" sz="1400" dirty="0" smtClean="0"/>
              <a:t>essentiellement </a:t>
            </a:r>
            <a:r>
              <a:rPr lang="fr-FR" sz="1400" dirty="0"/>
              <a:t>constitué de cristaux d'hydroxyapatite de calcium (Ca</a:t>
            </a:r>
            <a:r>
              <a:rPr lang="fr-FR" sz="1400" baseline="-25000" dirty="0"/>
              <a:t>5</a:t>
            </a:r>
            <a:r>
              <a:rPr lang="fr-FR" sz="1400" dirty="0"/>
              <a:t>(PO</a:t>
            </a:r>
            <a:r>
              <a:rPr lang="fr-FR" sz="1400" baseline="-25000" dirty="0"/>
              <a:t>4</a:t>
            </a:r>
            <a:r>
              <a:rPr lang="fr-FR" sz="1400" dirty="0"/>
              <a:t>)</a:t>
            </a:r>
            <a:r>
              <a:rPr lang="fr-FR" sz="1400" baseline="-25000" dirty="0"/>
              <a:t>3</a:t>
            </a:r>
            <a:r>
              <a:rPr lang="fr-FR" sz="1400" dirty="0"/>
              <a:t>(OH))</a:t>
            </a:r>
            <a:r>
              <a:rPr lang="fr-FR" sz="1400" baseline="-25000" dirty="0"/>
              <a:t>2</a:t>
            </a:r>
            <a:r>
              <a:rPr lang="fr-FR" sz="1400" dirty="0"/>
              <a:t>, et dans une moindre mesure de carbone, de fluor ainsi que moins de 1 % de potassium, de nitrate</a:t>
            </a:r>
            <a:endParaRPr lang="fr-FR" sz="1400" dirty="0"/>
          </a:p>
        </p:txBody>
      </p:sp>
      <p:sp>
        <p:nvSpPr>
          <p:cNvPr id="4" name="Rectangle 3"/>
          <p:cNvSpPr/>
          <p:nvPr/>
        </p:nvSpPr>
        <p:spPr>
          <a:xfrm>
            <a:off x="1803032" y="5652092"/>
            <a:ext cx="10388968" cy="1107996"/>
          </a:xfrm>
          <a:prstGeom prst="rect">
            <a:avLst/>
          </a:prstGeom>
        </p:spPr>
        <p:txBody>
          <a:bodyPr wrap="square">
            <a:spAutoFit/>
          </a:bodyPr>
          <a:lstStyle/>
          <a:p>
            <a:r>
              <a:rPr lang="fr-FR" sz="2400" dirty="0" smtClean="0"/>
              <a:t>Cément</a:t>
            </a:r>
            <a:endParaRPr lang="fr-FR" sz="2400" dirty="0"/>
          </a:p>
          <a:p>
            <a:pPr lvl="1" algn="just"/>
            <a:r>
              <a:rPr lang="fr-FR" sz="1400" dirty="0"/>
              <a:t>Tissu conjonctif minéralisé à </a:t>
            </a:r>
            <a:r>
              <a:rPr lang="fr-FR" sz="1400" dirty="0" smtClean="0"/>
              <a:t>45 %, présent au niveau de la racine et composé d’une matrice </a:t>
            </a:r>
            <a:r>
              <a:rPr lang="fr-FR" sz="1400" dirty="0"/>
              <a:t>inter-fibrillaire calcifié de petits cristaux d’hydroxyapatite, de fluor et de magnésium, réseau de fibrilles de collagène participant au mécanisme de fixation de la dent dans l’os alvéolaire et dans sa partie apicale de cellules, les </a:t>
            </a:r>
            <a:r>
              <a:rPr lang="fr-FR" sz="1400" dirty="0" err="1"/>
              <a:t>cémentocytes</a:t>
            </a:r>
            <a:r>
              <a:rPr lang="fr-FR" sz="1400" dirty="0"/>
              <a:t>.</a:t>
            </a:r>
          </a:p>
        </p:txBody>
      </p:sp>
      <p:sp>
        <p:nvSpPr>
          <p:cNvPr id="15" name="Forme libre 14"/>
          <p:cNvSpPr/>
          <p:nvPr/>
        </p:nvSpPr>
        <p:spPr>
          <a:xfrm>
            <a:off x="3827282" y="622169"/>
            <a:ext cx="2724347" cy="443060"/>
          </a:xfrm>
          <a:custGeom>
            <a:avLst/>
            <a:gdLst>
              <a:gd name="connsiteX0" fmla="*/ 2724347 w 2724347"/>
              <a:gd name="connsiteY0" fmla="*/ 0 h 443060"/>
              <a:gd name="connsiteX1" fmla="*/ 2686640 w 2724347"/>
              <a:gd name="connsiteY1" fmla="*/ 75415 h 443060"/>
              <a:gd name="connsiteX2" fmla="*/ 2630079 w 2724347"/>
              <a:gd name="connsiteY2" fmla="*/ 94268 h 443060"/>
              <a:gd name="connsiteX3" fmla="*/ 2601798 w 2724347"/>
              <a:gd name="connsiteY3" fmla="*/ 113122 h 443060"/>
              <a:gd name="connsiteX4" fmla="*/ 2469823 w 2724347"/>
              <a:gd name="connsiteY4" fmla="*/ 141402 h 443060"/>
              <a:gd name="connsiteX5" fmla="*/ 2309567 w 2724347"/>
              <a:gd name="connsiteY5" fmla="*/ 169683 h 443060"/>
              <a:gd name="connsiteX6" fmla="*/ 2224726 w 2724347"/>
              <a:gd name="connsiteY6" fmla="*/ 188536 h 443060"/>
              <a:gd name="connsiteX7" fmla="*/ 2196446 w 2724347"/>
              <a:gd name="connsiteY7" fmla="*/ 197963 h 443060"/>
              <a:gd name="connsiteX8" fmla="*/ 2102178 w 2724347"/>
              <a:gd name="connsiteY8" fmla="*/ 226243 h 443060"/>
              <a:gd name="connsiteX9" fmla="*/ 2073897 w 2724347"/>
              <a:gd name="connsiteY9" fmla="*/ 235670 h 443060"/>
              <a:gd name="connsiteX10" fmla="*/ 2045617 w 2724347"/>
              <a:gd name="connsiteY10" fmla="*/ 254524 h 443060"/>
              <a:gd name="connsiteX11" fmla="*/ 1772240 w 2724347"/>
              <a:gd name="connsiteY11" fmla="*/ 254524 h 443060"/>
              <a:gd name="connsiteX12" fmla="*/ 1715679 w 2724347"/>
              <a:gd name="connsiteY12" fmla="*/ 235670 h 443060"/>
              <a:gd name="connsiteX13" fmla="*/ 1687398 w 2724347"/>
              <a:gd name="connsiteY13" fmla="*/ 216817 h 443060"/>
              <a:gd name="connsiteX14" fmla="*/ 1649691 w 2724347"/>
              <a:gd name="connsiteY14" fmla="*/ 207390 h 443060"/>
              <a:gd name="connsiteX15" fmla="*/ 1593130 w 2724347"/>
              <a:gd name="connsiteY15" fmla="*/ 188536 h 443060"/>
              <a:gd name="connsiteX16" fmla="*/ 1480009 w 2724347"/>
              <a:gd name="connsiteY16" fmla="*/ 169683 h 443060"/>
              <a:gd name="connsiteX17" fmla="*/ 1451728 w 2724347"/>
              <a:gd name="connsiteY17" fmla="*/ 160256 h 443060"/>
              <a:gd name="connsiteX18" fmla="*/ 1253765 w 2724347"/>
              <a:gd name="connsiteY18" fmla="*/ 141402 h 443060"/>
              <a:gd name="connsiteX19" fmla="*/ 886120 w 2724347"/>
              <a:gd name="connsiteY19" fmla="*/ 131975 h 443060"/>
              <a:gd name="connsiteX20" fmla="*/ 744718 w 2724347"/>
              <a:gd name="connsiteY20" fmla="*/ 103695 h 443060"/>
              <a:gd name="connsiteX21" fmla="*/ 716438 w 2724347"/>
              <a:gd name="connsiteY21" fmla="*/ 84841 h 443060"/>
              <a:gd name="connsiteX22" fmla="*/ 659877 w 2724347"/>
              <a:gd name="connsiteY22" fmla="*/ 65988 h 443060"/>
              <a:gd name="connsiteX23" fmla="*/ 631596 w 2724347"/>
              <a:gd name="connsiteY23" fmla="*/ 84841 h 443060"/>
              <a:gd name="connsiteX24" fmla="*/ 603316 w 2724347"/>
              <a:gd name="connsiteY24" fmla="*/ 94268 h 443060"/>
              <a:gd name="connsiteX25" fmla="*/ 575036 w 2724347"/>
              <a:gd name="connsiteY25" fmla="*/ 122549 h 443060"/>
              <a:gd name="connsiteX26" fmla="*/ 518475 w 2724347"/>
              <a:gd name="connsiteY26" fmla="*/ 160256 h 443060"/>
              <a:gd name="connsiteX27" fmla="*/ 490194 w 2724347"/>
              <a:gd name="connsiteY27" fmla="*/ 179109 h 443060"/>
              <a:gd name="connsiteX28" fmla="*/ 386499 w 2724347"/>
              <a:gd name="connsiteY28" fmla="*/ 207390 h 443060"/>
              <a:gd name="connsiteX29" fmla="*/ 348792 w 2724347"/>
              <a:gd name="connsiteY29" fmla="*/ 216817 h 443060"/>
              <a:gd name="connsiteX30" fmla="*/ 235671 w 2724347"/>
              <a:gd name="connsiteY30" fmla="*/ 226243 h 443060"/>
              <a:gd name="connsiteX31" fmla="*/ 179110 w 2724347"/>
              <a:gd name="connsiteY31" fmla="*/ 235670 h 443060"/>
              <a:gd name="connsiteX32" fmla="*/ 169683 w 2724347"/>
              <a:gd name="connsiteY32" fmla="*/ 282804 h 443060"/>
              <a:gd name="connsiteX33" fmla="*/ 131976 w 2724347"/>
              <a:gd name="connsiteY33" fmla="*/ 339365 h 443060"/>
              <a:gd name="connsiteX34" fmla="*/ 94269 w 2724347"/>
              <a:gd name="connsiteY34" fmla="*/ 367645 h 443060"/>
              <a:gd name="connsiteX35" fmla="*/ 65988 w 2724347"/>
              <a:gd name="connsiteY35" fmla="*/ 386499 h 443060"/>
              <a:gd name="connsiteX36" fmla="*/ 0 w 2724347"/>
              <a:gd name="connsiteY36" fmla="*/ 443060 h 443060"/>
              <a:gd name="connsiteX37" fmla="*/ 9427 w 2724347"/>
              <a:gd name="connsiteY37" fmla="*/ 414779 h 443060"/>
              <a:gd name="connsiteX38" fmla="*/ 28281 w 2724347"/>
              <a:gd name="connsiteY38" fmla="*/ 339365 h 443060"/>
              <a:gd name="connsiteX39" fmla="*/ 56561 w 2724347"/>
              <a:gd name="connsiteY39" fmla="*/ 207390 h 443060"/>
              <a:gd name="connsiteX40" fmla="*/ 65988 w 2724347"/>
              <a:gd name="connsiteY40" fmla="*/ 179109 h 443060"/>
              <a:gd name="connsiteX41" fmla="*/ 84842 w 2724347"/>
              <a:gd name="connsiteY41" fmla="*/ 150829 h 443060"/>
              <a:gd name="connsiteX42" fmla="*/ 122549 w 2724347"/>
              <a:gd name="connsiteY42" fmla="*/ 65988 h 443060"/>
              <a:gd name="connsiteX43" fmla="*/ 150829 w 2724347"/>
              <a:gd name="connsiteY43" fmla="*/ 9427 h 443060"/>
              <a:gd name="connsiteX44" fmla="*/ 179110 w 2724347"/>
              <a:gd name="connsiteY44" fmla="*/ 0 h 44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724347" h="443060">
                <a:moveTo>
                  <a:pt x="2724347" y="0"/>
                </a:moveTo>
                <a:cubicBezTo>
                  <a:pt x="2720970" y="8442"/>
                  <a:pt x="2701699" y="66003"/>
                  <a:pt x="2686640" y="75415"/>
                </a:cubicBezTo>
                <a:cubicBezTo>
                  <a:pt x="2669787" y="85948"/>
                  <a:pt x="2646615" y="83244"/>
                  <a:pt x="2630079" y="94268"/>
                </a:cubicBezTo>
                <a:cubicBezTo>
                  <a:pt x="2620652" y="100553"/>
                  <a:pt x="2612151" y="108521"/>
                  <a:pt x="2601798" y="113122"/>
                </a:cubicBezTo>
                <a:cubicBezTo>
                  <a:pt x="2549238" y="136482"/>
                  <a:pt x="2529220" y="133977"/>
                  <a:pt x="2469823" y="141402"/>
                </a:cubicBezTo>
                <a:cubicBezTo>
                  <a:pt x="2336973" y="174615"/>
                  <a:pt x="2452921" y="149205"/>
                  <a:pt x="2309567" y="169683"/>
                </a:cubicBezTo>
                <a:cubicBezTo>
                  <a:pt x="2290120" y="172461"/>
                  <a:pt x="2245316" y="182653"/>
                  <a:pt x="2224726" y="188536"/>
                </a:cubicBezTo>
                <a:cubicBezTo>
                  <a:pt x="2215172" y="191266"/>
                  <a:pt x="2206000" y="195233"/>
                  <a:pt x="2196446" y="197963"/>
                </a:cubicBezTo>
                <a:cubicBezTo>
                  <a:pt x="2096705" y="226461"/>
                  <a:pt x="2236612" y="181433"/>
                  <a:pt x="2102178" y="226243"/>
                </a:cubicBezTo>
                <a:lnTo>
                  <a:pt x="2073897" y="235670"/>
                </a:lnTo>
                <a:cubicBezTo>
                  <a:pt x="2064470" y="241955"/>
                  <a:pt x="2056608" y="251776"/>
                  <a:pt x="2045617" y="254524"/>
                </a:cubicBezTo>
                <a:cubicBezTo>
                  <a:pt x="1966469" y="274312"/>
                  <a:pt x="1838308" y="257827"/>
                  <a:pt x="1772240" y="254524"/>
                </a:cubicBezTo>
                <a:cubicBezTo>
                  <a:pt x="1753386" y="248239"/>
                  <a:pt x="1732215" y="246693"/>
                  <a:pt x="1715679" y="235670"/>
                </a:cubicBezTo>
                <a:cubicBezTo>
                  <a:pt x="1706252" y="229386"/>
                  <a:pt x="1697812" y="221280"/>
                  <a:pt x="1687398" y="216817"/>
                </a:cubicBezTo>
                <a:cubicBezTo>
                  <a:pt x="1675490" y="211714"/>
                  <a:pt x="1662100" y="211113"/>
                  <a:pt x="1649691" y="207390"/>
                </a:cubicBezTo>
                <a:cubicBezTo>
                  <a:pt x="1630656" y="201679"/>
                  <a:pt x="1612618" y="192434"/>
                  <a:pt x="1593130" y="188536"/>
                </a:cubicBezTo>
                <a:cubicBezTo>
                  <a:pt x="1524209" y="174751"/>
                  <a:pt x="1561857" y="181375"/>
                  <a:pt x="1480009" y="169683"/>
                </a:cubicBezTo>
                <a:cubicBezTo>
                  <a:pt x="1470582" y="166541"/>
                  <a:pt x="1461472" y="162205"/>
                  <a:pt x="1451728" y="160256"/>
                </a:cubicBezTo>
                <a:cubicBezTo>
                  <a:pt x="1396817" y="149273"/>
                  <a:pt x="1299253" y="143119"/>
                  <a:pt x="1253765" y="141402"/>
                </a:cubicBezTo>
                <a:cubicBezTo>
                  <a:pt x="1131264" y="136779"/>
                  <a:pt x="1008668" y="135117"/>
                  <a:pt x="886120" y="131975"/>
                </a:cubicBezTo>
                <a:cubicBezTo>
                  <a:pt x="838986" y="122548"/>
                  <a:pt x="784712" y="130359"/>
                  <a:pt x="744718" y="103695"/>
                </a:cubicBezTo>
                <a:cubicBezTo>
                  <a:pt x="735291" y="97410"/>
                  <a:pt x="726791" y="89442"/>
                  <a:pt x="716438" y="84841"/>
                </a:cubicBezTo>
                <a:cubicBezTo>
                  <a:pt x="698277" y="76770"/>
                  <a:pt x="659877" y="65988"/>
                  <a:pt x="659877" y="65988"/>
                </a:cubicBezTo>
                <a:cubicBezTo>
                  <a:pt x="650450" y="72272"/>
                  <a:pt x="641730" y="79774"/>
                  <a:pt x="631596" y="84841"/>
                </a:cubicBezTo>
                <a:cubicBezTo>
                  <a:pt x="622708" y="89285"/>
                  <a:pt x="611584" y="88756"/>
                  <a:pt x="603316" y="94268"/>
                </a:cubicBezTo>
                <a:cubicBezTo>
                  <a:pt x="592224" y="101663"/>
                  <a:pt x="585559" y="114364"/>
                  <a:pt x="575036" y="122549"/>
                </a:cubicBezTo>
                <a:cubicBezTo>
                  <a:pt x="557150" y="136460"/>
                  <a:pt x="537329" y="147687"/>
                  <a:pt x="518475" y="160256"/>
                </a:cubicBezTo>
                <a:cubicBezTo>
                  <a:pt x="509048" y="166540"/>
                  <a:pt x="501185" y="176361"/>
                  <a:pt x="490194" y="179109"/>
                </a:cubicBezTo>
                <a:cubicBezTo>
                  <a:pt x="404907" y="200431"/>
                  <a:pt x="509770" y="173770"/>
                  <a:pt x="386499" y="207390"/>
                </a:cubicBezTo>
                <a:cubicBezTo>
                  <a:pt x="374000" y="210799"/>
                  <a:pt x="361648" y="215210"/>
                  <a:pt x="348792" y="216817"/>
                </a:cubicBezTo>
                <a:cubicBezTo>
                  <a:pt x="311246" y="221510"/>
                  <a:pt x="273378" y="223101"/>
                  <a:pt x="235671" y="226243"/>
                </a:cubicBezTo>
                <a:cubicBezTo>
                  <a:pt x="216817" y="229385"/>
                  <a:pt x="193622" y="223231"/>
                  <a:pt x="179110" y="235670"/>
                </a:cubicBezTo>
                <a:cubicBezTo>
                  <a:pt x="166945" y="246097"/>
                  <a:pt x="176313" y="268218"/>
                  <a:pt x="169683" y="282804"/>
                </a:cubicBezTo>
                <a:cubicBezTo>
                  <a:pt x="160307" y="303432"/>
                  <a:pt x="150103" y="325770"/>
                  <a:pt x="131976" y="339365"/>
                </a:cubicBezTo>
                <a:cubicBezTo>
                  <a:pt x="119407" y="348792"/>
                  <a:pt x="107054" y="358513"/>
                  <a:pt x="94269" y="367645"/>
                </a:cubicBezTo>
                <a:cubicBezTo>
                  <a:pt x="85050" y="374230"/>
                  <a:pt x="74590" y="379126"/>
                  <a:pt x="65988" y="386499"/>
                </a:cubicBezTo>
                <a:cubicBezTo>
                  <a:pt x="-14020" y="455077"/>
                  <a:pt x="64927" y="399775"/>
                  <a:pt x="0" y="443060"/>
                </a:cubicBezTo>
                <a:cubicBezTo>
                  <a:pt x="0" y="443060"/>
                  <a:pt x="7017" y="424419"/>
                  <a:pt x="9427" y="414779"/>
                </a:cubicBezTo>
                <a:cubicBezTo>
                  <a:pt x="15712" y="389641"/>
                  <a:pt x="25067" y="365077"/>
                  <a:pt x="28281" y="339365"/>
                </a:cubicBezTo>
                <a:cubicBezTo>
                  <a:pt x="40173" y="244233"/>
                  <a:pt x="29697" y="287983"/>
                  <a:pt x="56561" y="207390"/>
                </a:cubicBezTo>
                <a:cubicBezTo>
                  <a:pt x="59703" y="197963"/>
                  <a:pt x="60476" y="187377"/>
                  <a:pt x="65988" y="179109"/>
                </a:cubicBezTo>
                <a:cubicBezTo>
                  <a:pt x="72273" y="169682"/>
                  <a:pt x="80241" y="161182"/>
                  <a:pt x="84842" y="150829"/>
                </a:cubicBezTo>
                <a:cubicBezTo>
                  <a:pt x="129714" y="49866"/>
                  <a:pt x="79880" y="129989"/>
                  <a:pt x="122549" y="65988"/>
                </a:cubicBezTo>
                <a:cubicBezTo>
                  <a:pt x="128759" y="47359"/>
                  <a:pt x="134217" y="22717"/>
                  <a:pt x="150829" y="9427"/>
                </a:cubicBezTo>
                <a:cubicBezTo>
                  <a:pt x="158588" y="3219"/>
                  <a:pt x="179110" y="0"/>
                  <a:pt x="179110"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3421930" y="999241"/>
            <a:ext cx="361928" cy="292231"/>
          </a:xfrm>
          <a:custGeom>
            <a:avLst/>
            <a:gdLst>
              <a:gd name="connsiteX0" fmla="*/ 216816 w 361928"/>
              <a:gd name="connsiteY0" fmla="*/ 0 h 292231"/>
              <a:gd name="connsiteX1" fmla="*/ 103695 w 361928"/>
              <a:gd name="connsiteY1" fmla="*/ 28281 h 292231"/>
              <a:gd name="connsiteX2" fmla="*/ 47134 w 361928"/>
              <a:gd name="connsiteY2" fmla="*/ 65988 h 292231"/>
              <a:gd name="connsiteX3" fmla="*/ 0 w 361928"/>
              <a:gd name="connsiteY3" fmla="*/ 150829 h 292231"/>
              <a:gd name="connsiteX4" fmla="*/ 9427 w 361928"/>
              <a:gd name="connsiteY4" fmla="*/ 226244 h 292231"/>
              <a:gd name="connsiteX5" fmla="*/ 37707 w 361928"/>
              <a:gd name="connsiteY5" fmla="*/ 235670 h 292231"/>
              <a:gd name="connsiteX6" fmla="*/ 94268 w 361928"/>
              <a:gd name="connsiteY6" fmla="*/ 273378 h 292231"/>
              <a:gd name="connsiteX7" fmla="*/ 150829 w 361928"/>
              <a:gd name="connsiteY7" fmla="*/ 292231 h 292231"/>
              <a:gd name="connsiteX8" fmla="*/ 245097 w 361928"/>
              <a:gd name="connsiteY8" fmla="*/ 282804 h 292231"/>
              <a:gd name="connsiteX9" fmla="*/ 273377 w 361928"/>
              <a:gd name="connsiteY9" fmla="*/ 273378 h 292231"/>
              <a:gd name="connsiteX10" fmla="*/ 329938 w 361928"/>
              <a:gd name="connsiteY10" fmla="*/ 226244 h 292231"/>
              <a:gd name="connsiteX11" fmla="*/ 348792 w 361928"/>
              <a:gd name="connsiteY11" fmla="*/ 197963 h 292231"/>
              <a:gd name="connsiteX12" fmla="*/ 348792 w 361928"/>
              <a:gd name="connsiteY12" fmla="*/ 94268 h 292231"/>
              <a:gd name="connsiteX13" fmla="*/ 320511 w 361928"/>
              <a:gd name="connsiteY13" fmla="*/ 75415 h 292231"/>
              <a:gd name="connsiteX14" fmla="*/ 311084 w 361928"/>
              <a:gd name="connsiteY14" fmla="*/ 47134 h 292231"/>
              <a:gd name="connsiteX15" fmla="*/ 282804 w 361928"/>
              <a:gd name="connsiteY15" fmla="*/ 28281 h 292231"/>
              <a:gd name="connsiteX16" fmla="*/ 254524 w 361928"/>
              <a:gd name="connsiteY16" fmla="*/ 18854 h 292231"/>
              <a:gd name="connsiteX17" fmla="*/ 216816 w 361928"/>
              <a:gd name="connsiteY17" fmla="*/ 0 h 29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1928" h="292231">
                <a:moveTo>
                  <a:pt x="216816" y="0"/>
                </a:moveTo>
                <a:cubicBezTo>
                  <a:pt x="188543" y="4712"/>
                  <a:pt x="128593" y="11682"/>
                  <a:pt x="103695" y="28281"/>
                </a:cubicBezTo>
                <a:lnTo>
                  <a:pt x="47134" y="65988"/>
                </a:lnTo>
                <a:cubicBezTo>
                  <a:pt x="3915" y="130817"/>
                  <a:pt x="16593" y="101053"/>
                  <a:pt x="0" y="150829"/>
                </a:cubicBezTo>
                <a:cubicBezTo>
                  <a:pt x="3142" y="175967"/>
                  <a:pt x="-862" y="203094"/>
                  <a:pt x="9427" y="226244"/>
                </a:cubicBezTo>
                <a:cubicBezTo>
                  <a:pt x="13463" y="235324"/>
                  <a:pt x="29021" y="230844"/>
                  <a:pt x="37707" y="235670"/>
                </a:cubicBezTo>
                <a:cubicBezTo>
                  <a:pt x="57515" y="246674"/>
                  <a:pt x="72771" y="266213"/>
                  <a:pt x="94268" y="273378"/>
                </a:cubicBezTo>
                <a:lnTo>
                  <a:pt x="150829" y="292231"/>
                </a:lnTo>
                <a:cubicBezTo>
                  <a:pt x="182252" y="289089"/>
                  <a:pt x="213885" y="287606"/>
                  <a:pt x="245097" y="282804"/>
                </a:cubicBezTo>
                <a:cubicBezTo>
                  <a:pt x="254918" y="281293"/>
                  <a:pt x="264489" y="277822"/>
                  <a:pt x="273377" y="273378"/>
                </a:cubicBezTo>
                <a:cubicBezTo>
                  <a:pt x="294563" y="262785"/>
                  <a:pt x="315047" y="244114"/>
                  <a:pt x="329938" y="226244"/>
                </a:cubicBezTo>
                <a:cubicBezTo>
                  <a:pt x="337191" y="217540"/>
                  <a:pt x="342507" y="207390"/>
                  <a:pt x="348792" y="197963"/>
                </a:cubicBezTo>
                <a:cubicBezTo>
                  <a:pt x="362048" y="158192"/>
                  <a:pt x="370110" y="147563"/>
                  <a:pt x="348792" y="94268"/>
                </a:cubicBezTo>
                <a:cubicBezTo>
                  <a:pt x="344584" y="83749"/>
                  <a:pt x="329938" y="81699"/>
                  <a:pt x="320511" y="75415"/>
                </a:cubicBezTo>
                <a:cubicBezTo>
                  <a:pt x="317369" y="65988"/>
                  <a:pt x="317292" y="54893"/>
                  <a:pt x="311084" y="47134"/>
                </a:cubicBezTo>
                <a:cubicBezTo>
                  <a:pt x="304007" y="38287"/>
                  <a:pt x="292937" y="33348"/>
                  <a:pt x="282804" y="28281"/>
                </a:cubicBezTo>
                <a:cubicBezTo>
                  <a:pt x="273916" y="23837"/>
                  <a:pt x="264164" y="21264"/>
                  <a:pt x="254524" y="18854"/>
                </a:cubicBezTo>
                <a:cubicBezTo>
                  <a:pt x="211887" y="8194"/>
                  <a:pt x="219231" y="9427"/>
                  <a:pt x="216816" y="0"/>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5226860" y="2537875"/>
            <a:ext cx="646039" cy="1034937"/>
          </a:xfrm>
          <a:custGeom>
            <a:avLst/>
            <a:gdLst>
              <a:gd name="connsiteX0" fmla="*/ 99284 w 646039"/>
              <a:gd name="connsiteY0" fmla="*/ 1034884 h 1034937"/>
              <a:gd name="connsiteX1" fmla="*/ 136992 w 646039"/>
              <a:gd name="connsiteY1" fmla="*/ 987750 h 1034937"/>
              <a:gd name="connsiteX2" fmla="*/ 155845 w 646039"/>
              <a:gd name="connsiteY2" fmla="*/ 931189 h 1034937"/>
              <a:gd name="connsiteX3" fmla="*/ 174699 w 646039"/>
              <a:gd name="connsiteY3" fmla="*/ 874628 h 1034937"/>
              <a:gd name="connsiteX4" fmla="*/ 193552 w 646039"/>
              <a:gd name="connsiteY4" fmla="*/ 808640 h 1034937"/>
              <a:gd name="connsiteX5" fmla="*/ 212406 w 646039"/>
              <a:gd name="connsiteY5" fmla="*/ 780360 h 1034937"/>
              <a:gd name="connsiteX6" fmla="*/ 240686 w 646039"/>
              <a:gd name="connsiteY6" fmla="*/ 714372 h 1034937"/>
              <a:gd name="connsiteX7" fmla="*/ 268967 w 646039"/>
              <a:gd name="connsiteY7" fmla="*/ 695519 h 1034937"/>
              <a:gd name="connsiteX8" fmla="*/ 306674 w 646039"/>
              <a:gd name="connsiteY8" fmla="*/ 638958 h 1034937"/>
              <a:gd name="connsiteX9" fmla="*/ 325528 w 646039"/>
              <a:gd name="connsiteY9" fmla="*/ 610678 h 1034937"/>
              <a:gd name="connsiteX10" fmla="*/ 334954 w 646039"/>
              <a:gd name="connsiteY10" fmla="*/ 582397 h 1034937"/>
              <a:gd name="connsiteX11" fmla="*/ 372662 w 646039"/>
              <a:gd name="connsiteY11" fmla="*/ 525836 h 1034937"/>
              <a:gd name="connsiteX12" fmla="*/ 382088 w 646039"/>
              <a:gd name="connsiteY12" fmla="*/ 497556 h 1034937"/>
              <a:gd name="connsiteX13" fmla="*/ 419796 w 646039"/>
              <a:gd name="connsiteY13" fmla="*/ 440995 h 1034937"/>
              <a:gd name="connsiteX14" fmla="*/ 429222 w 646039"/>
              <a:gd name="connsiteY14" fmla="*/ 412715 h 1034937"/>
              <a:gd name="connsiteX15" fmla="*/ 466930 w 646039"/>
              <a:gd name="connsiteY15" fmla="*/ 356154 h 1034937"/>
              <a:gd name="connsiteX16" fmla="*/ 476356 w 646039"/>
              <a:gd name="connsiteY16" fmla="*/ 327873 h 1034937"/>
              <a:gd name="connsiteX17" fmla="*/ 514064 w 646039"/>
              <a:gd name="connsiteY17" fmla="*/ 271313 h 1034937"/>
              <a:gd name="connsiteX18" fmla="*/ 551771 w 646039"/>
              <a:gd name="connsiteY18" fmla="*/ 214752 h 1034937"/>
              <a:gd name="connsiteX19" fmla="*/ 589478 w 646039"/>
              <a:gd name="connsiteY19" fmla="*/ 158191 h 1034937"/>
              <a:gd name="connsiteX20" fmla="*/ 608332 w 646039"/>
              <a:gd name="connsiteY20" fmla="*/ 129911 h 1034937"/>
              <a:gd name="connsiteX21" fmla="*/ 636612 w 646039"/>
              <a:gd name="connsiteY21" fmla="*/ 73350 h 1034937"/>
              <a:gd name="connsiteX22" fmla="*/ 646039 w 646039"/>
              <a:gd name="connsiteY22" fmla="*/ 45069 h 1034937"/>
              <a:gd name="connsiteX23" fmla="*/ 542344 w 646039"/>
              <a:gd name="connsiteY23" fmla="*/ 16789 h 1034937"/>
              <a:gd name="connsiteX24" fmla="*/ 457503 w 646039"/>
              <a:gd name="connsiteY24" fmla="*/ 63923 h 1034937"/>
              <a:gd name="connsiteX25" fmla="*/ 429222 w 646039"/>
              <a:gd name="connsiteY25" fmla="*/ 73350 h 1034937"/>
              <a:gd name="connsiteX26" fmla="*/ 372662 w 646039"/>
              <a:gd name="connsiteY26" fmla="*/ 101630 h 1034937"/>
              <a:gd name="connsiteX27" fmla="*/ 344381 w 646039"/>
              <a:gd name="connsiteY27" fmla="*/ 129911 h 1034937"/>
              <a:gd name="connsiteX28" fmla="*/ 287820 w 646039"/>
              <a:gd name="connsiteY28" fmla="*/ 167618 h 1034937"/>
              <a:gd name="connsiteX29" fmla="*/ 278394 w 646039"/>
              <a:gd name="connsiteY29" fmla="*/ 205325 h 1034937"/>
              <a:gd name="connsiteX30" fmla="*/ 221833 w 646039"/>
              <a:gd name="connsiteY30" fmla="*/ 243032 h 1034937"/>
              <a:gd name="connsiteX31" fmla="*/ 193552 w 646039"/>
              <a:gd name="connsiteY31" fmla="*/ 299593 h 1034937"/>
              <a:gd name="connsiteX32" fmla="*/ 174699 w 646039"/>
              <a:gd name="connsiteY32" fmla="*/ 327873 h 1034937"/>
              <a:gd name="connsiteX33" fmla="*/ 165272 w 646039"/>
              <a:gd name="connsiteY33" fmla="*/ 356154 h 1034937"/>
              <a:gd name="connsiteX34" fmla="*/ 146418 w 646039"/>
              <a:gd name="connsiteY34" fmla="*/ 431568 h 1034937"/>
              <a:gd name="connsiteX35" fmla="*/ 136992 w 646039"/>
              <a:gd name="connsiteY35" fmla="*/ 459849 h 1034937"/>
              <a:gd name="connsiteX36" fmla="*/ 118138 w 646039"/>
              <a:gd name="connsiteY36" fmla="*/ 563544 h 1034937"/>
              <a:gd name="connsiteX37" fmla="*/ 108711 w 646039"/>
              <a:gd name="connsiteY37" fmla="*/ 591824 h 1034937"/>
              <a:gd name="connsiteX38" fmla="*/ 99284 w 646039"/>
              <a:gd name="connsiteY38" fmla="*/ 638958 h 1034937"/>
              <a:gd name="connsiteX39" fmla="*/ 80431 w 646039"/>
              <a:gd name="connsiteY39" fmla="*/ 752080 h 1034937"/>
              <a:gd name="connsiteX40" fmla="*/ 71004 w 646039"/>
              <a:gd name="connsiteY40" fmla="*/ 780360 h 1034937"/>
              <a:gd name="connsiteX41" fmla="*/ 52150 w 646039"/>
              <a:gd name="connsiteY41" fmla="*/ 865201 h 1034937"/>
              <a:gd name="connsiteX42" fmla="*/ 42724 w 646039"/>
              <a:gd name="connsiteY42" fmla="*/ 893482 h 1034937"/>
              <a:gd name="connsiteX43" fmla="*/ 23870 w 646039"/>
              <a:gd name="connsiteY43" fmla="*/ 921762 h 1034937"/>
              <a:gd name="connsiteX44" fmla="*/ 5016 w 646039"/>
              <a:gd name="connsiteY44" fmla="*/ 978323 h 1034937"/>
              <a:gd name="connsiteX45" fmla="*/ 33297 w 646039"/>
              <a:gd name="connsiteY45" fmla="*/ 997177 h 1034937"/>
              <a:gd name="connsiteX46" fmla="*/ 99284 w 646039"/>
              <a:gd name="connsiteY46" fmla="*/ 1034884 h 103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46039" h="1034937">
                <a:moveTo>
                  <a:pt x="99284" y="1034884"/>
                </a:moveTo>
                <a:cubicBezTo>
                  <a:pt x="116566" y="1033313"/>
                  <a:pt x="127357" y="1005414"/>
                  <a:pt x="136992" y="987750"/>
                </a:cubicBezTo>
                <a:cubicBezTo>
                  <a:pt x="146508" y="970303"/>
                  <a:pt x="149561" y="950043"/>
                  <a:pt x="155845" y="931189"/>
                </a:cubicBezTo>
                <a:lnTo>
                  <a:pt x="174699" y="874628"/>
                </a:lnTo>
                <a:cubicBezTo>
                  <a:pt x="177717" y="862555"/>
                  <a:pt x="186793" y="822158"/>
                  <a:pt x="193552" y="808640"/>
                </a:cubicBezTo>
                <a:cubicBezTo>
                  <a:pt x="198619" y="798506"/>
                  <a:pt x="206121" y="789787"/>
                  <a:pt x="212406" y="780360"/>
                </a:cubicBezTo>
                <a:cubicBezTo>
                  <a:pt x="219617" y="751516"/>
                  <a:pt x="218987" y="736071"/>
                  <a:pt x="240686" y="714372"/>
                </a:cubicBezTo>
                <a:cubicBezTo>
                  <a:pt x="248697" y="706361"/>
                  <a:pt x="259540" y="701803"/>
                  <a:pt x="268967" y="695519"/>
                </a:cubicBezTo>
                <a:lnTo>
                  <a:pt x="306674" y="638958"/>
                </a:lnTo>
                <a:lnTo>
                  <a:pt x="325528" y="610678"/>
                </a:lnTo>
                <a:cubicBezTo>
                  <a:pt x="328670" y="601251"/>
                  <a:pt x="330128" y="591083"/>
                  <a:pt x="334954" y="582397"/>
                </a:cubicBezTo>
                <a:cubicBezTo>
                  <a:pt x="345958" y="562589"/>
                  <a:pt x="372662" y="525836"/>
                  <a:pt x="372662" y="525836"/>
                </a:cubicBezTo>
                <a:cubicBezTo>
                  <a:pt x="375804" y="516409"/>
                  <a:pt x="377262" y="506242"/>
                  <a:pt x="382088" y="497556"/>
                </a:cubicBezTo>
                <a:cubicBezTo>
                  <a:pt x="393092" y="477748"/>
                  <a:pt x="419796" y="440995"/>
                  <a:pt x="419796" y="440995"/>
                </a:cubicBezTo>
                <a:cubicBezTo>
                  <a:pt x="422938" y="431568"/>
                  <a:pt x="424396" y="421401"/>
                  <a:pt x="429222" y="412715"/>
                </a:cubicBezTo>
                <a:cubicBezTo>
                  <a:pt x="440226" y="392907"/>
                  <a:pt x="466930" y="356154"/>
                  <a:pt x="466930" y="356154"/>
                </a:cubicBezTo>
                <a:cubicBezTo>
                  <a:pt x="470072" y="346727"/>
                  <a:pt x="471530" y="336559"/>
                  <a:pt x="476356" y="327873"/>
                </a:cubicBezTo>
                <a:cubicBezTo>
                  <a:pt x="487360" y="308065"/>
                  <a:pt x="501495" y="290167"/>
                  <a:pt x="514064" y="271313"/>
                </a:cubicBezTo>
                <a:lnTo>
                  <a:pt x="551771" y="214752"/>
                </a:lnTo>
                <a:lnTo>
                  <a:pt x="589478" y="158191"/>
                </a:lnTo>
                <a:lnTo>
                  <a:pt x="608332" y="129911"/>
                </a:lnTo>
                <a:cubicBezTo>
                  <a:pt x="632027" y="58825"/>
                  <a:pt x="600064" y="146447"/>
                  <a:pt x="636612" y="73350"/>
                </a:cubicBezTo>
                <a:cubicBezTo>
                  <a:pt x="641056" y="64462"/>
                  <a:pt x="642897" y="54496"/>
                  <a:pt x="646039" y="45069"/>
                </a:cubicBezTo>
                <a:cubicBezTo>
                  <a:pt x="629523" y="-20995"/>
                  <a:pt x="648114" y="516"/>
                  <a:pt x="542344" y="16789"/>
                </a:cubicBezTo>
                <a:cubicBezTo>
                  <a:pt x="489550" y="24911"/>
                  <a:pt x="529212" y="40020"/>
                  <a:pt x="457503" y="63923"/>
                </a:cubicBezTo>
                <a:cubicBezTo>
                  <a:pt x="448076" y="67065"/>
                  <a:pt x="438110" y="68906"/>
                  <a:pt x="429222" y="73350"/>
                </a:cubicBezTo>
                <a:cubicBezTo>
                  <a:pt x="356123" y="109899"/>
                  <a:pt x="443748" y="77934"/>
                  <a:pt x="372662" y="101630"/>
                </a:cubicBezTo>
                <a:cubicBezTo>
                  <a:pt x="363235" y="111057"/>
                  <a:pt x="354904" y="121726"/>
                  <a:pt x="344381" y="129911"/>
                </a:cubicBezTo>
                <a:cubicBezTo>
                  <a:pt x="326495" y="143822"/>
                  <a:pt x="287820" y="167618"/>
                  <a:pt x="287820" y="167618"/>
                </a:cubicBezTo>
                <a:cubicBezTo>
                  <a:pt x="284678" y="180187"/>
                  <a:pt x="284822" y="194076"/>
                  <a:pt x="278394" y="205325"/>
                </a:cubicBezTo>
                <a:cubicBezTo>
                  <a:pt x="261780" y="234400"/>
                  <a:pt x="248828" y="234033"/>
                  <a:pt x="221833" y="243032"/>
                </a:cubicBezTo>
                <a:cubicBezTo>
                  <a:pt x="167802" y="324078"/>
                  <a:pt x="232579" y="221539"/>
                  <a:pt x="193552" y="299593"/>
                </a:cubicBezTo>
                <a:cubicBezTo>
                  <a:pt x="188485" y="309726"/>
                  <a:pt x="179766" y="317740"/>
                  <a:pt x="174699" y="327873"/>
                </a:cubicBezTo>
                <a:cubicBezTo>
                  <a:pt x="170255" y="336761"/>
                  <a:pt x="167887" y="346567"/>
                  <a:pt x="165272" y="356154"/>
                </a:cubicBezTo>
                <a:cubicBezTo>
                  <a:pt x="158454" y="381153"/>
                  <a:pt x="154611" y="406986"/>
                  <a:pt x="146418" y="431568"/>
                </a:cubicBezTo>
                <a:cubicBezTo>
                  <a:pt x="143276" y="440995"/>
                  <a:pt x="139402" y="450209"/>
                  <a:pt x="136992" y="459849"/>
                </a:cubicBezTo>
                <a:cubicBezTo>
                  <a:pt x="119827" y="528512"/>
                  <a:pt x="134958" y="487855"/>
                  <a:pt x="118138" y="563544"/>
                </a:cubicBezTo>
                <a:cubicBezTo>
                  <a:pt x="115982" y="573244"/>
                  <a:pt x="111121" y="582184"/>
                  <a:pt x="108711" y="591824"/>
                </a:cubicBezTo>
                <a:cubicBezTo>
                  <a:pt x="104825" y="607368"/>
                  <a:pt x="101918" y="623153"/>
                  <a:pt x="99284" y="638958"/>
                </a:cubicBezTo>
                <a:cubicBezTo>
                  <a:pt x="91301" y="686856"/>
                  <a:pt x="91541" y="707641"/>
                  <a:pt x="80431" y="752080"/>
                </a:cubicBezTo>
                <a:cubicBezTo>
                  <a:pt x="78021" y="761720"/>
                  <a:pt x="73414" y="770720"/>
                  <a:pt x="71004" y="780360"/>
                </a:cubicBezTo>
                <a:cubicBezTo>
                  <a:pt x="51553" y="858161"/>
                  <a:pt x="71514" y="797425"/>
                  <a:pt x="52150" y="865201"/>
                </a:cubicBezTo>
                <a:cubicBezTo>
                  <a:pt x="49420" y="874756"/>
                  <a:pt x="47168" y="884594"/>
                  <a:pt x="42724" y="893482"/>
                </a:cubicBezTo>
                <a:cubicBezTo>
                  <a:pt x="37657" y="903616"/>
                  <a:pt x="30155" y="912335"/>
                  <a:pt x="23870" y="921762"/>
                </a:cubicBezTo>
                <a:cubicBezTo>
                  <a:pt x="17585" y="940616"/>
                  <a:pt x="-11520" y="967299"/>
                  <a:pt x="5016" y="978323"/>
                </a:cubicBezTo>
                <a:cubicBezTo>
                  <a:pt x="14443" y="984608"/>
                  <a:pt x="22689" y="993199"/>
                  <a:pt x="33297" y="997177"/>
                </a:cubicBezTo>
                <a:cubicBezTo>
                  <a:pt x="48299" y="1002803"/>
                  <a:pt x="82002" y="1036455"/>
                  <a:pt x="99284" y="1034884"/>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5088876" y="3544478"/>
            <a:ext cx="180708" cy="1008668"/>
          </a:xfrm>
          <a:custGeom>
            <a:avLst/>
            <a:gdLst>
              <a:gd name="connsiteX0" fmla="*/ 180708 w 180708"/>
              <a:gd name="connsiteY0" fmla="*/ 56561 h 1008668"/>
              <a:gd name="connsiteX1" fmla="*/ 161854 w 180708"/>
              <a:gd name="connsiteY1" fmla="*/ 103695 h 1008668"/>
              <a:gd name="connsiteX2" fmla="*/ 143000 w 180708"/>
              <a:gd name="connsiteY2" fmla="*/ 131976 h 1008668"/>
              <a:gd name="connsiteX3" fmla="*/ 133573 w 180708"/>
              <a:gd name="connsiteY3" fmla="*/ 160256 h 1008668"/>
              <a:gd name="connsiteX4" fmla="*/ 114720 w 180708"/>
              <a:gd name="connsiteY4" fmla="*/ 188536 h 1008668"/>
              <a:gd name="connsiteX5" fmla="*/ 95866 w 180708"/>
              <a:gd name="connsiteY5" fmla="*/ 245097 h 1008668"/>
              <a:gd name="connsiteX6" fmla="*/ 67586 w 180708"/>
              <a:gd name="connsiteY6" fmla="*/ 329938 h 1008668"/>
              <a:gd name="connsiteX7" fmla="*/ 58159 w 180708"/>
              <a:gd name="connsiteY7" fmla="*/ 358219 h 1008668"/>
              <a:gd name="connsiteX8" fmla="*/ 48732 w 180708"/>
              <a:gd name="connsiteY8" fmla="*/ 424207 h 1008668"/>
              <a:gd name="connsiteX9" fmla="*/ 67586 w 180708"/>
              <a:gd name="connsiteY9" fmla="*/ 763571 h 1008668"/>
              <a:gd name="connsiteX10" fmla="*/ 39305 w 180708"/>
              <a:gd name="connsiteY10" fmla="*/ 923827 h 1008668"/>
              <a:gd name="connsiteX11" fmla="*/ 20452 w 180708"/>
              <a:gd name="connsiteY11" fmla="*/ 980388 h 1008668"/>
              <a:gd name="connsiteX12" fmla="*/ 11025 w 180708"/>
              <a:gd name="connsiteY12" fmla="*/ 1008668 h 1008668"/>
              <a:gd name="connsiteX13" fmla="*/ 1598 w 180708"/>
              <a:gd name="connsiteY13" fmla="*/ 980388 h 1008668"/>
              <a:gd name="connsiteX14" fmla="*/ 20452 w 180708"/>
              <a:gd name="connsiteY14" fmla="*/ 914400 h 1008668"/>
              <a:gd name="connsiteX15" fmla="*/ 11025 w 180708"/>
              <a:gd name="connsiteY15" fmla="*/ 829559 h 1008668"/>
              <a:gd name="connsiteX16" fmla="*/ 1598 w 180708"/>
              <a:gd name="connsiteY16" fmla="*/ 801279 h 1008668"/>
              <a:gd name="connsiteX17" fmla="*/ 20452 w 180708"/>
              <a:gd name="connsiteY17" fmla="*/ 367646 h 1008668"/>
              <a:gd name="connsiteX18" fmla="*/ 48732 w 180708"/>
              <a:gd name="connsiteY18" fmla="*/ 188536 h 1008668"/>
              <a:gd name="connsiteX19" fmla="*/ 58159 w 180708"/>
              <a:gd name="connsiteY19" fmla="*/ 160256 h 1008668"/>
              <a:gd name="connsiteX20" fmla="*/ 86439 w 180708"/>
              <a:gd name="connsiteY20" fmla="*/ 141402 h 1008668"/>
              <a:gd name="connsiteX21" fmla="*/ 114720 w 180708"/>
              <a:gd name="connsiteY21" fmla="*/ 75415 h 1008668"/>
              <a:gd name="connsiteX22" fmla="*/ 161854 w 180708"/>
              <a:gd name="connsiteY22" fmla="*/ 0 h 1008668"/>
              <a:gd name="connsiteX23" fmla="*/ 180708 w 180708"/>
              <a:gd name="connsiteY23" fmla="*/ 56561 h 100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0708" h="1008668">
                <a:moveTo>
                  <a:pt x="180708" y="56561"/>
                </a:moveTo>
                <a:cubicBezTo>
                  <a:pt x="180708" y="73843"/>
                  <a:pt x="169422" y="88560"/>
                  <a:pt x="161854" y="103695"/>
                </a:cubicBezTo>
                <a:cubicBezTo>
                  <a:pt x="156787" y="113829"/>
                  <a:pt x="148067" y="121842"/>
                  <a:pt x="143000" y="131976"/>
                </a:cubicBezTo>
                <a:cubicBezTo>
                  <a:pt x="138556" y="140864"/>
                  <a:pt x="138017" y="151368"/>
                  <a:pt x="133573" y="160256"/>
                </a:cubicBezTo>
                <a:cubicBezTo>
                  <a:pt x="128506" y="170389"/>
                  <a:pt x="119321" y="178183"/>
                  <a:pt x="114720" y="188536"/>
                </a:cubicBezTo>
                <a:cubicBezTo>
                  <a:pt x="106649" y="206697"/>
                  <a:pt x="102151" y="226243"/>
                  <a:pt x="95866" y="245097"/>
                </a:cubicBezTo>
                <a:lnTo>
                  <a:pt x="67586" y="329938"/>
                </a:lnTo>
                <a:lnTo>
                  <a:pt x="58159" y="358219"/>
                </a:lnTo>
                <a:cubicBezTo>
                  <a:pt x="55017" y="380215"/>
                  <a:pt x="48732" y="401988"/>
                  <a:pt x="48732" y="424207"/>
                </a:cubicBezTo>
                <a:cubicBezTo>
                  <a:pt x="48732" y="648443"/>
                  <a:pt x="47748" y="624707"/>
                  <a:pt x="67586" y="763571"/>
                </a:cubicBezTo>
                <a:cubicBezTo>
                  <a:pt x="56359" y="887067"/>
                  <a:pt x="69135" y="834335"/>
                  <a:pt x="39305" y="923827"/>
                </a:cubicBezTo>
                <a:lnTo>
                  <a:pt x="20452" y="980388"/>
                </a:lnTo>
                <a:lnTo>
                  <a:pt x="11025" y="1008668"/>
                </a:lnTo>
                <a:cubicBezTo>
                  <a:pt x="7883" y="999241"/>
                  <a:pt x="1598" y="990325"/>
                  <a:pt x="1598" y="980388"/>
                </a:cubicBezTo>
                <a:cubicBezTo>
                  <a:pt x="1598" y="968552"/>
                  <a:pt x="16007" y="927735"/>
                  <a:pt x="20452" y="914400"/>
                </a:cubicBezTo>
                <a:cubicBezTo>
                  <a:pt x="17310" y="886120"/>
                  <a:pt x="15703" y="857626"/>
                  <a:pt x="11025" y="829559"/>
                </a:cubicBezTo>
                <a:cubicBezTo>
                  <a:pt x="9391" y="819758"/>
                  <a:pt x="1598" y="811216"/>
                  <a:pt x="1598" y="801279"/>
                </a:cubicBezTo>
                <a:cubicBezTo>
                  <a:pt x="1598" y="339099"/>
                  <a:pt x="-8139" y="558260"/>
                  <a:pt x="20452" y="367646"/>
                </a:cubicBezTo>
                <a:cubicBezTo>
                  <a:pt x="25344" y="335032"/>
                  <a:pt x="36440" y="237701"/>
                  <a:pt x="48732" y="188536"/>
                </a:cubicBezTo>
                <a:cubicBezTo>
                  <a:pt x="51142" y="178896"/>
                  <a:pt x="51952" y="168015"/>
                  <a:pt x="58159" y="160256"/>
                </a:cubicBezTo>
                <a:cubicBezTo>
                  <a:pt x="65237" y="151409"/>
                  <a:pt x="77012" y="147687"/>
                  <a:pt x="86439" y="141402"/>
                </a:cubicBezTo>
                <a:cubicBezTo>
                  <a:pt x="116790" y="50352"/>
                  <a:pt x="68116" y="191927"/>
                  <a:pt x="114720" y="75415"/>
                </a:cubicBezTo>
                <a:cubicBezTo>
                  <a:pt x="143276" y="4026"/>
                  <a:pt x="113548" y="32204"/>
                  <a:pt x="161854" y="0"/>
                </a:cubicBezTo>
                <a:cubicBezTo>
                  <a:pt x="173503" y="34947"/>
                  <a:pt x="180708" y="39279"/>
                  <a:pt x="180708" y="56561"/>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72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 calcmode="lin" valueType="num">
                                      <p:cBhvr>
                                        <p:cTn id="28"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p:cTn id="3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 calcmode="lin" valueType="num">
                                      <p:cBhvr>
                                        <p:cTn id="4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10">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 calcmode="lin" valueType="num">
                                      <p:cBhvr>
                                        <p:cTn id="49"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10">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xEl>
                                              <p:pRg st="5" end="5"/>
                                            </p:txEl>
                                          </p:spTgt>
                                        </p:tgtEl>
                                        <p:attrNameLst>
                                          <p:attrName>style.visibility</p:attrName>
                                        </p:attrNameLst>
                                      </p:cBhvr>
                                      <p:to>
                                        <p:strVal val="visible"/>
                                      </p:to>
                                    </p:set>
                                    <p:anim calcmode="lin" valueType="num">
                                      <p:cBhvr>
                                        <p:cTn id="56"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10">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anim calcmode="lin" valueType="num">
                                      <p:cBhvr>
                                        <p:cTn id="63"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10">
                                            <p:txEl>
                                              <p:pRg st="6" end="6"/>
                                            </p:txEl>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dissolv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0">
                                            <p:txEl>
                                              <p:pRg st="7" end="7"/>
                                            </p:txEl>
                                          </p:spTgt>
                                        </p:tgtEl>
                                        <p:attrNameLst>
                                          <p:attrName>style.visibility</p:attrName>
                                        </p:attrNameLst>
                                      </p:cBhvr>
                                      <p:to>
                                        <p:strVal val="visible"/>
                                      </p:to>
                                    </p:set>
                                    <p:anim calcmode="lin" valueType="num">
                                      <p:cBhvr>
                                        <p:cTn id="73"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74" dur="500" fill="hold"/>
                                        <p:tgtEl>
                                          <p:spTgt spid="10">
                                            <p:txEl>
                                              <p:pRg st="7" end="7"/>
                                            </p:txEl>
                                          </p:spTgt>
                                        </p:tgtEl>
                                        <p:attrNameLst>
                                          <p:attrName>ppt_h</p:attrName>
                                        </p:attrNameLst>
                                      </p:cBhvr>
                                      <p:tavLst>
                                        <p:tav tm="0">
                                          <p:val>
                                            <p:fltVal val="0"/>
                                          </p:val>
                                        </p:tav>
                                        <p:tav tm="100000">
                                          <p:val>
                                            <p:strVal val="#ppt_h"/>
                                          </p:val>
                                        </p:tav>
                                      </p:tavLst>
                                    </p:anim>
                                    <p:animEffect transition="in" filter="fade">
                                      <p:cBhvr>
                                        <p:cTn id="75" dur="500"/>
                                        <p:tgtEl>
                                          <p:spTgt spid="10">
                                            <p:txEl>
                                              <p:pRg st="7" end="7"/>
                                            </p:txEl>
                                          </p:spTgt>
                                        </p:tgtEl>
                                      </p:cBhvr>
                                    </p:animEffect>
                                  </p:childTnLst>
                                </p:cTn>
                              </p:par>
                              <p:par>
                                <p:cTn id="76" presetID="9" presetClass="exit" presetSubtype="0" fill="hold" grpId="1" nodeType="withEffect">
                                  <p:stCondLst>
                                    <p:cond delay="0"/>
                                  </p:stCondLst>
                                  <p:childTnLst>
                                    <p:animEffect transition="out" filter="dissolv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10">
                                            <p:txEl>
                                              <p:pRg st="8" end="8"/>
                                            </p:txEl>
                                          </p:spTgt>
                                        </p:tgtEl>
                                        <p:attrNameLst>
                                          <p:attrName>style.visibility</p:attrName>
                                        </p:attrNameLst>
                                      </p:cBhvr>
                                      <p:to>
                                        <p:strVal val="visible"/>
                                      </p:to>
                                    </p:set>
                                    <p:anim calcmode="lin" valueType="num">
                                      <p:cBhvr>
                                        <p:cTn id="83" dur="5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84" dur="500" fill="hold"/>
                                        <p:tgtEl>
                                          <p:spTgt spid="10">
                                            <p:txEl>
                                              <p:pRg st="8" end="8"/>
                                            </p:txEl>
                                          </p:spTgt>
                                        </p:tgtEl>
                                        <p:attrNameLst>
                                          <p:attrName>ppt_h</p:attrName>
                                        </p:attrNameLst>
                                      </p:cBhvr>
                                      <p:tavLst>
                                        <p:tav tm="0">
                                          <p:val>
                                            <p:fltVal val="0"/>
                                          </p:val>
                                        </p:tav>
                                        <p:tav tm="100000">
                                          <p:val>
                                            <p:strVal val="#ppt_h"/>
                                          </p:val>
                                        </p:tav>
                                      </p:tavLst>
                                    </p:anim>
                                    <p:animEffect transition="in" filter="fade">
                                      <p:cBhvr>
                                        <p:cTn id="85" dur="500"/>
                                        <p:tgtEl>
                                          <p:spTgt spid="10">
                                            <p:txEl>
                                              <p:pRg st="8" end="8"/>
                                            </p:txEl>
                                          </p:spTgt>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dissolve">
                                      <p:cBhvr>
                                        <p:cTn id="88" dur="500"/>
                                        <p:tgtEl>
                                          <p:spTgt spid="1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dissolv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0">
                                            <p:txEl>
                                              <p:pRg st="9" end="9"/>
                                            </p:txEl>
                                          </p:spTgt>
                                        </p:tgtEl>
                                        <p:attrNameLst>
                                          <p:attrName>style.visibility</p:attrName>
                                        </p:attrNameLst>
                                      </p:cBhvr>
                                      <p:to>
                                        <p:strVal val="visible"/>
                                      </p:to>
                                    </p:set>
                                    <p:anim calcmode="lin" valueType="num">
                                      <p:cBhvr>
                                        <p:cTn id="96" dur="500" fill="hold"/>
                                        <p:tgtEl>
                                          <p:spTgt spid="10">
                                            <p:txEl>
                                              <p:pRg st="9" end="9"/>
                                            </p:txEl>
                                          </p:spTgt>
                                        </p:tgtEl>
                                        <p:attrNameLst>
                                          <p:attrName>ppt_w</p:attrName>
                                        </p:attrNameLst>
                                      </p:cBhvr>
                                      <p:tavLst>
                                        <p:tav tm="0">
                                          <p:val>
                                            <p:fltVal val="0"/>
                                          </p:val>
                                        </p:tav>
                                        <p:tav tm="100000">
                                          <p:val>
                                            <p:strVal val="#ppt_w"/>
                                          </p:val>
                                        </p:tav>
                                      </p:tavLst>
                                    </p:anim>
                                    <p:anim calcmode="lin" valueType="num">
                                      <p:cBhvr>
                                        <p:cTn id="97" dur="500" fill="hold"/>
                                        <p:tgtEl>
                                          <p:spTgt spid="10">
                                            <p:txEl>
                                              <p:pRg st="9" end="9"/>
                                            </p:txEl>
                                          </p:spTgt>
                                        </p:tgtEl>
                                        <p:attrNameLst>
                                          <p:attrName>ppt_h</p:attrName>
                                        </p:attrNameLst>
                                      </p:cBhvr>
                                      <p:tavLst>
                                        <p:tav tm="0">
                                          <p:val>
                                            <p:fltVal val="0"/>
                                          </p:val>
                                        </p:tav>
                                        <p:tav tm="100000">
                                          <p:val>
                                            <p:strVal val="#ppt_h"/>
                                          </p:val>
                                        </p:tav>
                                      </p:tavLst>
                                    </p:anim>
                                    <p:animEffect transition="in" filter="fade">
                                      <p:cBhvr>
                                        <p:cTn id="98" dur="500"/>
                                        <p:tgtEl>
                                          <p:spTgt spid="10">
                                            <p:txEl>
                                              <p:pRg st="9" end="9"/>
                                            </p:txEl>
                                          </p:spTgt>
                                        </p:tgtEl>
                                      </p:cBhvr>
                                    </p:animEffect>
                                  </p:childTnLst>
                                </p:cTn>
                              </p:par>
                              <p:par>
                                <p:cTn id="99" presetID="9" presetClass="exit" presetSubtype="0" fill="hold" grpId="1" nodeType="withEffect">
                                  <p:stCondLst>
                                    <p:cond delay="0"/>
                                  </p:stCondLst>
                                  <p:childTnLst>
                                    <p:animEffect transition="out" filter="dissolv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500"/>
                                        <p:tgtEl>
                                          <p:spTgt spid="16"/>
                                        </p:tgtEl>
                                      </p:cBhvr>
                                    </p:animEffect>
                                    <p:set>
                                      <p:cBhvr>
                                        <p:cTn id="104" dur="1" fill="hold">
                                          <p:stCondLst>
                                            <p:cond delay="499"/>
                                          </p:stCondLst>
                                        </p:cTn>
                                        <p:tgtEl>
                                          <p:spTgt spid="16"/>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par>
                          <p:cTn id="110" fill="hold">
                            <p:stCondLst>
                              <p:cond delay="500"/>
                            </p:stCondLst>
                            <p:childTnLst>
                              <p:par>
                                <p:cTn id="111" presetID="53" presetClass="entr" presetSubtype="16" fill="hold" nodeType="afterEffect">
                                  <p:stCondLst>
                                    <p:cond delay="0"/>
                                  </p:stCondLst>
                                  <p:childTnLst>
                                    <p:set>
                                      <p:cBhvr>
                                        <p:cTn id="112" dur="1" fill="hold">
                                          <p:stCondLst>
                                            <p:cond delay="0"/>
                                          </p:stCondLst>
                                        </p:cTn>
                                        <p:tgtEl>
                                          <p:spTgt spid="11">
                                            <p:txEl>
                                              <p:pRg st="0" end="0"/>
                                            </p:txEl>
                                          </p:spTgt>
                                        </p:tgtEl>
                                        <p:attrNameLst>
                                          <p:attrName>style.visibility</p:attrName>
                                        </p:attrNameLst>
                                      </p:cBhvr>
                                      <p:to>
                                        <p:strVal val="visible"/>
                                      </p:to>
                                    </p:set>
                                    <p:anim calcmode="lin" valueType="num">
                                      <p:cBhvr>
                                        <p:cTn id="1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1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15" dur="500"/>
                                        <p:tgtEl>
                                          <p:spTgt spid="11">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11">
                                            <p:txEl>
                                              <p:pRg st="1" end="1"/>
                                            </p:txEl>
                                          </p:spTgt>
                                        </p:tgtEl>
                                        <p:attrNameLst>
                                          <p:attrName>style.visibility</p:attrName>
                                        </p:attrNameLst>
                                      </p:cBhvr>
                                      <p:to>
                                        <p:strVal val="visible"/>
                                      </p:to>
                                    </p:set>
                                    <p:anim calcmode="lin" valueType="num">
                                      <p:cBhvr>
                                        <p:cTn id="120"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21"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22" dur="500"/>
                                        <p:tgtEl>
                                          <p:spTgt spid="11">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11">
                                            <p:txEl>
                                              <p:pRg st="2" end="2"/>
                                            </p:txEl>
                                          </p:spTgt>
                                        </p:tgtEl>
                                        <p:attrNameLst>
                                          <p:attrName>style.visibility</p:attrName>
                                        </p:attrNameLst>
                                      </p:cBhvr>
                                      <p:to>
                                        <p:strVal val="visible"/>
                                      </p:to>
                                    </p:set>
                                    <p:anim calcmode="lin" valueType="num">
                                      <p:cBhvr>
                                        <p:cTn id="12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28"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29" dur="500"/>
                                        <p:tgtEl>
                                          <p:spTgt spid="11">
                                            <p:txEl>
                                              <p:pRg st="2" end="2"/>
                                            </p:txEl>
                                          </p:spTgt>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dissolve">
                                      <p:cBhvr>
                                        <p:cTn id="132" dur="500"/>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par>
                                <p:cTn id="138" presetID="9" presetClass="exit" presetSubtype="0" fill="hold" grpId="1" nodeType="withEffect">
                                  <p:stCondLst>
                                    <p:cond delay="0"/>
                                  </p:stCondLst>
                                  <p:childTnLst>
                                    <p:animEffect transition="out" filter="dissolv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nodeType="clickEffect">
                                  <p:stCondLst>
                                    <p:cond delay="0"/>
                                  </p:stCondLst>
                                  <p:childTnLst>
                                    <p:set>
                                      <p:cBhvr>
                                        <p:cTn id="144" dur="1" fill="hold">
                                          <p:stCondLst>
                                            <p:cond delay="0"/>
                                          </p:stCondLst>
                                        </p:cTn>
                                        <p:tgtEl>
                                          <p:spTgt spid="12">
                                            <p:txEl>
                                              <p:pRg st="0" end="0"/>
                                            </p:txEl>
                                          </p:spTgt>
                                        </p:tgtEl>
                                        <p:attrNameLst>
                                          <p:attrName>style.visibility</p:attrName>
                                        </p:attrNameLst>
                                      </p:cBhvr>
                                      <p:to>
                                        <p:strVal val="visible"/>
                                      </p:to>
                                    </p:set>
                                    <p:anim calcmode="lin" valueType="num">
                                      <p:cBhvr>
                                        <p:cTn id="14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12">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nodeType="clickEffect">
                                  <p:stCondLst>
                                    <p:cond delay="0"/>
                                  </p:stCondLst>
                                  <p:childTnLst>
                                    <p:set>
                                      <p:cBhvr>
                                        <p:cTn id="151" dur="1" fill="hold">
                                          <p:stCondLst>
                                            <p:cond delay="0"/>
                                          </p:stCondLst>
                                        </p:cTn>
                                        <p:tgtEl>
                                          <p:spTgt spid="12">
                                            <p:txEl>
                                              <p:pRg st="1" end="1"/>
                                            </p:txEl>
                                          </p:spTgt>
                                        </p:tgtEl>
                                        <p:attrNameLst>
                                          <p:attrName>style.visibility</p:attrName>
                                        </p:attrNameLst>
                                      </p:cBhvr>
                                      <p:to>
                                        <p:strVal val="visible"/>
                                      </p:to>
                                    </p:set>
                                    <p:anim calcmode="lin" valueType="num">
                                      <p:cBhvr>
                                        <p:cTn id="15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53"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54" dur="500"/>
                                        <p:tgtEl>
                                          <p:spTgt spid="12">
                                            <p:txEl>
                                              <p:pRg st="1" end="1"/>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4"/>
                                        </p:tgtEl>
                                        <p:attrNameLst>
                                          <p:attrName>style.visibility</p:attrName>
                                        </p:attrNameLst>
                                      </p:cBhvr>
                                      <p:to>
                                        <p:strVal val="visible"/>
                                      </p:to>
                                    </p:set>
                                    <p:anim calcmode="lin" valueType="num">
                                      <p:cBhvr>
                                        <p:cTn id="159" dur="500" fill="hold"/>
                                        <p:tgtEl>
                                          <p:spTgt spid="4"/>
                                        </p:tgtEl>
                                        <p:attrNameLst>
                                          <p:attrName>ppt_w</p:attrName>
                                        </p:attrNameLst>
                                      </p:cBhvr>
                                      <p:tavLst>
                                        <p:tav tm="0">
                                          <p:val>
                                            <p:fltVal val="0"/>
                                          </p:val>
                                        </p:tav>
                                        <p:tav tm="100000">
                                          <p:val>
                                            <p:strVal val="#ppt_w"/>
                                          </p:val>
                                        </p:tav>
                                      </p:tavLst>
                                    </p:anim>
                                    <p:anim calcmode="lin" valueType="num">
                                      <p:cBhvr>
                                        <p:cTn id="160" dur="500" fill="hold"/>
                                        <p:tgtEl>
                                          <p:spTgt spid="4"/>
                                        </p:tgtEl>
                                        <p:attrNameLst>
                                          <p:attrName>ppt_h</p:attrName>
                                        </p:attrNameLst>
                                      </p:cBhvr>
                                      <p:tavLst>
                                        <p:tav tm="0">
                                          <p:val>
                                            <p:fltVal val="0"/>
                                          </p:val>
                                        </p:tav>
                                        <p:tav tm="100000">
                                          <p:val>
                                            <p:strVal val="#ppt_h"/>
                                          </p:val>
                                        </p:tav>
                                      </p:tavLst>
                                    </p:anim>
                                    <p:animEffect transition="in" filter="fade">
                                      <p:cBhvr>
                                        <p:cTn id="1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P spid="9" grpId="0" animBg="1"/>
      <p:bldP spid="4" grpId="0"/>
      <p:bldP spid="15" grpId="0" animBg="1"/>
      <p:bldP spid="15" grpId="1" animBg="1"/>
      <p:bldP spid="16" grpId="0" animBg="1"/>
      <p:bldP spid="16" grpId="1" animBg="1"/>
      <p:bldP spid="17" grpId="0" animBg="1"/>
      <p:bldP spid="17" grpId="1" animBg="1"/>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0159" y="251325"/>
            <a:ext cx="9330835" cy="1198180"/>
          </a:xfrm>
        </p:spPr>
        <p:txBody>
          <a:bodyPr>
            <a:normAutofit/>
          </a:bodyPr>
          <a:lstStyle/>
          <a:p>
            <a:r>
              <a:rPr lang="fr-FR" dirty="0" smtClean="0"/>
              <a:t>Nombre et types de dents temporaires</a:t>
            </a:r>
            <a:endParaRPr lang="fr-FR" dirty="0"/>
          </a:p>
        </p:txBody>
      </p:sp>
      <p:sp>
        <p:nvSpPr>
          <p:cNvPr id="5" name="Espace réservé du contenu 2"/>
          <p:cNvSpPr txBox="1">
            <a:spLocks/>
          </p:cNvSpPr>
          <p:nvPr/>
        </p:nvSpPr>
        <p:spPr>
          <a:xfrm>
            <a:off x="378267" y="1319188"/>
            <a:ext cx="5342158" cy="492955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fr-FR" sz="2800" dirty="0" smtClean="0"/>
              <a:t>20 dents</a:t>
            </a:r>
          </a:p>
          <a:p>
            <a:pPr lvl="1"/>
            <a:r>
              <a:rPr lang="fr-FR" sz="2800" dirty="0" smtClean="0"/>
              <a:t>Dents antérieures </a:t>
            </a:r>
          </a:p>
          <a:p>
            <a:pPr lvl="2"/>
            <a:r>
              <a:rPr lang="fr-FR" sz="2800" b="1" dirty="0" smtClean="0">
                <a:solidFill>
                  <a:srgbClr val="0070C0"/>
                </a:solidFill>
              </a:rPr>
              <a:t>8 incisives</a:t>
            </a:r>
          </a:p>
          <a:p>
            <a:pPr lvl="2"/>
            <a:r>
              <a:rPr lang="fr-FR" sz="2800" b="1" dirty="0" smtClean="0">
                <a:solidFill>
                  <a:srgbClr val="FF0000"/>
                </a:solidFill>
              </a:rPr>
              <a:t>4 canines</a:t>
            </a:r>
          </a:p>
          <a:p>
            <a:pPr lvl="1"/>
            <a:r>
              <a:rPr lang="fr-FR" sz="2800" dirty="0" smtClean="0"/>
              <a:t>Dents postérieures </a:t>
            </a:r>
          </a:p>
          <a:p>
            <a:pPr lvl="2"/>
            <a:r>
              <a:rPr lang="fr-FR" sz="2800" b="1" dirty="0" smtClean="0">
                <a:solidFill>
                  <a:srgbClr val="00B050"/>
                </a:solidFill>
              </a:rPr>
              <a:t>4 prémolaires</a:t>
            </a:r>
          </a:p>
          <a:p>
            <a:pPr lvl="2"/>
            <a:r>
              <a:rPr lang="fr-FR" sz="2800" b="1" dirty="0" smtClean="0">
                <a:solidFill>
                  <a:schemeClr val="accent2">
                    <a:lumMod val="50000"/>
                  </a:schemeClr>
                </a:solidFill>
              </a:rPr>
              <a:t>4 molaires </a:t>
            </a:r>
          </a:p>
        </p:txBody>
      </p:sp>
      <p:pic>
        <p:nvPicPr>
          <p:cNvPr id="12" name="Image 11"/>
          <p:cNvPicPr>
            <a:picLocks noChangeAspect="1"/>
          </p:cNvPicPr>
          <p:nvPr/>
        </p:nvPicPr>
        <p:blipFill>
          <a:blip r:embed="rId2"/>
          <a:stretch>
            <a:fillRect/>
          </a:stretch>
        </p:blipFill>
        <p:spPr>
          <a:xfrm rot="4655946">
            <a:off x="8919231" y="2839590"/>
            <a:ext cx="481856" cy="940487"/>
          </a:xfrm>
          <a:prstGeom prst="rect">
            <a:avLst/>
          </a:prstGeom>
        </p:spPr>
      </p:pic>
      <p:pic>
        <p:nvPicPr>
          <p:cNvPr id="13" name="Image 12"/>
          <p:cNvPicPr>
            <a:picLocks noChangeAspect="1"/>
          </p:cNvPicPr>
          <p:nvPr/>
        </p:nvPicPr>
        <p:blipFill>
          <a:blip r:embed="rId3"/>
          <a:stretch>
            <a:fillRect/>
          </a:stretch>
        </p:blipFill>
        <p:spPr>
          <a:xfrm>
            <a:off x="7769339" y="1750793"/>
            <a:ext cx="360419" cy="872930"/>
          </a:xfrm>
          <a:prstGeom prst="rect">
            <a:avLst/>
          </a:prstGeom>
        </p:spPr>
      </p:pic>
      <p:pic>
        <p:nvPicPr>
          <p:cNvPr id="14" name="Image 13"/>
          <p:cNvPicPr>
            <a:picLocks noChangeAspect="1"/>
          </p:cNvPicPr>
          <p:nvPr/>
        </p:nvPicPr>
        <p:blipFill>
          <a:blip r:embed="rId3"/>
          <a:stretch>
            <a:fillRect/>
          </a:stretch>
        </p:blipFill>
        <p:spPr>
          <a:xfrm rot="20448758">
            <a:off x="6967698" y="1804177"/>
            <a:ext cx="370870" cy="898242"/>
          </a:xfrm>
          <a:prstGeom prst="rect">
            <a:avLst/>
          </a:prstGeom>
        </p:spPr>
      </p:pic>
      <p:pic>
        <p:nvPicPr>
          <p:cNvPr id="15" name="Image 14"/>
          <p:cNvPicPr>
            <a:picLocks noChangeAspect="1"/>
          </p:cNvPicPr>
          <p:nvPr/>
        </p:nvPicPr>
        <p:blipFill>
          <a:blip r:embed="rId3"/>
          <a:stretch>
            <a:fillRect/>
          </a:stretch>
        </p:blipFill>
        <p:spPr>
          <a:xfrm rot="1243890">
            <a:off x="8218209" y="1811168"/>
            <a:ext cx="345834" cy="837605"/>
          </a:xfrm>
          <a:prstGeom prst="rect">
            <a:avLst/>
          </a:prstGeom>
        </p:spPr>
      </p:pic>
      <p:pic>
        <p:nvPicPr>
          <p:cNvPr id="16" name="Image 15"/>
          <p:cNvPicPr>
            <a:picLocks noChangeAspect="1"/>
          </p:cNvPicPr>
          <p:nvPr/>
        </p:nvPicPr>
        <p:blipFill>
          <a:blip r:embed="rId3"/>
          <a:stretch>
            <a:fillRect/>
          </a:stretch>
        </p:blipFill>
        <p:spPr>
          <a:xfrm>
            <a:off x="7383723" y="1750793"/>
            <a:ext cx="353016" cy="855001"/>
          </a:xfrm>
          <a:prstGeom prst="rect">
            <a:avLst/>
          </a:prstGeom>
        </p:spPr>
      </p:pic>
      <p:pic>
        <p:nvPicPr>
          <p:cNvPr id="17" name="Image 16"/>
          <p:cNvPicPr>
            <a:picLocks noChangeAspect="1"/>
          </p:cNvPicPr>
          <p:nvPr/>
        </p:nvPicPr>
        <p:blipFill>
          <a:blip r:embed="rId4"/>
          <a:stretch>
            <a:fillRect/>
          </a:stretch>
        </p:blipFill>
        <p:spPr>
          <a:xfrm rot="1481143">
            <a:off x="8526742" y="1935451"/>
            <a:ext cx="337519" cy="898139"/>
          </a:xfrm>
          <a:prstGeom prst="rect">
            <a:avLst/>
          </a:prstGeom>
        </p:spPr>
      </p:pic>
      <p:pic>
        <p:nvPicPr>
          <p:cNvPr id="18" name="Image 17"/>
          <p:cNvPicPr>
            <a:picLocks noChangeAspect="1"/>
          </p:cNvPicPr>
          <p:nvPr/>
        </p:nvPicPr>
        <p:blipFill>
          <a:blip r:embed="rId4"/>
          <a:stretch>
            <a:fillRect/>
          </a:stretch>
        </p:blipFill>
        <p:spPr>
          <a:xfrm rot="20122393">
            <a:off x="6564482" y="2044522"/>
            <a:ext cx="328200" cy="848781"/>
          </a:xfrm>
          <a:prstGeom prst="rect">
            <a:avLst/>
          </a:prstGeom>
        </p:spPr>
      </p:pic>
      <p:pic>
        <p:nvPicPr>
          <p:cNvPr id="19" name="Image 18"/>
          <p:cNvPicPr>
            <a:picLocks noChangeAspect="1"/>
          </p:cNvPicPr>
          <p:nvPr/>
        </p:nvPicPr>
        <p:blipFill>
          <a:blip r:embed="rId5"/>
          <a:stretch>
            <a:fillRect/>
          </a:stretch>
        </p:blipFill>
        <p:spPr>
          <a:xfrm rot="18887353">
            <a:off x="6170116" y="2408935"/>
            <a:ext cx="424204" cy="853569"/>
          </a:xfrm>
          <a:prstGeom prst="rect">
            <a:avLst/>
          </a:prstGeom>
        </p:spPr>
      </p:pic>
      <p:pic>
        <p:nvPicPr>
          <p:cNvPr id="20" name="Image 19"/>
          <p:cNvPicPr>
            <a:picLocks noChangeAspect="1"/>
          </p:cNvPicPr>
          <p:nvPr/>
        </p:nvPicPr>
        <p:blipFill>
          <a:blip r:embed="rId5"/>
          <a:stretch>
            <a:fillRect/>
          </a:stretch>
        </p:blipFill>
        <p:spPr>
          <a:xfrm rot="2588048">
            <a:off x="8794729" y="2361484"/>
            <a:ext cx="408979" cy="822934"/>
          </a:xfrm>
          <a:prstGeom prst="rect">
            <a:avLst/>
          </a:prstGeom>
        </p:spPr>
      </p:pic>
      <p:pic>
        <p:nvPicPr>
          <p:cNvPr id="21" name="Image 20"/>
          <p:cNvPicPr>
            <a:picLocks noChangeAspect="1"/>
          </p:cNvPicPr>
          <p:nvPr/>
        </p:nvPicPr>
        <p:blipFill>
          <a:blip r:embed="rId2"/>
          <a:stretch>
            <a:fillRect/>
          </a:stretch>
        </p:blipFill>
        <p:spPr>
          <a:xfrm rot="16869856">
            <a:off x="5984026" y="2965751"/>
            <a:ext cx="494716" cy="965586"/>
          </a:xfrm>
          <a:prstGeom prst="rect">
            <a:avLst/>
          </a:prstGeom>
        </p:spPr>
      </p:pic>
      <p:pic>
        <p:nvPicPr>
          <p:cNvPr id="24" name="Image 23"/>
          <p:cNvPicPr>
            <a:picLocks noChangeAspect="1"/>
          </p:cNvPicPr>
          <p:nvPr/>
        </p:nvPicPr>
        <p:blipFill>
          <a:blip r:embed="rId2"/>
          <a:stretch>
            <a:fillRect/>
          </a:stretch>
        </p:blipFill>
        <p:spPr>
          <a:xfrm rot="15455946">
            <a:off x="5949740" y="3650015"/>
            <a:ext cx="481856" cy="940487"/>
          </a:xfrm>
          <a:prstGeom prst="rect">
            <a:avLst/>
          </a:prstGeom>
        </p:spPr>
      </p:pic>
      <p:pic>
        <p:nvPicPr>
          <p:cNvPr id="25" name="Image 24"/>
          <p:cNvPicPr>
            <a:picLocks noChangeAspect="1"/>
          </p:cNvPicPr>
          <p:nvPr/>
        </p:nvPicPr>
        <p:blipFill>
          <a:blip r:embed="rId3"/>
          <a:stretch>
            <a:fillRect/>
          </a:stretch>
        </p:blipFill>
        <p:spPr>
          <a:xfrm rot="10800000">
            <a:off x="7186539" y="4845234"/>
            <a:ext cx="360419" cy="872930"/>
          </a:xfrm>
          <a:prstGeom prst="rect">
            <a:avLst/>
          </a:prstGeom>
        </p:spPr>
      </p:pic>
      <p:pic>
        <p:nvPicPr>
          <p:cNvPr id="26" name="Image 25"/>
          <p:cNvPicPr>
            <a:picLocks noChangeAspect="1"/>
          </p:cNvPicPr>
          <p:nvPr/>
        </p:nvPicPr>
        <p:blipFill>
          <a:blip r:embed="rId3"/>
          <a:stretch>
            <a:fillRect/>
          </a:stretch>
        </p:blipFill>
        <p:spPr>
          <a:xfrm rot="9648758">
            <a:off x="8012259" y="4727673"/>
            <a:ext cx="370870" cy="898242"/>
          </a:xfrm>
          <a:prstGeom prst="rect">
            <a:avLst/>
          </a:prstGeom>
        </p:spPr>
      </p:pic>
      <p:pic>
        <p:nvPicPr>
          <p:cNvPr id="27" name="Image 26"/>
          <p:cNvPicPr>
            <a:picLocks noChangeAspect="1"/>
          </p:cNvPicPr>
          <p:nvPr/>
        </p:nvPicPr>
        <p:blipFill>
          <a:blip r:embed="rId3"/>
          <a:stretch>
            <a:fillRect/>
          </a:stretch>
        </p:blipFill>
        <p:spPr>
          <a:xfrm rot="12043890">
            <a:off x="6786784" y="4781319"/>
            <a:ext cx="345834" cy="837605"/>
          </a:xfrm>
          <a:prstGeom prst="rect">
            <a:avLst/>
          </a:prstGeom>
        </p:spPr>
      </p:pic>
      <p:pic>
        <p:nvPicPr>
          <p:cNvPr id="28" name="Image 27"/>
          <p:cNvPicPr>
            <a:picLocks noChangeAspect="1"/>
          </p:cNvPicPr>
          <p:nvPr/>
        </p:nvPicPr>
        <p:blipFill>
          <a:blip r:embed="rId3"/>
          <a:stretch>
            <a:fillRect/>
          </a:stretch>
        </p:blipFill>
        <p:spPr>
          <a:xfrm rot="10800000">
            <a:off x="7640570" y="4854198"/>
            <a:ext cx="353016" cy="855001"/>
          </a:xfrm>
          <a:prstGeom prst="rect">
            <a:avLst/>
          </a:prstGeom>
        </p:spPr>
      </p:pic>
      <p:pic>
        <p:nvPicPr>
          <p:cNvPr id="29" name="Image 28"/>
          <p:cNvPicPr>
            <a:picLocks noChangeAspect="1"/>
          </p:cNvPicPr>
          <p:nvPr/>
        </p:nvPicPr>
        <p:blipFill>
          <a:blip r:embed="rId4"/>
          <a:stretch>
            <a:fillRect/>
          </a:stretch>
        </p:blipFill>
        <p:spPr>
          <a:xfrm rot="12281143">
            <a:off x="6486566" y="4596502"/>
            <a:ext cx="337519" cy="898139"/>
          </a:xfrm>
          <a:prstGeom prst="rect">
            <a:avLst/>
          </a:prstGeom>
        </p:spPr>
      </p:pic>
      <p:pic>
        <p:nvPicPr>
          <p:cNvPr id="30" name="Image 29"/>
          <p:cNvPicPr>
            <a:picLocks noChangeAspect="1"/>
          </p:cNvPicPr>
          <p:nvPr/>
        </p:nvPicPr>
        <p:blipFill>
          <a:blip r:embed="rId4"/>
          <a:stretch>
            <a:fillRect/>
          </a:stretch>
        </p:blipFill>
        <p:spPr>
          <a:xfrm rot="9322393">
            <a:off x="8458145" y="4536789"/>
            <a:ext cx="328200" cy="848781"/>
          </a:xfrm>
          <a:prstGeom prst="rect">
            <a:avLst/>
          </a:prstGeom>
        </p:spPr>
      </p:pic>
      <p:pic>
        <p:nvPicPr>
          <p:cNvPr id="31" name="Image 30"/>
          <p:cNvPicPr>
            <a:picLocks noChangeAspect="1"/>
          </p:cNvPicPr>
          <p:nvPr/>
        </p:nvPicPr>
        <p:blipFill>
          <a:blip r:embed="rId5"/>
          <a:stretch>
            <a:fillRect/>
          </a:stretch>
        </p:blipFill>
        <p:spPr>
          <a:xfrm rot="8087353">
            <a:off x="8756507" y="4167588"/>
            <a:ext cx="424204" cy="853569"/>
          </a:xfrm>
          <a:prstGeom prst="rect">
            <a:avLst/>
          </a:prstGeom>
        </p:spPr>
      </p:pic>
      <p:pic>
        <p:nvPicPr>
          <p:cNvPr id="32" name="Image 31"/>
          <p:cNvPicPr>
            <a:picLocks noChangeAspect="1"/>
          </p:cNvPicPr>
          <p:nvPr/>
        </p:nvPicPr>
        <p:blipFill>
          <a:blip r:embed="rId5"/>
          <a:stretch>
            <a:fillRect/>
          </a:stretch>
        </p:blipFill>
        <p:spPr>
          <a:xfrm rot="13388048">
            <a:off x="6147119" y="4245674"/>
            <a:ext cx="408979" cy="822934"/>
          </a:xfrm>
          <a:prstGeom prst="rect">
            <a:avLst/>
          </a:prstGeom>
        </p:spPr>
      </p:pic>
      <p:pic>
        <p:nvPicPr>
          <p:cNvPr id="33" name="Image 32"/>
          <p:cNvPicPr>
            <a:picLocks noChangeAspect="1"/>
          </p:cNvPicPr>
          <p:nvPr/>
        </p:nvPicPr>
        <p:blipFill>
          <a:blip r:embed="rId2"/>
          <a:stretch>
            <a:fillRect/>
          </a:stretch>
        </p:blipFill>
        <p:spPr>
          <a:xfrm rot="6069856">
            <a:off x="8872085" y="3498755"/>
            <a:ext cx="494716" cy="965586"/>
          </a:xfrm>
          <a:prstGeom prst="rect">
            <a:avLst/>
          </a:prstGeom>
        </p:spPr>
      </p:pic>
    </p:spTree>
    <p:extLst>
      <p:ext uri="{BB962C8B-B14F-4D97-AF65-F5344CB8AC3E}">
        <p14:creationId xmlns:p14="http://schemas.microsoft.com/office/powerpoint/2010/main" val="10405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par>
                                <p:cTn id="25" presetID="9"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9"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par>
                                <p:cTn id="40" presetID="9"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par>
                                <p:cTn id="43" presetID="9"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fade">
                                      <p:cBhvr>
                                        <p:cTn id="50" dur="500"/>
                                        <p:tgtEl>
                                          <p:spTgt spid="5">
                                            <p:txEl>
                                              <p:pRg st="3" end="3"/>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par>
                                <p:cTn id="54" presetID="9"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500"/>
                                        <p:tgtEl>
                                          <p:spTgt spid="29"/>
                                        </p:tgtEl>
                                      </p:cBhvr>
                                    </p:animEffect>
                                  </p:childTnLst>
                                </p:cTn>
                              </p:par>
                              <p:par>
                                <p:cTn id="60" presetID="9"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dissolv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fade">
                                      <p:cBhvr>
                                        <p:cTn id="67" dur="500"/>
                                        <p:tgtEl>
                                          <p:spTgt spid="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fade">
                                      <p:cBhvr>
                                        <p:cTn id="72" dur="500"/>
                                        <p:tgtEl>
                                          <p:spTgt spid="5">
                                            <p:txEl>
                                              <p:pRg st="5" end="5"/>
                                            </p:txEl>
                                          </p:spTgt>
                                        </p:tgtEl>
                                      </p:cBhvr>
                                    </p:animEffect>
                                  </p:childTnLst>
                                </p:cTn>
                              </p:par>
                              <p:par>
                                <p:cTn id="73" presetID="9"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dissolve">
                                      <p:cBhvr>
                                        <p:cTn id="75" dur="500"/>
                                        <p:tgtEl>
                                          <p:spTgt spid="19"/>
                                        </p:tgtEl>
                                      </p:cBhvr>
                                    </p:animEffect>
                                  </p:childTnLst>
                                </p:cTn>
                              </p:par>
                              <p:par>
                                <p:cTn id="76" presetID="9" presetClass="entr" presetSubtype="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dissolve">
                                      <p:cBhvr>
                                        <p:cTn id="78" dur="500"/>
                                        <p:tgtEl>
                                          <p:spTgt spid="20"/>
                                        </p:tgtEl>
                                      </p:cBhvr>
                                    </p:animEffect>
                                  </p:childTnLst>
                                </p:cTn>
                              </p:par>
                              <p:par>
                                <p:cTn id="79" presetID="9"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dissolve">
                                      <p:cBhvr>
                                        <p:cTn id="81" dur="500"/>
                                        <p:tgtEl>
                                          <p:spTgt spid="32"/>
                                        </p:tgtEl>
                                      </p:cBhvr>
                                    </p:animEffect>
                                  </p:childTnLst>
                                </p:cTn>
                              </p:par>
                              <p:par>
                                <p:cTn id="82" presetID="9"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dissolv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
                                            <p:txEl>
                                              <p:pRg st="6" end="6"/>
                                            </p:txEl>
                                          </p:spTgt>
                                        </p:tgtEl>
                                        <p:attrNameLst>
                                          <p:attrName>style.visibility</p:attrName>
                                        </p:attrNameLst>
                                      </p:cBhvr>
                                      <p:to>
                                        <p:strVal val="visible"/>
                                      </p:to>
                                    </p:set>
                                    <p:animEffect transition="in" filter="fade">
                                      <p:cBhvr>
                                        <p:cTn id="89" dur="500"/>
                                        <p:tgtEl>
                                          <p:spTgt spid="5">
                                            <p:txEl>
                                              <p:pRg st="6" end="6"/>
                                            </p:txEl>
                                          </p:spTgt>
                                        </p:tgtEl>
                                      </p:cBhvr>
                                    </p:animEffect>
                                  </p:childTnLst>
                                </p:cTn>
                              </p:par>
                              <p:par>
                                <p:cTn id="90" presetID="9" presetClass="entr" presetSubtype="0"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dissolve">
                                      <p:cBhvr>
                                        <p:cTn id="92" dur="500"/>
                                        <p:tgtEl>
                                          <p:spTgt spid="21"/>
                                        </p:tgtEl>
                                      </p:cBhvr>
                                    </p:animEffect>
                                  </p:childTnLst>
                                </p:cTn>
                              </p:par>
                              <p:par>
                                <p:cTn id="93" presetID="9" presetClass="entr" presetSubtype="0"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dissolve">
                                      <p:cBhvr>
                                        <p:cTn id="95" dur="500"/>
                                        <p:tgtEl>
                                          <p:spTgt spid="24"/>
                                        </p:tgtEl>
                                      </p:cBhvr>
                                    </p:animEffect>
                                  </p:childTnLst>
                                </p:cTn>
                              </p:par>
                              <p:par>
                                <p:cTn id="96" presetID="9" presetClass="entr" presetSubtype="0" fill="hold"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dissolve">
                                      <p:cBhvr>
                                        <p:cTn id="98" dur="500"/>
                                        <p:tgtEl>
                                          <p:spTgt spid="12"/>
                                        </p:tgtEl>
                                      </p:cBhvr>
                                    </p:animEffect>
                                  </p:childTnLst>
                                </p:cTn>
                              </p:par>
                              <p:par>
                                <p:cTn id="99" presetID="9" presetClass="entr" presetSubtype="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dissolv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019" y="140449"/>
            <a:ext cx="9074700" cy="694112"/>
          </a:xfrm>
        </p:spPr>
        <p:txBody>
          <a:bodyPr>
            <a:normAutofit/>
          </a:bodyPr>
          <a:lstStyle/>
          <a:p>
            <a:r>
              <a:rPr lang="fr-FR" dirty="0" smtClean="0"/>
              <a:t>Nombre et types de dents permanentes</a:t>
            </a:r>
            <a:endParaRPr lang="fr-FR" dirty="0"/>
          </a:p>
        </p:txBody>
      </p:sp>
      <p:sp>
        <p:nvSpPr>
          <p:cNvPr id="3" name="Espace réservé du contenu 2"/>
          <p:cNvSpPr>
            <a:spLocks noGrp="1"/>
          </p:cNvSpPr>
          <p:nvPr>
            <p:ph idx="1"/>
          </p:nvPr>
        </p:nvSpPr>
        <p:spPr>
          <a:xfrm>
            <a:off x="287418" y="1871545"/>
            <a:ext cx="6271359" cy="4031555"/>
          </a:xfrm>
        </p:spPr>
        <p:txBody>
          <a:bodyPr>
            <a:normAutofit/>
          </a:bodyPr>
          <a:lstStyle/>
          <a:p>
            <a:r>
              <a:rPr lang="fr-FR" sz="2800" dirty="0" smtClean="0"/>
              <a:t>32 dents </a:t>
            </a:r>
          </a:p>
          <a:p>
            <a:pPr lvl="1"/>
            <a:r>
              <a:rPr lang="fr-FR" sz="2800" dirty="0" smtClean="0"/>
              <a:t>Dents antérieures </a:t>
            </a:r>
            <a:endParaRPr lang="fr-FR" sz="2800" dirty="0"/>
          </a:p>
          <a:p>
            <a:pPr lvl="2"/>
            <a:r>
              <a:rPr lang="fr-FR" sz="2800" b="1" dirty="0">
                <a:solidFill>
                  <a:srgbClr val="0070C0"/>
                </a:solidFill>
              </a:rPr>
              <a:t>8 incisives</a:t>
            </a:r>
          </a:p>
          <a:p>
            <a:pPr lvl="2"/>
            <a:r>
              <a:rPr lang="fr-FR" sz="2800" b="1" dirty="0">
                <a:solidFill>
                  <a:srgbClr val="FF0000"/>
                </a:solidFill>
              </a:rPr>
              <a:t>4 canines</a:t>
            </a:r>
          </a:p>
          <a:p>
            <a:pPr lvl="1"/>
            <a:r>
              <a:rPr lang="fr-FR" sz="2800" dirty="0"/>
              <a:t>Dents </a:t>
            </a:r>
            <a:r>
              <a:rPr lang="fr-FR" sz="2800" dirty="0" smtClean="0"/>
              <a:t>postérieures </a:t>
            </a:r>
            <a:endParaRPr lang="fr-FR" sz="2800" dirty="0"/>
          </a:p>
          <a:p>
            <a:pPr lvl="2"/>
            <a:r>
              <a:rPr lang="fr-FR" sz="2800" b="1" dirty="0" smtClean="0">
                <a:solidFill>
                  <a:srgbClr val="00B050"/>
                </a:solidFill>
              </a:rPr>
              <a:t>8 </a:t>
            </a:r>
            <a:r>
              <a:rPr lang="fr-FR" sz="2800" b="1" dirty="0">
                <a:solidFill>
                  <a:srgbClr val="00B050"/>
                </a:solidFill>
              </a:rPr>
              <a:t>prémolaires</a:t>
            </a:r>
          </a:p>
          <a:p>
            <a:pPr lvl="2"/>
            <a:r>
              <a:rPr lang="fr-FR" sz="2800" b="1" dirty="0">
                <a:solidFill>
                  <a:schemeClr val="accent2">
                    <a:lumMod val="50000"/>
                  </a:schemeClr>
                </a:solidFill>
              </a:rPr>
              <a:t>12 </a:t>
            </a:r>
            <a:r>
              <a:rPr lang="fr-FR" sz="2800" b="1" dirty="0" smtClean="0">
                <a:solidFill>
                  <a:schemeClr val="accent2">
                    <a:lumMod val="50000"/>
                  </a:schemeClr>
                </a:solidFill>
              </a:rPr>
              <a:t>molaires</a:t>
            </a:r>
            <a:endParaRPr lang="fr-FR" sz="2800" b="1" dirty="0">
              <a:solidFill>
                <a:schemeClr val="accent2">
                  <a:lumMod val="50000"/>
                </a:schemeClr>
              </a:solidFill>
            </a:endParaRPr>
          </a:p>
        </p:txBody>
      </p:sp>
      <p:pic>
        <p:nvPicPr>
          <p:cNvPr id="12" name="Image 11"/>
          <p:cNvPicPr>
            <a:picLocks noChangeAspect="1"/>
          </p:cNvPicPr>
          <p:nvPr/>
        </p:nvPicPr>
        <p:blipFill>
          <a:blip r:embed="rId2"/>
          <a:stretch>
            <a:fillRect/>
          </a:stretch>
        </p:blipFill>
        <p:spPr>
          <a:xfrm rot="3415688">
            <a:off x="8912077" y="2070132"/>
            <a:ext cx="430979" cy="819418"/>
          </a:xfrm>
          <a:prstGeom prst="rect">
            <a:avLst/>
          </a:prstGeom>
        </p:spPr>
      </p:pic>
      <p:pic>
        <p:nvPicPr>
          <p:cNvPr id="13" name="Image 12"/>
          <p:cNvPicPr>
            <a:picLocks noChangeAspect="1"/>
          </p:cNvPicPr>
          <p:nvPr/>
        </p:nvPicPr>
        <p:blipFill>
          <a:blip r:embed="rId3"/>
          <a:stretch>
            <a:fillRect/>
          </a:stretch>
        </p:blipFill>
        <p:spPr>
          <a:xfrm>
            <a:off x="7745280" y="913155"/>
            <a:ext cx="314022" cy="780760"/>
          </a:xfrm>
          <a:prstGeom prst="rect">
            <a:avLst/>
          </a:prstGeom>
        </p:spPr>
      </p:pic>
      <p:pic>
        <p:nvPicPr>
          <p:cNvPr id="14" name="Image 13"/>
          <p:cNvPicPr>
            <a:picLocks noChangeAspect="1"/>
          </p:cNvPicPr>
          <p:nvPr/>
        </p:nvPicPr>
        <p:blipFill>
          <a:blip r:embed="rId3"/>
          <a:stretch>
            <a:fillRect/>
          </a:stretch>
        </p:blipFill>
        <p:spPr>
          <a:xfrm rot="20448758">
            <a:off x="7046835" y="960902"/>
            <a:ext cx="323128" cy="803400"/>
          </a:xfrm>
          <a:prstGeom prst="rect">
            <a:avLst/>
          </a:prstGeom>
        </p:spPr>
      </p:pic>
      <p:pic>
        <p:nvPicPr>
          <p:cNvPr id="15" name="Image 14"/>
          <p:cNvPicPr>
            <a:picLocks noChangeAspect="1"/>
          </p:cNvPicPr>
          <p:nvPr/>
        </p:nvPicPr>
        <p:blipFill>
          <a:blip r:embed="rId3"/>
          <a:stretch>
            <a:fillRect/>
          </a:stretch>
        </p:blipFill>
        <p:spPr>
          <a:xfrm rot="1243890">
            <a:off x="8136367" y="967155"/>
            <a:ext cx="301315" cy="749165"/>
          </a:xfrm>
          <a:prstGeom prst="rect">
            <a:avLst/>
          </a:prstGeom>
        </p:spPr>
      </p:pic>
      <p:pic>
        <p:nvPicPr>
          <p:cNvPr id="16" name="Image 15"/>
          <p:cNvPicPr>
            <a:picLocks noChangeAspect="1"/>
          </p:cNvPicPr>
          <p:nvPr/>
        </p:nvPicPr>
        <p:blipFill>
          <a:blip r:embed="rId3"/>
          <a:stretch>
            <a:fillRect/>
          </a:stretch>
        </p:blipFill>
        <p:spPr>
          <a:xfrm>
            <a:off x="7390171" y="930117"/>
            <a:ext cx="307572" cy="764725"/>
          </a:xfrm>
          <a:prstGeom prst="rect">
            <a:avLst/>
          </a:prstGeom>
        </p:spPr>
      </p:pic>
      <p:pic>
        <p:nvPicPr>
          <p:cNvPr id="17" name="Image 16"/>
          <p:cNvPicPr>
            <a:picLocks noChangeAspect="1"/>
          </p:cNvPicPr>
          <p:nvPr/>
        </p:nvPicPr>
        <p:blipFill>
          <a:blip r:embed="rId4"/>
          <a:stretch>
            <a:fillRect/>
          </a:stretch>
        </p:blipFill>
        <p:spPr>
          <a:xfrm rot="1481143">
            <a:off x="8405183" y="1078316"/>
            <a:ext cx="294070" cy="803308"/>
          </a:xfrm>
          <a:prstGeom prst="rect">
            <a:avLst/>
          </a:prstGeom>
        </p:spPr>
      </p:pic>
      <p:pic>
        <p:nvPicPr>
          <p:cNvPr id="18" name="Image 17"/>
          <p:cNvPicPr>
            <a:picLocks noChangeAspect="1"/>
          </p:cNvPicPr>
          <p:nvPr/>
        </p:nvPicPr>
        <p:blipFill>
          <a:blip r:embed="rId4"/>
          <a:stretch>
            <a:fillRect/>
          </a:stretch>
        </p:blipFill>
        <p:spPr>
          <a:xfrm rot="20122393">
            <a:off x="6695525" y="1175870"/>
            <a:ext cx="285951" cy="759161"/>
          </a:xfrm>
          <a:prstGeom prst="rect">
            <a:avLst/>
          </a:prstGeom>
        </p:spPr>
      </p:pic>
      <p:pic>
        <p:nvPicPr>
          <p:cNvPr id="19" name="Image 18"/>
          <p:cNvPicPr>
            <a:picLocks noChangeAspect="1"/>
          </p:cNvPicPr>
          <p:nvPr/>
        </p:nvPicPr>
        <p:blipFill>
          <a:blip r:embed="rId5"/>
          <a:stretch>
            <a:fillRect/>
          </a:stretch>
        </p:blipFill>
        <p:spPr>
          <a:xfrm rot="18887353">
            <a:off x="6346433" y="1420628"/>
            <a:ext cx="379414" cy="743689"/>
          </a:xfrm>
          <a:prstGeom prst="rect">
            <a:avLst/>
          </a:prstGeom>
        </p:spPr>
      </p:pic>
      <p:pic>
        <p:nvPicPr>
          <p:cNvPr id="20" name="Image 19"/>
          <p:cNvPicPr>
            <a:picLocks noChangeAspect="1"/>
          </p:cNvPicPr>
          <p:nvPr/>
        </p:nvPicPr>
        <p:blipFill>
          <a:blip r:embed="rId5"/>
          <a:stretch>
            <a:fillRect/>
          </a:stretch>
        </p:blipFill>
        <p:spPr>
          <a:xfrm rot="2588048">
            <a:off x="8624996" y="1388627"/>
            <a:ext cx="356331" cy="736043"/>
          </a:xfrm>
          <a:prstGeom prst="rect">
            <a:avLst/>
          </a:prstGeom>
        </p:spPr>
      </p:pic>
      <p:pic>
        <p:nvPicPr>
          <p:cNvPr id="21" name="Image 20"/>
          <p:cNvPicPr>
            <a:picLocks noChangeAspect="1"/>
          </p:cNvPicPr>
          <p:nvPr/>
        </p:nvPicPr>
        <p:blipFill>
          <a:blip r:embed="rId5"/>
          <a:stretch>
            <a:fillRect/>
          </a:stretch>
        </p:blipFill>
        <p:spPr>
          <a:xfrm rot="3629967">
            <a:off x="8781841" y="1773457"/>
            <a:ext cx="373860" cy="732802"/>
          </a:xfrm>
          <a:prstGeom prst="rect">
            <a:avLst/>
          </a:prstGeom>
        </p:spPr>
      </p:pic>
      <p:pic>
        <p:nvPicPr>
          <p:cNvPr id="22" name="Image 21"/>
          <p:cNvPicPr>
            <a:picLocks noChangeAspect="1"/>
          </p:cNvPicPr>
          <p:nvPr/>
        </p:nvPicPr>
        <p:blipFill>
          <a:blip r:embed="rId5"/>
          <a:stretch>
            <a:fillRect/>
          </a:stretch>
        </p:blipFill>
        <p:spPr>
          <a:xfrm rot="18426351">
            <a:off x="6133504" y="1787501"/>
            <a:ext cx="379414" cy="743689"/>
          </a:xfrm>
          <a:prstGeom prst="rect">
            <a:avLst/>
          </a:prstGeom>
        </p:spPr>
      </p:pic>
      <p:pic>
        <p:nvPicPr>
          <p:cNvPr id="23" name="Image 22"/>
          <p:cNvPicPr>
            <a:picLocks noChangeAspect="1"/>
          </p:cNvPicPr>
          <p:nvPr/>
        </p:nvPicPr>
        <p:blipFill>
          <a:blip r:embed="rId2"/>
          <a:stretch>
            <a:fillRect/>
          </a:stretch>
        </p:blipFill>
        <p:spPr>
          <a:xfrm rot="17866319">
            <a:off x="5953283" y="2112665"/>
            <a:ext cx="442481" cy="841286"/>
          </a:xfrm>
          <a:prstGeom prst="rect">
            <a:avLst/>
          </a:prstGeom>
        </p:spPr>
      </p:pic>
      <p:pic>
        <p:nvPicPr>
          <p:cNvPr id="24" name="Image 23"/>
          <p:cNvPicPr>
            <a:picLocks noChangeAspect="1"/>
          </p:cNvPicPr>
          <p:nvPr/>
        </p:nvPicPr>
        <p:blipFill>
          <a:blip r:embed="rId2"/>
          <a:stretch>
            <a:fillRect/>
          </a:stretch>
        </p:blipFill>
        <p:spPr>
          <a:xfrm rot="16793993">
            <a:off x="5863467" y="2526605"/>
            <a:ext cx="442481" cy="841286"/>
          </a:xfrm>
          <a:prstGeom prst="rect">
            <a:avLst/>
          </a:prstGeom>
        </p:spPr>
      </p:pic>
      <p:pic>
        <p:nvPicPr>
          <p:cNvPr id="25" name="Image 24"/>
          <p:cNvPicPr>
            <a:picLocks noChangeAspect="1"/>
          </p:cNvPicPr>
          <p:nvPr/>
        </p:nvPicPr>
        <p:blipFill>
          <a:blip r:embed="rId2"/>
          <a:stretch>
            <a:fillRect/>
          </a:stretch>
        </p:blipFill>
        <p:spPr>
          <a:xfrm rot="4684747">
            <a:off x="9038670" y="2517346"/>
            <a:ext cx="392380" cy="746031"/>
          </a:xfrm>
          <a:prstGeom prst="rect">
            <a:avLst/>
          </a:prstGeom>
        </p:spPr>
      </p:pic>
      <p:pic>
        <p:nvPicPr>
          <p:cNvPr id="26" name="Image 25"/>
          <p:cNvPicPr>
            <a:picLocks noChangeAspect="1"/>
          </p:cNvPicPr>
          <p:nvPr/>
        </p:nvPicPr>
        <p:blipFill>
          <a:blip r:embed="rId2"/>
          <a:stretch>
            <a:fillRect/>
          </a:stretch>
        </p:blipFill>
        <p:spPr>
          <a:xfrm rot="16200000">
            <a:off x="5871420" y="2956341"/>
            <a:ext cx="416681" cy="792234"/>
          </a:xfrm>
          <a:prstGeom prst="rect">
            <a:avLst/>
          </a:prstGeom>
        </p:spPr>
      </p:pic>
      <p:pic>
        <p:nvPicPr>
          <p:cNvPr id="27" name="Image 26"/>
          <p:cNvPicPr>
            <a:picLocks noChangeAspect="1"/>
          </p:cNvPicPr>
          <p:nvPr/>
        </p:nvPicPr>
        <p:blipFill>
          <a:blip r:embed="rId2"/>
          <a:stretch>
            <a:fillRect/>
          </a:stretch>
        </p:blipFill>
        <p:spPr>
          <a:xfrm rot="5400000">
            <a:off x="9054083" y="2863948"/>
            <a:ext cx="416681" cy="792234"/>
          </a:xfrm>
          <a:prstGeom prst="rect">
            <a:avLst/>
          </a:prstGeom>
        </p:spPr>
      </p:pic>
      <p:pic>
        <p:nvPicPr>
          <p:cNvPr id="30" name="Image 29"/>
          <p:cNvPicPr>
            <a:picLocks noChangeAspect="1"/>
          </p:cNvPicPr>
          <p:nvPr/>
        </p:nvPicPr>
        <p:blipFill>
          <a:blip r:embed="rId2"/>
          <a:stretch>
            <a:fillRect/>
          </a:stretch>
        </p:blipFill>
        <p:spPr>
          <a:xfrm rot="14215688">
            <a:off x="6011879" y="4383278"/>
            <a:ext cx="429140" cy="796205"/>
          </a:xfrm>
          <a:prstGeom prst="rect">
            <a:avLst/>
          </a:prstGeom>
        </p:spPr>
      </p:pic>
      <p:pic>
        <p:nvPicPr>
          <p:cNvPr id="31" name="Image 30"/>
          <p:cNvPicPr>
            <a:picLocks noChangeAspect="1"/>
          </p:cNvPicPr>
          <p:nvPr/>
        </p:nvPicPr>
        <p:blipFill>
          <a:blip r:embed="rId3"/>
          <a:stretch>
            <a:fillRect/>
          </a:stretch>
        </p:blipFill>
        <p:spPr>
          <a:xfrm rot="10800000">
            <a:off x="7264451" y="5563953"/>
            <a:ext cx="305127" cy="777430"/>
          </a:xfrm>
          <a:prstGeom prst="rect">
            <a:avLst/>
          </a:prstGeom>
        </p:spPr>
      </p:pic>
      <p:pic>
        <p:nvPicPr>
          <p:cNvPr id="32" name="Image 31"/>
          <p:cNvPicPr>
            <a:picLocks noChangeAspect="1"/>
          </p:cNvPicPr>
          <p:nvPr/>
        </p:nvPicPr>
        <p:blipFill>
          <a:blip r:embed="rId3"/>
          <a:stretch>
            <a:fillRect/>
          </a:stretch>
        </p:blipFill>
        <p:spPr>
          <a:xfrm rot="9648758">
            <a:off x="7934263" y="5493867"/>
            <a:ext cx="313974" cy="799972"/>
          </a:xfrm>
          <a:prstGeom prst="rect">
            <a:avLst/>
          </a:prstGeom>
        </p:spPr>
      </p:pic>
      <p:pic>
        <p:nvPicPr>
          <p:cNvPr id="33" name="Image 32"/>
          <p:cNvPicPr>
            <a:picLocks noChangeAspect="1"/>
          </p:cNvPicPr>
          <p:nvPr/>
        </p:nvPicPr>
        <p:blipFill>
          <a:blip r:embed="rId3"/>
          <a:stretch>
            <a:fillRect/>
          </a:stretch>
        </p:blipFill>
        <p:spPr>
          <a:xfrm rot="12043890">
            <a:off x="6896790" y="5541644"/>
            <a:ext cx="292779" cy="745969"/>
          </a:xfrm>
          <a:prstGeom prst="rect">
            <a:avLst/>
          </a:prstGeom>
        </p:spPr>
      </p:pic>
      <p:pic>
        <p:nvPicPr>
          <p:cNvPr id="34" name="Image 33"/>
          <p:cNvPicPr>
            <a:picLocks noChangeAspect="1"/>
          </p:cNvPicPr>
          <p:nvPr/>
        </p:nvPicPr>
        <p:blipFill>
          <a:blip r:embed="rId3"/>
          <a:stretch>
            <a:fillRect/>
          </a:stretch>
        </p:blipFill>
        <p:spPr>
          <a:xfrm rot="10800000">
            <a:off x="7697743" y="5571937"/>
            <a:ext cx="298859" cy="761462"/>
          </a:xfrm>
          <a:prstGeom prst="rect">
            <a:avLst/>
          </a:prstGeom>
        </p:spPr>
      </p:pic>
      <p:pic>
        <p:nvPicPr>
          <p:cNvPr id="35" name="Image 34"/>
          <p:cNvPicPr>
            <a:picLocks noChangeAspect="1"/>
          </p:cNvPicPr>
          <p:nvPr/>
        </p:nvPicPr>
        <p:blipFill>
          <a:blip r:embed="rId4"/>
          <a:stretch>
            <a:fillRect/>
          </a:stretch>
        </p:blipFill>
        <p:spPr>
          <a:xfrm rot="12281143">
            <a:off x="6642629" y="5377046"/>
            <a:ext cx="285740" cy="799881"/>
          </a:xfrm>
          <a:prstGeom prst="rect">
            <a:avLst/>
          </a:prstGeom>
        </p:spPr>
      </p:pic>
      <p:pic>
        <p:nvPicPr>
          <p:cNvPr id="36" name="Image 35"/>
          <p:cNvPicPr>
            <a:picLocks noChangeAspect="1"/>
          </p:cNvPicPr>
          <p:nvPr/>
        </p:nvPicPr>
        <p:blipFill>
          <a:blip r:embed="rId4"/>
          <a:stretch>
            <a:fillRect/>
          </a:stretch>
        </p:blipFill>
        <p:spPr>
          <a:xfrm rot="9322393">
            <a:off x="8311745" y="5323866"/>
            <a:ext cx="277850" cy="755923"/>
          </a:xfrm>
          <a:prstGeom prst="rect">
            <a:avLst/>
          </a:prstGeom>
        </p:spPr>
      </p:pic>
      <p:pic>
        <p:nvPicPr>
          <p:cNvPr id="37" name="Image 36"/>
          <p:cNvPicPr>
            <a:picLocks noChangeAspect="1"/>
          </p:cNvPicPr>
          <p:nvPr/>
        </p:nvPicPr>
        <p:blipFill>
          <a:blip r:embed="rId5"/>
          <a:stretch>
            <a:fillRect/>
          </a:stretch>
        </p:blipFill>
        <p:spPr>
          <a:xfrm rot="8087353">
            <a:off x="8555568" y="5104506"/>
            <a:ext cx="377795" cy="722622"/>
          </a:xfrm>
          <a:prstGeom prst="rect">
            <a:avLst/>
          </a:prstGeom>
        </p:spPr>
      </p:pic>
      <p:pic>
        <p:nvPicPr>
          <p:cNvPr id="38" name="Image 37"/>
          <p:cNvPicPr>
            <a:picLocks noChangeAspect="1"/>
          </p:cNvPicPr>
          <p:nvPr/>
        </p:nvPicPr>
        <p:blipFill>
          <a:blip r:embed="rId5"/>
          <a:stretch>
            <a:fillRect/>
          </a:stretch>
        </p:blipFill>
        <p:spPr>
          <a:xfrm rot="13388048">
            <a:off x="6368545" y="5135036"/>
            <a:ext cx="346237" cy="732903"/>
          </a:xfrm>
          <a:prstGeom prst="rect">
            <a:avLst/>
          </a:prstGeom>
        </p:spPr>
      </p:pic>
      <p:pic>
        <p:nvPicPr>
          <p:cNvPr id="39" name="Image 38"/>
          <p:cNvPicPr>
            <a:picLocks noChangeAspect="1"/>
          </p:cNvPicPr>
          <p:nvPr/>
        </p:nvPicPr>
        <p:blipFill>
          <a:blip r:embed="rId5"/>
          <a:stretch>
            <a:fillRect/>
          </a:stretch>
        </p:blipFill>
        <p:spPr>
          <a:xfrm rot="14429967">
            <a:off x="6194614" y="4763892"/>
            <a:ext cx="372265" cy="712043"/>
          </a:xfrm>
          <a:prstGeom prst="rect">
            <a:avLst/>
          </a:prstGeom>
        </p:spPr>
      </p:pic>
      <p:pic>
        <p:nvPicPr>
          <p:cNvPr id="40" name="Image 39"/>
          <p:cNvPicPr>
            <a:picLocks noChangeAspect="1"/>
          </p:cNvPicPr>
          <p:nvPr/>
        </p:nvPicPr>
        <p:blipFill>
          <a:blip r:embed="rId5"/>
          <a:stretch>
            <a:fillRect/>
          </a:stretch>
        </p:blipFill>
        <p:spPr>
          <a:xfrm rot="7626351">
            <a:off x="8762465" y="4739198"/>
            <a:ext cx="377795" cy="722622"/>
          </a:xfrm>
          <a:prstGeom prst="rect">
            <a:avLst/>
          </a:prstGeom>
        </p:spPr>
      </p:pic>
      <p:pic>
        <p:nvPicPr>
          <p:cNvPr id="41" name="Image 40"/>
          <p:cNvPicPr>
            <a:picLocks noChangeAspect="1"/>
          </p:cNvPicPr>
          <p:nvPr/>
        </p:nvPicPr>
        <p:blipFill>
          <a:blip r:embed="rId2"/>
          <a:stretch>
            <a:fillRect/>
          </a:stretch>
        </p:blipFill>
        <p:spPr>
          <a:xfrm rot="7066319">
            <a:off x="8875541" y="4319414"/>
            <a:ext cx="440593" cy="817454"/>
          </a:xfrm>
          <a:prstGeom prst="rect">
            <a:avLst/>
          </a:prstGeom>
        </p:spPr>
      </p:pic>
      <p:pic>
        <p:nvPicPr>
          <p:cNvPr id="42" name="Image 41"/>
          <p:cNvPicPr>
            <a:picLocks noChangeAspect="1"/>
          </p:cNvPicPr>
          <p:nvPr/>
        </p:nvPicPr>
        <p:blipFill>
          <a:blip r:embed="rId2"/>
          <a:stretch>
            <a:fillRect/>
          </a:stretch>
        </p:blipFill>
        <p:spPr>
          <a:xfrm rot="5993993">
            <a:off x="8962814" y="3907240"/>
            <a:ext cx="440593" cy="817454"/>
          </a:xfrm>
          <a:prstGeom prst="rect">
            <a:avLst/>
          </a:prstGeom>
        </p:spPr>
      </p:pic>
      <p:pic>
        <p:nvPicPr>
          <p:cNvPr id="43" name="Image 42"/>
          <p:cNvPicPr>
            <a:picLocks noChangeAspect="1"/>
          </p:cNvPicPr>
          <p:nvPr/>
        </p:nvPicPr>
        <p:blipFill>
          <a:blip r:embed="rId2"/>
          <a:stretch>
            <a:fillRect/>
          </a:stretch>
        </p:blipFill>
        <p:spPr>
          <a:xfrm rot="15484747">
            <a:off x="5926842" y="4010163"/>
            <a:ext cx="390706" cy="724897"/>
          </a:xfrm>
          <a:prstGeom prst="rect">
            <a:avLst/>
          </a:prstGeom>
        </p:spPr>
      </p:pic>
      <p:pic>
        <p:nvPicPr>
          <p:cNvPr id="44" name="Image 43"/>
          <p:cNvPicPr>
            <a:picLocks noChangeAspect="1"/>
          </p:cNvPicPr>
          <p:nvPr/>
        </p:nvPicPr>
        <p:blipFill>
          <a:blip r:embed="rId2"/>
          <a:stretch>
            <a:fillRect/>
          </a:stretch>
        </p:blipFill>
        <p:spPr>
          <a:xfrm rot="5400000">
            <a:off x="8980465" y="3527590"/>
            <a:ext cx="414904" cy="769792"/>
          </a:xfrm>
          <a:prstGeom prst="rect">
            <a:avLst/>
          </a:prstGeom>
        </p:spPr>
      </p:pic>
      <p:pic>
        <p:nvPicPr>
          <p:cNvPr id="45" name="Image 44"/>
          <p:cNvPicPr>
            <a:picLocks noChangeAspect="1"/>
          </p:cNvPicPr>
          <p:nvPr/>
        </p:nvPicPr>
        <p:blipFill>
          <a:blip r:embed="rId2"/>
          <a:stretch>
            <a:fillRect/>
          </a:stretch>
        </p:blipFill>
        <p:spPr>
          <a:xfrm rot="16200000">
            <a:off x="5887960" y="3619589"/>
            <a:ext cx="414904" cy="769792"/>
          </a:xfrm>
          <a:prstGeom prst="rect">
            <a:avLst/>
          </a:prstGeom>
        </p:spPr>
      </p:pic>
    </p:spTree>
    <p:extLst>
      <p:ext uri="{BB962C8B-B14F-4D97-AF65-F5344CB8AC3E}">
        <p14:creationId xmlns:p14="http://schemas.microsoft.com/office/powerpoint/2010/main" val="73580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par>
                                <p:cTn id="25" presetID="9"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par>
                                <p:cTn id="37" presetID="9"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par>
                                <p:cTn id="40" presetID="9"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par>
                                <p:cTn id="43" presetID="9"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ssolv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500"/>
                                        <p:tgtEl>
                                          <p:spTgt spid="3">
                                            <p:txEl>
                                              <p:pRg st="3" end="3"/>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par>
                                <p:cTn id="54" presetID="9"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par>
                                <p:cTn id="57" presetID="9"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dissolve">
                                      <p:cBhvr>
                                        <p:cTn id="59" dur="500"/>
                                        <p:tgtEl>
                                          <p:spTgt spid="35"/>
                                        </p:tgtEl>
                                      </p:cBhvr>
                                    </p:animEffect>
                                  </p:childTnLst>
                                </p:cTn>
                              </p:par>
                              <p:par>
                                <p:cTn id="60" presetID="9"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dissolv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Effect transition="in" filter="fade">
                                      <p:cBhvr>
                                        <p:cTn id="72" dur="500"/>
                                        <p:tgtEl>
                                          <p:spTgt spid="3">
                                            <p:txEl>
                                              <p:pRg st="5" end="5"/>
                                            </p:txEl>
                                          </p:spTgt>
                                        </p:tgtEl>
                                      </p:cBhvr>
                                    </p:animEffect>
                                  </p:childTnLst>
                                </p:cTn>
                              </p:par>
                              <p:par>
                                <p:cTn id="73" presetID="9"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dissolve">
                                      <p:cBhvr>
                                        <p:cTn id="75" dur="500"/>
                                        <p:tgtEl>
                                          <p:spTgt spid="19"/>
                                        </p:tgtEl>
                                      </p:cBhvr>
                                    </p:animEffect>
                                  </p:childTnLst>
                                </p:cTn>
                              </p:par>
                              <p:par>
                                <p:cTn id="76" presetID="9" presetClass="entr" presetSubtype="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dissolve">
                                      <p:cBhvr>
                                        <p:cTn id="78" dur="500"/>
                                        <p:tgtEl>
                                          <p:spTgt spid="20"/>
                                        </p:tgtEl>
                                      </p:cBhvr>
                                    </p:animEffect>
                                  </p:childTnLst>
                                </p:cTn>
                              </p:par>
                              <p:par>
                                <p:cTn id="79" presetID="9"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dissolve">
                                      <p:cBhvr>
                                        <p:cTn id="81" dur="500"/>
                                        <p:tgtEl>
                                          <p:spTgt spid="22"/>
                                        </p:tgtEl>
                                      </p:cBhvr>
                                    </p:animEffect>
                                  </p:childTnLst>
                                </p:cTn>
                              </p:par>
                              <p:par>
                                <p:cTn id="82" presetID="9"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dissolve">
                                      <p:cBhvr>
                                        <p:cTn id="84" dur="500"/>
                                        <p:tgtEl>
                                          <p:spTgt spid="21"/>
                                        </p:tgtEl>
                                      </p:cBhvr>
                                    </p:animEffect>
                                  </p:childTnLst>
                                </p:cTn>
                              </p:par>
                              <p:par>
                                <p:cTn id="85" presetID="9" presetClass="entr" presetSubtype="0"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cTn>
                              </p:par>
                              <p:par>
                                <p:cTn id="88" presetID="9"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dissolve">
                                      <p:cBhvr>
                                        <p:cTn id="90" dur="500"/>
                                        <p:tgtEl>
                                          <p:spTgt spid="37"/>
                                        </p:tgtEl>
                                      </p:cBhvr>
                                    </p:animEffect>
                                  </p:childTnLst>
                                </p:cTn>
                              </p:par>
                              <p:par>
                                <p:cTn id="91" presetID="9"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dissolve">
                                      <p:cBhvr>
                                        <p:cTn id="93" dur="500"/>
                                        <p:tgtEl>
                                          <p:spTgt spid="39"/>
                                        </p:tgtEl>
                                      </p:cBhvr>
                                    </p:animEffect>
                                  </p:childTnLst>
                                </p:cTn>
                              </p:par>
                              <p:par>
                                <p:cTn id="94" presetID="9" presetClass="entr" presetSubtype="0"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dissolve">
                                      <p:cBhvr>
                                        <p:cTn id="96" dur="500"/>
                                        <p:tgtEl>
                                          <p:spTgt spid="4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
                                            <p:txEl>
                                              <p:pRg st="6" end="6"/>
                                            </p:txEl>
                                          </p:spTgt>
                                        </p:tgtEl>
                                        <p:attrNameLst>
                                          <p:attrName>style.visibility</p:attrName>
                                        </p:attrNameLst>
                                      </p:cBhvr>
                                      <p:to>
                                        <p:strVal val="visible"/>
                                      </p:to>
                                    </p:set>
                                    <p:animEffect transition="in" filter="fade">
                                      <p:cBhvr>
                                        <p:cTn id="101" dur="500"/>
                                        <p:tgtEl>
                                          <p:spTgt spid="3">
                                            <p:txEl>
                                              <p:pRg st="6" end="6"/>
                                            </p:txEl>
                                          </p:spTgt>
                                        </p:tgtEl>
                                      </p:cBhvr>
                                    </p:animEffect>
                                  </p:childTnLst>
                                </p:cTn>
                              </p:par>
                              <p:par>
                                <p:cTn id="102" presetID="9" presetClass="entr" presetSubtype="0" fill="hold"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dissolve">
                                      <p:cBhvr>
                                        <p:cTn id="104" dur="500"/>
                                        <p:tgtEl>
                                          <p:spTgt spid="23"/>
                                        </p:tgtEl>
                                      </p:cBhvr>
                                    </p:animEffect>
                                  </p:childTnLst>
                                </p:cTn>
                              </p:par>
                              <p:par>
                                <p:cTn id="105" presetID="9"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dissolve">
                                      <p:cBhvr>
                                        <p:cTn id="107" dur="500"/>
                                        <p:tgtEl>
                                          <p:spTgt spid="12"/>
                                        </p:tgtEl>
                                      </p:cBhvr>
                                    </p:animEffect>
                                  </p:childTnLst>
                                </p:cTn>
                              </p:par>
                              <p:par>
                                <p:cTn id="108" presetID="9" presetClass="entr" presetSubtype="0"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500"/>
                                        <p:tgtEl>
                                          <p:spTgt spid="30"/>
                                        </p:tgtEl>
                                      </p:cBhvr>
                                    </p:animEffect>
                                  </p:childTnLst>
                                </p:cTn>
                              </p:par>
                              <p:par>
                                <p:cTn id="111" presetID="9" presetClass="entr" presetSubtype="0" fill="hold" nodeType="with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dissolve">
                                      <p:cBhvr>
                                        <p:cTn id="113" dur="500"/>
                                        <p:tgtEl>
                                          <p:spTgt spid="41"/>
                                        </p:tgtEl>
                                      </p:cBhvr>
                                    </p:animEffect>
                                  </p:childTnLst>
                                </p:cTn>
                              </p:par>
                              <p:par>
                                <p:cTn id="114" presetID="9"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dissolve">
                                      <p:cBhvr>
                                        <p:cTn id="116" dur="500"/>
                                        <p:tgtEl>
                                          <p:spTgt spid="24"/>
                                        </p:tgtEl>
                                      </p:cBhvr>
                                    </p:animEffect>
                                  </p:childTnLst>
                                </p:cTn>
                              </p:par>
                              <p:par>
                                <p:cTn id="117" presetID="9" presetClass="entr" presetSubtype="0" fill="hold"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dissolve">
                                      <p:cBhvr>
                                        <p:cTn id="119" dur="500"/>
                                        <p:tgtEl>
                                          <p:spTgt spid="25"/>
                                        </p:tgtEl>
                                      </p:cBhvr>
                                    </p:animEffect>
                                  </p:childTnLst>
                                </p:cTn>
                              </p:par>
                              <p:par>
                                <p:cTn id="120" presetID="9" presetClass="entr" presetSubtype="0"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dissolve">
                                      <p:cBhvr>
                                        <p:cTn id="122" dur="500"/>
                                        <p:tgtEl>
                                          <p:spTgt spid="43"/>
                                        </p:tgtEl>
                                      </p:cBhvr>
                                    </p:animEffect>
                                  </p:childTnLst>
                                </p:cTn>
                              </p:par>
                              <p:par>
                                <p:cTn id="123" presetID="9" presetClass="entr" presetSubtype="0"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dissolve">
                                      <p:cBhvr>
                                        <p:cTn id="125" dur="500"/>
                                        <p:tgtEl>
                                          <p:spTgt spid="42"/>
                                        </p:tgtEl>
                                      </p:cBhvr>
                                    </p:animEffect>
                                  </p:childTnLst>
                                </p:cTn>
                              </p:par>
                              <p:par>
                                <p:cTn id="126" presetID="9" presetClass="entr" presetSubtype="0" fill="hold"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dissolve">
                                      <p:cBhvr>
                                        <p:cTn id="128" dur="500"/>
                                        <p:tgtEl>
                                          <p:spTgt spid="26"/>
                                        </p:tgtEl>
                                      </p:cBhvr>
                                    </p:animEffect>
                                  </p:childTnLst>
                                </p:cTn>
                              </p:par>
                              <p:par>
                                <p:cTn id="129" presetID="9" presetClass="entr" presetSubtype="0" fill="hold" nodeType="with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dissolve">
                                      <p:cBhvr>
                                        <p:cTn id="131" dur="500"/>
                                        <p:tgtEl>
                                          <p:spTgt spid="27"/>
                                        </p:tgtEl>
                                      </p:cBhvr>
                                    </p:animEffect>
                                  </p:childTnLst>
                                </p:cTn>
                              </p:par>
                              <p:par>
                                <p:cTn id="132" presetID="9" presetClass="entr" presetSubtype="0" fill="hold" nodeType="with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dissolve">
                                      <p:cBhvr>
                                        <p:cTn id="134" dur="500"/>
                                        <p:tgtEl>
                                          <p:spTgt spid="45"/>
                                        </p:tgtEl>
                                      </p:cBhvr>
                                    </p:animEffect>
                                  </p:childTnLst>
                                </p:cTn>
                              </p:par>
                              <p:par>
                                <p:cTn id="135" presetID="9" presetClass="entr" presetSubtype="0"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dissolve">
                                      <p:cBhvr>
                                        <p:cTn id="1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148" y="149768"/>
            <a:ext cx="8874915" cy="670934"/>
          </a:xfrm>
        </p:spPr>
        <p:txBody>
          <a:bodyPr>
            <a:normAutofit/>
          </a:bodyPr>
          <a:lstStyle/>
          <a:p>
            <a:r>
              <a:rPr lang="fr-FR" dirty="0" smtClean="0"/>
              <a:t>Fonctions des différents types de dents</a:t>
            </a:r>
            <a:endParaRPr lang="fr-FR" dirty="0"/>
          </a:p>
        </p:txBody>
      </p:sp>
      <p:pic>
        <p:nvPicPr>
          <p:cNvPr id="8" name="Image 7"/>
          <p:cNvPicPr>
            <a:picLocks noChangeAspect="1"/>
          </p:cNvPicPr>
          <p:nvPr/>
        </p:nvPicPr>
        <p:blipFill>
          <a:blip r:embed="rId2"/>
          <a:stretch>
            <a:fillRect/>
          </a:stretch>
        </p:blipFill>
        <p:spPr>
          <a:xfrm>
            <a:off x="222358" y="1402340"/>
            <a:ext cx="1042728" cy="2525474"/>
          </a:xfrm>
          <a:prstGeom prst="rect">
            <a:avLst/>
          </a:prstGeom>
        </p:spPr>
      </p:pic>
      <p:pic>
        <p:nvPicPr>
          <p:cNvPr id="9" name="Image 8"/>
          <p:cNvPicPr>
            <a:picLocks noChangeAspect="1"/>
          </p:cNvPicPr>
          <p:nvPr/>
        </p:nvPicPr>
        <p:blipFill>
          <a:blip r:embed="rId3"/>
          <a:stretch>
            <a:fillRect/>
          </a:stretch>
        </p:blipFill>
        <p:spPr>
          <a:xfrm>
            <a:off x="1001045" y="2475641"/>
            <a:ext cx="939465" cy="2515388"/>
          </a:xfrm>
          <a:prstGeom prst="rect">
            <a:avLst/>
          </a:prstGeom>
        </p:spPr>
      </p:pic>
      <p:pic>
        <p:nvPicPr>
          <p:cNvPr id="10" name="Image 9"/>
          <p:cNvPicPr>
            <a:picLocks noChangeAspect="1"/>
          </p:cNvPicPr>
          <p:nvPr/>
        </p:nvPicPr>
        <p:blipFill>
          <a:blip r:embed="rId4"/>
          <a:stretch>
            <a:fillRect/>
          </a:stretch>
        </p:blipFill>
        <p:spPr>
          <a:xfrm>
            <a:off x="1800884" y="3315159"/>
            <a:ext cx="1255103" cy="2525474"/>
          </a:xfrm>
          <a:prstGeom prst="rect">
            <a:avLst/>
          </a:prstGeom>
        </p:spPr>
      </p:pic>
      <p:pic>
        <p:nvPicPr>
          <p:cNvPr id="11" name="Image 10"/>
          <p:cNvPicPr>
            <a:picLocks noChangeAspect="1"/>
          </p:cNvPicPr>
          <p:nvPr/>
        </p:nvPicPr>
        <p:blipFill>
          <a:blip r:embed="rId5"/>
          <a:stretch>
            <a:fillRect/>
          </a:stretch>
        </p:blipFill>
        <p:spPr>
          <a:xfrm>
            <a:off x="2810629" y="4253512"/>
            <a:ext cx="1300428" cy="2538176"/>
          </a:xfrm>
          <a:prstGeom prst="rect">
            <a:avLst/>
          </a:prstGeom>
        </p:spPr>
      </p:pic>
      <p:sp>
        <p:nvSpPr>
          <p:cNvPr id="12" name="Espace réservé du contenu 2"/>
          <p:cNvSpPr txBox="1">
            <a:spLocks/>
          </p:cNvSpPr>
          <p:nvPr/>
        </p:nvSpPr>
        <p:spPr>
          <a:xfrm>
            <a:off x="1535942" y="1636123"/>
            <a:ext cx="7371575" cy="51271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FR" sz="2800" b="1" dirty="0" smtClean="0">
                <a:solidFill>
                  <a:schemeClr val="accent1">
                    <a:lumMod val="75000"/>
                  </a:schemeClr>
                </a:solidFill>
              </a:rPr>
              <a:t>incisives qui tranchent les aliments</a:t>
            </a:r>
          </a:p>
        </p:txBody>
      </p:sp>
      <p:sp>
        <p:nvSpPr>
          <p:cNvPr id="13" name="Espace réservé du contenu 2"/>
          <p:cNvSpPr txBox="1">
            <a:spLocks/>
          </p:cNvSpPr>
          <p:nvPr/>
        </p:nvSpPr>
        <p:spPr>
          <a:xfrm>
            <a:off x="3055987" y="3668825"/>
            <a:ext cx="6746822" cy="51271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FR" sz="2800" b="1" dirty="0">
                <a:solidFill>
                  <a:srgbClr val="00B050"/>
                </a:solidFill>
              </a:rPr>
              <a:t>prémolaires qui déchirent et broient</a:t>
            </a:r>
          </a:p>
        </p:txBody>
      </p:sp>
      <p:sp>
        <p:nvSpPr>
          <p:cNvPr id="14" name="Espace réservé du contenu 2"/>
          <p:cNvSpPr txBox="1">
            <a:spLocks/>
          </p:cNvSpPr>
          <p:nvPr/>
        </p:nvSpPr>
        <p:spPr>
          <a:xfrm>
            <a:off x="4111057" y="4782613"/>
            <a:ext cx="5978874" cy="51271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FR" sz="2800" b="1" dirty="0">
                <a:solidFill>
                  <a:schemeClr val="accent2">
                    <a:lumMod val="50000"/>
                  </a:schemeClr>
                </a:solidFill>
              </a:rPr>
              <a:t>molaires qui broient et </a:t>
            </a:r>
            <a:r>
              <a:rPr lang="fr-FR" sz="2800" b="1" dirty="0" smtClean="0">
                <a:solidFill>
                  <a:schemeClr val="accent2">
                    <a:lumMod val="50000"/>
                  </a:schemeClr>
                </a:solidFill>
              </a:rPr>
              <a:t>écrasent </a:t>
            </a:r>
            <a:endParaRPr lang="fr-FR" sz="2800" b="1" dirty="0">
              <a:solidFill>
                <a:schemeClr val="accent2">
                  <a:lumMod val="50000"/>
                </a:schemeClr>
              </a:solidFill>
            </a:endParaRPr>
          </a:p>
        </p:txBody>
      </p:sp>
      <p:sp>
        <p:nvSpPr>
          <p:cNvPr id="15" name="Espace réservé du contenu 2"/>
          <p:cNvSpPr txBox="1">
            <a:spLocks/>
          </p:cNvSpPr>
          <p:nvPr/>
        </p:nvSpPr>
        <p:spPr>
          <a:xfrm>
            <a:off x="1863701" y="2574476"/>
            <a:ext cx="9131394" cy="51271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fr-FR" sz="2800" b="1" dirty="0">
                <a:solidFill>
                  <a:srgbClr val="C00000"/>
                </a:solidFill>
              </a:rPr>
              <a:t>canines qui déchirent et </a:t>
            </a:r>
            <a:r>
              <a:rPr lang="fr-FR" sz="2800" b="1" dirty="0" smtClean="0">
                <a:solidFill>
                  <a:srgbClr val="C00000"/>
                </a:solidFill>
              </a:rPr>
              <a:t>maintiennent </a:t>
            </a:r>
            <a:r>
              <a:rPr lang="fr-FR" sz="2800" b="1" dirty="0">
                <a:solidFill>
                  <a:srgbClr val="C00000"/>
                </a:solidFill>
              </a:rPr>
              <a:t>les aliments</a:t>
            </a:r>
          </a:p>
        </p:txBody>
      </p:sp>
    </p:spTree>
    <p:extLst>
      <p:ext uri="{BB962C8B-B14F-4D97-AF65-F5344CB8AC3E}">
        <p14:creationId xmlns:p14="http://schemas.microsoft.com/office/powerpoint/2010/main" val="105466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9"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0584" y="273831"/>
            <a:ext cx="5128797" cy="864585"/>
          </a:xfrm>
        </p:spPr>
        <p:txBody>
          <a:bodyPr/>
          <a:lstStyle/>
          <a:p>
            <a:r>
              <a:rPr lang="fr-FR" dirty="0" smtClean="0"/>
              <a:t>Denture humaine</a:t>
            </a:r>
            <a:endParaRPr lang="fr-FR" dirty="0"/>
          </a:p>
        </p:txBody>
      </p:sp>
      <p:sp>
        <p:nvSpPr>
          <p:cNvPr id="5" name="Espace réservé du contenu 4"/>
          <p:cNvSpPr>
            <a:spLocks noGrp="1"/>
          </p:cNvSpPr>
          <p:nvPr>
            <p:ph idx="1"/>
          </p:nvPr>
        </p:nvSpPr>
        <p:spPr>
          <a:xfrm>
            <a:off x="5116580" y="1820950"/>
            <a:ext cx="5389179" cy="3903047"/>
          </a:xfrm>
        </p:spPr>
        <p:txBody>
          <a:bodyPr>
            <a:noAutofit/>
          </a:bodyPr>
          <a:lstStyle/>
          <a:p>
            <a:pPr marL="0" indent="0">
              <a:buNone/>
            </a:pPr>
            <a:r>
              <a:rPr lang="fr-FR" sz="2800" b="1" dirty="0" smtClean="0"/>
              <a:t>Nomenclature</a:t>
            </a:r>
          </a:p>
          <a:p>
            <a:r>
              <a:rPr lang="fr-FR" sz="2800" b="1" dirty="0" smtClean="0"/>
              <a:t>Deux arcades </a:t>
            </a:r>
            <a:r>
              <a:rPr lang="fr-FR" sz="2800" dirty="0" smtClean="0"/>
              <a:t>séparées en deux hémi arcades ou quadrants</a:t>
            </a:r>
          </a:p>
          <a:p>
            <a:r>
              <a:rPr lang="fr-FR" sz="2800" b="1" dirty="0" smtClean="0"/>
              <a:t>Numérotation </a:t>
            </a:r>
            <a:r>
              <a:rPr lang="fr-FR" sz="2800" dirty="0" smtClean="0"/>
              <a:t>des</a:t>
            </a:r>
            <a:r>
              <a:rPr lang="fr-FR" sz="2800" b="1" dirty="0" smtClean="0"/>
              <a:t> </a:t>
            </a:r>
            <a:r>
              <a:rPr lang="fr-FR" sz="2800" dirty="0" smtClean="0"/>
              <a:t>quadrants de 1 à 4 dans le sens des aiguilles d’une montre -&gt; premier chiffre</a:t>
            </a:r>
          </a:p>
        </p:txBody>
      </p:sp>
      <p:pic>
        <p:nvPicPr>
          <p:cNvPr id="7" name="Image 6"/>
          <p:cNvPicPr>
            <a:picLocks noChangeAspect="1"/>
          </p:cNvPicPr>
          <p:nvPr/>
        </p:nvPicPr>
        <p:blipFill>
          <a:blip r:embed="rId2"/>
          <a:stretch>
            <a:fillRect/>
          </a:stretch>
        </p:blipFill>
        <p:spPr>
          <a:xfrm>
            <a:off x="313650" y="424391"/>
            <a:ext cx="2374838" cy="3205722"/>
          </a:xfrm>
          <a:prstGeom prst="rect">
            <a:avLst/>
          </a:prstGeom>
        </p:spPr>
      </p:pic>
      <p:pic>
        <p:nvPicPr>
          <p:cNvPr id="8" name="Image 7"/>
          <p:cNvPicPr>
            <a:picLocks noChangeAspect="1"/>
          </p:cNvPicPr>
          <p:nvPr/>
        </p:nvPicPr>
        <p:blipFill>
          <a:blip r:embed="rId3"/>
          <a:stretch>
            <a:fillRect/>
          </a:stretch>
        </p:blipFill>
        <p:spPr>
          <a:xfrm>
            <a:off x="2690352" y="424391"/>
            <a:ext cx="2207311" cy="3205722"/>
          </a:xfrm>
          <a:prstGeom prst="rect">
            <a:avLst/>
          </a:prstGeom>
        </p:spPr>
      </p:pic>
      <p:pic>
        <p:nvPicPr>
          <p:cNvPr id="9" name="Image 8"/>
          <p:cNvPicPr>
            <a:picLocks noChangeAspect="1"/>
          </p:cNvPicPr>
          <p:nvPr/>
        </p:nvPicPr>
        <p:blipFill>
          <a:blip r:embed="rId4"/>
          <a:stretch>
            <a:fillRect/>
          </a:stretch>
        </p:blipFill>
        <p:spPr>
          <a:xfrm>
            <a:off x="2653398" y="3772474"/>
            <a:ext cx="2357541" cy="3085526"/>
          </a:xfrm>
          <a:prstGeom prst="rect">
            <a:avLst/>
          </a:prstGeom>
        </p:spPr>
      </p:pic>
      <p:pic>
        <p:nvPicPr>
          <p:cNvPr id="10" name="Image 9"/>
          <p:cNvPicPr>
            <a:picLocks noChangeAspect="1"/>
          </p:cNvPicPr>
          <p:nvPr/>
        </p:nvPicPr>
        <p:blipFill>
          <a:blip r:embed="rId5"/>
          <a:stretch>
            <a:fillRect/>
          </a:stretch>
        </p:blipFill>
        <p:spPr>
          <a:xfrm>
            <a:off x="421811" y="3772474"/>
            <a:ext cx="2266677" cy="3085526"/>
          </a:xfrm>
          <a:prstGeom prst="rect">
            <a:avLst/>
          </a:prstGeom>
        </p:spPr>
      </p:pic>
      <p:sp>
        <p:nvSpPr>
          <p:cNvPr id="11" name="ZoneTexte 10"/>
          <p:cNvSpPr txBox="1"/>
          <p:nvPr/>
        </p:nvSpPr>
        <p:spPr>
          <a:xfrm>
            <a:off x="1359322" y="3092532"/>
            <a:ext cx="2658332" cy="369332"/>
          </a:xfrm>
          <a:prstGeom prst="rect">
            <a:avLst/>
          </a:prstGeom>
          <a:noFill/>
        </p:spPr>
        <p:txBody>
          <a:bodyPr wrap="square" rtlCol="0">
            <a:spAutoFit/>
          </a:bodyPr>
          <a:lstStyle/>
          <a:p>
            <a:pPr algn="ctr"/>
            <a:r>
              <a:rPr lang="fr-FR" dirty="0" smtClean="0"/>
              <a:t>Arcade maxillaire</a:t>
            </a:r>
            <a:endParaRPr lang="fr-FR" dirty="0"/>
          </a:p>
        </p:txBody>
      </p:sp>
      <p:sp>
        <p:nvSpPr>
          <p:cNvPr id="12" name="ZoneTexte 11"/>
          <p:cNvSpPr txBox="1"/>
          <p:nvPr/>
        </p:nvSpPr>
        <p:spPr>
          <a:xfrm>
            <a:off x="1403061" y="4182314"/>
            <a:ext cx="2658332" cy="369332"/>
          </a:xfrm>
          <a:prstGeom prst="rect">
            <a:avLst/>
          </a:prstGeom>
          <a:noFill/>
        </p:spPr>
        <p:txBody>
          <a:bodyPr wrap="square" rtlCol="0">
            <a:spAutoFit/>
          </a:bodyPr>
          <a:lstStyle/>
          <a:p>
            <a:pPr algn="ctr"/>
            <a:r>
              <a:rPr lang="fr-FR" dirty="0" smtClean="0"/>
              <a:t>Arcade mandibulaire</a:t>
            </a:r>
            <a:endParaRPr lang="fr-FR" dirty="0"/>
          </a:p>
        </p:txBody>
      </p:sp>
      <p:sp>
        <p:nvSpPr>
          <p:cNvPr id="13" name="Flèche courbée vers le bas 12"/>
          <p:cNvSpPr/>
          <p:nvPr/>
        </p:nvSpPr>
        <p:spPr>
          <a:xfrm>
            <a:off x="1654833" y="1591777"/>
            <a:ext cx="2222938" cy="7027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e bas 13"/>
          <p:cNvSpPr/>
          <p:nvPr/>
        </p:nvSpPr>
        <p:spPr>
          <a:xfrm rot="10800000">
            <a:off x="1626273" y="5143472"/>
            <a:ext cx="2222938" cy="7027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p:cNvSpPr txBox="1"/>
          <p:nvPr/>
        </p:nvSpPr>
        <p:spPr>
          <a:xfrm>
            <a:off x="421811" y="706124"/>
            <a:ext cx="260135" cy="378372"/>
          </a:xfrm>
          <a:prstGeom prst="rect">
            <a:avLst/>
          </a:prstGeom>
          <a:noFill/>
        </p:spPr>
        <p:txBody>
          <a:bodyPr wrap="square" rtlCol="0">
            <a:spAutoFit/>
          </a:bodyPr>
          <a:lstStyle/>
          <a:p>
            <a:r>
              <a:rPr lang="fr-FR" dirty="0" smtClean="0"/>
              <a:t>1</a:t>
            </a:r>
            <a:endParaRPr lang="fr-FR" dirty="0"/>
          </a:p>
        </p:txBody>
      </p:sp>
      <p:sp>
        <p:nvSpPr>
          <p:cNvPr id="15" name="ZoneTexte 14"/>
          <p:cNvSpPr txBox="1"/>
          <p:nvPr/>
        </p:nvSpPr>
        <p:spPr>
          <a:xfrm>
            <a:off x="4856445" y="706124"/>
            <a:ext cx="260135" cy="378372"/>
          </a:xfrm>
          <a:prstGeom prst="rect">
            <a:avLst/>
          </a:prstGeom>
          <a:noFill/>
        </p:spPr>
        <p:txBody>
          <a:bodyPr wrap="square" rtlCol="0">
            <a:spAutoFit/>
          </a:bodyPr>
          <a:lstStyle/>
          <a:p>
            <a:r>
              <a:rPr lang="fr-FR" dirty="0"/>
              <a:t>2</a:t>
            </a:r>
          </a:p>
        </p:txBody>
      </p:sp>
      <p:sp>
        <p:nvSpPr>
          <p:cNvPr id="16" name="ZoneTexte 15"/>
          <p:cNvSpPr txBox="1"/>
          <p:nvPr/>
        </p:nvSpPr>
        <p:spPr>
          <a:xfrm>
            <a:off x="463029" y="5706713"/>
            <a:ext cx="260135" cy="378372"/>
          </a:xfrm>
          <a:prstGeom prst="rect">
            <a:avLst/>
          </a:prstGeom>
          <a:noFill/>
        </p:spPr>
        <p:txBody>
          <a:bodyPr wrap="square" rtlCol="0">
            <a:spAutoFit/>
          </a:bodyPr>
          <a:lstStyle/>
          <a:p>
            <a:r>
              <a:rPr lang="fr-FR" dirty="0" smtClean="0"/>
              <a:t>4</a:t>
            </a:r>
            <a:endParaRPr lang="fr-FR" dirty="0"/>
          </a:p>
        </p:txBody>
      </p:sp>
      <p:sp>
        <p:nvSpPr>
          <p:cNvPr id="17" name="ZoneTexte 16"/>
          <p:cNvSpPr txBox="1"/>
          <p:nvPr/>
        </p:nvSpPr>
        <p:spPr>
          <a:xfrm>
            <a:off x="4897663" y="5706713"/>
            <a:ext cx="260135" cy="378372"/>
          </a:xfrm>
          <a:prstGeom prst="rect">
            <a:avLst/>
          </a:prstGeom>
          <a:noFill/>
        </p:spPr>
        <p:txBody>
          <a:bodyPr wrap="square" rtlCol="0">
            <a:spAutoFit/>
          </a:bodyPr>
          <a:lstStyle/>
          <a:p>
            <a:r>
              <a:rPr lang="fr-FR" dirty="0" smtClean="0"/>
              <a:t>3</a:t>
            </a:r>
            <a:endParaRPr lang="fr-FR" dirty="0"/>
          </a:p>
        </p:txBody>
      </p:sp>
    </p:spTree>
    <p:extLst>
      <p:ext uri="{BB962C8B-B14F-4D97-AF65-F5344CB8AC3E}">
        <p14:creationId xmlns:p14="http://schemas.microsoft.com/office/powerpoint/2010/main" val="27562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par>
                          <p:cTn id="56" fill="hold">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par>
                          <p:cTn id="63" fill="hold">
                            <p:stCondLst>
                              <p:cond delay="1500"/>
                            </p:stCondLst>
                            <p:childTnLst>
                              <p:par>
                                <p:cTn id="64" presetID="9"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dissolv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animBg="1"/>
      <p:bldP spid="14" grpId="0" animBg="1"/>
      <p:bldP spid="3"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71621" y="292200"/>
            <a:ext cx="4889129" cy="864585"/>
          </a:xfrm>
        </p:spPr>
        <p:txBody>
          <a:bodyPr/>
          <a:lstStyle/>
          <a:p>
            <a:r>
              <a:rPr lang="fr-FR" dirty="0" smtClean="0"/>
              <a:t>Denture humaine</a:t>
            </a:r>
            <a:endParaRPr lang="fr-FR" dirty="0"/>
          </a:p>
        </p:txBody>
      </p:sp>
      <p:sp>
        <p:nvSpPr>
          <p:cNvPr id="5" name="Espace réservé du contenu 4"/>
          <p:cNvSpPr>
            <a:spLocks noGrp="1"/>
          </p:cNvSpPr>
          <p:nvPr>
            <p:ph idx="1"/>
          </p:nvPr>
        </p:nvSpPr>
        <p:spPr>
          <a:xfrm>
            <a:off x="6038583" y="2168153"/>
            <a:ext cx="3546851" cy="3809342"/>
          </a:xfrm>
        </p:spPr>
        <p:txBody>
          <a:bodyPr>
            <a:noAutofit/>
          </a:bodyPr>
          <a:lstStyle/>
          <a:p>
            <a:pPr marL="0" indent="0">
              <a:buNone/>
            </a:pPr>
            <a:r>
              <a:rPr lang="fr-FR" sz="2800" b="1" dirty="0" smtClean="0"/>
              <a:t>Nomenclature</a:t>
            </a:r>
          </a:p>
          <a:p>
            <a:r>
              <a:rPr lang="fr-FR" sz="2800" b="1" dirty="0" smtClean="0"/>
              <a:t>Numérotation</a:t>
            </a:r>
            <a:r>
              <a:rPr lang="fr-FR" sz="2800" dirty="0" smtClean="0"/>
              <a:t> des dents permanentes </a:t>
            </a:r>
            <a:r>
              <a:rPr lang="fr-FR" sz="2800" dirty="0" err="1" smtClean="0"/>
              <a:t>mésialement</a:t>
            </a:r>
            <a:r>
              <a:rPr lang="fr-FR" sz="2800" dirty="0" smtClean="0"/>
              <a:t> </a:t>
            </a:r>
            <a:r>
              <a:rPr lang="fr-FR" sz="2800" dirty="0"/>
              <a:t>à </a:t>
            </a:r>
            <a:r>
              <a:rPr lang="fr-FR" sz="2800" dirty="0" err="1"/>
              <a:t>distalement</a:t>
            </a:r>
            <a:r>
              <a:rPr lang="fr-FR" sz="2800" dirty="0"/>
              <a:t> dans chacun des quatre quadrants </a:t>
            </a:r>
            <a:r>
              <a:rPr lang="fr-FR" sz="2800" dirty="0" smtClean="0"/>
              <a:t>-&gt; deuxième chiffre</a:t>
            </a:r>
            <a:endParaRPr lang="fr-FR" sz="2800" dirty="0"/>
          </a:p>
        </p:txBody>
      </p:sp>
      <p:pic>
        <p:nvPicPr>
          <p:cNvPr id="7" name="Image 6"/>
          <p:cNvPicPr>
            <a:picLocks noChangeAspect="1"/>
          </p:cNvPicPr>
          <p:nvPr/>
        </p:nvPicPr>
        <p:blipFill>
          <a:blip r:embed="rId2"/>
          <a:stretch>
            <a:fillRect/>
          </a:stretch>
        </p:blipFill>
        <p:spPr>
          <a:xfrm>
            <a:off x="721537" y="206439"/>
            <a:ext cx="2374838" cy="3205722"/>
          </a:xfrm>
          <a:prstGeom prst="rect">
            <a:avLst/>
          </a:prstGeom>
        </p:spPr>
      </p:pic>
      <p:pic>
        <p:nvPicPr>
          <p:cNvPr id="8" name="Image 7"/>
          <p:cNvPicPr>
            <a:picLocks noChangeAspect="1"/>
          </p:cNvPicPr>
          <p:nvPr/>
        </p:nvPicPr>
        <p:blipFill>
          <a:blip r:embed="rId3"/>
          <a:stretch>
            <a:fillRect/>
          </a:stretch>
        </p:blipFill>
        <p:spPr>
          <a:xfrm>
            <a:off x="3054499" y="206439"/>
            <a:ext cx="2207311" cy="3205722"/>
          </a:xfrm>
          <a:prstGeom prst="rect">
            <a:avLst/>
          </a:prstGeom>
        </p:spPr>
      </p:pic>
      <p:pic>
        <p:nvPicPr>
          <p:cNvPr id="9" name="Image 8"/>
          <p:cNvPicPr>
            <a:picLocks noChangeAspect="1"/>
          </p:cNvPicPr>
          <p:nvPr/>
        </p:nvPicPr>
        <p:blipFill>
          <a:blip r:embed="rId4"/>
          <a:stretch>
            <a:fillRect/>
          </a:stretch>
        </p:blipFill>
        <p:spPr>
          <a:xfrm>
            <a:off x="2946248" y="3522990"/>
            <a:ext cx="2357541" cy="3085526"/>
          </a:xfrm>
          <a:prstGeom prst="rect">
            <a:avLst/>
          </a:prstGeom>
        </p:spPr>
      </p:pic>
      <p:pic>
        <p:nvPicPr>
          <p:cNvPr id="10" name="Image 9"/>
          <p:cNvPicPr>
            <a:picLocks noChangeAspect="1"/>
          </p:cNvPicPr>
          <p:nvPr/>
        </p:nvPicPr>
        <p:blipFill>
          <a:blip r:embed="rId5"/>
          <a:stretch>
            <a:fillRect/>
          </a:stretch>
        </p:blipFill>
        <p:spPr>
          <a:xfrm>
            <a:off x="785958" y="3522990"/>
            <a:ext cx="2266677" cy="3085526"/>
          </a:xfrm>
          <a:prstGeom prst="rect">
            <a:avLst/>
          </a:prstGeom>
        </p:spPr>
      </p:pic>
      <p:sp>
        <p:nvSpPr>
          <p:cNvPr id="11" name="ZoneTexte 10"/>
          <p:cNvSpPr txBox="1"/>
          <p:nvPr/>
        </p:nvSpPr>
        <p:spPr>
          <a:xfrm>
            <a:off x="1908956" y="2910227"/>
            <a:ext cx="2287359" cy="369332"/>
          </a:xfrm>
          <a:prstGeom prst="rect">
            <a:avLst/>
          </a:prstGeom>
          <a:noFill/>
        </p:spPr>
        <p:txBody>
          <a:bodyPr wrap="square" rtlCol="0">
            <a:spAutoFit/>
          </a:bodyPr>
          <a:lstStyle/>
          <a:p>
            <a:pPr algn="ctr"/>
            <a:r>
              <a:rPr lang="fr-FR" dirty="0" smtClean="0"/>
              <a:t>Arcade maxillaire</a:t>
            </a:r>
            <a:endParaRPr lang="fr-FR" dirty="0"/>
          </a:p>
        </p:txBody>
      </p:sp>
      <p:sp>
        <p:nvSpPr>
          <p:cNvPr id="12" name="ZoneTexte 11"/>
          <p:cNvSpPr txBox="1"/>
          <p:nvPr/>
        </p:nvSpPr>
        <p:spPr>
          <a:xfrm>
            <a:off x="1881398" y="4000009"/>
            <a:ext cx="2287359" cy="369332"/>
          </a:xfrm>
          <a:prstGeom prst="rect">
            <a:avLst/>
          </a:prstGeom>
          <a:noFill/>
        </p:spPr>
        <p:txBody>
          <a:bodyPr wrap="square" rtlCol="0">
            <a:spAutoFit/>
          </a:bodyPr>
          <a:lstStyle/>
          <a:p>
            <a:pPr algn="ctr"/>
            <a:r>
              <a:rPr lang="fr-FR" dirty="0" smtClean="0"/>
              <a:t>Arcade mandibulaire</a:t>
            </a:r>
            <a:endParaRPr lang="fr-FR" dirty="0"/>
          </a:p>
        </p:txBody>
      </p:sp>
      <p:sp>
        <p:nvSpPr>
          <p:cNvPr id="15" name="ZoneTexte 14"/>
          <p:cNvSpPr txBox="1"/>
          <p:nvPr/>
        </p:nvSpPr>
        <p:spPr>
          <a:xfrm>
            <a:off x="2997104" y="0"/>
            <a:ext cx="485592" cy="369332"/>
          </a:xfrm>
          <a:prstGeom prst="rect">
            <a:avLst/>
          </a:prstGeom>
          <a:noFill/>
        </p:spPr>
        <p:txBody>
          <a:bodyPr wrap="square" rtlCol="0">
            <a:spAutoFit/>
          </a:bodyPr>
          <a:lstStyle/>
          <a:p>
            <a:r>
              <a:rPr lang="fr-FR" dirty="0" smtClean="0"/>
              <a:t>21</a:t>
            </a:r>
            <a:endParaRPr lang="fr-FR" dirty="0"/>
          </a:p>
        </p:txBody>
      </p:sp>
      <p:sp>
        <p:nvSpPr>
          <p:cNvPr id="16" name="ZoneTexte 15"/>
          <p:cNvSpPr txBox="1"/>
          <p:nvPr/>
        </p:nvSpPr>
        <p:spPr>
          <a:xfrm>
            <a:off x="2533824" y="6566155"/>
            <a:ext cx="595192" cy="378372"/>
          </a:xfrm>
          <a:prstGeom prst="rect">
            <a:avLst/>
          </a:prstGeom>
          <a:noFill/>
        </p:spPr>
        <p:txBody>
          <a:bodyPr wrap="square" rtlCol="0">
            <a:spAutoFit/>
          </a:bodyPr>
          <a:lstStyle/>
          <a:p>
            <a:r>
              <a:rPr lang="fr-FR" dirty="0" smtClean="0"/>
              <a:t>41</a:t>
            </a:r>
            <a:endParaRPr lang="fr-FR" dirty="0"/>
          </a:p>
        </p:txBody>
      </p:sp>
      <p:sp>
        <p:nvSpPr>
          <p:cNvPr id="17" name="ZoneTexte 16"/>
          <p:cNvSpPr txBox="1"/>
          <p:nvPr/>
        </p:nvSpPr>
        <p:spPr>
          <a:xfrm>
            <a:off x="4658033" y="5415493"/>
            <a:ext cx="458656" cy="372816"/>
          </a:xfrm>
          <a:prstGeom prst="rect">
            <a:avLst/>
          </a:prstGeom>
          <a:noFill/>
        </p:spPr>
        <p:txBody>
          <a:bodyPr wrap="square" rtlCol="0">
            <a:spAutoFit/>
          </a:bodyPr>
          <a:lstStyle/>
          <a:p>
            <a:r>
              <a:rPr lang="fr-FR" dirty="0" smtClean="0"/>
              <a:t>35</a:t>
            </a:r>
            <a:endParaRPr lang="fr-FR" dirty="0"/>
          </a:p>
        </p:txBody>
      </p:sp>
      <p:sp>
        <p:nvSpPr>
          <p:cNvPr id="18" name="ZoneTexte 17"/>
          <p:cNvSpPr txBox="1"/>
          <p:nvPr/>
        </p:nvSpPr>
        <p:spPr>
          <a:xfrm>
            <a:off x="2504150" y="570"/>
            <a:ext cx="520928" cy="369332"/>
          </a:xfrm>
          <a:prstGeom prst="rect">
            <a:avLst/>
          </a:prstGeom>
          <a:noFill/>
        </p:spPr>
        <p:txBody>
          <a:bodyPr wrap="square" rtlCol="0">
            <a:spAutoFit/>
          </a:bodyPr>
          <a:lstStyle/>
          <a:p>
            <a:r>
              <a:rPr lang="fr-FR" dirty="0" smtClean="0"/>
              <a:t>11</a:t>
            </a:r>
            <a:endParaRPr lang="fr-FR" dirty="0"/>
          </a:p>
        </p:txBody>
      </p:sp>
      <p:sp>
        <p:nvSpPr>
          <p:cNvPr id="19" name="ZoneTexte 18"/>
          <p:cNvSpPr txBox="1"/>
          <p:nvPr/>
        </p:nvSpPr>
        <p:spPr>
          <a:xfrm>
            <a:off x="1947683" y="45200"/>
            <a:ext cx="520928" cy="369332"/>
          </a:xfrm>
          <a:prstGeom prst="rect">
            <a:avLst/>
          </a:prstGeom>
          <a:noFill/>
        </p:spPr>
        <p:txBody>
          <a:bodyPr wrap="square" rtlCol="0">
            <a:spAutoFit/>
          </a:bodyPr>
          <a:lstStyle/>
          <a:p>
            <a:r>
              <a:rPr lang="fr-FR" dirty="0" smtClean="0"/>
              <a:t>12</a:t>
            </a:r>
            <a:endParaRPr lang="fr-FR" dirty="0"/>
          </a:p>
        </p:txBody>
      </p:sp>
      <p:sp>
        <p:nvSpPr>
          <p:cNvPr id="20" name="ZoneTexte 19"/>
          <p:cNvSpPr txBox="1"/>
          <p:nvPr/>
        </p:nvSpPr>
        <p:spPr>
          <a:xfrm>
            <a:off x="1458287" y="282224"/>
            <a:ext cx="520928" cy="369332"/>
          </a:xfrm>
          <a:prstGeom prst="rect">
            <a:avLst/>
          </a:prstGeom>
          <a:noFill/>
        </p:spPr>
        <p:txBody>
          <a:bodyPr wrap="square" rtlCol="0">
            <a:spAutoFit/>
          </a:bodyPr>
          <a:lstStyle/>
          <a:p>
            <a:r>
              <a:rPr lang="fr-FR" dirty="0" smtClean="0"/>
              <a:t>13</a:t>
            </a:r>
            <a:endParaRPr lang="fr-FR" dirty="0"/>
          </a:p>
        </p:txBody>
      </p:sp>
      <p:sp>
        <p:nvSpPr>
          <p:cNvPr id="21" name="ZoneTexte 20"/>
          <p:cNvSpPr txBox="1"/>
          <p:nvPr/>
        </p:nvSpPr>
        <p:spPr>
          <a:xfrm>
            <a:off x="1049092" y="724492"/>
            <a:ext cx="520928" cy="369332"/>
          </a:xfrm>
          <a:prstGeom prst="rect">
            <a:avLst/>
          </a:prstGeom>
          <a:noFill/>
        </p:spPr>
        <p:txBody>
          <a:bodyPr wrap="square" rtlCol="0">
            <a:spAutoFit/>
          </a:bodyPr>
          <a:lstStyle/>
          <a:p>
            <a:r>
              <a:rPr lang="fr-FR" dirty="0" smtClean="0"/>
              <a:t>14</a:t>
            </a:r>
            <a:endParaRPr lang="fr-FR" dirty="0"/>
          </a:p>
        </p:txBody>
      </p:sp>
      <p:sp>
        <p:nvSpPr>
          <p:cNvPr id="22" name="ZoneTexte 21"/>
          <p:cNvSpPr txBox="1"/>
          <p:nvPr/>
        </p:nvSpPr>
        <p:spPr>
          <a:xfrm>
            <a:off x="794867" y="1181391"/>
            <a:ext cx="520928" cy="369332"/>
          </a:xfrm>
          <a:prstGeom prst="rect">
            <a:avLst/>
          </a:prstGeom>
          <a:noFill/>
        </p:spPr>
        <p:txBody>
          <a:bodyPr wrap="square" rtlCol="0">
            <a:spAutoFit/>
          </a:bodyPr>
          <a:lstStyle/>
          <a:p>
            <a:r>
              <a:rPr lang="fr-FR" dirty="0" smtClean="0"/>
              <a:t>15</a:t>
            </a:r>
            <a:endParaRPr lang="fr-FR" dirty="0"/>
          </a:p>
        </p:txBody>
      </p:sp>
      <p:sp>
        <p:nvSpPr>
          <p:cNvPr id="23" name="ZoneTexte 22"/>
          <p:cNvSpPr txBox="1"/>
          <p:nvPr/>
        </p:nvSpPr>
        <p:spPr>
          <a:xfrm>
            <a:off x="534403" y="1749772"/>
            <a:ext cx="520928" cy="369332"/>
          </a:xfrm>
          <a:prstGeom prst="rect">
            <a:avLst/>
          </a:prstGeom>
          <a:noFill/>
        </p:spPr>
        <p:txBody>
          <a:bodyPr wrap="square" rtlCol="0">
            <a:spAutoFit/>
          </a:bodyPr>
          <a:lstStyle/>
          <a:p>
            <a:r>
              <a:rPr lang="fr-FR" dirty="0" smtClean="0"/>
              <a:t>16</a:t>
            </a:r>
            <a:endParaRPr lang="fr-FR" dirty="0"/>
          </a:p>
        </p:txBody>
      </p:sp>
      <p:sp>
        <p:nvSpPr>
          <p:cNvPr id="24" name="ZoneTexte 23"/>
          <p:cNvSpPr txBox="1"/>
          <p:nvPr/>
        </p:nvSpPr>
        <p:spPr>
          <a:xfrm>
            <a:off x="345142" y="2359908"/>
            <a:ext cx="520928" cy="369332"/>
          </a:xfrm>
          <a:prstGeom prst="rect">
            <a:avLst/>
          </a:prstGeom>
          <a:noFill/>
        </p:spPr>
        <p:txBody>
          <a:bodyPr wrap="square" rtlCol="0">
            <a:spAutoFit/>
          </a:bodyPr>
          <a:lstStyle/>
          <a:p>
            <a:r>
              <a:rPr lang="fr-FR" dirty="0" smtClean="0"/>
              <a:t>17</a:t>
            </a:r>
            <a:endParaRPr lang="fr-FR" dirty="0"/>
          </a:p>
        </p:txBody>
      </p:sp>
      <p:sp>
        <p:nvSpPr>
          <p:cNvPr id="25" name="ZoneTexte 24"/>
          <p:cNvSpPr txBox="1"/>
          <p:nvPr/>
        </p:nvSpPr>
        <p:spPr>
          <a:xfrm>
            <a:off x="312150" y="2919059"/>
            <a:ext cx="520928" cy="369332"/>
          </a:xfrm>
          <a:prstGeom prst="rect">
            <a:avLst/>
          </a:prstGeom>
          <a:noFill/>
        </p:spPr>
        <p:txBody>
          <a:bodyPr wrap="square" rtlCol="0">
            <a:spAutoFit/>
          </a:bodyPr>
          <a:lstStyle/>
          <a:p>
            <a:r>
              <a:rPr lang="fr-FR" dirty="0" smtClean="0"/>
              <a:t>18</a:t>
            </a:r>
            <a:endParaRPr lang="fr-FR" dirty="0"/>
          </a:p>
        </p:txBody>
      </p:sp>
      <p:sp>
        <p:nvSpPr>
          <p:cNvPr id="26" name="ZoneTexte 25"/>
          <p:cNvSpPr txBox="1"/>
          <p:nvPr/>
        </p:nvSpPr>
        <p:spPr>
          <a:xfrm>
            <a:off x="3622203" y="77890"/>
            <a:ext cx="485592" cy="369332"/>
          </a:xfrm>
          <a:prstGeom prst="rect">
            <a:avLst/>
          </a:prstGeom>
          <a:noFill/>
        </p:spPr>
        <p:txBody>
          <a:bodyPr wrap="square" rtlCol="0">
            <a:spAutoFit/>
          </a:bodyPr>
          <a:lstStyle/>
          <a:p>
            <a:r>
              <a:rPr lang="fr-FR" dirty="0" smtClean="0"/>
              <a:t>22</a:t>
            </a:r>
            <a:endParaRPr lang="fr-FR" dirty="0"/>
          </a:p>
        </p:txBody>
      </p:sp>
      <p:sp>
        <p:nvSpPr>
          <p:cNvPr id="27" name="ZoneTexte 26"/>
          <p:cNvSpPr txBox="1"/>
          <p:nvPr/>
        </p:nvSpPr>
        <p:spPr>
          <a:xfrm>
            <a:off x="4224536" y="414484"/>
            <a:ext cx="485592" cy="369332"/>
          </a:xfrm>
          <a:prstGeom prst="rect">
            <a:avLst/>
          </a:prstGeom>
          <a:noFill/>
        </p:spPr>
        <p:txBody>
          <a:bodyPr wrap="square" rtlCol="0">
            <a:spAutoFit/>
          </a:bodyPr>
          <a:lstStyle/>
          <a:p>
            <a:r>
              <a:rPr lang="fr-FR" dirty="0" smtClean="0"/>
              <a:t>23</a:t>
            </a:r>
            <a:endParaRPr lang="fr-FR" dirty="0"/>
          </a:p>
        </p:txBody>
      </p:sp>
      <p:sp>
        <p:nvSpPr>
          <p:cNvPr id="28" name="ZoneTexte 27"/>
          <p:cNvSpPr txBox="1"/>
          <p:nvPr/>
        </p:nvSpPr>
        <p:spPr>
          <a:xfrm>
            <a:off x="4653108" y="901466"/>
            <a:ext cx="485592" cy="369332"/>
          </a:xfrm>
          <a:prstGeom prst="rect">
            <a:avLst/>
          </a:prstGeom>
          <a:noFill/>
        </p:spPr>
        <p:txBody>
          <a:bodyPr wrap="square" rtlCol="0">
            <a:spAutoFit/>
          </a:bodyPr>
          <a:lstStyle/>
          <a:p>
            <a:r>
              <a:rPr lang="fr-FR" dirty="0" smtClean="0"/>
              <a:t>24</a:t>
            </a:r>
            <a:endParaRPr lang="fr-FR" dirty="0"/>
          </a:p>
        </p:txBody>
      </p:sp>
      <p:sp>
        <p:nvSpPr>
          <p:cNvPr id="29" name="ZoneTexte 28"/>
          <p:cNvSpPr txBox="1"/>
          <p:nvPr/>
        </p:nvSpPr>
        <p:spPr>
          <a:xfrm>
            <a:off x="4908623" y="1374478"/>
            <a:ext cx="485592" cy="369332"/>
          </a:xfrm>
          <a:prstGeom prst="rect">
            <a:avLst/>
          </a:prstGeom>
          <a:noFill/>
        </p:spPr>
        <p:txBody>
          <a:bodyPr wrap="square" rtlCol="0">
            <a:spAutoFit/>
          </a:bodyPr>
          <a:lstStyle/>
          <a:p>
            <a:r>
              <a:rPr lang="fr-FR" dirty="0" smtClean="0"/>
              <a:t>25</a:t>
            </a:r>
            <a:endParaRPr lang="fr-FR" dirty="0"/>
          </a:p>
        </p:txBody>
      </p:sp>
      <p:sp>
        <p:nvSpPr>
          <p:cNvPr id="30" name="ZoneTexte 29"/>
          <p:cNvSpPr txBox="1"/>
          <p:nvPr/>
        </p:nvSpPr>
        <p:spPr>
          <a:xfrm>
            <a:off x="5101782" y="1939158"/>
            <a:ext cx="431915" cy="369332"/>
          </a:xfrm>
          <a:prstGeom prst="rect">
            <a:avLst/>
          </a:prstGeom>
          <a:noFill/>
        </p:spPr>
        <p:txBody>
          <a:bodyPr wrap="square" rtlCol="0">
            <a:spAutoFit/>
          </a:bodyPr>
          <a:lstStyle/>
          <a:p>
            <a:r>
              <a:rPr lang="fr-FR" dirty="0" smtClean="0"/>
              <a:t>26</a:t>
            </a:r>
            <a:endParaRPr lang="fr-FR" dirty="0"/>
          </a:p>
        </p:txBody>
      </p:sp>
      <p:sp>
        <p:nvSpPr>
          <p:cNvPr id="31" name="ZoneTexte 30"/>
          <p:cNvSpPr txBox="1"/>
          <p:nvPr/>
        </p:nvSpPr>
        <p:spPr>
          <a:xfrm>
            <a:off x="5181796" y="2446078"/>
            <a:ext cx="485592" cy="369332"/>
          </a:xfrm>
          <a:prstGeom prst="rect">
            <a:avLst/>
          </a:prstGeom>
          <a:noFill/>
        </p:spPr>
        <p:txBody>
          <a:bodyPr wrap="square" rtlCol="0">
            <a:spAutoFit/>
          </a:bodyPr>
          <a:lstStyle/>
          <a:p>
            <a:r>
              <a:rPr lang="fr-FR" dirty="0" smtClean="0"/>
              <a:t>27</a:t>
            </a:r>
            <a:endParaRPr lang="fr-FR" dirty="0"/>
          </a:p>
        </p:txBody>
      </p:sp>
      <p:sp>
        <p:nvSpPr>
          <p:cNvPr id="32" name="ZoneTexte 31"/>
          <p:cNvSpPr txBox="1"/>
          <p:nvPr/>
        </p:nvSpPr>
        <p:spPr>
          <a:xfrm>
            <a:off x="5323210" y="3027343"/>
            <a:ext cx="485592" cy="369332"/>
          </a:xfrm>
          <a:prstGeom prst="rect">
            <a:avLst/>
          </a:prstGeom>
          <a:noFill/>
        </p:spPr>
        <p:txBody>
          <a:bodyPr wrap="square" rtlCol="0">
            <a:spAutoFit/>
          </a:bodyPr>
          <a:lstStyle/>
          <a:p>
            <a:r>
              <a:rPr lang="fr-FR" dirty="0" smtClean="0"/>
              <a:t>28</a:t>
            </a:r>
            <a:endParaRPr lang="fr-FR" dirty="0"/>
          </a:p>
        </p:txBody>
      </p:sp>
      <p:sp>
        <p:nvSpPr>
          <p:cNvPr id="33" name="ZoneTexte 32"/>
          <p:cNvSpPr txBox="1"/>
          <p:nvPr/>
        </p:nvSpPr>
        <p:spPr>
          <a:xfrm>
            <a:off x="5261810" y="3754966"/>
            <a:ext cx="517124" cy="369332"/>
          </a:xfrm>
          <a:prstGeom prst="rect">
            <a:avLst/>
          </a:prstGeom>
          <a:noFill/>
        </p:spPr>
        <p:txBody>
          <a:bodyPr wrap="square" rtlCol="0">
            <a:spAutoFit/>
          </a:bodyPr>
          <a:lstStyle/>
          <a:p>
            <a:r>
              <a:rPr lang="fr-FR" dirty="0" smtClean="0"/>
              <a:t>38</a:t>
            </a:r>
            <a:endParaRPr lang="fr-FR" dirty="0"/>
          </a:p>
        </p:txBody>
      </p:sp>
      <p:sp>
        <p:nvSpPr>
          <p:cNvPr id="34" name="ZoneTexte 33"/>
          <p:cNvSpPr txBox="1"/>
          <p:nvPr/>
        </p:nvSpPr>
        <p:spPr>
          <a:xfrm>
            <a:off x="2975639" y="6547412"/>
            <a:ext cx="555952" cy="369332"/>
          </a:xfrm>
          <a:prstGeom prst="rect">
            <a:avLst/>
          </a:prstGeom>
          <a:noFill/>
        </p:spPr>
        <p:txBody>
          <a:bodyPr wrap="square" rtlCol="0">
            <a:spAutoFit/>
          </a:bodyPr>
          <a:lstStyle/>
          <a:p>
            <a:r>
              <a:rPr lang="fr-FR" dirty="0" smtClean="0"/>
              <a:t>31</a:t>
            </a:r>
            <a:endParaRPr lang="fr-FR" dirty="0"/>
          </a:p>
        </p:txBody>
      </p:sp>
      <p:sp>
        <p:nvSpPr>
          <p:cNvPr id="35" name="ZoneTexte 34"/>
          <p:cNvSpPr txBox="1"/>
          <p:nvPr/>
        </p:nvSpPr>
        <p:spPr>
          <a:xfrm>
            <a:off x="3555319" y="6438073"/>
            <a:ext cx="473642" cy="369332"/>
          </a:xfrm>
          <a:prstGeom prst="rect">
            <a:avLst/>
          </a:prstGeom>
          <a:noFill/>
        </p:spPr>
        <p:txBody>
          <a:bodyPr wrap="square" rtlCol="0">
            <a:spAutoFit/>
          </a:bodyPr>
          <a:lstStyle/>
          <a:p>
            <a:r>
              <a:rPr lang="fr-FR" dirty="0" smtClean="0"/>
              <a:t>32</a:t>
            </a:r>
            <a:endParaRPr lang="fr-FR" dirty="0"/>
          </a:p>
        </p:txBody>
      </p:sp>
      <p:sp>
        <p:nvSpPr>
          <p:cNvPr id="36" name="ZoneTexte 35"/>
          <p:cNvSpPr txBox="1"/>
          <p:nvPr/>
        </p:nvSpPr>
        <p:spPr>
          <a:xfrm>
            <a:off x="4057355" y="6227037"/>
            <a:ext cx="488646" cy="369332"/>
          </a:xfrm>
          <a:prstGeom prst="rect">
            <a:avLst/>
          </a:prstGeom>
          <a:noFill/>
        </p:spPr>
        <p:txBody>
          <a:bodyPr wrap="square" rtlCol="0">
            <a:spAutoFit/>
          </a:bodyPr>
          <a:lstStyle/>
          <a:p>
            <a:r>
              <a:rPr lang="fr-FR" dirty="0" smtClean="0"/>
              <a:t>33</a:t>
            </a:r>
            <a:endParaRPr lang="fr-FR" dirty="0"/>
          </a:p>
        </p:txBody>
      </p:sp>
      <p:sp>
        <p:nvSpPr>
          <p:cNvPr id="37" name="ZoneTexte 36"/>
          <p:cNvSpPr txBox="1"/>
          <p:nvPr/>
        </p:nvSpPr>
        <p:spPr>
          <a:xfrm>
            <a:off x="4417586" y="5843482"/>
            <a:ext cx="445102" cy="369332"/>
          </a:xfrm>
          <a:prstGeom prst="rect">
            <a:avLst/>
          </a:prstGeom>
          <a:noFill/>
        </p:spPr>
        <p:txBody>
          <a:bodyPr wrap="square" rtlCol="0">
            <a:spAutoFit/>
          </a:bodyPr>
          <a:lstStyle/>
          <a:p>
            <a:r>
              <a:rPr lang="fr-FR" dirty="0" smtClean="0"/>
              <a:t>34</a:t>
            </a:r>
            <a:endParaRPr lang="fr-FR" dirty="0"/>
          </a:p>
        </p:txBody>
      </p:sp>
      <p:sp>
        <p:nvSpPr>
          <p:cNvPr id="38" name="ZoneTexte 37"/>
          <p:cNvSpPr txBox="1"/>
          <p:nvPr/>
        </p:nvSpPr>
        <p:spPr>
          <a:xfrm>
            <a:off x="5100392" y="4364378"/>
            <a:ext cx="488372" cy="369332"/>
          </a:xfrm>
          <a:prstGeom prst="rect">
            <a:avLst/>
          </a:prstGeom>
          <a:noFill/>
        </p:spPr>
        <p:txBody>
          <a:bodyPr wrap="square" rtlCol="0">
            <a:spAutoFit/>
          </a:bodyPr>
          <a:lstStyle/>
          <a:p>
            <a:r>
              <a:rPr lang="fr-FR" dirty="0" smtClean="0"/>
              <a:t>37</a:t>
            </a:r>
            <a:endParaRPr lang="fr-FR" dirty="0"/>
          </a:p>
        </p:txBody>
      </p:sp>
      <p:sp>
        <p:nvSpPr>
          <p:cNvPr id="39" name="ZoneTexte 38"/>
          <p:cNvSpPr txBox="1"/>
          <p:nvPr/>
        </p:nvSpPr>
        <p:spPr>
          <a:xfrm>
            <a:off x="4866084" y="4932599"/>
            <a:ext cx="438692" cy="369332"/>
          </a:xfrm>
          <a:prstGeom prst="rect">
            <a:avLst/>
          </a:prstGeom>
          <a:noFill/>
        </p:spPr>
        <p:txBody>
          <a:bodyPr wrap="square" rtlCol="0">
            <a:spAutoFit/>
          </a:bodyPr>
          <a:lstStyle/>
          <a:p>
            <a:r>
              <a:rPr lang="fr-FR" dirty="0" smtClean="0"/>
              <a:t>36</a:t>
            </a:r>
            <a:endParaRPr lang="fr-FR" dirty="0"/>
          </a:p>
        </p:txBody>
      </p:sp>
      <p:sp>
        <p:nvSpPr>
          <p:cNvPr id="40" name="ZoneTexte 39"/>
          <p:cNvSpPr txBox="1"/>
          <p:nvPr/>
        </p:nvSpPr>
        <p:spPr>
          <a:xfrm>
            <a:off x="1971205" y="6438073"/>
            <a:ext cx="595192" cy="378372"/>
          </a:xfrm>
          <a:prstGeom prst="rect">
            <a:avLst/>
          </a:prstGeom>
          <a:noFill/>
        </p:spPr>
        <p:txBody>
          <a:bodyPr wrap="square" rtlCol="0">
            <a:spAutoFit/>
          </a:bodyPr>
          <a:lstStyle/>
          <a:p>
            <a:r>
              <a:rPr lang="fr-FR" dirty="0" smtClean="0"/>
              <a:t>42</a:t>
            </a:r>
            <a:endParaRPr lang="fr-FR" dirty="0"/>
          </a:p>
        </p:txBody>
      </p:sp>
      <p:sp>
        <p:nvSpPr>
          <p:cNvPr id="41" name="ZoneTexte 40"/>
          <p:cNvSpPr txBox="1"/>
          <p:nvPr/>
        </p:nvSpPr>
        <p:spPr>
          <a:xfrm>
            <a:off x="1451111" y="6285998"/>
            <a:ext cx="595192" cy="378372"/>
          </a:xfrm>
          <a:prstGeom prst="rect">
            <a:avLst/>
          </a:prstGeom>
          <a:noFill/>
        </p:spPr>
        <p:txBody>
          <a:bodyPr wrap="square" rtlCol="0">
            <a:spAutoFit/>
          </a:bodyPr>
          <a:lstStyle/>
          <a:p>
            <a:r>
              <a:rPr lang="fr-FR" dirty="0" smtClean="0"/>
              <a:t>43</a:t>
            </a:r>
            <a:endParaRPr lang="fr-FR" dirty="0"/>
          </a:p>
        </p:txBody>
      </p:sp>
      <p:sp>
        <p:nvSpPr>
          <p:cNvPr id="42" name="ZoneTexte 41"/>
          <p:cNvSpPr txBox="1"/>
          <p:nvPr/>
        </p:nvSpPr>
        <p:spPr>
          <a:xfrm>
            <a:off x="1091772" y="5894224"/>
            <a:ext cx="595192" cy="378372"/>
          </a:xfrm>
          <a:prstGeom prst="rect">
            <a:avLst/>
          </a:prstGeom>
          <a:noFill/>
        </p:spPr>
        <p:txBody>
          <a:bodyPr wrap="square" rtlCol="0">
            <a:spAutoFit/>
          </a:bodyPr>
          <a:lstStyle/>
          <a:p>
            <a:r>
              <a:rPr lang="fr-FR" dirty="0" smtClean="0"/>
              <a:t>44</a:t>
            </a:r>
            <a:endParaRPr lang="fr-FR" dirty="0"/>
          </a:p>
        </p:txBody>
      </p:sp>
      <p:sp>
        <p:nvSpPr>
          <p:cNvPr id="43" name="ZoneTexte 42"/>
          <p:cNvSpPr txBox="1"/>
          <p:nvPr/>
        </p:nvSpPr>
        <p:spPr>
          <a:xfrm>
            <a:off x="820498" y="5415493"/>
            <a:ext cx="595192" cy="378372"/>
          </a:xfrm>
          <a:prstGeom prst="rect">
            <a:avLst/>
          </a:prstGeom>
          <a:noFill/>
        </p:spPr>
        <p:txBody>
          <a:bodyPr wrap="square" rtlCol="0">
            <a:spAutoFit/>
          </a:bodyPr>
          <a:lstStyle/>
          <a:p>
            <a:r>
              <a:rPr lang="fr-FR" dirty="0" smtClean="0"/>
              <a:t>45</a:t>
            </a:r>
            <a:endParaRPr lang="fr-FR" dirty="0"/>
          </a:p>
        </p:txBody>
      </p:sp>
      <p:sp>
        <p:nvSpPr>
          <p:cNvPr id="44" name="ZoneTexte 43"/>
          <p:cNvSpPr txBox="1"/>
          <p:nvPr/>
        </p:nvSpPr>
        <p:spPr>
          <a:xfrm>
            <a:off x="634093" y="4936762"/>
            <a:ext cx="595192" cy="378372"/>
          </a:xfrm>
          <a:prstGeom prst="rect">
            <a:avLst/>
          </a:prstGeom>
          <a:noFill/>
        </p:spPr>
        <p:txBody>
          <a:bodyPr wrap="square" rtlCol="0">
            <a:spAutoFit/>
          </a:bodyPr>
          <a:lstStyle/>
          <a:p>
            <a:r>
              <a:rPr lang="fr-FR" dirty="0" smtClean="0"/>
              <a:t>46</a:t>
            </a:r>
            <a:endParaRPr lang="fr-FR" dirty="0"/>
          </a:p>
        </p:txBody>
      </p:sp>
      <p:sp>
        <p:nvSpPr>
          <p:cNvPr id="45" name="ZoneTexte 44"/>
          <p:cNvSpPr txBox="1"/>
          <p:nvPr/>
        </p:nvSpPr>
        <p:spPr>
          <a:xfrm>
            <a:off x="497271" y="4416559"/>
            <a:ext cx="595192" cy="378372"/>
          </a:xfrm>
          <a:prstGeom prst="rect">
            <a:avLst/>
          </a:prstGeom>
          <a:noFill/>
        </p:spPr>
        <p:txBody>
          <a:bodyPr wrap="square" rtlCol="0">
            <a:spAutoFit/>
          </a:bodyPr>
          <a:lstStyle/>
          <a:p>
            <a:r>
              <a:rPr lang="fr-FR" dirty="0" smtClean="0"/>
              <a:t>47</a:t>
            </a:r>
            <a:endParaRPr lang="fr-FR" dirty="0"/>
          </a:p>
        </p:txBody>
      </p:sp>
      <p:sp>
        <p:nvSpPr>
          <p:cNvPr id="46" name="ZoneTexte 45"/>
          <p:cNvSpPr txBox="1"/>
          <p:nvPr/>
        </p:nvSpPr>
        <p:spPr>
          <a:xfrm>
            <a:off x="396758" y="3793587"/>
            <a:ext cx="595192" cy="378372"/>
          </a:xfrm>
          <a:prstGeom prst="rect">
            <a:avLst/>
          </a:prstGeom>
          <a:noFill/>
        </p:spPr>
        <p:txBody>
          <a:bodyPr wrap="square" rtlCol="0">
            <a:spAutoFit/>
          </a:bodyPr>
          <a:lstStyle/>
          <a:p>
            <a:r>
              <a:rPr lang="fr-FR" dirty="0" smtClean="0"/>
              <a:t>48</a:t>
            </a:r>
            <a:endParaRPr lang="fr-FR" dirty="0"/>
          </a:p>
        </p:txBody>
      </p:sp>
    </p:spTree>
    <p:extLst>
      <p:ext uri="{BB962C8B-B14F-4D97-AF65-F5344CB8AC3E}">
        <p14:creationId xmlns:p14="http://schemas.microsoft.com/office/powerpoint/2010/main" val="36993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par>
                          <p:cTn id="91" fill="hold">
                            <p:stCondLst>
                              <p:cond delay="75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par>
                          <p:cTn id="95" fill="hold">
                            <p:stCondLst>
                              <p:cond delay="8000"/>
                            </p:stCondLst>
                            <p:childTnLst>
                              <p:par>
                                <p:cTn id="96" presetID="10"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childTnLst>
                          </p:cTn>
                        </p:par>
                        <p:par>
                          <p:cTn id="99" fill="hold">
                            <p:stCondLst>
                              <p:cond delay="8500"/>
                            </p:stCondLst>
                            <p:childTnLst>
                              <p:par>
                                <p:cTn id="100" presetID="10" presetClass="entr" presetSubtype="0"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par>
                          <p:cTn id="107" fill="hold">
                            <p:stCondLst>
                              <p:cond delay="9500"/>
                            </p:stCondLst>
                            <p:childTnLst>
                              <p:par>
                                <p:cTn id="108" presetID="10" presetClass="entr" presetSubtype="0"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childTnLst>
                          </p:cTn>
                        </p:par>
                        <p:par>
                          <p:cTn id="111" fill="hold">
                            <p:stCondLst>
                              <p:cond delay="10000"/>
                            </p:stCondLst>
                            <p:childTnLst>
                              <p:par>
                                <p:cTn id="112" presetID="10" presetClass="entr" presetSubtype="0" fill="hold" grpId="0"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childTnLst>
                          </p:cTn>
                        </p:par>
                        <p:par>
                          <p:cTn id="115" fill="hold">
                            <p:stCondLst>
                              <p:cond delay="10500"/>
                            </p:stCondLst>
                            <p:childTnLst>
                              <p:par>
                                <p:cTn id="116" presetID="10" presetClass="entr" presetSubtype="0" fill="hold" grpId="0" nodeType="after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fade">
                                      <p:cBhvr>
                                        <p:cTn id="118" dur="500"/>
                                        <p:tgtEl>
                                          <p:spTgt spid="17"/>
                                        </p:tgtEl>
                                      </p:cBhvr>
                                    </p:animEffect>
                                  </p:childTnLst>
                                </p:cTn>
                              </p:par>
                            </p:childTnLst>
                          </p:cTn>
                        </p:par>
                        <p:par>
                          <p:cTn id="119" fill="hold">
                            <p:stCondLst>
                              <p:cond delay="11000"/>
                            </p:stCondLst>
                            <p:childTnLst>
                              <p:par>
                                <p:cTn id="120" presetID="10" presetClass="entr" presetSubtype="0" fill="hold" grpId="0" nodeType="after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childTnLst>
                          </p:cTn>
                        </p:par>
                        <p:par>
                          <p:cTn id="123" fill="hold">
                            <p:stCondLst>
                              <p:cond delay="11500"/>
                            </p:stCondLst>
                            <p:childTnLst>
                              <p:par>
                                <p:cTn id="124" presetID="10" presetClass="entr" presetSubtype="0" fill="hold" grpId="0" nodeType="after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500"/>
                                        <p:tgtEl>
                                          <p:spTgt spid="38"/>
                                        </p:tgtEl>
                                      </p:cBhvr>
                                    </p:animEffect>
                                  </p:childTnLst>
                                </p:cTn>
                              </p:par>
                            </p:childTnLst>
                          </p:cTn>
                        </p:par>
                        <p:par>
                          <p:cTn id="127" fill="hold">
                            <p:stCondLst>
                              <p:cond delay="12000"/>
                            </p:stCondLst>
                            <p:childTnLst>
                              <p:par>
                                <p:cTn id="128" presetID="10" presetClass="entr" presetSubtype="0" fill="hold" grpId="0" nodeType="after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par>
                          <p:cTn id="131" fill="hold">
                            <p:stCondLst>
                              <p:cond delay="12500"/>
                            </p:stCondLst>
                            <p:childTnLst>
                              <p:par>
                                <p:cTn id="132" presetID="10" presetClass="entr" presetSubtype="0" fill="hold" grpId="0" nodeType="after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fade">
                                      <p:cBhvr>
                                        <p:cTn id="134" dur="500"/>
                                        <p:tgtEl>
                                          <p:spTgt spid="16"/>
                                        </p:tgtEl>
                                      </p:cBhvr>
                                    </p:animEffect>
                                  </p:childTnLst>
                                </p:cTn>
                              </p:par>
                            </p:childTnLst>
                          </p:cTn>
                        </p:par>
                        <p:par>
                          <p:cTn id="135" fill="hold">
                            <p:stCondLst>
                              <p:cond delay="13000"/>
                            </p:stCondLst>
                            <p:childTnLst>
                              <p:par>
                                <p:cTn id="136" presetID="10" presetClass="entr" presetSubtype="0" fill="hold" grpId="0" nodeType="after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fade">
                                      <p:cBhvr>
                                        <p:cTn id="138" dur="500"/>
                                        <p:tgtEl>
                                          <p:spTgt spid="40"/>
                                        </p:tgtEl>
                                      </p:cBhvr>
                                    </p:animEffect>
                                  </p:childTnLst>
                                </p:cTn>
                              </p:par>
                            </p:childTnLst>
                          </p:cTn>
                        </p:par>
                        <p:par>
                          <p:cTn id="139" fill="hold">
                            <p:stCondLst>
                              <p:cond delay="13500"/>
                            </p:stCondLst>
                            <p:childTnLst>
                              <p:par>
                                <p:cTn id="140" presetID="10" presetClass="entr" presetSubtype="0"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fade">
                                      <p:cBhvr>
                                        <p:cTn id="142" dur="500"/>
                                        <p:tgtEl>
                                          <p:spTgt spid="41"/>
                                        </p:tgtEl>
                                      </p:cBhvr>
                                    </p:animEffect>
                                  </p:childTnLst>
                                </p:cTn>
                              </p:par>
                            </p:childTnLst>
                          </p:cTn>
                        </p:par>
                        <p:par>
                          <p:cTn id="143" fill="hold">
                            <p:stCondLst>
                              <p:cond delay="14000"/>
                            </p:stCondLst>
                            <p:childTnLst>
                              <p:par>
                                <p:cTn id="144" presetID="10" presetClass="entr" presetSubtype="0" fill="hold" grpId="0" nodeType="after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500"/>
                                        <p:tgtEl>
                                          <p:spTgt spid="42"/>
                                        </p:tgtEl>
                                      </p:cBhvr>
                                    </p:animEffect>
                                  </p:childTnLst>
                                </p:cTn>
                              </p:par>
                            </p:childTnLst>
                          </p:cTn>
                        </p:par>
                        <p:par>
                          <p:cTn id="147" fill="hold">
                            <p:stCondLst>
                              <p:cond delay="14500"/>
                            </p:stCondLst>
                            <p:childTnLst>
                              <p:par>
                                <p:cTn id="148" presetID="10" presetClass="entr" presetSubtype="0" fill="hold" grpId="0" nodeType="after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fade">
                                      <p:cBhvr>
                                        <p:cTn id="150" dur="500"/>
                                        <p:tgtEl>
                                          <p:spTgt spid="43"/>
                                        </p:tgtEl>
                                      </p:cBhvr>
                                    </p:animEffect>
                                  </p:childTnLst>
                                </p:cTn>
                              </p:par>
                            </p:childTnLst>
                          </p:cTn>
                        </p:par>
                        <p:par>
                          <p:cTn id="151" fill="hold">
                            <p:stCondLst>
                              <p:cond delay="15000"/>
                            </p:stCondLst>
                            <p:childTnLst>
                              <p:par>
                                <p:cTn id="152" presetID="10"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500"/>
                                        <p:tgtEl>
                                          <p:spTgt spid="44"/>
                                        </p:tgtEl>
                                      </p:cBhvr>
                                    </p:animEffect>
                                  </p:childTnLst>
                                </p:cTn>
                              </p:par>
                            </p:childTnLst>
                          </p:cTn>
                        </p:par>
                        <p:par>
                          <p:cTn id="155" fill="hold">
                            <p:stCondLst>
                              <p:cond delay="15500"/>
                            </p:stCondLst>
                            <p:childTnLst>
                              <p:par>
                                <p:cTn id="156" presetID="10" presetClass="entr" presetSubtype="0" fill="hold" grpId="0" nodeType="afterEffect">
                                  <p:stCondLst>
                                    <p:cond delay="0"/>
                                  </p:stCondLst>
                                  <p:childTnLst>
                                    <p:set>
                                      <p:cBhvr>
                                        <p:cTn id="157" dur="1" fill="hold">
                                          <p:stCondLst>
                                            <p:cond delay="0"/>
                                          </p:stCondLst>
                                        </p:cTn>
                                        <p:tgtEl>
                                          <p:spTgt spid="45"/>
                                        </p:tgtEl>
                                        <p:attrNameLst>
                                          <p:attrName>style.visibility</p:attrName>
                                        </p:attrNameLst>
                                      </p:cBhvr>
                                      <p:to>
                                        <p:strVal val="visible"/>
                                      </p:to>
                                    </p:set>
                                    <p:animEffect transition="in" filter="fade">
                                      <p:cBhvr>
                                        <p:cTn id="158" dur="500"/>
                                        <p:tgtEl>
                                          <p:spTgt spid="45"/>
                                        </p:tgtEl>
                                      </p:cBhvr>
                                    </p:animEffect>
                                  </p:childTnLst>
                                </p:cTn>
                              </p:par>
                            </p:childTnLst>
                          </p:cTn>
                        </p:par>
                        <p:par>
                          <p:cTn id="159" fill="hold">
                            <p:stCondLst>
                              <p:cond delay="16000"/>
                            </p:stCondLst>
                            <p:childTnLst>
                              <p:par>
                                <p:cTn id="160" presetID="10" presetClass="entr" presetSubtype="0" fill="hold" grpId="0" nodeType="after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fade">
                                      <p:cBhvr>
                                        <p:cTn id="1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430" y="414141"/>
            <a:ext cx="4604114" cy="635876"/>
          </a:xfrm>
        </p:spPr>
        <p:txBody>
          <a:bodyPr>
            <a:normAutofit fontScale="90000"/>
          </a:bodyPr>
          <a:lstStyle/>
          <a:p>
            <a:r>
              <a:rPr lang="fr-FR" dirty="0" smtClean="0"/>
              <a:t>Faces des dents</a:t>
            </a:r>
            <a:endParaRPr lang="fr-FR" dirty="0"/>
          </a:p>
        </p:txBody>
      </p:sp>
      <p:pic>
        <p:nvPicPr>
          <p:cNvPr id="5" name="Image 4"/>
          <p:cNvPicPr>
            <a:picLocks noChangeAspect="1"/>
          </p:cNvPicPr>
          <p:nvPr/>
        </p:nvPicPr>
        <p:blipFill>
          <a:blip r:embed="rId2"/>
          <a:stretch>
            <a:fillRect/>
          </a:stretch>
        </p:blipFill>
        <p:spPr>
          <a:xfrm>
            <a:off x="4724975" y="231228"/>
            <a:ext cx="1806627" cy="5992193"/>
          </a:xfrm>
          <a:prstGeom prst="rect">
            <a:avLst/>
          </a:prstGeom>
        </p:spPr>
      </p:pic>
      <p:sp>
        <p:nvSpPr>
          <p:cNvPr id="6" name="ZoneTexte 5"/>
          <p:cNvSpPr txBox="1"/>
          <p:nvPr/>
        </p:nvSpPr>
        <p:spPr>
          <a:xfrm>
            <a:off x="5464065" y="-10706"/>
            <a:ext cx="2380593" cy="369332"/>
          </a:xfrm>
          <a:prstGeom prst="rect">
            <a:avLst/>
          </a:prstGeom>
          <a:noFill/>
        </p:spPr>
        <p:txBody>
          <a:bodyPr wrap="square" rtlCol="0">
            <a:spAutoFit/>
          </a:bodyPr>
          <a:lstStyle/>
          <a:p>
            <a:r>
              <a:rPr lang="fr-FR" dirty="0" smtClean="0"/>
              <a:t>Maxillaire supérieur</a:t>
            </a:r>
            <a:endParaRPr lang="fr-FR" dirty="0"/>
          </a:p>
        </p:txBody>
      </p:sp>
      <p:sp>
        <p:nvSpPr>
          <p:cNvPr id="7" name="ZoneTexte 6"/>
          <p:cNvSpPr txBox="1"/>
          <p:nvPr/>
        </p:nvSpPr>
        <p:spPr>
          <a:xfrm>
            <a:off x="5464065" y="6310584"/>
            <a:ext cx="2380593" cy="369332"/>
          </a:xfrm>
          <a:prstGeom prst="rect">
            <a:avLst/>
          </a:prstGeom>
          <a:noFill/>
        </p:spPr>
        <p:txBody>
          <a:bodyPr wrap="square" rtlCol="0">
            <a:spAutoFit/>
          </a:bodyPr>
          <a:lstStyle/>
          <a:p>
            <a:r>
              <a:rPr lang="fr-FR" dirty="0" smtClean="0"/>
              <a:t>Maxillaire inférieur</a:t>
            </a:r>
            <a:endParaRPr lang="fr-FR" dirty="0"/>
          </a:p>
        </p:txBody>
      </p:sp>
      <p:sp>
        <p:nvSpPr>
          <p:cNvPr id="8" name="ZoneTexte 7"/>
          <p:cNvSpPr txBox="1"/>
          <p:nvPr/>
        </p:nvSpPr>
        <p:spPr>
          <a:xfrm>
            <a:off x="865784" y="2792129"/>
            <a:ext cx="2459421" cy="646331"/>
          </a:xfrm>
          <a:prstGeom prst="rect">
            <a:avLst/>
          </a:prstGeom>
          <a:noFill/>
        </p:spPr>
        <p:txBody>
          <a:bodyPr wrap="square" rtlCol="0">
            <a:spAutoFit/>
          </a:bodyPr>
          <a:lstStyle/>
          <a:p>
            <a:r>
              <a:rPr lang="fr-FR" b="1" dirty="0">
                <a:solidFill>
                  <a:schemeClr val="accent1">
                    <a:lumMod val="75000"/>
                  </a:schemeClr>
                </a:solidFill>
              </a:rPr>
              <a:t>1 - Face vestibulaire </a:t>
            </a:r>
          </a:p>
          <a:p>
            <a:r>
              <a:rPr lang="fr-FR" b="1" dirty="0">
                <a:solidFill>
                  <a:schemeClr val="accent1">
                    <a:lumMod val="75000"/>
                  </a:schemeClr>
                </a:solidFill>
              </a:rPr>
              <a:t>dirigée vers les joues</a:t>
            </a:r>
          </a:p>
        </p:txBody>
      </p:sp>
      <p:sp>
        <p:nvSpPr>
          <p:cNvPr id="9" name="ZoneTexte 8"/>
          <p:cNvSpPr txBox="1"/>
          <p:nvPr/>
        </p:nvSpPr>
        <p:spPr>
          <a:xfrm>
            <a:off x="6214238" y="1894970"/>
            <a:ext cx="3260839" cy="646331"/>
          </a:xfrm>
          <a:prstGeom prst="rect">
            <a:avLst/>
          </a:prstGeom>
          <a:noFill/>
        </p:spPr>
        <p:txBody>
          <a:bodyPr wrap="square" rtlCol="0">
            <a:spAutoFit/>
          </a:bodyPr>
          <a:lstStyle/>
          <a:p>
            <a:r>
              <a:rPr lang="fr-FR" b="1" dirty="0" smtClean="0">
                <a:solidFill>
                  <a:schemeClr val="accent2">
                    <a:lumMod val="60000"/>
                    <a:lumOff val="40000"/>
                  </a:schemeClr>
                </a:solidFill>
              </a:rPr>
              <a:t>2 - Face palatine </a:t>
            </a:r>
          </a:p>
          <a:p>
            <a:r>
              <a:rPr lang="fr-FR" b="1" dirty="0" smtClean="0">
                <a:solidFill>
                  <a:schemeClr val="accent2">
                    <a:lumMod val="60000"/>
                    <a:lumOff val="40000"/>
                  </a:schemeClr>
                </a:solidFill>
              </a:rPr>
              <a:t>orientée du côté du palais</a:t>
            </a:r>
            <a:endParaRPr lang="fr-FR" b="1" dirty="0">
              <a:solidFill>
                <a:schemeClr val="accent2">
                  <a:lumMod val="60000"/>
                  <a:lumOff val="40000"/>
                </a:schemeClr>
              </a:solidFill>
            </a:endParaRPr>
          </a:p>
        </p:txBody>
      </p:sp>
      <p:sp>
        <p:nvSpPr>
          <p:cNvPr id="10" name="ZoneTexte 9"/>
          <p:cNvSpPr txBox="1"/>
          <p:nvPr/>
        </p:nvSpPr>
        <p:spPr>
          <a:xfrm>
            <a:off x="6214238" y="4426043"/>
            <a:ext cx="3386961" cy="646331"/>
          </a:xfrm>
          <a:prstGeom prst="rect">
            <a:avLst/>
          </a:prstGeom>
          <a:noFill/>
        </p:spPr>
        <p:txBody>
          <a:bodyPr wrap="square" rtlCol="0">
            <a:spAutoFit/>
          </a:bodyPr>
          <a:lstStyle/>
          <a:p>
            <a:r>
              <a:rPr lang="fr-FR" b="1" dirty="0">
                <a:solidFill>
                  <a:schemeClr val="accent2">
                    <a:lumMod val="60000"/>
                    <a:lumOff val="40000"/>
                  </a:schemeClr>
                </a:solidFill>
              </a:rPr>
              <a:t>2 - Face linguale</a:t>
            </a:r>
          </a:p>
          <a:p>
            <a:r>
              <a:rPr lang="fr-FR" b="1" dirty="0">
                <a:solidFill>
                  <a:schemeClr val="accent2">
                    <a:lumMod val="60000"/>
                    <a:lumOff val="40000"/>
                  </a:schemeClr>
                </a:solidFill>
              </a:rPr>
              <a:t>orientée du côté de la langue</a:t>
            </a:r>
          </a:p>
        </p:txBody>
      </p:sp>
      <p:sp>
        <p:nvSpPr>
          <p:cNvPr id="11" name="ZoneTexte 10"/>
          <p:cNvSpPr txBox="1"/>
          <p:nvPr/>
        </p:nvSpPr>
        <p:spPr>
          <a:xfrm>
            <a:off x="865784" y="5096164"/>
            <a:ext cx="4163416" cy="646331"/>
          </a:xfrm>
          <a:prstGeom prst="rect">
            <a:avLst/>
          </a:prstGeom>
          <a:noFill/>
        </p:spPr>
        <p:txBody>
          <a:bodyPr wrap="square" rtlCol="0">
            <a:spAutoFit/>
          </a:bodyPr>
          <a:lstStyle/>
          <a:p>
            <a:r>
              <a:rPr lang="fr-FR" b="1" dirty="0" smtClean="0">
                <a:solidFill>
                  <a:schemeClr val="accent2">
                    <a:lumMod val="50000"/>
                  </a:schemeClr>
                </a:solidFill>
              </a:rPr>
              <a:t>3 - Face </a:t>
            </a:r>
            <a:r>
              <a:rPr lang="fr-FR" b="1" dirty="0" err="1" smtClean="0">
                <a:solidFill>
                  <a:schemeClr val="accent2">
                    <a:lumMod val="50000"/>
                  </a:schemeClr>
                </a:solidFill>
              </a:rPr>
              <a:t>mésiale</a:t>
            </a:r>
            <a:endParaRPr lang="fr-FR" b="1" dirty="0" smtClean="0">
              <a:solidFill>
                <a:schemeClr val="accent2">
                  <a:lumMod val="50000"/>
                </a:schemeClr>
              </a:solidFill>
            </a:endParaRPr>
          </a:p>
          <a:p>
            <a:r>
              <a:rPr lang="fr-FR" b="1" dirty="0" smtClean="0">
                <a:solidFill>
                  <a:schemeClr val="accent2">
                    <a:lumMod val="50000"/>
                  </a:schemeClr>
                </a:solidFill>
              </a:rPr>
              <a:t>tournée vers le milieu de la bouche</a:t>
            </a:r>
            <a:endParaRPr lang="fr-FR" b="1" dirty="0">
              <a:solidFill>
                <a:schemeClr val="accent2">
                  <a:lumMod val="50000"/>
                </a:schemeClr>
              </a:solidFill>
            </a:endParaRPr>
          </a:p>
        </p:txBody>
      </p:sp>
      <p:sp>
        <p:nvSpPr>
          <p:cNvPr id="12" name="ZoneTexte 11"/>
          <p:cNvSpPr txBox="1"/>
          <p:nvPr/>
        </p:nvSpPr>
        <p:spPr>
          <a:xfrm>
            <a:off x="865784" y="4449833"/>
            <a:ext cx="4163416" cy="646331"/>
          </a:xfrm>
          <a:prstGeom prst="rect">
            <a:avLst/>
          </a:prstGeom>
          <a:noFill/>
        </p:spPr>
        <p:txBody>
          <a:bodyPr wrap="square" rtlCol="0">
            <a:spAutoFit/>
          </a:bodyPr>
          <a:lstStyle/>
          <a:p>
            <a:r>
              <a:rPr lang="fr-FR" b="1" dirty="0" smtClean="0">
                <a:solidFill>
                  <a:schemeClr val="accent2">
                    <a:lumMod val="60000"/>
                    <a:lumOff val="40000"/>
                  </a:schemeClr>
                </a:solidFill>
              </a:rPr>
              <a:t>4 - Face distale</a:t>
            </a:r>
          </a:p>
          <a:p>
            <a:r>
              <a:rPr lang="fr-FR" b="1" dirty="0" smtClean="0">
                <a:solidFill>
                  <a:schemeClr val="accent2">
                    <a:lumMod val="60000"/>
                    <a:lumOff val="40000"/>
                  </a:schemeClr>
                </a:solidFill>
              </a:rPr>
              <a:t>tournée vers le fond de la bouche</a:t>
            </a:r>
            <a:endParaRPr lang="fr-FR" b="1" dirty="0">
              <a:solidFill>
                <a:schemeClr val="accent2">
                  <a:lumMod val="60000"/>
                  <a:lumOff val="40000"/>
                </a:schemeClr>
              </a:solidFill>
            </a:endParaRPr>
          </a:p>
        </p:txBody>
      </p:sp>
      <p:sp>
        <p:nvSpPr>
          <p:cNvPr id="13" name="ZoneTexte 12"/>
          <p:cNvSpPr txBox="1"/>
          <p:nvPr/>
        </p:nvSpPr>
        <p:spPr>
          <a:xfrm>
            <a:off x="865784" y="3566882"/>
            <a:ext cx="4163416" cy="923330"/>
          </a:xfrm>
          <a:prstGeom prst="rect">
            <a:avLst/>
          </a:prstGeom>
          <a:noFill/>
        </p:spPr>
        <p:txBody>
          <a:bodyPr wrap="square" rtlCol="0">
            <a:spAutoFit/>
          </a:bodyPr>
          <a:lstStyle/>
          <a:p>
            <a:r>
              <a:rPr lang="fr-FR" b="1" dirty="0" smtClean="0">
                <a:solidFill>
                  <a:schemeClr val="accent1">
                    <a:lumMod val="60000"/>
                    <a:lumOff val="40000"/>
                  </a:schemeClr>
                </a:solidFill>
              </a:rPr>
              <a:t>5 - Face occlusale</a:t>
            </a:r>
          </a:p>
          <a:p>
            <a:r>
              <a:rPr lang="fr-FR" b="1" dirty="0" smtClean="0">
                <a:solidFill>
                  <a:schemeClr val="accent1">
                    <a:lumMod val="60000"/>
                    <a:lumOff val="40000"/>
                  </a:schemeClr>
                </a:solidFill>
              </a:rPr>
              <a:t>triturant des prémolaires et molaires</a:t>
            </a:r>
          </a:p>
          <a:p>
            <a:r>
              <a:rPr lang="fr-FR" b="1" dirty="0" smtClean="0">
                <a:solidFill>
                  <a:schemeClr val="accent1">
                    <a:lumMod val="60000"/>
                    <a:lumOff val="40000"/>
                  </a:schemeClr>
                </a:solidFill>
              </a:rPr>
              <a:t>tranchant des incisives et canines</a:t>
            </a:r>
            <a:endParaRPr lang="fr-FR" b="1" dirty="0">
              <a:solidFill>
                <a:schemeClr val="accent1">
                  <a:lumMod val="60000"/>
                  <a:lumOff val="40000"/>
                </a:schemeClr>
              </a:solidFill>
            </a:endParaRPr>
          </a:p>
        </p:txBody>
      </p:sp>
      <p:sp>
        <p:nvSpPr>
          <p:cNvPr id="14" name="Forme libre 13"/>
          <p:cNvSpPr/>
          <p:nvPr/>
        </p:nvSpPr>
        <p:spPr>
          <a:xfrm>
            <a:off x="5218365" y="819807"/>
            <a:ext cx="1229732" cy="2112579"/>
          </a:xfrm>
          <a:custGeom>
            <a:avLst/>
            <a:gdLst>
              <a:gd name="connsiteX0" fmla="*/ 1229732 w 1229732"/>
              <a:gd name="connsiteY0" fmla="*/ 0 h 2112579"/>
              <a:gd name="connsiteX1" fmla="*/ 1040545 w 1229732"/>
              <a:gd name="connsiteY1" fmla="*/ 15765 h 2112579"/>
              <a:gd name="connsiteX2" fmla="*/ 945952 w 1229732"/>
              <a:gd name="connsiteY2" fmla="*/ 63062 h 2112579"/>
              <a:gd name="connsiteX3" fmla="*/ 898656 w 1229732"/>
              <a:gd name="connsiteY3" fmla="*/ 78827 h 2112579"/>
              <a:gd name="connsiteX4" fmla="*/ 867125 w 1229732"/>
              <a:gd name="connsiteY4" fmla="*/ 126124 h 2112579"/>
              <a:gd name="connsiteX5" fmla="*/ 819828 w 1229732"/>
              <a:gd name="connsiteY5" fmla="*/ 141890 h 2112579"/>
              <a:gd name="connsiteX6" fmla="*/ 772532 w 1229732"/>
              <a:gd name="connsiteY6" fmla="*/ 173421 h 2112579"/>
              <a:gd name="connsiteX7" fmla="*/ 693704 w 1229732"/>
              <a:gd name="connsiteY7" fmla="*/ 268014 h 2112579"/>
              <a:gd name="connsiteX8" fmla="*/ 646407 w 1229732"/>
              <a:gd name="connsiteY8" fmla="*/ 283779 h 2112579"/>
              <a:gd name="connsiteX9" fmla="*/ 614876 w 1229732"/>
              <a:gd name="connsiteY9" fmla="*/ 331076 h 2112579"/>
              <a:gd name="connsiteX10" fmla="*/ 567580 w 1229732"/>
              <a:gd name="connsiteY10" fmla="*/ 346841 h 2112579"/>
              <a:gd name="connsiteX11" fmla="*/ 488752 w 1229732"/>
              <a:gd name="connsiteY11" fmla="*/ 488731 h 2112579"/>
              <a:gd name="connsiteX12" fmla="*/ 472987 w 1229732"/>
              <a:gd name="connsiteY12" fmla="*/ 551793 h 2112579"/>
              <a:gd name="connsiteX13" fmla="*/ 441456 w 1229732"/>
              <a:gd name="connsiteY13" fmla="*/ 614855 h 2112579"/>
              <a:gd name="connsiteX14" fmla="*/ 409925 w 1229732"/>
              <a:gd name="connsiteY14" fmla="*/ 851338 h 2112579"/>
              <a:gd name="connsiteX15" fmla="*/ 378394 w 1229732"/>
              <a:gd name="connsiteY15" fmla="*/ 914400 h 2112579"/>
              <a:gd name="connsiteX16" fmla="*/ 362628 w 1229732"/>
              <a:gd name="connsiteY16" fmla="*/ 993227 h 2112579"/>
              <a:gd name="connsiteX17" fmla="*/ 346863 w 1229732"/>
              <a:gd name="connsiteY17" fmla="*/ 1056290 h 2112579"/>
              <a:gd name="connsiteX18" fmla="*/ 299566 w 1229732"/>
              <a:gd name="connsiteY18" fmla="*/ 1308538 h 2112579"/>
              <a:gd name="connsiteX19" fmla="*/ 252269 w 1229732"/>
              <a:gd name="connsiteY19" fmla="*/ 1418896 h 2112579"/>
              <a:gd name="connsiteX20" fmla="*/ 220738 w 1229732"/>
              <a:gd name="connsiteY20" fmla="*/ 1529255 h 2112579"/>
              <a:gd name="connsiteX21" fmla="*/ 189207 w 1229732"/>
              <a:gd name="connsiteY21" fmla="*/ 1592317 h 2112579"/>
              <a:gd name="connsiteX22" fmla="*/ 173442 w 1229732"/>
              <a:gd name="connsiteY22" fmla="*/ 1639614 h 2112579"/>
              <a:gd name="connsiteX23" fmla="*/ 126145 w 1229732"/>
              <a:gd name="connsiteY23" fmla="*/ 1749972 h 2112579"/>
              <a:gd name="connsiteX24" fmla="*/ 78849 w 1229732"/>
              <a:gd name="connsiteY24" fmla="*/ 1891862 h 2112579"/>
              <a:gd name="connsiteX25" fmla="*/ 15787 w 1229732"/>
              <a:gd name="connsiteY25" fmla="*/ 2033752 h 2112579"/>
              <a:gd name="connsiteX26" fmla="*/ 21 w 1229732"/>
              <a:gd name="connsiteY26" fmla="*/ 2112579 h 211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9732" h="2112579">
                <a:moveTo>
                  <a:pt x="1229732" y="0"/>
                </a:moveTo>
                <a:cubicBezTo>
                  <a:pt x="1166670" y="5255"/>
                  <a:pt x="1103271" y="7402"/>
                  <a:pt x="1040545" y="15765"/>
                </a:cubicBezTo>
                <a:cubicBezTo>
                  <a:pt x="986511" y="22969"/>
                  <a:pt x="994263" y="38907"/>
                  <a:pt x="945952" y="63062"/>
                </a:cubicBezTo>
                <a:cubicBezTo>
                  <a:pt x="931088" y="70494"/>
                  <a:pt x="914421" y="73572"/>
                  <a:pt x="898656" y="78827"/>
                </a:cubicBezTo>
                <a:cubicBezTo>
                  <a:pt x="888146" y="94593"/>
                  <a:pt x="881921" y="114287"/>
                  <a:pt x="867125" y="126124"/>
                </a:cubicBezTo>
                <a:cubicBezTo>
                  <a:pt x="854148" y="136506"/>
                  <a:pt x="834692" y="134458"/>
                  <a:pt x="819828" y="141890"/>
                </a:cubicBezTo>
                <a:cubicBezTo>
                  <a:pt x="802881" y="150364"/>
                  <a:pt x="788297" y="162911"/>
                  <a:pt x="772532" y="173421"/>
                </a:cubicBezTo>
                <a:cubicBezTo>
                  <a:pt x="749266" y="208320"/>
                  <a:pt x="730120" y="243737"/>
                  <a:pt x="693704" y="268014"/>
                </a:cubicBezTo>
                <a:cubicBezTo>
                  <a:pt x="679877" y="277232"/>
                  <a:pt x="662173" y="278524"/>
                  <a:pt x="646407" y="283779"/>
                </a:cubicBezTo>
                <a:cubicBezTo>
                  <a:pt x="635897" y="299545"/>
                  <a:pt x="629672" y="319239"/>
                  <a:pt x="614876" y="331076"/>
                </a:cubicBezTo>
                <a:cubicBezTo>
                  <a:pt x="601899" y="341457"/>
                  <a:pt x="575650" y="332314"/>
                  <a:pt x="567580" y="346841"/>
                </a:cubicBezTo>
                <a:cubicBezTo>
                  <a:pt x="478676" y="506868"/>
                  <a:pt x="597616" y="452442"/>
                  <a:pt x="488752" y="488731"/>
                </a:cubicBezTo>
                <a:cubicBezTo>
                  <a:pt x="483497" y="509752"/>
                  <a:pt x="480595" y="531505"/>
                  <a:pt x="472987" y="551793"/>
                </a:cubicBezTo>
                <a:cubicBezTo>
                  <a:pt x="464735" y="573798"/>
                  <a:pt x="448209" y="592344"/>
                  <a:pt x="441456" y="614855"/>
                </a:cubicBezTo>
                <a:cubicBezTo>
                  <a:pt x="420280" y="685439"/>
                  <a:pt x="425626" y="783299"/>
                  <a:pt x="409925" y="851338"/>
                </a:cubicBezTo>
                <a:cubicBezTo>
                  <a:pt x="404640" y="874238"/>
                  <a:pt x="388904" y="893379"/>
                  <a:pt x="378394" y="914400"/>
                </a:cubicBezTo>
                <a:cubicBezTo>
                  <a:pt x="373139" y="940676"/>
                  <a:pt x="368441" y="967069"/>
                  <a:pt x="362628" y="993227"/>
                </a:cubicBezTo>
                <a:cubicBezTo>
                  <a:pt x="357928" y="1014379"/>
                  <a:pt x="350856" y="1034993"/>
                  <a:pt x="346863" y="1056290"/>
                </a:cubicBezTo>
                <a:cubicBezTo>
                  <a:pt x="324169" y="1177328"/>
                  <a:pt x="326636" y="1213793"/>
                  <a:pt x="299566" y="1308538"/>
                </a:cubicBezTo>
                <a:cubicBezTo>
                  <a:pt x="278436" y="1382492"/>
                  <a:pt x="288310" y="1334801"/>
                  <a:pt x="252269" y="1418896"/>
                </a:cubicBezTo>
                <a:cubicBezTo>
                  <a:pt x="214165" y="1507804"/>
                  <a:pt x="260727" y="1422618"/>
                  <a:pt x="220738" y="1529255"/>
                </a:cubicBezTo>
                <a:cubicBezTo>
                  <a:pt x="212486" y="1551260"/>
                  <a:pt x="198465" y="1570715"/>
                  <a:pt x="189207" y="1592317"/>
                </a:cubicBezTo>
                <a:cubicBezTo>
                  <a:pt x="182661" y="1607592"/>
                  <a:pt x="179988" y="1624339"/>
                  <a:pt x="173442" y="1639614"/>
                </a:cubicBezTo>
                <a:cubicBezTo>
                  <a:pt x="114991" y="1776002"/>
                  <a:pt x="163123" y="1639042"/>
                  <a:pt x="126145" y="1749972"/>
                </a:cubicBezTo>
                <a:cubicBezTo>
                  <a:pt x="90645" y="1962982"/>
                  <a:pt x="137963" y="1758854"/>
                  <a:pt x="78849" y="1891862"/>
                </a:cubicBezTo>
                <a:cubicBezTo>
                  <a:pt x="3803" y="2060715"/>
                  <a:pt x="87146" y="1926713"/>
                  <a:pt x="15787" y="2033752"/>
                </a:cubicBezTo>
                <a:cubicBezTo>
                  <a:pt x="-1254" y="2101912"/>
                  <a:pt x="21" y="2075146"/>
                  <a:pt x="21" y="2112579"/>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5234152" y="3641834"/>
            <a:ext cx="1213945" cy="2116131"/>
          </a:xfrm>
          <a:custGeom>
            <a:avLst/>
            <a:gdLst>
              <a:gd name="connsiteX0" fmla="*/ 0 w 1213945"/>
              <a:gd name="connsiteY0" fmla="*/ 0 h 2116131"/>
              <a:gd name="connsiteX1" fmla="*/ 31531 w 1213945"/>
              <a:gd name="connsiteY1" fmla="*/ 78828 h 2116131"/>
              <a:gd name="connsiteX2" fmla="*/ 78827 w 1213945"/>
              <a:gd name="connsiteY2" fmla="*/ 110359 h 2116131"/>
              <a:gd name="connsiteX3" fmla="*/ 94593 w 1213945"/>
              <a:gd name="connsiteY3" fmla="*/ 189187 h 2116131"/>
              <a:gd name="connsiteX4" fmla="*/ 157655 w 1213945"/>
              <a:gd name="connsiteY4" fmla="*/ 362607 h 2116131"/>
              <a:gd name="connsiteX5" fmla="*/ 189186 w 1213945"/>
              <a:gd name="connsiteY5" fmla="*/ 709449 h 2116131"/>
              <a:gd name="connsiteX6" fmla="*/ 220717 w 1213945"/>
              <a:gd name="connsiteY6" fmla="*/ 756745 h 2116131"/>
              <a:gd name="connsiteX7" fmla="*/ 268014 w 1213945"/>
              <a:gd name="connsiteY7" fmla="*/ 835573 h 2116131"/>
              <a:gd name="connsiteX8" fmla="*/ 299545 w 1213945"/>
              <a:gd name="connsiteY8" fmla="*/ 898635 h 2116131"/>
              <a:gd name="connsiteX9" fmla="*/ 331076 w 1213945"/>
              <a:gd name="connsiteY9" fmla="*/ 1008994 h 2116131"/>
              <a:gd name="connsiteX10" fmla="*/ 378372 w 1213945"/>
              <a:gd name="connsiteY10" fmla="*/ 1040525 h 2116131"/>
              <a:gd name="connsiteX11" fmla="*/ 441434 w 1213945"/>
              <a:gd name="connsiteY11" fmla="*/ 1166649 h 2116131"/>
              <a:gd name="connsiteX12" fmla="*/ 457200 w 1213945"/>
              <a:gd name="connsiteY12" fmla="*/ 1213945 h 2116131"/>
              <a:gd name="connsiteX13" fmla="*/ 472965 w 1213945"/>
              <a:gd name="connsiteY13" fmla="*/ 1277007 h 2116131"/>
              <a:gd name="connsiteX14" fmla="*/ 488731 w 1213945"/>
              <a:gd name="connsiteY14" fmla="*/ 1355835 h 2116131"/>
              <a:gd name="connsiteX15" fmla="*/ 520262 w 1213945"/>
              <a:gd name="connsiteY15" fmla="*/ 1403132 h 2116131"/>
              <a:gd name="connsiteX16" fmla="*/ 599089 w 1213945"/>
              <a:gd name="connsiteY16" fmla="*/ 1545021 h 2116131"/>
              <a:gd name="connsiteX17" fmla="*/ 646386 w 1213945"/>
              <a:gd name="connsiteY17" fmla="*/ 1781504 h 2116131"/>
              <a:gd name="connsiteX18" fmla="*/ 662151 w 1213945"/>
              <a:gd name="connsiteY18" fmla="*/ 1828800 h 2116131"/>
              <a:gd name="connsiteX19" fmla="*/ 677917 w 1213945"/>
              <a:gd name="connsiteY19" fmla="*/ 1891863 h 2116131"/>
              <a:gd name="connsiteX20" fmla="*/ 772510 w 1213945"/>
              <a:gd name="connsiteY20" fmla="*/ 1939159 h 2116131"/>
              <a:gd name="connsiteX21" fmla="*/ 819807 w 1213945"/>
              <a:gd name="connsiteY21" fmla="*/ 1986456 h 2116131"/>
              <a:gd name="connsiteX22" fmla="*/ 882869 w 1213945"/>
              <a:gd name="connsiteY22" fmla="*/ 2002221 h 2116131"/>
              <a:gd name="connsiteX23" fmla="*/ 898634 w 1213945"/>
              <a:gd name="connsiteY23" fmla="*/ 2049518 h 2116131"/>
              <a:gd name="connsiteX24" fmla="*/ 961696 w 1213945"/>
              <a:gd name="connsiteY24" fmla="*/ 2065283 h 2116131"/>
              <a:gd name="connsiteX25" fmla="*/ 1008993 w 1213945"/>
              <a:gd name="connsiteY25" fmla="*/ 2081049 h 2116131"/>
              <a:gd name="connsiteX26" fmla="*/ 1056289 w 1213945"/>
              <a:gd name="connsiteY26" fmla="*/ 2112580 h 2116131"/>
              <a:gd name="connsiteX27" fmla="*/ 1213945 w 1213945"/>
              <a:gd name="connsiteY27" fmla="*/ 2112580 h 211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3945" h="2116131">
                <a:moveTo>
                  <a:pt x="0" y="0"/>
                </a:moveTo>
                <a:cubicBezTo>
                  <a:pt x="10510" y="26276"/>
                  <a:pt x="15082" y="55799"/>
                  <a:pt x="31531" y="78828"/>
                </a:cubicBezTo>
                <a:cubicBezTo>
                  <a:pt x="42544" y="94246"/>
                  <a:pt x="69426" y="93908"/>
                  <a:pt x="78827" y="110359"/>
                </a:cubicBezTo>
                <a:cubicBezTo>
                  <a:pt x="92122" y="133625"/>
                  <a:pt x="88568" y="163077"/>
                  <a:pt x="94593" y="189187"/>
                </a:cubicBezTo>
                <a:cubicBezTo>
                  <a:pt x="126470" y="327318"/>
                  <a:pt x="103944" y="282041"/>
                  <a:pt x="157655" y="362607"/>
                </a:cubicBezTo>
                <a:cubicBezTo>
                  <a:pt x="212483" y="527098"/>
                  <a:pt x="127748" y="258907"/>
                  <a:pt x="189186" y="709449"/>
                </a:cubicBezTo>
                <a:cubicBezTo>
                  <a:pt x="191746" y="728223"/>
                  <a:pt x="210207" y="740980"/>
                  <a:pt x="220717" y="756745"/>
                </a:cubicBezTo>
                <a:cubicBezTo>
                  <a:pt x="257311" y="866533"/>
                  <a:pt x="210304" y="749010"/>
                  <a:pt x="268014" y="835573"/>
                </a:cubicBezTo>
                <a:cubicBezTo>
                  <a:pt x="281051" y="855128"/>
                  <a:pt x="289035" y="877614"/>
                  <a:pt x="299545" y="898635"/>
                </a:cubicBezTo>
                <a:cubicBezTo>
                  <a:pt x="300576" y="902758"/>
                  <a:pt x="322850" y="998712"/>
                  <a:pt x="331076" y="1008994"/>
                </a:cubicBezTo>
                <a:cubicBezTo>
                  <a:pt x="342912" y="1023790"/>
                  <a:pt x="362607" y="1030015"/>
                  <a:pt x="378372" y="1040525"/>
                </a:cubicBezTo>
                <a:cubicBezTo>
                  <a:pt x="409719" y="1165908"/>
                  <a:pt x="369971" y="1041590"/>
                  <a:pt x="441434" y="1166649"/>
                </a:cubicBezTo>
                <a:cubicBezTo>
                  <a:pt x="449679" y="1181078"/>
                  <a:pt x="452635" y="1197966"/>
                  <a:pt x="457200" y="1213945"/>
                </a:cubicBezTo>
                <a:cubicBezTo>
                  <a:pt x="463153" y="1234779"/>
                  <a:pt x="468265" y="1255855"/>
                  <a:pt x="472965" y="1277007"/>
                </a:cubicBezTo>
                <a:cubicBezTo>
                  <a:pt x="478778" y="1303165"/>
                  <a:pt x="479322" y="1330745"/>
                  <a:pt x="488731" y="1355835"/>
                </a:cubicBezTo>
                <a:cubicBezTo>
                  <a:pt x="495384" y="1373576"/>
                  <a:pt x="509752" y="1387366"/>
                  <a:pt x="520262" y="1403132"/>
                </a:cubicBezTo>
                <a:cubicBezTo>
                  <a:pt x="558843" y="1518876"/>
                  <a:pt x="528291" y="1474223"/>
                  <a:pt x="599089" y="1545021"/>
                </a:cubicBezTo>
                <a:cubicBezTo>
                  <a:pt x="616476" y="1649337"/>
                  <a:pt x="617538" y="1666109"/>
                  <a:pt x="646386" y="1781504"/>
                </a:cubicBezTo>
                <a:cubicBezTo>
                  <a:pt x="650416" y="1797626"/>
                  <a:pt x="657586" y="1812821"/>
                  <a:pt x="662151" y="1828800"/>
                </a:cubicBezTo>
                <a:cubicBezTo>
                  <a:pt x="668104" y="1849634"/>
                  <a:pt x="665898" y="1873834"/>
                  <a:pt x="677917" y="1891863"/>
                </a:cubicBezTo>
                <a:cubicBezTo>
                  <a:pt x="695381" y="1918059"/>
                  <a:pt x="745530" y="1930166"/>
                  <a:pt x="772510" y="1939159"/>
                </a:cubicBezTo>
                <a:cubicBezTo>
                  <a:pt x="788276" y="1954925"/>
                  <a:pt x="800449" y="1975394"/>
                  <a:pt x="819807" y="1986456"/>
                </a:cubicBezTo>
                <a:cubicBezTo>
                  <a:pt x="838620" y="1997206"/>
                  <a:pt x="865950" y="1988685"/>
                  <a:pt x="882869" y="2002221"/>
                </a:cubicBezTo>
                <a:cubicBezTo>
                  <a:pt x="895846" y="2012602"/>
                  <a:pt x="885657" y="2039137"/>
                  <a:pt x="898634" y="2049518"/>
                </a:cubicBezTo>
                <a:cubicBezTo>
                  <a:pt x="915553" y="2063054"/>
                  <a:pt x="940862" y="2059330"/>
                  <a:pt x="961696" y="2065283"/>
                </a:cubicBezTo>
                <a:cubicBezTo>
                  <a:pt x="977675" y="2069848"/>
                  <a:pt x="994129" y="2073617"/>
                  <a:pt x="1008993" y="2081049"/>
                </a:cubicBezTo>
                <a:cubicBezTo>
                  <a:pt x="1025940" y="2089523"/>
                  <a:pt x="1037562" y="2109699"/>
                  <a:pt x="1056289" y="2112580"/>
                </a:cubicBezTo>
                <a:cubicBezTo>
                  <a:pt x="1108230" y="2120571"/>
                  <a:pt x="1161393" y="2112580"/>
                  <a:pt x="1213945" y="211258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808483" y="331076"/>
            <a:ext cx="1623848" cy="2443655"/>
          </a:xfrm>
          <a:custGeom>
            <a:avLst/>
            <a:gdLst>
              <a:gd name="connsiteX0" fmla="*/ 1623848 w 1623848"/>
              <a:gd name="connsiteY0" fmla="*/ 15765 h 2443655"/>
              <a:gd name="connsiteX1" fmla="*/ 1545020 w 1623848"/>
              <a:gd name="connsiteY1" fmla="*/ 0 h 2443655"/>
              <a:gd name="connsiteX2" fmla="*/ 1387365 w 1623848"/>
              <a:gd name="connsiteY2" fmla="*/ 31531 h 2443655"/>
              <a:gd name="connsiteX3" fmla="*/ 1277007 w 1623848"/>
              <a:gd name="connsiteY3" fmla="*/ 63062 h 2443655"/>
              <a:gd name="connsiteX4" fmla="*/ 1182414 w 1623848"/>
              <a:gd name="connsiteY4" fmla="*/ 94593 h 2443655"/>
              <a:gd name="connsiteX5" fmla="*/ 1056289 w 1623848"/>
              <a:gd name="connsiteY5" fmla="*/ 126124 h 2443655"/>
              <a:gd name="connsiteX6" fmla="*/ 1008993 w 1623848"/>
              <a:gd name="connsiteY6" fmla="*/ 189186 h 2443655"/>
              <a:gd name="connsiteX7" fmla="*/ 961696 w 1623848"/>
              <a:gd name="connsiteY7" fmla="*/ 204952 h 2443655"/>
              <a:gd name="connsiteX8" fmla="*/ 882869 w 1623848"/>
              <a:gd name="connsiteY8" fmla="*/ 220717 h 2443655"/>
              <a:gd name="connsiteX9" fmla="*/ 819807 w 1623848"/>
              <a:gd name="connsiteY9" fmla="*/ 236483 h 2443655"/>
              <a:gd name="connsiteX10" fmla="*/ 756745 w 1623848"/>
              <a:gd name="connsiteY10" fmla="*/ 331076 h 2443655"/>
              <a:gd name="connsiteX11" fmla="*/ 725214 w 1623848"/>
              <a:gd name="connsiteY11" fmla="*/ 441434 h 2443655"/>
              <a:gd name="connsiteX12" fmla="*/ 662151 w 1623848"/>
              <a:gd name="connsiteY12" fmla="*/ 551793 h 2443655"/>
              <a:gd name="connsiteX13" fmla="*/ 599089 w 1623848"/>
              <a:gd name="connsiteY13" fmla="*/ 567558 h 2443655"/>
              <a:gd name="connsiteX14" fmla="*/ 551793 w 1623848"/>
              <a:gd name="connsiteY14" fmla="*/ 599090 h 2443655"/>
              <a:gd name="connsiteX15" fmla="*/ 536027 w 1623848"/>
              <a:gd name="connsiteY15" fmla="*/ 662152 h 2443655"/>
              <a:gd name="connsiteX16" fmla="*/ 504496 w 1623848"/>
              <a:gd name="connsiteY16" fmla="*/ 725214 h 2443655"/>
              <a:gd name="connsiteX17" fmla="*/ 457200 w 1623848"/>
              <a:gd name="connsiteY17" fmla="*/ 882869 h 2443655"/>
              <a:gd name="connsiteX18" fmla="*/ 409903 w 1623848"/>
              <a:gd name="connsiteY18" fmla="*/ 898634 h 2443655"/>
              <a:gd name="connsiteX19" fmla="*/ 346841 w 1623848"/>
              <a:gd name="connsiteY19" fmla="*/ 1040524 h 2443655"/>
              <a:gd name="connsiteX20" fmla="*/ 331076 w 1623848"/>
              <a:gd name="connsiteY20" fmla="*/ 1135117 h 2443655"/>
              <a:gd name="connsiteX21" fmla="*/ 299545 w 1623848"/>
              <a:gd name="connsiteY21" fmla="*/ 1261241 h 2443655"/>
              <a:gd name="connsiteX22" fmla="*/ 268014 w 1623848"/>
              <a:gd name="connsiteY22" fmla="*/ 1355834 h 2443655"/>
              <a:gd name="connsiteX23" fmla="*/ 220717 w 1623848"/>
              <a:gd name="connsiteY23" fmla="*/ 1671145 h 2443655"/>
              <a:gd name="connsiteX24" fmla="*/ 189186 w 1623848"/>
              <a:gd name="connsiteY24" fmla="*/ 1734207 h 2443655"/>
              <a:gd name="connsiteX25" fmla="*/ 141889 w 1623848"/>
              <a:gd name="connsiteY25" fmla="*/ 1781503 h 2443655"/>
              <a:gd name="connsiteX26" fmla="*/ 126124 w 1623848"/>
              <a:gd name="connsiteY26" fmla="*/ 1828800 h 2443655"/>
              <a:gd name="connsiteX27" fmla="*/ 94593 w 1623848"/>
              <a:gd name="connsiteY27" fmla="*/ 1876096 h 2443655"/>
              <a:gd name="connsiteX28" fmla="*/ 110358 w 1623848"/>
              <a:gd name="connsiteY28" fmla="*/ 1923393 h 2443655"/>
              <a:gd name="connsiteX29" fmla="*/ 94593 w 1623848"/>
              <a:gd name="connsiteY29" fmla="*/ 2049517 h 2443655"/>
              <a:gd name="connsiteX30" fmla="*/ 63062 w 1623848"/>
              <a:gd name="connsiteY30" fmla="*/ 2144110 h 2443655"/>
              <a:gd name="connsiteX31" fmla="*/ 15765 w 1623848"/>
              <a:gd name="connsiteY31" fmla="*/ 2254469 h 2443655"/>
              <a:gd name="connsiteX32" fmla="*/ 0 w 1623848"/>
              <a:gd name="connsiteY32" fmla="*/ 2443655 h 244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3848" h="2443655">
                <a:moveTo>
                  <a:pt x="1623848" y="15765"/>
                </a:moveTo>
                <a:cubicBezTo>
                  <a:pt x="1597572" y="10510"/>
                  <a:pt x="1571816" y="0"/>
                  <a:pt x="1545020" y="0"/>
                </a:cubicBezTo>
                <a:cubicBezTo>
                  <a:pt x="1511482" y="0"/>
                  <a:pt x="1425566" y="21112"/>
                  <a:pt x="1387365" y="31531"/>
                </a:cubicBezTo>
                <a:cubicBezTo>
                  <a:pt x="1350455" y="41597"/>
                  <a:pt x="1313573" y="51811"/>
                  <a:pt x="1277007" y="63062"/>
                </a:cubicBezTo>
                <a:cubicBezTo>
                  <a:pt x="1245240" y="72836"/>
                  <a:pt x="1214658" y="86532"/>
                  <a:pt x="1182414" y="94593"/>
                </a:cubicBezTo>
                <a:lnTo>
                  <a:pt x="1056289" y="126124"/>
                </a:lnTo>
                <a:cubicBezTo>
                  <a:pt x="1040524" y="147145"/>
                  <a:pt x="1029179" y="172365"/>
                  <a:pt x="1008993" y="189186"/>
                </a:cubicBezTo>
                <a:cubicBezTo>
                  <a:pt x="996226" y="199825"/>
                  <a:pt x="977818" y="200921"/>
                  <a:pt x="961696" y="204952"/>
                </a:cubicBezTo>
                <a:cubicBezTo>
                  <a:pt x="935700" y="211451"/>
                  <a:pt x="909027" y="214904"/>
                  <a:pt x="882869" y="220717"/>
                </a:cubicBezTo>
                <a:cubicBezTo>
                  <a:pt x="861717" y="225417"/>
                  <a:pt x="840828" y="231228"/>
                  <a:pt x="819807" y="236483"/>
                </a:cubicBezTo>
                <a:cubicBezTo>
                  <a:pt x="798786" y="268014"/>
                  <a:pt x="765936" y="294312"/>
                  <a:pt x="756745" y="331076"/>
                </a:cubicBezTo>
                <a:cubicBezTo>
                  <a:pt x="707457" y="528220"/>
                  <a:pt x="770449" y="283112"/>
                  <a:pt x="725214" y="441434"/>
                </a:cubicBezTo>
                <a:cubicBezTo>
                  <a:pt x="709332" y="497022"/>
                  <a:pt x="719325" y="519122"/>
                  <a:pt x="662151" y="551793"/>
                </a:cubicBezTo>
                <a:cubicBezTo>
                  <a:pt x="643338" y="562543"/>
                  <a:pt x="620110" y="562303"/>
                  <a:pt x="599089" y="567558"/>
                </a:cubicBezTo>
                <a:cubicBezTo>
                  <a:pt x="583324" y="578069"/>
                  <a:pt x="562303" y="583324"/>
                  <a:pt x="551793" y="599090"/>
                </a:cubicBezTo>
                <a:cubicBezTo>
                  <a:pt x="539774" y="617119"/>
                  <a:pt x="543635" y="641864"/>
                  <a:pt x="536027" y="662152"/>
                </a:cubicBezTo>
                <a:cubicBezTo>
                  <a:pt x="527775" y="684157"/>
                  <a:pt x="515006" y="704193"/>
                  <a:pt x="504496" y="725214"/>
                </a:cubicBezTo>
                <a:cubicBezTo>
                  <a:pt x="498868" y="747728"/>
                  <a:pt x="467669" y="879379"/>
                  <a:pt x="457200" y="882869"/>
                </a:cubicBezTo>
                <a:lnTo>
                  <a:pt x="409903" y="898634"/>
                </a:lnTo>
                <a:cubicBezTo>
                  <a:pt x="389119" y="940202"/>
                  <a:pt x="358919" y="996238"/>
                  <a:pt x="346841" y="1040524"/>
                </a:cubicBezTo>
                <a:cubicBezTo>
                  <a:pt x="338430" y="1071364"/>
                  <a:pt x="337774" y="1103861"/>
                  <a:pt x="331076" y="1135117"/>
                </a:cubicBezTo>
                <a:cubicBezTo>
                  <a:pt x="321996" y="1177490"/>
                  <a:pt x="311450" y="1219573"/>
                  <a:pt x="299545" y="1261241"/>
                </a:cubicBezTo>
                <a:cubicBezTo>
                  <a:pt x="290414" y="1293199"/>
                  <a:pt x="268014" y="1355834"/>
                  <a:pt x="268014" y="1355834"/>
                </a:cubicBezTo>
                <a:cubicBezTo>
                  <a:pt x="256256" y="1496932"/>
                  <a:pt x="262387" y="1546135"/>
                  <a:pt x="220717" y="1671145"/>
                </a:cubicBezTo>
                <a:cubicBezTo>
                  <a:pt x="213285" y="1693441"/>
                  <a:pt x="202846" y="1715083"/>
                  <a:pt x="189186" y="1734207"/>
                </a:cubicBezTo>
                <a:cubicBezTo>
                  <a:pt x="176227" y="1752350"/>
                  <a:pt x="157655" y="1765738"/>
                  <a:pt x="141889" y="1781503"/>
                </a:cubicBezTo>
                <a:cubicBezTo>
                  <a:pt x="136634" y="1797269"/>
                  <a:pt x="133556" y="1813936"/>
                  <a:pt x="126124" y="1828800"/>
                </a:cubicBezTo>
                <a:cubicBezTo>
                  <a:pt x="117650" y="1845747"/>
                  <a:pt x="97708" y="1857406"/>
                  <a:pt x="94593" y="1876096"/>
                </a:cubicBezTo>
                <a:cubicBezTo>
                  <a:pt x="91861" y="1892488"/>
                  <a:pt x="105103" y="1907627"/>
                  <a:pt x="110358" y="1923393"/>
                </a:cubicBezTo>
                <a:cubicBezTo>
                  <a:pt x="105103" y="1965434"/>
                  <a:pt x="103470" y="2008089"/>
                  <a:pt x="94593" y="2049517"/>
                </a:cubicBezTo>
                <a:cubicBezTo>
                  <a:pt x="87629" y="2082016"/>
                  <a:pt x="73572" y="2112579"/>
                  <a:pt x="63062" y="2144110"/>
                </a:cubicBezTo>
                <a:cubicBezTo>
                  <a:pt x="39865" y="2213701"/>
                  <a:pt x="54727" y="2176546"/>
                  <a:pt x="15765" y="2254469"/>
                </a:cubicBezTo>
                <a:lnTo>
                  <a:pt x="0" y="2443655"/>
                </a:ln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816637" y="3657600"/>
            <a:ext cx="1615694" cy="2367256"/>
          </a:xfrm>
          <a:custGeom>
            <a:avLst/>
            <a:gdLst>
              <a:gd name="connsiteX0" fmla="*/ 23377 w 1615694"/>
              <a:gd name="connsiteY0" fmla="*/ 0 h 2367256"/>
              <a:gd name="connsiteX1" fmla="*/ 102204 w 1615694"/>
              <a:gd name="connsiteY1" fmla="*/ 536028 h 2367256"/>
              <a:gd name="connsiteX2" fmla="*/ 165266 w 1615694"/>
              <a:gd name="connsiteY2" fmla="*/ 567559 h 2367256"/>
              <a:gd name="connsiteX3" fmla="*/ 165266 w 1615694"/>
              <a:gd name="connsiteY3" fmla="*/ 662152 h 2367256"/>
              <a:gd name="connsiteX4" fmla="*/ 196797 w 1615694"/>
              <a:gd name="connsiteY4" fmla="*/ 851338 h 2367256"/>
              <a:gd name="connsiteX5" fmla="*/ 228329 w 1615694"/>
              <a:gd name="connsiteY5" fmla="*/ 882869 h 2367256"/>
              <a:gd name="connsiteX6" fmla="*/ 244094 w 1615694"/>
              <a:gd name="connsiteY6" fmla="*/ 945931 h 2367256"/>
              <a:gd name="connsiteX7" fmla="*/ 275625 w 1615694"/>
              <a:gd name="connsiteY7" fmla="*/ 1229710 h 2367256"/>
              <a:gd name="connsiteX8" fmla="*/ 307156 w 1615694"/>
              <a:gd name="connsiteY8" fmla="*/ 1277007 h 2367256"/>
              <a:gd name="connsiteX9" fmla="*/ 370218 w 1615694"/>
              <a:gd name="connsiteY9" fmla="*/ 1371600 h 2367256"/>
              <a:gd name="connsiteX10" fmla="*/ 433280 w 1615694"/>
              <a:gd name="connsiteY10" fmla="*/ 1450428 h 2367256"/>
              <a:gd name="connsiteX11" fmla="*/ 449046 w 1615694"/>
              <a:gd name="connsiteY11" fmla="*/ 1497724 h 2367256"/>
              <a:gd name="connsiteX12" fmla="*/ 464811 w 1615694"/>
              <a:gd name="connsiteY12" fmla="*/ 1592317 h 2367256"/>
              <a:gd name="connsiteX13" fmla="*/ 496342 w 1615694"/>
              <a:gd name="connsiteY13" fmla="*/ 1639614 h 2367256"/>
              <a:gd name="connsiteX14" fmla="*/ 512108 w 1615694"/>
              <a:gd name="connsiteY14" fmla="*/ 1702676 h 2367256"/>
              <a:gd name="connsiteX15" fmla="*/ 622466 w 1615694"/>
              <a:gd name="connsiteY15" fmla="*/ 1781503 h 2367256"/>
              <a:gd name="connsiteX16" fmla="*/ 653997 w 1615694"/>
              <a:gd name="connsiteY16" fmla="*/ 1923393 h 2367256"/>
              <a:gd name="connsiteX17" fmla="*/ 669763 w 1615694"/>
              <a:gd name="connsiteY17" fmla="*/ 1970690 h 2367256"/>
              <a:gd name="connsiteX18" fmla="*/ 764356 w 1615694"/>
              <a:gd name="connsiteY18" fmla="*/ 2017986 h 2367256"/>
              <a:gd name="connsiteX19" fmla="*/ 874715 w 1615694"/>
              <a:gd name="connsiteY19" fmla="*/ 2065283 h 2367256"/>
              <a:gd name="connsiteX20" fmla="*/ 890480 w 1615694"/>
              <a:gd name="connsiteY20" fmla="*/ 2112579 h 2367256"/>
              <a:gd name="connsiteX21" fmla="*/ 922011 w 1615694"/>
              <a:gd name="connsiteY21" fmla="*/ 2238703 h 2367256"/>
              <a:gd name="connsiteX22" fmla="*/ 1158494 w 1615694"/>
              <a:gd name="connsiteY22" fmla="*/ 2301766 h 2367256"/>
              <a:gd name="connsiteX23" fmla="*/ 1426508 w 1615694"/>
              <a:gd name="connsiteY23" fmla="*/ 2364828 h 2367256"/>
              <a:gd name="connsiteX24" fmla="*/ 1615694 w 1615694"/>
              <a:gd name="connsiteY24" fmla="*/ 2364828 h 23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15694" h="2367256">
                <a:moveTo>
                  <a:pt x="23377" y="0"/>
                </a:moveTo>
                <a:cubicBezTo>
                  <a:pt x="45798" y="358730"/>
                  <a:pt x="-84129" y="429551"/>
                  <a:pt x="102204" y="536028"/>
                </a:cubicBezTo>
                <a:cubicBezTo>
                  <a:pt x="122609" y="547688"/>
                  <a:pt x="144245" y="557049"/>
                  <a:pt x="165266" y="567559"/>
                </a:cubicBezTo>
                <a:cubicBezTo>
                  <a:pt x="137240" y="651640"/>
                  <a:pt x="151252" y="578070"/>
                  <a:pt x="165266" y="662152"/>
                </a:cubicBezTo>
                <a:cubicBezTo>
                  <a:pt x="167900" y="677955"/>
                  <a:pt x="171211" y="808695"/>
                  <a:pt x="196797" y="851338"/>
                </a:cubicBezTo>
                <a:cubicBezTo>
                  <a:pt x="204445" y="864084"/>
                  <a:pt x="217818" y="872359"/>
                  <a:pt x="228329" y="882869"/>
                </a:cubicBezTo>
                <a:cubicBezTo>
                  <a:pt x="233584" y="903890"/>
                  <a:pt x="241701" y="924396"/>
                  <a:pt x="244094" y="945931"/>
                </a:cubicBezTo>
                <a:cubicBezTo>
                  <a:pt x="245743" y="960768"/>
                  <a:pt x="246572" y="1161918"/>
                  <a:pt x="275625" y="1229710"/>
                </a:cubicBezTo>
                <a:cubicBezTo>
                  <a:pt x="283089" y="1247126"/>
                  <a:pt x="296646" y="1261241"/>
                  <a:pt x="307156" y="1277007"/>
                </a:cubicBezTo>
                <a:cubicBezTo>
                  <a:pt x="352419" y="1458055"/>
                  <a:pt x="283118" y="1240950"/>
                  <a:pt x="370218" y="1371600"/>
                </a:cubicBezTo>
                <a:cubicBezTo>
                  <a:pt x="432434" y="1464924"/>
                  <a:pt x="332894" y="1416965"/>
                  <a:pt x="433280" y="1450428"/>
                </a:cubicBezTo>
                <a:cubicBezTo>
                  <a:pt x="438535" y="1466193"/>
                  <a:pt x="445441" y="1481502"/>
                  <a:pt x="449046" y="1497724"/>
                </a:cubicBezTo>
                <a:cubicBezTo>
                  <a:pt x="455980" y="1528929"/>
                  <a:pt x="454703" y="1561991"/>
                  <a:pt x="464811" y="1592317"/>
                </a:cubicBezTo>
                <a:cubicBezTo>
                  <a:pt x="470803" y="1610293"/>
                  <a:pt x="485832" y="1623848"/>
                  <a:pt x="496342" y="1639614"/>
                </a:cubicBezTo>
                <a:cubicBezTo>
                  <a:pt x="501597" y="1660635"/>
                  <a:pt x="500624" y="1684302"/>
                  <a:pt x="512108" y="1702676"/>
                </a:cubicBezTo>
                <a:cubicBezTo>
                  <a:pt x="551484" y="1765677"/>
                  <a:pt x="566777" y="1762941"/>
                  <a:pt x="622466" y="1781503"/>
                </a:cubicBezTo>
                <a:cubicBezTo>
                  <a:pt x="633301" y="1835675"/>
                  <a:pt x="639157" y="1871452"/>
                  <a:pt x="653997" y="1923393"/>
                </a:cubicBezTo>
                <a:cubicBezTo>
                  <a:pt x="658562" y="1939372"/>
                  <a:pt x="659381" y="1957713"/>
                  <a:pt x="669763" y="1970690"/>
                </a:cubicBezTo>
                <a:cubicBezTo>
                  <a:pt x="696109" y="2003622"/>
                  <a:pt x="729586" y="2003085"/>
                  <a:pt x="764356" y="2017986"/>
                </a:cubicBezTo>
                <a:cubicBezTo>
                  <a:pt x="900735" y="2076434"/>
                  <a:pt x="763790" y="2028307"/>
                  <a:pt x="874715" y="2065283"/>
                </a:cubicBezTo>
                <a:cubicBezTo>
                  <a:pt x="879970" y="2081048"/>
                  <a:pt x="886108" y="2096546"/>
                  <a:pt x="890480" y="2112579"/>
                </a:cubicBezTo>
                <a:cubicBezTo>
                  <a:pt x="901882" y="2154387"/>
                  <a:pt x="880900" y="2224999"/>
                  <a:pt x="922011" y="2238703"/>
                </a:cubicBezTo>
                <a:cubicBezTo>
                  <a:pt x="1142296" y="2312131"/>
                  <a:pt x="867936" y="2224283"/>
                  <a:pt x="1158494" y="2301766"/>
                </a:cubicBezTo>
                <a:cubicBezTo>
                  <a:pt x="1303044" y="2340313"/>
                  <a:pt x="1230608" y="2347793"/>
                  <a:pt x="1426508" y="2364828"/>
                </a:cubicBezTo>
                <a:cubicBezTo>
                  <a:pt x="1489333" y="2370291"/>
                  <a:pt x="1552632" y="2364828"/>
                  <a:pt x="1615694" y="2364828"/>
                </a:cubicBez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flipV="1">
            <a:off x="4901182" y="4953873"/>
            <a:ext cx="533844" cy="614946"/>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4616803" y="4575255"/>
            <a:ext cx="601562" cy="25786"/>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Forme libre 23"/>
          <p:cNvSpPr/>
          <p:nvPr/>
        </p:nvSpPr>
        <p:spPr>
          <a:xfrm>
            <a:off x="5092262" y="4492264"/>
            <a:ext cx="512911" cy="568467"/>
          </a:xfrm>
          <a:custGeom>
            <a:avLst/>
            <a:gdLst>
              <a:gd name="connsiteX0" fmla="*/ 204952 w 512911"/>
              <a:gd name="connsiteY0" fmla="*/ 16674 h 568467"/>
              <a:gd name="connsiteX1" fmla="*/ 362607 w 512911"/>
              <a:gd name="connsiteY1" fmla="*/ 16674 h 568467"/>
              <a:gd name="connsiteX2" fmla="*/ 394138 w 512911"/>
              <a:gd name="connsiteY2" fmla="*/ 63970 h 568467"/>
              <a:gd name="connsiteX3" fmla="*/ 441435 w 512911"/>
              <a:gd name="connsiteY3" fmla="*/ 79736 h 568467"/>
              <a:gd name="connsiteX4" fmla="*/ 457200 w 512911"/>
              <a:gd name="connsiteY4" fmla="*/ 127033 h 568467"/>
              <a:gd name="connsiteX5" fmla="*/ 472966 w 512911"/>
              <a:gd name="connsiteY5" fmla="*/ 473874 h 568467"/>
              <a:gd name="connsiteX6" fmla="*/ 425669 w 512911"/>
              <a:gd name="connsiteY6" fmla="*/ 489639 h 568467"/>
              <a:gd name="connsiteX7" fmla="*/ 331076 w 512911"/>
              <a:gd name="connsiteY7" fmla="*/ 536936 h 568467"/>
              <a:gd name="connsiteX8" fmla="*/ 283779 w 512911"/>
              <a:gd name="connsiteY8" fmla="*/ 568467 h 568467"/>
              <a:gd name="connsiteX9" fmla="*/ 157655 w 512911"/>
              <a:gd name="connsiteY9" fmla="*/ 552702 h 568467"/>
              <a:gd name="connsiteX10" fmla="*/ 110359 w 512911"/>
              <a:gd name="connsiteY10" fmla="*/ 536936 h 568467"/>
              <a:gd name="connsiteX11" fmla="*/ 94593 w 512911"/>
              <a:gd name="connsiteY11" fmla="*/ 489639 h 568467"/>
              <a:gd name="connsiteX12" fmla="*/ 31531 w 512911"/>
              <a:gd name="connsiteY12" fmla="*/ 379281 h 568467"/>
              <a:gd name="connsiteX13" fmla="*/ 0 w 512911"/>
              <a:gd name="connsiteY13" fmla="*/ 268922 h 568467"/>
              <a:gd name="connsiteX14" fmla="*/ 31531 w 512911"/>
              <a:gd name="connsiteY14" fmla="*/ 127033 h 568467"/>
              <a:gd name="connsiteX15" fmla="*/ 47297 w 512911"/>
              <a:gd name="connsiteY15" fmla="*/ 79736 h 568467"/>
              <a:gd name="connsiteX16" fmla="*/ 110359 w 512911"/>
              <a:gd name="connsiteY16" fmla="*/ 63970 h 568467"/>
              <a:gd name="connsiteX17" fmla="*/ 236483 w 512911"/>
              <a:gd name="connsiteY17" fmla="*/ 908 h 568467"/>
              <a:gd name="connsiteX18" fmla="*/ 268014 w 512911"/>
              <a:gd name="connsiteY18" fmla="*/ 32439 h 56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2911" h="568467">
                <a:moveTo>
                  <a:pt x="204952" y="16674"/>
                </a:moveTo>
                <a:cubicBezTo>
                  <a:pt x="259452" y="5774"/>
                  <a:pt x="308107" y="-14468"/>
                  <a:pt x="362607" y="16674"/>
                </a:cubicBezTo>
                <a:cubicBezTo>
                  <a:pt x="379058" y="26075"/>
                  <a:pt x="379342" y="52134"/>
                  <a:pt x="394138" y="63970"/>
                </a:cubicBezTo>
                <a:cubicBezTo>
                  <a:pt x="407115" y="74351"/>
                  <a:pt x="425669" y="74481"/>
                  <a:pt x="441435" y="79736"/>
                </a:cubicBezTo>
                <a:cubicBezTo>
                  <a:pt x="446690" y="95502"/>
                  <a:pt x="450654" y="111758"/>
                  <a:pt x="457200" y="127033"/>
                </a:cubicBezTo>
                <a:cubicBezTo>
                  <a:pt x="519701" y="272870"/>
                  <a:pt x="535984" y="174537"/>
                  <a:pt x="472966" y="473874"/>
                </a:cubicBezTo>
                <a:cubicBezTo>
                  <a:pt x="469542" y="490136"/>
                  <a:pt x="441435" y="484384"/>
                  <a:pt x="425669" y="489639"/>
                </a:cubicBezTo>
                <a:cubicBezTo>
                  <a:pt x="290121" y="580003"/>
                  <a:pt x="461620" y="471663"/>
                  <a:pt x="331076" y="536936"/>
                </a:cubicBezTo>
                <a:cubicBezTo>
                  <a:pt x="314129" y="545410"/>
                  <a:pt x="299545" y="557957"/>
                  <a:pt x="283779" y="568467"/>
                </a:cubicBezTo>
                <a:cubicBezTo>
                  <a:pt x="241738" y="563212"/>
                  <a:pt x="199340" y="560281"/>
                  <a:pt x="157655" y="552702"/>
                </a:cubicBezTo>
                <a:cubicBezTo>
                  <a:pt x="141305" y="549729"/>
                  <a:pt x="122110" y="548687"/>
                  <a:pt x="110359" y="536936"/>
                </a:cubicBezTo>
                <a:cubicBezTo>
                  <a:pt x="98608" y="525185"/>
                  <a:pt x="102025" y="504503"/>
                  <a:pt x="94593" y="489639"/>
                </a:cubicBezTo>
                <a:cubicBezTo>
                  <a:pt x="52567" y="405588"/>
                  <a:pt x="68383" y="480625"/>
                  <a:pt x="31531" y="379281"/>
                </a:cubicBezTo>
                <a:cubicBezTo>
                  <a:pt x="18457" y="343326"/>
                  <a:pt x="10510" y="305708"/>
                  <a:pt x="0" y="268922"/>
                </a:cubicBezTo>
                <a:cubicBezTo>
                  <a:pt x="10510" y="221626"/>
                  <a:pt x="19780" y="174036"/>
                  <a:pt x="31531" y="127033"/>
                </a:cubicBezTo>
                <a:cubicBezTo>
                  <a:pt x="35562" y="110911"/>
                  <a:pt x="34320" y="90118"/>
                  <a:pt x="47297" y="79736"/>
                </a:cubicBezTo>
                <a:cubicBezTo>
                  <a:pt x="64217" y="66200"/>
                  <a:pt x="89338" y="69225"/>
                  <a:pt x="110359" y="63970"/>
                </a:cubicBezTo>
                <a:cubicBezTo>
                  <a:pt x="141942" y="40283"/>
                  <a:pt x="188182" y="-7142"/>
                  <a:pt x="236483" y="908"/>
                </a:cubicBezTo>
                <a:cubicBezTo>
                  <a:pt x="251145" y="3352"/>
                  <a:pt x="257504" y="21929"/>
                  <a:pt x="268014" y="32439"/>
                </a:cubicBez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6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par>
                          <p:cTn id="69" fill="hold">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animBg="1"/>
      <p:bldP spid="15" grpId="0" animBg="1"/>
      <p:bldP spid="16" grpId="0" animBg="1"/>
      <p:bldP spid="17"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7230" y="2260846"/>
            <a:ext cx="2604770" cy="1400537"/>
          </a:xfrm>
        </p:spPr>
        <p:txBody>
          <a:bodyPr>
            <a:normAutofit/>
          </a:bodyPr>
          <a:lstStyle/>
          <a:p>
            <a:r>
              <a:rPr lang="fr-FR" dirty="0" smtClean="0"/>
              <a:t>Anatomie </a:t>
            </a:r>
            <a:br>
              <a:rPr lang="fr-FR" dirty="0" smtClean="0"/>
            </a:br>
            <a:r>
              <a:rPr lang="fr-FR" dirty="0" smtClean="0"/>
              <a:t>d’une dent</a:t>
            </a:r>
            <a:endParaRPr lang="fr-FR" dirty="0"/>
          </a:p>
        </p:txBody>
      </p:sp>
      <p:pic>
        <p:nvPicPr>
          <p:cNvPr id="5" name="Image 4"/>
          <p:cNvPicPr>
            <a:picLocks noChangeAspect="1"/>
          </p:cNvPicPr>
          <p:nvPr/>
        </p:nvPicPr>
        <p:blipFill>
          <a:blip r:embed="rId2"/>
          <a:stretch>
            <a:fillRect/>
          </a:stretch>
        </p:blipFill>
        <p:spPr>
          <a:xfrm>
            <a:off x="2435893" y="0"/>
            <a:ext cx="2345529" cy="6829659"/>
          </a:xfrm>
          <a:prstGeom prst="rect">
            <a:avLst/>
          </a:prstGeom>
        </p:spPr>
      </p:pic>
      <p:sp>
        <p:nvSpPr>
          <p:cNvPr id="3" name="Accolade fermante 2"/>
          <p:cNvSpPr/>
          <p:nvPr/>
        </p:nvSpPr>
        <p:spPr>
          <a:xfrm>
            <a:off x="4808527" y="156150"/>
            <a:ext cx="283779" cy="1923175"/>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00"/>
          </a:p>
        </p:txBody>
      </p:sp>
      <p:sp>
        <p:nvSpPr>
          <p:cNvPr id="6" name="Accolade fermante 5"/>
          <p:cNvSpPr/>
          <p:nvPr/>
        </p:nvSpPr>
        <p:spPr>
          <a:xfrm>
            <a:off x="4808527" y="2574561"/>
            <a:ext cx="283779" cy="3367534"/>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00"/>
          </a:p>
        </p:txBody>
      </p:sp>
      <p:sp>
        <p:nvSpPr>
          <p:cNvPr id="7" name="Accolade fermante 6"/>
          <p:cNvSpPr/>
          <p:nvPr/>
        </p:nvSpPr>
        <p:spPr>
          <a:xfrm>
            <a:off x="4808527" y="2079324"/>
            <a:ext cx="283779" cy="495237"/>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00"/>
          </a:p>
        </p:txBody>
      </p:sp>
      <p:sp>
        <p:nvSpPr>
          <p:cNvPr id="4" name="ZoneTexte 3"/>
          <p:cNvSpPr txBox="1"/>
          <p:nvPr/>
        </p:nvSpPr>
        <p:spPr>
          <a:xfrm>
            <a:off x="5364427" y="723709"/>
            <a:ext cx="1682803" cy="461665"/>
          </a:xfrm>
          <a:prstGeom prst="rect">
            <a:avLst/>
          </a:prstGeom>
          <a:noFill/>
        </p:spPr>
        <p:txBody>
          <a:bodyPr wrap="square" rtlCol="0">
            <a:spAutoFit/>
          </a:bodyPr>
          <a:lstStyle/>
          <a:p>
            <a:r>
              <a:rPr lang="fr-FR" sz="2400" dirty="0" smtClean="0"/>
              <a:t>Couronne</a:t>
            </a:r>
            <a:endParaRPr lang="fr-FR" sz="2400" dirty="0"/>
          </a:p>
        </p:txBody>
      </p:sp>
      <p:sp>
        <p:nvSpPr>
          <p:cNvPr id="10" name="ZoneTexte 9"/>
          <p:cNvSpPr txBox="1"/>
          <p:nvPr/>
        </p:nvSpPr>
        <p:spPr>
          <a:xfrm>
            <a:off x="5364427" y="2079325"/>
            <a:ext cx="1682803" cy="461665"/>
          </a:xfrm>
          <a:prstGeom prst="rect">
            <a:avLst/>
          </a:prstGeom>
          <a:noFill/>
        </p:spPr>
        <p:txBody>
          <a:bodyPr wrap="square" rtlCol="0">
            <a:spAutoFit/>
          </a:bodyPr>
          <a:lstStyle/>
          <a:p>
            <a:r>
              <a:rPr lang="fr-FR" sz="2400" dirty="0" smtClean="0"/>
              <a:t>Collet</a:t>
            </a:r>
            <a:endParaRPr lang="fr-FR" sz="2400" dirty="0"/>
          </a:p>
        </p:txBody>
      </p:sp>
      <p:sp>
        <p:nvSpPr>
          <p:cNvPr id="11" name="ZoneTexte 10"/>
          <p:cNvSpPr txBox="1"/>
          <p:nvPr/>
        </p:nvSpPr>
        <p:spPr>
          <a:xfrm>
            <a:off x="5364427" y="4073662"/>
            <a:ext cx="1682803" cy="461665"/>
          </a:xfrm>
          <a:prstGeom prst="rect">
            <a:avLst/>
          </a:prstGeom>
          <a:noFill/>
        </p:spPr>
        <p:txBody>
          <a:bodyPr wrap="square" rtlCol="0">
            <a:spAutoFit/>
          </a:bodyPr>
          <a:lstStyle/>
          <a:p>
            <a:r>
              <a:rPr lang="fr-FR" sz="2400" dirty="0" smtClean="0"/>
              <a:t>Racine</a:t>
            </a:r>
            <a:endParaRPr lang="fr-FR" sz="2400" dirty="0"/>
          </a:p>
        </p:txBody>
      </p:sp>
      <p:sp>
        <p:nvSpPr>
          <p:cNvPr id="12" name="ZoneTexte 11"/>
          <p:cNvSpPr txBox="1"/>
          <p:nvPr/>
        </p:nvSpPr>
        <p:spPr>
          <a:xfrm>
            <a:off x="426626" y="498200"/>
            <a:ext cx="1682803" cy="461665"/>
          </a:xfrm>
          <a:prstGeom prst="rect">
            <a:avLst/>
          </a:prstGeom>
          <a:noFill/>
        </p:spPr>
        <p:txBody>
          <a:bodyPr wrap="square" rtlCol="0">
            <a:spAutoFit/>
          </a:bodyPr>
          <a:lstStyle/>
          <a:p>
            <a:r>
              <a:rPr lang="fr-FR" sz="2400" dirty="0" smtClean="0"/>
              <a:t>Email</a:t>
            </a:r>
            <a:endParaRPr lang="fr-FR" sz="2400" dirty="0"/>
          </a:p>
        </p:txBody>
      </p:sp>
      <p:sp>
        <p:nvSpPr>
          <p:cNvPr id="13" name="ZoneTexte 12"/>
          <p:cNvSpPr txBox="1"/>
          <p:nvPr/>
        </p:nvSpPr>
        <p:spPr>
          <a:xfrm>
            <a:off x="413077" y="1071110"/>
            <a:ext cx="1682803" cy="461665"/>
          </a:xfrm>
          <a:prstGeom prst="rect">
            <a:avLst/>
          </a:prstGeom>
          <a:noFill/>
        </p:spPr>
        <p:txBody>
          <a:bodyPr wrap="square" rtlCol="0">
            <a:spAutoFit/>
          </a:bodyPr>
          <a:lstStyle/>
          <a:p>
            <a:r>
              <a:rPr lang="fr-FR" sz="2400" dirty="0" smtClean="0"/>
              <a:t>Dentine</a:t>
            </a:r>
            <a:endParaRPr lang="fr-FR" sz="2400" dirty="0"/>
          </a:p>
        </p:txBody>
      </p:sp>
      <p:sp>
        <p:nvSpPr>
          <p:cNvPr id="14" name="ZoneTexte 13"/>
          <p:cNvSpPr txBox="1"/>
          <p:nvPr/>
        </p:nvSpPr>
        <p:spPr>
          <a:xfrm>
            <a:off x="413075" y="1631928"/>
            <a:ext cx="1682803" cy="461665"/>
          </a:xfrm>
          <a:prstGeom prst="rect">
            <a:avLst/>
          </a:prstGeom>
          <a:noFill/>
        </p:spPr>
        <p:txBody>
          <a:bodyPr wrap="square" rtlCol="0">
            <a:spAutoFit/>
          </a:bodyPr>
          <a:lstStyle/>
          <a:p>
            <a:r>
              <a:rPr lang="fr-FR" sz="2400" dirty="0" smtClean="0"/>
              <a:t>Pulpe</a:t>
            </a:r>
            <a:endParaRPr lang="fr-FR" sz="2400" dirty="0"/>
          </a:p>
        </p:txBody>
      </p:sp>
      <p:sp>
        <p:nvSpPr>
          <p:cNvPr id="15" name="ZoneTexte 14"/>
          <p:cNvSpPr txBox="1"/>
          <p:nvPr/>
        </p:nvSpPr>
        <p:spPr>
          <a:xfrm>
            <a:off x="413077" y="2079589"/>
            <a:ext cx="1682803" cy="461665"/>
          </a:xfrm>
          <a:prstGeom prst="rect">
            <a:avLst/>
          </a:prstGeom>
          <a:noFill/>
        </p:spPr>
        <p:txBody>
          <a:bodyPr wrap="square" rtlCol="0">
            <a:spAutoFit/>
          </a:bodyPr>
          <a:lstStyle/>
          <a:p>
            <a:r>
              <a:rPr lang="fr-FR" sz="2400" dirty="0" smtClean="0"/>
              <a:t>Gencive</a:t>
            </a:r>
            <a:endParaRPr lang="fr-FR" sz="2400" dirty="0"/>
          </a:p>
        </p:txBody>
      </p:sp>
      <p:sp>
        <p:nvSpPr>
          <p:cNvPr id="16" name="ZoneTexte 15"/>
          <p:cNvSpPr txBox="1"/>
          <p:nvPr/>
        </p:nvSpPr>
        <p:spPr>
          <a:xfrm>
            <a:off x="413075" y="3203050"/>
            <a:ext cx="1682803" cy="461665"/>
          </a:xfrm>
          <a:prstGeom prst="rect">
            <a:avLst/>
          </a:prstGeom>
          <a:noFill/>
        </p:spPr>
        <p:txBody>
          <a:bodyPr wrap="square" rtlCol="0">
            <a:spAutoFit/>
          </a:bodyPr>
          <a:lstStyle/>
          <a:p>
            <a:r>
              <a:rPr lang="fr-FR" sz="2400" dirty="0" smtClean="0"/>
              <a:t>Cément</a:t>
            </a:r>
            <a:endParaRPr lang="fr-FR" sz="2400" dirty="0"/>
          </a:p>
        </p:txBody>
      </p:sp>
      <p:sp>
        <p:nvSpPr>
          <p:cNvPr id="17" name="ZoneTexte 16"/>
          <p:cNvSpPr txBox="1"/>
          <p:nvPr/>
        </p:nvSpPr>
        <p:spPr>
          <a:xfrm>
            <a:off x="426626" y="2633587"/>
            <a:ext cx="1682803" cy="461665"/>
          </a:xfrm>
          <a:prstGeom prst="rect">
            <a:avLst/>
          </a:prstGeom>
          <a:noFill/>
        </p:spPr>
        <p:txBody>
          <a:bodyPr wrap="square" rtlCol="0">
            <a:spAutoFit/>
          </a:bodyPr>
          <a:lstStyle/>
          <a:p>
            <a:r>
              <a:rPr lang="fr-FR" sz="2400" dirty="0" smtClean="0"/>
              <a:t>Capillaires</a:t>
            </a:r>
            <a:endParaRPr lang="fr-FR" sz="2400" dirty="0"/>
          </a:p>
        </p:txBody>
      </p:sp>
      <p:sp>
        <p:nvSpPr>
          <p:cNvPr id="18" name="ZoneTexte 17"/>
          <p:cNvSpPr txBox="1"/>
          <p:nvPr/>
        </p:nvSpPr>
        <p:spPr>
          <a:xfrm>
            <a:off x="453731" y="3667728"/>
            <a:ext cx="1682803" cy="461665"/>
          </a:xfrm>
          <a:prstGeom prst="rect">
            <a:avLst/>
          </a:prstGeom>
          <a:noFill/>
        </p:spPr>
        <p:txBody>
          <a:bodyPr wrap="square" rtlCol="0">
            <a:spAutoFit/>
          </a:bodyPr>
          <a:lstStyle/>
          <a:p>
            <a:r>
              <a:rPr lang="fr-FR" sz="2400" dirty="0" smtClean="0"/>
              <a:t>Nerfs</a:t>
            </a:r>
          </a:p>
        </p:txBody>
      </p:sp>
      <p:sp>
        <p:nvSpPr>
          <p:cNvPr id="19" name="ZoneTexte 18"/>
          <p:cNvSpPr txBox="1"/>
          <p:nvPr/>
        </p:nvSpPr>
        <p:spPr>
          <a:xfrm>
            <a:off x="413075" y="4761896"/>
            <a:ext cx="1682803" cy="461665"/>
          </a:xfrm>
          <a:prstGeom prst="rect">
            <a:avLst/>
          </a:prstGeom>
          <a:noFill/>
        </p:spPr>
        <p:txBody>
          <a:bodyPr wrap="square" rtlCol="0">
            <a:spAutoFit/>
          </a:bodyPr>
          <a:lstStyle/>
          <a:p>
            <a:r>
              <a:rPr lang="fr-FR" sz="2400" dirty="0" smtClean="0"/>
              <a:t>Os</a:t>
            </a:r>
          </a:p>
        </p:txBody>
      </p:sp>
      <p:sp>
        <p:nvSpPr>
          <p:cNvPr id="20" name="ZoneTexte 19"/>
          <p:cNvSpPr txBox="1"/>
          <p:nvPr/>
        </p:nvSpPr>
        <p:spPr>
          <a:xfrm>
            <a:off x="385974" y="5850040"/>
            <a:ext cx="1682803" cy="461665"/>
          </a:xfrm>
          <a:prstGeom prst="rect">
            <a:avLst/>
          </a:prstGeom>
          <a:noFill/>
        </p:spPr>
        <p:txBody>
          <a:bodyPr wrap="square" rtlCol="0">
            <a:spAutoFit/>
          </a:bodyPr>
          <a:lstStyle/>
          <a:p>
            <a:r>
              <a:rPr lang="fr-FR" sz="2400" dirty="0" smtClean="0"/>
              <a:t>Artère</a:t>
            </a:r>
          </a:p>
        </p:txBody>
      </p:sp>
      <p:sp>
        <p:nvSpPr>
          <p:cNvPr id="21" name="ZoneTexte 20"/>
          <p:cNvSpPr txBox="1"/>
          <p:nvPr/>
        </p:nvSpPr>
        <p:spPr>
          <a:xfrm>
            <a:off x="413075" y="6467797"/>
            <a:ext cx="1682803" cy="461665"/>
          </a:xfrm>
          <a:prstGeom prst="rect">
            <a:avLst/>
          </a:prstGeom>
          <a:noFill/>
        </p:spPr>
        <p:txBody>
          <a:bodyPr wrap="square" rtlCol="0">
            <a:spAutoFit/>
          </a:bodyPr>
          <a:lstStyle/>
          <a:p>
            <a:r>
              <a:rPr lang="fr-FR" sz="2400" dirty="0" smtClean="0"/>
              <a:t>Veine</a:t>
            </a:r>
          </a:p>
        </p:txBody>
      </p:sp>
      <p:sp>
        <p:nvSpPr>
          <p:cNvPr id="22" name="ZoneTexte 21"/>
          <p:cNvSpPr txBox="1"/>
          <p:nvPr/>
        </p:nvSpPr>
        <p:spPr>
          <a:xfrm>
            <a:off x="413075" y="5308710"/>
            <a:ext cx="1682803" cy="461665"/>
          </a:xfrm>
          <a:prstGeom prst="rect">
            <a:avLst/>
          </a:prstGeom>
          <a:noFill/>
        </p:spPr>
        <p:txBody>
          <a:bodyPr wrap="square" rtlCol="0">
            <a:spAutoFit/>
          </a:bodyPr>
          <a:lstStyle/>
          <a:p>
            <a:r>
              <a:rPr lang="fr-FR" sz="2400" dirty="0" smtClean="0"/>
              <a:t>Apex</a:t>
            </a:r>
          </a:p>
        </p:txBody>
      </p:sp>
      <p:sp>
        <p:nvSpPr>
          <p:cNvPr id="23" name="ZoneTexte 22"/>
          <p:cNvSpPr txBox="1"/>
          <p:nvPr/>
        </p:nvSpPr>
        <p:spPr>
          <a:xfrm>
            <a:off x="383701" y="4311874"/>
            <a:ext cx="1682803" cy="461665"/>
          </a:xfrm>
          <a:prstGeom prst="rect">
            <a:avLst/>
          </a:prstGeom>
          <a:noFill/>
        </p:spPr>
        <p:txBody>
          <a:bodyPr wrap="square" rtlCol="0">
            <a:spAutoFit/>
          </a:bodyPr>
          <a:lstStyle/>
          <a:p>
            <a:r>
              <a:rPr lang="fr-FR" sz="2400" dirty="0" smtClean="0"/>
              <a:t>Ligament</a:t>
            </a:r>
          </a:p>
        </p:txBody>
      </p:sp>
      <p:cxnSp>
        <p:nvCxnSpPr>
          <p:cNvPr id="9" name="Connecteur droit avec flèche 8"/>
          <p:cNvCxnSpPr>
            <a:stCxn id="12" idx="3"/>
          </p:cNvCxnSpPr>
          <p:nvPr/>
        </p:nvCxnSpPr>
        <p:spPr>
          <a:xfrm flipV="1">
            <a:off x="2109429" y="723709"/>
            <a:ext cx="1019851" cy="5324"/>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09429" y="1419287"/>
            <a:ext cx="1074194" cy="22694"/>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14" idx="3"/>
          </p:cNvCxnSpPr>
          <p:nvPr/>
        </p:nvCxnSpPr>
        <p:spPr>
          <a:xfrm flipV="1">
            <a:off x="2095878" y="1840066"/>
            <a:ext cx="1149333" cy="22695"/>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15" idx="3"/>
          </p:cNvCxnSpPr>
          <p:nvPr/>
        </p:nvCxnSpPr>
        <p:spPr>
          <a:xfrm flipV="1">
            <a:off x="2095880" y="2260846"/>
            <a:ext cx="2189169" cy="49576"/>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7" idx="3"/>
          </p:cNvCxnSpPr>
          <p:nvPr/>
        </p:nvCxnSpPr>
        <p:spPr>
          <a:xfrm flipV="1">
            <a:off x="2109429" y="2829520"/>
            <a:ext cx="1346315" cy="3490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2013208" y="3492875"/>
            <a:ext cx="993505" cy="22035"/>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2047215" y="3876525"/>
            <a:ext cx="1434248" cy="1"/>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2066504" y="4527016"/>
            <a:ext cx="964364" cy="1569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2047215" y="4992728"/>
            <a:ext cx="2341028" cy="31963"/>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2047215" y="5622128"/>
            <a:ext cx="1434248" cy="1"/>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1" name="Groupe 70"/>
          <p:cNvGrpSpPr/>
          <p:nvPr/>
        </p:nvGrpSpPr>
        <p:grpSpPr>
          <a:xfrm>
            <a:off x="2013208" y="6024999"/>
            <a:ext cx="1017660" cy="402553"/>
            <a:chOff x="2013208" y="6024999"/>
            <a:chExt cx="1017660" cy="402553"/>
          </a:xfrm>
        </p:grpSpPr>
        <p:cxnSp>
          <p:nvCxnSpPr>
            <p:cNvPr id="59" name="Connecteur droit avec flèche 58"/>
            <p:cNvCxnSpPr/>
            <p:nvPr/>
          </p:nvCxnSpPr>
          <p:spPr>
            <a:xfrm>
              <a:off x="2013208" y="6024999"/>
              <a:ext cx="1017660" cy="3013"/>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a:off x="3010134" y="6024999"/>
              <a:ext cx="0" cy="402553"/>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2" name="Groupe 71"/>
          <p:cNvGrpSpPr/>
          <p:nvPr/>
        </p:nvGrpSpPr>
        <p:grpSpPr>
          <a:xfrm>
            <a:off x="2008327" y="6358619"/>
            <a:ext cx="998387" cy="392871"/>
            <a:chOff x="2008327" y="6358619"/>
            <a:chExt cx="998387" cy="392871"/>
          </a:xfrm>
        </p:grpSpPr>
        <p:cxnSp>
          <p:nvCxnSpPr>
            <p:cNvPr id="61" name="Connecteur droit avec flèche 60"/>
            <p:cNvCxnSpPr/>
            <p:nvPr/>
          </p:nvCxnSpPr>
          <p:spPr>
            <a:xfrm>
              <a:off x="2008327" y="6751490"/>
              <a:ext cx="998386" cy="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flipV="1">
              <a:off x="3006713" y="6358619"/>
              <a:ext cx="1" cy="392871"/>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20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Effect transition="in" filter="fade">
                                      <p:cBhvr>
                                        <p:cTn id="73" dur="500"/>
                                        <p:tgtEl>
                                          <p:spTgt spid="14"/>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Effect transition="in" filter="fade">
                                      <p:cBhvr>
                                        <p:cTn id="84" dur="500"/>
                                        <p:tgtEl>
                                          <p:spTgt spid="15"/>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left)">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animEffect transition="in" filter="fade">
                                      <p:cBhvr>
                                        <p:cTn id="95" dur="500"/>
                                        <p:tgtEl>
                                          <p:spTgt spid="17"/>
                                        </p:tgtEl>
                                      </p:cBhvr>
                                    </p:animEffect>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left)">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wipe(left)">
                                      <p:cBhvr>
                                        <p:cTn id="121" dur="500"/>
                                        <p:tgtEl>
                                          <p:spTgt spid="3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p:cTn id="126" dur="500" fill="hold"/>
                                        <p:tgtEl>
                                          <p:spTgt spid="23"/>
                                        </p:tgtEl>
                                        <p:attrNameLst>
                                          <p:attrName>ppt_w</p:attrName>
                                        </p:attrNameLst>
                                      </p:cBhvr>
                                      <p:tavLst>
                                        <p:tav tm="0">
                                          <p:val>
                                            <p:fltVal val="0"/>
                                          </p:val>
                                        </p:tav>
                                        <p:tav tm="100000">
                                          <p:val>
                                            <p:strVal val="#ppt_w"/>
                                          </p:val>
                                        </p:tav>
                                      </p:tavLst>
                                    </p:anim>
                                    <p:anim calcmode="lin" valueType="num">
                                      <p:cBhvr>
                                        <p:cTn id="127" dur="500" fill="hold"/>
                                        <p:tgtEl>
                                          <p:spTgt spid="23"/>
                                        </p:tgtEl>
                                        <p:attrNameLst>
                                          <p:attrName>ppt_h</p:attrName>
                                        </p:attrNameLst>
                                      </p:cBhvr>
                                      <p:tavLst>
                                        <p:tav tm="0">
                                          <p:val>
                                            <p:fltVal val="0"/>
                                          </p:val>
                                        </p:tav>
                                        <p:tav tm="100000">
                                          <p:val>
                                            <p:strVal val="#ppt_h"/>
                                          </p:val>
                                        </p:tav>
                                      </p:tavLst>
                                    </p:anim>
                                    <p:animEffect transition="in" filter="fade">
                                      <p:cBhvr>
                                        <p:cTn id="128" dur="500"/>
                                        <p:tgtEl>
                                          <p:spTgt spid="23"/>
                                        </p:tgtEl>
                                      </p:cBhvr>
                                    </p:animEffect>
                                  </p:childTnLst>
                                </p:cTn>
                              </p:par>
                            </p:childTnLst>
                          </p:cTn>
                        </p:par>
                        <p:par>
                          <p:cTn id="129" fill="hold">
                            <p:stCondLst>
                              <p:cond delay="500"/>
                            </p:stCondLst>
                            <p:childTnLst>
                              <p:par>
                                <p:cTn id="130" presetID="22" presetClass="entr" presetSubtype="8" fill="hold"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wipe(left)">
                                      <p:cBhvr>
                                        <p:cTn id="132" dur="5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Effect transition="in" filter="fade">
                                      <p:cBhvr>
                                        <p:cTn id="139" dur="500"/>
                                        <p:tgtEl>
                                          <p:spTgt spid="19"/>
                                        </p:tgtEl>
                                      </p:cBhvr>
                                    </p:animEffect>
                                  </p:childTnLst>
                                </p:cTn>
                              </p:par>
                            </p:childTnLst>
                          </p:cTn>
                        </p:par>
                        <p:par>
                          <p:cTn id="140" fill="hold">
                            <p:stCondLst>
                              <p:cond delay="500"/>
                            </p:stCondLst>
                            <p:childTnLst>
                              <p:par>
                                <p:cTn id="141" presetID="22" presetClass="entr" presetSubtype="8" fill="hold" nodeType="after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wipe(left)">
                                      <p:cBhvr>
                                        <p:cTn id="143" dur="500"/>
                                        <p:tgtEl>
                                          <p:spTgt spid="41"/>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22"/>
                                        </p:tgtEl>
                                        <p:attrNameLst>
                                          <p:attrName>style.visibility</p:attrName>
                                        </p:attrNameLst>
                                      </p:cBhvr>
                                      <p:to>
                                        <p:strVal val="visible"/>
                                      </p:to>
                                    </p:set>
                                    <p:anim calcmode="lin" valueType="num">
                                      <p:cBhvr>
                                        <p:cTn id="148" dur="500" fill="hold"/>
                                        <p:tgtEl>
                                          <p:spTgt spid="22"/>
                                        </p:tgtEl>
                                        <p:attrNameLst>
                                          <p:attrName>ppt_w</p:attrName>
                                        </p:attrNameLst>
                                      </p:cBhvr>
                                      <p:tavLst>
                                        <p:tav tm="0">
                                          <p:val>
                                            <p:fltVal val="0"/>
                                          </p:val>
                                        </p:tav>
                                        <p:tav tm="100000">
                                          <p:val>
                                            <p:strVal val="#ppt_w"/>
                                          </p:val>
                                        </p:tav>
                                      </p:tavLst>
                                    </p:anim>
                                    <p:anim calcmode="lin" valueType="num">
                                      <p:cBhvr>
                                        <p:cTn id="149" dur="500" fill="hold"/>
                                        <p:tgtEl>
                                          <p:spTgt spid="22"/>
                                        </p:tgtEl>
                                        <p:attrNameLst>
                                          <p:attrName>ppt_h</p:attrName>
                                        </p:attrNameLst>
                                      </p:cBhvr>
                                      <p:tavLst>
                                        <p:tav tm="0">
                                          <p:val>
                                            <p:fltVal val="0"/>
                                          </p:val>
                                        </p:tav>
                                        <p:tav tm="100000">
                                          <p:val>
                                            <p:strVal val="#ppt_h"/>
                                          </p:val>
                                        </p:tav>
                                      </p:tavLst>
                                    </p:anim>
                                    <p:animEffect transition="in" filter="fade">
                                      <p:cBhvr>
                                        <p:cTn id="150" dur="500"/>
                                        <p:tgtEl>
                                          <p:spTgt spid="22"/>
                                        </p:tgtEl>
                                      </p:cBhvr>
                                    </p:animEffect>
                                  </p:childTnLst>
                                </p:cTn>
                              </p:par>
                            </p:childTnLst>
                          </p:cTn>
                        </p:par>
                        <p:par>
                          <p:cTn id="151" fill="hold">
                            <p:stCondLst>
                              <p:cond delay="500"/>
                            </p:stCondLst>
                            <p:childTnLst>
                              <p:par>
                                <p:cTn id="152" presetID="22" presetClass="entr" presetSubtype="8" fill="hold"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20"/>
                                        </p:tgtEl>
                                        <p:attrNameLst>
                                          <p:attrName>style.visibility</p:attrName>
                                        </p:attrNameLst>
                                      </p:cBhvr>
                                      <p:to>
                                        <p:strVal val="visible"/>
                                      </p:to>
                                    </p:set>
                                    <p:anim calcmode="lin" valueType="num">
                                      <p:cBhvr>
                                        <p:cTn id="159" dur="500" fill="hold"/>
                                        <p:tgtEl>
                                          <p:spTgt spid="20"/>
                                        </p:tgtEl>
                                        <p:attrNameLst>
                                          <p:attrName>ppt_w</p:attrName>
                                        </p:attrNameLst>
                                      </p:cBhvr>
                                      <p:tavLst>
                                        <p:tav tm="0">
                                          <p:val>
                                            <p:fltVal val="0"/>
                                          </p:val>
                                        </p:tav>
                                        <p:tav tm="100000">
                                          <p:val>
                                            <p:strVal val="#ppt_w"/>
                                          </p:val>
                                        </p:tav>
                                      </p:tavLst>
                                    </p:anim>
                                    <p:anim calcmode="lin" valueType="num">
                                      <p:cBhvr>
                                        <p:cTn id="160" dur="500" fill="hold"/>
                                        <p:tgtEl>
                                          <p:spTgt spid="20"/>
                                        </p:tgtEl>
                                        <p:attrNameLst>
                                          <p:attrName>ppt_h</p:attrName>
                                        </p:attrNameLst>
                                      </p:cBhvr>
                                      <p:tavLst>
                                        <p:tav tm="0">
                                          <p:val>
                                            <p:fltVal val="0"/>
                                          </p:val>
                                        </p:tav>
                                        <p:tav tm="100000">
                                          <p:val>
                                            <p:strVal val="#ppt_h"/>
                                          </p:val>
                                        </p:tav>
                                      </p:tavLst>
                                    </p:anim>
                                    <p:animEffect transition="in" filter="fade">
                                      <p:cBhvr>
                                        <p:cTn id="161" dur="500"/>
                                        <p:tgtEl>
                                          <p:spTgt spid="20"/>
                                        </p:tgtEl>
                                      </p:cBhvr>
                                    </p:animEffect>
                                  </p:childTnLst>
                                </p:cTn>
                              </p:par>
                            </p:childTnLst>
                          </p:cTn>
                        </p:par>
                        <p:par>
                          <p:cTn id="162" fill="hold">
                            <p:stCondLst>
                              <p:cond delay="500"/>
                            </p:stCondLst>
                            <p:childTnLst>
                              <p:par>
                                <p:cTn id="163" presetID="22" presetClass="entr" presetSubtype="8" fill="hold" nodeType="after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wipe(left)">
                                      <p:cBhvr>
                                        <p:cTn id="165" dur="500"/>
                                        <p:tgtEl>
                                          <p:spTgt spid="71"/>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0" nodeType="clickEffect">
                                  <p:stCondLst>
                                    <p:cond delay="0"/>
                                  </p:stCondLst>
                                  <p:childTnLst>
                                    <p:set>
                                      <p:cBhvr>
                                        <p:cTn id="169" dur="1" fill="hold">
                                          <p:stCondLst>
                                            <p:cond delay="0"/>
                                          </p:stCondLst>
                                        </p:cTn>
                                        <p:tgtEl>
                                          <p:spTgt spid="21"/>
                                        </p:tgtEl>
                                        <p:attrNameLst>
                                          <p:attrName>style.visibility</p:attrName>
                                        </p:attrNameLst>
                                      </p:cBhvr>
                                      <p:to>
                                        <p:strVal val="visible"/>
                                      </p:to>
                                    </p:set>
                                    <p:anim calcmode="lin" valueType="num">
                                      <p:cBhvr>
                                        <p:cTn id="170" dur="500" fill="hold"/>
                                        <p:tgtEl>
                                          <p:spTgt spid="21"/>
                                        </p:tgtEl>
                                        <p:attrNameLst>
                                          <p:attrName>ppt_w</p:attrName>
                                        </p:attrNameLst>
                                      </p:cBhvr>
                                      <p:tavLst>
                                        <p:tav tm="0">
                                          <p:val>
                                            <p:fltVal val="0"/>
                                          </p:val>
                                        </p:tav>
                                        <p:tav tm="100000">
                                          <p:val>
                                            <p:strVal val="#ppt_w"/>
                                          </p:val>
                                        </p:tav>
                                      </p:tavLst>
                                    </p:anim>
                                    <p:anim calcmode="lin" valueType="num">
                                      <p:cBhvr>
                                        <p:cTn id="171" dur="500" fill="hold"/>
                                        <p:tgtEl>
                                          <p:spTgt spid="21"/>
                                        </p:tgtEl>
                                        <p:attrNameLst>
                                          <p:attrName>ppt_h</p:attrName>
                                        </p:attrNameLst>
                                      </p:cBhvr>
                                      <p:tavLst>
                                        <p:tav tm="0">
                                          <p:val>
                                            <p:fltVal val="0"/>
                                          </p:val>
                                        </p:tav>
                                        <p:tav tm="100000">
                                          <p:val>
                                            <p:strVal val="#ppt_h"/>
                                          </p:val>
                                        </p:tav>
                                      </p:tavLst>
                                    </p:anim>
                                    <p:animEffect transition="in" filter="fade">
                                      <p:cBhvr>
                                        <p:cTn id="172" dur="500"/>
                                        <p:tgtEl>
                                          <p:spTgt spid="21"/>
                                        </p:tgtEl>
                                      </p:cBhvr>
                                    </p:animEffect>
                                  </p:childTnLst>
                                </p:cTn>
                              </p:par>
                            </p:childTnLst>
                          </p:cTn>
                        </p:par>
                        <p:par>
                          <p:cTn id="173" fill="hold">
                            <p:stCondLst>
                              <p:cond delay="500"/>
                            </p:stCondLst>
                            <p:childTnLst>
                              <p:par>
                                <p:cTn id="174" presetID="22" presetClass="entr" presetSubtype="8" fill="hold" nodeType="after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wipe(left)">
                                      <p:cBhvr>
                                        <p:cTn id="17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4"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378" y="108380"/>
            <a:ext cx="5137207" cy="914399"/>
          </a:xfrm>
        </p:spPr>
        <p:txBody>
          <a:bodyPr/>
          <a:lstStyle/>
          <a:p>
            <a:r>
              <a:rPr lang="fr-FR" dirty="0" smtClean="0"/>
              <a:t>Morphologie d’une dent</a:t>
            </a:r>
            <a:endParaRPr lang="fr-FR" dirty="0"/>
          </a:p>
        </p:txBody>
      </p:sp>
      <p:pic>
        <p:nvPicPr>
          <p:cNvPr id="11" name="Image 10"/>
          <p:cNvPicPr>
            <a:picLocks noChangeAspect="1"/>
          </p:cNvPicPr>
          <p:nvPr/>
        </p:nvPicPr>
        <p:blipFill>
          <a:blip r:embed="rId2">
            <a:lum contrast="40000"/>
          </a:blip>
          <a:stretch>
            <a:fillRect/>
          </a:stretch>
        </p:blipFill>
        <p:spPr>
          <a:xfrm>
            <a:off x="2608469" y="1325553"/>
            <a:ext cx="4969347" cy="4991207"/>
          </a:xfrm>
          <a:prstGeom prst="rect">
            <a:avLst/>
          </a:prstGeom>
        </p:spPr>
      </p:pic>
      <p:sp>
        <p:nvSpPr>
          <p:cNvPr id="12" name="ZoneTexte 11"/>
          <p:cNvSpPr txBox="1"/>
          <p:nvPr/>
        </p:nvSpPr>
        <p:spPr>
          <a:xfrm>
            <a:off x="3855424" y="956221"/>
            <a:ext cx="2151238" cy="369332"/>
          </a:xfrm>
          <a:prstGeom prst="rect">
            <a:avLst/>
          </a:prstGeom>
          <a:solidFill>
            <a:schemeClr val="accent1">
              <a:lumMod val="20000"/>
              <a:lumOff val="80000"/>
            </a:schemeClr>
          </a:solidFill>
        </p:spPr>
        <p:txBody>
          <a:bodyPr wrap="square" rtlCol="0">
            <a:spAutoFit/>
          </a:bodyPr>
          <a:lstStyle/>
          <a:p>
            <a:pPr algn="ctr"/>
            <a:r>
              <a:rPr lang="fr-FR" b="1" dirty="0" smtClean="0">
                <a:solidFill>
                  <a:schemeClr val="accent1">
                    <a:lumMod val="75000"/>
                  </a:schemeClr>
                </a:solidFill>
              </a:rPr>
              <a:t>Face </a:t>
            </a:r>
            <a:r>
              <a:rPr lang="fr-FR" b="1" dirty="0" err="1" smtClean="0">
                <a:solidFill>
                  <a:schemeClr val="accent1">
                    <a:lumMod val="75000"/>
                  </a:schemeClr>
                </a:solidFill>
              </a:rPr>
              <a:t>mésiale</a:t>
            </a:r>
            <a:endParaRPr lang="fr-FR" b="1" dirty="0">
              <a:solidFill>
                <a:schemeClr val="accent1">
                  <a:lumMod val="75000"/>
                </a:schemeClr>
              </a:solidFill>
            </a:endParaRPr>
          </a:p>
        </p:txBody>
      </p:sp>
      <p:sp>
        <p:nvSpPr>
          <p:cNvPr id="13" name="ZoneTexte 12"/>
          <p:cNvSpPr txBox="1"/>
          <p:nvPr/>
        </p:nvSpPr>
        <p:spPr>
          <a:xfrm>
            <a:off x="4213743" y="6316760"/>
            <a:ext cx="2498241" cy="369332"/>
          </a:xfrm>
          <a:prstGeom prst="rect">
            <a:avLst/>
          </a:prstGeom>
          <a:solidFill>
            <a:schemeClr val="accent1">
              <a:lumMod val="20000"/>
              <a:lumOff val="80000"/>
            </a:schemeClr>
          </a:solidFill>
        </p:spPr>
        <p:txBody>
          <a:bodyPr wrap="square" rtlCol="0">
            <a:spAutoFit/>
          </a:bodyPr>
          <a:lstStyle>
            <a:defPPr>
              <a:defRPr lang="fr-FR"/>
            </a:defPPr>
            <a:lvl1pPr algn="ctr">
              <a:defRPr b="1">
                <a:solidFill>
                  <a:schemeClr val="accent1">
                    <a:lumMod val="75000"/>
                  </a:schemeClr>
                </a:solidFill>
              </a:defRPr>
            </a:lvl1pPr>
          </a:lstStyle>
          <a:p>
            <a:r>
              <a:rPr lang="fr-FR" dirty="0"/>
              <a:t>Face distale</a:t>
            </a:r>
          </a:p>
        </p:txBody>
      </p:sp>
      <p:sp>
        <p:nvSpPr>
          <p:cNvPr id="16" name="ZoneTexte 15"/>
          <p:cNvSpPr txBox="1"/>
          <p:nvPr/>
        </p:nvSpPr>
        <p:spPr>
          <a:xfrm>
            <a:off x="7822738" y="3692220"/>
            <a:ext cx="2451312" cy="369332"/>
          </a:xfrm>
          <a:prstGeom prst="rect">
            <a:avLst/>
          </a:prstGeom>
          <a:noFill/>
        </p:spPr>
        <p:txBody>
          <a:bodyPr wrap="none" rtlCol="0">
            <a:spAutoFit/>
          </a:bodyPr>
          <a:lstStyle/>
          <a:p>
            <a:r>
              <a:rPr lang="fr-FR" dirty="0" smtClean="0"/>
              <a:t>Sillon dentaire lingual</a:t>
            </a:r>
            <a:endParaRPr lang="fr-FR" dirty="0"/>
          </a:p>
        </p:txBody>
      </p:sp>
      <p:sp>
        <p:nvSpPr>
          <p:cNvPr id="17" name="ZoneTexte 16"/>
          <p:cNvSpPr txBox="1"/>
          <p:nvPr/>
        </p:nvSpPr>
        <p:spPr>
          <a:xfrm>
            <a:off x="76980" y="3897905"/>
            <a:ext cx="1760418" cy="646331"/>
          </a:xfrm>
          <a:prstGeom prst="rect">
            <a:avLst/>
          </a:prstGeom>
          <a:noFill/>
        </p:spPr>
        <p:txBody>
          <a:bodyPr wrap="none" rtlCol="0">
            <a:spAutoFit/>
          </a:bodyPr>
          <a:lstStyle/>
          <a:p>
            <a:r>
              <a:rPr lang="fr-FR" dirty="0" smtClean="0"/>
              <a:t>Sillon dentaire </a:t>
            </a:r>
          </a:p>
          <a:p>
            <a:r>
              <a:rPr lang="fr-FR" dirty="0" smtClean="0"/>
              <a:t>vestibulaire</a:t>
            </a:r>
            <a:endParaRPr lang="fr-FR" dirty="0"/>
          </a:p>
        </p:txBody>
      </p:sp>
      <p:sp>
        <p:nvSpPr>
          <p:cNvPr id="18" name="ZoneTexte 17"/>
          <p:cNvSpPr txBox="1"/>
          <p:nvPr/>
        </p:nvSpPr>
        <p:spPr>
          <a:xfrm>
            <a:off x="76980" y="1937011"/>
            <a:ext cx="1083951" cy="369332"/>
          </a:xfrm>
          <a:prstGeom prst="rect">
            <a:avLst/>
          </a:prstGeom>
          <a:noFill/>
        </p:spPr>
        <p:txBody>
          <a:bodyPr wrap="none" rtlCol="0">
            <a:spAutoFit/>
          </a:bodyPr>
          <a:lstStyle/>
          <a:p>
            <a:r>
              <a:rPr lang="fr-FR" dirty="0" smtClean="0"/>
              <a:t>Cuspides</a:t>
            </a:r>
            <a:endParaRPr lang="fr-FR" dirty="0"/>
          </a:p>
        </p:txBody>
      </p:sp>
      <p:sp>
        <p:nvSpPr>
          <p:cNvPr id="19" name="ZoneTexte 18"/>
          <p:cNvSpPr txBox="1"/>
          <p:nvPr/>
        </p:nvSpPr>
        <p:spPr>
          <a:xfrm>
            <a:off x="7753743" y="1375640"/>
            <a:ext cx="1144865" cy="369332"/>
          </a:xfrm>
          <a:prstGeom prst="rect">
            <a:avLst/>
          </a:prstGeom>
          <a:noFill/>
        </p:spPr>
        <p:txBody>
          <a:bodyPr wrap="none" rtlCol="0">
            <a:spAutoFit/>
          </a:bodyPr>
          <a:lstStyle/>
          <a:p>
            <a:r>
              <a:rPr lang="fr-FR" dirty="0" smtClean="0"/>
              <a:t>Fossettes</a:t>
            </a:r>
            <a:endParaRPr lang="fr-FR" dirty="0"/>
          </a:p>
        </p:txBody>
      </p:sp>
      <p:sp>
        <p:nvSpPr>
          <p:cNvPr id="20" name="ZoneTexte 19"/>
          <p:cNvSpPr txBox="1"/>
          <p:nvPr/>
        </p:nvSpPr>
        <p:spPr>
          <a:xfrm>
            <a:off x="7862441" y="2782804"/>
            <a:ext cx="1721946" cy="369332"/>
          </a:xfrm>
          <a:prstGeom prst="rect">
            <a:avLst/>
          </a:prstGeom>
          <a:noFill/>
        </p:spPr>
        <p:txBody>
          <a:bodyPr wrap="none" rtlCol="0">
            <a:spAutoFit/>
          </a:bodyPr>
          <a:lstStyle/>
          <a:p>
            <a:r>
              <a:rPr lang="fr-FR" dirty="0" smtClean="0"/>
              <a:t>Sillon principal</a:t>
            </a:r>
            <a:endParaRPr lang="fr-FR" dirty="0"/>
          </a:p>
        </p:txBody>
      </p:sp>
      <p:sp>
        <p:nvSpPr>
          <p:cNvPr id="21" name="ZoneTexte 20"/>
          <p:cNvSpPr txBox="1"/>
          <p:nvPr/>
        </p:nvSpPr>
        <p:spPr>
          <a:xfrm>
            <a:off x="7822738" y="4331594"/>
            <a:ext cx="1930337" cy="369332"/>
          </a:xfrm>
          <a:prstGeom prst="rect">
            <a:avLst/>
          </a:prstGeom>
          <a:noFill/>
        </p:spPr>
        <p:txBody>
          <a:bodyPr wrap="none" rtlCol="0">
            <a:spAutoFit/>
          </a:bodyPr>
          <a:lstStyle/>
          <a:p>
            <a:r>
              <a:rPr lang="fr-FR" dirty="0" smtClean="0"/>
              <a:t>Sillon secondaire</a:t>
            </a:r>
            <a:endParaRPr lang="fr-FR" dirty="0"/>
          </a:p>
        </p:txBody>
      </p:sp>
      <p:cxnSp>
        <p:nvCxnSpPr>
          <p:cNvPr id="22" name="Connecteur droit 21"/>
          <p:cNvCxnSpPr/>
          <p:nvPr/>
        </p:nvCxnSpPr>
        <p:spPr>
          <a:xfrm flipV="1">
            <a:off x="1837398" y="4084702"/>
            <a:ext cx="1435301" cy="14332"/>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7049168" y="3898771"/>
            <a:ext cx="773570"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063717" y="4489887"/>
            <a:ext cx="1710681" cy="17199"/>
          </a:xfrm>
          <a:prstGeom prst="line">
            <a:avLst/>
          </a:prstGeom>
          <a:ln w="57150">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1160931" y="2121677"/>
            <a:ext cx="5038677" cy="3263667"/>
            <a:chOff x="1160931" y="2121677"/>
            <a:chExt cx="5038677" cy="3263667"/>
          </a:xfrm>
        </p:grpSpPr>
        <p:cxnSp>
          <p:nvCxnSpPr>
            <p:cNvPr id="4" name="Connecteur droit 3"/>
            <p:cNvCxnSpPr>
              <a:stCxn id="18" idx="3"/>
            </p:cNvCxnSpPr>
            <p:nvPr/>
          </p:nvCxnSpPr>
          <p:spPr>
            <a:xfrm>
              <a:off x="1160931" y="2121677"/>
              <a:ext cx="3052812" cy="153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254118" y="2137028"/>
              <a:ext cx="1512620" cy="543184"/>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4303296" y="2173394"/>
              <a:ext cx="96256" cy="2370842"/>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4003964" y="2173394"/>
              <a:ext cx="204196" cy="450392"/>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4303296" y="2173394"/>
              <a:ext cx="1896312" cy="321195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8" name="Connecteur droit 37"/>
          <p:cNvCxnSpPr/>
          <p:nvPr/>
        </p:nvCxnSpPr>
        <p:spPr>
          <a:xfrm flipH="1">
            <a:off x="4906106" y="2967470"/>
            <a:ext cx="2916632" cy="15516"/>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 name="Groupe 4"/>
          <p:cNvGrpSpPr/>
          <p:nvPr/>
        </p:nvGrpSpPr>
        <p:grpSpPr>
          <a:xfrm>
            <a:off x="4792717" y="1560306"/>
            <a:ext cx="2924626" cy="613088"/>
            <a:chOff x="4792717" y="1560306"/>
            <a:chExt cx="2924626" cy="613088"/>
          </a:xfrm>
        </p:grpSpPr>
        <p:cxnSp>
          <p:nvCxnSpPr>
            <p:cNvPr id="23" name="Connecteur droit 22"/>
            <p:cNvCxnSpPr/>
            <p:nvPr/>
          </p:nvCxnSpPr>
          <p:spPr>
            <a:xfrm>
              <a:off x="5462863" y="1560306"/>
              <a:ext cx="2254480" cy="3698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4792717" y="1560306"/>
              <a:ext cx="629420" cy="613088"/>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4" name="ZoneTexte 13"/>
          <p:cNvSpPr txBox="1"/>
          <p:nvPr/>
        </p:nvSpPr>
        <p:spPr>
          <a:xfrm rot="15208156">
            <a:off x="1791798" y="4061551"/>
            <a:ext cx="2030108" cy="369332"/>
          </a:xfrm>
          <a:prstGeom prst="rect">
            <a:avLst/>
          </a:prstGeom>
          <a:solidFill>
            <a:schemeClr val="accent1">
              <a:lumMod val="20000"/>
              <a:lumOff val="80000"/>
            </a:schemeClr>
          </a:solidFill>
        </p:spPr>
        <p:txBody>
          <a:bodyPr wrap="square" rtlCol="0">
            <a:spAutoFit/>
          </a:bodyPr>
          <a:lstStyle>
            <a:defPPr>
              <a:defRPr lang="fr-FR"/>
            </a:defPPr>
            <a:lvl1pPr algn="ctr">
              <a:defRPr b="1">
                <a:solidFill>
                  <a:schemeClr val="accent1">
                    <a:lumMod val="75000"/>
                  </a:schemeClr>
                </a:solidFill>
              </a:defRPr>
            </a:lvl1pPr>
          </a:lstStyle>
          <a:p>
            <a:r>
              <a:rPr lang="fr-FR" dirty="0"/>
              <a:t>Face vestibulaire</a:t>
            </a:r>
          </a:p>
        </p:txBody>
      </p:sp>
      <p:sp>
        <p:nvSpPr>
          <p:cNvPr id="15" name="ZoneTexte 14"/>
          <p:cNvSpPr txBox="1"/>
          <p:nvPr/>
        </p:nvSpPr>
        <p:spPr>
          <a:xfrm rot="5400000">
            <a:off x="6583693" y="2967470"/>
            <a:ext cx="2188164" cy="369332"/>
          </a:xfrm>
          <a:prstGeom prst="rect">
            <a:avLst/>
          </a:prstGeom>
          <a:solidFill>
            <a:schemeClr val="accent1">
              <a:lumMod val="20000"/>
              <a:lumOff val="80000"/>
            </a:schemeClr>
          </a:solidFill>
        </p:spPr>
        <p:txBody>
          <a:bodyPr wrap="square" rtlCol="0">
            <a:spAutoFit/>
          </a:bodyPr>
          <a:lstStyle>
            <a:defPPr>
              <a:defRPr lang="fr-FR"/>
            </a:defPPr>
            <a:lvl1pPr algn="ctr">
              <a:defRPr b="1">
                <a:solidFill>
                  <a:schemeClr val="accent1">
                    <a:lumMod val="75000"/>
                  </a:schemeClr>
                </a:solidFill>
              </a:defRPr>
            </a:lvl1pPr>
          </a:lstStyle>
          <a:p>
            <a:r>
              <a:rPr lang="fr-FR" dirty="0"/>
              <a:t>Face linguale</a:t>
            </a:r>
          </a:p>
        </p:txBody>
      </p:sp>
      <p:sp>
        <p:nvSpPr>
          <p:cNvPr id="61" name="ZoneTexte 60"/>
          <p:cNvSpPr txBox="1"/>
          <p:nvPr/>
        </p:nvSpPr>
        <p:spPr>
          <a:xfrm>
            <a:off x="6413166" y="494556"/>
            <a:ext cx="2898550" cy="646331"/>
          </a:xfrm>
          <a:prstGeom prst="rect">
            <a:avLst/>
          </a:prstGeom>
          <a:noFill/>
        </p:spPr>
        <p:txBody>
          <a:bodyPr wrap="none" rtlCol="0">
            <a:spAutoFit/>
          </a:bodyPr>
          <a:lstStyle/>
          <a:p>
            <a:r>
              <a:rPr lang="fr-FR" dirty="0" smtClean="0"/>
              <a:t>Dépressions à l’extrémité </a:t>
            </a:r>
          </a:p>
          <a:p>
            <a:r>
              <a:rPr lang="fr-FR" dirty="0" smtClean="0"/>
              <a:t>ou jonction des sillons</a:t>
            </a:r>
            <a:endParaRPr lang="fr-FR" dirty="0"/>
          </a:p>
        </p:txBody>
      </p:sp>
      <p:sp>
        <p:nvSpPr>
          <p:cNvPr id="62" name="ZoneTexte 61"/>
          <p:cNvSpPr txBox="1"/>
          <p:nvPr/>
        </p:nvSpPr>
        <p:spPr>
          <a:xfrm>
            <a:off x="109181" y="1029193"/>
            <a:ext cx="3033203" cy="646331"/>
          </a:xfrm>
          <a:prstGeom prst="rect">
            <a:avLst/>
          </a:prstGeom>
          <a:noFill/>
        </p:spPr>
        <p:txBody>
          <a:bodyPr wrap="none" rtlCol="0">
            <a:spAutoFit/>
          </a:bodyPr>
          <a:lstStyle/>
          <a:p>
            <a:r>
              <a:rPr lang="fr-FR" dirty="0" smtClean="0"/>
              <a:t>Saillies </a:t>
            </a:r>
            <a:r>
              <a:rPr lang="fr-FR" dirty="0"/>
              <a:t>d’émail sur</a:t>
            </a:r>
          </a:p>
          <a:p>
            <a:r>
              <a:rPr lang="fr-FR" dirty="0"/>
              <a:t>la face occlusale des dents </a:t>
            </a:r>
          </a:p>
        </p:txBody>
      </p:sp>
    </p:spTree>
    <p:extLst>
      <p:ext uri="{BB962C8B-B14F-4D97-AF65-F5344CB8AC3E}">
        <p14:creationId xmlns:p14="http://schemas.microsoft.com/office/powerpoint/2010/main" val="1716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500"/>
                            </p:stCondLst>
                            <p:childTnLst>
                              <p:par>
                                <p:cTn id="70" presetID="22" presetClass="entr" presetSubtype="2"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right)">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p:cTn id="77" dur="500" fill="hold"/>
                                        <p:tgtEl>
                                          <p:spTgt spid="62"/>
                                        </p:tgtEl>
                                        <p:attrNameLst>
                                          <p:attrName>ppt_w</p:attrName>
                                        </p:attrNameLst>
                                      </p:cBhvr>
                                      <p:tavLst>
                                        <p:tav tm="0">
                                          <p:val>
                                            <p:fltVal val="0"/>
                                          </p:val>
                                        </p:tav>
                                        <p:tav tm="100000">
                                          <p:val>
                                            <p:strVal val="#ppt_w"/>
                                          </p:val>
                                        </p:tav>
                                      </p:tavLst>
                                    </p:anim>
                                    <p:anim calcmode="lin" valueType="num">
                                      <p:cBhvr>
                                        <p:cTn id="78" dur="500" fill="hold"/>
                                        <p:tgtEl>
                                          <p:spTgt spid="62"/>
                                        </p:tgtEl>
                                        <p:attrNameLst>
                                          <p:attrName>ppt_h</p:attrName>
                                        </p:attrNameLst>
                                      </p:cBhvr>
                                      <p:tavLst>
                                        <p:tav tm="0">
                                          <p:val>
                                            <p:fltVal val="0"/>
                                          </p:val>
                                        </p:tav>
                                        <p:tav tm="100000">
                                          <p:val>
                                            <p:strVal val="#ppt_h"/>
                                          </p:val>
                                        </p:tav>
                                      </p:tavLst>
                                    </p:anim>
                                    <p:animEffect transition="in" filter="fade">
                                      <p:cBhvr>
                                        <p:cTn id="79" dur="500"/>
                                        <p:tgtEl>
                                          <p:spTgt spid="62"/>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par>
                                <p:cTn id="86" presetID="22" presetClass="entr" presetSubtype="8" fill="hold"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wipe(left)">
                                      <p:cBhvr>
                                        <p:cTn id="88" dur="5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000"/>
                            </p:stCondLst>
                            <p:childTnLst>
                              <p:par>
                                <p:cTn id="103" presetID="22" presetClass="entr" presetSubtype="2" fill="hold" nodeType="after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wipe(right)">
                                      <p:cBhvr>
                                        <p:cTn id="10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6" grpId="0"/>
      <p:bldP spid="17" grpId="0"/>
      <p:bldP spid="18" grpId="0"/>
      <p:bldP spid="19" grpId="0"/>
      <p:bldP spid="20" grpId="0"/>
      <p:bldP spid="21" grpId="0"/>
      <p:bldP spid="14" grpId="0" animBg="1"/>
      <p:bldP spid="15" grpId="0" animBg="1"/>
      <p:bldP spid="61" grpId="0"/>
      <p:bldP spid="62"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1335</TotalTime>
  <Words>468</Words>
  <Application>Microsoft Office PowerPoint</Application>
  <PresentationFormat>Grand écran</PresentationFormat>
  <Paragraphs>136</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Trebuchet MS</vt:lpstr>
      <vt:lpstr>Wingdings 3</vt:lpstr>
      <vt:lpstr>Facette</vt:lpstr>
      <vt:lpstr>Dents</vt:lpstr>
      <vt:lpstr>Nombre et types de dents temporaires</vt:lpstr>
      <vt:lpstr>Nombre et types de dents permanentes</vt:lpstr>
      <vt:lpstr>Fonctions des différents types de dents</vt:lpstr>
      <vt:lpstr>Denture humaine</vt:lpstr>
      <vt:lpstr>Denture humaine</vt:lpstr>
      <vt:lpstr>Faces des dents</vt:lpstr>
      <vt:lpstr>Anatomie  d’une dent</vt:lpstr>
      <vt:lpstr>Morphologie d’une dent</vt:lpstr>
      <vt:lpstr>Histologie d’une dent</vt:lpstr>
    </vt:vector>
  </TitlesOfParts>
  <Company>maison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Glandes salivaires et salive</dc:title>
  <dc:creator>jacques POCHET</dc:creator>
  <cp:lastModifiedBy>Cathy</cp:lastModifiedBy>
  <cp:revision>66</cp:revision>
  <dcterms:created xsi:type="dcterms:W3CDTF">2014-07-07T08:29:25Z</dcterms:created>
  <dcterms:modified xsi:type="dcterms:W3CDTF">2014-11-02T17:04:49Z</dcterms:modified>
</cp:coreProperties>
</file>