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7" r:id="rId2"/>
    <p:sldId id="261" r:id="rId3"/>
    <p:sldId id="262" r:id="rId4"/>
    <p:sldId id="263" r:id="rId5"/>
    <p:sldId id="277" r:id="rId6"/>
    <p:sldId id="281" r:id="rId7"/>
    <p:sldId id="264" r:id="rId8"/>
    <p:sldId id="278" r:id="rId9"/>
    <p:sldId id="279" r:id="rId10"/>
    <p:sldId id="282" r:id="rId11"/>
    <p:sldId id="28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8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50EC5E-56E4-43D4-A276-7344AC5DCBB0}"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n-US"/>
        </a:p>
      </dgm:t>
    </dgm:pt>
    <dgm:pt modelId="{350AD76D-A823-4FA8-9418-E817974FDC4B}">
      <dgm:prSet/>
      <dgm:spPr/>
      <dgm:t>
        <a:bodyPr/>
        <a:lstStyle/>
        <a:p>
          <a:r>
            <a:rPr lang="fr-FR" dirty="0"/>
            <a:t>Le titulaire du BTS « Biotechnologie en recherche et production » est </a:t>
          </a:r>
          <a:endParaRPr lang="en-US" dirty="0"/>
        </a:p>
      </dgm:t>
    </dgm:pt>
    <dgm:pt modelId="{B642A677-023B-432A-B8B8-1F788EF8B88E}" type="parTrans" cxnId="{04F5F2E2-1CDC-4458-9DB0-F554FD856FCA}">
      <dgm:prSet/>
      <dgm:spPr/>
      <dgm:t>
        <a:bodyPr/>
        <a:lstStyle/>
        <a:p>
          <a:endParaRPr lang="en-US"/>
        </a:p>
      </dgm:t>
    </dgm:pt>
    <dgm:pt modelId="{BE032AA2-1299-41E8-A30D-16441A245E74}" type="sibTrans" cxnId="{04F5F2E2-1CDC-4458-9DB0-F554FD856FCA}">
      <dgm:prSet/>
      <dgm:spPr/>
      <dgm:t>
        <a:bodyPr/>
        <a:lstStyle/>
        <a:p>
          <a:endParaRPr lang="en-US"/>
        </a:p>
      </dgm:t>
    </dgm:pt>
    <dgm:pt modelId="{C394492B-D79C-4C6C-852D-391BCFF5AE19}">
      <dgm:prSet/>
      <dgm:spPr/>
      <dgm:t>
        <a:bodyPr/>
        <a:lstStyle/>
        <a:p>
          <a:r>
            <a:rPr lang="fr-FR" b="1"/>
            <a:t>Un assistant ou un collaborateur d’ingénieurs, de chercheurs ou d’enseignants-chercheurs</a:t>
          </a:r>
          <a:endParaRPr lang="en-US"/>
        </a:p>
      </dgm:t>
    </dgm:pt>
    <dgm:pt modelId="{EB792CF4-E029-48FB-9E8D-6CF96F3E7B60}" type="parTrans" cxnId="{EEBA7B2B-32DC-4387-A7D3-0AACF9B650FE}">
      <dgm:prSet/>
      <dgm:spPr/>
      <dgm:t>
        <a:bodyPr/>
        <a:lstStyle/>
        <a:p>
          <a:endParaRPr lang="en-US"/>
        </a:p>
      </dgm:t>
    </dgm:pt>
    <dgm:pt modelId="{3D4000D8-9ED6-402A-8E50-F000A4D48E03}" type="sibTrans" cxnId="{EEBA7B2B-32DC-4387-A7D3-0AACF9B650FE}">
      <dgm:prSet/>
      <dgm:spPr/>
      <dgm:t>
        <a:bodyPr/>
        <a:lstStyle/>
        <a:p>
          <a:endParaRPr lang="en-US"/>
        </a:p>
      </dgm:t>
    </dgm:pt>
    <dgm:pt modelId="{75B97BAD-3720-4A86-9647-028078C42BBA}" type="pres">
      <dgm:prSet presAssocID="{3450EC5E-56E4-43D4-A276-7344AC5DCBB0}" presName="diagram" presStyleCnt="0">
        <dgm:presLayoutVars>
          <dgm:dir/>
          <dgm:resizeHandles/>
        </dgm:presLayoutVars>
      </dgm:prSet>
      <dgm:spPr/>
    </dgm:pt>
    <dgm:pt modelId="{CE7471E8-0DE3-4F36-A8EC-B4EF970118A1}" type="pres">
      <dgm:prSet presAssocID="{350AD76D-A823-4FA8-9418-E817974FDC4B}" presName="firstNode" presStyleLbl="node1" presStyleIdx="0" presStyleCnt="2">
        <dgm:presLayoutVars>
          <dgm:bulletEnabled val="1"/>
        </dgm:presLayoutVars>
      </dgm:prSet>
      <dgm:spPr/>
    </dgm:pt>
    <dgm:pt modelId="{0A4CCF6F-F1DC-4F37-A5BA-A862B3F7D4E6}" type="pres">
      <dgm:prSet presAssocID="{BE032AA2-1299-41E8-A30D-16441A245E74}" presName="sibTrans" presStyleLbl="sibTrans2D1" presStyleIdx="0" presStyleCnt="1"/>
      <dgm:spPr/>
    </dgm:pt>
    <dgm:pt modelId="{C6711602-AD97-4F1A-BDF3-2A918C46370A}" type="pres">
      <dgm:prSet presAssocID="{C394492B-D79C-4C6C-852D-391BCFF5AE19}" presName="lastNode" presStyleLbl="node1" presStyleIdx="1" presStyleCnt="2">
        <dgm:presLayoutVars>
          <dgm:bulletEnabled val="1"/>
        </dgm:presLayoutVars>
      </dgm:prSet>
      <dgm:spPr/>
    </dgm:pt>
  </dgm:ptLst>
  <dgm:cxnLst>
    <dgm:cxn modelId="{C962CB05-7C71-464E-81E6-D02F3E55C0B5}" type="presOf" srcId="{C394492B-D79C-4C6C-852D-391BCFF5AE19}" destId="{C6711602-AD97-4F1A-BDF3-2A918C46370A}" srcOrd="0" destOrd="0" presId="urn:microsoft.com/office/officeart/2005/8/layout/bProcess2"/>
    <dgm:cxn modelId="{1F919B10-2AFB-4894-9BA3-664673BAC04B}" type="presOf" srcId="{3450EC5E-56E4-43D4-A276-7344AC5DCBB0}" destId="{75B97BAD-3720-4A86-9647-028078C42BBA}" srcOrd="0" destOrd="0" presId="urn:microsoft.com/office/officeart/2005/8/layout/bProcess2"/>
    <dgm:cxn modelId="{EEBA7B2B-32DC-4387-A7D3-0AACF9B650FE}" srcId="{3450EC5E-56E4-43D4-A276-7344AC5DCBB0}" destId="{C394492B-D79C-4C6C-852D-391BCFF5AE19}" srcOrd="1" destOrd="0" parTransId="{EB792CF4-E029-48FB-9E8D-6CF96F3E7B60}" sibTransId="{3D4000D8-9ED6-402A-8E50-F000A4D48E03}"/>
    <dgm:cxn modelId="{C3842B31-D27D-4885-98E9-212019AC9163}" type="presOf" srcId="{350AD76D-A823-4FA8-9418-E817974FDC4B}" destId="{CE7471E8-0DE3-4F36-A8EC-B4EF970118A1}" srcOrd="0" destOrd="0" presId="urn:microsoft.com/office/officeart/2005/8/layout/bProcess2"/>
    <dgm:cxn modelId="{04F5F2E2-1CDC-4458-9DB0-F554FD856FCA}" srcId="{3450EC5E-56E4-43D4-A276-7344AC5DCBB0}" destId="{350AD76D-A823-4FA8-9418-E817974FDC4B}" srcOrd="0" destOrd="0" parTransId="{B642A677-023B-432A-B8B8-1F788EF8B88E}" sibTransId="{BE032AA2-1299-41E8-A30D-16441A245E74}"/>
    <dgm:cxn modelId="{57E799F0-E93D-4828-A2C4-CF8A8B7B4D8D}" type="presOf" srcId="{BE032AA2-1299-41E8-A30D-16441A245E74}" destId="{0A4CCF6F-F1DC-4F37-A5BA-A862B3F7D4E6}" srcOrd="0" destOrd="0" presId="urn:microsoft.com/office/officeart/2005/8/layout/bProcess2"/>
    <dgm:cxn modelId="{E5AC1C67-7165-4427-B235-ED027A2CEC46}" type="presParOf" srcId="{75B97BAD-3720-4A86-9647-028078C42BBA}" destId="{CE7471E8-0DE3-4F36-A8EC-B4EF970118A1}" srcOrd="0" destOrd="0" presId="urn:microsoft.com/office/officeart/2005/8/layout/bProcess2"/>
    <dgm:cxn modelId="{99A09EAC-E8B6-4923-A860-552286196C69}" type="presParOf" srcId="{75B97BAD-3720-4A86-9647-028078C42BBA}" destId="{0A4CCF6F-F1DC-4F37-A5BA-A862B3F7D4E6}" srcOrd="1" destOrd="0" presId="urn:microsoft.com/office/officeart/2005/8/layout/bProcess2"/>
    <dgm:cxn modelId="{8AFC0C18-036F-4129-9111-BA086AF929A2}" type="presParOf" srcId="{75B97BAD-3720-4A86-9647-028078C42BBA}" destId="{C6711602-AD97-4F1A-BDF3-2A918C46370A}" srcOrd="2"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471E8-0DE3-4F36-A8EC-B4EF970118A1}">
      <dsp:nvSpPr>
        <dsp:cNvPr id="0" name=""/>
        <dsp:cNvSpPr/>
      </dsp:nvSpPr>
      <dsp:spPr>
        <a:xfrm>
          <a:off x="1147" y="142941"/>
          <a:ext cx="3760822" cy="3760822"/>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r-FR" sz="2500" kern="1200" dirty="0"/>
            <a:t>Le titulaire du BTS « Biotechnologie en recherche et production » est </a:t>
          </a:r>
          <a:endParaRPr lang="en-US" sz="2500" kern="1200" dirty="0"/>
        </a:p>
      </dsp:txBody>
      <dsp:txXfrm>
        <a:off x="551907" y="693701"/>
        <a:ext cx="2659302" cy="2659302"/>
      </dsp:txXfrm>
    </dsp:sp>
    <dsp:sp modelId="{0A4CCF6F-F1DC-4F37-A5BA-A862B3F7D4E6}">
      <dsp:nvSpPr>
        <dsp:cNvPr id="0" name=""/>
        <dsp:cNvSpPr/>
      </dsp:nvSpPr>
      <dsp:spPr>
        <a:xfrm rot="5400000">
          <a:off x="4072238" y="1525044"/>
          <a:ext cx="1316287" cy="996617"/>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711602-AD97-4F1A-BDF3-2A918C46370A}">
      <dsp:nvSpPr>
        <dsp:cNvPr id="0" name=""/>
        <dsp:cNvSpPr/>
      </dsp:nvSpPr>
      <dsp:spPr>
        <a:xfrm>
          <a:off x="5642381" y="142941"/>
          <a:ext cx="3760822" cy="3760822"/>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r-FR" sz="2500" b="1" kern="1200"/>
            <a:t>Un assistant ou un collaborateur d’ingénieurs, de chercheurs ou d’enseignants-chercheurs</a:t>
          </a:r>
          <a:endParaRPr lang="en-US" sz="2500" kern="1200"/>
        </a:p>
      </dsp:txBody>
      <dsp:txXfrm>
        <a:off x="6193141" y="693701"/>
        <a:ext cx="2659302" cy="265930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CFBDC3A-2FD8-4794-8876-F7303B697019}" type="datetimeFigureOut">
              <a:rPr lang="fr-FR" smtClean="0"/>
              <a:pPr/>
              <a:t>08/01/2025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172E4E-A0F4-4BCA-8E81-FB49EC3BE70A}" type="slidenum">
              <a:rPr lang="fr-FR" smtClean="0"/>
              <a:pPr/>
              <a:t>‹N°›</a:t>
            </a:fld>
            <a:endParaRPr lang="fr-FR"/>
          </a:p>
        </p:txBody>
      </p:sp>
    </p:spTree>
    <p:extLst>
      <p:ext uri="{BB962C8B-B14F-4D97-AF65-F5344CB8AC3E}">
        <p14:creationId xmlns:p14="http://schemas.microsoft.com/office/powerpoint/2010/main" val="18001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CFBDC3A-2FD8-4794-8876-F7303B697019}" type="datetimeFigureOut">
              <a:rPr lang="fr-FR" smtClean="0"/>
              <a:pPr/>
              <a:t>08/01/2025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F172E4E-A0F4-4BCA-8E81-FB49EC3BE70A}" type="slidenum">
              <a:rPr lang="fr-FR" smtClean="0"/>
              <a:pPr/>
              <a:t>‹N°›</a:t>
            </a:fld>
            <a:endParaRPr lang="fr-FR"/>
          </a:p>
        </p:txBody>
      </p:sp>
    </p:spTree>
    <p:extLst>
      <p:ext uri="{BB962C8B-B14F-4D97-AF65-F5344CB8AC3E}">
        <p14:creationId xmlns:p14="http://schemas.microsoft.com/office/powerpoint/2010/main" val="254288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CFBDC3A-2FD8-4794-8876-F7303B697019}" type="datetimeFigureOut">
              <a:rPr lang="fr-FR" smtClean="0"/>
              <a:pPr/>
              <a:t>08/01/2025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172E4E-A0F4-4BCA-8E81-FB49EC3BE70A}" type="slidenum">
              <a:rPr lang="fr-FR" smtClean="0"/>
              <a:pPr/>
              <a:t>‹N°›</a:t>
            </a:fld>
            <a:endParaRPr lang="fr-FR"/>
          </a:p>
        </p:txBody>
      </p:sp>
    </p:spTree>
    <p:extLst>
      <p:ext uri="{BB962C8B-B14F-4D97-AF65-F5344CB8AC3E}">
        <p14:creationId xmlns:p14="http://schemas.microsoft.com/office/powerpoint/2010/main" val="4016284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CFBDC3A-2FD8-4794-8876-F7303B697019}" type="datetimeFigureOut">
              <a:rPr lang="fr-FR" smtClean="0"/>
              <a:pPr/>
              <a:t>08/01/2025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172E4E-A0F4-4BCA-8E81-FB49EC3BE70A}" type="slidenum">
              <a:rPr lang="fr-FR" smtClean="0"/>
              <a:pPr/>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79505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CFBDC3A-2FD8-4794-8876-F7303B697019}" type="datetimeFigureOut">
              <a:rPr lang="fr-FR" smtClean="0"/>
              <a:pPr/>
              <a:t>08/01/2025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172E4E-A0F4-4BCA-8E81-FB49EC3BE70A}" type="slidenum">
              <a:rPr lang="fr-FR" smtClean="0"/>
              <a:pPr/>
              <a:t>‹N°›</a:t>
            </a:fld>
            <a:endParaRPr lang="fr-FR"/>
          </a:p>
        </p:txBody>
      </p:sp>
    </p:spTree>
    <p:extLst>
      <p:ext uri="{BB962C8B-B14F-4D97-AF65-F5344CB8AC3E}">
        <p14:creationId xmlns:p14="http://schemas.microsoft.com/office/powerpoint/2010/main" val="3444304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CFBDC3A-2FD8-4794-8876-F7303B697019}" type="datetimeFigureOut">
              <a:rPr lang="fr-FR" smtClean="0"/>
              <a:pPr/>
              <a:t>08/01/2025</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172E4E-A0F4-4BCA-8E81-FB49EC3BE70A}" type="slidenum">
              <a:rPr lang="fr-FR" smtClean="0"/>
              <a:pPr/>
              <a:t>‹N°›</a:t>
            </a:fld>
            <a:endParaRPr lang="fr-FR"/>
          </a:p>
        </p:txBody>
      </p:sp>
    </p:spTree>
    <p:extLst>
      <p:ext uri="{BB962C8B-B14F-4D97-AF65-F5344CB8AC3E}">
        <p14:creationId xmlns:p14="http://schemas.microsoft.com/office/powerpoint/2010/main" val="3281601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CFBDC3A-2FD8-4794-8876-F7303B697019}" type="datetimeFigureOut">
              <a:rPr lang="fr-FR" smtClean="0"/>
              <a:pPr/>
              <a:t>08/01/2025</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172E4E-A0F4-4BCA-8E81-FB49EC3BE70A}" type="slidenum">
              <a:rPr lang="fr-FR" smtClean="0"/>
              <a:pPr/>
              <a:t>‹N°›</a:t>
            </a:fld>
            <a:endParaRPr lang="fr-FR"/>
          </a:p>
        </p:txBody>
      </p:sp>
    </p:spTree>
    <p:extLst>
      <p:ext uri="{BB962C8B-B14F-4D97-AF65-F5344CB8AC3E}">
        <p14:creationId xmlns:p14="http://schemas.microsoft.com/office/powerpoint/2010/main" val="2939132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CFBDC3A-2FD8-4794-8876-F7303B697019}" type="datetimeFigureOut">
              <a:rPr lang="fr-FR" smtClean="0"/>
              <a:pPr/>
              <a:t>08/01/2025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172E4E-A0F4-4BCA-8E81-FB49EC3BE70A}" type="slidenum">
              <a:rPr lang="fr-FR" smtClean="0"/>
              <a:pPr/>
              <a:t>‹N°›</a:t>
            </a:fld>
            <a:endParaRPr lang="fr-FR"/>
          </a:p>
        </p:txBody>
      </p:sp>
    </p:spTree>
    <p:extLst>
      <p:ext uri="{BB962C8B-B14F-4D97-AF65-F5344CB8AC3E}">
        <p14:creationId xmlns:p14="http://schemas.microsoft.com/office/powerpoint/2010/main" val="2468912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CFBDC3A-2FD8-4794-8876-F7303B697019}" type="datetimeFigureOut">
              <a:rPr lang="fr-FR" smtClean="0"/>
              <a:pPr/>
              <a:t>08/01/2025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172E4E-A0F4-4BCA-8E81-FB49EC3BE70A}" type="slidenum">
              <a:rPr lang="fr-FR" smtClean="0"/>
              <a:pPr/>
              <a:t>‹N°›</a:t>
            </a:fld>
            <a:endParaRPr lang="fr-FR"/>
          </a:p>
        </p:txBody>
      </p:sp>
    </p:spTree>
    <p:extLst>
      <p:ext uri="{BB962C8B-B14F-4D97-AF65-F5344CB8AC3E}">
        <p14:creationId xmlns:p14="http://schemas.microsoft.com/office/powerpoint/2010/main" val="22553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BCFBDC3A-2FD8-4794-8876-F7303B697019}" type="datetimeFigureOut">
              <a:rPr lang="fr-FR" smtClean="0"/>
              <a:pPr/>
              <a:t>08/01/2025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172E4E-A0F4-4BCA-8E81-FB49EC3BE70A}" type="slidenum">
              <a:rPr lang="fr-FR" smtClean="0"/>
              <a:pPr/>
              <a:t>‹N°›</a:t>
            </a:fld>
            <a:endParaRPr lang="fr-FR"/>
          </a:p>
        </p:txBody>
      </p:sp>
    </p:spTree>
    <p:extLst>
      <p:ext uri="{BB962C8B-B14F-4D97-AF65-F5344CB8AC3E}">
        <p14:creationId xmlns:p14="http://schemas.microsoft.com/office/powerpoint/2010/main" val="39762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CFBDC3A-2FD8-4794-8876-F7303B697019}" type="datetimeFigureOut">
              <a:rPr lang="fr-FR" smtClean="0"/>
              <a:pPr/>
              <a:t>08/01/2025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172E4E-A0F4-4BCA-8E81-FB49EC3BE70A}" type="slidenum">
              <a:rPr lang="fr-FR" smtClean="0"/>
              <a:pPr/>
              <a:t>‹N°›</a:t>
            </a:fld>
            <a:endParaRPr lang="fr-FR"/>
          </a:p>
        </p:txBody>
      </p:sp>
    </p:spTree>
    <p:extLst>
      <p:ext uri="{BB962C8B-B14F-4D97-AF65-F5344CB8AC3E}">
        <p14:creationId xmlns:p14="http://schemas.microsoft.com/office/powerpoint/2010/main" val="324130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CFBDC3A-2FD8-4794-8876-F7303B697019}" type="datetimeFigureOut">
              <a:rPr lang="fr-FR" smtClean="0"/>
              <a:pPr/>
              <a:t>08/01/2025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F172E4E-A0F4-4BCA-8E81-FB49EC3BE70A}" type="slidenum">
              <a:rPr lang="fr-FR" smtClean="0"/>
              <a:pPr/>
              <a:t>‹N°›</a:t>
            </a:fld>
            <a:endParaRPr lang="fr-FR"/>
          </a:p>
        </p:txBody>
      </p:sp>
    </p:spTree>
    <p:extLst>
      <p:ext uri="{BB962C8B-B14F-4D97-AF65-F5344CB8AC3E}">
        <p14:creationId xmlns:p14="http://schemas.microsoft.com/office/powerpoint/2010/main" val="94362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CFBDC3A-2FD8-4794-8876-F7303B697019}" type="datetimeFigureOut">
              <a:rPr lang="fr-FR" smtClean="0"/>
              <a:pPr/>
              <a:t>08/01/2025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F172E4E-A0F4-4BCA-8E81-FB49EC3BE70A}" type="slidenum">
              <a:rPr lang="fr-FR" smtClean="0"/>
              <a:pPr/>
              <a:t>‹N°›</a:t>
            </a:fld>
            <a:endParaRPr lang="fr-FR"/>
          </a:p>
        </p:txBody>
      </p:sp>
    </p:spTree>
    <p:extLst>
      <p:ext uri="{BB962C8B-B14F-4D97-AF65-F5344CB8AC3E}">
        <p14:creationId xmlns:p14="http://schemas.microsoft.com/office/powerpoint/2010/main" val="63395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BCFBDC3A-2FD8-4794-8876-F7303B697019}" type="datetimeFigureOut">
              <a:rPr lang="fr-FR" smtClean="0"/>
              <a:pPr/>
              <a:t>08/01/2025</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4F172E4E-A0F4-4BCA-8E81-FB49EC3BE70A}" type="slidenum">
              <a:rPr lang="fr-FR" smtClean="0"/>
              <a:pPr/>
              <a:t>‹N°›</a:t>
            </a:fld>
            <a:endParaRPr lang="fr-FR"/>
          </a:p>
        </p:txBody>
      </p:sp>
    </p:spTree>
    <p:extLst>
      <p:ext uri="{BB962C8B-B14F-4D97-AF65-F5344CB8AC3E}">
        <p14:creationId xmlns:p14="http://schemas.microsoft.com/office/powerpoint/2010/main" val="287422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CFBDC3A-2FD8-4794-8876-F7303B697019}" type="datetimeFigureOut">
              <a:rPr lang="fr-FR" smtClean="0"/>
              <a:pPr/>
              <a:t>08/01/2025</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4F172E4E-A0F4-4BCA-8E81-FB49EC3BE70A}" type="slidenum">
              <a:rPr lang="fr-FR" smtClean="0"/>
              <a:pPr/>
              <a:t>‹N°›</a:t>
            </a:fld>
            <a:endParaRPr lang="fr-FR"/>
          </a:p>
        </p:txBody>
      </p:sp>
    </p:spTree>
    <p:extLst>
      <p:ext uri="{BB962C8B-B14F-4D97-AF65-F5344CB8AC3E}">
        <p14:creationId xmlns:p14="http://schemas.microsoft.com/office/powerpoint/2010/main" val="323162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BCFBDC3A-2FD8-4794-8876-F7303B697019}" type="datetimeFigureOut">
              <a:rPr lang="fr-FR" smtClean="0"/>
              <a:pPr/>
              <a:t>08/01/2025</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4F172E4E-A0F4-4BCA-8E81-FB49EC3BE70A}" type="slidenum">
              <a:rPr lang="fr-FR" smtClean="0"/>
              <a:pPr/>
              <a:t>‹N°›</a:t>
            </a:fld>
            <a:endParaRPr lang="fr-FR"/>
          </a:p>
        </p:txBody>
      </p:sp>
    </p:spTree>
    <p:extLst>
      <p:ext uri="{BB962C8B-B14F-4D97-AF65-F5344CB8AC3E}">
        <p14:creationId xmlns:p14="http://schemas.microsoft.com/office/powerpoint/2010/main" val="4017175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CFBDC3A-2FD8-4794-8876-F7303B697019}" type="datetimeFigureOut">
              <a:rPr lang="fr-FR" smtClean="0"/>
              <a:pPr/>
              <a:t>08/01/2025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F172E4E-A0F4-4BCA-8E81-FB49EC3BE70A}" type="slidenum">
              <a:rPr lang="fr-FR" smtClean="0"/>
              <a:pPr/>
              <a:t>‹N°›</a:t>
            </a:fld>
            <a:endParaRPr lang="fr-FR"/>
          </a:p>
        </p:txBody>
      </p:sp>
    </p:spTree>
    <p:extLst>
      <p:ext uri="{BB962C8B-B14F-4D97-AF65-F5344CB8AC3E}">
        <p14:creationId xmlns:p14="http://schemas.microsoft.com/office/powerpoint/2010/main" val="48746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CFBDC3A-2FD8-4794-8876-F7303B697019}" type="datetimeFigureOut">
              <a:rPr lang="fr-FR" smtClean="0"/>
              <a:pPr/>
              <a:t>08/01/2025</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172E4E-A0F4-4BCA-8E81-FB49EC3BE70A}" type="slidenum">
              <a:rPr lang="fr-FR" smtClean="0"/>
              <a:pPr/>
              <a:t>‹N°›</a:t>
            </a:fld>
            <a:endParaRPr lang="fr-FR"/>
          </a:p>
        </p:txBody>
      </p:sp>
    </p:spTree>
    <p:extLst>
      <p:ext uri="{BB962C8B-B14F-4D97-AF65-F5344CB8AC3E}">
        <p14:creationId xmlns:p14="http://schemas.microsoft.com/office/powerpoint/2010/main" val="1852349469"/>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6.jpeg"/><Relationship Id="rId4" Type="http://schemas.openxmlformats.org/officeDocument/2006/relationships/image" Target="../media/image10.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 name="ZoneTexte 7">
            <a:extLst>
              <a:ext uri="{FF2B5EF4-FFF2-40B4-BE49-F238E27FC236}">
                <a16:creationId xmlns:a16="http://schemas.microsoft.com/office/drawing/2014/main" id="{77C6C8F3-0B70-408D-CDA7-90D0CA457028}"/>
              </a:ext>
            </a:extLst>
          </p:cNvPr>
          <p:cNvSpPr txBox="1"/>
          <p:nvPr/>
        </p:nvSpPr>
        <p:spPr>
          <a:xfrm>
            <a:off x="4872012" y="1447800"/>
            <a:ext cx="5222325" cy="332958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500">
                <a:solidFill>
                  <a:srgbClr val="EBEBEB"/>
                </a:solidFill>
                <a:latin typeface="+mj-lt"/>
                <a:ea typeface="+mj-ea"/>
                <a:cs typeface="+mj-cs"/>
              </a:rPr>
              <a:t>BTS BIOTECHNOLOGIE EN RECHERCHE ET PRODUCTION</a:t>
            </a:r>
          </a:p>
        </p:txBody>
      </p:sp>
      <p:sp>
        <p:nvSpPr>
          <p:cNvPr id="15"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 name="Picture 2" descr="Laboratoires de recherche - Alsace Tech">
            <a:extLst>
              <a:ext uri="{FF2B5EF4-FFF2-40B4-BE49-F238E27FC236}">
                <a16:creationId xmlns:a16="http://schemas.microsoft.com/office/drawing/2014/main" id="{918CAC31-CFEB-7969-6D3E-BB819FE08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06" r="5190"/>
          <a:stretch/>
        </p:blipFill>
        <p:spPr bwMode="auto">
          <a:xfrm>
            <a:off x="2" y="1"/>
            <a:ext cx="4480787" cy="3428997"/>
          </a:xfrm>
          <a:custGeom>
            <a:avLst/>
            <a:gdLst/>
            <a:ahLst/>
            <a:cxnLst/>
            <a:rect l="l" t="t" r="r" b="b"/>
            <a:pathLst>
              <a:path w="4480787" h="3428997">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28997"/>
                </a:lnTo>
                <a:lnTo>
                  <a:pt x="0" y="3428997"/>
                </a:lnTo>
                <a:close/>
              </a:path>
            </a:pathLst>
          </a:cu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2" name="Picture 4" descr="Construction d'un laboratoire de recherche - OTE Ingénierie">
            <a:extLst>
              <a:ext uri="{FF2B5EF4-FFF2-40B4-BE49-F238E27FC236}">
                <a16:creationId xmlns:a16="http://schemas.microsoft.com/office/drawing/2014/main" id="{F61C2234-AACB-E1E5-FFA2-14E43C7D29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500" r="25067" b="-2"/>
          <a:stretch/>
        </p:blipFill>
        <p:spPr bwMode="auto">
          <a:xfrm>
            <a:off x="-1" y="3428999"/>
            <a:ext cx="4481964" cy="3429003"/>
          </a:xfrm>
          <a:custGeom>
            <a:avLst/>
            <a:gdLst/>
            <a:ahLst/>
            <a:cxnLst/>
            <a:rect l="l" t="t" r="r" b="b"/>
            <a:pathLst>
              <a:path w="4481964" h="3429003">
                <a:moveTo>
                  <a:pt x="0" y="0"/>
                </a:moveTo>
                <a:lnTo>
                  <a:pt x="4229830" y="0"/>
                </a:lnTo>
                <a:lnTo>
                  <a:pt x="4229830" y="56238"/>
                </a:lnTo>
                <a:lnTo>
                  <a:pt x="4231847" y="196141"/>
                </a:lnTo>
                <a:lnTo>
                  <a:pt x="4234872" y="333301"/>
                </a:lnTo>
                <a:lnTo>
                  <a:pt x="4237730" y="469090"/>
                </a:lnTo>
                <a:lnTo>
                  <a:pt x="4240924" y="602135"/>
                </a:lnTo>
                <a:lnTo>
                  <a:pt x="4245798" y="734494"/>
                </a:lnTo>
                <a:lnTo>
                  <a:pt x="4251009" y="864796"/>
                </a:lnTo>
                <a:lnTo>
                  <a:pt x="4255715" y="992355"/>
                </a:lnTo>
                <a:lnTo>
                  <a:pt x="4268995" y="1241301"/>
                </a:lnTo>
                <a:lnTo>
                  <a:pt x="4283114" y="1479959"/>
                </a:lnTo>
                <a:lnTo>
                  <a:pt x="4297906" y="1709016"/>
                </a:lnTo>
                <a:lnTo>
                  <a:pt x="4314211" y="1925729"/>
                </a:lnTo>
                <a:lnTo>
                  <a:pt x="4331188" y="2132841"/>
                </a:lnTo>
                <a:lnTo>
                  <a:pt x="4349509" y="2324865"/>
                </a:lnTo>
                <a:lnTo>
                  <a:pt x="4367495" y="2505230"/>
                </a:lnTo>
                <a:lnTo>
                  <a:pt x="4385480" y="2671194"/>
                </a:lnTo>
                <a:lnTo>
                  <a:pt x="4402457" y="2823441"/>
                </a:lnTo>
                <a:lnTo>
                  <a:pt x="4418594" y="2958544"/>
                </a:lnTo>
                <a:lnTo>
                  <a:pt x="4433890" y="3080616"/>
                </a:lnTo>
                <a:lnTo>
                  <a:pt x="4446665" y="3183486"/>
                </a:lnTo>
                <a:lnTo>
                  <a:pt x="4458767" y="3269897"/>
                </a:lnTo>
                <a:lnTo>
                  <a:pt x="4476081" y="3388541"/>
                </a:lnTo>
                <a:lnTo>
                  <a:pt x="4481964" y="3429003"/>
                </a:lnTo>
                <a:lnTo>
                  <a:pt x="3577807" y="3429003"/>
                </a:lnTo>
                <a:lnTo>
                  <a:pt x="0" y="3429003"/>
                </a:lnTo>
                <a:close/>
              </a:path>
            </a:pathLst>
          </a:cu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057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9B63D-A196-8740-437A-8AB05E1ABF6A}"/>
            </a:ext>
          </a:extLst>
        </p:cNvPr>
        <p:cNvGrpSpPr/>
        <p:nvPr/>
      </p:nvGrpSpPr>
      <p:grpSpPr>
        <a:xfrm>
          <a:off x="0" y="0"/>
          <a:ext cx="0" cy="0"/>
          <a:chOff x="0" y="0"/>
          <a:chExt cx="0" cy="0"/>
        </a:xfrm>
      </p:grpSpPr>
      <p:sp>
        <p:nvSpPr>
          <p:cNvPr id="8" name="ZoneTexte 7">
            <a:extLst>
              <a:ext uri="{FF2B5EF4-FFF2-40B4-BE49-F238E27FC236}">
                <a16:creationId xmlns:a16="http://schemas.microsoft.com/office/drawing/2014/main" id="{F1ABA0BC-8692-1A3E-4AE9-C9AA23DCD414}"/>
              </a:ext>
            </a:extLst>
          </p:cNvPr>
          <p:cNvSpPr txBox="1"/>
          <p:nvPr/>
        </p:nvSpPr>
        <p:spPr>
          <a:xfrm>
            <a:off x="4284215" y="5483173"/>
            <a:ext cx="8208331" cy="461665"/>
          </a:xfrm>
          <a:prstGeom prst="rect">
            <a:avLst/>
          </a:prstGeom>
          <a:noFill/>
        </p:spPr>
        <p:txBody>
          <a:bodyPr wrap="square">
            <a:spAutoFit/>
          </a:bodyPr>
          <a:lstStyle/>
          <a:p>
            <a:pPr>
              <a:buSzPct val="100000"/>
            </a:pPr>
            <a:r>
              <a:rPr lang="fr-FR" altLang="fr-FR" sz="2400" dirty="0">
                <a:solidFill>
                  <a:schemeClr val="bg1"/>
                </a:solidFill>
                <a:ea typeface="DejaVu Sans Light" panose="020B0203030804020204" pitchFamily="34" charset="0"/>
                <a:cs typeface="DejaVu Sans Light" panose="020B0203030804020204" pitchFamily="34" charset="0"/>
              </a:rPr>
              <a:t> </a:t>
            </a:r>
          </a:p>
        </p:txBody>
      </p:sp>
      <p:sp>
        <p:nvSpPr>
          <p:cNvPr id="9" name="ZoneTexte 8">
            <a:extLst>
              <a:ext uri="{FF2B5EF4-FFF2-40B4-BE49-F238E27FC236}">
                <a16:creationId xmlns:a16="http://schemas.microsoft.com/office/drawing/2014/main" id="{070304D2-2270-1ECB-5F78-1BA8F1C2A31F}"/>
              </a:ext>
            </a:extLst>
          </p:cNvPr>
          <p:cNvSpPr txBox="1"/>
          <p:nvPr/>
        </p:nvSpPr>
        <p:spPr>
          <a:xfrm>
            <a:off x="-300546" y="883732"/>
            <a:ext cx="9537861" cy="523220"/>
          </a:xfrm>
          <a:prstGeom prst="rect">
            <a:avLst/>
          </a:prstGeom>
          <a:noFill/>
        </p:spPr>
        <p:txBody>
          <a:bodyPr wrap="square" rtlCol="0">
            <a:spAutoFit/>
          </a:bodyPr>
          <a:lstStyle/>
          <a:p>
            <a:pPr algn="ctr"/>
            <a:r>
              <a:rPr lang="fr-FR" sz="2800" b="1" u="sng" dirty="0"/>
              <a:t>Structures d’emploi des diplômés du BTS</a:t>
            </a:r>
          </a:p>
        </p:txBody>
      </p:sp>
      <p:sp>
        <p:nvSpPr>
          <p:cNvPr id="2" name="Ellipse 1">
            <a:extLst>
              <a:ext uri="{FF2B5EF4-FFF2-40B4-BE49-F238E27FC236}">
                <a16:creationId xmlns:a16="http://schemas.microsoft.com/office/drawing/2014/main" id="{9A044CC5-0AAB-4352-5E9C-E8A241E8BCE8}"/>
              </a:ext>
            </a:extLst>
          </p:cNvPr>
          <p:cNvSpPr/>
          <p:nvPr/>
        </p:nvSpPr>
        <p:spPr>
          <a:xfrm>
            <a:off x="696346" y="1818609"/>
            <a:ext cx="2564524" cy="219666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1600" b="1" dirty="0"/>
              <a:t>Organismes de recherches </a:t>
            </a:r>
          </a:p>
          <a:p>
            <a:pPr algn="ctr">
              <a:lnSpc>
                <a:spcPct val="150000"/>
              </a:lnSpc>
            </a:pPr>
            <a:r>
              <a:rPr lang="fr-FR" sz="1600" dirty="0"/>
              <a:t>(ex : INRAE, CNRS, INSERM)</a:t>
            </a:r>
          </a:p>
        </p:txBody>
      </p:sp>
      <p:sp>
        <p:nvSpPr>
          <p:cNvPr id="3" name="Ellipse 2">
            <a:extLst>
              <a:ext uri="{FF2B5EF4-FFF2-40B4-BE49-F238E27FC236}">
                <a16:creationId xmlns:a16="http://schemas.microsoft.com/office/drawing/2014/main" id="{53F3ACD9-E5E0-935A-5C8D-DBDD68813FA5}"/>
              </a:ext>
            </a:extLst>
          </p:cNvPr>
          <p:cNvSpPr/>
          <p:nvPr/>
        </p:nvSpPr>
        <p:spPr>
          <a:xfrm>
            <a:off x="4237318" y="1892521"/>
            <a:ext cx="2517227" cy="2475879"/>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1600" b="1" dirty="0"/>
              <a:t>Universités ou établissements à caractère scientifique</a:t>
            </a:r>
          </a:p>
          <a:p>
            <a:pPr algn="ctr">
              <a:lnSpc>
                <a:spcPct val="150000"/>
              </a:lnSpc>
            </a:pPr>
            <a:r>
              <a:rPr lang="fr-FR" sz="1600" dirty="0"/>
              <a:t>(ex : Faculté des Sciences, Pharmacie)</a:t>
            </a:r>
          </a:p>
        </p:txBody>
      </p:sp>
      <p:sp>
        <p:nvSpPr>
          <p:cNvPr id="4" name="Ellipse 3">
            <a:extLst>
              <a:ext uri="{FF2B5EF4-FFF2-40B4-BE49-F238E27FC236}">
                <a16:creationId xmlns:a16="http://schemas.microsoft.com/office/drawing/2014/main" id="{BF8E1A45-7DE9-7E60-B70C-CEEE44D19BF7}"/>
              </a:ext>
            </a:extLst>
          </p:cNvPr>
          <p:cNvSpPr/>
          <p:nvPr/>
        </p:nvSpPr>
        <p:spPr>
          <a:xfrm>
            <a:off x="9117334" y="1878197"/>
            <a:ext cx="2564524" cy="232614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1600" b="1" dirty="0"/>
              <a:t>Entreprises de production pharmaceutique</a:t>
            </a:r>
          </a:p>
        </p:txBody>
      </p:sp>
      <p:sp>
        <p:nvSpPr>
          <p:cNvPr id="6" name="Ellipse 5">
            <a:extLst>
              <a:ext uri="{FF2B5EF4-FFF2-40B4-BE49-F238E27FC236}">
                <a16:creationId xmlns:a16="http://schemas.microsoft.com/office/drawing/2014/main" id="{DB2DFE9E-1873-CB6E-20A2-08F63E15F196}"/>
              </a:ext>
            </a:extLst>
          </p:cNvPr>
          <p:cNvSpPr/>
          <p:nvPr/>
        </p:nvSpPr>
        <p:spPr>
          <a:xfrm>
            <a:off x="370642" y="4726529"/>
            <a:ext cx="2291372" cy="2071403"/>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1600" b="1" dirty="0"/>
              <a:t>Entreprises de production alimentaire</a:t>
            </a:r>
          </a:p>
        </p:txBody>
      </p:sp>
      <p:sp>
        <p:nvSpPr>
          <p:cNvPr id="7" name="Ellipse 6">
            <a:extLst>
              <a:ext uri="{FF2B5EF4-FFF2-40B4-BE49-F238E27FC236}">
                <a16:creationId xmlns:a16="http://schemas.microsoft.com/office/drawing/2014/main" id="{E0E331B4-E3B1-9BAE-14FE-B9437649CE3F}"/>
              </a:ext>
            </a:extLst>
          </p:cNvPr>
          <p:cNvSpPr/>
          <p:nvPr/>
        </p:nvSpPr>
        <p:spPr>
          <a:xfrm>
            <a:off x="5023371" y="4496632"/>
            <a:ext cx="2517227" cy="2307021"/>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1600" b="1" dirty="0"/>
              <a:t>Entreprise de production cosmétique</a:t>
            </a:r>
          </a:p>
        </p:txBody>
      </p:sp>
      <p:sp>
        <p:nvSpPr>
          <p:cNvPr id="11" name="Ellipse 10">
            <a:extLst>
              <a:ext uri="{FF2B5EF4-FFF2-40B4-BE49-F238E27FC236}">
                <a16:creationId xmlns:a16="http://schemas.microsoft.com/office/drawing/2014/main" id="{DD5AFC24-A044-9878-B644-EECE1D88B8B4}"/>
              </a:ext>
            </a:extLst>
          </p:cNvPr>
          <p:cNvSpPr/>
          <p:nvPr/>
        </p:nvSpPr>
        <p:spPr>
          <a:xfrm>
            <a:off x="8895425" y="4601270"/>
            <a:ext cx="2564524" cy="2196662"/>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1600" b="1" dirty="0">
                <a:solidFill>
                  <a:schemeClr val="bg1"/>
                </a:solidFill>
              </a:rPr>
              <a:t>Laboratoires d’analyses médicales *</a:t>
            </a:r>
          </a:p>
        </p:txBody>
      </p:sp>
      <p:pic>
        <p:nvPicPr>
          <p:cNvPr id="13" name="Picture 2" descr="biotechnologie concept. science, laboratoire recherche, génétique essai,  chimique, OGM, génie biologique et organisme. minuscule gens étude ADN  utilisation microscope. moderne plat dessin animé style. vecteur  illustration 23580880 Art vectoriel chez ...">
            <a:extLst>
              <a:ext uri="{FF2B5EF4-FFF2-40B4-BE49-F238E27FC236}">
                <a16:creationId xmlns:a16="http://schemas.microsoft.com/office/drawing/2014/main" id="{BEAC6567-B8F1-D6A0-2068-8D8496E07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3" y="3688091"/>
            <a:ext cx="1427148" cy="9814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L'icône De La Ligne De L'université Concept. Illustration Linéaire  Vectorielle De L'université, Signe, Symbole Clip Art Libres De Droits, Svg,  Vecteurs Et Illustration. Image 112278005">
            <a:extLst>
              <a:ext uri="{FF2B5EF4-FFF2-40B4-BE49-F238E27FC236}">
                <a16:creationId xmlns:a16="http://schemas.microsoft.com/office/drawing/2014/main" id="{0F1B822A-513D-1B95-C1C9-A5DB86E756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68" t="30038" r="17203" b="28540"/>
          <a:stretch/>
        </p:blipFill>
        <p:spPr bwMode="auto">
          <a:xfrm>
            <a:off x="3586862" y="3990757"/>
            <a:ext cx="1128823" cy="68632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Beauté et produits Banque d'images vectorielles - Alamy">
            <a:extLst>
              <a:ext uri="{FF2B5EF4-FFF2-40B4-BE49-F238E27FC236}">
                <a16:creationId xmlns:a16="http://schemas.microsoft.com/office/drawing/2014/main" id="{9FF919F3-8AB7-5D94-2489-FD53D91181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10" t="17970" r="8833" b="19382"/>
          <a:stretch/>
        </p:blipFill>
        <p:spPr bwMode="auto">
          <a:xfrm>
            <a:off x="7099983" y="4226943"/>
            <a:ext cx="1195339" cy="9114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Industrie pharmaceutique Banque d'images vectorielles - Alamy">
            <a:extLst>
              <a:ext uri="{FF2B5EF4-FFF2-40B4-BE49-F238E27FC236}">
                <a16:creationId xmlns:a16="http://schemas.microsoft.com/office/drawing/2014/main" id="{FAA6FD64-2733-C0F0-3C0B-2547561C1D7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711" t="9686" r="11259" b="17270"/>
          <a:stretch/>
        </p:blipFill>
        <p:spPr bwMode="auto">
          <a:xfrm>
            <a:off x="8164705" y="2586466"/>
            <a:ext cx="897044" cy="90961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descr="Seringue et une goutte de sang sur fond blanc. Isoler. Seringue en  plastique à usage unique avec une aiguille pour injection et une goutte de  sang. Style de bande dessinée. Illustration vectorielle">
            <a:extLst>
              <a:ext uri="{FF2B5EF4-FFF2-40B4-BE49-F238E27FC236}">
                <a16:creationId xmlns:a16="http://schemas.microsoft.com/office/drawing/2014/main" id="{2DFFEABA-733D-CBBF-3AD7-446D225806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38040" y="4187498"/>
            <a:ext cx="873720" cy="87372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5 400+ Industrie Agroalimentaire Stock Illustrations, graphiques vectoriels  libre de droits et Clip Art - iStock | Industrie alimentaire, Industrie  automobile, Usine">
            <a:extLst>
              <a:ext uri="{FF2B5EF4-FFF2-40B4-BE49-F238E27FC236}">
                <a16:creationId xmlns:a16="http://schemas.microsoft.com/office/drawing/2014/main" id="{29A2442A-83BF-6C0C-06BF-17455AB6BC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0654" y="5483173"/>
            <a:ext cx="1345419" cy="104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228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D5EDF-4163-6C91-21F6-927043DC06BD}"/>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8A2AFC1C-DB98-D16D-3C34-CA288E2FDAE8}"/>
              </a:ext>
            </a:extLst>
          </p:cNvPr>
          <p:cNvSpPr txBox="1"/>
          <p:nvPr/>
        </p:nvSpPr>
        <p:spPr>
          <a:xfrm>
            <a:off x="965679" y="877483"/>
            <a:ext cx="8767075" cy="523220"/>
          </a:xfrm>
          <a:prstGeom prst="rect">
            <a:avLst/>
          </a:prstGeom>
          <a:noFill/>
        </p:spPr>
        <p:txBody>
          <a:bodyPr wrap="square" rtlCol="0">
            <a:spAutoFit/>
          </a:bodyPr>
          <a:lstStyle/>
          <a:p>
            <a:r>
              <a:rPr lang="fr-FR" sz="2800" b="1" u="sng" dirty="0"/>
              <a:t>Poursuites d’études</a:t>
            </a:r>
          </a:p>
        </p:txBody>
      </p:sp>
      <p:sp>
        <p:nvSpPr>
          <p:cNvPr id="8" name="Espace réservé du contenu 3">
            <a:extLst>
              <a:ext uri="{FF2B5EF4-FFF2-40B4-BE49-F238E27FC236}">
                <a16:creationId xmlns:a16="http://schemas.microsoft.com/office/drawing/2014/main" id="{EE40D149-2023-5F0E-ED0F-9C2B5A7E7551}"/>
              </a:ext>
            </a:extLst>
          </p:cNvPr>
          <p:cNvSpPr>
            <a:spLocks noGrp="1" noChangeArrowheads="1"/>
          </p:cNvSpPr>
          <p:nvPr>
            <p:ph idx="1"/>
          </p:nvPr>
        </p:nvSpPr>
        <p:spPr>
          <a:xfrm>
            <a:off x="1160254" y="1400703"/>
            <a:ext cx="8572500" cy="5341937"/>
          </a:xfrm>
          <a:ln>
            <a:miter lim="800000"/>
          </a:ln>
        </p:spPr>
        <p:txBody>
          <a:bodyPr>
            <a:normAutofit fontScale="92500" lnSpcReduction="10000"/>
          </a:bodyPr>
          <a:lstStyle/>
          <a:p>
            <a:pPr marL="377979" indent="-377979">
              <a:lnSpc>
                <a:spcPct val="90000"/>
              </a:lnSpc>
              <a:spcBef>
                <a:spcPct val="20000"/>
              </a:spcBef>
              <a:buFontTx/>
              <a:buChar char="•"/>
              <a:defRPr/>
            </a:pPr>
            <a:endParaRPr lang="fr-FR" sz="1800" dirty="0">
              <a:latin typeface="Times New Roman" pitchFamily="18" charset="0"/>
            </a:endParaRPr>
          </a:p>
          <a:p>
            <a:pPr marL="377979" indent="-377979">
              <a:spcBef>
                <a:spcPct val="20000"/>
              </a:spcBef>
              <a:buFontTx/>
              <a:buChar char="•"/>
              <a:defRPr/>
            </a:pPr>
            <a:r>
              <a:rPr lang="fr-FR" sz="3000" b="1" dirty="0"/>
              <a:t>Licence professionnelle </a:t>
            </a:r>
            <a:r>
              <a:rPr lang="fr-FR" sz="3000" dirty="0"/>
              <a:t>en biotechnologies, en cosmétologie, en agroalimentaire, en microbiologie industrielle …</a:t>
            </a:r>
          </a:p>
          <a:p>
            <a:pPr marL="0" indent="0">
              <a:spcBef>
                <a:spcPct val="20000"/>
              </a:spcBef>
              <a:buNone/>
              <a:defRPr/>
            </a:pPr>
            <a:endParaRPr lang="fr-FR" sz="3000" dirty="0"/>
          </a:p>
          <a:p>
            <a:pPr>
              <a:spcBef>
                <a:spcPct val="20000"/>
              </a:spcBef>
              <a:defRPr/>
            </a:pPr>
            <a:r>
              <a:rPr lang="fr-FR" sz="3000" dirty="0"/>
              <a:t>  </a:t>
            </a:r>
            <a:r>
              <a:rPr lang="fr-FR" sz="3000" b="1" dirty="0">
                <a:ea typeface="Arial Unicode MS" pitchFamily="34" charset="-128"/>
                <a:cs typeface="Arial Unicode MS" pitchFamily="34" charset="-128"/>
              </a:rPr>
              <a:t>Licence générale Biologie, biochimie, SV (L2-L3)</a:t>
            </a:r>
          </a:p>
          <a:p>
            <a:pPr marL="0" indent="0">
              <a:spcBef>
                <a:spcPct val="20000"/>
              </a:spcBef>
              <a:buNone/>
              <a:defRPr/>
            </a:pPr>
            <a:endParaRPr lang="fr-FR" sz="3000" b="1" dirty="0">
              <a:ea typeface="Arial Unicode MS" pitchFamily="34" charset="-128"/>
              <a:cs typeface="Arial Unicode MS" pitchFamily="34" charset="-128"/>
            </a:endParaRPr>
          </a:p>
          <a:p>
            <a:pPr>
              <a:spcBef>
                <a:spcPct val="20000"/>
              </a:spcBef>
              <a:defRPr/>
            </a:pPr>
            <a:r>
              <a:rPr lang="fr-FR" sz="3000" b="1" i="1" dirty="0">
                <a:ea typeface="Arial Unicode MS" pitchFamily="34" charset="-128"/>
                <a:cs typeface="Arial Unicode MS" pitchFamily="34" charset="-128"/>
              </a:rPr>
              <a:t>  </a:t>
            </a:r>
            <a:r>
              <a:rPr lang="fr-FR" sz="3000" b="1" dirty="0">
                <a:ea typeface="Arial Unicode MS" pitchFamily="34" charset="-128"/>
                <a:cs typeface="Arial Unicode MS" pitchFamily="34" charset="-128"/>
              </a:rPr>
              <a:t>Ecole d’ingénieur pour les très bons dossiers (véto et agro-alimentaire)</a:t>
            </a:r>
          </a:p>
          <a:p>
            <a:pPr marL="0" indent="0">
              <a:spcBef>
                <a:spcPct val="20000"/>
              </a:spcBef>
              <a:buNone/>
              <a:defRPr/>
            </a:pPr>
            <a:endParaRPr lang="fr-FR" sz="3000" b="1" dirty="0">
              <a:ea typeface="Arial Unicode MS" pitchFamily="34" charset="-128"/>
              <a:cs typeface="Arial Unicode MS" pitchFamily="34" charset="-128"/>
            </a:endParaRPr>
          </a:p>
          <a:p>
            <a:pPr marL="0" indent="0">
              <a:lnSpc>
                <a:spcPct val="90000"/>
              </a:lnSpc>
              <a:spcBef>
                <a:spcPct val="20000"/>
              </a:spcBef>
              <a:defRPr/>
            </a:pPr>
            <a:r>
              <a:rPr lang="fr-FR" b="1" dirty="0">
                <a:ea typeface="Arial Unicode MS" pitchFamily="34" charset="-128"/>
                <a:cs typeface="Arial Unicode MS" pitchFamily="34" charset="-128"/>
              </a:rPr>
              <a:t>    Monde du travail</a:t>
            </a:r>
            <a:r>
              <a:rPr lang="fr-FR" dirty="0"/>
              <a:t> </a:t>
            </a:r>
          </a:p>
          <a:p>
            <a:pPr marL="377979" indent="-377979">
              <a:lnSpc>
                <a:spcPct val="90000"/>
              </a:lnSpc>
              <a:spcBef>
                <a:spcPct val="20000"/>
              </a:spcBef>
              <a:buFont typeface="Times New Roman" pitchFamily="16" charset="0"/>
              <a:buNone/>
              <a:defRPr/>
            </a:pPr>
            <a:r>
              <a:rPr lang="fr-FR" dirty="0"/>
              <a:t>(Instituts de recherche, entreprises, Start up)</a:t>
            </a:r>
          </a:p>
          <a:p>
            <a:pPr marL="377979" indent="-377979">
              <a:lnSpc>
                <a:spcPct val="90000"/>
              </a:lnSpc>
              <a:spcBef>
                <a:spcPct val="20000"/>
              </a:spcBef>
              <a:buFont typeface="Times New Roman" pitchFamily="16" charset="0"/>
              <a:buNone/>
              <a:defRPr/>
            </a:pPr>
            <a:endParaRPr lang="fr-FR" b="1" dirty="0"/>
          </a:p>
          <a:p>
            <a:pPr marL="377979" indent="-377979">
              <a:lnSpc>
                <a:spcPct val="90000"/>
              </a:lnSpc>
              <a:spcBef>
                <a:spcPct val="20000"/>
              </a:spcBef>
              <a:buFont typeface="Times New Roman" pitchFamily="16" charset="0"/>
              <a:buNone/>
              <a:defRPr/>
            </a:pPr>
            <a:endParaRPr lang="fr-FR" sz="2200" dirty="0"/>
          </a:p>
          <a:p>
            <a:pPr marL="377979" indent="-377979">
              <a:lnSpc>
                <a:spcPct val="90000"/>
              </a:lnSpc>
              <a:spcBef>
                <a:spcPct val="20000"/>
              </a:spcBef>
              <a:buFont typeface="Times New Roman" pitchFamily="16" charset="0"/>
              <a:buNone/>
              <a:defRPr/>
            </a:pPr>
            <a:endParaRPr lang="fr-FR" sz="2200" dirty="0"/>
          </a:p>
          <a:p>
            <a:pPr marL="377979" indent="-377979">
              <a:lnSpc>
                <a:spcPct val="90000"/>
              </a:lnSpc>
              <a:spcBef>
                <a:spcPct val="20000"/>
              </a:spcBef>
              <a:buFont typeface="Times New Roman" pitchFamily="16" charset="0"/>
              <a:buNone/>
              <a:defRPr/>
            </a:pPr>
            <a:endParaRPr lang="fr-FR" sz="2200" dirty="0"/>
          </a:p>
          <a:p>
            <a:pPr marL="377979" indent="-377979">
              <a:lnSpc>
                <a:spcPct val="90000"/>
              </a:lnSpc>
              <a:spcBef>
                <a:spcPct val="20000"/>
              </a:spcBef>
              <a:buFont typeface="Times New Roman" pitchFamily="16" charset="0"/>
              <a:buNone/>
              <a:defRPr/>
            </a:pPr>
            <a:endParaRPr lang="fr-FR" sz="2200" dirty="0"/>
          </a:p>
          <a:p>
            <a:pPr marL="377979" indent="-377979">
              <a:lnSpc>
                <a:spcPct val="90000"/>
              </a:lnSpc>
              <a:spcBef>
                <a:spcPct val="20000"/>
              </a:spcBef>
              <a:buFont typeface="Times New Roman" pitchFamily="16" charset="0"/>
              <a:buNone/>
              <a:defRPr/>
            </a:pPr>
            <a:endParaRPr lang="fr-FR" sz="2200" dirty="0">
              <a:latin typeface="Arial Unicode MS" pitchFamily="34" charset="-128"/>
            </a:endParaRPr>
          </a:p>
          <a:p>
            <a:pPr marL="377979" indent="-377979">
              <a:lnSpc>
                <a:spcPct val="90000"/>
              </a:lnSpc>
              <a:spcBef>
                <a:spcPct val="20000"/>
              </a:spcBef>
              <a:buFont typeface="Times New Roman" pitchFamily="16" charset="0"/>
              <a:buNone/>
              <a:defRPr/>
            </a:pPr>
            <a:endParaRPr lang="fr-FR" sz="1800" dirty="0">
              <a:latin typeface="Times New Roman" pitchFamily="18" charset="0"/>
            </a:endParaRPr>
          </a:p>
        </p:txBody>
      </p:sp>
    </p:spTree>
    <p:extLst>
      <p:ext uri="{BB962C8B-B14F-4D97-AF65-F5344CB8AC3E}">
        <p14:creationId xmlns:p14="http://schemas.microsoft.com/office/powerpoint/2010/main" val="1203247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6A6EF11-5005-63C4-2465-5408DCDBCE1B}"/>
              </a:ext>
            </a:extLst>
          </p:cNvPr>
          <p:cNvSpPr txBox="1"/>
          <p:nvPr/>
        </p:nvSpPr>
        <p:spPr>
          <a:xfrm>
            <a:off x="646111" y="452718"/>
            <a:ext cx="9404723" cy="1400530"/>
          </a:xfrm>
          <a:prstGeom prst="rect">
            <a:avLst/>
          </a:prstGeom>
        </p:spPr>
        <p:txBody>
          <a:bodyPr vert="horz" lIns="91440" tIns="45720" rIns="91440" bIns="45720" rtlCol="0" anchor="t">
            <a:normAutofit/>
          </a:bodyPr>
          <a:lstStyle/>
          <a:p>
            <a:pPr>
              <a:spcBef>
                <a:spcPct val="0"/>
              </a:spcBef>
              <a:spcAft>
                <a:spcPts val="600"/>
              </a:spcAft>
              <a:buSzPct val="100000"/>
            </a:pPr>
            <a:r>
              <a:rPr lang="en-US" altLang="fr-FR" sz="4200">
                <a:solidFill>
                  <a:schemeClr val="tx2"/>
                </a:solidFill>
                <a:latin typeface="+mj-lt"/>
                <a:ea typeface="+mj-ea"/>
                <a:cs typeface="+mj-cs"/>
              </a:rPr>
              <a:t>.</a:t>
            </a:r>
          </a:p>
        </p:txBody>
      </p:sp>
      <p:graphicFrame>
        <p:nvGraphicFramePr>
          <p:cNvPr id="10" name="ZoneTexte 7">
            <a:extLst>
              <a:ext uri="{FF2B5EF4-FFF2-40B4-BE49-F238E27FC236}">
                <a16:creationId xmlns:a16="http://schemas.microsoft.com/office/drawing/2014/main" id="{82C9CD5B-9D71-0E00-1079-097F13F3855D}"/>
              </a:ext>
            </a:extLst>
          </p:cNvPr>
          <p:cNvGraphicFramePr/>
          <p:nvPr>
            <p:extLst>
              <p:ext uri="{D42A27DB-BD31-4B8C-83A1-F6EECF244321}">
                <p14:modId xmlns:p14="http://schemas.microsoft.com/office/powerpoint/2010/main" val="19789128"/>
              </p:ext>
            </p:extLst>
          </p:nvPr>
        </p:nvGraphicFramePr>
        <p:xfrm>
          <a:off x="982442" y="1585720"/>
          <a:ext cx="9404352" cy="4046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211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9DAA6D5-47EA-B08D-13D0-92FF12BDFB50}"/>
              </a:ext>
            </a:extLst>
          </p:cNvPr>
          <p:cNvSpPr txBox="1"/>
          <p:nvPr/>
        </p:nvSpPr>
        <p:spPr>
          <a:xfrm>
            <a:off x="965679" y="877483"/>
            <a:ext cx="8767075" cy="523220"/>
          </a:xfrm>
          <a:prstGeom prst="rect">
            <a:avLst/>
          </a:prstGeom>
          <a:noFill/>
        </p:spPr>
        <p:txBody>
          <a:bodyPr wrap="square" rtlCol="0">
            <a:spAutoFit/>
          </a:bodyPr>
          <a:lstStyle/>
          <a:p>
            <a:r>
              <a:rPr lang="fr-FR" sz="2800" b="1" u="sng" dirty="0"/>
              <a:t>Deux domaines professionnels caractéristiques</a:t>
            </a:r>
          </a:p>
        </p:txBody>
      </p:sp>
      <p:sp>
        <p:nvSpPr>
          <p:cNvPr id="8" name="ZoneTexte 7">
            <a:extLst>
              <a:ext uri="{FF2B5EF4-FFF2-40B4-BE49-F238E27FC236}">
                <a16:creationId xmlns:a16="http://schemas.microsoft.com/office/drawing/2014/main" id="{2EAD904E-2292-5AE2-2CCB-DFBB170870A0}"/>
              </a:ext>
            </a:extLst>
          </p:cNvPr>
          <p:cNvSpPr txBox="1"/>
          <p:nvPr/>
        </p:nvSpPr>
        <p:spPr>
          <a:xfrm>
            <a:off x="614856" y="2496062"/>
            <a:ext cx="4340772" cy="646331"/>
          </a:xfrm>
          <a:prstGeom prst="rect">
            <a:avLst/>
          </a:prstGeom>
          <a:noFill/>
          <a:ln>
            <a:solidFill>
              <a:schemeClr val="accent1"/>
            </a:solidFill>
          </a:ln>
        </p:spPr>
        <p:txBody>
          <a:bodyPr wrap="square" rtlCol="0">
            <a:spAutoFit/>
          </a:bodyPr>
          <a:lstStyle/>
          <a:p>
            <a:pPr algn="ctr"/>
            <a:r>
              <a:rPr lang="fr-FR" dirty="0"/>
              <a:t>Expertise technologique pour la recherche au laboratoire de biologie</a:t>
            </a:r>
          </a:p>
        </p:txBody>
      </p:sp>
      <p:pic>
        <p:nvPicPr>
          <p:cNvPr id="10" name="Picture 4" descr="B² » : Construction d'un laboratoire de recherches biologiques et  biomédicales à l'Université de Rouen | L'Europe s'engage en France, le  portail des Fonds européens">
            <a:extLst>
              <a:ext uri="{FF2B5EF4-FFF2-40B4-BE49-F238E27FC236}">
                <a16:creationId xmlns:a16="http://schemas.microsoft.com/office/drawing/2014/main" id="{6E02076C-57D3-360F-5447-E54806CBA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55" y="3274539"/>
            <a:ext cx="2170721" cy="15569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Les laboratoires de recherche | INP">
            <a:extLst>
              <a:ext uri="{FF2B5EF4-FFF2-40B4-BE49-F238E27FC236}">
                <a16:creationId xmlns:a16="http://schemas.microsoft.com/office/drawing/2014/main" id="{EAC3DAD1-12F1-2B77-759B-0E5D1240A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076" y="3274539"/>
            <a:ext cx="2340473" cy="15672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Laboratoire de recherche sous contrats en biologie cellulaire et moléculaire">
            <a:extLst>
              <a:ext uri="{FF2B5EF4-FFF2-40B4-BE49-F238E27FC236}">
                <a16:creationId xmlns:a16="http://schemas.microsoft.com/office/drawing/2014/main" id="{DF82A874-F96D-8971-D133-A24674310E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938"/>
          <a:stretch/>
        </p:blipFill>
        <p:spPr bwMode="auto">
          <a:xfrm>
            <a:off x="500355" y="4831490"/>
            <a:ext cx="2170721" cy="15569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Laboratoires de recherche - Alsace Tech">
            <a:extLst>
              <a:ext uri="{FF2B5EF4-FFF2-40B4-BE49-F238E27FC236}">
                <a16:creationId xmlns:a16="http://schemas.microsoft.com/office/drawing/2014/main" id="{D94DA3D6-6108-C4DF-D037-34E8B98B7F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075" y="4831490"/>
            <a:ext cx="2340471" cy="15440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Small-Scale Process Optimization Boosts Bioproduction Workflows">
            <a:extLst>
              <a:ext uri="{FF2B5EF4-FFF2-40B4-BE49-F238E27FC236}">
                <a16:creationId xmlns:a16="http://schemas.microsoft.com/office/drawing/2014/main" id="{0E6029B9-2C24-693B-4CEC-220B617132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286609" y="2163849"/>
            <a:ext cx="2353945" cy="15569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Enquête Analyses microbiologiques : Les méthodes rapides passent la seconde">
            <a:extLst>
              <a:ext uri="{FF2B5EF4-FFF2-40B4-BE49-F238E27FC236}">
                <a16:creationId xmlns:a16="http://schemas.microsoft.com/office/drawing/2014/main" id="{F411E7B7-5489-D797-DB2A-EC066165D9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803" y="3720800"/>
            <a:ext cx="2339751" cy="156152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La bioproduction, nouvel eldorado à conquérir pour la recherche santé en  AuRA">
            <a:extLst>
              <a:ext uri="{FF2B5EF4-FFF2-40B4-BE49-F238E27FC236}">
                <a16:creationId xmlns:a16="http://schemas.microsoft.com/office/drawing/2014/main" id="{D7AD1A59-D7B5-CAE1-7860-061C03C1F9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7653" y="2148857"/>
            <a:ext cx="2339751" cy="15569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descr="Industrie Pharmaceutique - lignes de production et machines speciales">
            <a:extLst>
              <a:ext uri="{FF2B5EF4-FFF2-40B4-BE49-F238E27FC236}">
                <a16:creationId xmlns:a16="http://schemas.microsoft.com/office/drawing/2014/main" id="{157E5198-F3C0-F85B-55D0-E29671FD28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33458" y="3705808"/>
            <a:ext cx="2353946" cy="1556951"/>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a:extLst>
              <a:ext uri="{FF2B5EF4-FFF2-40B4-BE49-F238E27FC236}">
                <a16:creationId xmlns:a16="http://schemas.microsoft.com/office/drawing/2014/main" id="{53CE95DD-DE87-464B-6E2B-8E5468BE4982}"/>
              </a:ext>
            </a:extLst>
          </p:cNvPr>
          <p:cNvSpPr txBox="1"/>
          <p:nvPr/>
        </p:nvSpPr>
        <p:spPr>
          <a:xfrm>
            <a:off x="6300803" y="5366384"/>
            <a:ext cx="4471356" cy="923330"/>
          </a:xfrm>
          <a:prstGeom prst="rect">
            <a:avLst/>
          </a:prstGeom>
          <a:noFill/>
          <a:ln>
            <a:solidFill>
              <a:schemeClr val="accent1"/>
            </a:solidFill>
          </a:ln>
        </p:spPr>
        <p:txBody>
          <a:bodyPr wrap="square" rtlCol="0">
            <a:spAutoFit/>
          </a:bodyPr>
          <a:lstStyle/>
          <a:p>
            <a:pPr algn="ctr"/>
            <a:r>
              <a:rPr lang="fr-FR" dirty="0"/>
              <a:t>Fabrication d’un produit à haute valeur ajoutée par procédé biotechnologique</a:t>
            </a:r>
          </a:p>
        </p:txBody>
      </p:sp>
    </p:spTree>
    <p:extLst>
      <p:ext uri="{BB962C8B-B14F-4D97-AF65-F5344CB8AC3E}">
        <p14:creationId xmlns:p14="http://schemas.microsoft.com/office/powerpoint/2010/main" val="233934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826D01E-4C4A-7132-C5BB-B387EBDCB22C}"/>
              </a:ext>
            </a:extLst>
          </p:cNvPr>
          <p:cNvSpPr txBox="1"/>
          <p:nvPr/>
        </p:nvSpPr>
        <p:spPr>
          <a:xfrm>
            <a:off x="4284215" y="5483173"/>
            <a:ext cx="8208331" cy="461665"/>
          </a:xfrm>
          <a:prstGeom prst="rect">
            <a:avLst/>
          </a:prstGeom>
          <a:noFill/>
        </p:spPr>
        <p:txBody>
          <a:bodyPr wrap="square">
            <a:spAutoFit/>
          </a:bodyPr>
          <a:lstStyle/>
          <a:p>
            <a:pPr>
              <a:buSzPct val="100000"/>
            </a:pPr>
            <a:r>
              <a:rPr lang="fr-FR" altLang="fr-FR" sz="2400" dirty="0">
                <a:solidFill>
                  <a:schemeClr val="bg1"/>
                </a:solidFill>
                <a:ea typeface="DejaVu Sans Light" panose="020B0203030804020204" pitchFamily="34" charset="0"/>
                <a:cs typeface="DejaVu Sans Light" panose="020B0203030804020204" pitchFamily="34" charset="0"/>
              </a:rPr>
              <a:t> </a:t>
            </a:r>
          </a:p>
        </p:txBody>
      </p:sp>
      <p:sp>
        <p:nvSpPr>
          <p:cNvPr id="9" name="ZoneTexte 8">
            <a:extLst>
              <a:ext uri="{FF2B5EF4-FFF2-40B4-BE49-F238E27FC236}">
                <a16:creationId xmlns:a16="http://schemas.microsoft.com/office/drawing/2014/main" id="{5F191436-5017-D724-7EA4-CAE9C4390952}"/>
              </a:ext>
            </a:extLst>
          </p:cNvPr>
          <p:cNvSpPr txBox="1"/>
          <p:nvPr/>
        </p:nvSpPr>
        <p:spPr>
          <a:xfrm>
            <a:off x="-300546" y="883732"/>
            <a:ext cx="9537861" cy="523220"/>
          </a:xfrm>
          <a:prstGeom prst="rect">
            <a:avLst/>
          </a:prstGeom>
          <a:noFill/>
        </p:spPr>
        <p:txBody>
          <a:bodyPr wrap="square" rtlCol="0">
            <a:spAutoFit/>
          </a:bodyPr>
          <a:lstStyle/>
          <a:p>
            <a:pPr algn="ctr"/>
            <a:r>
              <a:rPr lang="fr-FR" sz="2800" b="1" u="sng" dirty="0"/>
              <a:t>Répartition de l’enseignement professionnel en 4 BC</a:t>
            </a:r>
          </a:p>
        </p:txBody>
      </p:sp>
      <p:pic>
        <p:nvPicPr>
          <p:cNvPr id="10" name="Image 9">
            <a:extLst>
              <a:ext uri="{FF2B5EF4-FFF2-40B4-BE49-F238E27FC236}">
                <a16:creationId xmlns:a16="http://schemas.microsoft.com/office/drawing/2014/main" id="{3E47D6DC-6060-11DE-1180-7C86150B0BA1}"/>
              </a:ext>
            </a:extLst>
          </p:cNvPr>
          <p:cNvPicPr>
            <a:picLocks noChangeAspect="1"/>
          </p:cNvPicPr>
          <p:nvPr/>
        </p:nvPicPr>
        <p:blipFill>
          <a:blip r:embed="rId2"/>
          <a:stretch>
            <a:fillRect/>
          </a:stretch>
        </p:blipFill>
        <p:spPr>
          <a:xfrm>
            <a:off x="3043919" y="2637078"/>
            <a:ext cx="5974109" cy="3953193"/>
          </a:xfrm>
          <a:prstGeom prst="rect">
            <a:avLst/>
          </a:prstGeom>
        </p:spPr>
      </p:pic>
      <p:sp>
        <p:nvSpPr>
          <p:cNvPr id="15" name="Ellipse 14">
            <a:extLst>
              <a:ext uri="{FF2B5EF4-FFF2-40B4-BE49-F238E27FC236}">
                <a16:creationId xmlns:a16="http://schemas.microsoft.com/office/drawing/2014/main" id="{EDA8B36B-1E97-CECC-0CF0-4B49E19A9EC8}"/>
              </a:ext>
            </a:extLst>
          </p:cNvPr>
          <p:cNvSpPr/>
          <p:nvPr/>
        </p:nvSpPr>
        <p:spPr>
          <a:xfrm>
            <a:off x="381452" y="1858780"/>
            <a:ext cx="2669059" cy="2075935"/>
          </a:xfrm>
          <a:prstGeom prst="ellipse">
            <a:avLst/>
          </a:prstGeom>
          <a:solidFill>
            <a:srgbClr val="FFFE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1600" b="1" dirty="0">
                <a:solidFill>
                  <a:sysClr val="windowText" lastClr="000000"/>
                </a:solidFill>
              </a:rPr>
              <a:t>BC1 : </a:t>
            </a:r>
            <a:r>
              <a:rPr lang="fr-FR" sz="1600" dirty="0">
                <a:solidFill>
                  <a:sysClr val="windowText" lastClr="000000"/>
                </a:solidFill>
              </a:rPr>
              <a:t>Pôle gestion du laboratoire</a:t>
            </a:r>
          </a:p>
        </p:txBody>
      </p:sp>
      <p:sp>
        <p:nvSpPr>
          <p:cNvPr id="16" name="Ellipse 15">
            <a:extLst>
              <a:ext uri="{FF2B5EF4-FFF2-40B4-BE49-F238E27FC236}">
                <a16:creationId xmlns:a16="http://schemas.microsoft.com/office/drawing/2014/main" id="{91B96EBF-4221-2C3F-2B32-2AB2DE1CD0E6}"/>
              </a:ext>
            </a:extLst>
          </p:cNvPr>
          <p:cNvSpPr/>
          <p:nvPr/>
        </p:nvSpPr>
        <p:spPr>
          <a:xfrm>
            <a:off x="374860" y="4803568"/>
            <a:ext cx="2669059" cy="2075935"/>
          </a:xfrm>
          <a:prstGeom prst="ellipse">
            <a:avLst/>
          </a:prstGeom>
          <a:solidFill>
            <a:srgbClr val="DBEF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1600" b="1" dirty="0">
                <a:solidFill>
                  <a:sysClr val="windowText" lastClr="000000"/>
                </a:solidFill>
              </a:rPr>
              <a:t>BC2 : </a:t>
            </a:r>
            <a:r>
              <a:rPr lang="fr-FR" sz="1600" dirty="0">
                <a:solidFill>
                  <a:sysClr val="windowText" lastClr="000000"/>
                </a:solidFill>
              </a:rPr>
              <a:t>Pôle recherche</a:t>
            </a:r>
          </a:p>
        </p:txBody>
      </p:sp>
      <p:sp>
        <p:nvSpPr>
          <p:cNvPr id="17" name="Ellipse 16">
            <a:extLst>
              <a:ext uri="{FF2B5EF4-FFF2-40B4-BE49-F238E27FC236}">
                <a16:creationId xmlns:a16="http://schemas.microsoft.com/office/drawing/2014/main" id="{9632183F-923C-C1BC-0FF9-239E21181A1D}"/>
              </a:ext>
            </a:extLst>
          </p:cNvPr>
          <p:cNvSpPr/>
          <p:nvPr/>
        </p:nvSpPr>
        <p:spPr>
          <a:xfrm>
            <a:off x="8997318" y="1467820"/>
            <a:ext cx="2669059" cy="2075935"/>
          </a:xfrm>
          <a:prstGeom prst="ellipse">
            <a:avLst/>
          </a:prstGeom>
          <a:solidFill>
            <a:srgbClr val="C5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1600" b="1" dirty="0">
                <a:solidFill>
                  <a:sysClr val="windowText" lastClr="000000"/>
                </a:solidFill>
              </a:rPr>
              <a:t>BC3 : </a:t>
            </a:r>
            <a:r>
              <a:rPr lang="fr-FR" sz="1600" dirty="0">
                <a:solidFill>
                  <a:sysClr val="windowText" lastClr="000000"/>
                </a:solidFill>
              </a:rPr>
              <a:t>Pôle </a:t>
            </a:r>
            <a:r>
              <a:rPr lang="fr-FR" sz="1600" dirty="0" err="1">
                <a:solidFill>
                  <a:sysClr val="windowText" lastClr="000000"/>
                </a:solidFill>
              </a:rPr>
              <a:t>bioproduction</a:t>
            </a:r>
            <a:endParaRPr lang="fr-FR" sz="1600" dirty="0">
              <a:solidFill>
                <a:sysClr val="windowText" lastClr="000000"/>
              </a:solidFill>
            </a:endParaRPr>
          </a:p>
        </p:txBody>
      </p:sp>
      <p:sp>
        <p:nvSpPr>
          <p:cNvPr id="18" name="Ellipse 17">
            <a:extLst>
              <a:ext uri="{FF2B5EF4-FFF2-40B4-BE49-F238E27FC236}">
                <a16:creationId xmlns:a16="http://schemas.microsoft.com/office/drawing/2014/main" id="{5D939300-57FF-ED8C-015E-18BA1FF3D407}"/>
              </a:ext>
            </a:extLst>
          </p:cNvPr>
          <p:cNvSpPr/>
          <p:nvPr/>
        </p:nvSpPr>
        <p:spPr>
          <a:xfrm>
            <a:off x="8997319" y="4782065"/>
            <a:ext cx="2669059" cy="207593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1600" b="1" dirty="0">
                <a:solidFill>
                  <a:sysClr val="windowText" lastClr="000000"/>
                </a:solidFill>
              </a:rPr>
              <a:t>BC4 : </a:t>
            </a:r>
            <a:r>
              <a:rPr lang="fr-FR" sz="1600" dirty="0">
                <a:solidFill>
                  <a:sysClr val="windowText" lastClr="000000"/>
                </a:solidFill>
              </a:rPr>
              <a:t>Pôle communication professionnelle</a:t>
            </a:r>
          </a:p>
        </p:txBody>
      </p:sp>
      <p:sp>
        <p:nvSpPr>
          <p:cNvPr id="19" name="Flèche vers le haut 7">
            <a:extLst>
              <a:ext uri="{FF2B5EF4-FFF2-40B4-BE49-F238E27FC236}">
                <a16:creationId xmlns:a16="http://schemas.microsoft.com/office/drawing/2014/main" id="{E6BCE315-59B6-279C-4E92-4715975B95DD}"/>
              </a:ext>
            </a:extLst>
          </p:cNvPr>
          <p:cNvSpPr/>
          <p:nvPr/>
        </p:nvSpPr>
        <p:spPr>
          <a:xfrm rot="18155456">
            <a:off x="2679851" y="2900070"/>
            <a:ext cx="585306" cy="716465"/>
          </a:xfrm>
          <a:prstGeom prst="upArrow">
            <a:avLst>
              <a:gd name="adj1" fmla="val 6125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vers le haut 8">
            <a:extLst>
              <a:ext uri="{FF2B5EF4-FFF2-40B4-BE49-F238E27FC236}">
                <a16:creationId xmlns:a16="http://schemas.microsoft.com/office/drawing/2014/main" id="{05614432-A0EF-EFB5-3EBC-7D50CC2A280A}"/>
              </a:ext>
            </a:extLst>
          </p:cNvPr>
          <p:cNvSpPr/>
          <p:nvPr/>
        </p:nvSpPr>
        <p:spPr>
          <a:xfrm rot="13575268">
            <a:off x="2664976" y="5124941"/>
            <a:ext cx="585306" cy="716465"/>
          </a:xfrm>
          <a:prstGeom prst="upArrow">
            <a:avLst>
              <a:gd name="adj1" fmla="val 6125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vers le haut 9">
            <a:extLst>
              <a:ext uri="{FF2B5EF4-FFF2-40B4-BE49-F238E27FC236}">
                <a16:creationId xmlns:a16="http://schemas.microsoft.com/office/drawing/2014/main" id="{B451C60F-5984-BEDF-F142-DF2D5489E219}"/>
              </a:ext>
            </a:extLst>
          </p:cNvPr>
          <p:cNvSpPr/>
          <p:nvPr/>
        </p:nvSpPr>
        <p:spPr>
          <a:xfrm rot="2594771">
            <a:off x="8809489" y="3008018"/>
            <a:ext cx="585306" cy="962007"/>
          </a:xfrm>
          <a:prstGeom prst="upArrow">
            <a:avLst>
              <a:gd name="adj1" fmla="val 6125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vers le haut 10">
            <a:extLst>
              <a:ext uri="{FF2B5EF4-FFF2-40B4-BE49-F238E27FC236}">
                <a16:creationId xmlns:a16="http://schemas.microsoft.com/office/drawing/2014/main" id="{9BB71A3A-8E38-513A-9186-511810D12998}"/>
              </a:ext>
            </a:extLst>
          </p:cNvPr>
          <p:cNvSpPr/>
          <p:nvPr/>
        </p:nvSpPr>
        <p:spPr>
          <a:xfrm rot="6887562">
            <a:off x="8812128" y="4939873"/>
            <a:ext cx="585306" cy="716465"/>
          </a:xfrm>
          <a:prstGeom prst="upArrow">
            <a:avLst>
              <a:gd name="adj1" fmla="val 6125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25970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3F696-EF6A-93E9-18C3-269FE1E393F7}"/>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4F85EE2B-E5B4-D12D-306D-C94BB13E7409}"/>
              </a:ext>
            </a:extLst>
          </p:cNvPr>
          <p:cNvSpPr txBox="1"/>
          <p:nvPr/>
        </p:nvSpPr>
        <p:spPr>
          <a:xfrm>
            <a:off x="3435928" y="3934690"/>
            <a:ext cx="253596" cy="461665"/>
          </a:xfrm>
          <a:prstGeom prst="rect">
            <a:avLst/>
          </a:prstGeom>
          <a:noFill/>
        </p:spPr>
        <p:txBody>
          <a:bodyPr wrap="none" rtlCol="0">
            <a:spAutoFit/>
          </a:bodyPr>
          <a:lstStyle/>
          <a:p>
            <a:r>
              <a:rPr lang="fr-FR" sz="2400" dirty="0">
                <a:solidFill>
                  <a:schemeClr val="bg1"/>
                </a:solidFill>
              </a:rPr>
              <a:t> </a:t>
            </a:r>
          </a:p>
        </p:txBody>
      </p:sp>
      <p:sp>
        <p:nvSpPr>
          <p:cNvPr id="7" name="ZoneTexte 6">
            <a:extLst>
              <a:ext uri="{FF2B5EF4-FFF2-40B4-BE49-F238E27FC236}">
                <a16:creationId xmlns:a16="http://schemas.microsoft.com/office/drawing/2014/main" id="{62F64E76-EE39-1A37-DE9E-F7838687DEFD}"/>
              </a:ext>
            </a:extLst>
          </p:cNvPr>
          <p:cNvSpPr txBox="1"/>
          <p:nvPr/>
        </p:nvSpPr>
        <p:spPr>
          <a:xfrm>
            <a:off x="38955" y="930287"/>
            <a:ext cx="7765170" cy="523220"/>
          </a:xfrm>
          <a:prstGeom prst="rect">
            <a:avLst/>
          </a:prstGeom>
          <a:noFill/>
        </p:spPr>
        <p:txBody>
          <a:bodyPr wrap="square" rtlCol="0">
            <a:spAutoFit/>
          </a:bodyPr>
          <a:lstStyle/>
          <a:p>
            <a:pPr algn="ctr"/>
            <a:r>
              <a:rPr lang="fr-FR" sz="2800" b="1" u="sng" dirty="0"/>
              <a:t>Répartition horaire de la formation</a:t>
            </a:r>
          </a:p>
        </p:txBody>
      </p:sp>
      <p:graphicFrame>
        <p:nvGraphicFramePr>
          <p:cNvPr id="10" name="Tableau 4">
            <a:extLst>
              <a:ext uri="{FF2B5EF4-FFF2-40B4-BE49-F238E27FC236}">
                <a16:creationId xmlns:a16="http://schemas.microsoft.com/office/drawing/2014/main" id="{A098BADA-A992-5E8E-E314-1276C1460D7B}"/>
              </a:ext>
            </a:extLst>
          </p:cNvPr>
          <p:cNvGraphicFramePr>
            <a:graphicFrameLocks noGrp="1"/>
          </p:cNvGraphicFramePr>
          <p:nvPr>
            <p:extLst>
              <p:ext uri="{D42A27DB-BD31-4B8C-83A1-F6EECF244321}">
                <p14:modId xmlns:p14="http://schemas.microsoft.com/office/powerpoint/2010/main" val="1790923307"/>
              </p:ext>
            </p:extLst>
          </p:nvPr>
        </p:nvGraphicFramePr>
        <p:xfrm>
          <a:off x="1727886" y="1921020"/>
          <a:ext cx="8736227" cy="4704080"/>
        </p:xfrm>
        <a:graphic>
          <a:graphicData uri="http://schemas.openxmlformats.org/drawingml/2006/table">
            <a:tbl>
              <a:tblPr firstRow="1" bandRow="1">
                <a:tableStyleId>{5C22544A-7EE6-4342-B048-85BDC9FD1C3A}</a:tableStyleId>
              </a:tblPr>
              <a:tblGrid>
                <a:gridCol w="5360121">
                  <a:extLst>
                    <a:ext uri="{9D8B030D-6E8A-4147-A177-3AD203B41FA5}">
                      <a16:colId xmlns:a16="http://schemas.microsoft.com/office/drawing/2014/main" val="493223722"/>
                    </a:ext>
                  </a:extLst>
                </a:gridCol>
                <a:gridCol w="1617451">
                  <a:extLst>
                    <a:ext uri="{9D8B030D-6E8A-4147-A177-3AD203B41FA5}">
                      <a16:colId xmlns:a16="http://schemas.microsoft.com/office/drawing/2014/main" val="3936170081"/>
                    </a:ext>
                  </a:extLst>
                </a:gridCol>
                <a:gridCol w="1758655">
                  <a:extLst>
                    <a:ext uri="{9D8B030D-6E8A-4147-A177-3AD203B41FA5}">
                      <a16:colId xmlns:a16="http://schemas.microsoft.com/office/drawing/2014/main" val="1003312899"/>
                    </a:ext>
                  </a:extLst>
                </a:gridCol>
              </a:tblGrid>
              <a:tr h="370840">
                <a:tc>
                  <a:txBody>
                    <a:bodyPr/>
                    <a:lstStyle/>
                    <a:p>
                      <a:endParaRPr lang="fr-FR" sz="1600" dirty="0"/>
                    </a:p>
                  </a:txBody>
                  <a:tcPr/>
                </a:tc>
                <a:tc>
                  <a:txBody>
                    <a:bodyPr/>
                    <a:lstStyle/>
                    <a:p>
                      <a:pPr algn="ctr"/>
                      <a:r>
                        <a:rPr lang="fr-FR" sz="1600" dirty="0"/>
                        <a:t>1</a:t>
                      </a:r>
                      <a:r>
                        <a:rPr lang="fr-FR" sz="1600" baseline="30000" dirty="0"/>
                        <a:t>ère</a:t>
                      </a:r>
                      <a:r>
                        <a:rPr lang="fr-FR" sz="1600" dirty="0"/>
                        <a:t> année (h)</a:t>
                      </a:r>
                    </a:p>
                  </a:txBody>
                  <a:tcPr/>
                </a:tc>
                <a:tc>
                  <a:txBody>
                    <a:bodyPr/>
                    <a:lstStyle/>
                    <a:p>
                      <a:pPr algn="ctr"/>
                      <a:r>
                        <a:rPr lang="fr-FR" sz="1600" dirty="0"/>
                        <a:t>2</a:t>
                      </a:r>
                      <a:r>
                        <a:rPr lang="fr-FR" sz="1600" baseline="30000" dirty="0"/>
                        <a:t>ème</a:t>
                      </a:r>
                      <a:r>
                        <a:rPr lang="fr-FR" sz="1600" dirty="0"/>
                        <a:t> année (h)</a:t>
                      </a:r>
                    </a:p>
                  </a:txBody>
                  <a:tcPr/>
                </a:tc>
                <a:extLst>
                  <a:ext uri="{0D108BD9-81ED-4DB2-BD59-A6C34878D82A}">
                    <a16:rowId xmlns:a16="http://schemas.microsoft.com/office/drawing/2014/main" val="985423716"/>
                  </a:ext>
                </a:extLst>
              </a:tr>
              <a:tr h="370840">
                <a:tc>
                  <a:txBody>
                    <a:bodyPr/>
                    <a:lstStyle/>
                    <a:p>
                      <a:r>
                        <a:rPr lang="fr-FR" sz="1600" dirty="0"/>
                        <a:t>Culture générale et expression</a:t>
                      </a:r>
                    </a:p>
                  </a:txBody>
                  <a:tcPr/>
                </a:tc>
                <a:tc>
                  <a:txBody>
                    <a:bodyPr/>
                    <a:lstStyle/>
                    <a:p>
                      <a:pPr algn="ctr"/>
                      <a:r>
                        <a:rPr lang="fr-FR" sz="1600" dirty="0"/>
                        <a:t>2</a:t>
                      </a:r>
                    </a:p>
                  </a:txBody>
                  <a:tcPr/>
                </a:tc>
                <a:tc>
                  <a:txBody>
                    <a:bodyPr/>
                    <a:lstStyle/>
                    <a:p>
                      <a:pPr algn="ctr"/>
                      <a:r>
                        <a:rPr lang="fr-FR" sz="1600" dirty="0"/>
                        <a:t>2</a:t>
                      </a:r>
                    </a:p>
                  </a:txBody>
                  <a:tcPr/>
                </a:tc>
                <a:extLst>
                  <a:ext uri="{0D108BD9-81ED-4DB2-BD59-A6C34878D82A}">
                    <a16:rowId xmlns:a16="http://schemas.microsoft.com/office/drawing/2014/main" val="1676184584"/>
                  </a:ext>
                </a:extLst>
              </a:tr>
              <a:tr h="370840">
                <a:tc>
                  <a:txBody>
                    <a:bodyPr/>
                    <a:lstStyle/>
                    <a:p>
                      <a:r>
                        <a:rPr lang="fr-FR" sz="1600" dirty="0"/>
                        <a:t>Anglais</a:t>
                      </a:r>
                    </a:p>
                  </a:txBody>
                  <a:tcPr/>
                </a:tc>
                <a:tc>
                  <a:txBody>
                    <a:bodyPr/>
                    <a:lstStyle/>
                    <a:p>
                      <a:pPr algn="ctr"/>
                      <a:r>
                        <a:rPr lang="fr-FR" sz="1600" dirty="0"/>
                        <a:t>2</a:t>
                      </a:r>
                    </a:p>
                  </a:txBody>
                  <a:tcPr/>
                </a:tc>
                <a:tc>
                  <a:txBody>
                    <a:bodyPr/>
                    <a:lstStyle/>
                    <a:p>
                      <a:pPr algn="ctr"/>
                      <a:r>
                        <a:rPr lang="fr-FR" sz="1600" dirty="0"/>
                        <a:t>2</a:t>
                      </a:r>
                    </a:p>
                  </a:txBody>
                  <a:tcPr/>
                </a:tc>
                <a:extLst>
                  <a:ext uri="{0D108BD9-81ED-4DB2-BD59-A6C34878D82A}">
                    <a16:rowId xmlns:a16="http://schemas.microsoft.com/office/drawing/2014/main" val="3222321188"/>
                  </a:ext>
                </a:extLst>
              </a:tr>
              <a:tr h="370840">
                <a:tc>
                  <a:txBody>
                    <a:bodyPr/>
                    <a:lstStyle/>
                    <a:p>
                      <a:r>
                        <a:rPr lang="fr-FR" sz="1600" dirty="0"/>
                        <a:t>Mathématiques</a:t>
                      </a:r>
                    </a:p>
                  </a:txBody>
                  <a:tcPr/>
                </a:tc>
                <a:tc>
                  <a:txBody>
                    <a:bodyPr/>
                    <a:lstStyle/>
                    <a:p>
                      <a:pPr algn="ctr"/>
                      <a:r>
                        <a:rPr lang="fr-FR" sz="1600" dirty="0"/>
                        <a:t>2</a:t>
                      </a:r>
                    </a:p>
                  </a:txBody>
                  <a:tcPr/>
                </a:tc>
                <a:tc>
                  <a:txBody>
                    <a:bodyPr/>
                    <a:lstStyle/>
                    <a:p>
                      <a:pPr algn="ctr"/>
                      <a:r>
                        <a:rPr lang="fr-FR" sz="1600" dirty="0"/>
                        <a:t>2</a:t>
                      </a:r>
                    </a:p>
                  </a:txBody>
                  <a:tcPr/>
                </a:tc>
                <a:extLst>
                  <a:ext uri="{0D108BD9-81ED-4DB2-BD59-A6C34878D82A}">
                    <a16:rowId xmlns:a16="http://schemas.microsoft.com/office/drawing/2014/main" val="1374842590"/>
                  </a:ext>
                </a:extLst>
              </a:tr>
              <a:tr h="370840">
                <a:tc>
                  <a:txBody>
                    <a:bodyPr/>
                    <a:lstStyle/>
                    <a:p>
                      <a:r>
                        <a:rPr lang="fr-FR" sz="1600" dirty="0"/>
                        <a:t>Physique-chimie</a:t>
                      </a:r>
                    </a:p>
                  </a:txBody>
                  <a:tcPr/>
                </a:tc>
                <a:tc>
                  <a:txBody>
                    <a:bodyPr/>
                    <a:lstStyle/>
                    <a:p>
                      <a:pPr algn="ctr"/>
                      <a:r>
                        <a:rPr lang="fr-FR" sz="1600" dirty="0"/>
                        <a:t>3</a:t>
                      </a:r>
                    </a:p>
                  </a:txBody>
                  <a:tcPr/>
                </a:tc>
                <a:tc>
                  <a:txBody>
                    <a:bodyPr/>
                    <a:lstStyle/>
                    <a:p>
                      <a:pPr algn="ctr"/>
                      <a:r>
                        <a:rPr lang="fr-FR" sz="1600" dirty="0"/>
                        <a:t>2</a:t>
                      </a:r>
                    </a:p>
                  </a:txBody>
                  <a:tcPr/>
                </a:tc>
                <a:extLst>
                  <a:ext uri="{0D108BD9-81ED-4DB2-BD59-A6C34878D82A}">
                    <a16:rowId xmlns:a16="http://schemas.microsoft.com/office/drawing/2014/main" val="1716549373"/>
                  </a:ext>
                </a:extLst>
              </a:tr>
              <a:tr h="370840">
                <a:tc>
                  <a:txBody>
                    <a:bodyPr/>
                    <a:lstStyle/>
                    <a:p>
                      <a:r>
                        <a:rPr lang="fr-FR" sz="1600" dirty="0"/>
                        <a:t>BC1 : Gestion opération du laboratoire</a:t>
                      </a:r>
                    </a:p>
                  </a:txBody>
                  <a:tcPr/>
                </a:tc>
                <a:tc>
                  <a:txBody>
                    <a:bodyPr/>
                    <a:lstStyle/>
                    <a:p>
                      <a:pPr algn="ctr"/>
                      <a:r>
                        <a:rPr lang="fr-FR" sz="1600" dirty="0"/>
                        <a:t>4</a:t>
                      </a:r>
                    </a:p>
                  </a:txBody>
                  <a:tcPr/>
                </a:tc>
                <a:tc>
                  <a:txBody>
                    <a:bodyPr/>
                    <a:lstStyle/>
                    <a:p>
                      <a:pPr algn="ctr"/>
                      <a:r>
                        <a:rPr lang="fr-FR" sz="1600" dirty="0"/>
                        <a:t>3</a:t>
                      </a:r>
                    </a:p>
                  </a:txBody>
                  <a:tcPr/>
                </a:tc>
                <a:extLst>
                  <a:ext uri="{0D108BD9-81ED-4DB2-BD59-A6C34878D82A}">
                    <a16:rowId xmlns:a16="http://schemas.microsoft.com/office/drawing/2014/main" val="1770874074"/>
                  </a:ext>
                </a:extLst>
              </a:tr>
              <a:tr h="370840">
                <a:tc>
                  <a:txBody>
                    <a:bodyPr/>
                    <a:lstStyle/>
                    <a:p>
                      <a:r>
                        <a:rPr lang="fr-FR" sz="1600" dirty="0"/>
                        <a:t>BC2 : Expertise technologique pour la recherche au laboratoire de biologie</a:t>
                      </a:r>
                    </a:p>
                  </a:txBody>
                  <a:tcPr/>
                </a:tc>
                <a:tc>
                  <a:txBody>
                    <a:bodyPr/>
                    <a:lstStyle/>
                    <a:p>
                      <a:pPr algn="ctr"/>
                      <a:r>
                        <a:rPr lang="fr-FR" sz="1600" dirty="0"/>
                        <a:t>8</a:t>
                      </a:r>
                    </a:p>
                  </a:txBody>
                  <a:tcPr/>
                </a:tc>
                <a:tc>
                  <a:txBody>
                    <a:bodyPr/>
                    <a:lstStyle/>
                    <a:p>
                      <a:pPr algn="ctr"/>
                      <a:r>
                        <a:rPr lang="fr-FR" sz="1600" dirty="0"/>
                        <a:t>10</a:t>
                      </a:r>
                    </a:p>
                  </a:txBody>
                  <a:tcPr/>
                </a:tc>
                <a:extLst>
                  <a:ext uri="{0D108BD9-81ED-4DB2-BD59-A6C34878D82A}">
                    <a16:rowId xmlns:a16="http://schemas.microsoft.com/office/drawing/2014/main" val="1058674922"/>
                  </a:ext>
                </a:extLst>
              </a:tr>
              <a:tr h="370840">
                <a:tc>
                  <a:txBody>
                    <a:bodyPr/>
                    <a:lstStyle/>
                    <a:p>
                      <a:r>
                        <a:rPr lang="fr-FR" sz="1600" dirty="0"/>
                        <a:t>BC3 : Fabrication de produits biologiques à haute valeur ajoutée par procédé biotechnologique</a:t>
                      </a:r>
                    </a:p>
                  </a:txBody>
                  <a:tcPr/>
                </a:tc>
                <a:tc>
                  <a:txBody>
                    <a:bodyPr/>
                    <a:lstStyle/>
                    <a:p>
                      <a:pPr algn="ctr"/>
                      <a:r>
                        <a:rPr lang="fr-FR" sz="1600" dirty="0"/>
                        <a:t>4</a:t>
                      </a:r>
                    </a:p>
                  </a:txBody>
                  <a:tcPr/>
                </a:tc>
                <a:tc>
                  <a:txBody>
                    <a:bodyPr/>
                    <a:lstStyle/>
                    <a:p>
                      <a:pPr algn="ctr"/>
                      <a:r>
                        <a:rPr lang="fr-FR" sz="1600" dirty="0"/>
                        <a:t>4</a:t>
                      </a:r>
                    </a:p>
                  </a:txBody>
                  <a:tcPr/>
                </a:tc>
                <a:extLst>
                  <a:ext uri="{0D108BD9-81ED-4DB2-BD59-A6C34878D82A}">
                    <a16:rowId xmlns:a16="http://schemas.microsoft.com/office/drawing/2014/main" val="1144153351"/>
                  </a:ext>
                </a:extLst>
              </a:tr>
              <a:tr h="370840">
                <a:tc>
                  <a:txBody>
                    <a:bodyPr/>
                    <a:lstStyle/>
                    <a:p>
                      <a:r>
                        <a:rPr lang="fr-FR" sz="1600" dirty="0"/>
                        <a:t>BC4 : Collaboration avec les partenaires professionnels</a:t>
                      </a:r>
                    </a:p>
                  </a:txBody>
                  <a:tcPr/>
                </a:tc>
                <a:tc>
                  <a:txBody>
                    <a:bodyPr/>
                    <a:lstStyle/>
                    <a:p>
                      <a:pPr algn="ctr"/>
                      <a:r>
                        <a:rPr lang="fr-FR" sz="1600" dirty="0"/>
                        <a:t>5</a:t>
                      </a:r>
                    </a:p>
                  </a:txBody>
                  <a:tcPr/>
                </a:tc>
                <a:tc>
                  <a:txBody>
                    <a:bodyPr/>
                    <a:lstStyle/>
                    <a:p>
                      <a:pPr algn="ctr"/>
                      <a:r>
                        <a:rPr lang="fr-FR" sz="1600" dirty="0"/>
                        <a:t>4,5</a:t>
                      </a:r>
                    </a:p>
                  </a:txBody>
                  <a:tcPr/>
                </a:tc>
                <a:extLst>
                  <a:ext uri="{0D108BD9-81ED-4DB2-BD59-A6C34878D82A}">
                    <a16:rowId xmlns:a16="http://schemas.microsoft.com/office/drawing/2014/main" val="1560397240"/>
                  </a:ext>
                </a:extLst>
              </a:tr>
              <a:tr h="370840">
                <a:tc>
                  <a:txBody>
                    <a:bodyPr/>
                    <a:lstStyle/>
                    <a:p>
                      <a:r>
                        <a:rPr lang="fr-FR" sz="1600" b="1" dirty="0"/>
                        <a:t>TOTAL horaire hebdomadaire</a:t>
                      </a:r>
                    </a:p>
                  </a:txBody>
                  <a:tcPr/>
                </a:tc>
                <a:tc>
                  <a:txBody>
                    <a:bodyPr/>
                    <a:lstStyle/>
                    <a:p>
                      <a:pPr algn="ctr"/>
                      <a:r>
                        <a:rPr lang="fr-FR" sz="1600" b="1" dirty="0"/>
                        <a:t>30</a:t>
                      </a:r>
                    </a:p>
                  </a:txBody>
                  <a:tcPr/>
                </a:tc>
                <a:tc>
                  <a:txBody>
                    <a:bodyPr/>
                    <a:lstStyle/>
                    <a:p>
                      <a:pPr algn="ctr"/>
                      <a:r>
                        <a:rPr lang="fr-FR" sz="1600" b="1" dirty="0"/>
                        <a:t>29,5</a:t>
                      </a:r>
                    </a:p>
                  </a:txBody>
                  <a:tcPr/>
                </a:tc>
                <a:extLst>
                  <a:ext uri="{0D108BD9-81ED-4DB2-BD59-A6C34878D82A}">
                    <a16:rowId xmlns:a16="http://schemas.microsoft.com/office/drawing/2014/main" val="1424778874"/>
                  </a:ext>
                </a:extLst>
              </a:tr>
              <a:tr h="370840">
                <a:tc>
                  <a:txBody>
                    <a:bodyPr/>
                    <a:lstStyle/>
                    <a:p>
                      <a:r>
                        <a:rPr lang="fr-FR" sz="1600" dirty="0"/>
                        <a:t>Stages en laboratoire</a:t>
                      </a:r>
                    </a:p>
                  </a:txBody>
                  <a:tcPr/>
                </a:tc>
                <a:tc>
                  <a:txBody>
                    <a:bodyPr/>
                    <a:lstStyle/>
                    <a:p>
                      <a:pPr algn="ctr"/>
                      <a:r>
                        <a:rPr lang="fr-FR" sz="1600" dirty="0"/>
                        <a:t>8 semaines</a:t>
                      </a:r>
                    </a:p>
                  </a:txBody>
                  <a:tcPr/>
                </a:tc>
                <a:tc>
                  <a:txBody>
                    <a:bodyPr/>
                    <a:lstStyle/>
                    <a:p>
                      <a:pPr algn="ctr"/>
                      <a:r>
                        <a:rPr lang="fr-FR" sz="1600" dirty="0"/>
                        <a:t>8 semaines</a:t>
                      </a:r>
                    </a:p>
                  </a:txBody>
                  <a:tcPr/>
                </a:tc>
                <a:extLst>
                  <a:ext uri="{0D108BD9-81ED-4DB2-BD59-A6C34878D82A}">
                    <a16:rowId xmlns:a16="http://schemas.microsoft.com/office/drawing/2014/main" val="2767158738"/>
                  </a:ext>
                </a:extLst>
              </a:tr>
            </a:tbl>
          </a:graphicData>
        </a:graphic>
      </p:graphicFrame>
    </p:spTree>
    <p:extLst>
      <p:ext uri="{BB962C8B-B14F-4D97-AF65-F5344CB8AC3E}">
        <p14:creationId xmlns:p14="http://schemas.microsoft.com/office/powerpoint/2010/main" val="2931577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97D80-6B66-794A-9572-2F1083BE6180}"/>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F59CB229-42D5-92B4-3E57-562C920616C8}"/>
              </a:ext>
            </a:extLst>
          </p:cNvPr>
          <p:cNvSpPr txBox="1"/>
          <p:nvPr/>
        </p:nvSpPr>
        <p:spPr>
          <a:xfrm>
            <a:off x="1955070" y="727197"/>
            <a:ext cx="7017082" cy="954107"/>
          </a:xfrm>
          <a:prstGeom prst="rect">
            <a:avLst/>
          </a:prstGeom>
          <a:noFill/>
          <a:ln>
            <a:solidFill>
              <a:schemeClr val="tx1"/>
            </a:solidFill>
          </a:ln>
        </p:spPr>
        <p:txBody>
          <a:bodyPr wrap="square" rtlCol="0">
            <a:spAutoFit/>
          </a:bodyPr>
          <a:lstStyle/>
          <a:p>
            <a:pPr algn="ctr"/>
            <a:r>
              <a:rPr lang="fr-FR" sz="2800" b="1" u="sng" dirty="0"/>
              <a:t>BC1</a:t>
            </a:r>
          </a:p>
          <a:p>
            <a:pPr algn="ctr"/>
            <a:r>
              <a:rPr lang="fr-FR" sz="2800" b="1" dirty="0"/>
              <a:t>Pôle gestion du laboratoire</a:t>
            </a:r>
          </a:p>
        </p:txBody>
      </p:sp>
      <p:sp>
        <p:nvSpPr>
          <p:cNvPr id="4" name="ZoneTexte 3">
            <a:extLst>
              <a:ext uri="{FF2B5EF4-FFF2-40B4-BE49-F238E27FC236}">
                <a16:creationId xmlns:a16="http://schemas.microsoft.com/office/drawing/2014/main" id="{15FD1E73-F896-E42A-0C81-67CC1BDD6A9B}"/>
              </a:ext>
            </a:extLst>
          </p:cNvPr>
          <p:cNvSpPr txBox="1"/>
          <p:nvPr/>
        </p:nvSpPr>
        <p:spPr>
          <a:xfrm>
            <a:off x="2185806" y="2038330"/>
            <a:ext cx="7017082" cy="1290481"/>
          </a:xfrm>
          <a:prstGeom prst="rect">
            <a:avLst/>
          </a:prstGeom>
          <a:solidFill>
            <a:srgbClr val="FFFEC1"/>
          </a:solidFill>
        </p:spPr>
        <p:txBody>
          <a:bodyPr wrap="square" rtlCol="0">
            <a:spAutoFit/>
          </a:bodyPr>
          <a:lstStyle/>
          <a:p>
            <a:pPr marL="285750" indent="-285750">
              <a:lnSpc>
                <a:spcPct val="150000"/>
              </a:lnSpc>
              <a:buFont typeface="Arial" panose="020B0604020202020204" pitchFamily="34" charset="0"/>
              <a:buChar char="•"/>
            </a:pPr>
            <a:r>
              <a:rPr lang="fr-FR" dirty="0">
                <a:solidFill>
                  <a:schemeClr val="bg1"/>
                </a:solidFill>
              </a:rPr>
              <a:t>1h en classe entière + 2h en ½ groupe + 1h de projet</a:t>
            </a:r>
          </a:p>
          <a:p>
            <a:pPr marL="285750" indent="-285750">
              <a:lnSpc>
                <a:spcPct val="150000"/>
              </a:lnSpc>
              <a:buFont typeface="Arial" panose="020B0604020202020204" pitchFamily="34" charset="0"/>
              <a:buChar char="•"/>
            </a:pPr>
            <a:r>
              <a:rPr lang="fr-FR" dirty="0">
                <a:solidFill>
                  <a:schemeClr val="bg1"/>
                </a:solidFill>
              </a:rPr>
              <a:t>Évaluation : 2 CCF avec stage</a:t>
            </a:r>
          </a:p>
          <a:p>
            <a:pPr marL="285750" indent="-285750">
              <a:lnSpc>
                <a:spcPct val="150000"/>
              </a:lnSpc>
              <a:buFont typeface="Arial" panose="020B0604020202020204" pitchFamily="34" charset="0"/>
              <a:buChar char="•"/>
            </a:pPr>
            <a:r>
              <a:rPr lang="fr-FR" dirty="0">
                <a:solidFill>
                  <a:schemeClr val="bg1"/>
                </a:solidFill>
              </a:rPr>
              <a:t>Coefficient : 2</a:t>
            </a:r>
          </a:p>
        </p:txBody>
      </p:sp>
      <p:sp>
        <p:nvSpPr>
          <p:cNvPr id="9" name="ZoneTexte 8">
            <a:extLst>
              <a:ext uri="{FF2B5EF4-FFF2-40B4-BE49-F238E27FC236}">
                <a16:creationId xmlns:a16="http://schemas.microsoft.com/office/drawing/2014/main" id="{119E1C97-4F3D-EFCD-229B-743D09B8BC85}"/>
              </a:ext>
            </a:extLst>
          </p:cNvPr>
          <p:cNvSpPr txBox="1"/>
          <p:nvPr/>
        </p:nvSpPr>
        <p:spPr>
          <a:xfrm>
            <a:off x="1081043" y="3685837"/>
            <a:ext cx="9761837" cy="2948179"/>
          </a:xfrm>
          <a:prstGeom prst="rect">
            <a:avLst/>
          </a:prstGeom>
          <a:noFill/>
        </p:spPr>
        <p:txBody>
          <a:bodyPr wrap="square" rtlCol="0">
            <a:spAutoFit/>
          </a:bodyPr>
          <a:lstStyle/>
          <a:p>
            <a:pPr marL="285750" indent="-285750">
              <a:lnSpc>
                <a:spcPct val="150000"/>
              </a:lnSpc>
              <a:buFont typeface="Wingdings" pitchFamily="2" charset="2"/>
              <a:buChar char="ü"/>
            </a:pPr>
            <a:r>
              <a:rPr lang="fr-FR" dirty="0"/>
              <a:t>Sécurité en laboratoire et tri des déchets</a:t>
            </a:r>
          </a:p>
          <a:p>
            <a:pPr marL="285750" indent="-285750">
              <a:lnSpc>
                <a:spcPct val="150000"/>
              </a:lnSpc>
              <a:buFont typeface="Wingdings" pitchFamily="2" charset="2"/>
              <a:buChar char="ü"/>
            </a:pPr>
            <a:r>
              <a:rPr lang="fr-FR" dirty="0"/>
              <a:t>Inventaire et commande de produits et matériels</a:t>
            </a:r>
          </a:p>
          <a:p>
            <a:pPr marL="285750" indent="-285750">
              <a:lnSpc>
                <a:spcPct val="150000"/>
              </a:lnSpc>
              <a:buFont typeface="Wingdings" pitchFamily="2" charset="2"/>
              <a:buChar char="ü"/>
            </a:pPr>
            <a:r>
              <a:rPr lang="fr-FR" dirty="0"/>
              <a:t>Contrôle et suivi en laboratoire</a:t>
            </a:r>
          </a:p>
          <a:p>
            <a:pPr marL="285750" indent="-285750">
              <a:lnSpc>
                <a:spcPct val="150000"/>
              </a:lnSpc>
              <a:buFont typeface="Wingdings" pitchFamily="2" charset="2"/>
              <a:buChar char="ü"/>
            </a:pPr>
            <a:r>
              <a:rPr lang="fr-FR" dirty="0"/>
              <a:t>Maintenance du matériel et des équipements</a:t>
            </a:r>
          </a:p>
          <a:p>
            <a:pPr marL="285750" indent="-285750">
              <a:lnSpc>
                <a:spcPct val="150000"/>
              </a:lnSpc>
              <a:buFont typeface="Wingdings" pitchFamily="2" charset="2"/>
              <a:buChar char="ü"/>
            </a:pPr>
            <a:r>
              <a:rPr lang="fr-FR" dirty="0"/>
              <a:t>Notice d’utilisation et fiche de vie du matériel</a:t>
            </a:r>
          </a:p>
          <a:p>
            <a:pPr marL="285750" indent="-285750">
              <a:lnSpc>
                <a:spcPct val="150000"/>
              </a:lnSpc>
              <a:buFont typeface="Wingdings" pitchFamily="2" charset="2"/>
              <a:buChar char="ü"/>
            </a:pPr>
            <a:r>
              <a:rPr lang="fr-FR" dirty="0"/>
              <a:t>Gestion de stocks et préparations des solutions</a:t>
            </a:r>
          </a:p>
          <a:p>
            <a:pPr marL="285750" indent="-285750">
              <a:lnSpc>
                <a:spcPct val="150000"/>
              </a:lnSpc>
              <a:buFont typeface="Wingdings" pitchFamily="2" charset="2"/>
              <a:buChar char="ü"/>
            </a:pPr>
            <a:r>
              <a:rPr lang="fr-FR" dirty="0"/>
              <a:t>Projet d’amélioration d’un laboratoire</a:t>
            </a:r>
          </a:p>
        </p:txBody>
      </p:sp>
      <p:pic>
        <p:nvPicPr>
          <p:cNvPr id="2" name="Picture 2" descr="Comment réussir la gestion d'un projet collaboratif de R&amp;D ?">
            <a:extLst>
              <a:ext uri="{FF2B5EF4-FFF2-40B4-BE49-F238E27FC236}">
                <a16:creationId xmlns:a16="http://schemas.microsoft.com/office/drawing/2014/main" id="{BC96D706-423D-49F5-98B3-09B7EF135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608" y="5085573"/>
            <a:ext cx="3294560" cy="15484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ENTRIFUGEUSE DE PAILLASSE 15000RPM UNIVERSAL 320 HETTICH">
            <a:extLst>
              <a:ext uri="{FF2B5EF4-FFF2-40B4-BE49-F238E27FC236}">
                <a16:creationId xmlns:a16="http://schemas.microsoft.com/office/drawing/2014/main" id="{97D836C6-DBBF-5BE4-3BA3-1334DF9B6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5357" y="2545130"/>
            <a:ext cx="2281414" cy="2281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905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onception&#10;&#10;Description générée automatiquement avec une confiance moyenne">
            <a:extLst>
              <a:ext uri="{FF2B5EF4-FFF2-40B4-BE49-F238E27FC236}">
                <a16:creationId xmlns:a16="http://schemas.microsoft.com/office/drawing/2014/main" id="{8505D858-4075-04BB-2692-F6BCD8AC2A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870624" y="2306968"/>
            <a:ext cx="332725" cy="300157"/>
          </a:xfrm>
          <a:prstGeom prst="rect">
            <a:avLst/>
          </a:prstGeom>
        </p:spPr>
      </p:pic>
      <p:sp>
        <p:nvSpPr>
          <p:cNvPr id="2" name="ZoneTexte 1">
            <a:extLst>
              <a:ext uri="{FF2B5EF4-FFF2-40B4-BE49-F238E27FC236}">
                <a16:creationId xmlns:a16="http://schemas.microsoft.com/office/drawing/2014/main" id="{5F003272-65EF-482A-AD3D-A0FAEC3C8EEA}"/>
              </a:ext>
            </a:extLst>
          </p:cNvPr>
          <p:cNvSpPr txBox="1"/>
          <p:nvPr/>
        </p:nvSpPr>
        <p:spPr>
          <a:xfrm>
            <a:off x="955212" y="726161"/>
            <a:ext cx="7017082" cy="954107"/>
          </a:xfrm>
          <a:prstGeom prst="rect">
            <a:avLst/>
          </a:prstGeom>
          <a:noFill/>
          <a:ln>
            <a:solidFill>
              <a:schemeClr val="tx1"/>
            </a:solidFill>
          </a:ln>
        </p:spPr>
        <p:txBody>
          <a:bodyPr wrap="square" rtlCol="0">
            <a:spAutoFit/>
          </a:bodyPr>
          <a:lstStyle/>
          <a:p>
            <a:pPr algn="ctr"/>
            <a:r>
              <a:rPr lang="fr-FR" sz="2800" b="1" u="sng" dirty="0"/>
              <a:t>BC2</a:t>
            </a:r>
          </a:p>
          <a:p>
            <a:pPr algn="ctr"/>
            <a:r>
              <a:rPr lang="fr-FR" sz="2800" b="1" dirty="0"/>
              <a:t>Pôle recherche</a:t>
            </a:r>
          </a:p>
        </p:txBody>
      </p:sp>
      <p:sp>
        <p:nvSpPr>
          <p:cNvPr id="3" name="ZoneTexte 2">
            <a:extLst>
              <a:ext uri="{FF2B5EF4-FFF2-40B4-BE49-F238E27FC236}">
                <a16:creationId xmlns:a16="http://schemas.microsoft.com/office/drawing/2014/main" id="{F644041B-8316-53CE-15E6-E0FDC24AA817}"/>
              </a:ext>
            </a:extLst>
          </p:cNvPr>
          <p:cNvSpPr txBox="1"/>
          <p:nvPr/>
        </p:nvSpPr>
        <p:spPr>
          <a:xfrm>
            <a:off x="2148128" y="1978168"/>
            <a:ext cx="7017082" cy="1290481"/>
          </a:xfrm>
          <a:prstGeom prst="rect">
            <a:avLst/>
          </a:prstGeom>
          <a:solidFill>
            <a:srgbClr val="DBEFDF"/>
          </a:solidFill>
        </p:spPr>
        <p:txBody>
          <a:bodyPr wrap="square" rtlCol="0">
            <a:spAutoFit/>
          </a:bodyPr>
          <a:lstStyle/>
          <a:p>
            <a:pPr marL="285750" indent="-285750">
              <a:lnSpc>
                <a:spcPct val="150000"/>
              </a:lnSpc>
              <a:buFont typeface="Arial" panose="020B0604020202020204" pitchFamily="34" charset="0"/>
              <a:buChar char="•"/>
            </a:pPr>
            <a:r>
              <a:rPr lang="fr-FR" dirty="0">
                <a:solidFill>
                  <a:schemeClr val="bg1"/>
                </a:solidFill>
              </a:rPr>
              <a:t>1h en classe entière + 6h en ½ groupe</a:t>
            </a:r>
          </a:p>
          <a:p>
            <a:pPr marL="285750" indent="-285750">
              <a:lnSpc>
                <a:spcPct val="150000"/>
              </a:lnSpc>
              <a:buFont typeface="Arial" panose="020B0604020202020204" pitchFamily="34" charset="0"/>
              <a:buChar char="•"/>
            </a:pPr>
            <a:r>
              <a:rPr lang="fr-FR" dirty="0">
                <a:solidFill>
                  <a:schemeClr val="bg1"/>
                </a:solidFill>
              </a:rPr>
              <a:t>Évaluation : 1 CCF</a:t>
            </a:r>
          </a:p>
          <a:p>
            <a:pPr marL="285750" indent="-285750">
              <a:lnSpc>
                <a:spcPct val="150000"/>
              </a:lnSpc>
              <a:buFont typeface="Arial" panose="020B0604020202020204" pitchFamily="34" charset="0"/>
              <a:buChar char="•"/>
            </a:pPr>
            <a:r>
              <a:rPr lang="fr-FR" dirty="0">
                <a:solidFill>
                  <a:schemeClr val="bg1"/>
                </a:solidFill>
              </a:rPr>
              <a:t>Coefficient : 6</a:t>
            </a:r>
          </a:p>
        </p:txBody>
      </p:sp>
      <p:sp>
        <p:nvSpPr>
          <p:cNvPr id="6" name="ZoneTexte 5">
            <a:extLst>
              <a:ext uri="{FF2B5EF4-FFF2-40B4-BE49-F238E27FC236}">
                <a16:creationId xmlns:a16="http://schemas.microsoft.com/office/drawing/2014/main" id="{CE9282C6-4497-EB53-48DA-CE734F39E9F3}"/>
              </a:ext>
            </a:extLst>
          </p:cNvPr>
          <p:cNvSpPr txBox="1"/>
          <p:nvPr/>
        </p:nvSpPr>
        <p:spPr>
          <a:xfrm>
            <a:off x="775751" y="3542644"/>
            <a:ext cx="9761837" cy="2536977"/>
          </a:xfrm>
          <a:prstGeom prst="rect">
            <a:avLst/>
          </a:prstGeom>
          <a:noFill/>
        </p:spPr>
        <p:txBody>
          <a:bodyPr wrap="square" rtlCol="0">
            <a:spAutoFit/>
          </a:bodyPr>
          <a:lstStyle/>
          <a:p>
            <a:pPr marL="285750" indent="-285750">
              <a:lnSpc>
                <a:spcPct val="150000"/>
              </a:lnSpc>
              <a:buFont typeface="Wingdings" pitchFamily="2" charset="2"/>
              <a:buChar char="ü"/>
            </a:pPr>
            <a:r>
              <a:rPr lang="fr-FR" dirty="0" err="1"/>
              <a:t>Bioinformatique</a:t>
            </a:r>
            <a:endParaRPr lang="fr-FR" dirty="0"/>
          </a:p>
          <a:p>
            <a:pPr marL="285750" indent="-285750">
              <a:lnSpc>
                <a:spcPct val="150000"/>
              </a:lnSpc>
              <a:buFont typeface="Wingdings" pitchFamily="2" charset="2"/>
              <a:buChar char="ü"/>
            </a:pPr>
            <a:r>
              <a:rPr lang="fr-FR" dirty="0"/>
              <a:t>Culture cellulaire procaryote et eucaryote</a:t>
            </a:r>
          </a:p>
          <a:p>
            <a:pPr marL="285750" indent="-285750">
              <a:lnSpc>
                <a:spcPct val="150000"/>
              </a:lnSpc>
              <a:buFont typeface="Wingdings" pitchFamily="2" charset="2"/>
              <a:buChar char="ü"/>
            </a:pPr>
            <a:r>
              <a:rPr lang="fr-FR" dirty="0"/>
              <a:t>Biologie moléculaire</a:t>
            </a:r>
          </a:p>
          <a:p>
            <a:pPr marL="285750" indent="-285750">
              <a:lnSpc>
                <a:spcPct val="150000"/>
              </a:lnSpc>
              <a:buFont typeface="Wingdings" pitchFamily="2" charset="2"/>
              <a:buChar char="ü"/>
            </a:pPr>
            <a:r>
              <a:rPr lang="fr-FR" dirty="0"/>
              <a:t>Techniques de modification, d’amplification d’ADN</a:t>
            </a:r>
          </a:p>
          <a:p>
            <a:pPr marL="285750" indent="-285750">
              <a:lnSpc>
                <a:spcPct val="150000"/>
              </a:lnSpc>
              <a:buFont typeface="Wingdings" pitchFamily="2" charset="2"/>
              <a:buChar char="ü"/>
            </a:pPr>
            <a:r>
              <a:rPr lang="fr-FR" dirty="0"/>
              <a:t>Modifications biotechnologiques des cellules</a:t>
            </a:r>
          </a:p>
          <a:p>
            <a:pPr marL="285750" indent="-285750">
              <a:lnSpc>
                <a:spcPct val="150000"/>
              </a:lnSpc>
              <a:buFont typeface="Wingdings" pitchFamily="2" charset="2"/>
              <a:buChar char="ü"/>
            </a:pPr>
            <a:r>
              <a:rPr lang="fr-FR" dirty="0"/>
              <a:t>Techniques de séparation moléculaires</a:t>
            </a:r>
          </a:p>
        </p:txBody>
      </p:sp>
      <p:pic>
        <p:nvPicPr>
          <p:cNvPr id="9" name="Image 8" descr="Une image contenant intérieur, Aluminium, mur, acier&#10;&#10;Description générée automatiquement">
            <a:extLst>
              <a:ext uri="{FF2B5EF4-FFF2-40B4-BE49-F238E27FC236}">
                <a16:creationId xmlns:a16="http://schemas.microsoft.com/office/drawing/2014/main" id="{89F68F4C-AEB7-3D19-1F30-D42121ABE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106256" y="3715406"/>
            <a:ext cx="3200400" cy="2400300"/>
          </a:xfrm>
          <a:prstGeom prst="rect">
            <a:avLst/>
          </a:prstGeom>
        </p:spPr>
      </p:pic>
      <p:pic>
        <p:nvPicPr>
          <p:cNvPr id="11" name="Image 10" descr="Une image contenant mur, intérieur, texte, Électroménager&#10;&#10;Description générée automatiquement">
            <a:extLst>
              <a:ext uri="{FF2B5EF4-FFF2-40B4-BE49-F238E27FC236}">
                <a16:creationId xmlns:a16="http://schemas.microsoft.com/office/drawing/2014/main" id="{60B86885-F684-5388-AC6B-8A67D789B7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826665" y="4078290"/>
            <a:ext cx="2807293" cy="2105470"/>
          </a:xfrm>
          <a:prstGeom prst="rect">
            <a:avLst/>
          </a:prstGeom>
        </p:spPr>
      </p:pic>
    </p:spTree>
    <p:extLst>
      <p:ext uri="{BB962C8B-B14F-4D97-AF65-F5344CB8AC3E}">
        <p14:creationId xmlns:p14="http://schemas.microsoft.com/office/powerpoint/2010/main" val="1334377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CAA5C-CBE9-0C2B-1668-ADDC6CBE5CC1}"/>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E41150AC-F448-10C6-A70E-96471E1D89D3}"/>
              </a:ext>
            </a:extLst>
          </p:cNvPr>
          <p:cNvSpPr txBox="1"/>
          <p:nvPr/>
        </p:nvSpPr>
        <p:spPr>
          <a:xfrm>
            <a:off x="2202899" y="624421"/>
            <a:ext cx="7017082" cy="954107"/>
          </a:xfrm>
          <a:prstGeom prst="rect">
            <a:avLst/>
          </a:prstGeom>
          <a:noFill/>
          <a:ln>
            <a:solidFill>
              <a:schemeClr val="tx1"/>
            </a:solidFill>
          </a:ln>
        </p:spPr>
        <p:txBody>
          <a:bodyPr wrap="square" rtlCol="0">
            <a:spAutoFit/>
          </a:bodyPr>
          <a:lstStyle/>
          <a:p>
            <a:pPr algn="ctr"/>
            <a:r>
              <a:rPr lang="fr-FR" sz="2800" b="1" u="sng" dirty="0"/>
              <a:t>BC3</a:t>
            </a:r>
          </a:p>
          <a:p>
            <a:pPr algn="ctr"/>
            <a:r>
              <a:rPr lang="fr-FR" sz="2800" b="1" dirty="0"/>
              <a:t>Pôle </a:t>
            </a:r>
            <a:r>
              <a:rPr lang="fr-FR" sz="2800" b="1" dirty="0" err="1"/>
              <a:t>bioproduction</a:t>
            </a:r>
            <a:endParaRPr lang="fr-FR" sz="2800" b="1" dirty="0"/>
          </a:p>
        </p:txBody>
      </p:sp>
      <p:sp>
        <p:nvSpPr>
          <p:cNvPr id="6" name="ZoneTexte 5">
            <a:extLst>
              <a:ext uri="{FF2B5EF4-FFF2-40B4-BE49-F238E27FC236}">
                <a16:creationId xmlns:a16="http://schemas.microsoft.com/office/drawing/2014/main" id="{5A82AD71-B504-8219-03C4-D9B368D56C57}"/>
              </a:ext>
            </a:extLst>
          </p:cNvPr>
          <p:cNvSpPr txBox="1"/>
          <p:nvPr/>
        </p:nvSpPr>
        <p:spPr>
          <a:xfrm>
            <a:off x="2322540" y="1987056"/>
            <a:ext cx="7017082" cy="1290481"/>
          </a:xfrm>
          <a:prstGeom prst="rect">
            <a:avLst/>
          </a:prstGeom>
          <a:solidFill>
            <a:srgbClr val="C5EDFF"/>
          </a:solidFill>
        </p:spPr>
        <p:txBody>
          <a:bodyPr wrap="square" rtlCol="0">
            <a:spAutoFit/>
          </a:bodyPr>
          <a:lstStyle/>
          <a:p>
            <a:pPr marL="285750" indent="-285750">
              <a:lnSpc>
                <a:spcPct val="150000"/>
              </a:lnSpc>
              <a:buFont typeface="Arial" panose="020B0604020202020204" pitchFamily="34" charset="0"/>
              <a:buChar char="•"/>
            </a:pPr>
            <a:r>
              <a:rPr lang="fr-FR" dirty="0">
                <a:solidFill>
                  <a:schemeClr val="bg1"/>
                </a:solidFill>
              </a:rPr>
              <a:t>1h en classe entière + 3h en ½ groupe</a:t>
            </a:r>
          </a:p>
          <a:p>
            <a:pPr marL="285750" indent="-285750">
              <a:lnSpc>
                <a:spcPct val="150000"/>
              </a:lnSpc>
              <a:buFont typeface="Arial" panose="020B0604020202020204" pitchFamily="34" charset="0"/>
              <a:buChar char="•"/>
            </a:pPr>
            <a:r>
              <a:rPr lang="fr-FR" dirty="0">
                <a:solidFill>
                  <a:schemeClr val="bg1"/>
                </a:solidFill>
              </a:rPr>
              <a:t>Évaluation : écrit final de 3h</a:t>
            </a:r>
          </a:p>
          <a:p>
            <a:pPr marL="285750" indent="-285750">
              <a:lnSpc>
                <a:spcPct val="150000"/>
              </a:lnSpc>
              <a:buFont typeface="Arial" panose="020B0604020202020204" pitchFamily="34" charset="0"/>
              <a:buChar char="•"/>
            </a:pPr>
            <a:r>
              <a:rPr lang="fr-FR" dirty="0">
                <a:solidFill>
                  <a:schemeClr val="bg1"/>
                </a:solidFill>
              </a:rPr>
              <a:t>Coefficient : 3</a:t>
            </a:r>
          </a:p>
        </p:txBody>
      </p:sp>
      <p:sp>
        <p:nvSpPr>
          <p:cNvPr id="7" name="ZoneTexte 6">
            <a:extLst>
              <a:ext uri="{FF2B5EF4-FFF2-40B4-BE49-F238E27FC236}">
                <a16:creationId xmlns:a16="http://schemas.microsoft.com/office/drawing/2014/main" id="{5B38CF46-2CD6-0026-DB8A-D65A4CFDE70D}"/>
              </a:ext>
            </a:extLst>
          </p:cNvPr>
          <p:cNvSpPr txBox="1"/>
          <p:nvPr/>
        </p:nvSpPr>
        <p:spPr>
          <a:xfrm>
            <a:off x="457200" y="3429000"/>
            <a:ext cx="9761837" cy="2952475"/>
          </a:xfrm>
          <a:prstGeom prst="rect">
            <a:avLst/>
          </a:prstGeom>
          <a:noFill/>
        </p:spPr>
        <p:txBody>
          <a:bodyPr wrap="square" rtlCol="0">
            <a:spAutoFit/>
          </a:bodyPr>
          <a:lstStyle/>
          <a:p>
            <a:pPr marL="285750" indent="-285750">
              <a:lnSpc>
                <a:spcPct val="150000"/>
              </a:lnSpc>
              <a:buFont typeface="Wingdings" pitchFamily="2" charset="2"/>
              <a:buChar char="ü"/>
            </a:pPr>
            <a:r>
              <a:rPr lang="fr-FR" dirty="0"/>
              <a:t>Visites de laboratoires de recherche et de </a:t>
            </a:r>
            <a:r>
              <a:rPr lang="fr-FR" dirty="0" err="1"/>
              <a:t>bioproduction</a:t>
            </a:r>
            <a:endParaRPr lang="fr-FR" dirty="0"/>
          </a:p>
          <a:p>
            <a:pPr marL="285750" indent="-285750">
              <a:lnSpc>
                <a:spcPct val="150000"/>
              </a:lnSpc>
              <a:buFont typeface="Wingdings" pitchFamily="2" charset="2"/>
              <a:buChar char="ü"/>
            </a:pPr>
            <a:r>
              <a:rPr lang="fr-FR" dirty="0"/>
              <a:t>Étapes de fabrication d’un biomédicament</a:t>
            </a:r>
          </a:p>
          <a:p>
            <a:pPr marL="285750" indent="-285750">
              <a:lnSpc>
                <a:spcPct val="150000"/>
              </a:lnSpc>
              <a:buFont typeface="Wingdings" pitchFamily="2" charset="2"/>
              <a:buChar char="ü"/>
            </a:pPr>
            <a:r>
              <a:rPr lang="fr-FR" dirty="0"/>
              <a:t>Bioréacteurs</a:t>
            </a:r>
          </a:p>
          <a:p>
            <a:pPr marL="285750" indent="-285750">
              <a:lnSpc>
                <a:spcPct val="150000"/>
              </a:lnSpc>
              <a:buFont typeface="Wingdings" pitchFamily="2" charset="2"/>
              <a:buChar char="ü"/>
            </a:pPr>
            <a:r>
              <a:rPr lang="fr-FR" dirty="0"/>
              <a:t>Extraction de la biomolécule d’intérêt</a:t>
            </a:r>
          </a:p>
          <a:p>
            <a:pPr marL="285750" indent="-285750">
              <a:lnSpc>
                <a:spcPct val="150000"/>
              </a:lnSpc>
              <a:buFont typeface="Wingdings" pitchFamily="2" charset="2"/>
              <a:buChar char="ü"/>
            </a:pPr>
            <a:r>
              <a:rPr lang="fr-FR" dirty="0"/>
              <a:t>Bonnes Pratiques de Fabrication (BPF)</a:t>
            </a:r>
          </a:p>
          <a:p>
            <a:pPr marL="285750" indent="-285750">
              <a:lnSpc>
                <a:spcPct val="150000"/>
              </a:lnSpc>
              <a:buFont typeface="Wingdings" pitchFamily="2" charset="2"/>
              <a:buChar char="ü"/>
            </a:pPr>
            <a:r>
              <a:rPr lang="fr-FR" dirty="0"/>
              <a:t>Préparation et mise en culture de cellules</a:t>
            </a:r>
          </a:p>
          <a:p>
            <a:pPr marL="285750" indent="-285750">
              <a:lnSpc>
                <a:spcPct val="150000"/>
              </a:lnSpc>
              <a:buFont typeface="Wingdings" pitchFamily="2" charset="2"/>
              <a:buChar char="ü"/>
            </a:pPr>
            <a:r>
              <a:rPr lang="fr-FR" dirty="0"/>
              <a:t>Qualité</a:t>
            </a:r>
          </a:p>
        </p:txBody>
      </p:sp>
      <p:pic>
        <p:nvPicPr>
          <p:cNvPr id="4" name="Image 3" descr="Une image contenant intérieur, évier, Comptoir, fenêtre&#10;&#10;Description générée automatiquement">
            <a:extLst>
              <a:ext uri="{FF2B5EF4-FFF2-40B4-BE49-F238E27FC236}">
                <a16:creationId xmlns:a16="http://schemas.microsoft.com/office/drawing/2014/main" id="{09D33737-37AC-E807-FC0A-26FD8BF23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6497" y="3277537"/>
            <a:ext cx="2622819" cy="3497092"/>
          </a:xfrm>
          <a:prstGeom prst="rect">
            <a:avLst/>
          </a:prstGeom>
        </p:spPr>
      </p:pic>
      <p:pic>
        <p:nvPicPr>
          <p:cNvPr id="10" name="Image 9" descr="Une image contenant texte, intérieur, mur, machine&#10;&#10;Description générée automatiquement">
            <a:extLst>
              <a:ext uri="{FF2B5EF4-FFF2-40B4-BE49-F238E27FC236}">
                <a16:creationId xmlns:a16="http://schemas.microsoft.com/office/drawing/2014/main" id="{F2CF9493-1427-764C-09B0-82C2EC947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28512" y="1171021"/>
            <a:ext cx="2490860" cy="1868145"/>
          </a:xfrm>
          <a:prstGeom prst="rect">
            <a:avLst/>
          </a:prstGeom>
        </p:spPr>
      </p:pic>
      <p:pic>
        <p:nvPicPr>
          <p:cNvPr id="12" name="Image 11" descr="Une image contenant intérieur, fenêtre, verre, voile&#10;&#10;Description générée automatiquement">
            <a:extLst>
              <a:ext uri="{FF2B5EF4-FFF2-40B4-BE49-F238E27FC236}">
                <a16:creationId xmlns:a16="http://schemas.microsoft.com/office/drawing/2014/main" id="{0749B5E5-F719-8808-ACEA-A7C0426DF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0753" y="4633908"/>
            <a:ext cx="1605541" cy="2140721"/>
          </a:xfrm>
          <a:prstGeom prst="rect">
            <a:avLst/>
          </a:prstGeom>
        </p:spPr>
      </p:pic>
    </p:spTree>
    <p:extLst>
      <p:ext uri="{BB962C8B-B14F-4D97-AF65-F5344CB8AC3E}">
        <p14:creationId xmlns:p14="http://schemas.microsoft.com/office/powerpoint/2010/main" val="1390553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B86C7-F89A-7EE9-ED23-B07A093F4649}"/>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03160429-55E6-FDE5-C3B1-2F82CCEE5A0E}"/>
              </a:ext>
            </a:extLst>
          </p:cNvPr>
          <p:cNvSpPr txBox="1"/>
          <p:nvPr/>
        </p:nvSpPr>
        <p:spPr>
          <a:xfrm>
            <a:off x="1997799" y="744289"/>
            <a:ext cx="7017082" cy="954107"/>
          </a:xfrm>
          <a:prstGeom prst="rect">
            <a:avLst/>
          </a:prstGeom>
          <a:noFill/>
          <a:ln>
            <a:solidFill>
              <a:schemeClr val="tx1"/>
            </a:solidFill>
          </a:ln>
        </p:spPr>
        <p:txBody>
          <a:bodyPr wrap="square" rtlCol="0">
            <a:spAutoFit/>
          </a:bodyPr>
          <a:lstStyle/>
          <a:p>
            <a:pPr algn="ctr"/>
            <a:r>
              <a:rPr lang="fr-FR" sz="2800" b="1" u="sng" dirty="0"/>
              <a:t>BC4</a:t>
            </a:r>
          </a:p>
          <a:p>
            <a:pPr algn="ctr"/>
            <a:r>
              <a:rPr lang="fr-FR" sz="2800" b="1" dirty="0"/>
              <a:t>Pôle communication professionnelle</a:t>
            </a:r>
          </a:p>
        </p:txBody>
      </p:sp>
      <p:sp>
        <p:nvSpPr>
          <p:cNvPr id="3" name="ZoneTexte 2">
            <a:extLst>
              <a:ext uri="{FF2B5EF4-FFF2-40B4-BE49-F238E27FC236}">
                <a16:creationId xmlns:a16="http://schemas.microsoft.com/office/drawing/2014/main" id="{A415057B-D4B0-F7A8-64FE-CE5D458614A1}"/>
              </a:ext>
            </a:extLst>
          </p:cNvPr>
          <p:cNvSpPr txBox="1"/>
          <p:nvPr/>
        </p:nvSpPr>
        <p:spPr>
          <a:xfrm>
            <a:off x="2331085" y="1952872"/>
            <a:ext cx="7017082" cy="1290481"/>
          </a:xfrm>
          <a:prstGeom prst="rect">
            <a:avLst/>
          </a:prstGeom>
          <a:solidFill>
            <a:schemeClr val="accent6">
              <a:lumMod val="20000"/>
              <a:lumOff val="80000"/>
            </a:schemeClr>
          </a:solidFill>
        </p:spPr>
        <p:txBody>
          <a:bodyPr wrap="square" rtlCol="0">
            <a:spAutoFit/>
          </a:bodyPr>
          <a:lstStyle/>
          <a:p>
            <a:pPr marL="285750" indent="-285750">
              <a:lnSpc>
                <a:spcPct val="150000"/>
              </a:lnSpc>
              <a:buFont typeface="Arial" panose="020B0604020202020204" pitchFamily="34" charset="0"/>
              <a:buChar char="•"/>
            </a:pPr>
            <a:r>
              <a:rPr lang="fr-FR" dirty="0">
                <a:solidFill>
                  <a:schemeClr val="bg1"/>
                </a:solidFill>
              </a:rPr>
              <a:t>4h en classe entière + 1h en ½ groupe</a:t>
            </a:r>
          </a:p>
          <a:p>
            <a:pPr marL="285750" indent="-285750">
              <a:lnSpc>
                <a:spcPct val="150000"/>
              </a:lnSpc>
              <a:buFont typeface="Arial" panose="020B0604020202020204" pitchFamily="34" charset="0"/>
              <a:buChar char="•"/>
            </a:pPr>
            <a:r>
              <a:rPr lang="fr-FR" dirty="0">
                <a:solidFill>
                  <a:schemeClr val="bg1"/>
                </a:solidFill>
              </a:rPr>
              <a:t>Évaluation : 1 oral final</a:t>
            </a:r>
          </a:p>
          <a:p>
            <a:pPr marL="285750" indent="-285750">
              <a:lnSpc>
                <a:spcPct val="150000"/>
              </a:lnSpc>
              <a:buFont typeface="Arial" panose="020B0604020202020204" pitchFamily="34" charset="0"/>
              <a:buChar char="•"/>
            </a:pPr>
            <a:r>
              <a:rPr lang="fr-FR" dirty="0">
                <a:solidFill>
                  <a:schemeClr val="bg1"/>
                </a:solidFill>
              </a:rPr>
              <a:t>Coefficient : 2</a:t>
            </a:r>
          </a:p>
        </p:txBody>
      </p:sp>
      <p:sp>
        <p:nvSpPr>
          <p:cNvPr id="6" name="ZoneTexte 5">
            <a:extLst>
              <a:ext uri="{FF2B5EF4-FFF2-40B4-BE49-F238E27FC236}">
                <a16:creationId xmlns:a16="http://schemas.microsoft.com/office/drawing/2014/main" id="{45412C56-8DC6-A3F6-0F39-9739D2155E3C}"/>
              </a:ext>
            </a:extLst>
          </p:cNvPr>
          <p:cNvSpPr txBox="1"/>
          <p:nvPr/>
        </p:nvSpPr>
        <p:spPr>
          <a:xfrm>
            <a:off x="457200" y="3429000"/>
            <a:ext cx="9761837" cy="2952411"/>
          </a:xfrm>
          <a:prstGeom prst="rect">
            <a:avLst/>
          </a:prstGeom>
          <a:noFill/>
        </p:spPr>
        <p:txBody>
          <a:bodyPr wrap="square" rtlCol="0">
            <a:spAutoFit/>
          </a:bodyPr>
          <a:lstStyle/>
          <a:p>
            <a:pPr marL="285750" indent="-285750">
              <a:lnSpc>
                <a:spcPct val="150000"/>
              </a:lnSpc>
              <a:buFont typeface="Wingdings" pitchFamily="2" charset="2"/>
              <a:buChar char="ü"/>
            </a:pPr>
            <a:r>
              <a:rPr lang="fr-FR" dirty="0"/>
              <a:t>Communication en anglais professionnelle</a:t>
            </a:r>
          </a:p>
          <a:p>
            <a:pPr marL="285750" indent="-285750">
              <a:lnSpc>
                <a:spcPct val="150000"/>
              </a:lnSpc>
              <a:buFont typeface="Wingdings" pitchFamily="2" charset="2"/>
              <a:buChar char="ü"/>
            </a:pPr>
            <a:r>
              <a:rPr lang="fr-FR" dirty="0"/>
              <a:t>Travaux préparés et exposés en équipe</a:t>
            </a:r>
          </a:p>
          <a:p>
            <a:pPr marL="285750" indent="-285750">
              <a:lnSpc>
                <a:spcPct val="150000"/>
              </a:lnSpc>
              <a:buFont typeface="Wingdings" pitchFamily="2" charset="2"/>
              <a:buChar char="ü"/>
            </a:pPr>
            <a:r>
              <a:rPr lang="fr-FR" dirty="0"/>
              <a:t>Préparation des visites de laboratoires</a:t>
            </a:r>
          </a:p>
          <a:p>
            <a:pPr marL="285750" indent="-285750">
              <a:lnSpc>
                <a:spcPct val="150000"/>
              </a:lnSpc>
              <a:buFont typeface="Wingdings" pitchFamily="2" charset="2"/>
              <a:buChar char="ü"/>
            </a:pPr>
            <a:r>
              <a:rPr lang="fr-FR" dirty="0"/>
              <a:t>Production et exposé de documents de recherche</a:t>
            </a:r>
          </a:p>
          <a:p>
            <a:pPr marL="285750" indent="-285750">
              <a:lnSpc>
                <a:spcPct val="150000"/>
              </a:lnSpc>
              <a:buFont typeface="Wingdings" pitchFamily="2" charset="2"/>
              <a:buChar char="ü"/>
            </a:pPr>
            <a:r>
              <a:rPr lang="fr-FR" dirty="0"/>
              <a:t>Bioéthique</a:t>
            </a:r>
          </a:p>
          <a:p>
            <a:pPr marL="285750" indent="-285750">
              <a:lnSpc>
                <a:spcPct val="150000"/>
              </a:lnSpc>
              <a:buFont typeface="Wingdings" pitchFamily="2" charset="2"/>
              <a:buChar char="ü"/>
            </a:pPr>
            <a:r>
              <a:rPr lang="fr-FR" dirty="0"/>
              <a:t>Démarche de recherche de stage</a:t>
            </a:r>
          </a:p>
          <a:p>
            <a:pPr marL="285750" indent="-285750">
              <a:lnSpc>
                <a:spcPct val="150000"/>
              </a:lnSpc>
              <a:buFont typeface="Wingdings" pitchFamily="2" charset="2"/>
              <a:buChar char="ü"/>
            </a:pPr>
            <a:r>
              <a:rPr lang="fr-FR" dirty="0"/>
              <a:t>Collaboration avec des partenaires</a:t>
            </a:r>
          </a:p>
        </p:txBody>
      </p:sp>
      <p:pic>
        <p:nvPicPr>
          <p:cNvPr id="1026" name="Picture 2" descr="loi bioéthique au sénat">
            <a:extLst>
              <a:ext uri="{FF2B5EF4-FFF2-40B4-BE49-F238E27FC236}">
                <a16:creationId xmlns:a16="http://schemas.microsoft.com/office/drawing/2014/main" id="{669B6A9B-F118-BCA4-FA22-D48F3CCC0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687" y="3916735"/>
            <a:ext cx="3708425" cy="246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0665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265</TotalTime>
  <Words>493</Words>
  <Application>Microsoft Office PowerPoint</Application>
  <PresentationFormat>Grand écran</PresentationFormat>
  <Paragraphs>119</Paragraphs>
  <Slides>11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Arial Unicode MS</vt:lpstr>
      <vt:lpstr>Arial</vt:lpstr>
      <vt:lpstr>Century Gothic</vt:lpstr>
      <vt:lpstr>DejaVu Sans Light</vt:lpstr>
      <vt:lpstr>Times New Roman</vt:lpstr>
      <vt:lpstr>Wingdings</vt:lpstr>
      <vt:lpstr>Wingdings 3</vt:lpstr>
      <vt:lpstr>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Chloé LIGNEY</dc:creator>
  <cp:lastModifiedBy>Lise FILLAUDEAU</cp:lastModifiedBy>
  <cp:revision>9</cp:revision>
  <dcterms:created xsi:type="dcterms:W3CDTF">2023-12-11T08:48:12Z</dcterms:created>
  <dcterms:modified xsi:type="dcterms:W3CDTF">2025-01-08T16:24:40Z</dcterms:modified>
</cp:coreProperties>
</file>