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tmp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9" r:id="rId1"/>
  </p:sldMasterIdLst>
  <p:notesMasterIdLst>
    <p:notesMasterId r:id="rId33"/>
  </p:notesMasterIdLst>
  <p:sldIdLst>
    <p:sldId id="256" r:id="rId2"/>
    <p:sldId id="311" r:id="rId3"/>
    <p:sldId id="306" r:id="rId4"/>
    <p:sldId id="257" r:id="rId5"/>
    <p:sldId id="292" r:id="rId6"/>
    <p:sldId id="290" r:id="rId7"/>
    <p:sldId id="291" r:id="rId8"/>
    <p:sldId id="287" r:id="rId9"/>
    <p:sldId id="288" r:id="rId10"/>
    <p:sldId id="289" r:id="rId11"/>
    <p:sldId id="307" r:id="rId12"/>
    <p:sldId id="293" r:id="rId13"/>
    <p:sldId id="302" r:id="rId14"/>
    <p:sldId id="295" r:id="rId15"/>
    <p:sldId id="296" r:id="rId16"/>
    <p:sldId id="313" r:id="rId17"/>
    <p:sldId id="275" r:id="rId18"/>
    <p:sldId id="308" r:id="rId19"/>
    <p:sldId id="281" r:id="rId20"/>
    <p:sldId id="283" r:id="rId21"/>
    <p:sldId id="270" r:id="rId22"/>
    <p:sldId id="278" r:id="rId23"/>
    <p:sldId id="263" r:id="rId24"/>
    <p:sldId id="312" r:id="rId25"/>
    <p:sldId id="265" r:id="rId26"/>
    <p:sldId id="261" r:id="rId27"/>
    <p:sldId id="309" r:id="rId28"/>
    <p:sldId id="273" r:id="rId29"/>
    <p:sldId id="297" r:id="rId30"/>
    <p:sldId id="259" r:id="rId31"/>
    <p:sldId id="274" r:id="rId3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87CA1"/>
    <a:srgbClr val="6B89AC"/>
    <a:srgbClr val="5E702D"/>
    <a:srgbClr val="499ECD"/>
    <a:srgbClr val="CA4D38"/>
    <a:srgbClr val="FFC52A"/>
    <a:srgbClr val="97B768"/>
    <a:srgbClr val="5CAA89"/>
    <a:srgbClr val="6F8EB2"/>
    <a:srgbClr val="7D9F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558C2-FA73-084F-9797-36258A92F430}" type="datetimeFigureOut">
              <a:rPr lang="fr-FR" smtClean="0"/>
              <a:t>19/02/2016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40FAC-4B61-5446-B604-B03BEA4B06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375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étudiants</a:t>
            </a:r>
            <a:r>
              <a:rPr lang="fr-FR" baseline="0" dirty="0" smtClean="0"/>
              <a:t> d’ECE (voie économique) représentent 40% des étudiants de prépa EC.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40FAC-4B61-5446-B604-B03BEA4B065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4370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2969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49C7524-CF43-0C43-81F2-3CA02DC84788}" type="slidenum">
              <a:rPr lang="fr-FR" sz="1200">
                <a:latin typeface="Calibri" charset="0"/>
              </a:rPr>
              <a:pPr eaLnBrk="1" hangingPunct="1"/>
              <a:t>19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3174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48FD0B8-D2F7-1E42-A824-3335C6DB9762}" type="slidenum">
              <a:rPr lang="fr-FR" sz="1200">
                <a:latin typeface="Calibri" charset="0"/>
              </a:rPr>
              <a:pPr eaLnBrk="1" hangingPunct="1"/>
              <a:t>20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40FAC-4B61-5446-B604-B03BEA4B0658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987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19/02/2016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8D35-800A-2448-BBA4-34927B2E7412}" type="datetimeFigureOut">
              <a:rPr lang="fr-FR" smtClean="0"/>
              <a:t>19/02/2016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6B4C-9837-B049-8422-8D83F41CA916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FF56B4C-9837-B049-8422-8D83F41CA916}" type="slidenum">
              <a:rPr lang="fr-FR" smtClean="0"/>
              <a:t>‹#›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8D35-800A-2448-BBA4-34927B2E7412}" type="datetimeFigureOut">
              <a:rPr lang="fr-FR" smtClean="0"/>
              <a:t>19/02/2016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8D35-800A-2448-BBA4-34927B2E7412}" type="datetimeFigureOut">
              <a:rPr lang="fr-FR" smtClean="0"/>
              <a:t>19/02/2016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FF56B4C-9837-B049-8422-8D83F41CA916}" type="slidenum">
              <a:rPr lang="fr-FR" smtClean="0"/>
              <a:t>‹#›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19/02/2016</a:t>
            </a:fld>
            <a:endParaRPr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E1C8D35-800A-2448-BBA4-34927B2E7412}" type="datetimeFigureOut">
              <a:rPr lang="fr-FR" smtClean="0"/>
              <a:t>19/02/2016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6B4C-9837-B049-8422-8D83F41CA916}" type="slidenum">
              <a:rPr lang="fr-FR" smtClean="0"/>
              <a:t>‹#›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8D35-800A-2448-BBA4-34927B2E7412}" type="datetimeFigureOut">
              <a:rPr lang="fr-FR" smtClean="0"/>
              <a:t>19/02/2016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FF56B4C-9837-B049-8422-8D83F41CA916}" type="slidenum">
              <a:rPr lang="fr-FR" smtClean="0"/>
              <a:t>‹#›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8D35-800A-2448-BBA4-34927B2E7412}" type="datetimeFigureOut">
              <a:rPr lang="fr-FR" smtClean="0"/>
              <a:t>19/02/2016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FF56B4C-9837-B049-8422-8D83F41CA91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8D35-800A-2448-BBA4-34927B2E7412}" type="datetimeFigureOut">
              <a:rPr lang="fr-FR" smtClean="0"/>
              <a:t>19/02/2016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F56B4C-9837-B049-8422-8D83F41CA91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F56B4C-9837-B049-8422-8D83F41CA916}" type="slidenum">
              <a:rPr lang="fr-FR" smtClean="0"/>
              <a:t>‹#›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8D35-800A-2448-BBA4-34927B2E7412}" type="datetimeFigureOut">
              <a:rPr lang="fr-FR" smtClean="0"/>
              <a:t>19/02/2016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FF56B4C-9837-B049-8422-8D83F41CA916}" type="slidenum">
              <a:rPr lang="fr-FR" smtClean="0"/>
              <a:t>‹#›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E1C8D35-800A-2448-BBA4-34927B2E7412}" type="datetimeFigureOut">
              <a:rPr lang="fr-FR" smtClean="0"/>
              <a:t>19/02/2016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E1C8D35-800A-2448-BBA4-34927B2E7412}" type="datetimeFigureOut">
              <a:rPr lang="fr-FR" smtClean="0"/>
              <a:t>19/02/2016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F56B4C-9837-B049-8422-8D83F41CA916}" type="slidenum">
              <a:rPr lang="fr-FR" smtClean="0"/>
              <a:t>‹#›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tmp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574800"/>
          </a:xfrm>
        </p:spPr>
        <p:txBody>
          <a:bodyPr>
            <a:normAutofit/>
          </a:bodyPr>
          <a:lstStyle/>
          <a:p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>LIAISON TERMINALE ES – CPGE</a:t>
            </a:r>
            <a:r>
              <a:rPr lang="fr-FR" sz="3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>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/>
            </a:r>
            <a:b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</a:br>
            <a:r>
              <a:rPr lang="fr-FR" sz="3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/>
            </a:r>
            <a:br>
              <a:rPr lang="fr-FR" sz="3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</a:b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75846" y="2559538"/>
            <a:ext cx="8792308" cy="3809999"/>
          </a:xfrm>
        </p:spPr>
        <p:txBody>
          <a:bodyPr>
            <a:normAutofit/>
          </a:bodyPr>
          <a:lstStyle/>
          <a:p>
            <a:endParaRPr lang="fr-FR" sz="4000" dirty="0" smtClean="0">
              <a:solidFill>
                <a:srgbClr val="FF0000"/>
              </a:solidFill>
            </a:endParaRPr>
          </a:p>
          <a:p>
            <a:r>
              <a:rPr lang="fr-FR" sz="3200" dirty="0" smtClean="0">
                <a:solidFill>
                  <a:srgbClr val="FF0000"/>
                </a:solidFill>
              </a:rPr>
              <a:t>La CPGE économique et commerciale - option économique </a:t>
            </a:r>
          </a:p>
          <a:p>
            <a:endParaRPr lang="fr-FR" sz="3200" dirty="0">
              <a:solidFill>
                <a:srgbClr val="FF0000"/>
              </a:solidFill>
            </a:endParaRPr>
          </a:p>
          <a:p>
            <a:r>
              <a:rPr lang="fr-FR" sz="3200" dirty="0">
                <a:solidFill>
                  <a:srgbClr val="FF0000"/>
                </a:solidFill>
              </a:rPr>
              <a:t>	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50435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5969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Les qualités à développer en prépa ECE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9"/>
            <a:ext cx="8503920" cy="4988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u="sng" dirty="0" smtClean="0"/>
              <a:t>En cours de formation:</a:t>
            </a:r>
          </a:p>
          <a:p>
            <a:pPr lvl="1">
              <a:lnSpc>
                <a:spcPct val="120000"/>
              </a:lnSpc>
              <a:spcAft>
                <a:spcPts val="1200"/>
              </a:spcAft>
              <a:buClr>
                <a:schemeClr val="tx1"/>
              </a:buClr>
            </a:pPr>
            <a:r>
              <a:rPr lang="fr-FR" sz="2400" dirty="0" smtClean="0">
                <a:solidFill>
                  <a:srgbClr val="0D0D0D"/>
                </a:solidFill>
              </a:rPr>
              <a:t>Apprendre à </a:t>
            </a:r>
            <a:r>
              <a:rPr lang="fr-FR" sz="2400" b="1" dirty="0" smtClean="0">
                <a:solidFill>
                  <a:srgbClr val="0D0D0D"/>
                </a:solidFill>
              </a:rPr>
              <a:t>gérer son temps</a:t>
            </a:r>
            <a:r>
              <a:rPr lang="fr-FR" sz="2400" dirty="0" smtClean="0">
                <a:solidFill>
                  <a:srgbClr val="0D0D0D"/>
                </a:solidFill>
              </a:rPr>
              <a:t>, à s’organiser.</a:t>
            </a:r>
          </a:p>
          <a:p>
            <a:pPr lvl="1">
              <a:lnSpc>
                <a:spcPct val="120000"/>
              </a:lnSpc>
              <a:spcAft>
                <a:spcPts val="1200"/>
              </a:spcAft>
              <a:buClr>
                <a:schemeClr val="tx1"/>
              </a:buClr>
            </a:pPr>
            <a:r>
              <a:rPr lang="fr-FR" sz="2400" dirty="0" smtClean="0">
                <a:solidFill>
                  <a:schemeClr val="tx1"/>
                </a:solidFill>
              </a:rPr>
              <a:t>Avoir un </a:t>
            </a:r>
            <a:r>
              <a:rPr lang="fr-FR" sz="2400" b="1" dirty="0" smtClean="0">
                <a:solidFill>
                  <a:schemeClr val="tx1"/>
                </a:solidFill>
              </a:rPr>
              <a:t>esprit </a:t>
            </a:r>
            <a:r>
              <a:rPr lang="fr-FR" sz="2400" b="1" dirty="0">
                <a:solidFill>
                  <a:schemeClr val="tx1"/>
                </a:solidFill>
              </a:rPr>
              <a:t>de synthèse</a:t>
            </a:r>
            <a:r>
              <a:rPr lang="fr-FR" sz="2400" dirty="0">
                <a:solidFill>
                  <a:schemeClr val="tx1"/>
                </a:solidFill>
              </a:rPr>
              <a:t>, savoir prendre des </a:t>
            </a:r>
            <a:r>
              <a:rPr lang="fr-FR" sz="2400" dirty="0" smtClean="0">
                <a:solidFill>
                  <a:schemeClr val="tx1"/>
                </a:solidFill>
              </a:rPr>
              <a:t>notes.</a:t>
            </a:r>
          </a:p>
          <a:p>
            <a:pPr lvl="1">
              <a:lnSpc>
                <a:spcPct val="120000"/>
              </a:lnSpc>
              <a:spcAft>
                <a:spcPts val="1200"/>
              </a:spcAft>
              <a:buClr>
                <a:schemeClr val="tx1"/>
              </a:buClr>
            </a:pPr>
            <a:r>
              <a:rPr lang="fr-FR" sz="2400" dirty="0" smtClean="0">
                <a:solidFill>
                  <a:srgbClr val="0D0D0D"/>
                </a:solidFill>
              </a:rPr>
              <a:t>Gagner en </a:t>
            </a:r>
            <a:r>
              <a:rPr lang="fr-FR" sz="2400" b="1" dirty="0" smtClean="0">
                <a:solidFill>
                  <a:srgbClr val="0D0D0D"/>
                </a:solidFill>
              </a:rPr>
              <a:t>autonomie</a:t>
            </a:r>
            <a:r>
              <a:rPr lang="fr-FR" sz="2400" dirty="0" smtClean="0">
                <a:solidFill>
                  <a:srgbClr val="0D0D0D"/>
                </a:solidFill>
              </a:rPr>
              <a:t> (le </a:t>
            </a:r>
            <a:r>
              <a:rPr lang="fr-FR" sz="2400" dirty="0">
                <a:solidFill>
                  <a:srgbClr val="0D0D0D"/>
                </a:solidFill>
              </a:rPr>
              <a:t>cours, aussi riche soit-il, n’est qu’un </a:t>
            </a:r>
            <a:r>
              <a:rPr lang="fr-FR" sz="2400" dirty="0" smtClean="0">
                <a:solidFill>
                  <a:srgbClr val="0D0D0D"/>
                </a:solidFill>
              </a:rPr>
              <a:t>support pour la pensée). </a:t>
            </a:r>
            <a:endParaRPr lang="fr-FR" sz="2400" dirty="0">
              <a:solidFill>
                <a:srgbClr val="0D0D0D"/>
              </a:solidFill>
            </a:endParaRPr>
          </a:p>
          <a:p>
            <a:pPr lvl="1">
              <a:lnSpc>
                <a:spcPct val="120000"/>
              </a:lnSpc>
              <a:spcAft>
                <a:spcPts val="1200"/>
              </a:spcAft>
              <a:buClr>
                <a:schemeClr val="tx1"/>
              </a:buClr>
            </a:pPr>
            <a:r>
              <a:rPr lang="fr-FR" sz="2400" dirty="0" smtClean="0">
                <a:solidFill>
                  <a:srgbClr val="0D0D0D"/>
                </a:solidFill>
              </a:rPr>
              <a:t>Rester</a:t>
            </a:r>
            <a:r>
              <a:rPr lang="fr-FR" sz="2400" b="1" dirty="0" smtClean="0">
                <a:solidFill>
                  <a:srgbClr val="0D0D0D"/>
                </a:solidFill>
              </a:rPr>
              <a:t> ouvert et curieux</a:t>
            </a:r>
            <a:r>
              <a:rPr lang="fr-FR" sz="2400" dirty="0" smtClean="0">
                <a:solidFill>
                  <a:srgbClr val="0D0D0D"/>
                </a:solidFill>
              </a:rPr>
              <a:t>. S’intéresser à l’actualité. </a:t>
            </a:r>
          </a:p>
          <a:p>
            <a:pPr lvl="1">
              <a:lnSpc>
                <a:spcPct val="120000"/>
              </a:lnSpc>
              <a:spcAft>
                <a:spcPts val="1200"/>
              </a:spcAft>
              <a:buClr>
                <a:schemeClr val="tx1"/>
              </a:buClr>
            </a:pPr>
            <a:r>
              <a:rPr lang="fr-FR" sz="2400" dirty="0">
                <a:solidFill>
                  <a:srgbClr val="0D0D0D"/>
                </a:solidFill>
              </a:rPr>
              <a:t>A</a:t>
            </a:r>
            <a:r>
              <a:rPr lang="fr-FR" sz="2400" dirty="0" smtClean="0">
                <a:solidFill>
                  <a:srgbClr val="0D0D0D"/>
                </a:solidFill>
              </a:rPr>
              <a:t>ffirmer sa </a:t>
            </a:r>
            <a:r>
              <a:rPr lang="fr-FR" sz="2400" b="1" dirty="0" smtClean="0">
                <a:solidFill>
                  <a:srgbClr val="0D0D0D"/>
                </a:solidFill>
              </a:rPr>
              <a:t>personnalité</a:t>
            </a:r>
            <a:r>
              <a:rPr lang="fr-FR" sz="2400" dirty="0" smtClean="0">
                <a:solidFill>
                  <a:srgbClr val="0D0D0D"/>
                </a:solidFill>
              </a:rPr>
              <a:t> et apprendre à </a:t>
            </a:r>
            <a:r>
              <a:rPr lang="fr-FR" sz="2400" b="1" dirty="0" smtClean="0">
                <a:solidFill>
                  <a:srgbClr val="0D0D0D"/>
                </a:solidFill>
              </a:rPr>
              <a:t>communiquer</a:t>
            </a:r>
            <a:r>
              <a:rPr lang="fr-FR" sz="2400" dirty="0" smtClean="0">
                <a:solidFill>
                  <a:srgbClr val="0D0D0D"/>
                </a:solidFill>
              </a:rPr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2858005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solidFill>
                  <a:srgbClr val="FF0000"/>
                </a:solidFill>
                <a:latin typeface="Cambria"/>
                <a:cs typeface="Cambria"/>
              </a:rPr>
              <a:t>PARTIE 2 </a:t>
            </a:r>
            <a:endParaRPr lang="fr-FR" dirty="0">
              <a:latin typeface="Cambria"/>
              <a:cs typeface="Cambri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b="1" dirty="0">
                <a:solidFill>
                  <a:srgbClr val="FF0000"/>
                </a:solidFill>
              </a:rPr>
              <a:t>La destinée des étudiants de prépa ECE</a:t>
            </a:r>
          </a:p>
          <a:p>
            <a:pPr marL="0" indent="0">
              <a:buNone/>
            </a:pPr>
            <a:endParaRPr lang="fr-FR" sz="2400" u="sng" dirty="0">
              <a:solidFill>
                <a:srgbClr val="FF0000"/>
              </a:solidFill>
            </a:endParaRPr>
          </a:p>
          <a:p>
            <a:pPr lvl="1"/>
            <a:r>
              <a:rPr lang="fr-FR" sz="2400" dirty="0">
                <a:solidFill>
                  <a:srgbClr val="FF0000"/>
                </a:solidFill>
              </a:rPr>
              <a:t>Une orientation centrée sur les écoles de commerce</a:t>
            </a:r>
          </a:p>
          <a:p>
            <a:pPr lvl="1"/>
            <a:r>
              <a:rPr lang="fr-FR" sz="2400" dirty="0">
                <a:solidFill>
                  <a:srgbClr val="FF0000"/>
                </a:solidFill>
              </a:rPr>
              <a:t>Le conventionnement des CPGE</a:t>
            </a:r>
          </a:p>
          <a:p>
            <a:pPr lvl="1"/>
            <a:r>
              <a:rPr lang="fr-FR" sz="2400" dirty="0">
                <a:solidFill>
                  <a:srgbClr val="FF0000"/>
                </a:solidFill>
              </a:rPr>
              <a:t>L’accès aux écoles de commerce</a:t>
            </a:r>
          </a:p>
          <a:p>
            <a:pPr lvl="1"/>
            <a:r>
              <a:rPr lang="fr-FR" sz="2400" dirty="0">
                <a:solidFill>
                  <a:srgbClr val="FF0000"/>
                </a:solidFill>
              </a:rPr>
              <a:t>Le classement des écoles de commerce</a:t>
            </a:r>
          </a:p>
          <a:p>
            <a:pPr lvl="1"/>
            <a:r>
              <a:rPr lang="fr-FR" sz="2400" dirty="0">
                <a:solidFill>
                  <a:srgbClr val="FF0000"/>
                </a:solidFill>
              </a:rPr>
              <a:t>Taux d’intégration dans les Pays de la Loire</a:t>
            </a:r>
          </a:p>
          <a:p>
            <a:pPr lvl="1"/>
            <a:r>
              <a:rPr lang="fr-FR" sz="2400" dirty="0">
                <a:solidFill>
                  <a:srgbClr val="FF0000"/>
                </a:solidFill>
              </a:rPr>
              <a:t>Les avantages d’un cursus prépa ECE - école en 3 ans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9197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Une orientation centrée sur les écoles de commerce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Tx/>
            </a:pPr>
            <a:r>
              <a:rPr lang="fr-FR" dirty="0" smtClean="0">
                <a:solidFill>
                  <a:srgbClr val="000000"/>
                </a:solidFill>
              </a:rPr>
              <a:t>À </a:t>
            </a:r>
            <a:r>
              <a:rPr lang="fr-FR" dirty="0">
                <a:solidFill>
                  <a:srgbClr val="000000"/>
                </a:solidFill>
              </a:rPr>
              <a:t>l'issue de la première année...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000000"/>
                </a:solidFill>
              </a:rPr>
              <a:t>2</a:t>
            </a:r>
            <a:r>
              <a:rPr lang="fr-FR" baseline="30000" dirty="0">
                <a:solidFill>
                  <a:srgbClr val="000000"/>
                </a:solidFill>
              </a:rPr>
              <a:t>e </a:t>
            </a:r>
            <a:r>
              <a:rPr lang="fr-FR" dirty="0">
                <a:solidFill>
                  <a:srgbClr val="000000"/>
                </a:solidFill>
              </a:rPr>
              <a:t>année ECE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000000"/>
                </a:solidFill>
              </a:rPr>
              <a:t>L2 de Sciences Économiques (accord de dispense avec 60 crédits ECTS 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000000"/>
                </a:solidFill>
              </a:rPr>
              <a:t>I.E.P (concours, pas de préparation spécifique en CPGE ECE)</a:t>
            </a:r>
          </a:p>
          <a:p>
            <a:pPr marL="457200" lvl="1" indent="0">
              <a:buNone/>
            </a:pPr>
            <a:endParaRPr lang="fr-FR" dirty="0">
              <a:solidFill>
                <a:srgbClr val="000000"/>
              </a:solidFill>
            </a:endParaRPr>
          </a:p>
          <a:p>
            <a:pPr>
              <a:buClrTx/>
            </a:pPr>
            <a:r>
              <a:rPr lang="fr-FR" dirty="0">
                <a:solidFill>
                  <a:srgbClr val="000000"/>
                </a:solidFill>
              </a:rPr>
              <a:t>À l'issue de la deuxième année...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000000"/>
                </a:solidFill>
              </a:rPr>
              <a:t>Grande École de Commerce et de Management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000000"/>
                </a:solidFill>
              </a:rPr>
              <a:t>E.N.S. Cachan, option D2 (économie et gestion)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000000"/>
                </a:solidFill>
              </a:rPr>
              <a:t>École militaire de St Cyr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000000"/>
                </a:solidFill>
              </a:rPr>
              <a:t>L3 (Sciences Économiques ou Sciences Politiques (accord de dispense avec 120 crédits ECTS)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000000"/>
                </a:solidFill>
              </a:rPr>
              <a:t>I.U.P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000000"/>
                </a:solidFill>
              </a:rPr>
              <a:t>IEM - IAE, (sur concours ou dossier à Bac+2) </a:t>
            </a:r>
            <a:endParaRPr lang="fr-FR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1176"/>
              </a:spcBef>
              <a:spcAft>
                <a:spcPts val="2400"/>
              </a:spcAft>
              <a:buClrTx/>
              <a:buNone/>
            </a:pPr>
            <a:r>
              <a:rPr lang="fr-FR" sz="1600" b="1" dirty="0" smtClean="0"/>
              <a:t>Dans la pratique, une majorité des étudiants de deuxième année intègre </a:t>
            </a:r>
            <a:r>
              <a:rPr lang="fr-FR" sz="1600" b="1" dirty="0"/>
              <a:t>une école de </a:t>
            </a:r>
            <a:r>
              <a:rPr lang="fr-FR" sz="1600" b="1" dirty="0" smtClean="0"/>
              <a:t>commerce bien classée au niveau international. 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59308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06363"/>
          </a:xfrm>
        </p:spPr>
        <p:txBody>
          <a:bodyPr>
            <a:normAutofit/>
          </a:bodyPr>
          <a:lstStyle/>
          <a:p>
            <a:r>
              <a:rPr lang="fr-FR" sz="3000" b="1" dirty="0" smtClean="0">
                <a:solidFill>
                  <a:srgbClr val="FF0000"/>
                </a:solidFill>
              </a:rPr>
              <a:t>Le conventionnement des CPGE </a:t>
            </a:r>
            <a:endParaRPr lang="fr-FR" sz="3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34400" cy="480722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</a:pPr>
            <a:r>
              <a:rPr lang="fr-FR" sz="2000" dirty="0" smtClean="0"/>
              <a:t>Les CPGE ECE signent </a:t>
            </a:r>
            <a:r>
              <a:rPr lang="fr-FR" sz="2000" b="1" dirty="0" smtClean="0">
                <a:solidFill>
                  <a:srgbClr val="000000"/>
                </a:solidFill>
              </a:rPr>
              <a:t>des conventions de partenariat avec une ou des universités.</a:t>
            </a:r>
          </a:p>
          <a:p>
            <a:pPr>
              <a:lnSpc>
                <a:spcPct val="120000"/>
              </a:lnSpc>
              <a:buClrTx/>
            </a:pPr>
            <a:r>
              <a:rPr lang="fr-FR" sz="2000" b="1" dirty="0" smtClean="0">
                <a:solidFill>
                  <a:srgbClr val="000000"/>
                </a:solidFill>
              </a:rPr>
              <a:t>Les étudiants peuvent se réorienter vers l’université partenaire </a:t>
            </a:r>
            <a:r>
              <a:rPr lang="fr-FR" sz="2000" dirty="0" smtClean="0">
                <a:solidFill>
                  <a:schemeClr val="tx1"/>
                </a:solidFill>
              </a:rPr>
              <a:t>après l’octroi des ECTS par le conseil de classe (30 ECTS par semestre) puis validation par une commission paritaire. </a:t>
            </a:r>
          </a:p>
          <a:p>
            <a:pPr lvl="3">
              <a:lnSpc>
                <a:spcPct val="120000"/>
              </a:lnSpc>
              <a:buClrTx/>
            </a:pPr>
            <a:r>
              <a:rPr lang="fr-FR" dirty="0" smtClean="0">
                <a:solidFill>
                  <a:schemeClr val="tx1"/>
                </a:solidFill>
              </a:rPr>
              <a:t>Au bout d’un an de CPGE, ils peuvent entrer directement en L2. </a:t>
            </a:r>
          </a:p>
          <a:p>
            <a:pPr lvl="3">
              <a:lnSpc>
                <a:spcPct val="120000"/>
              </a:lnSpc>
              <a:buClrTx/>
            </a:pPr>
            <a:r>
              <a:rPr lang="fr-FR" dirty="0" smtClean="0">
                <a:solidFill>
                  <a:schemeClr val="tx1"/>
                </a:solidFill>
              </a:rPr>
              <a:t>Au bout de deux ans de CPGE, </a:t>
            </a:r>
            <a:r>
              <a:rPr lang="fr-FR" dirty="0">
                <a:solidFill>
                  <a:schemeClr val="tx1"/>
                </a:solidFill>
              </a:rPr>
              <a:t>ils peuvent entrer directement </a:t>
            </a:r>
            <a:r>
              <a:rPr lang="fr-FR" dirty="0" smtClean="0">
                <a:solidFill>
                  <a:schemeClr val="tx1"/>
                </a:solidFill>
              </a:rPr>
              <a:t>en L3</a:t>
            </a:r>
          </a:p>
          <a:p>
            <a:pPr>
              <a:lnSpc>
                <a:spcPct val="120000"/>
              </a:lnSpc>
              <a:buClrTx/>
            </a:pPr>
            <a:r>
              <a:rPr lang="fr-F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D’autres conventions peuvent exister </a:t>
            </a:r>
            <a:r>
              <a:rPr lang="fr-FR" sz="2000" dirty="0" smtClean="0"/>
              <a:t>(Ex: la prépa du lycée du Bellay a signé une convention avec l’IEP de Rennes pour un accès sur dossier + entretien en deuxième année)</a:t>
            </a:r>
          </a:p>
        </p:txBody>
      </p:sp>
    </p:spTree>
    <p:extLst>
      <p:ext uri="{BB962C8B-B14F-4D97-AF65-F5344CB8AC3E}">
        <p14:creationId xmlns:p14="http://schemas.microsoft.com/office/powerpoint/2010/main" val="237570488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47700"/>
          </a:xfrm>
        </p:spPr>
        <p:txBody>
          <a:bodyPr>
            <a:normAutofit/>
          </a:bodyPr>
          <a:lstStyle/>
          <a:p>
            <a:r>
              <a:rPr lang="fr-FR" sz="3000" b="1" dirty="0" smtClean="0">
                <a:solidFill>
                  <a:srgbClr val="FF0000"/>
                </a:solidFill>
              </a:rPr>
              <a:t>L’accès aux écoles de commerce</a:t>
            </a:r>
            <a:endParaRPr lang="fr-FR" sz="3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buClrTx/>
            </a:pPr>
            <a:r>
              <a:rPr lang="fr-FR" sz="2600" u="sng" dirty="0" smtClean="0"/>
              <a:t>Il </a:t>
            </a:r>
            <a:r>
              <a:rPr lang="fr-FR" sz="2600" u="sng" dirty="0"/>
              <a:t>y a beaucoup d’écoles </a:t>
            </a:r>
          </a:p>
          <a:p>
            <a:pPr marL="745236" lvl="3" indent="-457200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charset="2"/>
              <a:buChar char="§"/>
            </a:pPr>
            <a:r>
              <a:rPr lang="fr-FR" sz="2600" dirty="0">
                <a:solidFill>
                  <a:srgbClr val="000000"/>
                </a:solidFill>
              </a:rPr>
              <a:t>Il faut </a:t>
            </a:r>
            <a:r>
              <a:rPr lang="fr-FR" sz="2600" b="1" dirty="0">
                <a:solidFill>
                  <a:srgbClr val="000000"/>
                </a:solidFill>
              </a:rPr>
              <a:t>faire le tri</a:t>
            </a:r>
            <a:r>
              <a:rPr lang="fr-FR" sz="2600" dirty="0">
                <a:solidFill>
                  <a:srgbClr val="000000"/>
                </a:solidFill>
              </a:rPr>
              <a:t>. </a:t>
            </a:r>
          </a:p>
          <a:p>
            <a:pPr marL="745236" lvl="3" indent="-457200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charset="2"/>
              <a:buChar char="§"/>
            </a:pPr>
            <a:r>
              <a:rPr lang="fr-FR" sz="2600" dirty="0">
                <a:solidFill>
                  <a:srgbClr val="000000"/>
                </a:solidFill>
              </a:rPr>
              <a:t>Mais ça offre </a:t>
            </a:r>
            <a:r>
              <a:rPr lang="fr-FR" sz="2600" b="1" dirty="0">
                <a:solidFill>
                  <a:srgbClr val="000000"/>
                </a:solidFill>
              </a:rPr>
              <a:t>plus de chance de </a:t>
            </a:r>
            <a:r>
              <a:rPr lang="fr-FR" sz="2600" b="1" dirty="0" smtClean="0">
                <a:solidFill>
                  <a:srgbClr val="000000"/>
                </a:solidFill>
              </a:rPr>
              <a:t>succès</a:t>
            </a:r>
            <a:r>
              <a:rPr lang="fr-FR" sz="2600" dirty="0" smtClean="0">
                <a:solidFill>
                  <a:srgbClr val="000000"/>
                </a:solidFill>
              </a:rPr>
              <a:t>.</a:t>
            </a:r>
          </a:p>
          <a:p>
            <a:pPr marL="745236" lvl="3" indent="-457200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charset="2"/>
              <a:buChar char="§"/>
            </a:pPr>
            <a:r>
              <a:rPr lang="fr-FR" sz="2600" dirty="0" smtClean="0">
                <a:solidFill>
                  <a:srgbClr val="000000"/>
                </a:solidFill>
              </a:rPr>
              <a:t>L’</a:t>
            </a:r>
            <a:r>
              <a:rPr lang="fr-FR" sz="2600" b="1" dirty="0" smtClean="0">
                <a:solidFill>
                  <a:srgbClr val="000000"/>
                </a:solidFill>
              </a:rPr>
              <a:t>accès </a:t>
            </a:r>
            <a:r>
              <a:rPr lang="fr-FR" sz="2600" b="1" dirty="0">
                <a:solidFill>
                  <a:srgbClr val="000000"/>
                </a:solidFill>
              </a:rPr>
              <a:t>par la prépa </a:t>
            </a:r>
            <a:r>
              <a:rPr lang="fr-FR" sz="2600" dirty="0">
                <a:solidFill>
                  <a:srgbClr val="000000"/>
                </a:solidFill>
              </a:rPr>
              <a:t>est prépondérante pour les écoles les plus réputées. 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Tx/>
            </a:pPr>
            <a:r>
              <a:rPr lang="fr-FR" sz="2600" u="sng" dirty="0" smtClean="0"/>
              <a:t>A </a:t>
            </a:r>
            <a:r>
              <a:rPr lang="fr-FR" sz="2600" u="sng" dirty="0"/>
              <a:t>l’issu des concours, la plupart des étudiants accèdent à une école bien classée. </a:t>
            </a:r>
          </a:p>
          <a:p>
            <a:pPr marL="685800" lvl="3" indent="-45720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Tx/>
              <a:buFont typeface="Wingdings" charset="2"/>
              <a:buChar char="§"/>
            </a:pPr>
            <a:r>
              <a:rPr lang="fr-FR" sz="2400" dirty="0">
                <a:solidFill>
                  <a:srgbClr val="000000"/>
                </a:solidFill>
              </a:rPr>
              <a:t>Ratio </a:t>
            </a:r>
            <a:r>
              <a:rPr lang="fr-FR" sz="2400" b="1" dirty="0">
                <a:solidFill>
                  <a:srgbClr val="000000"/>
                </a:solidFill>
              </a:rPr>
              <a:t>nombre d’admis / nombre de candidats </a:t>
            </a:r>
            <a:r>
              <a:rPr lang="fr-FR" sz="2400" dirty="0" smtClean="0">
                <a:solidFill>
                  <a:srgbClr val="000000"/>
                </a:solidFill>
              </a:rPr>
              <a:t>= </a:t>
            </a:r>
            <a:r>
              <a:rPr lang="fr-FR" sz="2400" b="1" dirty="0">
                <a:solidFill>
                  <a:srgbClr val="000000"/>
                </a:solidFill>
              </a:rPr>
              <a:t>84 % </a:t>
            </a:r>
            <a:r>
              <a:rPr lang="fr-FR" sz="2400" dirty="0">
                <a:solidFill>
                  <a:srgbClr val="000000"/>
                </a:solidFill>
              </a:rPr>
              <a:t>en 2014 et en 2015 (ECE toutes voies</a:t>
            </a:r>
            <a:r>
              <a:rPr lang="fr-FR" sz="2400" dirty="0" smtClean="0">
                <a:solidFill>
                  <a:srgbClr val="000000"/>
                </a:solidFill>
              </a:rPr>
              <a:t>)</a:t>
            </a:r>
            <a:r>
              <a:rPr lang="fr-FR" sz="1800" dirty="0" smtClean="0">
                <a:solidFill>
                  <a:srgbClr val="000000"/>
                </a:solidFill>
              </a:rPr>
              <a:t>.  </a:t>
            </a:r>
            <a:r>
              <a:rPr lang="fr-FR" sz="1800" dirty="0">
                <a:solidFill>
                  <a:srgbClr val="000000"/>
                </a:solidFill>
              </a:rPr>
              <a:t>(Source: </a:t>
            </a:r>
            <a:r>
              <a:rPr lang="fr-FR" sz="1800" dirty="0" err="1">
                <a:solidFill>
                  <a:srgbClr val="000000"/>
                </a:solidFill>
              </a:rPr>
              <a:t>Sigem</a:t>
            </a:r>
            <a:r>
              <a:rPr lang="fr-FR" sz="1800" dirty="0">
                <a:solidFill>
                  <a:srgbClr val="000000"/>
                </a:solidFill>
              </a:rPr>
              <a:t>, 2014)</a:t>
            </a:r>
          </a:p>
          <a:p>
            <a:pPr marL="685800" lvl="3" indent="-45720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Tx/>
              <a:buFont typeface="Wingdings" charset="2"/>
              <a:buChar char="§"/>
            </a:pPr>
            <a:r>
              <a:rPr lang="fr-FR" sz="2400" dirty="0">
                <a:solidFill>
                  <a:srgbClr val="000000"/>
                </a:solidFill>
              </a:rPr>
              <a:t>Chaque étudiant en ECE (toutes voies) est admis à plus de </a:t>
            </a:r>
            <a:r>
              <a:rPr lang="fr-FR" sz="2400" b="1" dirty="0">
                <a:solidFill>
                  <a:srgbClr val="000000"/>
                </a:solidFill>
              </a:rPr>
              <a:t>4,9 écoles en </a:t>
            </a:r>
            <a:r>
              <a:rPr lang="fr-FR" sz="2400" b="1" dirty="0" err="1">
                <a:solidFill>
                  <a:srgbClr val="000000"/>
                </a:solidFill>
              </a:rPr>
              <a:t>moy</a:t>
            </a:r>
            <a:r>
              <a:rPr lang="fr-FR" sz="2200" dirty="0">
                <a:solidFill>
                  <a:srgbClr val="000000"/>
                </a:solidFill>
              </a:rPr>
              <a:t>. </a:t>
            </a:r>
            <a:r>
              <a:rPr lang="fr-FR" sz="1800" dirty="0">
                <a:solidFill>
                  <a:srgbClr val="000000"/>
                </a:solidFill>
              </a:rPr>
              <a:t>(Source: </a:t>
            </a:r>
            <a:r>
              <a:rPr lang="fr-FR" sz="1800" dirty="0" err="1">
                <a:solidFill>
                  <a:srgbClr val="000000"/>
                </a:solidFill>
              </a:rPr>
              <a:t>Sigem</a:t>
            </a:r>
            <a:r>
              <a:rPr lang="fr-FR" sz="1800" dirty="0">
                <a:solidFill>
                  <a:srgbClr val="000000"/>
                </a:solidFill>
              </a:rPr>
              <a:t>, 2012</a:t>
            </a:r>
            <a:r>
              <a:rPr lang="fr-FR" sz="1800" dirty="0" smtClean="0">
                <a:solidFill>
                  <a:srgbClr val="000000"/>
                </a:solidFill>
              </a:rPr>
              <a:t>)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167598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1"/>
            <a:ext cx="8534400" cy="546100"/>
          </a:xfrm>
        </p:spPr>
        <p:txBody>
          <a:bodyPr>
            <a:normAutofit fontScale="90000"/>
          </a:bodyPr>
          <a:lstStyle/>
          <a:p>
            <a:r>
              <a:rPr lang="fr-FR" sz="3000" b="1" dirty="0" smtClean="0">
                <a:solidFill>
                  <a:srgbClr val="FF0000"/>
                </a:solidFill>
              </a:rPr>
              <a:t>Le classement des écoles de commerce</a:t>
            </a:r>
            <a:endParaRPr lang="fr-FR" sz="3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34400" cy="46587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200" b="1" dirty="0"/>
              <a:t>21 écoles de commerce françaises </a:t>
            </a:r>
            <a:r>
              <a:rPr lang="fr-FR" sz="2200" dirty="0" smtClean="0"/>
              <a:t>ont été classées parmi </a:t>
            </a:r>
            <a:r>
              <a:rPr lang="fr-FR" sz="2200" dirty="0"/>
              <a:t>les </a:t>
            </a:r>
            <a:r>
              <a:rPr lang="fr-FR" sz="2200" b="1" dirty="0"/>
              <a:t>80 </a:t>
            </a:r>
            <a:r>
              <a:rPr lang="fr-FR" sz="2200" b="1" dirty="0">
                <a:solidFill>
                  <a:srgbClr val="000000"/>
                </a:solidFill>
              </a:rPr>
              <a:t>meilleurs masters </a:t>
            </a:r>
            <a:r>
              <a:rPr lang="fr-FR" sz="2200" b="1" dirty="0" smtClean="0">
                <a:solidFill>
                  <a:srgbClr val="000000"/>
                </a:solidFill>
              </a:rPr>
              <a:t>en </a:t>
            </a:r>
            <a:r>
              <a:rPr lang="fr-FR" sz="2200" b="1" dirty="0">
                <a:solidFill>
                  <a:srgbClr val="000000"/>
                </a:solidFill>
              </a:rPr>
              <a:t>management </a:t>
            </a:r>
            <a:r>
              <a:rPr lang="fr-FR" sz="2200" b="1" dirty="0" smtClean="0">
                <a:solidFill>
                  <a:srgbClr val="000000"/>
                </a:solidFill>
              </a:rPr>
              <a:t>au niveau mondial </a:t>
            </a:r>
            <a:r>
              <a:rPr lang="fr-FR" sz="2200" dirty="0" smtClean="0"/>
              <a:t>par le Financial Times (14 septembre 2015). </a:t>
            </a:r>
          </a:p>
          <a:p>
            <a:pPr marL="0" indent="0" algn="ctr">
              <a:buNone/>
            </a:pPr>
            <a:endParaRPr lang="fr-FR" sz="2200" dirty="0" smtClean="0"/>
          </a:p>
          <a:p>
            <a:pPr marL="0" indent="0" algn="ctr">
              <a:buNone/>
            </a:pPr>
            <a:r>
              <a:rPr lang="fr-FR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2200" b="1" dirty="0" smtClean="0">
                <a:solidFill>
                  <a:srgbClr val="000000"/>
                </a:solidFill>
              </a:rPr>
              <a:t> </a:t>
            </a:r>
            <a:r>
              <a:rPr lang="fr-FR" sz="2200" u="sng" dirty="0" smtClean="0">
                <a:solidFill>
                  <a:srgbClr val="000000"/>
                </a:solidFill>
              </a:rPr>
              <a:t>Top 15 </a:t>
            </a:r>
            <a:r>
              <a:rPr lang="fr-FR" sz="22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selon les choix d’intégration des étudiants</a:t>
            </a:r>
            <a:endParaRPr lang="fr-FR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fr-FR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HEC, ESSEC, ESCP-</a:t>
            </a: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Europe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EM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LYON, EDHEC </a:t>
            </a: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, AUDENCIA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(Nantes), ESC </a:t>
            </a: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GRENOBLE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NEOMA (Reims et Rouen</a:t>
            </a: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), TOULOUSE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Business </a:t>
            </a:r>
            <a:r>
              <a:rPr lang="fr-F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School</a:t>
            </a: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, KEDGE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(Bordeaux et Marseille</a:t>
            </a: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)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SKEMA, </a:t>
            </a: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TÉLÉCOM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Management, </a:t>
            </a:r>
            <a:r>
              <a:rPr lang="fr-FR" altLang="ja-JP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ESC </a:t>
            </a:r>
            <a:r>
              <a:rPr lang="fr-FR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MONTPELLIER</a:t>
            </a:r>
            <a:r>
              <a:rPr lang="fr-FR" altLang="ja-JP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,ESC </a:t>
            </a:r>
            <a:r>
              <a:rPr lang="fr-FR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RENNES, </a:t>
            </a:r>
            <a:r>
              <a:rPr lang="fr-FR" altLang="ja-JP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ESC STRASBOURG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850" y="2936197"/>
            <a:ext cx="8247126" cy="32496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91974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3970784" cy="706090"/>
          </a:xfrm>
        </p:spPr>
        <p:txBody>
          <a:bodyPr>
            <a:no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Classement </a:t>
            </a:r>
            <a:r>
              <a:rPr lang="fr-FR" sz="1600" b="1" dirty="0" err="1" smtClean="0">
                <a:solidFill>
                  <a:srgbClr val="0070C0"/>
                </a:solidFill>
              </a:rPr>
              <a:t>Eduniversal</a:t>
            </a:r>
            <a:r>
              <a:rPr lang="fr-FR" sz="1600" b="1" dirty="0" smtClean="0">
                <a:solidFill>
                  <a:srgbClr val="0070C0"/>
                </a:solidFill>
              </a:rPr>
              <a:t> des Meilleurs Licences, </a:t>
            </a:r>
            <a:r>
              <a:rPr lang="fr-FR" sz="1600" b="1" dirty="0" err="1" smtClean="0">
                <a:solidFill>
                  <a:srgbClr val="0070C0"/>
                </a:solidFill>
              </a:rPr>
              <a:t>Bachelors</a:t>
            </a:r>
            <a:r>
              <a:rPr lang="fr-FR" sz="1600" b="1" dirty="0" smtClean="0">
                <a:solidFill>
                  <a:srgbClr val="0070C0"/>
                </a:solidFill>
              </a:rPr>
              <a:t> &amp; Grandes Ecoles 2015 - 2016 </a:t>
            </a:r>
            <a:endParaRPr lang="fr-FR" sz="16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80728"/>
            <a:ext cx="5549900" cy="56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23"/>
          <a:stretch/>
        </p:blipFill>
        <p:spPr bwMode="auto">
          <a:xfrm>
            <a:off x="4614527" y="188640"/>
            <a:ext cx="4460404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787" b="55967"/>
          <a:stretch/>
        </p:blipFill>
        <p:spPr bwMode="auto">
          <a:xfrm>
            <a:off x="4716016" y="3501009"/>
            <a:ext cx="4087318" cy="2042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9445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87773"/>
            <a:ext cx="8534400" cy="758952"/>
          </a:xfrm>
        </p:spPr>
        <p:txBody>
          <a:bodyPr>
            <a:no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Les avantages d’un cursus prépa ECE - école en 3 ans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91478" y="1732026"/>
            <a:ext cx="8214193" cy="4367022"/>
          </a:xfrm>
        </p:spPr>
        <p:txBody>
          <a:bodyPr>
            <a:normAutofit/>
          </a:bodyPr>
          <a:lstStyle/>
          <a:p>
            <a:pPr>
              <a:spcBef>
                <a:spcPts val="1248"/>
              </a:spcBef>
              <a:spcAft>
                <a:spcPts val="2400"/>
              </a:spcAft>
              <a:buClrTx/>
            </a:pPr>
            <a:r>
              <a:rPr lang="fr-FR" sz="2400" dirty="0" smtClean="0"/>
              <a:t>La gratuité des 2 premières années post-bac. </a:t>
            </a:r>
            <a:endParaRPr lang="fr-FR" sz="2400" dirty="0"/>
          </a:p>
          <a:p>
            <a:pPr>
              <a:spcBef>
                <a:spcPts val="1248"/>
              </a:spcBef>
              <a:spcAft>
                <a:spcPts val="2400"/>
              </a:spcAft>
              <a:buClrTx/>
            </a:pPr>
            <a:r>
              <a:rPr lang="fr-FR" sz="2400" dirty="0"/>
              <a:t>S</a:t>
            </a:r>
            <a:r>
              <a:rPr lang="fr-FR" sz="2400" dirty="0" smtClean="0"/>
              <a:t>e laisser des chances d’accéder aux meilleures</a:t>
            </a:r>
            <a:r>
              <a:rPr lang="fr-FR" sz="2400" dirty="0"/>
              <a:t> </a:t>
            </a:r>
            <a:r>
              <a:rPr lang="fr-FR" sz="2400" dirty="0" smtClean="0"/>
              <a:t>écoles.</a:t>
            </a:r>
          </a:p>
          <a:p>
            <a:pPr>
              <a:spcBef>
                <a:spcPts val="1248"/>
              </a:spcBef>
              <a:spcAft>
                <a:spcPts val="2400"/>
              </a:spcAft>
              <a:buClrTx/>
            </a:pPr>
            <a:r>
              <a:rPr lang="fr-FR" sz="2400" dirty="0" smtClean="0"/>
              <a:t>Renforcer d’abord sa culture générale et sa capacité de travail</a:t>
            </a:r>
            <a:r>
              <a:rPr lang="fr-FR" sz="2400" dirty="0"/>
              <a:t> </a:t>
            </a:r>
            <a:r>
              <a:rPr lang="fr-FR" sz="2400" dirty="0" smtClean="0"/>
              <a:t>avant d’entrer en école de commerce.</a:t>
            </a:r>
          </a:p>
          <a:p>
            <a:pPr marL="0" indent="0">
              <a:buNone/>
            </a:pP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3999845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 smtClean="0">
                <a:solidFill>
                  <a:srgbClr val="FF0000"/>
                </a:solidFill>
                <a:latin typeface="Cambria"/>
                <a:ea typeface="ＭＳ Ｐゴシック" charset="0"/>
                <a:cs typeface="Cambria"/>
              </a:rPr>
              <a:t>PARTIE 3</a:t>
            </a:r>
            <a:endParaRPr lang="fr-FR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388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ea typeface="ＭＳ Ｐゴシック" charset="0"/>
                <a:cs typeface="Lucida Console"/>
              </a:rPr>
              <a:t>Les écoles de commerce et leurs concours d’entrée</a:t>
            </a:r>
          </a:p>
          <a:p>
            <a:pPr marL="0" indent="0">
              <a:buNone/>
            </a:pPr>
            <a:endParaRPr lang="fr-FR" sz="2200" dirty="0" smtClean="0">
              <a:solidFill>
                <a:srgbClr val="FF0000"/>
              </a:solidFill>
              <a:ea typeface="ＭＳ Ｐゴシック" charset="0"/>
              <a:cs typeface="Lucida Console"/>
            </a:endParaRPr>
          </a:p>
          <a:p>
            <a:pPr>
              <a:buClrTx/>
            </a:pPr>
            <a:r>
              <a:rPr lang="fr-FR" sz="2200" dirty="0" smtClean="0">
                <a:solidFill>
                  <a:srgbClr val="FF0000"/>
                </a:solidFill>
                <a:ea typeface="ＭＳ Ｐゴシック" charset="0"/>
                <a:cs typeface="Lucida Console"/>
              </a:rPr>
              <a:t>Pourquoi </a:t>
            </a:r>
            <a:r>
              <a:rPr lang="fr-FR" sz="2200" dirty="0">
                <a:solidFill>
                  <a:srgbClr val="FF0000"/>
                </a:solidFill>
                <a:ea typeface="ＭＳ Ｐゴシック" charset="0"/>
                <a:cs typeface="Lucida Console"/>
              </a:rPr>
              <a:t>faire une école de commerce ?</a:t>
            </a:r>
          </a:p>
          <a:p>
            <a:pPr>
              <a:buClrTx/>
            </a:pPr>
            <a:r>
              <a:rPr lang="fr-FR" sz="2200" dirty="0" smtClean="0">
                <a:solidFill>
                  <a:srgbClr val="FF0000"/>
                </a:solidFill>
                <a:ea typeface="ＭＳ Ｐゴシック" charset="0"/>
                <a:cs typeface="Lucida Console"/>
              </a:rPr>
              <a:t>La formation en école de commerce</a:t>
            </a:r>
          </a:p>
          <a:p>
            <a:pPr>
              <a:buClrTx/>
            </a:pPr>
            <a:r>
              <a:rPr lang="fr-FR" sz="2200" dirty="0" smtClean="0">
                <a:solidFill>
                  <a:srgbClr val="FF0000"/>
                </a:solidFill>
              </a:rPr>
              <a:t>Le coût des études en école de commerce et son amortissement</a:t>
            </a:r>
          </a:p>
          <a:p>
            <a:pPr>
              <a:buClrTx/>
            </a:pPr>
            <a:r>
              <a:rPr lang="fr-FR" sz="2200" dirty="0" smtClean="0">
                <a:solidFill>
                  <a:srgbClr val="FF0000"/>
                </a:solidFill>
              </a:rPr>
              <a:t>De plus en plus de boursiers en prépa </a:t>
            </a:r>
          </a:p>
          <a:p>
            <a:pPr>
              <a:buClrTx/>
            </a:pPr>
            <a:r>
              <a:rPr lang="fr-FR" sz="2200" dirty="0" smtClean="0">
                <a:solidFill>
                  <a:srgbClr val="FF0000"/>
                </a:solidFill>
              </a:rPr>
              <a:t>Les concours en prépa EC</a:t>
            </a:r>
          </a:p>
          <a:p>
            <a:pPr>
              <a:buClrTx/>
            </a:pPr>
            <a:r>
              <a:rPr lang="fr-FR" sz="2200" dirty="0" smtClean="0">
                <a:solidFill>
                  <a:srgbClr val="FF0000"/>
                </a:solidFill>
              </a:rPr>
              <a:t>La nature des épreuves</a:t>
            </a:r>
          </a:p>
          <a:p>
            <a:pPr>
              <a:buClrTx/>
            </a:pPr>
            <a:r>
              <a:rPr lang="fr-FR" sz="2200" dirty="0" smtClean="0">
                <a:solidFill>
                  <a:srgbClr val="FF0000"/>
                </a:solidFill>
              </a:rPr>
              <a:t>Les coefficients des épreuves </a:t>
            </a:r>
          </a:p>
          <a:p>
            <a:endParaRPr lang="fr-FR" sz="2200" dirty="0">
              <a:solidFill>
                <a:srgbClr val="FF0000"/>
              </a:solidFill>
            </a:endParaRPr>
          </a:p>
          <a:p>
            <a:endParaRPr lang="fr-FR" sz="2400" dirty="0" smtClean="0">
              <a:solidFill>
                <a:srgbClr val="FF0000"/>
              </a:solidFill>
            </a:endParaRPr>
          </a:p>
          <a:p>
            <a:endParaRPr lang="fr-FR" sz="2800" b="1" dirty="0" smtClean="0">
              <a:solidFill>
                <a:srgbClr val="FF0000"/>
              </a:solidFill>
            </a:endParaRPr>
          </a:p>
          <a:p>
            <a:endParaRPr lang="fr-FR" sz="2800" b="1" dirty="0" smtClean="0">
              <a:solidFill>
                <a:srgbClr val="FF0000"/>
              </a:solidFill>
            </a:endParaRPr>
          </a:p>
          <a:p>
            <a:endParaRPr lang="fr-FR" sz="2800" b="1" dirty="0" smtClean="0">
              <a:solidFill>
                <a:schemeClr val="bg1"/>
              </a:solidFill>
              <a:ea typeface="ＭＳ Ｐゴシック" charset="0"/>
              <a:cs typeface="Lucida Console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6747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95288" y="260350"/>
            <a:ext cx="8558212" cy="1152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000" b="1" dirty="0">
                <a:solidFill>
                  <a:srgbClr val="FF0000"/>
                </a:solidFill>
                <a:latin typeface="+mj-lt"/>
                <a:ea typeface="ＭＳ Ｐゴシック" charset="0"/>
                <a:cs typeface="Lucida Console"/>
              </a:rPr>
              <a:t>Pourquoi faire </a:t>
            </a:r>
            <a:r>
              <a:rPr lang="fr-FR" sz="3000" b="1" dirty="0" smtClean="0">
                <a:solidFill>
                  <a:srgbClr val="FF0000"/>
                </a:solidFill>
                <a:latin typeface="+mj-lt"/>
                <a:ea typeface="ＭＳ Ｐゴシック" charset="0"/>
                <a:cs typeface="Lucida Console"/>
              </a:rPr>
              <a:t>une école de commerce ? </a:t>
            </a:r>
            <a:r>
              <a:rPr lang="fr-FR" sz="2400" dirty="0">
                <a:solidFill>
                  <a:schemeClr val="bg1"/>
                </a:solidFill>
                <a:latin typeface="Lucida Console"/>
                <a:ea typeface="ＭＳ Ｐゴシック" charset="0"/>
                <a:cs typeface="Lucida Console"/>
              </a:rPr>
              <a:t>de management ?</a:t>
            </a:r>
          </a:p>
        </p:txBody>
      </p:sp>
      <p:grpSp>
        <p:nvGrpSpPr>
          <p:cNvPr id="4" name="Grouper 3"/>
          <p:cNvGrpSpPr/>
          <p:nvPr/>
        </p:nvGrpSpPr>
        <p:grpSpPr>
          <a:xfrm>
            <a:off x="633030" y="1458346"/>
            <a:ext cx="3657600" cy="931442"/>
            <a:chOff x="2765099" y="-33722"/>
            <a:chExt cx="3062200" cy="1307064"/>
          </a:xfr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effectLst>
            <a:outerShdw blurRad="288925" dist="254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flat" dir="t"/>
          </a:scene3d>
        </p:grpSpPr>
        <p:sp>
          <p:nvSpPr>
            <p:cNvPr id="5" name="Rectangle à coins arrondis 4"/>
            <p:cNvSpPr/>
            <p:nvPr/>
          </p:nvSpPr>
          <p:spPr>
            <a:xfrm>
              <a:off x="2765099" y="-33722"/>
              <a:ext cx="3062200" cy="1307064"/>
            </a:xfrm>
            <a:prstGeom prst="roundRect">
              <a:avLst/>
            </a:prstGeom>
            <a:grpFill/>
            <a:ln>
              <a:noFill/>
            </a:ln>
            <a:sp3d prstMaterial="dkEdge">
              <a:bevelT w="8200" h="381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6" name="Rectangle 5"/>
            <p:cNvSpPr/>
            <p:nvPr/>
          </p:nvSpPr>
          <p:spPr>
            <a:xfrm>
              <a:off x="2828905" y="30085"/>
              <a:ext cx="2934588" cy="1179452"/>
            </a:xfrm>
            <a:prstGeom prst="rect">
              <a:avLst/>
            </a:prstGeom>
            <a:grpFill/>
            <a:ln>
              <a:noFill/>
            </a:ln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600" dirty="0" smtClean="0">
                  <a:solidFill>
                    <a:srgbClr val="000000"/>
                  </a:solidFill>
                </a:rPr>
                <a:t>ACQUÉRIR LES BASES </a:t>
              </a:r>
              <a:r>
                <a:rPr lang="fr-FR" sz="1600" dirty="0">
                  <a:solidFill>
                    <a:srgbClr val="000000"/>
                  </a:solidFill>
                </a:rPr>
                <a:t>EN MANAGEMENT</a:t>
              </a:r>
            </a:p>
          </p:txBody>
        </p:sp>
      </p:grpSp>
      <p:grpSp>
        <p:nvGrpSpPr>
          <p:cNvPr id="7" name="Grouper 6"/>
          <p:cNvGrpSpPr/>
          <p:nvPr/>
        </p:nvGrpSpPr>
        <p:grpSpPr>
          <a:xfrm>
            <a:off x="633030" y="4068272"/>
            <a:ext cx="3657600" cy="931442"/>
            <a:chOff x="4150021" y="347079"/>
            <a:chExt cx="4462020" cy="1805094"/>
          </a:xfrm>
          <a:gradFill flip="none" rotWithShape="1">
            <a:gsLst>
              <a:gs pos="0">
                <a:srgbClr val="FFC52A"/>
              </a:gs>
              <a:gs pos="100000">
                <a:srgbClr val="FFFFFF"/>
              </a:gs>
            </a:gsLst>
            <a:lin ang="0" scaled="1"/>
            <a:tileRect/>
          </a:gradFill>
          <a:effectLst>
            <a:outerShdw blurRad="288925" dist="254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flat" dir="t"/>
          </a:scene3d>
        </p:grpSpPr>
        <p:sp>
          <p:nvSpPr>
            <p:cNvPr id="8" name="Rectangle à coins arrondis 7"/>
            <p:cNvSpPr/>
            <p:nvPr/>
          </p:nvSpPr>
          <p:spPr>
            <a:xfrm>
              <a:off x="4150021" y="347079"/>
              <a:ext cx="4462020" cy="1805094"/>
            </a:xfrm>
            <a:prstGeom prst="roundRect">
              <a:avLst/>
            </a:prstGeom>
            <a:grpFill/>
            <a:ln>
              <a:noFill/>
            </a:ln>
            <a:sp3d prstMaterial="dkEdge">
              <a:bevelT w="8200" h="38100"/>
            </a:sp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38138" y="435196"/>
              <a:ext cx="4285786" cy="1628859"/>
            </a:xfrm>
            <a:prstGeom prst="rect">
              <a:avLst/>
            </a:prstGeom>
            <a:grpFill/>
            <a:ln>
              <a:noFill/>
            </a:ln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600" dirty="0" smtClean="0">
                  <a:solidFill>
                    <a:srgbClr val="000000"/>
                  </a:solidFill>
                </a:rPr>
                <a:t>PARCOURS PERSONNALISÉ ET CONSTRUCTION D’UN PROJET </a:t>
              </a:r>
              <a:endParaRPr lang="fr-FR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er 9"/>
          <p:cNvGrpSpPr/>
          <p:nvPr/>
        </p:nvGrpSpPr>
        <p:grpSpPr>
          <a:xfrm>
            <a:off x="633030" y="2747690"/>
            <a:ext cx="3657600" cy="931442"/>
            <a:chOff x="3198907" y="-142218"/>
            <a:chExt cx="2259079" cy="1129539"/>
          </a:xfrm>
          <a:gradFill flip="none" rotWithShape="1">
            <a:gsLst>
              <a:gs pos="0">
                <a:srgbClr val="97B768"/>
              </a:gs>
              <a:gs pos="100000">
                <a:srgbClr val="FFFFFF"/>
              </a:gs>
            </a:gsLst>
            <a:lin ang="0" scaled="1"/>
            <a:tileRect/>
          </a:gradFill>
          <a:effectLst>
            <a:outerShdw blurRad="288925" dist="254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flat" dir="t"/>
          </a:scene3d>
        </p:grpSpPr>
        <p:sp>
          <p:nvSpPr>
            <p:cNvPr id="11" name="Rectangle à coins arrondis 10"/>
            <p:cNvSpPr/>
            <p:nvPr/>
          </p:nvSpPr>
          <p:spPr>
            <a:xfrm>
              <a:off x="3198907" y="-142218"/>
              <a:ext cx="2259079" cy="1129539"/>
            </a:xfrm>
            <a:prstGeom prst="roundRect">
              <a:avLst/>
            </a:prstGeom>
            <a:grpFill/>
            <a:ln>
              <a:noFill/>
            </a:ln>
            <a:sp3d prstMaterial="dkEdge">
              <a:bevelT w="8200" h="38100"/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3254046" y="-87078"/>
              <a:ext cx="2148799" cy="1019259"/>
            </a:xfrm>
            <a:prstGeom prst="rect">
              <a:avLst/>
            </a:prstGeom>
            <a:grpFill/>
            <a:ln>
              <a:noFill/>
            </a:ln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600" dirty="0" smtClean="0">
                  <a:solidFill>
                    <a:srgbClr val="000000"/>
                  </a:solidFill>
                </a:rPr>
                <a:t>DÉVELOPPER DES COMPETENCES LINGUISTIQUES</a:t>
              </a:r>
              <a:endParaRPr lang="fr-FR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Grouper 13"/>
          <p:cNvGrpSpPr/>
          <p:nvPr/>
        </p:nvGrpSpPr>
        <p:grpSpPr>
          <a:xfrm>
            <a:off x="4865021" y="4068272"/>
            <a:ext cx="3657601" cy="931442"/>
            <a:chOff x="0" y="1498004"/>
            <a:chExt cx="3773498" cy="1724277"/>
          </a:xfrm>
          <a:gradFill flip="none" rotWithShape="1">
            <a:gsLst>
              <a:gs pos="0">
                <a:srgbClr val="FFC52A"/>
              </a:gs>
              <a:gs pos="100000">
                <a:srgbClr val="FFFFFF"/>
              </a:gs>
            </a:gsLst>
            <a:lin ang="0" scaled="1"/>
            <a:tileRect/>
          </a:gradFill>
          <a:effectLst>
            <a:outerShdw blurRad="288925" dist="254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flat" dir="t"/>
          </a:scene3d>
        </p:grpSpPr>
        <p:sp>
          <p:nvSpPr>
            <p:cNvPr id="15" name="Rectangle à coins arrondis 14"/>
            <p:cNvSpPr/>
            <p:nvPr/>
          </p:nvSpPr>
          <p:spPr>
            <a:xfrm>
              <a:off x="0" y="1498005"/>
              <a:ext cx="3773498" cy="1724276"/>
            </a:xfrm>
            <a:prstGeom prst="roundRect">
              <a:avLst/>
            </a:prstGeom>
            <a:grpFill/>
            <a:ln>
              <a:noFill/>
            </a:ln>
            <a:sp3d prstMaterial="dkEdge">
              <a:bevelT w="82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84172" y="1498004"/>
              <a:ext cx="3605153" cy="1304782"/>
            </a:xfrm>
            <a:prstGeom prst="rect">
              <a:avLst/>
            </a:prstGeom>
            <a:grpFill/>
            <a:ln>
              <a:noFill/>
            </a:ln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r-FR" sz="1600" dirty="0" smtClean="0">
                <a:solidFill>
                  <a:srgbClr val="000000"/>
                </a:solidFill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600" dirty="0" smtClean="0">
                  <a:solidFill>
                    <a:srgbClr val="000000"/>
                  </a:solidFill>
                </a:rPr>
                <a:t>DOUBLE COMPÉTENCE, DOUBLE DIPLÔME</a:t>
              </a:r>
              <a:endParaRPr lang="fr-FR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Grouper 22"/>
          <p:cNvGrpSpPr/>
          <p:nvPr/>
        </p:nvGrpSpPr>
        <p:grpSpPr>
          <a:xfrm>
            <a:off x="4865021" y="1458345"/>
            <a:ext cx="3657600" cy="948269"/>
            <a:chOff x="2450389" y="5776499"/>
            <a:chExt cx="3485375" cy="1812682"/>
          </a:xfr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effectLst>
            <a:outerShdw blurRad="288925" dist="254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flat" dir="t"/>
          </a:scene3d>
        </p:grpSpPr>
        <p:sp>
          <p:nvSpPr>
            <p:cNvPr id="24" name="Rectangle à coins arrondis 23"/>
            <p:cNvSpPr/>
            <p:nvPr/>
          </p:nvSpPr>
          <p:spPr>
            <a:xfrm>
              <a:off x="2450389" y="5776499"/>
              <a:ext cx="3485375" cy="1706960"/>
            </a:xfrm>
            <a:prstGeom prst="roundRect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brightRoom" dir="t"/>
            </a:scene3d>
            <a:sp3d prstMaterial="dkEdge">
              <a:bevelT w="8200" h="381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2539299" y="5776499"/>
              <a:ext cx="3318721" cy="1812682"/>
            </a:xfrm>
            <a:prstGeom prst="rect">
              <a:avLst/>
            </a:prstGeom>
            <a:grpFill/>
            <a:ln>
              <a:noFill/>
            </a:ln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600" dirty="0" smtClean="0">
                  <a:solidFill>
                    <a:srgbClr val="000000"/>
                  </a:solidFill>
                </a:rPr>
                <a:t>VIE ASSOCIATIVE ET CONSTRUCTION D’UN RÉSEAU </a:t>
              </a:r>
              <a:endParaRPr lang="fr-FR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7" name="Grouper 26"/>
          <p:cNvGrpSpPr/>
          <p:nvPr/>
        </p:nvGrpSpPr>
        <p:grpSpPr>
          <a:xfrm>
            <a:off x="2805029" y="5291559"/>
            <a:ext cx="3657600" cy="931442"/>
            <a:chOff x="436224" y="3155481"/>
            <a:chExt cx="3507017" cy="1774743"/>
          </a:xfrm>
          <a:gradFill flip="none" rotWithShape="1">
            <a:gsLst>
              <a:gs pos="0">
                <a:srgbClr val="CA4D38"/>
              </a:gs>
              <a:gs pos="100000">
                <a:srgbClr val="FFFFFF"/>
              </a:gs>
            </a:gsLst>
            <a:lin ang="0" scaled="1"/>
            <a:tileRect/>
          </a:gradFill>
          <a:effectLst>
            <a:outerShdw blurRad="288925" dist="254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flat" dir="t"/>
          </a:scene3d>
        </p:grpSpPr>
        <p:sp>
          <p:nvSpPr>
            <p:cNvPr id="28" name="Rectangle à coins arrondis 27"/>
            <p:cNvSpPr/>
            <p:nvPr/>
          </p:nvSpPr>
          <p:spPr>
            <a:xfrm>
              <a:off x="436224" y="3155481"/>
              <a:ext cx="3507017" cy="1774743"/>
            </a:xfrm>
            <a:prstGeom prst="roundRect">
              <a:avLst/>
            </a:prstGeom>
            <a:grpFill/>
            <a:ln>
              <a:noFill/>
            </a:ln>
            <a:sp3d prstMaterial="dkEdge">
              <a:bevelT w="8200" h="38100"/>
            </a:sp3d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522860" y="3242117"/>
              <a:ext cx="3333745" cy="1601471"/>
            </a:xfrm>
            <a:prstGeom prst="rect">
              <a:avLst/>
            </a:prstGeom>
            <a:grpFill/>
            <a:ln>
              <a:noFill/>
            </a:ln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r-FR" sz="1600" dirty="0" err="1">
                <a:solidFill>
                  <a:schemeClr val="tx1"/>
                </a:solidFill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600" dirty="0" smtClean="0">
                  <a:solidFill>
                    <a:schemeClr val="tx1"/>
                  </a:solidFill>
                </a:rPr>
                <a:t>BONNE </a:t>
              </a:r>
              <a:r>
                <a:rPr lang="fr-FR" sz="1600" dirty="0">
                  <a:solidFill>
                    <a:schemeClr val="tx1"/>
                  </a:solidFill>
                </a:rPr>
                <a:t>INSERTION SUR LE MARCHE DU TRAVAIL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r-FR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r 32"/>
          <p:cNvGrpSpPr/>
          <p:nvPr/>
        </p:nvGrpSpPr>
        <p:grpSpPr>
          <a:xfrm>
            <a:off x="4865021" y="2747690"/>
            <a:ext cx="3657600" cy="931442"/>
            <a:chOff x="3198907" y="-142218"/>
            <a:chExt cx="2259079" cy="1129539"/>
          </a:xfrm>
          <a:gradFill flip="none" rotWithShape="1">
            <a:gsLst>
              <a:gs pos="0">
                <a:srgbClr val="97B768"/>
              </a:gs>
              <a:gs pos="100000">
                <a:srgbClr val="FFFFFF"/>
              </a:gs>
            </a:gsLst>
            <a:lin ang="0" scaled="1"/>
            <a:tileRect/>
          </a:gradFill>
          <a:effectLst>
            <a:outerShdw blurRad="288925" dist="254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flat" dir="t"/>
          </a:scene3d>
        </p:grpSpPr>
        <p:sp>
          <p:nvSpPr>
            <p:cNvPr id="34" name="Rectangle à coins arrondis 33"/>
            <p:cNvSpPr/>
            <p:nvPr/>
          </p:nvSpPr>
          <p:spPr>
            <a:xfrm>
              <a:off x="3198907" y="-142218"/>
              <a:ext cx="2259079" cy="1129539"/>
            </a:xfrm>
            <a:prstGeom prst="roundRect">
              <a:avLst/>
            </a:prstGeom>
            <a:grpFill/>
            <a:ln>
              <a:noFill/>
            </a:ln>
            <a:sp3d prstMaterial="dkEdge">
              <a:bevelT w="8200" h="38100"/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  <p:sp>
          <p:nvSpPr>
            <p:cNvPr id="35" name="Rectangle 34"/>
            <p:cNvSpPr/>
            <p:nvPr/>
          </p:nvSpPr>
          <p:spPr>
            <a:xfrm>
              <a:off x="3254046" y="-87078"/>
              <a:ext cx="2148799" cy="1019259"/>
            </a:xfrm>
            <a:prstGeom prst="rect">
              <a:avLst/>
            </a:prstGeom>
            <a:grpFill/>
            <a:ln>
              <a:noFill/>
            </a:ln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68580" tIns="68580" rIns="68580" bIns="6858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600" dirty="0" smtClean="0">
                  <a:solidFill>
                    <a:srgbClr val="000000"/>
                  </a:solidFill>
                </a:rPr>
                <a:t>CURSUS </a:t>
              </a:r>
              <a:r>
                <a:rPr lang="fr-FR" sz="1600" dirty="0">
                  <a:solidFill>
                    <a:srgbClr val="000000"/>
                  </a:solidFill>
                </a:rPr>
                <a:t>À L’ÉTRANGER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102377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09600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Tout savoir sur la CPGE ECE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spcBef>
                <a:spcPts val="1272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fr-FR" sz="2800" dirty="0"/>
              <a:t>La prépa ECE: objectifs, </a:t>
            </a:r>
            <a:r>
              <a:rPr lang="fr-FR" sz="2800" dirty="0" smtClean="0"/>
              <a:t>vie en prépa et recrutement</a:t>
            </a:r>
          </a:p>
          <a:p>
            <a:pPr marL="514350" indent="-514350">
              <a:spcBef>
                <a:spcPts val="1272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fr-FR" sz="2800" dirty="0"/>
              <a:t>La destinée des étudiants de prépa ECE</a:t>
            </a:r>
          </a:p>
          <a:p>
            <a:pPr marL="514350" indent="-514350">
              <a:spcBef>
                <a:spcPts val="1272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fr-FR" sz="2800" dirty="0">
                <a:ea typeface="ＭＳ Ｐゴシック" charset="0"/>
                <a:cs typeface="Lucida Console"/>
              </a:rPr>
              <a:t>Les écoles de commerce et leurs concours </a:t>
            </a:r>
            <a:r>
              <a:rPr lang="fr-FR" sz="2800" dirty="0" smtClean="0">
                <a:ea typeface="ＭＳ Ｐゴシック" charset="0"/>
                <a:cs typeface="Lucida Console"/>
              </a:rPr>
              <a:t>d’entrée</a:t>
            </a:r>
            <a:endParaRPr lang="fr-FR" sz="2800" dirty="0">
              <a:ea typeface="ＭＳ Ｐゴシック" charset="0"/>
              <a:cs typeface="Lucida Console"/>
            </a:endParaRPr>
          </a:p>
          <a:p>
            <a:pPr marL="0" indent="0">
              <a:buNone/>
            </a:pPr>
            <a:r>
              <a:rPr lang="fr-FR" sz="2400" dirty="0"/>
              <a:t>Annexe: L’ESH et l’économie approfondie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6239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95288" y="260351"/>
            <a:ext cx="8558212" cy="870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000" b="1" dirty="0" smtClean="0">
                <a:solidFill>
                  <a:srgbClr val="FF0000"/>
                </a:solidFill>
                <a:latin typeface="+mj-lt"/>
                <a:ea typeface="ＭＳ Ｐゴシック" charset="0"/>
                <a:cs typeface="Lucida Console"/>
              </a:rPr>
              <a:t>La formation en école de commerce</a:t>
            </a:r>
            <a:endParaRPr lang="fr-FR" sz="3000" b="1" dirty="0">
              <a:solidFill>
                <a:schemeClr val="bg1"/>
              </a:solidFill>
              <a:latin typeface="+mj-lt"/>
              <a:ea typeface="ＭＳ Ｐゴシック" charset="0"/>
              <a:cs typeface="Lucida Console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179512" y="1628800"/>
            <a:ext cx="2592000" cy="1476000"/>
          </a:xfrm>
          <a:prstGeom prst="roundRect">
            <a:avLst/>
          </a:prstGeom>
          <a:solidFill>
            <a:srgbClr val="FFCC66"/>
          </a:solidFill>
          <a:ln>
            <a:noFill/>
          </a:ln>
          <a:effectLst>
            <a:outerShdw blurRad="50800" dist="38100" dir="2700000" algn="tl" rotWithShape="0">
              <a:schemeClr val="tx1">
                <a:alpha val="43000"/>
              </a:scheme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hardEdg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fr-FR" sz="1400" b="1" dirty="0" smtClean="0"/>
              <a:t>MARKETING</a:t>
            </a:r>
          </a:p>
          <a:p>
            <a:pPr algn="ctr" eaLnBrk="1" hangingPunct="1">
              <a:defRPr/>
            </a:pPr>
            <a:r>
              <a:rPr lang="fr-FR" sz="1000" b="1" dirty="0" smtClean="0"/>
              <a:t>Directeur Marketing</a:t>
            </a:r>
          </a:p>
          <a:p>
            <a:pPr algn="ctr" eaLnBrk="1" hangingPunct="1">
              <a:defRPr/>
            </a:pPr>
            <a:r>
              <a:rPr lang="fr-FR" sz="1000" b="1" dirty="0" smtClean="0"/>
              <a:t>Conseiller en merchandising </a:t>
            </a:r>
          </a:p>
          <a:p>
            <a:pPr algn="ctr" eaLnBrk="1" hangingPunct="1">
              <a:defRPr/>
            </a:pPr>
            <a:r>
              <a:rPr lang="fr-FR" sz="1000" b="1" dirty="0" smtClean="0"/>
              <a:t>Chef de produit</a:t>
            </a:r>
          </a:p>
          <a:p>
            <a:pPr algn="ctr" eaLnBrk="1" hangingPunct="1">
              <a:defRPr/>
            </a:pPr>
            <a:r>
              <a:rPr lang="fr-FR" sz="1000" b="1" dirty="0" smtClean="0"/>
              <a:t>Chargé d</a:t>
            </a:r>
            <a:r>
              <a:rPr lang="ja-JP" altLang="fr-FR" sz="1000" b="1" dirty="0" smtClean="0"/>
              <a:t>’</a:t>
            </a:r>
            <a:r>
              <a:rPr lang="fr-FR" sz="1000" b="1" dirty="0" smtClean="0"/>
              <a:t>études Marketing</a:t>
            </a:r>
          </a:p>
          <a:p>
            <a:pPr algn="ctr" eaLnBrk="1" hangingPunct="1">
              <a:defRPr/>
            </a:pPr>
            <a:r>
              <a:rPr lang="fr-FR" sz="1000" b="1" dirty="0" smtClean="0"/>
              <a:t>E-business </a:t>
            </a:r>
          </a:p>
          <a:p>
            <a:pPr algn="ctr" eaLnBrk="1" hangingPunct="1">
              <a:defRPr/>
            </a:pPr>
            <a:r>
              <a:rPr lang="fr-FR" sz="800" b="1" dirty="0" smtClean="0">
                <a:latin typeface="Lucida Sans Unicode" charset="0"/>
              </a:rPr>
              <a:t>…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3275856" y="1628800"/>
            <a:ext cx="2592000" cy="1476000"/>
          </a:xfrm>
          <a:prstGeom prst="roundRect">
            <a:avLst/>
          </a:prstGeom>
          <a:solidFill>
            <a:srgbClr val="CC99CC"/>
          </a:solidFill>
          <a:ln>
            <a:noFill/>
          </a:ln>
          <a:effectLst>
            <a:outerShdw blurRad="50800" dist="38100" dir="2700000" algn="tl" rotWithShape="0">
              <a:schemeClr val="tx1">
                <a:alpha val="43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fr-FR" sz="1400" b="1" dirty="0" smtClean="0"/>
              <a:t>COMPTA-GESTION-AUDIT</a:t>
            </a:r>
          </a:p>
          <a:p>
            <a:pPr algn="ctr" eaLnBrk="1" hangingPunct="1">
              <a:defRPr/>
            </a:pPr>
            <a:r>
              <a:rPr lang="fr-FR" sz="1000" b="1" dirty="0" smtClean="0"/>
              <a:t>Auditeur de gestion</a:t>
            </a:r>
          </a:p>
          <a:p>
            <a:pPr algn="ctr" eaLnBrk="1" hangingPunct="1">
              <a:defRPr/>
            </a:pPr>
            <a:r>
              <a:rPr lang="fr-FR" sz="1000" b="1" dirty="0" smtClean="0"/>
              <a:t>Trésorier</a:t>
            </a:r>
          </a:p>
          <a:p>
            <a:pPr algn="ctr" eaLnBrk="1" hangingPunct="1">
              <a:defRPr/>
            </a:pPr>
            <a:r>
              <a:rPr lang="fr-FR" sz="1000" b="1" dirty="0" smtClean="0"/>
              <a:t>Gestionnaire de projets</a:t>
            </a:r>
          </a:p>
          <a:p>
            <a:pPr algn="ctr" eaLnBrk="1" hangingPunct="1">
              <a:defRPr/>
            </a:pPr>
            <a:r>
              <a:rPr lang="fr-FR" sz="1000" b="1" dirty="0" smtClean="0"/>
              <a:t>Expert -comptable 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179512" y="3212976"/>
            <a:ext cx="2592000" cy="1476000"/>
          </a:xfrm>
          <a:prstGeom prst="roundRect">
            <a:avLst/>
          </a:prstGeom>
          <a:solidFill>
            <a:srgbClr val="FFCC66"/>
          </a:solidFill>
          <a:ln>
            <a:noFill/>
          </a:ln>
          <a:effectLst>
            <a:outerShdw blurRad="50800" dist="38100" dir="2700000" algn="tl" rotWithShape="0">
              <a:schemeClr val="tx1">
                <a:alpha val="43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COMMUNICATION, STRATÉGIE</a:t>
            </a:r>
          </a:p>
          <a:p>
            <a:pPr algn="ctr">
              <a:defRPr/>
            </a:pPr>
            <a:r>
              <a:rPr lang="fr-FR" sz="1000" b="1" dirty="0" smtClean="0">
                <a:solidFill>
                  <a:srgbClr val="000000"/>
                </a:solidFill>
                <a:latin typeface="Arial"/>
                <a:cs typeface="Arial"/>
              </a:rPr>
              <a:t>Responsable </a:t>
            </a:r>
            <a:r>
              <a:rPr lang="fr-FR" sz="1000" b="1" dirty="0">
                <a:solidFill>
                  <a:srgbClr val="000000"/>
                </a:solidFill>
                <a:latin typeface="Arial"/>
                <a:cs typeface="Arial"/>
              </a:rPr>
              <a:t>de plan médias.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000000"/>
                </a:solidFill>
                <a:latin typeface="Arial"/>
                <a:cs typeface="Arial"/>
              </a:rPr>
              <a:t> Directeur de clientèle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Directeur de la </a:t>
            </a:r>
            <a:r>
              <a:rPr lang="fr-FR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communication.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Responsable du développement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6372200" y="3212976"/>
            <a:ext cx="2592000" cy="1476000"/>
          </a:xfrm>
          <a:prstGeom prst="roundRect">
            <a:avLst/>
          </a:prstGeom>
          <a:solidFill>
            <a:srgbClr val="FF6633"/>
          </a:solidFill>
          <a:ln>
            <a:noFill/>
          </a:ln>
          <a:effectLst>
            <a:outerShdw blurRad="50800" dist="38100" dir="2700000" algn="tl" rotWithShape="0">
              <a:schemeClr val="tx1">
                <a:alpha val="43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MANAGEMENT, ORGANISATION ET DROIT</a:t>
            </a:r>
            <a:endParaRPr lang="fr-FR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Management industriel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Managementt</a:t>
            </a:r>
            <a:r>
              <a:rPr lang="fr-FR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des collectivités territoriales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Culture, sport, luxe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Approvisionnement et logistique. </a:t>
            </a:r>
            <a:endParaRPr lang="fr-F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179512" y="5157192"/>
            <a:ext cx="2592000" cy="1476000"/>
          </a:xfrm>
          <a:prstGeom prst="roundRect">
            <a:avLst/>
          </a:prstGeom>
          <a:solidFill>
            <a:srgbClr val="99FFFF"/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schemeClr val="tx1">
                <a:alpha val="43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fr-FR" sz="1400" b="1" dirty="0" smtClean="0"/>
              <a:t>COMMERCE INTERNATIONAL</a:t>
            </a:r>
          </a:p>
          <a:p>
            <a:pPr algn="ctr" eaLnBrk="1" hangingPunct="1">
              <a:defRPr/>
            </a:pPr>
            <a:r>
              <a:rPr lang="fr-FR" sz="1000" b="1" dirty="0" smtClean="0"/>
              <a:t>Directeur marketing international.</a:t>
            </a:r>
          </a:p>
          <a:p>
            <a:pPr algn="ctr" eaLnBrk="1" hangingPunct="1">
              <a:defRPr/>
            </a:pPr>
            <a:r>
              <a:rPr lang="fr-FR" sz="1000" b="1" dirty="0" smtClean="0"/>
              <a:t>Directeur export </a:t>
            </a:r>
          </a:p>
          <a:p>
            <a:pPr algn="ctr" eaLnBrk="1" hangingPunct="1">
              <a:defRPr/>
            </a:pPr>
            <a:r>
              <a:rPr lang="fr-FR" sz="1000" b="1" dirty="0" smtClean="0">
                <a:latin typeface="Lucida Sans Unicode" charset="0"/>
              </a:rPr>
              <a:t>…</a:t>
            </a:r>
          </a:p>
        </p:txBody>
      </p:sp>
      <p:sp>
        <p:nvSpPr>
          <p:cNvPr id="32" name="Rectangle à coins arrondis 31"/>
          <p:cNvSpPr>
            <a:spLocks noChangeArrowheads="1"/>
          </p:cNvSpPr>
          <p:nvPr/>
        </p:nvSpPr>
        <p:spPr bwMode="auto">
          <a:xfrm>
            <a:off x="3275856" y="5157192"/>
            <a:ext cx="2592000" cy="1476000"/>
          </a:xfrm>
          <a:prstGeom prst="roundRect">
            <a:avLst>
              <a:gd name="adj" fmla="val 16667"/>
            </a:avLst>
          </a:prstGeom>
          <a:solidFill>
            <a:srgbClr val="99CC99"/>
          </a:solidFill>
          <a:ln w="55000" cmpd="thickThin">
            <a:noFill/>
            <a:round/>
            <a:headEnd/>
            <a:tailEnd/>
          </a:ln>
          <a:effectLst>
            <a:outerShdw blurRad="50800" dist="38100" dir="2700000" algn="tl" rotWithShape="0">
              <a:schemeClr val="tx1">
                <a:alpha val="43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anchor="ctr"/>
          <a:lstStyle/>
          <a:p>
            <a:pPr algn="ctr">
              <a:defRPr/>
            </a:pPr>
            <a:r>
              <a:rPr lang="fr-FR" sz="1400" b="1" dirty="0">
                <a:cs typeface="Arial" charset="0"/>
              </a:rPr>
              <a:t>RESSOURCES HUMAINES</a:t>
            </a:r>
          </a:p>
          <a:p>
            <a:pPr algn="ctr">
              <a:defRPr/>
            </a:pPr>
            <a:r>
              <a:rPr lang="fr-FR" sz="1000" b="1" dirty="0">
                <a:cs typeface="Arial" charset="0"/>
              </a:rPr>
              <a:t>Responsable gestion de carrières…</a:t>
            </a:r>
          </a:p>
          <a:p>
            <a:pPr algn="ctr">
              <a:defRPr/>
            </a:pPr>
            <a:r>
              <a:rPr lang="fr-FR" sz="1000" b="1" dirty="0">
                <a:cs typeface="Arial" charset="0"/>
              </a:rPr>
              <a:t>Responsable formation en entreprise </a:t>
            </a:r>
          </a:p>
          <a:p>
            <a:pPr algn="ctr">
              <a:defRPr/>
            </a:pPr>
            <a:r>
              <a:rPr lang="fr-FR" sz="1000" b="1" dirty="0">
                <a:cs typeface="Arial" charset="0"/>
              </a:rPr>
              <a:t>Directeur des ressources humaines...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6361500" y="1574085"/>
            <a:ext cx="2592000" cy="1476000"/>
          </a:xfrm>
          <a:prstGeom prst="roundRect">
            <a:avLst/>
          </a:prstGeom>
          <a:solidFill>
            <a:srgbClr val="FF6633"/>
          </a:solidFill>
          <a:ln>
            <a:noFill/>
          </a:ln>
          <a:effectLst>
            <a:outerShdw blurRad="50800" dist="38100" dir="2700000" algn="tl" rotWithShape="0">
              <a:schemeClr val="tx1">
                <a:alpha val="43000"/>
              </a:schemeClr>
            </a:outerShdw>
          </a:effectLst>
          <a:scene3d>
            <a:camera prst="orthographicFront"/>
            <a:lightRig rig="threePt" dir="t"/>
          </a:scene3d>
          <a:sp3d prstMaterial="flat"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fr-FR" sz="1400" b="1" dirty="0" smtClean="0"/>
              <a:t>ENTREPRENARIAT</a:t>
            </a:r>
          </a:p>
          <a:p>
            <a:pPr algn="ctr" eaLnBrk="1" hangingPunct="1">
              <a:defRPr/>
            </a:pPr>
            <a:r>
              <a:rPr lang="fr-FR" sz="1100" b="1" dirty="0" smtClean="0"/>
              <a:t>Création d</a:t>
            </a:r>
            <a:r>
              <a:rPr lang="ja-JP" altLang="fr-FR" sz="1100" b="1" dirty="0" smtClean="0"/>
              <a:t>’</a:t>
            </a:r>
            <a:r>
              <a:rPr lang="fr-FR" sz="1100" b="1" dirty="0" smtClean="0"/>
              <a:t>entreprises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6372200" y="5157192"/>
            <a:ext cx="2592000" cy="1476000"/>
          </a:xfrm>
          <a:prstGeom prst="roundRect">
            <a:avLst/>
          </a:prstGeom>
          <a:solidFill>
            <a:srgbClr val="6699FF"/>
          </a:solidFill>
          <a:ln>
            <a:noFill/>
          </a:ln>
          <a:effectLst>
            <a:outerShdw blurRad="50800" dist="38100" dir="2700000" algn="tl" rotWithShape="0">
              <a:schemeClr val="tx1">
                <a:alpha val="43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ACTION HUMANITAIRE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Responsable logistique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Responsable d'antennes</a:t>
            </a:r>
          </a:p>
        </p:txBody>
      </p:sp>
      <p:sp>
        <p:nvSpPr>
          <p:cNvPr id="35" name="Rectangle à coins arrondis 34"/>
          <p:cNvSpPr>
            <a:spLocks noChangeArrowheads="1"/>
          </p:cNvSpPr>
          <p:nvPr/>
        </p:nvSpPr>
        <p:spPr bwMode="auto">
          <a:xfrm>
            <a:off x="3275856" y="3212976"/>
            <a:ext cx="2592000" cy="1476000"/>
          </a:xfrm>
          <a:prstGeom prst="roundRect">
            <a:avLst>
              <a:gd name="adj" fmla="val 16667"/>
            </a:avLst>
          </a:prstGeom>
          <a:solidFill>
            <a:srgbClr val="CC99CC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schemeClr val="tx1">
                <a:alpha val="43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anchor="ctr"/>
          <a:lstStyle/>
          <a:p>
            <a:pPr algn="ctr">
              <a:defRPr/>
            </a:pPr>
            <a:r>
              <a:rPr lang="fr-FR" sz="1400" b="1" dirty="0">
                <a:cs typeface="Arial" charset="0"/>
              </a:rPr>
              <a:t>FINANCES – BANQUES - ASSURANCES</a:t>
            </a:r>
          </a:p>
          <a:p>
            <a:pPr algn="ctr">
              <a:defRPr/>
            </a:pPr>
            <a:r>
              <a:rPr lang="fr-FR" sz="1000" b="1" dirty="0">
                <a:cs typeface="Arial" charset="0"/>
              </a:rPr>
              <a:t>Audit financier</a:t>
            </a:r>
          </a:p>
          <a:p>
            <a:pPr algn="ctr">
              <a:defRPr/>
            </a:pPr>
            <a:r>
              <a:rPr lang="fr-FR" sz="1000" b="1" dirty="0">
                <a:cs typeface="Arial" charset="0"/>
              </a:rPr>
              <a:t>Conseiller en gestion de patrimoine </a:t>
            </a:r>
          </a:p>
          <a:p>
            <a:pPr algn="ctr">
              <a:defRPr/>
            </a:pPr>
            <a:r>
              <a:rPr lang="fr-FR" sz="1000" b="1" dirty="0">
                <a:cs typeface="Arial" charset="0"/>
              </a:rPr>
              <a:t>Directeur financier</a:t>
            </a:r>
          </a:p>
          <a:p>
            <a:pPr algn="ctr">
              <a:defRPr/>
            </a:pPr>
            <a:r>
              <a:rPr lang="fr-FR" sz="1000" b="1" dirty="0">
                <a:cs typeface="Arial" charset="0"/>
              </a:rPr>
              <a:t>Responsable de clientèle d’entreprises </a:t>
            </a:r>
          </a:p>
          <a:p>
            <a:pPr algn="ctr">
              <a:defRPr/>
            </a:pPr>
            <a:r>
              <a:rPr lang="fr-FR" sz="1000" dirty="0">
                <a:cs typeface="Arial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78653119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Le coût des études en école de commerce et son amortissement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5071149"/>
          </a:xfrm>
        </p:spPr>
        <p:txBody>
          <a:bodyPr>
            <a:normAutofit fontScale="40000" lnSpcReduction="20000"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fr-FR" sz="4800" u="sng" dirty="0" smtClean="0"/>
              <a:t>Coût des études:</a:t>
            </a:r>
          </a:p>
          <a:p>
            <a:pPr>
              <a:buClr>
                <a:schemeClr val="tx1"/>
              </a:buClr>
            </a:pPr>
            <a:r>
              <a:rPr lang="fr-FR" sz="4800" b="1" dirty="0" smtClean="0"/>
              <a:t>Frais d’inscription aux concours : </a:t>
            </a:r>
            <a:r>
              <a:rPr lang="fr-FR" sz="4800" dirty="0" smtClean="0"/>
              <a:t>entre 1000 et 1500 euros selon le nombre d’écoles choisi par l’étudiant. Gratuité pour les boursiers.</a:t>
            </a:r>
          </a:p>
          <a:p>
            <a:pPr>
              <a:buClr>
                <a:schemeClr val="tx1"/>
              </a:buClr>
            </a:pPr>
            <a:r>
              <a:rPr lang="fr-FR" sz="4800" dirty="0" smtClean="0"/>
              <a:t>Le </a:t>
            </a:r>
            <a:r>
              <a:rPr lang="fr-FR" sz="4800" b="1" dirty="0" smtClean="0"/>
              <a:t>coût des études : </a:t>
            </a:r>
            <a:r>
              <a:rPr lang="fr-FR" sz="4800" b="1" dirty="0">
                <a:solidFill>
                  <a:srgbClr val="000000"/>
                </a:solidFill>
              </a:rPr>
              <a:t>m</a:t>
            </a:r>
            <a:r>
              <a:rPr lang="fr-FR" sz="4800" b="1" dirty="0" smtClean="0">
                <a:solidFill>
                  <a:srgbClr val="000000"/>
                </a:solidFill>
              </a:rPr>
              <a:t>oyenne du top 15 = 32 500 euros</a:t>
            </a:r>
            <a:r>
              <a:rPr lang="fr-FR" sz="4800" dirty="0" smtClean="0"/>
              <a:t>). </a:t>
            </a:r>
            <a:r>
              <a:rPr lang="fr-FR" sz="4800" dirty="0"/>
              <a:t>16 950 euros (Telecom) à 45 000 euros (EDHEC) en 2015 pour trois ans d’études.</a:t>
            </a:r>
            <a:r>
              <a:rPr lang="fr-FR" sz="4800" dirty="0">
                <a:solidFill>
                  <a:srgbClr val="FF6600"/>
                </a:solidFill>
              </a:rPr>
              <a:t> </a:t>
            </a:r>
            <a:endParaRPr lang="fr-FR" sz="4800" dirty="0" smtClean="0">
              <a:solidFill>
                <a:srgbClr val="FF66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fr-FR" sz="4800" dirty="0" smtClean="0">
              <a:solidFill>
                <a:srgbClr val="FF66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fr-FR" sz="48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Financement:</a:t>
            </a:r>
          </a:p>
          <a:p>
            <a:pPr>
              <a:buClr>
                <a:schemeClr val="tx1"/>
              </a:buClr>
            </a:pPr>
            <a:r>
              <a:rPr lang="fr-FR" sz="4800" dirty="0" smtClean="0"/>
              <a:t>Des aides aux étudiants </a:t>
            </a:r>
            <a:r>
              <a:rPr lang="fr-FR" sz="4800" b="1" dirty="0" smtClean="0"/>
              <a:t>boursiers</a:t>
            </a:r>
            <a:r>
              <a:rPr lang="fr-FR" sz="4800" dirty="0" smtClean="0"/>
              <a:t> sont attribuées par les écoles.</a:t>
            </a:r>
          </a:p>
          <a:p>
            <a:pPr>
              <a:buClr>
                <a:schemeClr val="tx1"/>
              </a:buClr>
            </a:pPr>
            <a:r>
              <a:rPr lang="fr-FR" sz="4800" dirty="0" smtClean="0"/>
              <a:t>Possibilité de choisir une </a:t>
            </a:r>
            <a:r>
              <a:rPr lang="fr-FR" sz="4800" b="1" dirty="0" smtClean="0"/>
              <a:t>formation par alternance. </a:t>
            </a:r>
          </a:p>
          <a:p>
            <a:pPr>
              <a:buClr>
                <a:schemeClr val="tx1"/>
              </a:buClr>
            </a:pPr>
            <a:r>
              <a:rPr lang="fr-FR" sz="4800" dirty="0" smtClean="0"/>
              <a:t>Les banques partenaires des écoles offrent des </a:t>
            </a:r>
            <a:r>
              <a:rPr lang="fr-FR" sz="4800" b="1" dirty="0" smtClean="0"/>
              <a:t>prêts étudiants à taux réduits</a:t>
            </a:r>
            <a:r>
              <a:rPr lang="fr-FR" sz="4800" dirty="0" smtClean="0"/>
              <a:t>. </a:t>
            </a:r>
          </a:p>
          <a:p>
            <a:pPr marL="0" indent="0">
              <a:buClr>
                <a:schemeClr val="tx1"/>
              </a:buClr>
              <a:buNone/>
            </a:pPr>
            <a:endParaRPr lang="fr-FR" sz="4800" dirty="0" smtClean="0"/>
          </a:p>
          <a:p>
            <a:pPr marL="0" indent="0">
              <a:buClr>
                <a:schemeClr val="tx1"/>
              </a:buClr>
              <a:buNone/>
            </a:pPr>
            <a:r>
              <a:rPr lang="fr-FR" sz="4800" dirty="0" smtClean="0"/>
              <a:t> </a:t>
            </a:r>
            <a:r>
              <a:rPr lang="fr-FR" sz="4800" u="sng" dirty="0" smtClean="0"/>
              <a:t>Amortissement des frais d’études  :</a:t>
            </a:r>
          </a:p>
          <a:p>
            <a:pPr>
              <a:buClr>
                <a:schemeClr val="tx1"/>
              </a:buClr>
            </a:pPr>
            <a:r>
              <a:rPr lang="fr-FR" sz="4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 coût n’est pas strictement proportionnel à la notoriété mais </a:t>
            </a:r>
            <a:r>
              <a:rPr lang="fr-FR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les plus chères restent les écoles du top 5.</a:t>
            </a:r>
            <a:endParaRPr lang="fr-FR" sz="4800" dirty="0">
              <a:solidFill>
                <a:srgbClr val="FF6600"/>
              </a:solidFill>
            </a:endParaRPr>
          </a:p>
          <a:p>
            <a:pPr>
              <a:buClr>
                <a:schemeClr val="tx1"/>
              </a:buClr>
            </a:pPr>
            <a:r>
              <a:rPr lang="fr-FR" sz="4800" b="1" dirty="0" smtClean="0">
                <a:solidFill>
                  <a:srgbClr val="000000"/>
                </a:solidFill>
              </a:rPr>
              <a:t>Salaires </a:t>
            </a:r>
            <a:r>
              <a:rPr lang="fr-FR" sz="4800" b="1" u="sng" dirty="0" smtClean="0">
                <a:solidFill>
                  <a:srgbClr val="000000"/>
                </a:solidFill>
              </a:rPr>
              <a:t>moyen</a:t>
            </a:r>
            <a:r>
              <a:rPr lang="fr-FR" sz="4800" b="1" dirty="0" smtClean="0">
                <a:solidFill>
                  <a:srgbClr val="000000"/>
                </a:solidFill>
              </a:rPr>
              <a:t> des diplômés </a:t>
            </a:r>
            <a:r>
              <a:rPr lang="fr-FR" sz="4800" b="1" u="sng" dirty="0" smtClean="0">
                <a:solidFill>
                  <a:srgbClr val="000000"/>
                </a:solidFill>
              </a:rPr>
              <a:t>au bout d’un an </a:t>
            </a:r>
            <a:r>
              <a:rPr lang="fr-FR" sz="4800" b="1" dirty="0" smtClean="0">
                <a:solidFill>
                  <a:srgbClr val="000000"/>
                </a:solidFill>
              </a:rPr>
              <a:t>d’activité: 38 534 euros bruts en moyenne en 2015 </a:t>
            </a:r>
            <a:r>
              <a:rPr lang="fr-FR" sz="4800" dirty="0"/>
              <a:t>-</a:t>
            </a:r>
            <a:r>
              <a:rPr lang="fr-FR" sz="4800" dirty="0" smtClean="0"/>
              <a:t>primes incluses- pour les diplômés de 2014 </a:t>
            </a:r>
            <a:r>
              <a:rPr lang="fr-FR" sz="4000" dirty="0" smtClean="0"/>
              <a:t>(source: CGE, enquête insertion 2015).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27087156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308" y="0"/>
            <a:ext cx="8834532" cy="1359598"/>
          </a:xfrm>
        </p:spPr>
        <p:txBody>
          <a:bodyPr>
            <a:noAutofit/>
          </a:bodyPr>
          <a:lstStyle/>
          <a:p>
            <a:r>
              <a:rPr lang="fr-FR" sz="3000" b="1" dirty="0">
                <a:solidFill>
                  <a:srgbClr val="FF0000"/>
                </a:solidFill>
              </a:rPr>
              <a:t>De plus en plus de boursiers </a:t>
            </a:r>
            <a:r>
              <a:rPr lang="fr-FR" sz="3000" b="1" dirty="0" smtClean="0">
                <a:solidFill>
                  <a:srgbClr val="FF0000"/>
                </a:solidFill>
              </a:rPr>
              <a:t>en prépa </a:t>
            </a:r>
            <a:r>
              <a:rPr lang="fr-FR" sz="3000" b="1" dirty="0">
                <a:solidFill>
                  <a:srgbClr val="FF0000"/>
                </a:solidFill>
              </a:rPr>
              <a:t/>
            </a:r>
            <a:br>
              <a:rPr lang="fr-FR" sz="3000" b="1" dirty="0">
                <a:solidFill>
                  <a:srgbClr val="FF0000"/>
                </a:solidFill>
              </a:rPr>
            </a:br>
            <a:endParaRPr lang="fr-FR" sz="3000" b="1" cap="none" dirty="0">
              <a:solidFill>
                <a:srgbClr val="FF0000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12652" y="1359598"/>
            <a:ext cx="8578187" cy="357984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Tx/>
            </a:pPr>
            <a:r>
              <a:rPr lang="fr-FR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En </a:t>
            </a:r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2014, les CPGE publiques présentent un taux de boursiers CROUS de 29,6 %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</a:pPr>
            <a:r>
              <a:rPr lang="fr-FR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Le </a:t>
            </a:r>
            <a:r>
              <a:rPr lang="fr-F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 boursiers a plus que doublé dans les écoles de commerce</a:t>
            </a:r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054" y="2859392"/>
            <a:ext cx="6095402" cy="347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02086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Les concours en prépa EC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fr-FR" b="1" dirty="0" smtClean="0"/>
              <a:t>Deux concours en fin de deuxième année:</a:t>
            </a:r>
          </a:p>
          <a:p>
            <a:pPr marL="318770" lvl="1" indent="0"/>
            <a:r>
              <a:rPr lang="fr-FR" sz="2400" b="1" u="sng" dirty="0">
                <a:solidFill>
                  <a:srgbClr val="FF0000"/>
                </a:solidFill>
              </a:rPr>
              <a:t>ÉCRICOME:</a:t>
            </a:r>
          </a:p>
          <a:p>
            <a:pPr marL="318770" lvl="1" indent="0">
              <a:buFont typeface="Wingdings 2" charset="0"/>
              <a:buNone/>
            </a:pPr>
            <a:r>
              <a:rPr lang="fr-FR" sz="2400" dirty="0">
                <a:solidFill>
                  <a:srgbClr val="000000"/>
                </a:solidFill>
              </a:rPr>
              <a:t>NEOMA (Reims- Rouen), KEDGE (Bordeaux-Marseille), ICN (Nancy-Metz)</a:t>
            </a:r>
          </a:p>
          <a:p>
            <a:pPr marL="318770" lvl="1" indent="0">
              <a:buFont typeface="Wingdings 2" charset="0"/>
              <a:buNone/>
            </a:pPr>
            <a:r>
              <a:rPr lang="fr-FR" sz="2400" dirty="0"/>
              <a:t> </a:t>
            </a:r>
          </a:p>
          <a:p>
            <a:pPr marL="318770" lvl="1" indent="0"/>
            <a:r>
              <a:rPr lang="fr-FR" sz="2400" b="1" u="sng" dirty="0">
                <a:solidFill>
                  <a:srgbClr val="FF0000"/>
                </a:solidFill>
              </a:rPr>
              <a:t>BCE</a:t>
            </a:r>
            <a:r>
              <a:rPr lang="fr-FR" sz="2400" dirty="0">
                <a:solidFill>
                  <a:srgbClr val="FF6600"/>
                </a:solidFill>
              </a:rPr>
              <a:t> </a:t>
            </a:r>
            <a:r>
              <a:rPr lang="fr-FR" sz="2400" dirty="0">
                <a:solidFill>
                  <a:srgbClr val="000000"/>
                </a:solidFill>
              </a:rPr>
              <a:t>(BANQUE COMMUNE D’ÉPREUVES): </a:t>
            </a:r>
          </a:p>
          <a:p>
            <a:pPr marL="318770" lvl="1" indent="0">
              <a:buFont typeface="Wingdings 2" charset="0"/>
              <a:buNone/>
            </a:pPr>
            <a:r>
              <a:rPr lang="fr-FR" sz="2400" dirty="0">
                <a:solidFill>
                  <a:srgbClr val="000000"/>
                </a:solidFill>
              </a:rPr>
              <a:t>23 écoles (toutes celles du top 15 sauf </a:t>
            </a:r>
            <a:r>
              <a:rPr lang="fr-FR" sz="2400" dirty="0" err="1">
                <a:solidFill>
                  <a:srgbClr val="000000"/>
                </a:solidFill>
              </a:rPr>
              <a:t>Neoma</a:t>
            </a:r>
            <a:r>
              <a:rPr lang="fr-FR" sz="2400" dirty="0">
                <a:solidFill>
                  <a:srgbClr val="000000"/>
                </a:solidFill>
              </a:rPr>
              <a:t> et </a:t>
            </a:r>
            <a:r>
              <a:rPr lang="fr-FR" sz="2400" dirty="0" err="1">
                <a:solidFill>
                  <a:srgbClr val="000000"/>
                </a:solidFill>
              </a:rPr>
              <a:t>Kedge</a:t>
            </a:r>
            <a:r>
              <a:rPr lang="fr-FR" sz="2400" dirty="0">
                <a:solidFill>
                  <a:srgbClr val="000000"/>
                </a:solidFill>
              </a:rPr>
              <a:t>, et aussi INSEEC, La Rochelle, Pau, Dijon, Clermont, Troyes, EM Normandie, ISG, </a:t>
            </a:r>
            <a:r>
              <a:rPr lang="fr-FR" sz="2400" dirty="0" smtClean="0">
                <a:solidFill>
                  <a:srgbClr val="000000"/>
                </a:solidFill>
              </a:rPr>
              <a:t>ISC)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sz="2400" dirty="0" smtClean="0"/>
              <a:t>Les épreuves écrites d’admissibilité ont lieu en avril-mai et les épreuves orales d’admission en juin-juillet.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576600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Déroulement du concours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Épreuves </a:t>
            </a:r>
            <a:r>
              <a:rPr lang="fr-FR" dirty="0">
                <a:solidFill>
                  <a:srgbClr val="FF0000"/>
                </a:solidFill>
              </a:rPr>
              <a:t>écrites d'admissibilité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spécifiques à la voie économique en mathématiques et en économie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communes aux trois voies en langues vivantes et culture générale </a:t>
            </a:r>
          </a:p>
          <a:p>
            <a:r>
              <a:rPr lang="fr-FR" dirty="0">
                <a:solidFill>
                  <a:srgbClr val="FF0000"/>
                </a:solidFill>
              </a:rPr>
              <a:t>É</a:t>
            </a:r>
            <a:r>
              <a:rPr lang="fr-FR" dirty="0" smtClean="0">
                <a:solidFill>
                  <a:srgbClr val="FF0000"/>
                </a:solidFill>
              </a:rPr>
              <a:t>preuves </a:t>
            </a:r>
            <a:r>
              <a:rPr lang="fr-FR" dirty="0">
                <a:solidFill>
                  <a:srgbClr val="FF0000"/>
                </a:solidFill>
              </a:rPr>
              <a:t>orales </a:t>
            </a:r>
            <a:r>
              <a:rPr lang="fr-FR" dirty="0" smtClean="0">
                <a:solidFill>
                  <a:srgbClr val="FF0000"/>
                </a:solidFill>
              </a:rPr>
              <a:t>d'admission</a:t>
            </a:r>
            <a:endParaRPr lang="fr-FR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une pour chaque langue vivante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un entretien « de motivation 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Oral d’économie (HEC et ESCP-</a:t>
            </a:r>
            <a:r>
              <a:rPr lang="fr-FR" dirty="0" smtClean="0"/>
              <a:t>Europe)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8145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La nature des épreuves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  <a:buClr>
                <a:schemeClr val="tx1"/>
              </a:buClr>
            </a:pPr>
            <a:r>
              <a:rPr lang="fr-FR" b="1" dirty="0" smtClean="0"/>
              <a:t>Culture générale</a:t>
            </a:r>
            <a:r>
              <a:rPr lang="fr-FR" dirty="0" smtClean="0"/>
              <a:t>:</a:t>
            </a:r>
          </a:p>
          <a:p>
            <a:pPr lvl="1">
              <a:spcAft>
                <a:spcPts val="1200"/>
              </a:spcAft>
              <a:buClr>
                <a:srgbClr val="6F8EB2"/>
              </a:buClr>
            </a:pPr>
            <a:r>
              <a:rPr lang="fr-FR" dirty="0" smtClean="0">
                <a:solidFill>
                  <a:srgbClr val="000000"/>
                </a:solidFill>
              </a:rPr>
              <a:t>Un résumé, une contraction ou une synthèse de texte(s).</a:t>
            </a:r>
          </a:p>
          <a:p>
            <a:pPr>
              <a:spcAft>
                <a:spcPts val="600"/>
              </a:spcAft>
              <a:buClrTx/>
            </a:pPr>
            <a:r>
              <a:rPr lang="fr-FR" b="1" dirty="0" smtClean="0"/>
              <a:t>Langues:</a:t>
            </a:r>
          </a:p>
          <a:p>
            <a:pPr lvl="1">
              <a:spcAft>
                <a:spcPts val="600"/>
              </a:spcAft>
              <a:buClr>
                <a:srgbClr val="6F8EB2"/>
              </a:buClr>
            </a:pPr>
            <a:r>
              <a:rPr lang="fr-FR" dirty="0" smtClean="0">
                <a:solidFill>
                  <a:srgbClr val="000000"/>
                </a:solidFill>
              </a:rPr>
              <a:t>Version, thème et expression écrite</a:t>
            </a:r>
          </a:p>
          <a:p>
            <a:pPr lvl="1">
              <a:spcAft>
                <a:spcPts val="1200"/>
              </a:spcAft>
              <a:buClr>
                <a:srgbClr val="6F8EB2"/>
              </a:buClr>
            </a:pPr>
            <a:r>
              <a:rPr lang="fr-FR" dirty="0" smtClean="0">
                <a:solidFill>
                  <a:srgbClr val="000000"/>
                </a:solidFill>
              </a:rPr>
              <a:t>Le niveau varie selon la banque choisie (</a:t>
            </a:r>
            <a:r>
              <a:rPr lang="fr-FR" dirty="0" err="1" smtClean="0">
                <a:solidFill>
                  <a:srgbClr val="000000"/>
                </a:solidFill>
              </a:rPr>
              <a:t>ELVi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 smtClean="0">
                <a:solidFill>
                  <a:srgbClr val="000000"/>
                </a:solidFill>
              </a:rPr>
              <a:t>ou IENA pour la BCE, </a:t>
            </a:r>
            <a:r>
              <a:rPr lang="fr-FR" dirty="0" err="1" smtClean="0">
                <a:solidFill>
                  <a:srgbClr val="000000"/>
                </a:solidFill>
              </a:rPr>
              <a:t>Ecricome</a:t>
            </a:r>
            <a:r>
              <a:rPr lang="fr-FR" dirty="0" smtClean="0">
                <a:solidFill>
                  <a:srgbClr val="000000"/>
                </a:solidFill>
              </a:rPr>
              <a:t>)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fr-FR" b="1" dirty="0" smtClean="0"/>
              <a:t>Mathématiques: un ou deux devoirs selon l’école</a:t>
            </a:r>
          </a:p>
          <a:p>
            <a:pPr>
              <a:spcAft>
                <a:spcPts val="600"/>
              </a:spcAft>
              <a:buClr>
                <a:schemeClr val="tx1"/>
              </a:buClr>
            </a:pPr>
            <a:r>
              <a:rPr lang="fr-FR" b="1" dirty="0" smtClean="0"/>
              <a:t>ESH:</a:t>
            </a:r>
          </a:p>
          <a:p>
            <a:pPr lvl="1">
              <a:spcAft>
                <a:spcPts val="600"/>
              </a:spcAft>
              <a:buClr>
                <a:srgbClr val="6F8EB2"/>
              </a:buClr>
            </a:pPr>
            <a:r>
              <a:rPr lang="fr-FR" dirty="0">
                <a:solidFill>
                  <a:srgbClr val="000000"/>
                </a:solidFill>
              </a:rPr>
              <a:t>U</a:t>
            </a:r>
            <a:r>
              <a:rPr lang="fr-FR" dirty="0" smtClean="0">
                <a:solidFill>
                  <a:srgbClr val="000000"/>
                </a:solidFill>
              </a:rPr>
              <a:t>n sujet propre à HEC et un autre à l’ESSEC. Les autres écoles de la BCE ont choisi le sujet de l’ESCP-Europe.</a:t>
            </a:r>
          </a:p>
          <a:p>
            <a:pPr lvl="1">
              <a:spcAft>
                <a:spcPts val="600"/>
              </a:spcAft>
              <a:buClr>
                <a:srgbClr val="6F8EB2"/>
              </a:buClr>
            </a:pPr>
            <a:r>
              <a:rPr lang="fr-FR" dirty="0" err="1" smtClean="0">
                <a:solidFill>
                  <a:srgbClr val="000000"/>
                </a:solidFill>
              </a:rPr>
              <a:t>Ecricome</a:t>
            </a:r>
            <a:r>
              <a:rPr lang="fr-FR" dirty="0" smtClean="0">
                <a:solidFill>
                  <a:srgbClr val="000000"/>
                </a:solidFill>
              </a:rPr>
              <a:t>: un sujet à choisir parmi deux sujets proposés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056047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Les coefficients des épreuves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625600"/>
            <a:ext cx="8503920" cy="4548643"/>
          </a:xfrm>
        </p:spPr>
        <p:txBody>
          <a:bodyPr>
            <a:normAutofit/>
          </a:bodyPr>
          <a:lstStyle/>
          <a:p>
            <a:pPr>
              <a:spcBef>
                <a:spcPts val="1272"/>
              </a:spcBef>
              <a:spcAft>
                <a:spcPts val="1800"/>
              </a:spcAft>
              <a:buClr>
                <a:schemeClr val="tx1"/>
              </a:buClr>
            </a:pPr>
            <a:r>
              <a:rPr lang="fr-FR" sz="2400" dirty="0" smtClean="0"/>
              <a:t>Bien qu’ils </a:t>
            </a:r>
            <a:r>
              <a:rPr lang="fr-F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varient</a:t>
            </a:r>
            <a:r>
              <a:rPr lang="fr-FR" sz="2400" dirty="0" smtClean="0">
                <a:solidFill>
                  <a:srgbClr val="FF6600"/>
                </a:solidFill>
              </a:rPr>
              <a:t>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d’une </a:t>
            </a: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école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l’autre</a:t>
            </a:r>
            <a:r>
              <a:rPr lang="fr-F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2400" b="1" dirty="0" smtClean="0">
                <a:solidFill>
                  <a:srgbClr val="000000"/>
                </a:solidFill>
              </a:rPr>
              <a:t>les coefficients d’écrits sont répartis de façon à peu près égale </a:t>
            </a:r>
            <a:r>
              <a:rPr lang="fr-FR" sz="2400" dirty="0" smtClean="0">
                <a:solidFill>
                  <a:srgbClr val="262626"/>
                </a:solidFill>
              </a:rPr>
              <a:t>sur les quatre blocs d’enseignement (ESH, math, LV et culture générale)</a:t>
            </a:r>
          </a:p>
          <a:p>
            <a:pPr>
              <a:spcBef>
                <a:spcPts val="1272"/>
              </a:spcBef>
              <a:spcAft>
                <a:spcPts val="1800"/>
              </a:spcAft>
              <a:buClr>
                <a:schemeClr val="tx1"/>
              </a:buClr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Épreuves </a:t>
            </a: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orales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d’admission: </a:t>
            </a:r>
            <a:r>
              <a:rPr lang="fr-FR" sz="2400" b="1" dirty="0" smtClean="0">
                <a:solidFill>
                  <a:srgbClr val="000000"/>
                </a:solidFill>
              </a:rPr>
              <a:t>langues (&lt;50%) et entretien (&gt;50%). </a:t>
            </a:r>
          </a:p>
          <a:p>
            <a:pPr>
              <a:spcBef>
                <a:spcPts val="1272"/>
              </a:spcBef>
              <a:spcAft>
                <a:spcPts val="1800"/>
              </a:spcAft>
              <a:buClr>
                <a:schemeClr val="tx1"/>
              </a:buClr>
            </a:pPr>
            <a:r>
              <a:rPr lang="fr-FR" sz="2400" b="1" dirty="0" smtClean="0">
                <a:solidFill>
                  <a:srgbClr val="000000"/>
                </a:solidFill>
              </a:rPr>
              <a:t>L’épreuve d’entretien </a:t>
            </a:r>
            <a:r>
              <a:rPr lang="fr-FR" sz="2400" dirty="0" smtClean="0">
                <a:solidFill>
                  <a:srgbClr val="000000"/>
                </a:solidFill>
              </a:rPr>
              <a:t>varie d’une école à l’autre. Elle est souvent décisive pour l’admission et nécessite une bonne préparation. De nombreux entraînements à cette épreuve sont organisés en CPGE.</a:t>
            </a:r>
            <a:endParaRPr lang="fr-FR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453367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660066"/>
                </a:solidFill>
              </a:rPr>
              <a:t>Annexe: L’ESH et l’économie approfondie</a:t>
            </a:r>
            <a:endParaRPr lang="fr-FR" dirty="0">
              <a:solidFill>
                <a:srgbClr val="66006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38852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fr-FR" sz="2200" dirty="0" smtClean="0">
                <a:solidFill>
                  <a:srgbClr val="660066"/>
                </a:solidFill>
              </a:rPr>
              <a:t>Le </a:t>
            </a:r>
            <a:r>
              <a:rPr lang="fr-FR" sz="2200" dirty="0">
                <a:solidFill>
                  <a:srgbClr val="660066"/>
                </a:solidFill>
              </a:rPr>
              <a:t>programme </a:t>
            </a:r>
            <a:r>
              <a:rPr lang="fr-FR" sz="2200" dirty="0" smtClean="0">
                <a:solidFill>
                  <a:srgbClr val="660066"/>
                </a:solidFill>
              </a:rPr>
              <a:t>d’ESH</a:t>
            </a:r>
          </a:p>
          <a:p>
            <a:pPr>
              <a:buClrTx/>
            </a:pPr>
            <a:r>
              <a:rPr lang="fr-FR" sz="2200" dirty="0">
                <a:solidFill>
                  <a:srgbClr val="660066"/>
                </a:solidFill>
              </a:rPr>
              <a:t>Le programme d’économie approfondie</a:t>
            </a:r>
          </a:p>
          <a:p>
            <a:pPr>
              <a:buClrTx/>
            </a:pPr>
            <a:r>
              <a:rPr lang="fr-FR" sz="2200" dirty="0">
                <a:solidFill>
                  <a:srgbClr val="660066"/>
                </a:solidFill>
              </a:rPr>
              <a:t>Les sujets d’ESH (BCE) depuis 2013</a:t>
            </a:r>
          </a:p>
          <a:p>
            <a:pPr>
              <a:buClrTx/>
            </a:pPr>
            <a:r>
              <a:rPr lang="fr-FR" sz="2200" dirty="0">
                <a:solidFill>
                  <a:srgbClr val="660066"/>
                </a:solidFill>
              </a:rPr>
              <a:t>Les sujets d’ESH (</a:t>
            </a:r>
            <a:r>
              <a:rPr lang="fr-FR" sz="2200" dirty="0" err="1">
                <a:solidFill>
                  <a:srgbClr val="660066"/>
                </a:solidFill>
              </a:rPr>
              <a:t>Écricome</a:t>
            </a:r>
            <a:r>
              <a:rPr lang="fr-FR" sz="2200" dirty="0">
                <a:solidFill>
                  <a:srgbClr val="660066"/>
                </a:solidFill>
              </a:rPr>
              <a:t>) depuis 2013</a:t>
            </a:r>
          </a:p>
          <a:p>
            <a:endParaRPr lang="fr-FR" sz="2200" dirty="0">
              <a:solidFill>
                <a:srgbClr val="FF0000"/>
              </a:solidFill>
            </a:endParaRPr>
          </a:p>
          <a:p>
            <a:endParaRPr lang="fr-FR" sz="2400" dirty="0" smtClean="0">
              <a:solidFill>
                <a:srgbClr val="FF0000"/>
              </a:solidFill>
            </a:endParaRPr>
          </a:p>
          <a:p>
            <a:endParaRPr lang="fr-FR" sz="2800" b="1" dirty="0" smtClean="0">
              <a:solidFill>
                <a:srgbClr val="FF0000"/>
              </a:solidFill>
            </a:endParaRPr>
          </a:p>
          <a:p>
            <a:endParaRPr lang="fr-FR" sz="2800" b="1" dirty="0" smtClean="0">
              <a:solidFill>
                <a:srgbClr val="FF0000"/>
              </a:solidFill>
            </a:endParaRPr>
          </a:p>
          <a:p>
            <a:endParaRPr lang="fr-FR" sz="2800" b="1" dirty="0" smtClean="0">
              <a:solidFill>
                <a:schemeClr val="bg1"/>
              </a:solidFill>
              <a:ea typeface="ＭＳ Ｐゴシック" charset="0"/>
              <a:cs typeface="Lucida Console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04115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Le programme d’ESH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08" y="1607769"/>
            <a:ext cx="8489844" cy="408737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977900" y="5758934"/>
            <a:ext cx="717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Module 1 et 2 en première année, module 3 et 4 en deuxième année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339125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3500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Le </a:t>
            </a:r>
            <a:r>
              <a:rPr lang="fr-FR" b="1" dirty="0" smtClean="0">
                <a:solidFill>
                  <a:srgbClr val="FF0000"/>
                </a:solidFill>
              </a:rPr>
              <a:t>programme d’économie approfondie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600" y="1612901"/>
            <a:ext cx="6571410" cy="41529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977900" y="5758934"/>
            <a:ext cx="717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Module 1 et 2 en première année, module 3 et 4 en deuxième année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103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1485900"/>
            <a:ext cx="9144000" cy="5372100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400" b="1" dirty="0" smtClean="0">
              <a:solidFill>
                <a:srgbClr val="3366FF"/>
              </a:solidFill>
            </a:endParaRPr>
          </a:p>
          <a:p>
            <a:pPr marL="0" indent="0" algn="ctr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La prépa ECE: objectifs, emploi du temps </a:t>
            </a:r>
          </a:p>
          <a:p>
            <a:pPr marL="0" indent="0" algn="ctr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et recrutement</a:t>
            </a:r>
          </a:p>
          <a:p>
            <a:pPr marL="0" indent="0">
              <a:buNone/>
            </a:pPr>
            <a:endParaRPr lang="fr-FR" sz="2400" u="sng" dirty="0" smtClean="0">
              <a:solidFill>
                <a:srgbClr val="FF0000"/>
              </a:solidFill>
            </a:endParaRPr>
          </a:p>
          <a:p>
            <a:pPr lvl="1">
              <a:buClrTx/>
            </a:pPr>
            <a:r>
              <a:rPr lang="fr-FR" dirty="0" smtClean="0">
                <a:solidFill>
                  <a:srgbClr val="FF0000"/>
                </a:solidFill>
              </a:rPr>
              <a:t>Les objectifs de la CPGE ECE</a:t>
            </a:r>
          </a:p>
          <a:p>
            <a:pPr lvl="1">
              <a:buClrTx/>
            </a:pPr>
            <a:r>
              <a:rPr lang="fr-FR" dirty="0">
                <a:solidFill>
                  <a:srgbClr val="FF0000"/>
                </a:solidFill>
              </a:rPr>
              <a:t>La prépa </a:t>
            </a:r>
            <a:r>
              <a:rPr lang="fr-FR" dirty="0" smtClean="0">
                <a:solidFill>
                  <a:srgbClr val="FF0000"/>
                </a:solidFill>
              </a:rPr>
              <a:t>ECE, </a:t>
            </a:r>
            <a:r>
              <a:rPr lang="fr-FR" dirty="0">
                <a:solidFill>
                  <a:srgbClr val="FF0000"/>
                </a:solidFill>
              </a:rPr>
              <a:t>c’est aussi…</a:t>
            </a:r>
          </a:p>
          <a:p>
            <a:pPr lvl="1">
              <a:buClrTx/>
            </a:pPr>
            <a:r>
              <a:rPr lang="fr-FR" dirty="0" smtClean="0">
                <a:solidFill>
                  <a:srgbClr val="FF0000"/>
                </a:solidFill>
              </a:rPr>
              <a:t>Les horaires par discipline</a:t>
            </a:r>
          </a:p>
          <a:p>
            <a:pPr lvl="1">
              <a:buClrTx/>
            </a:pPr>
            <a:r>
              <a:rPr lang="fr-FR" dirty="0" smtClean="0">
                <a:solidFill>
                  <a:srgbClr val="FF0000"/>
                </a:solidFill>
              </a:rPr>
              <a:t>Un emploi du temps-type</a:t>
            </a:r>
          </a:p>
          <a:p>
            <a:pPr lvl="1">
              <a:buClrTx/>
            </a:pPr>
            <a:r>
              <a:rPr lang="fr-FR" dirty="0">
                <a:solidFill>
                  <a:srgbClr val="FF0000"/>
                </a:solidFill>
              </a:rPr>
              <a:t>Le recrutement en prépa ECE</a:t>
            </a:r>
          </a:p>
          <a:p>
            <a:pPr lvl="1">
              <a:buClrTx/>
            </a:pPr>
            <a:r>
              <a:rPr lang="fr-FR" dirty="0" smtClean="0">
                <a:solidFill>
                  <a:srgbClr val="FF0000"/>
                </a:solidFill>
              </a:rPr>
              <a:t>Les qualités requises pour entrer en prépa ECE</a:t>
            </a:r>
          </a:p>
          <a:p>
            <a:pPr lvl="1">
              <a:buClrTx/>
            </a:pPr>
            <a:r>
              <a:rPr lang="fr-FR" dirty="0" smtClean="0">
                <a:solidFill>
                  <a:srgbClr val="FF0000"/>
                </a:solidFill>
              </a:rPr>
              <a:t>Les qualités à développer en prépa ECE</a:t>
            </a:r>
          </a:p>
          <a:p>
            <a:endParaRPr lang="fr-FR" sz="2600" dirty="0" smtClean="0">
              <a:solidFill>
                <a:srgbClr val="FF0000"/>
              </a:solidFill>
            </a:endParaRPr>
          </a:p>
          <a:p>
            <a:endParaRPr lang="fr-FR" sz="2800" b="1" dirty="0" smtClean="0">
              <a:solidFill>
                <a:srgbClr val="FF0000"/>
              </a:solidFill>
            </a:endParaRPr>
          </a:p>
          <a:p>
            <a:endParaRPr lang="fr-FR" sz="2800" b="1" dirty="0" smtClean="0">
              <a:solidFill>
                <a:srgbClr val="FF0000"/>
              </a:solidFill>
            </a:endParaRPr>
          </a:p>
          <a:p>
            <a:endParaRPr lang="fr-FR" sz="2800" b="1" dirty="0" smtClean="0">
              <a:solidFill>
                <a:srgbClr val="FF0000"/>
              </a:solidFill>
            </a:endParaRPr>
          </a:p>
          <a:p>
            <a:endParaRPr lang="fr-FR" sz="2800" b="1" dirty="0" smtClean="0">
              <a:solidFill>
                <a:srgbClr val="FF0000"/>
              </a:solidFill>
            </a:endParaRPr>
          </a:p>
          <a:p>
            <a:endParaRPr lang="fr-FR" sz="2800" b="1" dirty="0" smtClean="0">
              <a:solidFill>
                <a:srgbClr val="FF0000"/>
              </a:solidFill>
            </a:endParaRPr>
          </a:p>
          <a:p>
            <a:endParaRPr lang="fr-FR" b="1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solidFill>
                  <a:srgbClr val="FF0000"/>
                </a:solidFill>
                <a:latin typeface="Cambria"/>
                <a:cs typeface="Cambria"/>
              </a:rPr>
              <a:t>PARTIE 1 </a:t>
            </a:r>
            <a:endParaRPr lang="fr-FR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773856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35000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Les sujets d’ESH </a:t>
            </a:r>
            <a:r>
              <a:rPr lang="fr-FR" b="1" dirty="0">
                <a:solidFill>
                  <a:srgbClr val="FF0000"/>
                </a:solidFill>
              </a:rPr>
              <a:t>(</a:t>
            </a:r>
            <a:r>
              <a:rPr lang="fr-FR" b="1" dirty="0" smtClean="0">
                <a:solidFill>
                  <a:srgbClr val="FF0000"/>
                </a:solidFill>
              </a:rPr>
              <a:t>BCE) depuis 2013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6"/>
            <a:ext cx="8503920" cy="5330953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Clr>
                <a:schemeClr val="tx1"/>
              </a:buClr>
              <a:buNone/>
            </a:pPr>
            <a:r>
              <a:rPr lang="fr-FR" sz="3600" b="1" dirty="0"/>
              <a:t>ESCP </a:t>
            </a:r>
            <a:endParaRPr lang="fr-FR" sz="3600" b="1" dirty="0" smtClean="0"/>
          </a:p>
          <a:p>
            <a:pPr lvl="0">
              <a:buClr>
                <a:schemeClr val="tx1"/>
              </a:buClr>
              <a:buFont typeface="Courier New"/>
              <a:buChar char="o"/>
            </a:pPr>
            <a:r>
              <a:rPr lang="fr-FR" sz="3600" dirty="0" smtClean="0"/>
              <a:t> </a:t>
            </a:r>
            <a:r>
              <a:rPr lang="fr-FR" sz="3600" dirty="0"/>
              <a:t>2013 : Le taux de change est-il encore aujourd’hui un bon facteur de compétitivité ?</a:t>
            </a:r>
          </a:p>
          <a:p>
            <a:pPr lvl="0">
              <a:buClr>
                <a:schemeClr val="tx1"/>
              </a:buClr>
              <a:buFont typeface="Courier New"/>
              <a:buChar char="o"/>
            </a:pPr>
            <a:r>
              <a:rPr lang="fr-FR" sz="3600" dirty="0" smtClean="0"/>
              <a:t> </a:t>
            </a:r>
            <a:r>
              <a:rPr lang="fr-FR" sz="3600" dirty="0"/>
              <a:t>2014 : Existe-t-il une fiscalité optimale pour assurer la croissance économique ?</a:t>
            </a:r>
          </a:p>
          <a:p>
            <a:pPr>
              <a:buClr>
                <a:schemeClr val="tx1"/>
              </a:buClr>
              <a:buFont typeface="Courier New"/>
              <a:buChar char="o"/>
            </a:pPr>
            <a:r>
              <a:rPr lang="fr-FR" sz="3600" dirty="0" smtClean="0"/>
              <a:t>2015</a:t>
            </a:r>
            <a:r>
              <a:rPr lang="fr-FR" sz="3600" dirty="0"/>
              <a:t>: Peut-on considérer que la concurrence constitue le véritable moteur de la croissance économique? </a:t>
            </a:r>
            <a:endParaRPr lang="fr-FR" sz="3600" dirty="0" smtClean="0"/>
          </a:p>
          <a:p>
            <a:pPr marL="0" lvl="0" indent="0">
              <a:buClr>
                <a:schemeClr val="tx1"/>
              </a:buClr>
              <a:buNone/>
            </a:pPr>
            <a:r>
              <a:rPr lang="fr-FR" sz="3600" b="1" dirty="0"/>
              <a:t>ESSEC </a:t>
            </a:r>
          </a:p>
          <a:p>
            <a:pPr lvl="0">
              <a:buClr>
                <a:schemeClr val="tx1"/>
              </a:buClr>
              <a:buFont typeface="Courier New"/>
              <a:buChar char="o"/>
            </a:pPr>
            <a:r>
              <a:rPr lang="fr-FR" sz="3600" dirty="0" smtClean="0"/>
              <a:t>2013</a:t>
            </a:r>
            <a:r>
              <a:rPr lang="fr-FR" sz="3600" dirty="0"/>
              <a:t> </a:t>
            </a:r>
            <a:r>
              <a:rPr lang="fr-FR" sz="3600" dirty="0" smtClean="0"/>
              <a:t>: </a:t>
            </a:r>
            <a:r>
              <a:rPr lang="fr-FR" sz="3600" dirty="0"/>
              <a:t>La France face aux mondialisations</a:t>
            </a:r>
          </a:p>
          <a:p>
            <a:pPr lvl="0">
              <a:buClr>
                <a:schemeClr val="tx1"/>
              </a:buClr>
              <a:buFont typeface="Courier New"/>
              <a:buChar char="o"/>
            </a:pPr>
            <a:r>
              <a:rPr lang="fr-FR" sz="3600" dirty="0" smtClean="0"/>
              <a:t>2014</a:t>
            </a:r>
            <a:r>
              <a:rPr lang="fr-FR" sz="3600" dirty="0"/>
              <a:t> : Le protectionnisme a-t-il de l’avenir dans une économie de plus en plus internationalisée ?</a:t>
            </a:r>
          </a:p>
          <a:p>
            <a:pPr lvl="0">
              <a:buClr>
                <a:schemeClr val="tx1"/>
              </a:buClr>
              <a:buFont typeface="Courier New"/>
              <a:buChar char="o"/>
            </a:pPr>
            <a:r>
              <a:rPr lang="fr-FR" sz="3600" dirty="0" smtClean="0"/>
              <a:t>2015</a:t>
            </a:r>
            <a:r>
              <a:rPr lang="fr-FR" sz="3600" dirty="0"/>
              <a:t> : Croissance et </a:t>
            </a:r>
            <a:r>
              <a:rPr lang="fr-FR" sz="3600" dirty="0" smtClean="0"/>
              <a:t>inégalités</a:t>
            </a:r>
          </a:p>
          <a:p>
            <a:pPr marL="0" lvl="0" indent="0">
              <a:buClr>
                <a:schemeClr val="tx1"/>
              </a:buClr>
              <a:buNone/>
            </a:pPr>
            <a:r>
              <a:rPr lang="fr-FR" sz="3600" b="1" dirty="0" smtClean="0"/>
              <a:t>HEC</a:t>
            </a:r>
          </a:p>
          <a:p>
            <a:pPr lvl="0">
              <a:buClr>
                <a:schemeClr val="tx1"/>
              </a:buClr>
              <a:buFont typeface="Courier New"/>
              <a:buChar char="o"/>
            </a:pPr>
            <a:r>
              <a:rPr lang="fr-FR" sz="3600" dirty="0" smtClean="0"/>
              <a:t>2013</a:t>
            </a:r>
            <a:r>
              <a:rPr lang="fr-FR" sz="3600" dirty="0"/>
              <a:t> : Administrations publiques et compétitivité depuis le début du XIXe siècle.</a:t>
            </a:r>
          </a:p>
          <a:p>
            <a:pPr>
              <a:buClr>
                <a:schemeClr val="tx1"/>
              </a:buClr>
              <a:buFont typeface="Courier New"/>
              <a:buChar char="o"/>
            </a:pPr>
            <a:r>
              <a:rPr lang="fr-FR" sz="3600" dirty="0" smtClean="0"/>
              <a:t>2014</a:t>
            </a:r>
            <a:r>
              <a:rPr lang="fr-FR" sz="3600" dirty="0"/>
              <a:t> : Equité et libre-échange depuis le début du XIXe siècle. </a:t>
            </a:r>
          </a:p>
          <a:p>
            <a:pPr>
              <a:buClr>
                <a:schemeClr val="tx1"/>
              </a:buClr>
              <a:buFont typeface="Courier New"/>
              <a:buChar char="o"/>
            </a:pPr>
            <a:r>
              <a:rPr lang="fr-FR" sz="3600" dirty="0" smtClean="0"/>
              <a:t>2015</a:t>
            </a:r>
            <a:r>
              <a:rPr lang="fr-FR" sz="3600" dirty="0"/>
              <a:t> : Institutions et développement depuis le début du XIXe siècle. </a:t>
            </a:r>
          </a:p>
          <a:p>
            <a:endParaRPr lang="fr-FR" sz="3200" dirty="0"/>
          </a:p>
          <a:p>
            <a:pPr lvl="0"/>
            <a:endParaRPr lang="fr-FR" dirty="0" smtClean="0"/>
          </a:p>
          <a:p>
            <a:pPr lvl="0"/>
            <a:endParaRPr lang="fr-FR" dirty="0"/>
          </a:p>
          <a:p>
            <a:pPr lvl="0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973132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596900"/>
          </a:xfrm>
        </p:spPr>
        <p:txBody>
          <a:bodyPr>
            <a:normAutofit/>
          </a:bodyPr>
          <a:lstStyle/>
          <a:p>
            <a:r>
              <a:rPr lang="fr-FR" sz="3000" b="1" dirty="0" smtClean="0">
                <a:solidFill>
                  <a:srgbClr val="FF0000"/>
                </a:solidFill>
              </a:rPr>
              <a:t>Les sujets d’ESH </a:t>
            </a:r>
            <a:r>
              <a:rPr lang="fr-FR" sz="3000" b="1" dirty="0">
                <a:solidFill>
                  <a:srgbClr val="FF0000"/>
                </a:solidFill>
              </a:rPr>
              <a:t>(</a:t>
            </a:r>
            <a:r>
              <a:rPr lang="fr-FR" sz="3000" b="1" dirty="0" err="1" smtClean="0">
                <a:solidFill>
                  <a:srgbClr val="FF0000"/>
                </a:solidFill>
              </a:rPr>
              <a:t>Écricome</a:t>
            </a:r>
            <a:r>
              <a:rPr lang="fr-FR" sz="3000" b="1" dirty="0" smtClean="0">
                <a:solidFill>
                  <a:srgbClr val="FF0000"/>
                </a:solidFill>
              </a:rPr>
              <a:t>) depuis 2013</a:t>
            </a:r>
            <a:endParaRPr lang="fr-FR" sz="3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0516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fr-FR" sz="2400" b="1" dirty="0" smtClean="0">
                <a:solidFill>
                  <a:srgbClr val="000000"/>
                </a:solidFill>
              </a:rPr>
              <a:t>2013</a:t>
            </a:r>
            <a:r>
              <a:rPr lang="fr-FR" sz="2400" b="1" dirty="0">
                <a:solidFill>
                  <a:srgbClr val="000000"/>
                </a:solidFill>
              </a:rPr>
              <a:t> :</a:t>
            </a:r>
          </a:p>
          <a:p>
            <a:pPr lvl="1">
              <a:buClr>
                <a:schemeClr val="tx1"/>
              </a:buClr>
            </a:pPr>
            <a:r>
              <a:rPr lang="fr-FR" sz="2400" dirty="0">
                <a:solidFill>
                  <a:srgbClr val="000000"/>
                </a:solidFill>
              </a:rPr>
              <a:t>Sujet n°</a:t>
            </a:r>
            <a:r>
              <a:rPr lang="fr-FR" sz="2400" dirty="0" smtClean="0">
                <a:solidFill>
                  <a:srgbClr val="000000"/>
                </a:solidFill>
              </a:rPr>
              <a:t>1: </a:t>
            </a:r>
            <a:r>
              <a:rPr lang="fr-FR" sz="2400" dirty="0">
                <a:solidFill>
                  <a:srgbClr val="000000"/>
                </a:solidFill>
              </a:rPr>
              <a:t>Depuis le début du XXe siècle, qu’est-ce qu’un bon taux de change ? </a:t>
            </a:r>
          </a:p>
          <a:p>
            <a:pPr lvl="1">
              <a:buClr>
                <a:schemeClr val="tx1"/>
              </a:buClr>
            </a:pPr>
            <a:r>
              <a:rPr lang="fr-FR" sz="2400" dirty="0">
                <a:solidFill>
                  <a:srgbClr val="000000"/>
                </a:solidFill>
              </a:rPr>
              <a:t>Sujet n°</a:t>
            </a:r>
            <a:r>
              <a:rPr lang="fr-FR" sz="2400" dirty="0" smtClean="0">
                <a:solidFill>
                  <a:srgbClr val="000000"/>
                </a:solidFill>
              </a:rPr>
              <a:t>2: </a:t>
            </a:r>
            <a:r>
              <a:rPr lang="fr-FR" sz="2400" dirty="0">
                <a:solidFill>
                  <a:srgbClr val="000000"/>
                </a:solidFill>
              </a:rPr>
              <a:t>Faut-il souhaiter, ainsi que le soutenait J-M. Keynes, « l’euthanasie des rentiers » </a:t>
            </a:r>
            <a:r>
              <a:rPr lang="fr-FR" sz="2400" dirty="0" smtClean="0">
                <a:solidFill>
                  <a:srgbClr val="000000"/>
                </a:solidFill>
              </a:rPr>
              <a:t>?</a:t>
            </a:r>
            <a:endParaRPr lang="fr-FR" sz="2400" dirty="0">
              <a:solidFill>
                <a:srgbClr val="000000"/>
              </a:solidFill>
            </a:endParaRPr>
          </a:p>
          <a:p>
            <a:pPr lvl="0">
              <a:buClr>
                <a:schemeClr val="tx1"/>
              </a:buClr>
            </a:pPr>
            <a:r>
              <a:rPr lang="fr-FR" sz="2400" b="1" dirty="0" smtClean="0">
                <a:solidFill>
                  <a:srgbClr val="000000"/>
                </a:solidFill>
              </a:rPr>
              <a:t>2014</a:t>
            </a:r>
            <a:r>
              <a:rPr lang="fr-FR" sz="2400" b="1" dirty="0">
                <a:solidFill>
                  <a:srgbClr val="000000"/>
                </a:solidFill>
              </a:rPr>
              <a:t> :</a:t>
            </a:r>
          </a:p>
          <a:p>
            <a:pPr lvl="1">
              <a:buClr>
                <a:schemeClr val="tx1"/>
              </a:buClr>
            </a:pPr>
            <a:r>
              <a:rPr lang="fr-FR" sz="2400" dirty="0">
                <a:solidFill>
                  <a:srgbClr val="000000"/>
                </a:solidFill>
              </a:rPr>
              <a:t>Sujet n°1 : A la lumière de l’histoire et de l’analyse économiques, vous vous demanderez s’il est possible</a:t>
            </a:r>
          </a:p>
          <a:p>
            <a:pPr lvl="1">
              <a:buClr>
                <a:schemeClr val="tx1"/>
              </a:buClr>
            </a:pPr>
            <a:r>
              <a:rPr lang="fr-FR" sz="2400" dirty="0">
                <a:solidFill>
                  <a:srgbClr val="000000"/>
                </a:solidFill>
              </a:rPr>
              <a:t>d’évaluer l’efficacité des dépenses publiques.</a:t>
            </a:r>
          </a:p>
          <a:p>
            <a:pPr lvl="1">
              <a:buClr>
                <a:schemeClr val="tx1"/>
              </a:buClr>
            </a:pPr>
            <a:r>
              <a:rPr lang="fr-FR" sz="2400" dirty="0">
                <a:solidFill>
                  <a:srgbClr val="000000"/>
                </a:solidFill>
              </a:rPr>
              <a:t>Sujet n°2 : Depuis le XIXe siècle, la réussite des pays émergents s’explique-t-elle principalement par</a:t>
            </a:r>
          </a:p>
          <a:p>
            <a:pPr lvl="1">
              <a:buClr>
                <a:schemeClr val="tx1"/>
              </a:buClr>
            </a:pPr>
            <a:r>
              <a:rPr lang="fr-FR" sz="2400" dirty="0">
                <a:solidFill>
                  <a:srgbClr val="000000"/>
                </a:solidFill>
              </a:rPr>
              <a:t>leurs dotations factorielles </a:t>
            </a:r>
            <a:r>
              <a:rPr lang="fr-FR" sz="2400" dirty="0" smtClean="0">
                <a:solidFill>
                  <a:srgbClr val="000000"/>
                </a:solidFill>
              </a:rPr>
              <a:t>?</a:t>
            </a:r>
            <a:endParaRPr lang="fr-FR" sz="2400" dirty="0">
              <a:solidFill>
                <a:srgbClr val="000000"/>
              </a:solidFill>
            </a:endParaRPr>
          </a:p>
          <a:p>
            <a:pPr lvl="0">
              <a:buClr>
                <a:schemeClr val="tx1"/>
              </a:buClr>
            </a:pPr>
            <a:r>
              <a:rPr lang="fr-FR" sz="2400" b="1" dirty="0" smtClean="0">
                <a:solidFill>
                  <a:srgbClr val="000000"/>
                </a:solidFill>
              </a:rPr>
              <a:t>2015</a:t>
            </a:r>
            <a:endParaRPr lang="fr-FR" sz="2400" b="1" dirty="0">
              <a:solidFill>
                <a:srgbClr val="000000"/>
              </a:solidFill>
            </a:endParaRPr>
          </a:p>
          <a:p>
            <a:pPr lvl="1">
              <a:buClr>
                <a:schemeClr val="tx1"/>
              </a:buClr>
            </a:pPr>
            <a:r>
              <a:rPr lang="fr-FR" sz="2400" dirty="0" smtClean="0">
                <a:solidFill>
                  <a:srgbClr val="000000"/>
                </a:solidFill>
              </a:rPr>
              <a:t>Sujet n°1: L’euro</a:t>
            </a:r>
            <a:r>
              <a:rPr lang="fr-FR" sz="2400" dirty="0">
                <a:solidFill>
                  <a:srgbClr val="000000"/>
                </a:solidFill>
              </a:rPr>
              <a:t> : d’où vient-il ? Où mène-t-il ?</a:t>
            </a:r>
          </a:p>
          <a:p>
            <a:pPr lvl="1">
              <a:buClr>
                <a:schemeClr val="tx1"/>
              </a:buClr>
            </a:pPr>
            <a:r>
              <a:rPr lang="fr-FR" sz="2400" dirty="0" smtClean="0">
                <a:solidFill>
                  <a:srgbClr val="000000"/>
                </a:solidFill>
              </a:rPr>
              <a:t>Sujet n°2: La </a:t>
            </a:r>
            <a:r>
              <a:rPr lang="fr-FR" sz="2400" dirty="0">
                <a:solidFill>
                  <a:srgbClr val="000000"/>
                </a:solidFill>
              </a:rPr>
              <a:t>globalisation financière a-t-elle rendu l’allocation du capital efficace depuis 1980 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316357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000" b="1" dirty="0" smtClean="0">
                <a:solidFill>
                  <a:srgbClr val="FF0000"/>
                </a:solidFill>
              </a:rPr>
              <a:t>Les objectifs de la CPGE ECE</a:t>
            </a:r>
            <a:endParaRPr lang="fr-FR" sz="3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89698"/>
          </a:xfrm>
        </p:spPr>
        <p:txBody>
          <a:bodyPr>
            <a:noAutofit/>
          </a:bodyPr>
          <a:lstStyle/>
          <a:p>
            <a:pPr>
              <a:spcBef>
                <a:spcPts val="2448"/>
              </a:spcBef>
              <a:buClrTx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Préparer aux </a:t>
            </a:r>
            <a:r>
              <a:rPr lang="fr-FR" sz="2000" b="1" dirty="0" smtClean="0">
                <a:solidFill>
                  <a:srgbClr val="000000"/>
                </a:solidFill>
              </a:rPr>
              <a:t>concours des grandes écoles de commerce</a:t>
            </a:r>
            <a:r>
              <a:rPr lang="fr-FR" sz="2000" dirty="0">
                <a:solidFill>
                  <a:srgbClr val="6F8EB2"/>
                </a:solidFill>
              </a:rPr>
              <a:t> </a:t>
            </a:r>
            <a:r>
              <a:rPr lang="fr-FR" sz="2000" dirty="0" smtClean="0">
                <a:solidFill>
                  <a:srgbClr val="000000"/>
                </a:solidFill>
              </a:rPr>
              <a:t>ou de l’École militaire de Saint-Cyr</a:t>
            </a:r>
            <a:r>
              <a:rPr lang="fr-FR" sz="2000" dirty="0" smtClean="0">
                <a:solidFill>
                  <a:srgbClr val="FF6600"/>
                </a:solidFill>
              </a:rPr>
              <a:t>.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spcBef>
                <a:spcPts val="2448"/>
              </a:spcBef>
              <a:buClrTx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Renforcer les </a:t>
            </a:r>
            <a:r>
              <a:rPr lang="fr-FR" sz="2000" b="1" dirty="0" smtClean="0">
                <a:solidFill>
                  <a:srgbClr val="000000"/>
                </a:solidFill>
              </a:rPr>
              <a:t>enseignements fondamentaux, en continuité avec le programme de terminale ES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fr-FR" sz="2000" dirty="0" smtClean="0"/>
              <a:t>mathématiques, langues vivantes, sciences économiques et sociales (avec une dimension historique), culture générale</a:t>
            </a:r>
            <a:r>
              <a:rPr lang="fr-FR" sz="2000" b="1" dirty="0" smtClean="0"/>
              <a:t>. </a:t>
            </a:r>
          </a:p>
          <a:p>
            <a:pPr>
              <a:spcBef>
                <a:spcPts val="2448"/>
              </a:spcBef>
              <a:buClrTx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 donc offrir également aux étudiants des </a:t>
            </a:r>
            <a:r>
              <a:rPr lang="fr-FR" sz="2000" b="1" dirty="0" smtClean="0">
                <a:solidFill>
                  <a:srgbClr val="000000"/>
                </a:solidFill>
              </a:rPr>
              <a:t>bases solides pour un éventuel cursus universitaire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rincipalement: économie et gestion, voire LEA) ou éventuellement </a:t>
            </a:r>
            <a:r>
              <a:rPr lang="fr-FR" sz="2000" dirty="0" smtClean="0">
                <a:solidFill>
                  <a:srgbClr val="000000"/>
                </a:solidFill>
              </a:rPr>
              <a:t>une entrée en IEP</a:t>
            </a:r>
            <a:r>
              <a:rPr lang="fr-FR" sz="2000" dirty="0" smtClean="0">
                <a:solidFill>
                  <a:srgbClr val="6F8EB2"/>
                </a:solidFill>
              </a:rPr>
              <a:t>. </a:t>
            </a:r>
          </a:p>
          <a:p>
            <a:pPr>
              <a:spcBef>
                <a:spcPts val="2448"/>
              </a:spcBef>
              <a:buClrTx/>
            </a:pPr>
            <a:r>
              <a:rPr lang="fr-FR" sz="2000" dirty="0" smtClean="0">
                <a:solidFill>
                  <a:srgbClr val="000000"/>
                </a:solidFill>
              </a:rPr>
              <a:t>Renforcer l’aptitude des étudiants à </a:t>
            </a:r>
            <a:r>
              <a:rPr lang="fr-FR" sz="2000" b="1" dirty="0" smtClean="0">
                <a:solidFill>
                  <a:srgbClr val="000000"/>
                </a:solidFill>
              </a:rPr>
              <a:t>s’organiser</a:t>
            </a:r>
            <a:r>
              <a:rPr lang="fr-FR" sz="2000" dirty="0" smtClean="0">
                <a:solidFill>
                  <a:srgbClr val="000000"/>
                </a:solidFill>
              </a:rPr>
              <a:t>, </a:t>
            </a:r>
            <a:r>
              <a:rPr lang="fr-FR" sz="2000" b="1" dirty="0" smtClean="0">
                <a:solidFill>
                  <a:srgbClr val="000000"/>
                </a:solidFill>
              </a:rPr>
              <a:t>communiquer</a:t>
            </a:r>
            <a:r>
              <a:rPr lang="fr-FR" sz="2000" dirty="0" smtClean="0">
                <a:solidFill>
                  <a:srgbClr val="000000"/>
                </a:solidFill>
              </a:rPr>
              <a:t> et  valoriser leur</a:t>
            </a:r>
            <a:r>
              <a:rPr lang="fr-FR" sz="2000" b="1" dirty="0" smtClean="0">
                <a:solidFill>
                  <a:srgbClr val="000000"/>
                </a:solidFill>
              </a:rPr>
              <a:t> personnalité</a:t>
            </a:r>
            <a:r>
              <a:rPr lang="fr-FR" sz="2400" dirty="0" smtClean="0">
                <a:solidFill>
                  <a:srgbClr val="6F8EB2"/>
                </a:solidFill>
              </a:rPr>
              <a:t>.</a:t>
            </a:r>
            <a:r>
              <a:rPr lang="fr-FR" sz="2400" dirty="0">
                <a:solidFill>
                  <a:srgbClr val="6F8EB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863054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La prépa ECE, c’est aussi…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Tx/>
            </a:pPr>
            <a:r>
              <a:rPr lang="fr-FR" dirty="0" smtClean="0">
                <a:solidFill>
                  <a:srgbClr val="FF0000"/>
                </a:solidFill>
              </a:rPr>
              <a:t>La solidarité entre les étudiants</a:t>
            </a:r>
          </a:p>
          <a:p>
            <a:pPr lvl="1">
              <a:buClr>
                <a:schemeClr val="tx1">
                  <a:lumMod val="85000"/>
                  <a:lumOff val="15000"/>
                </a:schemeClr>
              </a:buClr>
            </a:pPr>
            <a:r>
              <a:rPr lang="fr-FR" dirty="0" smtClean="0">
                <a:solidFill>
                  <a:srgbClr val="000000"/>
                </a:solidFill>
              </a:rPr>
              <a:t>Dans chaque groupe de colle</a:t>
            </a:r>
          </a:p>
          <a:p>
            <a:pPr lvl="1">
              <a:buClr>
                <a:schemeClr val="tx1">
                  <a:lumMod val="85000"/>
                  <a:lumOff val="15000"/>
                </a:schemeClr>
              </a:buClr>
            </a:pPr>
            <a:r>
              <a:rPr lang="fr-FR" dirty="0" smtClean="0">
                <a:solidFill>
                  <a:srgbClr val="000000"/>
                </a:solidFill>
              </a:rPr>
              <a:t>Au sein de sa promotion</a:t>
            </a:r>
          </a:p>
          <a:p>
            <a:pPr lvl="1">
              <a:spcAft>
                <a:spcPts val="1200"/>
              </a:spcAft>
              <a:buClr>
                <a:schemeClr val="tx1">
                  <a:lumMod val="85000"/>
                  <a:lumOff val="15000"/>
                </a:schemeClr>
              </a:buClr>
            </a:pPr>
            <a:r>
              <a:rPr lang="fr-FR" dirty="0" smtClean="0">
                <a:solidFill>
                  <a:srgbClr val="000000"/>
                </a:solidFill>
              </a:rPr>
              <a:t>Entre les étudiants de première et de deuxième année</a:t>
            </a:r>
            <a:endParaRPr lang="fr-FR" dirty="0">
              <a:solidFill>
                <a:srgbClr val="000000"/>
              </a:solidFill>
            </a:endParaRPr>
          </a:p>
          <a:p>
            <a:pPr>
              <a:buClrTx/>
            </a:pPr>
            <a:r>
              <a:rPr lang="fr-FR" dirty="0" smtClean="0">
                <a:solidFill>
                  <a:srgbClr val="FF0000"/>
                </a:solidFill>
              </a:rPr>
              <a:t>L’accompagnement </a:t>
            </a:r>
          </a:p>
          <a:p>
            <a:pPr lvl="1">
              <a:buClr>
                <a:schemeClr val="tx1">
                  <a:lumMod val="85000"/>
                  <a:lumOff val="15000"/>
                </a:schemeClr>
              </a:buClr>
            </a:pPr>
            <a:r>
              <a:rPr lang="fr-FR" dirty="0" smtClean="0">
                <a:solidFill>
                  <a:srgbClr val="000000"/>
                </a:solidFill>
              </a:rPr>
              <a:t>Des enseignants mobilisés pour la réussite de leurs étudiants</a:t>
            </a:r>
          </a:p>
          <a:p>
            <a:pPr lvl="1">
              <a:buClr>
                <a:schemeClr val="tx1">
                  <a:lumMod val="85000"/>
                  <a:lumOff val="15000"/>
                </a:schemeClr>
              </a:buClr>
            </a:pPr>
            <a:r>
              <a:rPr lang="fr-FR" dirty="0" smtClean="0">
                <a:solidFill>
                  <a:srgbClr val="000000"/>
                </a:solidFill>
              </a:rPr>
              <a:t>Un suivi personnalisé des étudiants dans les disciplines, dans le choix des écoles et l’orie</a:t>
            </a:r>
            <a:r>
              <a:rPr lang="fr-FR" dirty="0">
                <a:solidFill>
                  <a:srgbClr val="000000"/>
                </a:solidFill>
              </a:rPr>
              <a:t>n</a:t>
            </a:r>
            <a:r>
              <a:rPr lang="fr-FR" dirty="0" smtClean="0">
                <a:solidFill>
                  <a:srgbClr val="000000"/>
                </a:solidFill>
              </a:rPr>
              <a:t>tation, dans la préparation aux épreuves orales.</a:t>
            </a:r>
          </a:p>
          <a:p>
            <a:pPr lvl="1">
              <a:spcAft>
                <a:spcPts val="1200"/>
              </a:spcAft>
              <a:buClr>
                <a:schemeClr val="tx1">
                  <a:lumMod val="85000"/>
                  <a:lumOff val="15000"/>
                </a:schemeClr>
              </a:buClr>
            </a:pPr>
            <a:r>
              <a:rPr lang="fr-FR" dirty="0" smtClean="0">
                <a:solidFill>
                  <a:srgbClr val="000000"/>
                </a:solidFill>
              </a:rPr>
              <a:t>Le soutien et les conseils des anciens</a:t>
            </a:r>
          </a:p>
          <a:p>
            <a:pPr>
              <a:buClrTx/>
            </a:pPr>
            <a:r>
              <a:rPr lang="fr-FR" dirty="0" smtClean="0">
                <a:solidFill>
                  <a:srgbClr val="FF0000"/>
                </a:solidFill>
              </a:rPr>
              <a:t>L’ouverture </a:t>
            </a:r>
          </a:p>
          <a:p>
            <a:pPr lvl="1">
              <a:buClrTx/>
            </a:pPr>
            <a:r>
              <a:rPr lang="fr-FR" dirty="0" smtClean="0">
                <a:solidFill>
                  <a:srgbClr val="000000"/>
                </a:solidFill>
              </a:rPr>
              <a:t>Des sorties culturelles organisées en première année</a:t>
            </a:r>
          </a:p>
          <a:p>
            <a:pPr lvl="1">
              <a:spcAft>
                <a:spcPts val="1200"/>
              </a:spcAft>
              <a:buClr>
                <a:schemeClr val="tx1">
                  <a:lumMod val="85000"/>
                  <a:lumOff val="15000"/>
                </a:schemeClr>
              </a:buClr>
            </a:pPr>
            <a:r>
              <a:rPr lang="fr-FR" dirty="0" smtClean="0">
                <a:solidFill>
                  <a:srgbClr val="000000"/>
                </a:solidFill>
              </a:rPr>
              <a:t>Des </a:t>
            </a:r>
            <a:r>
              <a:rPr lang="fr-FR" dirty="0">
                <a:solidFill>
                  <a:srgbClr val="000000"/>
                </a:solidFill>
              </a:rPr>
              <a:t>contacts avec des acteurs économiques (lors des entretiens blancs, de visites d’entreprise ou d’école…)</a:t>
            </a:r>
          </a:p>
          <a:p>
            <a:pPr lvl="1">
              <a:buClr>
                <a:schemeClr val="tx1">
                  <a:lumMod val="85000"/>
                  <a:lumOff val="15000"/>
                </a:schemeClr>
              </a:buClr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676993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000" b="1" dirty="0" smtClean="0">
                <a:solidFill>
                  <a:srgbClr val="FF0000"/>
                </a:solidFill>
              </a:rPr>
              <a:t>Les horaires par discipline</a:t>
            </a:r>
            <a:endParaRPr lang="fr-FR" sz="3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94991775"/>
              </p:ext>
            </p:extLst>
          </p:nvPr>
        </p:nvGraphicFramePr>
        <p:xfrm>
          <a:off x="331914" y="1979445"/>
          <a:ext cx="8504238" cy="381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Disciplines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Première année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Deuxième année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11760"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rgbClr val="6B89AC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Mathématiques </a:t>
                      </a:r>
                      <a:endParaRPr lang="fr-FR" sz="2000" dirty="0">
                        <a:solidFill>
                          <a:srgbClr val="6B89A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6B89AC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8h </a:t>
                      </a:r>
                      <a:endParaRPr lang="fr-FR" sz="2000" dirty="0">
                        <a:solidFill>
                          <a:srgbClr val="6B89A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6B89AC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(dont 2 heures de TD) </a:t>
                      </a:r>
                      <a:endParaRPr lang="fr-FR" sz="2000" dirty="0">
                        <a:solidFill>
                          <a:srgbClr val="6B89A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6B89AC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8h </a:t>
                      </a:r>
                      <a:endParaRPr lang="fr-FR" sz="2000" dirty="0">
                        <a:solidFill>
                          <a:srgbClr val="6B89A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6B89AC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(dont 2 heures de TD) </a:t>
                      </a:r>
                      <a:endParaRPr lang="fr-FR" sz="2000" dirty="0">
                        <a:solidFill>
                          <a:srgbClr val="6B89A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1176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6B89AC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I</a:t>
                      </a:r>
                      <a:r>
                        <a:rPr lang="fr-FR" sz="2000" dirty="0" smtClean="0">
                          <a:solidFill>
                            <a:srgbClr val="6B89AC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nformatique</a:t>
                      </a:r>
                      <a:endParaRPr lang="fr-FR" sz="2000" dirty="0">
                        <a:solidFill>
                          <a:srgbClr val="6B89A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6B89AC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1h</a:t>
                      </a:r>
                      <a:endParaRPr lang="fr-FR" sz="2000">
                        <a:solidFill>
                          <a:srgbClr val="6B89A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6B89AC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1h</a:t>
                      </a:r>
                      <a:endParaRPr lang="fr-FR" sz="2000" dirty="0">
                        <a:solidFill>
                          <a:srgbClr val="6B89A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1176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Economie, sociologie et histoire (ESH)</a:t>
                      </a:r>
                      <a:endParaRPr lang="fr-FR" sz="2000" dirty="0">
                        <a:solidFill>
                          <a:srgbClr val="FF66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6h</a:t>
                      </a:r>
                      <a:endParaRPr lang="fr-FR" sz="2000" dirty="0">
                        <a:solidFill>
                          <a:srgbClr val="FF66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6h</a:t>
                      </a:r>
                      <a:endParaRPr lang="fr-FR" sz="2000" dirty="0">
                        <a:solidFill>
                          <a:srgbClr val="FF66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11760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rgbClr val="FF6600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Economie approfondie</a:t>
                      </a:r>
                      <a:endParaRPr lang="fr-FR" sz="2000">
                        <a:solidFill>
                          <a:srgbClr val="FF66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2h</a:t>
                      </a:r>
                      <a:endParaRPr lang="fr-FR" sz="2000" dirty="0">
                        <a:solidFill>
                          <a:srgbClr val="FF66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2h</a:t>
                      </a:r>
                      <a:endParaRPr lang="fr-FR" sz="2000" dirty="0">
                        <a:solidFill>
                          <a:srgbClr val="FF66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1176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Culture générale</a:t>
                      </a:r>
                      <a:endParaRPr lang="fr-FR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6h</a:t>
                      </a:r>
                      <a:endParaRPr lang="fr-FR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6h</a:t>
                      </a:r>
                      <a:endParaRPr lang="fr-FR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1176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5E702D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Langue vivante 1</a:t>
                      </a:r>
                      <a:endParaRPr lang="fr-FR" sz="2000" dirty="0">
                        <a:solidFill>
                          <a:srgbClr val="5E702D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5E702D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3h</a:t>
                      </a:r>
                      <a:endParaRPr lang="fr-FR" sz="2000" dirty="0">
                        <a:solidFill>
                          <a:srgbClr val="5E702D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5E702D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3h</a:t>
                      </a:r>
                      <a:endParaRPr lang="fr-FR" sz="2000" dirty="0">
                        <a:solidFill>
                          <a:srgbClr val="5E702D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1176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5E702D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Langue vivante 2</a:t>
                      </a:r>
                      <a:endParaRPr lang="fr-FR" sz="2000" dirty="0">
                        <a:solidFill>
                          <a:srgbClr val="5E702D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5E702D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3h</a:t>
                      </a:r>
                      <a:endParaRPr lang="fr-FR" sz="2000" dirty="0">
                        <a:solidFill>
                          <a:srgbClr val="5E702D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5E702D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3h</a:t>
                      </a:r>
                      <a:endParaRPr lang="fr-FR" sz="2000" dirty="0">
                        <a:solidFill>
                          <a:srgbClr val="5E702D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1176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EPS</a:t>
                      </a:r>
                      <a:endParaRPr lang="fr-FR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2h</a:t>
                      </a:r>
                      <a:endParaRPr lang="fr-FR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2h</a:t>
                      </a:r>
                      <a:endParaRPr lang="fr-FR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51459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000" b="1" dirty="0" smtClean="0">
                <a:solidFill>
                  <a:srgbClr val="FF0000"/>
                </a:solidFill>
              </a:rPr>
              <a:t>Un emploi du temps-type en prépa ECE</a:t>
            </a:r>
            <a:endParaRPr lang="fr-FR" sz="3000" b="1" dirty="0">
              <a:solidFill>
                <a:srgbClr val="FF0000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1061182" y="1602910"/>
            <a:ext cx="7744489" cy="4572000"/>
          </a:xfrm>
        </p:spPr>
        <p:txBody>
          <a:bodyPr/>
          <a:lstStyle/>
          <a:p>
            <a:pPr marL="0" indent="0">
              <a:buNone/>
            </a:pPr>
            <a:r>
              <a:rPr lang="fr-FR" sz="2400" u="sng" dirty="0" smtClean="0"/>
              <a:t>Chaque semaine: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fr-FR" sz="2400" dirty="0" smtClean="0">
                <a:solidFill>
                  <a:srgbClr val="000000"/>
                </a:solidFill>
              </a:rPr>
              <a:t>30 h de cours (dont 2h d’EPS)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fr-FR" sz="2400" dirty="0" smtClean="0">
                <a:solidFill>
                  <a:srgbClr val="000000"/>
                </a:solidFill>
              </a:rPr>
              <a:t>2 ou 3 colles de 20 minutes (épreuve orale dans chaque discipline toutes les deux semaines).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fr-FR" sz="2400" dirty="0">
                <a:solidFill>
                  <a:srgbClr val="000000"/>
                </a:solidFill>
              </a:rPr>
              <a:t>U</a:t>
            </a:r>
            <a:r>
              <a:rPr lang="fr-FR" sz="2400" dirty="0" smtClean="0">
                <a:solidFill>
                  <a:srgbClr val="000000"/>
                </a:solidFill>
              </a:rPr>
              <a:t>n </a:t>
            </a:r>
            <a:r>
              <a:rPr lang="fr-FR" sz="2400" dirty="0">
                <a:solidFill>
                  <a:srgbClr val="000000"/>
                </a:solidFill>
              </a:rPr>
              <a:t>devoir surveillé par </a:t>
            </a:r>
            <a:r>
              <a:rPr lang="fr-FR" sz="2400" dirty="0" smtClean="0">
                <a:solidFill>
                  <a:srgbClr val="000000"/>
                </a:solidFill>
              </a:rPr>
              <a:t>semaine.</a:t>
            </a:r>
          </a:p>
          <a:p>
            <a:pPr marL="0" indent="0">
              <a:buClr>
                <a:schemeClr val="tx1"/>
              </a:buClr>
              <a:buNone/>
            </a:pPr>
            <a:endParaRPr lang="fr-FR" sz="2400" dirty="0" smtClean="0">
              <a:solidFill>
                <a:srgbClr val="0000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fr-FR" sz="2400" u="sng" dirty="0" smtClean="0">
                <a:solidFill>
                  <a:srgbClr val="000000"/>
                </a:solidFill>
              </a:rPr>
              <a:t>Dans l’année: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fr-FR" sz="2400" dirty="0" smtClean="0">
                <a:solidFill>
                  <a:srgbClr val="000000"/>
                </a:solidFill>
              </a:rPr>
              <a:t>Un </a:t>
            </a:r>
            <a:r>
              <a:rPr lang="fr-FR" sz="2400" dirty="0">
                <a:solidFill>
                  <a:srgbClr val="000000"/>
                </a:solidFill>
              </a:rPr>
              <a:t>concours </a:t>
            </a:r>
            <a:r>
              <a:rPr lang="fr-FR" sz="2400" dirty="0" smtClean="0">
                <a:solidFill>
                  <a:srgbClr val="000000"/>
                </a:solidFill>
              </a:rPr>
              <a:t>blanc.</a:t>
            </a:r>
          </a:p>
          <a:p>
            <a:pPr lvl="1">
              <a:buClr>
                <a:schemeClr val="tx1"/>
              </a:buClr>
              <a:buFont typeface="Wingdings" charset="2"/>
              <a:buChar char="§"/>
            </a:pPr>
            <a:r>
              <a:rPr lang="fr-FR" sz="2400" dirty="0" smtClean="0">
                <a:solidFill>
                  <a:srgbClr val="000000"/>
                </a:solidFill>
              </a:rPr>
              <a:t>Des devoirs maisons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88267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60400"/>
          </a:xfrm>
        </p:spPr>
        <p:txBody>
          <a:bodyPr>
            <a:normAutofit/>
          </a:bodyPr>
          <a:lstStyle/>
          <a:p>
            <a:r>
              <a:rPr lang="fr-FR" sz="3000" b="1" dirty="0" smtClean="0">
                <a:solidFill>
                  <a:srgbClr val="FF0000"/>
                </a:solidFill>
              </a:rPr>
              <a:t>Le recrutement en prépa ECE</a:t>
            </a:r>
            <a:endParaRPr lang="fr-FR" sz="3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064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</a:pPr>
            <a:r>
              <a:rPr lang="fr-FR" sz="2200" dirty="0" smtClean="0"/>
              <a:t>L’accès à une CPGE ECE est offert à des élèves de terminale ES présentant des</a:t>
            </a:r>
            <a:r>
              <a:rPr lang="fr-FR" sz="2200" b="1" dirty="0" smtClean="0">
                <a:solidFill>
                  <a:srgbClr val="000000"/>
                </a:solidFill>
              </a:rPr>
              <a:t> bases solides dans les quatre champs disciplinaires</a:t>
            </a:r>
            <a:r>
              <a:rPr lang="fr-FR" sz="2200" dirty="0" smtClean="0">
                <a:solidFill>
                  <a:srgbClr val="6F8EB2"/>
                </a:solidFill>
              </a:rPr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</a:pPr>
            <a:r>
              <a:rPr lang="fr-FR" sz="2200" dirty="0" smtClean="0"/>
              <a:t>Mais les notes obtenues au lycée ne permettent qu’imparfaitement de prédire les résultats en prépa. </a:t>
            </a:r>
            <a:r>
              <a:rPr lang="fr-FR" sz="2200" b="1" dirty="0" smtClean="0">
                <a:solidFill>
                  <a:srgbClr val="000000"/>
                </a:solidFill>
              </a:rPr>
              <a:t>Les appréciations et l’avis du conseil de classe </a:t>
            </a:r>
            <a:r>
              <a:rPr lang="fr-FR" sz="2200" dirty="0" smtClean="0"/>
              <a:t>sont également regardés avec attention lors de la procédure APB.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</a:pPr>
            <a:r>
              <a:rPr lang="fr-FR" sz="2200" dirty="0" smtClean="0">
                <a:solidFill>
                  <a:srgbClr val="000000"/>
                </a:solidFill>
              </a:rPr>
              <a:t>Le nombre de prépas ECE (116 au total) </a:t>
            </a:r>
            <a:r>
              <a:rPr lang="fr-F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est suffisant pour </a:t>
            </a:r>
            <a:r>
              <a:rPr lang="fr-FR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accueillir un</a:t>
            </a:r>
            <a:r>
              <a:rPr lang="fr-FR" sz="2200" b="1" dirty="0" smtClean="0">
                <a:solidFill>
                  <a:srgbClr val="6F8EB2"/>
                </a:solidFill>
              </a:rPr>
              <a:t> </a:t>
            </a:r>
            <a:r>
              <a:rPr lang="fr-FR" sz="2200" b="1" dirty="0" smtClean="0">
                <a:solidFill>
                  <a:srgbClr val="000000"/>
                </a:solidFill>
              </a:rPr>
              <a:t>public large</a:t>
            </a:r>
            <a:r>
              <a:rPr lang="fr-FR" sz="2200" b="1" dirty="0" smtClean="0"/>
              <a:t>.</a:t>
            </a:r>
            <a:r>
              <a:rPr lang="fr-FR" sz="2200" dirty="0" smtClean="0"/>
              <a:t> 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16130413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50900"/>
          </a:xfrm>
        </p:spPr>
        <p:txBody>
          <a:bodyPr>
            <a:no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Les qualités </a:t>
            </a:r>
            <a:r>
              <a:rPr lang="fr-FR" sz="2800" b="1" dirty="0" smtClean="0">
                <a:solidFill>
                  <a:srgbClr val="FF0000"/>
                </a:solidFill>
              </a:rPr>
              <a:t>requises pour entrer en </a:t>
            </a:r>
            <a:r>
              <a:rPr lang="fr-FR" sz="2800" b="1" dirty="0" smtClean="0">
                <a:solidFill>
                  <a:srgbClr val="FF0000"/>
                </a:solidFill>
              </a:rPr>
              <a:t>prépa ECE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022852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spcAft>
                <a:spcPts val="1200"/>
              </a:spcAft>
              <a:buClr>
                <a:schemeClr val="tx1"/>
              </a:buClr>
              <a:buFont typeface="Courier New"/>
              <a:buChar char="o"/>
            </a:pPr>
            <a:r>
              <a:rPr lang="fr-FR" sz="2400" dirty="0" smtClean="0"/>
              <a:t>Avoir </a:t>
            </a:r>
            <a:r>
              <a:rPr lang="fr-FR" sz="2400" dirty="0"/>
              <a:t>un </a:t>
            </a:r>
            <a:r>
              <a:rPr lang="fr-FR" sz="2400" b="1" dirty="0"/>
              <a:t>objectif </a:t>
            </a:r>
            <a:r>
              <a:rPr lang="fr-FR" sz="2400" b="1" dirty="0" smtClean="0"/>
              <a:t>clair </a:t>
            </a:r>
            <a:r>
              <a:rPr lang="fr-FR" sz="2400" dirty="0" smtClean="0"/>
              <a:t>et </a:t>
            </a:r>
            <a:r>
              <a:rPr lang="fr-FR" sz="2400" b="1" dirty="0" smtClean="0"/>
              <a:t>s’être informé </a:t>
            </a:r>
            <a:r>
              <a:rPr lang="fr-FR" sz="2400" dirty="0" smtClean="0"/>
              <a:t>sur la prépa ECE et ses débouchés.</a:t>
            </a:r>
          </a:p>
          <a:p>
            <a:pPr>
              <a:lnSpc>
                <a:spcPct val="130000"/>
              </a:lnSpc>
              <a:spcAft>
                <a:spcPts val="1200"/>
              </a:spcAft>
              <a:buClr>
                <a:schemeClr val="tx1"/>
              </a:buClr>
              <a:buFont typeface="Courier New"/>
              <a:buChar char="o"/>
            </a:pPr>
            <a:r>
              <a:rPr lang="fr-FR" sz="2400" dirty="0" smtClean="0"/>
              <a:t>Avoir le sens de </a:t>
            </a:r>
            <a:r>
              <a:rPr lang="fr-FR" sz="2400" b="1" dirty="0" smtClean="0"/>
              <a:t>l’effort, </a:t>
            </a:r>
            <a:r>
              <a:rPr lang="fr-FR" sz="2400" dirty="0" smtClean="0"/>
              <a:t>de </a:t>
            </a:r>
            <a:r>
              <a:rPr lang="fr-FR" sz="2400" b="1" dirty="0" smtClean="0"/>
              <a:t>la persévérance</a:t>
            </a:r>
            <a:r>
              <a:rPr lang="fr-FR" sz="2400" dirty="0" smtClean="0"/>
              <a:t>, une bonne </a:t>
            </a:r>
            <a:r>
              <a:rPr lang="fr-FR" sz="2400" b="1" dirty="0" smtClean="0"/>
              <a:t>capacité de travail</a:t>
            </a:r>
            <a:r>
              <a:rPr lang="fr-FR" sz="2400" dirty="0" smtClean="0"/>
              <a:t>.</a:t>
            </a:r>
          </a:p>
          <a:p>
            <a:pPr>
              <a:lnSpc>
                <a:spcPct val="130000"/>
              </a:lnSpc>
              <a:spcAft>
                <a:spcPts val="1200"/>
              </a:spcAft>
              <a:buClr>
                <a:schemeClr val="tx1"/>
              </a:buClr>
              <a:buFont typeface="Courier New"/>
              <a:buChar char="o"/>
            </a:pPr>
            <a:r>
              <a:rPr lang="fr-FR" sz="2400" dirty="0" smtClean="0"/>
              <a:t>Être</a:t>
            </a:r>
            <a:r>
              <a:rPr lang="fr-FR" sz="2400" b="1" dirty="0" smtClean="0"/>
              <a:t> ouvert et curieux</a:t>
            </a:r>
            <a:r>
              <a:rPr lang="fr-FR" sz="2400" dirty="0" smtClean="0"/>
              <a:t>. </a:t>
            </a:r>
          </a:p>
          <a:p>
            <a:pPr>
              <a:lnSpc>
                <a:spcPct val="130000"/>
              </a:lnSpc>
              <a:spcAft>
                <a:spcPts val="1200"/>
              </a:spcAft>
              <a:buClr>
                <a:schemeClr val="tx1"/>
              </a:buClr>
              <a:buFont typeface="Courier New"/>
              <a:buChar char="o"/>
            </a:pPr>
            <a:r>
              <a:rPr lang="fr-FR" sz="2400" dirty="0" smtClean="0"/>
              <a:t>Avoir le </a:t>
            </a:r>
            <a:r>
              <a:rPr lang="fr-FR" sz="2400" b="1" dirty="0" smtClean="0"/>
              <a:t>sens de l’engagement</a:t>
            </a:r>
            <a:r>
              <a:rPr lang="fr-FR" sz="2400" dirty="0"/>
              <a:t> </a:t>
            </a:r>
            <a:r>
              <a:rPr lang="fr-FR" sz="2400" dirty="0" smtClean="0"/>
              <a:t>mais aussi </a:t>
            </a:r>
            <a:r>
              <a:rPr lang="fr-FR" sz="2400" b="1" dirty="0" smtClean="0"/>
              <a:t>l’esprit d’équipe</a:t>
            </a:r>
            <a:r>
              <a:rPr lang="fr-FR" sz="2400" dirty="0" smtClean="0"/>
              <a:t>.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452178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que">
  <a:themeElements>
    <a:clrScheme name="Personnalisée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9783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que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que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</TotalTime>
  <Words>1996</Words>
  <Application>Microsoft Macintosh PowerPoint</Application>
  <PresentationFormat>Présentation à l'écran (4:3)</PresentationFormat>
  <Paragraphs>311</Paragraphs>
  <Slides>31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2" baseType="lpstr">
      <vt:lpstr>Civique</vt:lpstr>
      <vt:lpstr>LIAISON TERMINALE ES – CPGE   </vt:lpstr>
      <vt:lpstr>Tout savoir sur la CPGE ECE</vt:lpstr>
      <vt:lpstr>PARTIE 1 </vt:lpstr>
      <vt:lpstr>Les objectifs de la CPGE ECE</vt:lpstr>
      <vt:lpstr>La prépa ECE, c’est aussi…</vt:lpstr>
      <vt:lpstr>Les horaires par discipline</vt:lpstr>
      <vt:lpstr>Un emploi du temps-type en prépa ECE</vt:lpstr>
      <vt:lpstr>Le recrutement en prépa ECE</vt:lpstr>
      <vt:lpstr>Les qualités requises pour entrer en prépa ECE</vt:lpstr>
      <vt:lpstr>Les qualités à développer en prépa ECE</vt:lpstr>
      <vt:lpstr>PARTIE 2 </vt:lpstr>
      <vt:lpstr>Une orientation centrée sur les écoles de commerce</vt:lpstr>
      <vt:lpstr>Le conventionnement des CPGE </vt:lpstr>
      <vt:lpstr>L’accès aux écoles de commerce</vt:lpstr>
      <vt:lpstr>Le classement des écoles de commerce</vt:lpstr>
      <vt:lpstr>Classement Eduniversal des Meilleurs Licences, Bachelors &amp; Grandes Ecoles 2015 - 2016 </vt:lpstr>
      <vt:lpstr>Les avantages d’un cursus prépa ECE - école en 3 ans</vt:lpstr>
      <vt:lpstr>PARTIE 3</vt:lpstr>
      <vt:lpstr>Présentation PowerPoint</vt:lpstr>
      <vt:lpstr>Présentation PowerPoint</vt:lpstr>
      <vt:lpstr>Le coût des études en école de commerce et son amortissement</vt:lpstr>
      <vt:lpstr>De plus en plus de boursiers en prépa  </vt:lpstr>
      <vt:lpstr>Les concours en prépa EC</vt:lpstr>
      <vt:lpstr>Déroulement du concours</vt:lpstr>
      <vt:lpstr>La nature des épreuves</vt:lpstr>
      <vt:lpstr>Les coefficients des épreuves </vt:lpstr>
      <vt:lpstr>Annexe: L’ESH et l’économie approfondie</vt:lpstr>
      <vt:lpstr>Le programme d’ESH</vt:lpstr>
      <vt:lpstr>Le programme d’économie approfondie</vt:lpstr>
      <vt:lpstr>Les sujets d’ESH (BCE) depuis 2013</vt:lpstr>
      <vt:lpstr>Les sujets d’ESH (Écricome) depuis 2013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 TERMINALE ES – CPGE  jeudi 28 janvier 2016</dc:title>
  <dc:creator>philippe crupaux</dc:creator>
  <cp:lastModifiedBy>philippe crupaux</cp:lastModifiedBy>
  <cp:revision>98</cp:revision>
  <cp:lastPrinted>2016-01-28T11:07:46Z</cp:lastPrinted>
  <dcterms:created xsi:type="dcterms:W3CDTF">2016-01-27T14:29:03Z</dcterms:created>
  <dcterms:modified xsi:type="dcterms:W3CDTF">2016-02-19T16:54:48Z</dcterms:modified>
</cp:coreProperties>
</file>