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3"/>
  </p:notesMasterIdLst>
  <p:handoutMasterIdLst>
    <p:handoutMasterId r:id="rId34"/>
  </p:handoutMasterIdLst>
  <p:sldIdLst>
    <p:sldId id="256" r:id="rId2"/>
    <p:sldId id="257" r:id="rId3"/>
    <p:sldId id="258" r:id="rId4"/>
    <p:sldId id="259" r:id="rId5"/>
    <p:sldId id="260" r:id="rId6"/>
    <p:sldId id="261" r:id="rId7"/>
    <p:sldId id="263" r:id="rId8"/>
    <p:sldId id="264" r:id="rId9"/>
    <p:sldId id="270" r:id="rId10"/>
    <p:sldId id="271" r:id="rId11"/>
    <p:sldId id="272" r:id="rId12"/>
    <p:sldId id="265" r:id="rId13"/>
    <p:sldId id="266" r:id="rId14"/>
    <p:sldId id="267" r:id="rId15"/>
    <p:sldId id="273" r:id="rId16"/>
    <p:sldId id="274" r:id="rId17"/>
    <p:sldId id="275" r:id="rId18"/>
    <p:sldId id="276" r:id="rId19"/>
    <p:sldId id="277" r:id="rId20"/>
    <p:sldId id="278" r:id="rId21"/>
    <p:sldId id="279" r:id="rId22"/>
    <p:sldId id="280" r:id="rId23"/>
    <p:sldId id="268" r:id="rId24"/>
    <p:sldId id="269" r:id="rId25"/>
    <p:sldId id="281" r:id="rId26"/>
    <p:sldId id="282" r:id="rId27"/>
    <p:sldId id="283" r:id="rId28"/>
    <p:sldId id="284" r:id="rId29"/>
    <p:sldId id="285" r:id="rId30"/>
    <p:sldId id="286" r:id="rId31"/>
    <p:sldId id="287" r:id="rId32"/>
  </p:sldIdLst>
  <p:sldSz cx="9144000" cy="6858000" type="screen4x3"/>
  <p:notesSz cx="9926638" cy="67976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842" y="-6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5622798" y="0"/>
            <a:ext cx="4301543" cy="339884"/>
          </a:xfrm>
          <a:prstGeom prst="rect">
            <a:avLst/>
          </a:prstGeom>
        </p:spPr>
        <p:txBody>
          <a:bodyPr vert="horz" lIns="91440" tIns="45720" rIns="91440" bIns="45720" rtlCol="0"/>
          <a:lstStyle>
            <a:lvl1pPr algn="r">
              <a:defRPr sz="1200"/>
            </a:lvl1pPr>
          </a:lstStyle>
          <a:p>
            <a:fld id="{B05C9D9F-4E9C-4B3F-A4B8-F698D56F26EF}" type="datetimeFigureOut">
              <a:rPr lang="fr-FR" smtClean="0"/>
              <a:t>14/05/2014</a:t>
            </a:fld>
            <a:endParaRPr lang="fr-FR"/>
          </a:p>
        </p:txBody>
      </p:sp>
      <p:sp>
        <p:nvSpPr>
          <p:cNvPr id="4" name="Espace réservé du pied de page 3"/>
          <p:cNvSpPr>
            <a:spLocks noGrp="1"/>
          </p:cNvSpPr>
          <p:nvPr>
            <p:ph type="ftr" sz="quarter" idx="2"/>
          </p:nvPr>
        </p:nvSpPr>
        <p:spPr>
          <a:xfrm>
            <a:off x="0" y="6456612"/>
            <a:ext cx="4301543" cy="33988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622798" y="6456612"/>
            <a:ext cx="4301543" cy="339884"/>
          </a:xfrm>
          <a:prstGeom prst="rect">
            <a:avLst/>
          </a:prstGeom>
        </p:spPr>
        <p:txBody>
          <a:bodyPr vert="horz" lIns="91440" tIns="45720" rIns="91440" bIns="45720" rtlCol="0" anchor="b"/>
          <a:lstStyle>
            <a:lvl1pPr algn="r">
              <a:defRPr sz="1200"/>
            </a:lvl1pPr>
          </a:lstStyle>
          <a:p>
            <a:fld id="{30A92BBD-7F0E-41B5-82E1-5A63758B76CC}" type="slidenum">
              <a:rPr lang="fr-FR" smtClean="0"/>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622798" y="0"/>
            <a:ext cx="4301543" cy="339884"/>
          </a:xfrm>
          <a:prstGeom prst="rect">
            <a:avLst/>
          </a:prstGeom>
        </p:spPr>
        <p:txBody>
          <a:bodyPr vert="horz" lIns="91440" tIns="45720" rIns="91440" bIns="45720" rtlCol="0"/>
          <a:lstStyle>
            <a:lvl1pPr algn="r">
              <a:defRPr sz="1200"/>
            </a:lvl1pPr>
          </a:lstStyle>
          <a:p>
            <a:fld id="{B710868B-981B-4561-A9F6-6FF57D0585E7}" type="datetimeFigureOut">
              <a:rPr lang="fr-FR" smtClean="0"/>
              <a:pPr/>
              <a:t>14/05/2014</a:t>
            </a:fld>
            <a:endParaRPr lang="fr-FR"/>
          </a:p>
        </p:txBody>
      </p:sp>
      <p:sp>
        <p:nvSpPr>
          <p:cNvPr id="4" name="Espace réservé de l'image des diapositives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92664" y="3228896"/>
            <a:ext cx="7941310" cy="3058954"/>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456612"/>
            <a:ext cx="4301543" cy="33988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622798" y="6456612"/>
            <a:ext cx="4301543" cy="339884"/>
          </a:xfrm>
          <a:prstGeom prst="rect">
            <a:avLst/>
          </a:prstGeom>
        </p:spPr>
        <p:txBody>
          <a:bodyPr vert="horz" lIns="91440" tIns="45720" rIns="91440" bIns="45720" rtlCol="0" anchor="b"/>
          <a:lstStyle>
            <a:lvl1pPr algn="r">
              <a:defRPr sz="1200"/>
            </a:lvl1pPr>
          </a:lstStyle>
          <a:p>
            <a:fld id="{7B21239D-EA51-41AC-83ED-951F4E325FCD}" type="slidenum">
              <a:rPr lang="fr-FR" smtClean="0"/>
              <a:pPr/>
              <a:t>‹N°›</a:t>
            </a:fld>
            <a:endParaRPr lang="fr-FR"/>
          </a:p>
        </p:txBody>
      </p:sp>
    </p:spTree>
    <p:extLst>
      <p:ext uri="{BB962C8B-B14F-4D97-AF65-F5344CB8AC3E}">
        <p14:creationId xmlns:p14="http://schemas.microsoft.com/office/powerpoint/2010/main" xmlns="" val="130357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6F20A18-340B-46DB-8BB2-705911A03317}" type="datetime1">
              <a:rPr lang="fr-FR" smtClean="0"/>
              <a:pPr/>
              <a:t>14/05/2014</a:t>
            </a:fld>
            <a:endParaRPr lang="fr-FR"/>
          </a:p>
        </p:txBody>
      </p:sp>
      <p:sp>
        <p:nvSpPr>
          <p:cNvPr id="5" name="Espace réservé du pied de page 4"/>
          <p:cNvSpPr>
            <a:spLocks noGrp="1"/>
          </p:cNvSpPr>
          <p:nvPr>
            <p:ph type="ftr" sz="quarter" idx="11"/>
          </p:nvPr>
        </p:nvSpPr>
        <p:spPr/>
        <p:txBody>
          <a:bodyPr/>
          <a:lstStyle/>
          <a:p>
            <a:r>
              <a:rPr lang="fr-FR" smtClean="0"/>
              <a:t>Emmanuelle Bossis</a:t>
            </a:r>
            <a:endParaRPr lang="fr-FR"/>
          </a:p>
        </p:txBody>
      </p:sp>
      <p:sp>
        <p:nvSpPr>
          <p:cNvPr id="6" name="Espace réservé du numéro de diapositive 5"/>
          <p:cNvSpPr>
            <a:spLocks noGrp="1"/>
          </p:cNvSpPr>
          <p:nvPr>
            <p:ph type="sldNum" sz="quarter" idx="12"/>
          </p:nvPr>
        </p:nvSpPr>
        <p:spPr/>
        <p:txBody>
          <a:bodyPr/>
          <a:lstStyle/>
          <a:p>
            <a:fld id="{1B4058F7-D19B-472A-8F43-9F20B2A501A3}" type="slidenum">
              <a:rPr lang="fr-FR" smtClean="0"/>
              <a:pPr/>
              <a:t>‹N°›</a:t>
            </a:fld>
            <a:endParaRPr lang="fr-FR"/>
          </a:p>
        </p:txBody>
      </p:sp>
    </p:spTree>
    <p:extLst>
      <p:ext uri="{BB962C8B-B14F-4D97-AF65-F5344CB8AC3E}">
        <p14:creationId xmlns:p14="http://schemas.microsoft.com/office/powerpoint/2010/main" xmlns="" val="1028329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5E1C70A-2F6E-42FD-B1C8-6A5F69979062}" type="datetime1">
              <a:rPr lang="fr-FR" smtClean="0"/>
              <a:pPr/>
              <a:t>14/05/2014</a:t>
            </a:fld>
            <a:endParaRPr lang="fr-FR"/>
          </a:p>
        </p:txBody>
      </p:sp>
      <p:sp>
        <p:nvSpPr>
          <p:cNvPr id="5" name="Espace réservé du pied de page 4"/>
          <p:cNvSpPr>
            <a:spLocks noGrp="1"/>
          </p:cNvSpPr>
          <p:nvPr>
            <p:ph type="ftr" sz="quarter" idx="11"/>
          </p:nvPr>
        </p:nvSpPr>
        <p:spPr/>
        <p:txBody>
          <a:bodyPr/>
          <a:lstStyle/>
          <a:p>
            <a:r>
              <a:rPr lang="fr-FR" smtClean="0"/>
              <a:t>Emmanuelle Bossis</a:t>
            </a:r>
            <a:endParaRPr lang="fr-FR"/>
          </a:p>
        </p:txBody>
      </p:sp>
      <p:sp>
        <p:nvSpPr>
          <p:cNvPr id="6" name="Espace réservé du numéro de diapositive 5"/>
          <p:cNvSpPr>
            <a:spLocks noGrp="1"/>
          </p:cNvSpPr>
          <p:nvPr>
            <p:ph type="sldNum" sz="quarter" idx="12"/>
          </p:nvPr>
        </p:nvSpPr>
        <p:spPr/>
        <p:txBody>
          <a:bodyPr/>
          <a:lstStyle/>
          <a:p>
            <a:fld id="{1B4058F7-D19B-472A-8F43-9F20B2A501A3}" type="slidenum">
              <a:rPr lang="fr-FR" smtClean="0"/>
              <a:pPr/>
              <a:t>‹N°›</a:t>
            </a:fld>
            <a:endParaRPr lang="fr-FR"/>
          </a:p>
        </p:txBody>
      </p:sp>
    </p:spTree>
    <p:extLst>
      <p:ext uri="{BB962C8B-B14F-4D97-AF65-F5344CB8AC3E}">
        <p14:creationId xmlns:p14="http://schemas.microsoft.com/office/powerpoint/2010/main" xmlns="" val="649492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6F91709-9A9F-4319-A702-EFC3483FB26A}" type="datetime1">
              <a:rPr lang="fr-FR" smtClean="0"/>
              <a:pPr/>
              <a:t>14/05/2014</a:t>
            </a:fld>
            <a:endParaRPr lang="fr-FR"/>
          </a:p>
        </p:txBody>
      </p:sp>
      <p:sp>
        <p:nvSpPr>
          <p:cNvPr id="5" name="Espace réservé du pied de page 4"/>
          <p:cNvSpPr>
            <a:spLocks noGrp="1"/>
          </p:cNvSpPr>
          <p:nvPr>
            <p:ph type="ftr" sz="quarter" idx="11"/>
          </p:nvPr>
        </p:nvSpPr>
        <p:spPr/>
        <p:txBody>
          <a:bodyPr/>
          <a:lstStyle/>
          <a:p>
            <a:r>
              <a:rPr lang="fr-FR" smtClean="0"/>
              <a:t>Emmanuelle Bossis</a:t>
            </a:r>
            <a:endParaRPr lang="fr-FR"/>
          </a:p>
        </p:txBody>
      </p:sp>
      <p:sp>
        <p:nvSpPr>
          <p:cNvPr id="6" name="Espace réservé du numéro de diapositive 5"/>
          <p:cNvSpPr>
            <a:spLocks noGrp="1"/>
          </p:cNvSpPr>
          <p:nvPr>
            <p:ph type="sldNum" sz="quarter" idx="12"/>
          </p:nvPr>
        </p:nvSpPr>
        <p:spPr/>
        <p:txBody>
          <a:bodyPr/>
          <a:lstStyle/>
          <a:p>
            <a:fld id="{1B4058F7-D19B-472A-8F43-9F20B2A501A3}" type="slidenum">
              <a:rPr lang="fr-FR" smtClean="0"/>
              <a:pPr/>
              <a:t>‹N°›</a:t>
            </a:fld>
            <a:endParaRPr lang="fr-FR"/>
          </a:p>
        </p:txBody>
      </p:sp>
    </p:spTree>
    <p:extLst>
      <p:ext uri="{BB962C8B-B14F-4D97-AF65-F5344CB8AC3E}">
        <p14:creationId xmlns:p14="http://schemas.microsoft.com/office/powerpoint/2010/main" xmlns="" val="1306105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6338483-7A6E-41CB-B855-55F7013F37CE}" type="datetime1">
              <a:rPr lang="fr-FR" smtClean="0"/>
              <a:pPr/>
              <a:t>14/05/2014</a:t>
            </a:fld>
            <a:endParaRPr lang="fr-FR"/>
          </a:p>
        </p:txBody>
      </p:sp>
      <p:sp>
        <p:nvSpPr>
          <p:cNvPr id="5" name="Espace réservé du pied de page 4"/>
          <p:cNvSpPr>
            <a:spLocks noGrp="1"/>
          </p:cNvSpPr>
          <p:nvPr>
            <p:ph type="ftr" sz="quarter" idx="11"/>
          </p:nvPr>
        </p:nvSpPr>
        <p:spPr/>
        <p:txBody>
          <a:bodyPr/>
          <a:lstStyle/>
          <a:p>
            <a:r>
              <a:rPr lang="fr-FR" smtClean="0"/>
              <a:t>Emmanuelle Bossis</a:t>
            </a:r>
            <a:endParaRPr lang="fr-FR"/>
          </a:p>
        </p:txBody>
      </p:sp>
      <p:sp>
        <p:nvSpPr>
          <p:cNvPr id="6" name="Espace réservé du numéro de diapositive 5"/>
          <p:cNvSpPr>
            <a:spLocks noGrp="1"/>
          </p:cNvSpPr>
          <p:nvPr>
            <p:ph type="sldNum" sz="quarter" idx="12"/>
          </p:nvPr>
        </p:nvSpPr>
        <p:spPr/>
        <p:txBody>
          <a:bodyPr/>
          <a:lstStyle/>
          <a:p>
            <a:fld id="{1B4058F7-D19B-472A-8F43-9F20B2A501A3}" type="slidenum">
              <a:rPr lang="fr-FR" smtClean="0"/>
              <a:pPr/>
              <a:t>‹N°›</a:t>
            </a:fld>
            <a:endParaRPr lang="fr-FR"/>
          </a:p>
        </p:txBody>
      </p:sp>
    </p:spTree>
    <p:extLst>
      <p:ext uri="{BB962C8B-B14F-4D97-AF65-F5344CB8AC3E}">
        <p14:creationId xmlns:p14="http://schemas.microsoft.com/office/powerpoint/2010/main" xmlns="" val="467822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191F01E-A96D-4FC6-9D11-FF58F2C7985B}" type="datetime1">
              <a:rPr lang="fr-FR" smtClean="0"/>
              <a:pPr/>
              <a:t>14/05/2014</a:t>
            </a:fld>
            <a:endParaRPr lang="fr-FR"/>
          </a:p>
        </p:txBody>
      </p:sp>
      <p:sp>
        <p:nvSpPr>
          <p:cNvPr id="5" name="Espace réservé du pied de page 4"/>
          <p:cNvSpPr>
            <a:spLocks noGrp="1"/>
          </p:cNvSpPr>
          <p:nvPr>
            <p:ph type="ftr" sz="quarter" idx="11"/>
          </p:nvPr>
        </p:nvSpPr>
        <p:spPr/>
        <p:txBody>
          <a:bodyPr/>
          <a:lstStyle/>
          <a:p>
            <a:r>
              <a:rPr lang="fr-FR" smtClean="0"/>
              <a:t>Emmanuelle Bossis</a:t>
            </a:r>
            <a:endParaRPr lang="fr-FR"/>
          </a:p>
        </p:txBody>
      </p:sp>
      <p:sp>
        <p:nvSpPr>
          <p:cNvPr id="6" name="Espace réservé du numéro de diapositive 5"/>
          <p:cNvSpPr>
            <a:spLocks noGrp="1"/>
          </p:cNvSpPr>
          <p:nvPr>
            <p:ph type="sldNum" sz="quarter" idx="12"/>
          </p:nvPr>
        </p:nvSpPr>
        <p:spPr/>
        <p:txBody>
          <a:bodyPr/>
          <a:lstStyle/>
          <a:p>
            <a:fld id="{1B4058F7-D19B-472A-8F43-9F20B2A501A3}" type="slidenum">
              <a:rPr lang="fr-FR" smtClean="0"/>
              <a:pPr/>
              <a:t>‹N°›</a:t>
            </a:fld>
            <a:endParaRPr lang="fr-FR"/>
          </a:p>
        </p:txBody>
      </p:sp>
    </p:spTree>
    <p:extLst>
      <p:ext uri="{BB962C8B-B14F-4D97-AF65-F5344CB8AC3E}">
        <p14:creationId xmlns:p14="http://schemas.microsoft.com/office/powerpoint/2010/main" xmlns="" val="1252175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9B45772-C5BD-403E-BFF7-B63160378541}" type="datetime1">
              <a:rPr lang="fr-FR" smtClean="0"/>
              <a:pPr/>
              <a:t>14/05/2014</a:t>
            </a:fld>
            <a:endParaRPr lang="fr-FR"/>
          </a:p>
        </p:txBody>
      </p:sp>
      <p:sp>
        <p:nvSpPr>
          <p:cNvPr id="6" name="Espace réservé du pied de page 5"/>
          <p:cNvSpPr>
            <a:spLocks noGrp="1"/>
          </p:cNvSpPr>
          <p:nvPr>
            <p:ph type="ftr" sz="quarter" idx="11"/>
          </p:nvPr>
        </p:nvSpPr>
        <p:spPr/>
        <p:txBody>
          <a:bodyPr/>
          <a:lstStyle/>
          <a:p>
            <a:r>
              <a:rPr lang="fr-FR" smtClean="0"/>
              <a:t>Emmanuelle Bossis</a:t>
            </a:r>
            <a:endParaRPr lang="fr-FR"/>
          </a:p>
        </p:txBody>
      </p:sp>
      <p:sp>
        <p:nvSpPr>
          <p:cNvPr id="7" name="Espace réservé du numéro de diapositive 6"/>
          <p:cNvSpPr>
            <a:spLocks noGrp="1"/>
          </p:cNvSpPr>
          <p:nvPr>
            <p:ph type="sldNum" sz="quarter" idx="12"/>
          </p:nvPr>
        </p:nvSpPr>
        <p:spPr/>
        <p:txBody>
          <a:bodyPr/>
          <a:lstStyle/>
          <a:p>
            <a:fld id="{1B4058F7-D19B-472A-8F43-9F20B2A501A3}" type="slidenum">
              <a:rPr lang="fr-FR" smtClean="0"/>
              <a:pPr/>
              <a:t>‹N°›</a:t>
            </a:fld>
            <a:endParaRPr lang="fr-FR"/>
          </a:p>
        </p:txBody>
      </p:sp>
    </p:spTree>
    <p:extLst>
      <p:ext uri="{BB962C8B-B14F-4D97-AF65-F5344CB8AC3E}">
        <p14:creationId xmlns:p14="http://schemas.microsoft.com/office/powerpoint/2010/main" xmlns="" val="3210247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6BB73C7-41F9-473D-8DD3-09BC2F2CB38A}" type="datetime1">
              <a:rPr lang="fr-FR" smtClean="0"/>
              <a:pPr/>
              <a:t>14/05/2014</a:t>
            </a:fld>
            <a:endParaRPr lang="fr-FR"/>
          </a:p>
        </p:txBody>
      </p:sp>
      <p:sp>
        <p:nvSpPr>
          <p:cNvPr id="8" name="Espace réservé du pied de page 7"/>
          <p:cNvSpPr>
            <a:spLocks noGrp="1"/>
          </p:cNvSpPr>
          <p:nvPr>
            <p:ph type="ftr" sz="quarter" idx="11"/>
          </p:nvPr>
        </p:nvSpPr>
        <p:spPr/>
        <p:txBody>
          <a:bodyPr/>
          <a:lstStyle/>
          <a:p>
            <a:r>
              <a:rPr lang="fr-FR" smtClean="0"/>
              <a:t>Emmanuelle Bossis</a:t>
            </a:r>
            <a:endParaRPr lang="fr-FR"/>
          </a:p>
        </p:txBody>
      </p:sp>
      <p:sp>
        <p:nvSpPr>
          <p:cNvPr id="9" name="Espace réservé du numéro de diapositive 8"/>
          <p:cNvSpPr>
            <a:spLocks noGrp="1"/>
          </p:cNvSpPr>
          <p:nvPr>
            <p:ph type="sldNum" sz="quarter" idx="12"/>
          </p:nvPr>
        </p:nvSpPr>
        <p:spPr/>
        <p:txBody>
          <a:bodyPr/>
          <a:lstStyle/>
          <a:p>
            <a:fld id="{1B4058F7-D19B-472A-8F43-9F20B2A501A3}" type="slidenum">
              <a:rPr lang="fr-FR" smtClean="0"/>
              <a:pPr/>
              <a:t>‹N°›</a:t>
            </a:fld>
            <a:endParaRPr lang="fr-FR"/>
          </a:p>
        </p:txBody>
      </p:sp>
    </p:spTree>
    <p:extLst>
      <p:ext uri="{BB962C8B-B14F-4D97-AF65-F5344CB8AC3E}">
        <p14:creationId xmlns:p14="http://schemas.microsoft.com/office/powerpoint/2010/main" xmlns="" val="2919178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BC8D8FD-7418-4CE8-B17C-B65BC89D80B1}" type="datetime1">
              <a:rPr lang="fr-FR" smtClean="0"/>
              <a:pPr/>
              <a:t>14/05/2014</a:t>
            </a:fld>
            <a:endParaRPr lang="fr-FR"/>
          </a:p>
        </p:txBody>
      </p:sp>
      <p:sp>
        <p:nvSpPr>
          <p:cNvPr id="4" name="Espace réservé du pied de page 3"/>
          <p:cNvSpPr>
            <a:spLocks noGrp="1"/>
          </p:cNvSpPr>
          <p:nvPr>
            <p:ph type="ftr" sz="quarter" idx="11"/>
          </p:nvPr>
        </p:nvSpPr>
        <p:spPr/>
        <p:txBody>
          <a:bodyPr/>
          <a:lstStyle/>
          <a:p>
            <a:r>
              <a:rPr lang="fr-FR" smtClean="0"/>
              <a:t>Emmanuelle Bossis</a:t>
            </a:r>
            <a:endParaRPr lang="fr-FR"/>
          </a:p>
        </p:txBody>
      </p:sp>
      <p:sp>
        <p:nvSpPr>
          <p:cNvPr id="5" name="Espace réservé du numéro de diapositive 4"/>
          <p:cNvSpPr>
            <a:spLocks noGrp="1"/>
          </p:cNvSpPr>
          <p:nvPr>
            <p:ph type="sldNum" sz="quarter" idx="12"/>
          </p:nvPr>
        </p:nvSpPr>
        <p:spPr/>
        <p:txBody>
          <a:bodyPr/>
          <a:lstStyle/>
          <a:p>
            <a:fld id="{1B4058F7-D19B-472A-8F43-9F20B2A501A3}" type="slidenum">
              <a:rPr lang="fr-FR" smtClean="0"/>
              <a:pPr/>
              <a:t>‹N°›</a:t>
            </a:fld>
            <a:endParaRPr lang="fr-FR"/>
          </a:p>
        </p:txBody>
      </p:sp>
    </p:spTree>
    <p:extLst>
      <p:ext uri="{BB962C8B-B14F-4D97-AF65-F5344CB8AC3E}">
        <p14:creationId xmlns:p14="http://schemas.microsoft.com/office/powerpoint/2010/main" xmlns="" val="3119846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0259A08-D3FC-4F25-A0FF-4A02D826683A}" type="datetime1">
              <a:rPr lang="fr-FR" smtClean="0"/>
              <a:pPr/>
              <a:t>14/05/2014</a:t>
            </a:fld>
            <a:endParaRPr lang="fr-FR"/>
          </a:p>
        </p:txBody>
      </p:sp>
      <p:sp>
        <p:nvSpPr>
          <p:cNvPr id="3" name="Espace réservé du pied de page 2"/>
          <p:cNvSpPr>
            <a:spLocks noGrp="1"/>
          </p:cNvSpPr>
          <p:nvPr>
            <p:ph type="ftr" sz="quarter" idx="11"/>
          </p:nvPr>
        </p:nvSpPr>
        <p:spPr/>
        <p:txBody>
          <a:bodyPr/>
          <a:lstStyle/>
          <a:p>
            <a:r>
              <a:rPr lang="fr-FR" smtClean="0"/>
              <a:t>Emmanuelle Bossis</a:t>
            </a:r>
            <a:endParaRPr lang="fr-FR"/>
          </a:p>
        </p:txBody>
      </p:sp>
      <p:sp>
        <p:nvSpPr>
          <p:cNvPr id="4" name="Espace réservé du numéro de diapositive 3"/>
          <p:cNvSpPr>
            <a:spLocks noGrp="1"/>
          </p:cNvSpPr>
          <p:nvPr>
            <p:ph type="sldNum" sz="quarter" idx="12"/>
          </p:nvPr>
        </p:nvSpPr>
        <p:spPr/>
        <p:txBody>
          <a:bodyPr/>
          <a:lstStyle/>
          <a:p>
            <a:fld id="{1B4058F7-D19B-472A-8F43-9F20B2A501A3}" type="slidenum">
              <a:rPr lang="fr-FR" smtClean="0"/>
              <a:pPr/>
              <a:t>‹N°›</a:t>
            </a:fld>
            <a:endParaRPr lang="fr-FR"/>
          </a:p>
        </p:txBody>
      </p:sp>
    </p:spTree>
    <p:extLst>
      <p:ext uri="{BB962C8B-B14F-4D97-AF65-F5344CB8AC3E}">
        <p14:creationId xmlns:p14="http://schemas.microsoft.com/office/powerpoint/2010/main" xmlns="" val="1127507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07FD918-C8A2-440C-B027-BC433691DAC4}" type="datetime1">
              <a:rPr lang="fr-FR" smtClean="0"/>
              <a:pPr/>
              <a:t>14/05/2014</a:t>
            </a:fld>
            <a:endParaRPr lang="fr-FR"/>
          </a:p>
        </p:txBody>
      </p:sp>
      <p:sp>
        <p:nvSpPr>
          <p:cNvPr id="6" name="Espace réservé du pied de page 5"/>
          <p:cNvSpPr>
            <a:spLocks noGrp="1"/>
          </p:cNvSpPr>
          <p:nvPr>
            <p:ph type="ftr" sz="quarter" idx="11"/>
          </p:nvPr>
        </p:nvSpPr>
        <p:spPr/>
        <p:txBody>
          <a:bodyPr/>
          <a:lstStyle/>
          <a:p>
            <a:r>
              <a:rPr lang="fr-FR" smtClean="0"/>
              <a:t>Emmanuelle Bossis</a:t>
            </a:r>
            <a:endParaRPr lang="fr-FR"/>
          </a:p>
        </p:txBody>
      </p:sp>
      <p:sp>
        <p:nvSpPr>
          <p:cNvPr id="7" name="Espace réservé du numéro de diapositive 6"/>
          <p:cNvSpPr>
            <a:spLocks noGrp="1"/>
          </p:cNvSpPr>
          <p:nvPr>
            <p:ph type="sldNum" sz="quarter" idx="12"/>
          </p:nvPr>
        </p:nvSpPr>
        <p:spPr/>
        <p:txBody>
          <a:bodyPr/>
          <a:lstStyle/>
          <a:p>
            <a:fld id="{1B4058F7-D19B-472A-8F43-9F20B2A501A3}" type="slidenum">
              <a:rPr lang="fr-FR" smtClean="0"/>
              <a:pPr/>
              <a:t>‹N°›</a:t>
            </a:fld>
            <a:endParaRPr lang="fr-FR"/>
          </a:p>
        </p:txBody>
      </p:sp>
    </p:spTree>
    <p:extLst>
      <p:ext uri="{BB962C8B-B14F-4D97-AF65-F5344CB8AC3E}">
        <p14:creationId xmlns:p14="http://schemas.microsoft.com/office/powerpoint/2010/main" xmlns="" val="3491209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31621BA-0F12-44F0-911A-660726777BFB}" type="datetime1">
              <a:rPr lang="fr-FR" smtClean="0"/>
              <a:pPr/>
              <a:t>14/05/2014</a:t>
            </a:fld>
            <a:endParaRPr lang="fr-FR"/>
          </a:p>
        </p:txBody>
      </p:sp>
      <p:sp>
        <p:nvSpPr>
          <p:cNvPr id="6" name="Espace réservé du pied de page 5"/>
          <p:cNvSpPr>
            <a:spLocks noGrp="1"/>
          </p:cNvSpPr>
          <p:nvPr>
            <p:ph type="ftr" sz="quarter" idx="11"/>
          </p:nvPr>
        </p:nvSpPr>
        <p:spPr/>
        <p:txBody>
          <a:bodyPr/>
          <a:lstStyle/>
          <a:p>
            <a:r>
              <a:rPr lang="fr-FR" smtClean="0"/>
              <a:t>Emmanuelle Bossis</a:t>
            </a:r>
            <a:endParaRPr lang="fr-FR"/>
          </a:p>
        </p:txBody>
      </p:sp>
      <p:sp>
        <p:nvSpPr>
          <p:cNvPr id="7" name="Espace réservé du numéro de diapositive 6"/>
          <p:cNvSpPr>
            <a:spLocks noGrp="1"/>
          </p:cNvSpPr>
          <p:nvPr>
            <p:ph type="sldNum" sz="quarter" idx="12"/>
          </p:nvPr>
        </p:nvSpPr>
        <p:spPr/>
        <p:txBody>
          <a:bodyPr/>
          <a:lstStyle/>
          <a:p>
            <a:fld id="{1B4058F7-D19B-472A-8F43-9F20B2A501A3}" type="slidenum">
              <a:rPr lang="fr-FR" smtClean="0"/>
              <a:pPr/>
              <a:t>‹N°›</a:t>
            </a:fld>
            <a:endParaRPr lang="fr-FR"/>
          </a:p>
        </p:txBody>
      </p:sp>
    </p:spTree>
    <p:extLst>
      <p:ext uri="{BB962C8B-B14F-4D97-AF65-F5344CB8AC3E}">
        <p14:creationId xmlns:p14="http://schemas.microsoft.com/office/powerpoint/2010/main" xmlns="" val="15561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80000"/>
                <a:satMod val="300000"/>
              </a:schemeClr>
            </a:gs>
            <a:gs pos="100000">
              <a:schemeClr val="bg2">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BFAAF3-1A5B-4906-B134-63C443F4ED31}" type="datetime1">
              <a:rPr lang="fr-FR" smtClean="0"/>
              <a:pPr/>
              <a:t>14/05/2014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Emmanuelle Bossis</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4058F7-D19B-472A-8F43-9F20B2A501A3}" type="slidenum">
              <a:rPr lang="fr-FR" smtClean="0"/>
              <a:pPr/>
              <a:t>‹N°›</a:t>
            </a:fld>
            <a:endParaRPr lang="fr-FR"/>
          </a:p>
        </p:txBody>
      </p:sp>
    </p:spTree>
    <p:extLst>
      <p:ext uri="{BB962C8B-B14F-4D97-AF65-F5344CB8AC3E}">
        <p14:creationId xmlns:p14="http://schemas.microsoft.com/office/powerpoint/2010/main" xmlns="" val="4745471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1628801"/>
            <a:ext cx="7772400" cy="1224136"/>
          </a:xfrm>
        </p:spPr>
        <p:txBody>
          <a:bodyPr/>
          <a:lstStyle/>
          <a:p>
            <a:r>
              <a:rPr lang="fr-FR" dirty="0" smtClean="0"/>
              <a:t>Apprendre à apprendre</a:t>
            </a:r>
            <a:endParaRPr lang="fr-FR" dirty="0"/>
          </a:p>
        </p:txBody>
      </p:sp>
      <p:sp>
        <p:nvSpPr>
          <p:cNvPr id="3" name="Sous-titre 2"/>
          <p:cNvSpPr>
            <a:spLocks noGrp="1"/>
          </p:cNvSpPr>
          <p:nvPr>
            <p:ph type="subTitle" idx="1"/>
          </p:nvPr>
        </p:nvSpPr>
        <p:spPr/>
        <p:txBody>
          <a:bodyPr/>
          <a:lstStyle/>
          <a:p>
            <a:r>
              <a:rPr lang="fr-FR" dirty="0" smtClean="0"/>
              <a:t>Formation LP  Jean Monnet Les Herbiers </a:t>
            </a:r>
          </a:p>
          <a:p>
            <a:r>
              <a:rPr lang="fr-FR" dirty="0" smtClean="0"/>
              <a:t>17 décembre 2013</a:t>
            </a:r>
            <a:endParaRPr lang="fr-FR" dirty="0"/>
          </a:p>
        </p:txBody>
      </p:sp>
      <p:sp>
        <p:nvSpPr>
          <p:cNvPr id="5" name="Espace réservé du pied de page 4"/>
          <p:cNvSpPr>
            <a:spLocks noGrp="1"/>
          </p:cNvSpPr>
          <p:nvPr>
            <p:ph type="ftr" sz="quarter" idx="11"/>
          </p:nvPr>
        </p:nvSpPr>
        <p:spPr/>
        <p:txBody>
          <a:bodyPr/>
          <a:lstStyle/>
          <a:p>
            <a:r>
              <a:rPr lang="fr-FR" smtClean="0"/>
              <a:t>Emmanuelle Bossis</a:t>
            </a:r>
            <a:endParaRPr lang="fr-FR"/>
          </a:p>
        </p:txBody>
      </p:sp>
      <p:sp>
        <p:nvSpPr>
          <p:cNvPr id="4" name="Espace réservé du numéro de diapositive 3"/>
          <p:cNvSpPr>
            <a:spLocks noGrp="1"/>
          </p:cNvSpPr>
          <p:nvPr>
            <p:ph type="sldNum" sz="quarter" idx="12"/>
          </p:nvPr>
        </p:nvSpPr>
        <p:spPr/>
        <p:txBody>
          <a:bodyPr/>
          <a:lstStyle/>
          <a:p>
            <a:fld id="{1B4058F7-D19B-472A-8F43-9F20B2A501A3}" type="slidenum">
              <a:rPr lang="fr-FR" smtClean="0"/>
              <a:pPr/>
              <a:t>1</a:t>
            </a:fld>
            <a:endParaRPr lang="fr-FR"/>
          </a:p>
        </p:txBody>
      </p:sp>
      <p:pic>
        <p:nvPicPr>
          <p:cNvPr id="1029" name="Picture 5" descr="http://jean-monnet.paysdelaloire.e-lyco.fr/lectureFichiergw.do?ID_FICHIER=1355775186526"/>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51519" y="188640"/>
            <a:ext cx="1619673" cy="1977636"/>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Emmanuelle Bossis</a:t>
            </a:r>
            <a:endParaRPr lang="fr-FR"/>
          </a:p>
        </p:txBody>
      </p:sp>
      <p:sp>
        <p:nvSpPr>
          <p:cNvPr id="3" name="Espace réservé du numéro de diapositive 2"/>
          <p:cNvSpPr>
            <a:spLocks noGrp="1"/>
          </p:cNvSpPr>
          <p:nvPr>
            <p:ph type="sldNum" sz="quarter" idx="12"/>
          </p:nvPr>
        </p:nvSpPr>
        <p:spPr/>
        <p:txBody>
          <a:bodyPr/>
          <a:lstStyle/>
          <a:p>
            <a:fld id="{1B4058F7-D19B-472A-8F43-9F20B2A501A3}" type="slidenum">
              <a:rPr lang="fr-FR" smtClean="0"/>
              <a:pPr/>
              <a:t>10</a:t>
            </a:fld>
            <a:endParaRPr lang="fr-FR"/>
          </a:p>
        </p:txBody>
      </p:sp>
      <p:pic>
        <p:nvPicPr>
          <p:cNvPr id="3074" name="Image 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67544" y="504776"/>
            <a:ext cx="3986878" cy="5516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Imag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860032" y="332656"/>
            <a:ext cx="4053101" cy="58326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55510525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dirty="0">
                <a:solidFill>
                  <a:schemeClr val="accent1"/>
                </a:solidFill>
              </a:rPr>
              <a:t>Comment faire acquérir des capacités organisationnelles aux élèves de lycée professionnel et comment favoriser la mise au travail ?</a:t>
            </a:r>
            <a:endParaRPr lang="fr-FR" sz="2400" dirty="0"/>
          </a:p>
        </p:txBody>
      </p:sp>
      <p:sp>
        <p:nvSpPr>
          <p:cNvPr id="3" name="Espace réservé du contenu 2"/>
          <p:cNvSpPr>
            <a:spLocks noGrp="1"/>
          </p:cNvSpPr>
          <p:nvPr>
            <p:ph idx="1"/>
          </p:nvPr>
        </p:nvSpPr>
        <p:spPr/>
        <p:txBody>
          <a:bodyPr>
            <a:normAutofit/>
          </a:bodyPr>
          <a:lstStyle/>
          <a:p>
            <a:pPr algn="just"/>
            <a:r>
              <a:rPr lang="fr-FR" b="1" dirty="0"/>
              <a:t>S</a:t>
            </a:r>
            <a:r>
              <a:rPr lang="fr-FR" b="1" dirty="0" smtClean="0"/>
              <a:t>e </a:t>
            </a:r>
            <a:r>
              <a:rPr lang="fr-FR" b="1" dirty="0"/>
              <a:t>mettre au travail en autonomie</a:t>
            </a:r>
            <a:r>
              <a:rPr lang="fr-FR" dirty="0"/>
              <a:t> : </a:t>
            </a:r>
            <a:r>
              <a:rPr lang="fr-FR" dirty="0" smtClean="0"/>
              <a:t>par la réalisation, </a:t>
            </a:r>
            <a:r>
              <a:rPr lang="fr-FR" dirty="0"/>
              <a:t>à chaque fin de séquence </a:t>
            </a:r>
            <a:r>
              <a:rPr lang="fr-FR" dirty="0" smtClean="0"/>
              <a:t>d’un </a:t>
            </a:r>
            <a:r>
              <a:rPr lang="fr-FR" dirty="0"/>
              <a:t>dossier de travail personnel </a:t>
            </a:r>
            <a:r>
              <a:rPr lang="fr-FR" dirty="0" smtClean="0"/>
              <a:t>constitué </a:t>
            </a:r>
            <a:r>
              <a:rPr lang="fr-FR" dirty="0"/>
              <a:t>de 3 à 4 fiches </a:t>
            </a:r>
            <a:r>
              <a:rPr lang="fr-FR" dirty="0" smtClean="0"/>
              <a:t>:</a:t>
            </a:r>
          </a:p>
          <a:p>
            <a:pPr algn="just">
              <a:buFont typeface="Wingdings" panose="05000000000000000000" pitchFamily="2" charset="2"/>
              <a:buChar char="Ø"/>
            </a:pPr>
            <a:r>
              <a:rPr lang="fr-FR" b="1" dirty="0" smtClean="0">
                <a:solidFill>
                  <a:srgbClr val="0070C0"/>
                </a:solidFill>
              </a:rPr>
              <a:t>Fiche </a:t>
            </a:r>
            <a:r>
              <a:rPr lang="fr-FR" b="1" dirty="0">
                <a:solidFill>
                  <a:srgbClr val="0070C0"/>
                </a:solidFill>
              </a:rPr>
              <a:t>frise + </a:t>
            </a:r>
            <a:r>
              <a:rPr lang="fr-FR" b="1" dirty="0" smtClean="0">
                <a:solidFill>
                  <a:srgbClr val="0070C0"/>
                </a:solidFill>
              </a:rPr>
              <a:t>chronologie</a:t>
            </a:r>
            <a:r>
              <a:rPr lang="fr-FR" dirty="0"/>
              <a:t>.</a:t>
            </a:r>
            <a:r>
              <a:rPr lang="fr-FR" dirty="0" smtClean="0"/>
              <a:t> </a:t>
            </a:r>
          </a:p>
          <a:p>
            <a:pPr algn="just">
              <a:buFont typeface="Wingdings" panose="05000000000000000000" pitchFamily="2" charset="2"/>
              <a:buChar char="Ø"/>
            </a:pPr>
            <a:r>
              <a:rPr lang="fr-FR" b="1" dirty="0" smtClean="0">
                <a:solidFill>
                  <a:schemeClr val="accent6"/>
                </a:solidFill>
              </a:rPr>
              <a:t>Fiche acteurs</a:t>
            </a:r>
            <a:r>
              <a:rPr lang="fr-FR" dirty="0"/>
              <a:t>.</a:t>
            </a:r>
            <a:r>
              <a:rPr lang="fr-FR" dirty="0" smtClean="0"/>
              <a:t> </a:t>
            </a:r>
            <a:endParaRPr lang="fr-FR" b="1" dirty="0"/>
          </a:p>
          <a:p>
            <a:pPr algn="just">
              <a:buFont typeface="Wingdings" panose="05000000000000000000" pitchFamily="2" charset="2"/>
              <a:buChar char="Ø"/>
            </a:pPr>
            <a:r>
              <a:rPr lang="fr-FR" b="1" dirty="0" smtClean="0"/>
              <a:t>fiche </a:t>
            </a:r>
            <a:r>
              <a:rPr lang="fr-FR" b="1" dirty="0"/>
              <a:t>tableau de synthèse</a:t>
            </a:r>
            <a:r>
              <a:rPr lang="fr-FR" dirty="0"/>
              <a:t>, </a:t>
            </a:r>
            <a:r>
              <a:rPr lang="fr-FR" b="1" dirty="0"/>
              <a:t>fiche carte de </a:t>
            </a:r>
            <a:r>
              <a:rPr lang="fr-FR" b="1" dirty="0" smtClean="0"/>
              <a:t>synthèse</a:t>
            </a:r>
            <a:r>
              <a:rPr lang="fr-FR" dirty="0"/>
              <a:t> </a:t>
            </a:r>
            <a:r>
              <a:rPr lang="fr-FR" dirty="0" smtClean="0"/>
              <a:t>(selon </a:t>
            </a:r>
            <a:r>
              <a:rPr lang="fr-FR" dirty="0"/>
              <a:t>les </a:t>
            </a:r>
            <a:r>
              <a:rPr lang="fr-FR" dirty="0" smtClean="0"/>
              <a:t>séquences). </a:t>
            </a:r>
            <a:endParaRPr lang="fr-FR" dirty="0"/>
          </a:p>
        </p:txBody>
      </p:sp>
      <p:sp>
        <p:nvSpPr>
          <p:cNvPr id="4" name="Espace réservé du pied de page 3"/>
          <p:cNvSpPr>
            <a:spLocks noGrp="1"/>
          </p:cNvSpPr>
          <p:nvPr>
            <p:ph type="ftr" sz="quarter" idx="11"/>
          </p:nvPr>
        </p:nvSpPr>
        <p:spPr/>
        <p:txBody>
          <a:bodyPr/>
          <a:lstStyle/>
          <a:p>
            <a:r>
              <a:rPr lang="fr-FR" smtClean="0"/>
              <a:t>Emmanuelle Bossis</a:t>
            </a:r>
            <a:endParaRPr lang="fr-FR"/>
          </a:p>
        </p:txBody>
      </p:sp>
      <p:sp>
        <p:nvSpPr>
          <p:cNvPr id="5" name="Espace réservé du numéro de diapositive 4"/>
          <p:cNvSpPr>
            <a:spLocks noGrp="1"/>
          </p:cNvSpPr>
          <p:nvPr>
            <p:ph type="sldNum" sz="quarter" idx="12"/>
          </p:nvPr>
        </p:nvSpPr>
        <p:spPr/>
        <p:txBody>
          <a:bodyPr/>
          <a:lstStyle/>
          <a:p>
            <a:fld id="{1B4058F7-D19B-472A-8F43-9F20B2A501A3}" type="slidenum">
              <a:rPr lang="fr-FR" smtClean="0"/>
              <a:pPr/>
              <a:t>11</a:t>
            </a:fld>
            <a:endParaRPr lang="fr-FR"/>
          </a:p>
        </p:txBody>
      </p:sp>
    </p:spTree>
    <p:extLst>
      <p:ext uri="{BB962C8B-B14F-4D97-AF65-F5344CB8AC3E}">
        <p14:creationId xmlns:p14="http://schemas.microsoft.com/office/powerpoint/2010/main" xmlns="" val="3465084415"/>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smtClean="0"/>
              <a:t>Emmanuelle Bossis</a:t>
            </a:r>
            <a:endParaRPr lang="fr-FR"/>
          </a:p>
        </p:txBody>
      </p:sp>
      <p:sp>
        <p:nvSpPr>
          <p:cNvPr id="5" name="Espace réservé du numéro de diapositive 4"/>
          <p:cNvSpPr>
            <a:spLocks noGrp="1"/>
          </p:cNvSpPr>
          <p:nvPr>
            <p:ph type="sldNum" sz="quarter" idx="12"/>
          </p:nvPr>
        </p:nvSpPr>
        <p:spPr/>
        <p:txBody>
          <a:bodyPr/>
          <a:lstStyle/>
          <a:p>
            <a:fld id="{1B4058F7-D19B-472A-8F43-9F20B2A501A3}" type="slidenum">
              <a:rPr lang="fr-FR" smtClean="0"/>
              <a:pPr/>
              <a:t>12</a:t>
            </a:fld>
            <a:endParaRPr lang="fr-FR"/>
          </a:p>
        </p:txBody>
      </p:sp>
      <p:pic>
        <p:nvPicPr>
          <p:cNvPr id="2051" name="Image 1"/>
          <p:cNvPicPr>
            <a:picLocks noChangeAspect="1" noChangeArrowheads="1"/>
          </p:cNvPicPr>
          <p:nvPr/>
        </p:nvPicPr>
        <p:blipFill>
          <a:blip r:embed="rId2" cstate="print"/>
          <a:srcRect/>
          <a:stretch>
            <a:fillRect/>
          </a:stretch>
        </p:blipFill>
        <p:spPr bwMode="auto">
          <a:xfrm>
            <a:off x="395288" y="610388"/>
            <a:ext cx="4032696" cy="5353850"/>
          </a:xfrm>
          <a:prstGeom prst="rect">
            <a:avLst/>
          </a:prstGeom>
          <a:noFill/>
          <a:ln w="9525">
            <a:noFill/>
            <a:miter lim="800000"/>
            <a:headEnd/>
            <a:tailEnd/>
          </a:ln>
        </p:spPr>
      </p:pic>
      <p:pic>
        <p:nvPicPr>
          <p:cNvPr id="2052" name="Image 1"/>
          <p:cNvPicPr>
            <a:picLocks noChangeAspect="1" noChangeArrowheads="1"/>
          </p:cNvPicPr>
          <p:nvPr/>
        </p:nvPicPr>
        <p:blipFill>
          <a:blip r:embed="rId3" cstate="print"/>
          <a:srcRect/>
          <a:stretch>
            <a:fillRect/>
          </a:stretch>
        </p:blipFill>
        <p:spPr bwMode="auto">
          <a:xfrm>
            <a:off x="4437218" y="641943"/>
            <a:ext cx="3879198" cy="5334348"/>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Emmanuelle Bossis</a:t>
            </a:r>
            <a:endParaRPr lang="fr-FR"/>
          </a:p>
        </p:txBody>
      </p:sp>
      <p:sp>
        <p:nvSpPr>
          <p:cNvPr id="3" name="Espace réservé du numéro de diapositive 2"/>
          <p:cNvSpPr>
            <a:spLocks noGrp="1"/>
          </p:cNvSpPr>
          <p:nvPr>
            <p:ph type="sldNum" sz="quarter" idx="12"/>
          </p:nvPr>
        </p:nvSpPr>
        <p:spPr/>
        <p:txBody>
          <a:bodyPr/>
          <a:lstStyle/>
          <a:p>
            <a:fld id="{1B4058F7-D19B-472A-8F43-9F20B2A501A3}" type="slidenum">
              <a:rPr lang="fr-FR" smtClean="0"/>
              <a:pPr/>
              <a:t>13</a:t>
            </a:fld>
            <a:endParaRPr lang="fr-FR"/>
          </a:p>
        </p:txBody>
      </p:sp>
      <p:pic>
        <p:nvPicPr>
          <p:cNvPr id="3074" name="Image 1"/>
          <p:cNvPicPr>
            <a:picLocks noChangeAspect="1" noChangeArrowheads="1"/>
          </p:cNvPicPr>
          <p:nvPr/>
        </p:nvPicPr>
        <p:blipFill>
          <a:blip r:embed="rId2" cstate="print"/>
          <a:srcRect/>
          <a:stretch>
            <a:fillRect/>
          </a:stretch>
        </p:blipFill>
        <p:spPr bwMode="auto">
          <a:xfrm>
            <a:off x="251520" y="476673"/>
            <a:ext cx="4537106" cy="3240360"/>
          </a:xfrm>
          <a:prstGeom prst="rect">
            <a:avLst/>
          </a:prstGeom>
          <a:noFill/>
          <a:ln w="9525">
            <a:noFill/>
            <a:miter lim="800000"/>
            <a:headEnd/>
            <a:tailEnd/>
          </a:ln>
        </p:spPr>
      </p:pic>
      <p:pic>
        <p:nvPicPr>
          <p:cNvPr id="3075" name="Image 1"/>
          <p:cNvPicPr>
            <a:picLocks noChangeAspect="1" noChangeArrowheads="1"/>
          </p:cNvPicPr>
          <p:nvPr/>
        </p:nvPicPr>
        <p:blipFill>
          <a:blip r:embed="rId3" cstate="print"/>
          <a:srcRect/>
          <a:stretch>
            <a:fillRect/>
          </a:stretch>
        </p:blipFill>
        <p:spPr bwMode="auto">
          <a:xfrm>
            <a:off x="5004048" y="620688"/>
            <a:ext cx="3811246" cy="5328592"/>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Emmanuelle Bossis</a:t>
            </a:r>
            <a:endParaRPr lang="fr-FR"/>
          </a:p>
        </p:txBody>
      </p:sp>
      <p:sp>
        <p:nvSpPr>
          <p:cNvPr id="3" name="Espace réservé du numéro de diapositive 2"/>
          <p:cNvSpPr>
            <a:spLocks noGrp="1"/>
          </p:cNvSpPr>
          <p:nvPr>
            <p:ph type="sldNum" sz="quarter" idx="12"/>
          </p:nvPr>
        </p:nvSpPr>
        <p:spPr/>
        <p:txBody>
          <a:bodyPr/>
          <a:lstStyle/>
          <a:p>
            <a:fld id="{1B4058F7-D19B-472A-8F43-9F20B2A501A3}" type="slidenum">
              <a:rPr lang="fr-FR" smtClean="0"/>
              <a:pPr/>
              <a:t>14</a:t>
            </a:fld>
            <a:endParaRPr lang="fr-FR"/>
          </a:p>
        </p:txBody>
      </p:sp>
      <p:pic>
        <p:nvPicPr>
          <p:cNvPr id="4098" name="Image 1"/>
          <p:cNvPicPr>
            <a:picLocks noChangeAspect="1" noChangeArrowheads="1"/>
          </p:cNvPicPr>
          <p:nvPr/>
        </p:nvPicPr>
        <p:blipFill>
          <a:blip r:embed="rId2" cstate="print"/>
          <a:srcRect/>
          <a:stretch>
            <a:fillRect/>
          </a:stretch>
        </p:blipFill>
        <p:spPr bwMode="auto">
          <a:xfrm>
            <a:off x="755576" y="548680"/>
            <a:ext cx="7579463" cy="5328592"/>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dirty="0">
                <a:solidFill>
                  <a:schemeClr val="accent1"/>
                </a:solidFill>
              </a:rPr>
              <a:t>Comment faire acquérir des capacités organisationnelles aux élèves de lycée professionnel et comment favoriser la mise au travail ?</a:t>
            </a:r>
            <a:endParaRPr lang="fr-FR" sz="2400" dirty="0"/>
          </a:p>
        </p:txBody>
      </p:sp>
      <p:sp>
        <p:nvSpPr>
          <p:cNvPr id="3" name="Espace réservé du contenu 2"/>
          <p:cNvSpPr>
            <a:spLocks noGrp="1"/>
          </p:cNvSpPr>
          <p:nvPr>
            <p:ph idx="1"/>
          </p:nvPr>
        </p:nvSpPr>
        <p:spPr/>
        <p:txBody>
          <a:bodyPr>
            <a:normAutofit fontScale="92500" lnSpcReduction="20000"/>
          </a:bodyPr>
          <a:lstStyle/>
          <a:p>
            <a:r>
              <a:rPr lang="fr-FR" b="1" dirty="0"/>
              <a:t>R</a:t>
            </a:r>
            <a:r>
              <a:rPr lang="fr-FR" b="1" dirty="0" smtClean="0"/>
              <a:t>éussir</a:t>
            </a:r>
            <a:r>
              <a:rPr lang="fr-FR" dirty="0"/>
              <a:t> : </a:t>
            </a:r>
            <a:endParaRPr lang="fr-FR" dirty="0" smtClean="0"/>
          </a:p>
          <a:p>
            <a:pPr algn="just">
              <a:buFont typeface="Wingdings" panose="05000000000000000000" pitchFamily="2" charset="2"/>
              <a:buChar char="Ø"/>
            </a:pPr>
            <a:r>
              <a:rPr lang="fr-FR" dirty="0" smtClean="0"/>
              <a:t>pour </a:t>
            </a:r>
            <a:r>
              <a:rPr lang="fr-FR" dirty="0"/>
              <a:t>réaliser le dossier de travail personnel, les élèves disposent de leur classeur. </a:t>
            </a:r>
            <a:endParaRPr lang="fr-FR" dirty="0" smtClean="0"/>
          </a:p>
          <a:p>
            <a:pPr algn="just">
              <a:buFont typeface="Wingdings" panose="05000000000000000000" pitchFamily="2" charset="2"/>
              <a:buChar char="Ø"/>
            </a:pPr>
            <a:r>
              <a:rPr lang="fr-FR" dirty="0" smtClean="0"/>
              <a:t>Peu </a:t>
            </a:r>
            <a:r>
              <a:rPr lang="fr-FR" dirty="0"/>
              <a:t>habitués à réaliser des évaluations où ils sont autorisés à utiliser les ressources, ils ont le sentiment que c’est facile et se prêtent alors volontiers au jeu. </a:t>
            </a:r>
            <a:endParaRPr lang="fr-FR" dirty="0" smtClean="0"/>
          </a:p>
          <a:p>
            <a:pPr algn="just">
              <a:buFont typeface="Wingdings" panose="05000000000000000000" pitchFamily="2" charset="2"/>
              <a:buChar char="Ø"/>
            </a:pPr>
            <a:r>
              <a:rPr lang="fr-FR" dirty="0" smtClean="0"/>
              <a:t>De </a:t>
            </a:r>
            <a:r>
              <a:rPr lang="fr-FR" dirty="0"/>
              <a:t>fait, il révise. Or l’évaluation qui leur sera proposée la séance suivante (sans le classeur) reprendra les mêmes éléments de connaissances que ceux proposés dans le </a:t>
            </a:r>
            <a:r>
              <a:rPr lang="fr-FR" dirty="0" smtClean="0"/>
              <a:t>dossier.</a:t>
            </a:r>
            <a:endParaRPr lang="fr-FR" dirty="0"/>
          </a:p>
          <a:p>
            <a:endParaRPr lang="fr-FR" dirty="0"/>
          </a:p>
        </p:txBody>
      </p:sp>
      <p:sp>
        <p:nvSpPr>
          <p:cNvPr id="4" name="Espace réservé du pied de page 3"/>
          <p:cNvSpPr>
            <a:spLocks noGrp="1"/>
          </p:cNvSpPr>
          <p:nvPr>
            <p:ph type="ftr" sz="quarter" idx="11"/>
          </p:nvPr>
        </p:nvSpPr>
        <p:spPr/>
        <p:txBody>
          <a:bodyPr/>
          <a:lstStyle/>
          <a:p>
            <a:r>
              <a:rPr lang="fr-FR" smtClean="0"/>
              <a:t>Emmanuelle Bossis</a:t>
            </a:r>
            <a:endParaRPr lang="fr-FR"/>
          </a:p>
        </p:txBody>
      </p:sp>
      <p:sp>
        <p:nvSpPr>
          <p:cNvPr id="5" name="Espace réservé du numéro de diapositive 4"/>
          <p:cNvSpPr>
            <a:spLocks noGrp="1"/>
          </p:cNvSpPr>
          <p:nvPr>
            <p:ph type="sldNum" sz="quarter" idx="12"/>
          </p:nvPr>
        </p:nvSpPr>
        <p:spPr/>
        <p:txBody>
          <a:bodyPr/>
          <a:lstStyle/>
          <a:p>
            <a:fld id="{1B4058F7-D19B-472A-8F43-9F20B2A501A3}" type="slidenum">
              <a:rPr lang="fr-FR" smtClean="0"/>
              <a:pPr/>
              <a:t>15</a:t>
            </a:fld>
            <a:endParaRPr lang="fr-FR"/>
          </a:p>
        </p:txBody>
      </p:sp>
    </p:spTree>
    <p:extLst>
      <p:ext uri="{BB962C8B-B14F-4D97-AF65-F5344CB8AC3E}">
        <p14:creationId xmlns:p14="http://schemas.microsoft.com/office/powerpoint/2010/main" xmlns="" val="360524150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Emmanuelle Bossis</a:t>
            </a:r>
            <a:endParaRPr lang="fr-FR"/>
          </a:p>
        </p:txBody>
      </p:sp>
      <p:sp>
        <p:nvSpPr>
          <p:cNvPr id="3" name="Espace réservé du numéro de diapositive 2"/>
          <p:cNvSpPr>
            <a:spLocks noGrp="1"/>
          </p:cNvSpPr>
          <p:nvPr>
            <p:ph type="sldNum" sz="quarter" idx="12"/>
          </p:nvPr>
        </p:nvSpPr>
        <p:spPr/>
        <p:txBody>
          <a:bodyPr/>
          <a:lstStyle/>
          <a:p>
            <a:fld id="{1B4058F7-D19B-472A-8F43-9F20B2A501A3}" type="slidenum">
              <a:rPr lang="fr-FR" smtClean="0"/>
              <a:pPr/>
              <a:t>16</a:t>
            </a:fld>
            <a:endParaRPr lang="fr-FR"/>
          </a:p>
        </p:txBody>
      </p:sp>
      <p:pic>
        <p:nvPicPr>
          <p:cNvPr id="4098" name="Image 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67544" y="692696"/>
            <a:ext cx="3984332" cy="55446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099" name="Imag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572000" y="692696"/>
            <a:ext cx="4114742" cy="57606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78259907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Emmanuelle Bossis</a:t>
            </a:r>
            <a:endParaRPr lang="fr-FR"/>
          </a:p>
        </p:txBody>
      </p:sp>
      <p:sp>
        <p:nvSpPr>
          <p:cNvPr id="3" name="Espace réservé du numéro de diapositive 2"/>
          <p:cNvSpPr>
            <a:spLocks noGrp="1"/>
          </p:cNvSpPr>
          <p:nvPr>
            <p:ph type="sldNum" sz="quarter" idx="12"/>
          </p:nvPr>
        </p:nvSpPr>
        <p:spPr/>
        <p:txBody>
          <a:bodyPr/>
          <a:lstStyle/>
          <a:p>
            <a:fld id="{1B4058F7-D19B-472A-8F43-9F20B2A501A3}" type="slidenum">
              <a:rPr lang="fr-FR" smtClean="0"/>
              <a:pPr/>
              <a:t>17</a:t>
            </a:fld>
            <a:endParaRPr lang="fr-FR"/>
          </a:p>
        </p:txBody>
      </p:sp>
      <p:pic>
        <p:nvPicPr>
          <p:cNvPr id="5122" name="Image 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115616" y="548680"/>
            <a:ext cx="6768752" cy="53982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075199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dirty="0">
                <a:solidFill>
                  <a:schemeClr val="accent1"/>
                </a:solidFill>
              </a:rPr>
              <a:t>Comment faire acquérir des capacités organisationnelles aux élèves de lycée professionnel et comment favoriser la mise au travail ?</a:t>
            </a:r>
            <a:endParaRPr lang="fr-FR" sz="2400" dirty="0"/>
          </a:p>
        </p:txBody>
      </p:sp>
      <p:sp>
        <p:nvSpPr>
          <p:cNvPr id="3" name="Espace réservé du contenu 2"/>
          <p:cNvSpPr>
            <a:spLocks noGrp="1"/>
          </p:cNvSpPr>
          <p:nvPr>
            <p:ph idx="1"/>
          </p:nvPr>
        </p:nvSpPr>
        <p:spPr/>
        <p:txBody>
          <a:bodyPr>
            <a:normAutofit/>
          </a:bodyPr>
          <a:lstStyle/>
          <a:p>
            <a:pPr algn="just"/>
            <a:r>
              <a:rPr lang="fr-FR" b="1" dirty="0" smtClean="0"/>
              <a:t>De mémoriser </a:t>
            </a:r>
          </a:p>
          <a:p>
            <a:pPr algn="just">
              <a:buFont typeface="Wingdings" panose="05000000000000000000" pitchFamily="2" charset="2"/>
              <a:buChar char="Ø"/>
            </a:pPr>
            <a:r>
              <a:rPr lang="fr-FR" dirty="0" smtClean="0"/>
              <a:t>Travail </a:t>
            </a:r>
            <a:r>
              <a:rPr lang="fr-FR" dirty="0"/>
              <a:t>de </a:t>
            </a:r>
            <a:r>
              <a:rPr lang="fr-FR" dirty="0" smtClean="0"/>
              <a:t>révision </a:t>
            </a:r>
            <a:r>
              <a:rPr lang="fr-FR" dirty="0"/>
              <a:t>dans la mesure où l’activité consiste à répéter des </a:t>
            </a:r>
            <a:r>
              <a:rPr lang="fr-FR" dirty="0" smtClean="0"/>
              <a:t>connaissances.</a:t>
            </a:r>
          </a:p>
          <a:p>
            <a:pPr algn="just">
              <a:buFont typeface="Wingdings" panose="05000000000000000000" pitchFamily="2" charset="2"/>
              <a:buChar char="Ø"/>
            </a:pPr>
            <a:endParaRPr lang="fr-FR" dirty="0" smtClean="0"/>
          </a:p>
        </p:txBody>
      </p:sp>
      <p:sp>
        <p:nvSpPr>
          <p:cNvPr id="4" name="Espace réservé du pied de page 3"/>
          <p:cNvSpPr>
            <a:spLocks noGrp="1"/>
          </p:cNvSpPr>
          <p:nvPr>
            <p:ph type="ftr" sz="quarter" idx="11"/>
          </p:nvPr>
        </p:nvSpPr>
        <p:spPr/>
        <p:txBody>
          <a:bodyPr/>
          <a:lstStyle/>
          <a:p>
            <a:r>
              <a:rPr lang="fr-FR" smtClean="0"/>
              <a:t>Emmanuelle Bossis</a:t>
            </a:r>
            <a:endParaRPr lang="fr-FR"/>
          </a:p>
        </p:txBody>
      </p:sp>
      <p:sp>
        <p:nvSpPr>
          <p:cNvPr id="5" name="Espace réservé du numéro de diapositive 4"/>
          <p:cNvSpPr>
            <a:spLocks noGrp="1"/>
          </p:cNvSpPr>
          <p:nvPr>
            <p:ph type="sldNum" sz="quarter" idx="12"/>
          </p:nvPr>
        </p:nvSpPr>
        <p:spPr/>
        <p:txBody>
          <a:bodyPr/>
          <a:lstStyle/>
          <a:p>
            <a:fld id="{1B4058F7-D19B-472A-8F43-9F20B2A501A3}" type="slidenum">
              <a:rPr lang="fr-FR" smtClean="0"/>
              <a:pPr/>
              <a:t>18</a:t>
            </a:fld>
            <a:endParaRPr lang="fr-FR"/>
          </a:p>
        </p:txBody>
      </p:sp>
    </p:spTree>
    <p:extLst>
      <p:ext uri="{BB962C8B-B14F-4D97-AF65-F5344CB8AC3E}">
        <p14:creationId xmlns:p14="http://schemas.microsoft.com/office/powerpoint/2010/main" xmlns="" val="1368581344"/>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dirty="0">
                <a:solidFill>
                  <a:schemeClr val="accent1"/>
                </a:solidFill>
              </a:rPr>
              <a:t>Comment faire acquérir des capacités organisationnelles aux élèves de lycée professionnel et comment favoriser la mise au travail ?</a:t>
            </a:r>
            <a:endParaRPr lang="fr-FR" sz="2400" dirty="0"/>
          </a:p>
        </p:txBody>
      </p:sp>
      <p:sp>
        <p:nvSpPr>
          <p:cNvPr id="3" name="Espace réservé du contenu 2"/>
          <p:cNvSpPr>
            <a:spLocks noGrp="1"/>
          </p:cNvSpPr>
          <p:nvPr>
            <p:ph idx="1"/>
          </p:nvPr>
        </p:nvSpPr>
        <p:spPr/>
        <p:txBody>
          <a:bodyPr>
            <a:normAutofit lnSpcReduction="10000"/>
          </a:bodyPr>
          <a:lstStyle/>
          <a:p>
            <a:pPr algn="just"/>
            <a:r>
              <a:rPr lang="fr-FR" b="1" dirty="0" smtClean="0"/>
              <a:t>De se questionner : </a:t>
            </a:r>
            <a:r>
              <a:rPr lang="fr-FR" dirty="0" smtClean="0"/>
              <a:t>les  élèves se posent </a:t>
            </a:r>
            <a:r>
              <a:rPr lang="fr-FR" dirty="0"/>
              <a:t>de nombreuses questions (entre eux, au professeur) du fait de  la mise en perspective que le travail entraine. </a:t>
            </a:r>
            <a:endParaRPr lang="fr-FR" dirty="0" smtClean="0"/>
          </a:p>
          <a:p>
            <a:pPr algn="just">
              <a:buFont typeface="Wingdings" panose="05000000000000000000" pitchFamily="2" charset="2"/>
              <a:buChar char="Ø"/>
            </a:pPr>
            <a:r>
              <a:rPr lang="fr-FR" dirty="0" smtClean="0"/>
              <a:t>Cette </a:t>
            </a:r>
            <a:r>
              <a:rPr lang="fr-FR" dirty="0"/>
              <a:t>activité, dans un premier temps oblige l’élève à revenir sur le cours, et lui fournit l’occasion de vérifier, de valider sa juste compréhension de </a:t>
            </a:r>
            <a:r>
              <a:rPr lang="fr-FR" dirty="0" smtClean="0"/>
              <a:t>l’histoire.</a:t>
            </a:r>
          </a:p>
          <a:p>
            <a:pPr algn="just">
              <a:buFont typeface="Wingdings" panose="05000000000000000000" pitchFamily="2" charset="2"/>
              <a:buChar char="Ø"/>
            </a:pPr>
            <a:r>
              <a:rPr lang="fr-FR" dirty="0" smtClean="0"/>
              <a:t>Exemples</a:t>
            </a:r>
          </a:p>
          <a:p>
            <a:pPr algn="just">
              <a:buFont typeface="Wingdings" panose="05000000000000000000" pitchFamily="2" charset="2"/>
              <a:buChar char="Ø"/>
            </a:pPr>
            <a:endParaRPr lang="fr-FR" dirty="0" smtClean="0"/>
          </a:p>
        </p:txBody>
      </p:sp>
      <p:sp>
        <p:nvSpPr>
          <p:cNvPr id="4" name="Espace réservé du pied de page 3"/>
          <p:cNvSpPr>
            <a:spLocks noGrp="1"/>
          </p:cNvSpPr>
          <p:nvPr>
            <p:ph type="ftr" sz="quarter" idx="11"/>
          </p:nvPr>
        </p:nvSpPr>
        <p:spPr/>
        <p:txBody>
          <a:bodyPr/>
          <a:lstStyle/>
          <a:p>
            <a:r>
              <a:rPr lang="fr-FR" smtClean="0"/>
              <a:t>Emmanuelle Bossis</a:t>
            </a:r>
            <a:endParaRPr lang="fr-FR"/>
          </a:p>
        </p:txBody>
      </p:sp>
      <p:sp>
        <p:nvSpPr>
          <p:cNvPr id="5" name="Espace réservé du numéro de diapositive 4"/>
          <p:cNvSpPr>
            <a:spLocks noGrp="1"/>
          </p:cNvSpPr>
          <p:nvPr>
            <p:ph type="sldNum" sz="quarter" idx="12"/>
          </p:nvPr>
        </p:nvSpPr>
        <p:spPr/>
        <p:txBody>
          <a:bodyPr/>
          <a:lstStyle/>
          <a:p>
            <a:fld id="{1B4058F7-D19B-472A-8F43-9F20B2A501A3}" type="slidenum">
              <a:rPr lang="fr-FR" smtClean="0"/>
              <a:pPr/>
              <a:t>19</a:t>
            </a:fld>
            <a:endParaRPr lang="fr-FR"/>
          </a:p>
        </p:txBody>
      </p:sp>
    </p:spTree>
    <p:extLst>
      <p:ext uri="{BB962C8B-B14F-4D97-AF65-F5344CB8AC3E}">
        <p14:creationId xmlns:p14="http://schemas.microsoft.com/office/powerpoint/2010/main" xmlns="" val="126617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Sommaire </a:t>
            </a:r>
            <a:endParaRPr lang="fr-FR" dirty="0"/>
          </a:p>
        </p:txBody>
      </p:sp>
      <p:sp>
        <p:nvSpPr>
          <p:cNvPr id="3" name="Espace réservé du contenu 2"/>
          <p:cNvSpPr>
            <a:spLocks noGrp="1"/>
          </p:cNvSpPr>
          <p:nvPr>
            <p:ph idx="1"/>
          </p:nvPr>
        </p:nvSpPr>
        <p:spPr/>
        <p:txBody>
          <a:bodyPr/>
          <a:lstStyle/>
          <a:p>
            <a:pPr algn="just"/>
            <a:r>
              <a:rPr lang="fr-FR" dirty="0" smtClean="0">
                <a:solidFill>
                  <a:schemeClr val="accent1"/>
                </a:solidFill>
              </a:rPr>
              <a:t>Introduction</a:t>
            </a:r>
          </a:p>
          <a:p>
            <a:pPr algn="just"/>
            <a:r>
              <a:rPr lang="fr-FR" dirty="0">
                <a:solidFill>
                  <a:schemeClr val="accent1"/>
                </a:solidFill>
              </a:rPr>
              <a:t>Comment faire acquérir des capacités organisationnelles aux élèves de lycée professionnel et comment favoriser la mise au travail ?</a:t>
            </a:r>
          </a:p>
          <a:p>
            <a:pPr algn="just"/>
            <a:r>
              <a:rPr lang="fr-FR" dirty="0" smtClean="0">
                <a:solidFill>
                  <a:schemeClr val="accent1"/>
                </a:solidFill>
              </a:rPr>
              <a:t>Bilan, limites et perspectives</a:t>
            </a:r>
            <a:endParaRPr lang="fr-FR" dirty="0">
              <a:solidFill>
                <a:schemeClr val="accent1"/>
              </a:solidFill>
            </a:endParaRPr>
          </a:p>
        </p:txBody>
      </p:sp>
      <p:sp>
        <p:nvSpPr>
          <p:cNvPr id="5" name="Espace réservé du pied de page 4"/>
          <p:cNvSpPr>
            <a:spLocks noGrp="1"/>
          </p:cNvSpPr>
          <p:nvPr>
            <p:ph type="ftr" sz="quarter" idx="11"/>
          </p:nvPr>
        </p:nvSpPr>
        <p:spPr/>
        <p:txBody>
          <a:bodyPr/>
          <a:lstStyle/>
          <a:p>
            <a:r>
              <a:rPr lang="fr-FR" smtClean="0"/>
              <a:t>Emmanuelle Bossis</a:t>
            </a:r>
            <a:endParaRPr lang="fr-FR"/>
          </a:p>
        </p:txBody>
      </p:sp>
      <p:sp>
        <p:nvSpPr>
          <p:cNvPr id="4" name="Espace réservé du numéro de diapositive 3"/>
          <p:cNvSpPr>
            <a:spLocks noGrp="1"/>
          </p:cNvSpPr>
          <p:nvPr>
            <p:ph type="sldNum" sz="quarter" idx="12"/>
          </p:nvPr>
        </p:nvSpPr>
        <p:spPr/>
        <p:txBody>
          <a:bodyPr/>
          <a:lstStyle/>
          <a:p>
            <a:fld id="{1B4058F7-D19B-472A-8F43-9F20B2A501A3}" type="slidenum">
              <a:rPr lang="fr-FR" smtClean="0"/>
              <a:pPr/>
              <a:t>2</a:t>
            </a:fld>
            <a:endParaRPr lang="fr-F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dirty="0">
                <a:solidFill>
                  <a:schemeClr val="accent1"/>
                </a:solidFill>
              </a:rPr>
              <a:t>Comment faire acquérir des capacités organisationnelles aux élèves de lycée professionnel et comment favoriser la mise au travail ?</a:t>
            </a:r>
            <a:endParaRPr lang="fr-FR" sz="2400" dirty="0"/>
          </a:p>
        </p:txBody>
      </p:sp>
      <p:sp>
        <p:nvSpPr>
          <p:cNvPr id="3" name="Espace réservé du contenu 2"/>
          <p:cNvSpPr>
            <a:spLocks noGrp="1"/>
          </p:cNvSpPr>
          <p:nvPr>
            <p:ph idx="1"/>
          </p:nvPr>
        </p:nvSpPr>
        <p:spPr/>
        <p:txBody>
          <a:bodyPr>
            <a:normAutofit fontScale="85000" lnSpcReduction="20000"/>
          </a:bodyPr>
          <a:lstStyle/>
          <a:p>
            <a:pPr algn="just"/>
            <a:r>
              <a:rPr lang="fr-FR" b="1" dirty="0" smtClean="0"/>
              <a:t>Conclusion partielle </a:t>
            </a:r>
          </a:p>
          <a:p>
            <a:pPr algn="just">
              <a:buFont typeface="Wingdings" panose="05000000000000000000" pitchFamily="2" charset="2"/>
              <a:buChar char="Ø"/>
            </a:pPr>
            <a:r>
              <a:rPr lang="fr-FR" dirty="0" smtClean="0"/>
              <a:t>Les </a:t>
            </a:r>
            <a:r>
              <a:rPr lang="fr-FR" dirty="0"/>
              <a:t>bénéfices </a:t>
            </a:r>
            <a:r>
              <a:rPr lang="fr-FR" dirty="0" smtClean="0"/>
              <a:t>que l’élève </a:t>
            </a:r>
            <a:r>
              <a:rPr lang="fr-FR" dirty="0"/>
              <a:t>en tire en termes de compréhension et de mémorisation aident à la mise en place d'un projet </a:t>
            </a:r>
            <a:r>
              <a:rPr lang="fr-FR" dirty="0" smtClean="0"/>
              <a:t>conscient et</a:t>
            </a:r>
            <a:r>
              <a:rPr lang="fr-FR" dirty="0"/>
              <a:t> </a:t>
            </a:r>
            <a:r>
              <a:rPr lang="fr-FR" dirty="0" smtClean="0"/>
              <a:t>volontaire : </a:t>
            </a:r>
          </a:p>
          <a:p>
            <a:pPr algn="just">
              <a:buFont typeface="Wingdings" panose="05000000000000000000" pitchFamily="2" charset="2"/>
              <a:buChar char="Ø"/>
            </a:pPr>
            <a:r>
              <a:rPr lang="fr-FR" dirty="0" smtClean="0"/>
              <a:t>chaque </a:t>
            </a:r>
            <a:r>
              <a:rPr lang="fr-FR" dirty="0"/>
              <a:t>fois qu'un effort est gratifiant, la </a:t>
            </a:r>
            <a:r>
              <a:rPr lang="fr-FR" dirty="0" smtClean="0"/>
              <a:t>tâche </a:t>
            </a:r>
            <a:r>
              <a:rPr lang="fr-FR" dirty="0"/>
              <a:t>fait sens et génère de la motivation. </a:t>
            </a:r>
            <a:endParaRPr lang="fr-FR" dirty="0" smtClean="0"/>
          </a:p>
          <a:p>
            <a:pPr algn="just">
              <a:buFont typeface="Wingdings" panose="05000000000000000000" pitchFamily="2" charset="2"/>
              <a:buChar char="Ø"/>
            </a:pPr>
            <a:r>
              <a:rPr lang="fr-FR" dirty="0" smtClean="0"/>
              <a:t>La démarche est structurante :</a:t>
            </a:r>
          </a:p>
          <a:p>
            <a:pPr algn="just">
              <a:buFontTx/>
              <a:buChar char="-"/>
            </a:pPr>
            <a:r>
              <a:rPr lang="fr-FR" dirty="0" smtClean="0"/>
              <a:t>Etape </a:t>
            </a:r>
            <a:r>
              <a:rPr lang="fr-FR" dirty="0"/>
              <a:t>1 </a:t>
            </a:r>
            <a:r>
              <a:rPr lang="fr-FR" dirty="0" smtClean="0"/>
              <a:t>compréhension</a:t>
            </a:r>
          </a:p>
          <a:p>
            <a:pPr algn="just">
              <a:buFontTx/>
              <a:buChar char="-"/>
            </a:pPr>
            <a:r>
              <a:rPr lang="fr-FR" dirty="0"/>
              <a:t>E</a:t>
            </a:r>
            <a:r>
              <a:rPr lang="fr-FR" dirty="0" smtClean="0"/>
              <a:t>tape </a:t>
            </a:r>
            <a:r>
              <a:rPr lang="fr-FR" dirty="0"/>
              <a:t>2 mémorisation </a:t>
            </a:r>
          </a:p>
          <a:p>
            <a:pPr algn="just">
              <a:buFontTx/>
              <a:buChar char="-"/>
            </a:pPr>
            <a:r>
              <a:rPr lang="fr-FR" dirty="0"/>
              <a:t>C</a:t>
            </a:r>
            <a:r>
              <a:rPr lang="fr-FR" dirty="0" smtClean="0"/>
              <a:t>onduit </a:t>
            </a:r>
            <a:r>
              <a:rPr lang="fr-FR" dirty="0"/>
              <a:t>à l’étape </a:t>
            </a:r>
            <a:r>
              <a:rPr lang="fr-FR" dirty="0" smtClean="0"/>
              <a:t>3 : </a:t>
            </a:r>
            <a:r>
              <a:rPr lang="fr-FR" dirty="0"/>
              <a:t>le questionnement propre à une démarche de </a:t>
            </a:r>
            <a:r>
              <a:rPr lang="fr-FR" dirty="0" smtClean="0"/>
              <a:t>réflexion.</a:t>
            </a:r>
            <a:endParaRPr lang="fr-FR" dirty="0"/>
          </a:p>
          <a:p>
            <a:endParaRPr lang="fr-FR" dirty="0"/>
          </a:p>
        </p:txBody>
      </p:sp>
      <p:sp>
        <p:nvSpPr>
          <p:cNvPr id="4" name="Espace réservé du pied de page 3"/>
          <p:cNvSpPr>
            <a:spLocks noGrp="1"/>
          </p:cNvSpPr>
          <p:nvPr>
            <p:ph type="ftr" sz="quarter" idx="11"/>
          </p:nvPr>
        </p:nvSpPr>
        <p:spPr/>
        <p:txBody>
          <a:bodyPr/>
          <a:lstStyle/>
          <a:p>
            <a:r>
              <a:rPr lang="fr-FR" smtClean="0"/>
              <a:t>Emmanuelle Bossis</a:t>
            </a:r>
            <a:endParaRPr lang="fr-FR"/>
          </a:p>
        </p:txBody>
      </p:sp>
      <p:sp>
        <p:nvSpPr>
          <p:cNvPr id="5" name="Espace réservé du numéro de diapositive 4"/>
          <p:cNvSpPr>
            <a:spLocks noGrp="1"/>
          </p:cNvSpPr>
          <p:nvPr>
            <p:ph type="sldNum" sz="quarter" idx="12"/>
          </p:nvPr>
        </p:nvSpPr>
        <p:spPr/>
        <p:txBody>
          <a:bodyPr/>
          <a:lstStyle/>
          <a:p>
            <a:fld id="{1B4058F7-D19B-472A-8F43-9F20B2A501A3}" type="slidenum">
              <a:rPr lang="fr-FR" smtClean="0"/>
              <a:pPr/>
              <a:t>20</a:t>
            </a:fld>
            <a:endParaRPr lang="fr-FR"/>
          </a:p>
        </p:txBody>
      </p:sp>
    </p:spTree>
    <p:extLst>
      <p:ext uri="{BB962C8B-B14F-4D97-AF65-F5344CB8AC3E}">
        <p14:creationId xmlns:p14="http://schemas.microsoft.com/office/powerpoint/2010/main" xmlns="" val="157159615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dirty="0">
                <a:solidFill>
                  <a:schemeClr val="accent1"/>
                </a:solidFill>
              </a:rPr>
              <a:t>Comment faire acquérir des capacités organisationnelles aux élèves de lycée professionnel et comment favoriser la mise au travail ?</a:t>
            </a:r>
            <a:endParaRPr lang="fr-FR" sz="2400" dirty="0"/>
          </a:p>
        </p:txBody>
      </p:sp>
      <p:sp>
        <p:nvSpPr>
          <p:cNvPr id="3" name="Espace réservé du contenu 2"/>
          <p:cNvSpPr>
            <a:spLocks noGrp="1"/>
          </p:cNvSpPr>
          <p:nvPr>
            <p:ph idx="1"/>
          </p:nvPr>
        </p:nvSpPr>
        <p:spPr/>
        <p:txBody>
          <a:bodyPr>
            <a:normAutofit fontScale="70000" lnSpcReduction="20000"/>
          </a:bodyPr>
          <a:lstStyle/>
          <a:p>
            <a:pPr algn="just"/>
            <a:r>
              <a:rPr lang="fr-FR" b="1" dirty="0"/>
              <a:t>De s’autoévaluer</a:t>
            </a:r>
            <a:r>
              <a:rPr lang="fr-FR" dirty="0"/>
              <a:t>, de se situer par rapport aux compétences à acquérir </a:t>
            </a:r>
            <a:r>
              <a:rPr lang="fr-FR" dirty="0" smtClean="0"/>
              <a:t>Le </a:t>
            </a:r>
            <a:r>
              <a:rPr lang="fr-FR" dirty="0"/>
              <a:t>dossier de travail personnel permet d’évaluer les capacités (p 11 et 12 des programmes).</a:t>
            </a:r>
          </a:p>
          <a:p>
            <a:pPr algn="just">
              <a:buFont typeface="Wingdings" panose="05000000000000000000" pitchFamily="2" charset="2"/>
              <a:buChar char="Ø"/>
            </a:pPr>
            <a:r>
              <a:rPr lang="fr-FR" dirty="0">
                <a:solidFill>
                  <a:srgbClr val="0070C0"/>
                </a:solidFill>
              </a:rPr>
              <a:t>La </a:t>
            </a:r>
            <a:r>
              <a:rPr lang="fr-FR" b="1" dirty="0">
                <a:solidFill>
                  <a:srgbClr val="0070C0"/>
                </a:solidFill>
              </a:rPr>
              <a:t>fiche chronologie-frise</a:t>
            </a:r>
            <a:r>
              <a:rPr lang="fr-FR" dirty="0"/>
              <a:t> permet de valider les capacités du 1</a:t>
            </a:r>
            <a:r>
              <a:rPr lang="fr-FR" baseline="30000" dirty="0"/>
              <a:t>er</a:t>
            </a:r>
            <a:r>
              <a:rPr lang="fr-FR" dirty="0"/>
              <a:t> tableau « Repérer la situation étudiée dans le temps » : </a:t>
            </a:r>
          </a:p>
          <a:p>
            <a:pPr algn="just">
              <a:buFont typeface="Wingdings" panose="05000000000000000000" pitchFamily="2" charset="2"/>
              <a:buChar char="Ø"/>
            </a:pPr>
            <a:r>
              <a:rPr lang="fr-FR" dirty="0" smtClean="0"/>
              <a:t>Dater </a:t>
            </a:r>
            <a:r>
              <a:rPr lang="fr-FR" dirty="0"/>
              <a:t>des faits importants relatifs à la situation : Voir 1</a:t>
            </a:r>
            <a:r>
              <a:rPr lang="fr-FR" baseline="30000" dirty="0"/>
              <a:t>ère</a:t>
            </a:r>
            <a:r>
              <a:rPr lang="fr-FR" dirty="0"/>
              <a:t> activité de la fiche chronologie (annexe 2)</a:t>
            </a:r>
          </a:p>
          <a:p>
            <a:pPr algn="just">
              <a:buFont typeface="Wingdings" panose="05000000000000000000" pitchFamily="2" charset="2"/>
              <a:buChar char="Ø"/>
            </a:pPr>
            <a:r>
              <a:rPr lang="fr-FR" dirty="0" smtClean="0"/>
              <a:t>Dater </a:t>
            </a:r>
            <a:r>
              <a:rPr lang="fr-FR" dirty="0"/>
              <a:t>des faits et les situer dans un contexte chronologique. - Situer les faits les uns par rapport aux autres</a:t>
            </a:r>
          </a:p>
          <a:p>
            <a:pPr algn="just">
              <a:buFont typeface="Wingdings" panose="05000000000000000000" pitchFamily="2" charset="2"/>
              <a:buChar char="Ø"/>
            </a:pPr>
            <a:r>
              <a:rPr lang="fr-FR" dirty="0" smtClean="0"/>
              <a:t>Distinguer </a:t>
            </a:r>
            <a:r>
              <a:rPr lang="fr-FR" dirty="0"/>
              <a:t>temps long/temps </a:t>
            </a:r>
            <a:r>
              <a:rPr lang="fr-FR" dirty="0" smtClean="0"/>
              <a:t>court.</a:t>
            </a:r>
          </a:p>
          <a:p>
            <a:pPr algn="just">
              <a:buFont typeface="Wingdings" panose="05000000000000000000" pitchFamily="2" charset="2"/>
              <a:buChar char="Ø"/>
            </a:pPr>
            <a:r>
              <a:rPr lang="fr-FR" dirty="0" smtClean="0"/>
              <a:t>Identifier </a:t>
            </a:r>
            <a:r>
              <a:rPr lang="fr-FR" dirty="0"/>
              <a:t>les continuités et les ruptures historiques.</a:t>
            </a:r>
          </a:p>
          <a:p>
            <a:pPr algn="just">
              <a:buFont typeface="Wingdings" panose="05000000000000000000" pitchFamily="2" charset="2"/>
              <a:buChar char="Ø"/>
            </a:pPr>
            <a:r>
              <a:rPr lang="fr-FR" dirty="0" smtClean="0"/>
              <a:t>Périodiser</a:t>
            </a:r>
            <a:endParaRPr lang="fr-FR" dirty="0"/>
          </a:p>
          <a:p>
            <a:pPr algn="just">
              <a:buFont typeface="Wingdings" panose="05000000000000000000" pitchFamily="2" charset="2"/>
              <a:buChar char="Ø"/>
            </a:pPr>
            <a:r>
              <a:rPr lang="fr-FR" dirty="0" smtClean="0"/>
              <a:t>Contextualiser</a:t>
            </a:r>
            <a:endParaRPr lang="fr-FR" dirty="0"/>
          </a:p>
          <a:p>
            <a:pPr algn="just"/>
            <a:endParaRPr lang="fr-FR" dirty="0"/>
          </a:p>
        </p:txBody>
      </p:sp>
      <p:sp>
        <p:nvSpPr>
          <p:cNvPr id="4" name="Espace réservé du pied de page 3"/>
          <p:cNvSpPr>
            <a:spLocks noGrp="1"/>
          </p:cNvSpPr>
          <p:nvPr>
            <p:ph type="ftr" sz="quarter" idx="11"/>
          </p:nvPr>
        </p:nvSpPr>
        <p:spPr/>
        <p:txBody>
          <a:bodyPr/>
          <a:lstStyle/>
          <a:p>
            <a:r>
              <a:rPr lang="fr-FR" smtClean="0"/>
              <a:t>Emmanuelle Bossis</a:t>
            </a:r>
            <a:endParaRPr lang="fr-FR"/>
          </a:p>
        </p:txBody>
      </p:sp>
      <p:sp>
        <p:nvSpPr>
          <p:cNvPr id="5" name="Espace réservé du numéro de diapositive 4"/>
          <p:cNvSpPr>
            <a:spLocks noGrp="1"/>
          </p:cNvSpPr>
          <p:nvPr>
            <p:ph type="sldNum" sz="quarter" idx="12"/>
          </p:nvPr>
        </p:nvSpPr>
        <p:spPr/>
        <p:txBody>
          <a:bodyPr/>
          <a:lstStyle/>
          <a:p>
            <a:fld id="{1B4058F7-D19B-472A-8F43-9F20B2A501A3}" type="slidenum">
              <a:rPr lang="fr-FR" smtClean="0"/>
              <a:pPr/>
              <a:t>21</a:t>
            </a:fld>
            <a:endParaRPr lang="fr-FR"/>
          </a:p>
        </p:txBody>
      </p:sp>
    </p:spTree>
    <p:extLst>
      <p:ext uri="{BB962C8B-B14F-4D97-AF65-F5344CB8AC3E}">
        <p14:creationId xmlns:p14="http://schemas.microsoft.com/office/powerpoint/2010/main" xmlns="" val="4059860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dirty="0">
                <a:solidFill>
                  <a:schemeClr val="accent1"/>
                </a:solidFill>
              </a:rPr>
              <a:t>Comment faire acquérir des capacités organisationnelles aux élèves de lycée professionnel et comment favoriser la mise au travail ?</a:t>
            </a:r>
            <a:endParaRPr lang="fr-FR" sz="2400" dirty="0"/>
          </a:p>
        </p:txBody>
      </p:sp>
      <p:sp>
        <p:nvSpPr>
          <p:cNvPr id="3" name="Espace réservé du contenu 2"/>
          <p:cNvSpPr>
            <a:spLocks noGrp="1"/>
          </p:cNvSpPr>
          <p:nvPr>
            <p:ph idx="1"/>
          </p:nvPr>
        </p:nvSpPr>
        <p:spPr/>
        <p:txBody>
          <a:bodyPr>
            <a:normAutofit fontScale="25000" lnSpcReduction="20000"/>
          </a:bodyPr>
          <a:lstStyle/>
          <a:p>
            <a:pPr marL="0" indent="0">
              <a:buNone/>
            </a:pPr>
            <a:r>
              <a:rPr lang="fr-FR" dirty="0" smtClean="0"/>
              <a:t>        </a:t>
            </a:r>
            <a:r>
              <a:rPr lang="fr-FR" sz="7400" dirty="0" smtClean="0"/>
              <a:t>Elle </a:t>
            </a:r>
            <a:r>
              <a:rPr lang="fr-FR" sz="7400" dirty="0"/>
              <a:t>permet aussi de valider  certaines compétences du 2</a:t>
            </a:r>
            <a:r>
              <a:rPr lang="fr-FR" sz="7400" baseline="30000" dirty="0"/>
              <a:t>ème</a:t>
            </a:r>
            <a:r>
              <a:rPr lang="fr-FR" sz="7400" dirty="0"/>
              <a:t> tableau [Mettre en œuvre les démarches du programme] : </a:t>
            </a:r>
          </a:p>
          <a:p>
            <a:pPr>
              <a:buFont typeface="Wingdings" panose="05000000000000000000" pitchFamily="2" charset="2"/>
              <a:buChar char="Ø"/>
            </a:pPr>
            <a:r>
              <a:rPr lang="fr-FR" sz="7400" dirty="0" smtClean="0"/>
              <a:t>Expliquez </a:t>
            </a:r>
            <a:r>
              <a:rPr lang="fr-FR" sz="7400" dirty="0"/>
              <a:t>le contexte </a:t>
            </a:r>
            <a:r>
              <a:rPr lang="fr-FR" sz="7400" dirty="0" smtClean="0"/>
              <a:t>: Exemples</a:t>
            </a:r>
          </a:p>
          <a:p>
            <a:pPr>
              <a:buFont typeface="Wingdings" panose="05000000000000000000" pitchFamily="2" charset="2"/>
              <a:buChar char="Ø"/>
            </a:pPr>
            <a:r>
              <a:rPr lang="fr-FR" sz="7400" dirty="0" smtClean="0"/>
              <a:t> </a:t>
            </a:r>
            <a:r>
              <a:rPr lang="fr-FR" sz="7400" dirty="0"/>
              <a:t>Mémoriser et restituer les principales connaissances et notions.</a:t>
            </a:r>
          </a:p>
          <a:p>
            <a:pPr marL="0" indent="0">
              <a:buNone/>
            </a:pPr>
            <a:r>
              <a:rPr lang="fr-FR" sz="7400" dirty="0" smtClean="0"/>
              <a:t>         La </a:t>
            </a:r>
            <a:r>
              <a:rPr lang="fr-FR" sz="7400" b="1" dirty="0">
                <a:solidFill>
                  <a:schemeClr val="accent6"/>
                </a:solidFill>
              </a:rPr>
              <a:t>fiche acteur </a:t>
            </a:r>
            <a:r>
              <a:rPr lang="fr-FR" sz="7400" dirty="0"/>
              <a:t>permet de valider les capacités suivantes :</a:t>
            </a:r>
          </a:p>
          <a:p>
            <a:pPr>
              <a:buFont typeface="Wingdings" panose="05000000000000000000" pitchFamily="2" charset="2"/>
              <a:buChar char="Ø"/>
            </a:pPr>
            <a:r>
              <a:rPr lang="fr-FR" sz="7400" dirty="0" smtClean="0"/>
              <a:t>Caractériser </a:t>
            </a:r>
            <a:r>
              <a:rPr lang="fr-FR" sz="7400" dirty="0"/>
              <a:t>un personnage et son action en rapport avec la situation étudiée.</a:t>
            </a:r>
          </a:p>
          <a:p>
            <a:pPr>
              <a:buFont typeface="Wingdings" panose="05000000000000000000" pitchFamily="2" charset="2"/>
              <a:buChar char="Ø"/>
            </a:pPr>
            <a:r>
              <a:rPr lang="fr-FR" sz="7400" dirty="0"/>
              <a:t>E</a:t>
            </a:r>
            <a:r>
              <a:rPr lang="fr-FR" sz="7400" dirty="0" smtClean="0"/>
              <a:t>xpliquez </a:t>
            </a:r>
            <a:r>
              <a:rPr lang="fr-FR" sz="7400" dirty="0"/>
              <a:t>le rôle des acteurs</a:t>
            </a:r>
          </a:p>
          <a:p>
            <a:pPr>
              <a:buFont typeface="Wingdings" panose="05000000000000000000" pitchFamily="2" charset="2"/>
              <a:buChar char="Ø"/>
            </a:pPr>
            <a:r>
              <a:rPr lang="fr-FR" sz="7400" dirty="0" smtClean="0"/>
              <a:t>Mémoriser </a:t>
            </a:r>
            <a:r>
              <a:rPr lang="fr-FR" sz="7400" dirty="0"/>
              <a:t>et restituer les principales connaissances et </a:t>
            </a:r>
            <a:r>
              <a:rPr lang="fr-FR" sz="7400" dirty="0" smtClean="0"/>
              <a:t>notions.</a:t>
            </a:r>
          </a:p>
          <a:p>
            <a:pPr marL="0" indent="0">
              <a:buNone/>
            </a:pPr>
            <a:r>
              <a:rPr lang="fr-FR" sz="7400" dirty="0"/>
              <a:t> </a:t>
            </a:r>
            <a:r>
              <a:rPr lang="fr-FR" sz="7400" dirty="0" smtClean="0"/>
              <a:t>       La </a:t>
            </a:r>
            <a:r>
              <a:rPr lang="fr-FR" sz="7400" b="1" dirty="0"/>
              <a:t>fiche synthèse</a:t>
            </a:r>
            <a:r>
              <a:rPr lang="fr-FR" sz="7400" dirty="0"/>
              <a:t> permet d’évaluer certaines capacités du 3</a:t>
            </a:r>
            <a:r>
              <a:rPr lang="fr-FR" sz="7400" baseline="30000" dirty="0"/>
              <a:t>ème</a:t>
            </a:r>
            <a:r>
              <a:rPr lang="fr-FR" sz="7400" dirty="0"/>
              <a:t> tableau : </a:t>
            </a:r>
          </a:p>
          <a:p>
            <a:pPr>
              <a:buFont typeface="Wingdings" panose="05000000000000000000" pitchFamily="2" charset="2"/>
              <a:buChar char="Ø"/>
            </a:pPr>
            <a:r>
              <a:rPr lang="fr-FR" sz="7400" dirty="0" smtClean="0"/>
              <a:t>Compléter </a:t>
            </a:r>
            <a:r>
              <a:rPr lang="fr-FR" sz="7400" dirty="0"/>
              <a:t>une carte simple, un croquis simple, un schéma fléché relatifs à la situation étudiée.</a:t>
            </a:r>
          </a:p>
          <a:p>
            <a:pPr marL="0" indent="0">
              <a:buNone/>
            </a:pPr>
            <a:r>
              <a:rPr lang="fr-FR" sz="7400" dirty="0" smtClean="0"/>
              <a:t>        Les </a:t>
            </a:r>
            <a:r>
              <a:rPr lang="fr-FR" sz="7400" dirty="0"/>
              <a:t>applications </a:t>
            </a:r>
            <a:r>
              <a:rPr lang="fr-FR" sz="7400" b="1" dirty="0">
                <a:solidFill>
                  <a:srgbClr val="FFC000"/>
                </a:solidFill>
              </a:rPr>
              <a:t>des fiches méthodes </a:t>
            </a:r>
            <a:r>
              <a:rPr lang="fr-FR" sz="7400" dirty="0"/>
              <a:t>à l’occasion des séances de cours, permettent d’évaluer les </a:t>
            </a:r>
            <a:r>
              <a:rPr lang="fr-FR" sz="7400" dirty="0" smtClean="0"/>
              <a:t>   capacités </a:t>
            </a:r>
            <a:r>
              <a:rPr lang="fr-FR" sz="7400" dirty="0"/>
              <a:t>du 3</a:t>
            </a:r>
            <a:r>
              <a:rPr lang="fr-FR" sz="7400" baseline="30000" dirty="0"/>
              <a:t>ème</a:t>
            </a:r>
            <a:r>
              <a:rPr lang="fr-FR" sz="7400" dirty="0"/>
              <a:t> tableau :</a:t>
            </a:r>
          </a:p>
          <a:p>
            <a:pPr>
              <a:buFont typeface="Wingdings" panose="05000000000000000000" pitchFamily="2" charset="2"/>
              <a:buChar char="Ø"/>
            </a:pPr>
            <a:r>
              <a:rPr lang="fr-FR" sz="7400" dirty="0" smtClean="0"/>
              <a:t>Relever</a:t>
            </a:r>
            <a:r>
              <a:rPr lang="fr-FR" sz="7400" dirty="0"/>
              <a:t>, classer, hiérarchiser les informations contenues dans le document selon les critères </a:t>
            </a:r>
            <a:r>
              <a:rPr lang="fr-FR" sz="7400" dirty="0" smtClean="0"/>
              <a:t>donnés.</a:t>
            </a:r>
          </a:p>
          <a:p>
            <a:pPr>
              <a:buFont typeface="Wingdings" panose="05000000000000000000" pitchFamily="2" charset="2"/>
              <a:buChar char="Ø"/>
            </a:pPr>
            <a:r>
              <a:rPr lang="fr-FR" sz="7400" dirty="0" smtClean="0"/>
              <a:t>Identifier </a:t>
            </a:r>
            <a:r>
              <a:rPr lang="fr-FR" sz="7400" dirty="0"/>
              <a:t>la nature, l’auteur, et les informations accompagnant le document.</a:t>
            </a:r>
          </a:p>
          <a:p>
            <a:pPr>
              <a:buFont typeface="Wingdings" panose="05000000000000000000" pitchFamily="2" charset="2"/>
              <a:buChar char="Ø"/>
            </a:pPr>
            <a:r>
              <a:rPr lang="fr-FR" sz="7400" dirty="0" smtClean="0"/>
              <a:t>Rechercher </a:t>
            </a:r>
            <a:r>
              <a:rPr lang="fr-FR" sz="7400" dirty="0"/>
              <a:t>des informations dans un ensemble  de documents fournis permettant de contextualiser le document.</a:t>
            </a:r>
          </a:p>
          <a:p>
            <a:pPr marL="0" indent="0">
              <a:buNone/>
            </a:pPr>
            <a:r>
              <a:rPr lang="fr-FR" sz="7400" dirty="0"/>
              <a:t>...</a:t>
            </a:r>
            <a:r>
              <a:rPr lang="fr-FR" sz="7400" dirty="0" err="1"/>
              <a:t>etc</a:t>
            </a:r>
            <a:endParaRPr lang="fr-FR" sz="7400" dirty="0"/>
          </a:p>
          <a:p>
            <a:endParaRPr lang="fr-FR" sz="7400" dirty="0"/>
          </a:p>
        </p:txBody>
      </p:sp>
      <p:sp>
        <p:nvSpPr>
          <p:cNvPr id="4" name="Espace réservé du pied de page 3"/>
          <p:cNvSpPr>
            <a:spLocks noGrp="1"/>
          </p:cNvSpPr>
          <p:nvPr>
            <p:ph type="ftr" sz="quarter" idx="11"/>
          </p:nvPr>
        </p:nvSpPr>
        <p:spPr/>
        <p:txBody>
          <a:bodyPr/>
          <a:lstStyle/>
          <a:p>
            <a:r>
              <a:rPr lang="fr-FR" dirty="0" smtClean="0"/>
              <a:t>Emmanuelle </a:t>
            </a:r>
            <a:r>
              <a:rPr lang="fr-FR" dirty="0" err="1" smtClean="0"/>
              <a:t>Bossis</a:t>
            </a:r>
            <a:endParaRPr lang="fr-FR" dirty="0"/>
          </a:p>
        </p:txBody>
      </p:sp>
      <p:sp>
        <p:nvSpPr>
          <p:cNvPr id="5" name="Espace réservé du numéro de diapositive 4"/>
          <p:cNvSpPr>
            <a:spLocks noGrp="1"/>
          </p:cNvSpPr>
          <p:nvPr>
            <p:ph type="sldNum" sz="quarter" idx="12"/>
          </p:nvPr>
        </p:nvSpPr>
        <p:spPr/>
        <p:txBody>
          <a:bodyPr/>
          <a:lstStyle/>
          <a:p>
            <a:fld id="{1B4058F7-D19B-472A-8F43-9F20B2A501A3}" type="slidenum">
              <a:rPr lang="fr-FR" smtClean="0"/>
              <a:pPr/>
              <a:t>22</a:t>
            </a:fld>
            <a:endParaRPr lang="fr-FR"/>
          </a:p>
        </p:txBody>
      </p:sp>
    </p:spTree>
    <p:extLst>
      <p:ext uri="{BB962C8B-B14F-4D97-AF65-F5344CB8AC3E}">
        <p14:creationId xmlns:p14="http://schemas.microsoft.com/office/powerpoint/2010/main" xmlns="" val="2258467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4"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65" dur="500"/>
                                        <p:tgtEl>
                                          <p:spTgt spid="3">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 calcmode="lin" valueType="num">
                                      <p:cBhvr>
                                        <p:cTn id="70"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1"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72" dur="500"/>
                                        <p:tgtEl>
                                          <p:spTgt spid="3">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 calcmode="lin" valueType="num">
                                      <p:cBhvr>
                                        <p:cTn id="77"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78"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79" dur="500"/>
                                        <p:tgtEl>
                                          <p:spTgt spid="3">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 calcmode="lin" valueType="num">
                                      <p:cBhvr>
                                        <p:cTn id="84"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85"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86" dur="500"/>
                                        <p:tgtEl>
                                          <p:spTgt spid="3">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 calcmode="lin" valueType="num">
                                      <p:cBhvr>
                                        <p:cTn id="91"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92" dur="500" fill="hold"/>
                                        <p:tgtEl>
                                          <p:spTgt spid="3">
                                            <p:txEl>
                                              <p:pRg st="12" end="12"/>
                                            </p:txEl>
                                          </p:spTgt>
                                        </p:tgtEl>
                                        <p:attrNameLst>
                                          <p:attrName>ppt_h</p:attrName>
                                        </p:attrNameLst>
                                      </p:cBhvr>
                                      <p:tavLst>
                                        <p:tav tm="0">
                                          <p:val>
                                            <p:fltVal val="0"/>
                                          </p:val>
                                        </p:tav>
                                        <p:tav tm="100000">
                                          <p:val>
                                            <p:strVal val="#ppt_h"/>
                                          </p:val>
                                        </p:tav>
                                      </p:tavLst>
                                    </p:anim>
                                    <p:animEffect transition="in" filter="fade">
                                      <p:cBhvr>
                                        <p:cTn id="93" dur="500"/>
                                        <p:tgtEl>
                                          <p:spTgt spid="3">
                                            <p:txEl>
                                              <p:pRg st="12" end="12"/>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3">
                                            <p:txEl>
                                              <p:pRg st="13" end="13"/>
                                            </p:txEl>
                                          </p:spTgt>
                                        </p:tgtEl>
                                        <p:attrNameLst>
                                          <p:attrName>style.visibility</p:attrName>
                                        </p:attrNameLst>
                                      </p:cBhvr>
                                      <p:to>
                                        <p:strVal val="visible"/>
                                      </p:to>
                                    </p:set>
                                    <p:anim calcmode="lin" valueType="num">
                                      <p:cBhvr>
                                        <p:cTn id="98" dur="5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99" dur="500" fill="hold"/>
                                        <p:tgtEl>
                                          <p:spTgt spid="3">
                                            <p:txEl>
                                              <p:pRg st="13" end="13"/>
                                            </p:txEl>
                                          </p:spTgt>
                                        </p:tgtEl>
                                        <p:attrNameLst>
                                          <p:attrName>ppt_h</p:attrName>
                                        </p:attrNameLst>
                                      </p:cBhvr>
                                      <p:tavLst>
                                        <p:tav tm="0">
                                          <p:val>
                                            <p:fltVal val="0"/>
                                          </p:val>
                                        </p:tav>
                                        <p:tav tm="100000">
                                          <p:val>
                                            <p:strVal val="#ppt_h"/>
                                          </p:val>
                                        </p:tav>
                                      </p:tavLst>
                                    </p:anim>
                                    <p:animEffect transition="in" filter="fade">
                                      <p:cBhvr>
                                        <p:cTn id="100"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Emmanuelle Bossis</a:t>
            </a:r>
            <a:endParaRPr lang="fr-FR"/>
          </a:p>
        </p:txBody>
      </p:sp>
      <p:sp>
        <p:nvSpPr>
          <p:cNvPr id="3" name="Espace réservé du numéro de diapositive 2"/>
          <p:cNvSpPr>
            <a:spLocks noGrp="1"/>
          </p:cNvSpPr>
          <p:nvPr>
            <p:ph type="sldNum" sz="quarter" idx="12"/>
          </p:nvPr>
        </p:nvSpPr>
        <p:spPr/>
        <p:txBody>
          <a:bodyPr/>
          <a:lstStyle/>
          <a:p>
            <a:fld id="{1B4058F7-D19B-472A-8F43-9F20B2A501A3}" type="slidenum">
              <a:rPr lang="fr-FR" smtClean="0"/>
              <a:pPr/>
              <a:t>23</a:t>
            </a:fld>
            <a:endParaRPr lang="fr-FR"/>
          </a:p>
        </p:txBody>
      </p:sp>
      <p:pic>
        <p:nvPicPr>
          <p:cNvPr id="5122" name="Image 1"/>
          <p:cNvPicPr>
            <a:picLocks noChangeAspect="1" noChangeArrowheads="1"/>
          </p:cNvPicPr>
          <p:nvPr/>
        </p:nvPicPr>
        <p:blipFill>
          <a:blip r:embed="rId2" cstate="print"/>
          <a:srcRect/>
          <a:stretch>
            <a:fillRect/>
          </a:stretch>
        </p:blipFill>
        <p:spPr bwMode="auto">
          <a:xfrm>
            <a:off x="323528" y="1052736"/>
            <a:ext cx="3556645" cy="5157905"/>
          </a:xfrm>
          <a:prstGeom prst="rect">
            <a:avLst/>
          </a:prstGeom>
          <a:noFill/>
          <a:ln w="9525">
            <a:noFill/>
            <a:miter lim="800000"/>
            <a:headEnd/>
            <a:tailEnd/>
          </a:ln>
        </p:spPr>
      </p:pic>
      <p:pic>
        <p:nvPicPr>
          <p:cNvPr id="5123" name="Image 1"/>
          <p:cNvPicPr>
            <a:picLocks noChangeAspect="1" noChangeArrowheads="1"/>
          </p:cNvPicPr>
          <p:nvPr/>
        </p:nvPicPr>
        <p:blipFill>
          <a:blip r:embed="rId3" cstate="print"/>
          <a:srcRect/>
          <a:stretch>
            <a:fillRect/>
          </a:stretch>
        </p:blipFill>
        <p:spPr bwMode="auto">
          <a:xfrm>
            <a:off x="4080180" y="1412776"/>
            <a:ext cx="4447176" cy="3142803"/>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Emmanuelle Bossis</a:t>
            </a:r>
            <a:endParaRPr lang="fr-FR"/>
          </a:p>
        </p:txBody>
      </p:sp>
      <p:sp>
        <p:nvSpPr>
          <p:cNvPr id="3" name="Espace réservé du numéro de diapositive 2"/>
          <p:cNvSpPr>
            <a:spLocks noGrp="1"/>
          </p:cNvSpPr>
          <p:nvPr>
            <p:ph type="sldNum" sz="quarter" idx="12"/>
          </p:nvPr>
        </p:nvSpPr>
        <p:spPr/>
        <p:txBody>
          <a:bodyPr/>
          <a:lstStyle/>
          <a:p>
            <a:fld id="{1B4058F7-D19B-472A-8F43-9F20B2A501A3}" type="slidenum">
              <a:rPr lang="fr-FR" smtClean="0"/>
              <a:pPr/>
              <a:t>24</a:t>
            </a:fld>
            <a:endParaRPr lang="fr-FR"/>
          </a:p>
        </p:txBody>
      </p:sp>
      <p:pic>
        <p:nvPicPr>
          <p:cNvPr id="6146" name="Image 1"/>
          <p:cNvPicPr>
            <a:picLocks noChangeAspect="1" noChangeArrowheads="1"/>
          </p:cNvPicPr>
          <p:nvPr/>
        </p:nvPicPr>
        <p:blipFill>
          <a:blip r:embed="rId2" cstate="print"/>
          <a:srcRect/>
          <a:stretch>
            <a:fillRect/>
          </a:stretch>
        </p:blipFill>
        <p:spPr bwMode="auto">
          <a:xfrm>
            <a:off x="323528" y="548680"/>
            <a:ext cx="3888432" cy="5518389"/>
          </a:xfrm>
          <a:prstGeom prst="rect">
            <a:avLst/>
          </a:prstGeom>
          <a:noFill/>
          <a:ln w="9525">
            <a:noFill/>
            <a:miter lim="800000"/>
            <a:headEnd/>
            <a:tailEnd/>
          </a:ln>
        </p:spPr>
      </p:pic>
      <p:pic>
        <p:nvPicPr>
          <p:cNvPr id="6147" name="Image 1"/>
          <p:cNvPicPr>
            <a:picLocks noChangeAspect="1" noChangeArrowheads="1"/>
          </p:cNvPicPr>
          <p:nvPr/>
        </p:nvPicPr>
        <p:blipFill>
          <a:blip r:embed="rId3" cstate="print"/>
          <a:srcRect/>
          <a:stretch>
            <a:fillRect/>
          </a:stretch>
        </p:blipFill>
        <p:spPr bwMode="auto">
          <a:xfrm>
            <a:off x="4427984" y="1628800"/>
            <a:ext cx="4439246" cy="3178869"/>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dirty="0">
                <a:solidFill>
                  <a:schemeClr val="accent1"/>
                </a:solidFill>
              </a:rPr>
              <a:t>Comment faire acquérir des capacités organisationnelles aux élèves de lycée professionnel et comment favoriser la mise au travail ?</a:t>
            </a:r>
            <a:endParaRPr lang="fr-FR" sz="2400" dirty="0"/>
          </a:p>
        </p:txBody>
      </p:sp>
      <p:sp>
        <p:nvSpPr>
          <p:cNvPr id="3" name="Espace réservé du contenu 2"/>
          <p:cNvSpPr>
            <a:spLocks noGrp="1"/>
          </p:cNvSpPr>
          <p:nvPr>
            <p:ph idx="1"/>
          </p:nvPr>
        </p:nvSpPr>
        <p:spPr/>
        <p:txBody>
          <a:bodyPr/>
          <a:lstStyle/>
          <a:p>
            <a:pPr algn="just"/>
            <a:r>
              <a:rPr lang="fr-FR" b="1" dirty="0"/>
              <a:t>D</a:t>
            </a:r>
            <a:r>
              <a:rPr lang="fr-FR" b="1" dirty="0" smtClean="0"/>
              <a:t>évelopper </a:t>
            </a:r>
            <a:r>
              <a:rPr lang="fr-FR" b="1" dirty="0"/>
              <a:t>l’autonomie </a:t>
            </a:r>
            <a:r>
              <a:rPr lang="fr-FR" dirty="0"/>
              <a:t>en structurant les 3 étapes propres à tout apprentissage.</a:t>
            </a:r>
          </a:p>
          <a:p>
            <a:pPr marL="0" indent="0" algn="just">
              <a:buNone/>
            </a:pPr>
            <a:endParaRPr lang="fr-FR" dirty="0"/>
          </a:p>
        </p:txBody>
      </p:sp>
      <p:sp>
        <p:nvSpPr>
          <p:cNvPr id="4" name="Espace réservé du pied de page 3"/>
          <p:cNvSpPr>
            <a:spLocks noGrp="1"/>
          </p:cNvSpPr>
          <p:nvPr>
            <p:ph type="ftr" sz="quarter" idx="11"/>
          </p:nvPr>
        </p:nvSpPr>
        <p:spPr/>
        <p:txBody>
          <a:bodyPr/>
          <a:lstStyle/>
          <a:p>
            <a:r>
              <a:rPr lang="fr-FR" smtClean="0"/>
              <a:t>Emmanuelle Bossis</a:t>
            </a:r>
            <a:endParaRPr lang="fr-FR"/>
          </a:p>
        </p:txBody>
      </p:sp>
      <p:sp>
        <p:nvSpPr>
          <p:cNvPr id="5" name="Espace réservé du numéro de diapositive 4"/>
          <p:cNvSpPr>
            <a:spLocks noGrp="1"/>
          </p:cNvSpPr>
          <p:nvPr>
            <p:ph type="sldNum" sz="quarter" idx="12"/>
          </p:nvPr>
        </p:nvSpPr>
        <p:spPr/>
        <p:txBody>
          <a:bodyPr/>
          <a:lstStyle/>
          <a:p>
            <a:fld id="{1B4058F7-D19B-472A-8F43-9F20B2A501A3}" type="slidenum">
              <a:rPr lang="fr-FR" smtClean="0"/>
              <a:pPr/>
              <a:t>25</a:t>
            </a:fld>
            <a:endParaRPr lang="fr-FR"/>
          </a:p>
        </p:txBody>
      </p:sp>
    </p:spTree>
    <p:extLst>
      <p:ext uri="{BB962C8B-B14F-4D97-AF65-F5344CB8AC3E}">
        <p14:creationId xmlns:p14="http://schemas.microsoft.com/office/powerpoint/2010/main" xmlns="" val="4140241545"/>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solidFill>
                  <a:schemeClr val="accent1"/>
                </a:solidFill>
              </a:rPr>
              <a:t>Bilan, limites et perspectives</a:t>
            </a:r>
            <a:endParaRPr lang="fr-FR" dirty="0">
              <a:solidFill>
                <a:schemeClr val="accent1"/>
              </a:solidFill>
            </a:endParaRPr>
          </a:p>
        </p:txBody>
      </p:sp>
      <p:sp>
        <p:nvSpPr>
          <p:cNvPr id="3" name="Espace réservé du contenu 2"/>
          <p:cNvSpPr>
            <a:spLocks noGrp="1"/>
          </p:cNvSpPr>
          <p:nvPr>
            <p:ph idx="1"/>
          </p:nvPr>
        </p:nvSpPr>
        <p:spPr/>
        <p:txBody>
          <a:bodyPr>
            <a:normAutofit/>
          </a:bodyPr>
          <a:lstStyle/>
          <a:p>
            <a:pPr algn="just"/>
            <a:r>
              <a:rPr lang="fr-FR" dirty="0"/>
              <a:t>Côté </a:t>
            </a:r>
            <a:r>
              <a:rPr lang="fr-FR" dirty="0" smtClean="0"/>
              <a:t>enseignant :</a:t>
            </a:r>
          </a:p>
          <a:p>
            <a:pPr algn="just">
              <a:buFont typeface="Wingdings" panose="05000000000000000000" pitchFamily="2" charset="2"/>
              <a:buChar char="Ø"/>
            </a:pPr>
            <a:r>
              <a:rPr lang="fr-FR" dirty="0" smtClean="0"/>
              <a:t>Inconvénients :</a:t>
            </a:r>
          </a:p>
          <a:p>
            <a:pPr algn="just">
              <a:buFont typeface="Wingdings" panose="05000000000000000000" pitchFamily="2" charset="2"/>
              <a:buChar char="v"/>
            </a:pPr>
            <a:r>
              <a:rPr lang="fr-FR" dirty="0" smtClean="0"/>
              <a:t>Temps </a:t>
            </a:r>
            <a:r>
              <a:rPr lang="fr-FR" dirty="0"/>
              <a:t>de préparation est assez </a:t>
            </a:r>
            <a:r>
              <a:rPr lang="fr-FR" dirty="0" smtClean="0"/>
              <a:t>chronophage. </a:t>
            </a:r>
          </a:p>
          <a:p>
            <a:pPr algn="just">
              <a:buFont typeface="Wingdings" panose="05000000000000000000" pitchFamily="2" charset="2"/>
              <a:buChar char="v"/>
            </a:pPr>
            <a:r>
              <a:rPr lang="fr-FR" dirty="0"/>
              <a:t>S</a:t>
            </a:r>
            <a:r>
              <a:rPr lang="fr-FR" dirty="0" smtClean="0"/>
              <a:t>achant </a:t>
            </a:r>
            <a:r>
              <a:rPr lang="fr-FR" dirty="0"/>
              <a:t>qu’il faut prévoir environ deux heures pour la réalisation de chaque dossier, cela peut poser un problème dans la programmation </a:t>
            </a:r>
            <a:r>
              <a:rPr lang="fr-FR" dirty="0" smtClean="0"/>
              <a:t>annuelle</a:t>
            </a:r>
          </a:p>
        </p:txBody>
      </p:sp>
      <p:sp>
        <p:nvSpPr>
          <p:cNvPr id="4" name="Espace réservé du pied de page 3"/>
          <p:cNvSpPr>
            <a:spLocks noGrp="1"/>
          </p:cNvSpPr>
          <p:nvPr>
            <p:ph type="ftr" sz="quarter" idx="11"/>
          </p:nvPr>
        </p:nvSpPr>
        <p:spPr/>
        <p:txBody>
          <a:bodyPr/>
          <a:lstStyle/>
          <a:p>
            <a:r>
              <a:rPr lang="fr-FR" smtClean="0"/>
              <a:t>Emmanuelle Bossis</a:t>
            </a:r>
            <a:endParaRPr lang="fr-FR"/>
          </a:p>
        </p:txBody>
      </p:sp>
      <p:sp>
        <p:nvSpPr>
          <p:cNvPr id="5" name="Espace réservé du numéro de diapositive 4"/>
          <p:cNvSpPr>
            <a:spLocks noGrp="1"/>
          </p:cNvSpPr>
          <p:nvPr>
            <p:ph type="sldNum" sz="quarter" idx="12"/>
          </p:nvPr>
        </p:nvSpPr>
        <p:spPr/>
        <p:txBody>
          <a:bodyPr/>
          <a:lstStyle/>
          <a:p>
            <a:fld id="{1B4058F7-D19B-472A-8F43-9F20B2A501A3}" type="slidenum">
              <a:rPr lang="fr-FR" smtClean="0"/>
              <a:pPr/>
              <a:t>26</a:t>
            </a:fld>
            <a:endParaRPr lang="fr-FR"/>
          </a:p>
        </p:txBody>
      </p:sp>
    </p:spTree>
    <p:extLst>
      <p:ext uri="{BB962C8B-B14F-4D97-AF65-F5344CB8AC3E}">
        <p14:creationId xmlns:p14="http://schemas.microsoft.com/office/powerpoint/2010/main" xmlns="" val="1916762673"/>
      </p:ext>
    </p:extLst>
  </p:cSld>
  <p:clrMapOvr>
    <a:masterClrMapping/>
  </p:clrMapOvr>
  <mc:AlternateContent xmlns:mc="http://schemas.openxmlformats.org/markup-compatibility/2006">
    <mc:Choice xmlns:p14="http://schemas.microsoft.com/office/powerpoint/2010/main" xmlns=""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1"/>
                </a:solidFill>
              </a:rPr>
              <a:t>Bilan, limites et perspectives</a:t>
            </a:r>
            <a:endParaRPr lang="fr-FR" dirty="0"/>
          </a:p>
        </p:txBody>
      </p:sp>
      <p:sp>
        <p:nvSpPr>
          <p:cNvPr id="3" name="Espace réservé du contenu 2"/>
          <p:cNvSpPr>
            <a:spLocks noGrp="1"/>
          </p:cNvSpPr>
          <p:nvPr>
            <p:ph idx="1"/>
          </p:nvPr>
        </p:nvSpPr>
        <p:spPr/>
        <p:txBody>
          <a:bodyPr>
            <a:normAutofit fontScale="92500" lnSpcReduction="20000"/>
          </a:bodyPr>
          <a:lstStyle/>
          <a:p>
            <a:pPr algn="just">
              <a:buFont typeface="Wingdings" panose="05000000000000000000" pitchFamily="2" charset="2"/>
              <a:buChar char="Ø"/>
            </a:pPr>
            <a:r>
              <a:rPr lang="fr-FR" dirty="0"/>
              <a:t>Avantages :</a:t>
            </a:r>
          </a:p>
          <a:p>
            <a:pPr algn="just">
              <a:buFont typeface="Wingdings" panose="05000000000000000000" pitchFamily="2" charset="2"/>
              <a:buChar char="v"/>
            </a:pPr>
            <a:r>
              <a:rPr lang="fr-FR" dirty="0"/>
              <a:t>Les corrections sont rapides et facilitées par la formalisation des documents.</a:t>
            </a:r>
          </a:p>
          <a:p>
            <a:pPr algn="just">
              <a:buFont typeface="Wingdings" panose="05000000000000000000" pitchFamily="2" charset="2"/>
              <a:buChar char="v"/>
            </a:pPr>
            <a:r>
              <a:rPr lang="fr-FR" dirty="0" smtClean="0"/>
              <a:t>L’enseignant </a:t>
            </a:r>
            <a:r>
              <a:rPr lang="fr-FR" dirty="0"/>
              <a:t>peut s’appuyer </a:t>
            </a:r>
            <a:r>
              <a:rPr lang="fr-FR" dirty="0" smtClean="0"/>
              <a:t>sur le dossier </a:t>
            </a:r>
            <a:r>
              <a:rPr lang="fr-FR" dirty="0"/>
              <a:t>de travail personnel et l’ évaluation des acquis en fin de séquence pour ses appréciations trimestrielles en proposant une analyse des capacités de l’élève et des conseils précis et ciblés pour progresser  (organisation/rigueur ; implication/participation ; travail personnel/mémorisation</a:t>
            </a:r>
          </a:p>
        </p:txBody>
      </p:sp>
      <p:sp>
        <p:nvSpPr>
          <p:cNvPr id="4" name="Espace réservé du pied de page 3"/>
          <p:cNvSpPr>
            <a:spLocks noGrp="1"/>
          </p:cNvSpPr>
          <p:nvPr>
            <p:ph type="ftr" sz="quarter" idx="11"/>
          </p:nvPr>
        </p:nvSpPr>
        <p:spPr/>
        <p:txBody>
          <a:bodyPr/>
          <a:lstStyle/>
          <a:p>
            <a:r>
              <a:rPr lang="fr-FR" smtClean="0"/>
              <a:t>Emmanuelle Bossis</a:t>
            </a:r>
            <a:endParaRPr lang="fr-FR"/>
          </a:p>
        </p:txBody>
      </p:sp>
      <p:sp>
        <p:nvSpPr>
          <p:cNvPr id="5" name="Espace réservé du numéro de diapositive 4"/>
          <p:cNvSpPr>
            <a:spLocks noGrp="1"/>
          </p:cNvSpPr>
          <p:nvPr>
            <p:ph type="sldNum" sz="quarter" idx="12"/>
          </p:nvPr>
        </p:nvSpPr>
        <p:spPr/>
        <p:txBody>
          <a:bodyPr/>
          <a:lstStyle/>
          <a:p>
            <a:fld id="{1B4058F7-D19B-472A-8F43-9F20B2A501A3}" type="slidenum">
              <a:rPr lang="fr-FR" smtClean="0"/>
              <a:pPr/>
              <a:t>27</a:t>
            </a:fld>
            <a:endParaRPr lang="fr-FR"/>
          </a:p>
        </p:txBody>
      </p:sp>
    </p:spTree>
    <p:extLst>
      <p:ext uri="{BB962C8B-B14F-4D97-AF65-F5344CB8AC3E}">
        <p14:creationId xmlns:p14="http://schemas.microsoft.com/office/powerpoint/2010/main" xmlns="" val="3182091509"/>
      </p:ext>
    </p:extLst>
  </p:cSld>
  <p:clrMapOvr>
    <a:masterClrMapping/>
  </p:clrMapOvr>
  <mc:AlternateContent xmlns:mc="http://schemas.openxmlformats.org/markup-compatibility/2006">
    <mc:Choice xmlns:p14="http://schemas.microsoft.com/office/powerpoint/2010/main" xmlns=""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1"/>
                </a:solidFill>
              </a:rPr>
              <a:t>Bilan, limites et perspectives</a:t>
            </a:r>
            <a:endParaRPr lang="fr-FR" dirty="0"/>
          </a:p>
        </p:txBody>
      </p:sp>
      <p:sp>
        <p:nvSpPr>
          <p:cNvPr id="3" name="Espace réservé du contenu 2"/>
          <p:cNvSpPr>
            <a:spLocks noGrp="1"/>
          </p:cNvSpPr>
          <p:nvPr>
            <p:ph idx="1"/>
          </p:nvPr>
        </p:nvSpPr>
        <p:spPr/>
        <p:txBody>
          <a:bodyPr>
            <a:normAutofit fontScale="92500" lnSpcReduction="10000"/>
          </a:bodyPr>
          <a:lstStyle/>
          <a:p>
            <a:pPr algn="just"/>
            <a:r>
              <a:rPr lang="fr-FR" dirty="0"/>
              <a:t>Côté élève </a:t>
            </a:r>
            <a:r>
              <a:rPr lang="fr-FR" dirty="0" smtClean="0"/>
              <a:t>:</a:t>
            </a:r>
          </a:p>
          <a:p>
            <a:pPr lvl="0" algn="just">
              <a:buFont typeface="Wingdings" panose="05000000000000000000" pitchFamily="2" charset="2"/>
              <a:buChar char="Ø"/>
            </a:pPr>
            <a:r>
              <a:rPr lang="fr-FR" dirty="0"/>
              <a:t>A une classe de 2 SEN (22 élèves</a:t>
            </a:r>
            <a:r>
              <a:rPr lang="fr-FR" dirty="0" smtClean="0"/>
              <a:t>),</a:t>
            </a:r>
            <a:r>
              <a:rPr lang="fr-FR" dirty="0"/>
              <a:t> à</a:t>
            </a:r>
            <a:r>
              <a:rPr lang="fr-FR" dirty="0" smtClean="0"/>
              <a:t> </a:t>
            </a:r>
            <a:r>
              <a:rPr lang="fr-FR" dirty="0"/>
              <a:t>la question « Le code couleur utilisé en cours d’histoire-géographie m’a aidé : Pas du tout/un peu/moyennement/beaucoup »</a:t>
            </a:r>
          </a:p>
          <a:p>
            <a:pPr algn="just">
              <a:buFont typeface="Wingdings" panose="05000000000000000000" pitchFamily="2" charset="2"/>
              <a:buChar char="v"/>
            </a:pPr>
            <a:r>
              <a:rPr lang="fr-FR" dirty="0"/>
              <a:t>5 ont répondu « Pas du tout »</a:t>
            </a:r>
          </a:p>
          <a:p>
            <a:pPr algn="just">
              <a:buFont typeface="Wingdings" panose="05000000000000000000" pitchFamily="2" charset="2"/>
              <a:buChar char="v"/>
            </a:pPr>
            <a:r>
              <a:rPr lang="fr-FR" dirty="0"/>
              <a:t>5 ont répondu « Un peu »</a:t>
            </a:r>
          </a:p>
          <a:p>
            <a:pPr algn="just">
              <a:buFont typeface="Wingdings" panose="05000000000000000000" pitchFamily="2" charset="2"/>
              <a:buChar char="v"/>
            </a:pPr>
            <a:r>
              <a:rPr lang="fr-FR" dirty="0"/>
              <a:t>6 ont répondu « Moyennement »</a:t>
            </a:r>
          </a:p>
          <a:p>
            <a:pPr algn="just">
              <a:buFont typeface="Wingdings" panose="05000000000000000000" pitchFamily="2" charset="2"/>
              <a:buChar char="v"/>
            </a:pPr>
            <a:r>
              <a:rPr lang="fr-FR" dirty="0"/>
              <a:t>5 ont répondu « Beaucoup »</a:t>
            </a:r>
          </a:p>
          <a:p>
            <a:pPr>
              <a:buFont typeface="Wingdings" panose="05000000000000000000" pitchFamily="2" charset="2"/>
              <a:buChar char="Ø"/>
            </a:pPr>
            <a:endParaRPr lang="fr-FR" dirty="0"/>
          </a:p>
        </p:txBody>
      </p:sp>
      <p:sp>
        <p:nvSpPr>
          <p:cNvPr id="4" name="Espace réservé du pied de page 3"/>
          <p:cNvSpPr>
            <a:spLocks noGrp="1"/>
          </p:cNvSpPr>
          <p:nvPr>
            <p:ph type="ftr" sz="quarter" idx="11"/>
          </p:nvPr>
        </p:nvSpPr>
        <p:spPr/>
        <p:txBody>
          <a:bodyPr/>
          <a:lstStyle/>
          <a:p>
            <a:r>
              <a:rPr lang="fr-FR" smtClean="0"/>
              <a:t>Emmanuelle Bossis</a:t>
            </a:r>
            <a:endParaRPr lang="fr-FR"/>
          </a:p>
        </p:txBody>
      </p:sp>
      <p:sp>
        <p:nvSpPr>
          <p:cNvPr id="5" name="Espace réservé du numéro de diapositive 4"/>
          <p:cNvSpPr>
            <a:spLocks noGrp="1"/>
          </p:cNvSpPr>
          <p:nvPr>
            <p:ph type="sldNum" sz="quarter" idx="12"/>
          </p:nvPr>
        </p:nvSpPr>
        <p:spPr/>
        <p:txBody>
          <a:bodyPr/>
          <a:lstStyle/>
          <a:p>
            <a:fld id="{1B4058F7-D19B-472A-8F43-9F20B2A501A3}" type="slidenum">
              <a:rPr lang="fr-FR" smtClean="0"/>
              <a:pPr/>
              <a:t>28</a:t>
            </a:fld>
            <a:endParaRPr lang="fr-FR"/>
          </a:p>
        </p:txBody>
      </p:sp>
    </p:spTree>
    <p:extLst>
      <p:ext uri="{BB962C8B-B14F-4D97-AF65-F5344CB8AC3E}">
        <p14:creationId xmlns:p14="http://schemas.microsoft.com/office/powerpoint/2010/main" xmlns="" val="38677945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1"/>
                </a:solidFill>
              </a:rPr>
              <a:t>Bilan, limites et perspectives</a:t>
            </a:r>
            <a:endParaRPr lang="fr-FR" dirty="0"/>
          </a:p>
        </p:txBody>
      </p:sp>
      <p:sp>
        <p:nvSpPr>
          <p:cNvPr id="3" name="Espace réservé du contenu 2"/>
          <p:cNvSpPr>
            <a:spLocks noGrp="1"/>
          </p:cNvSpPr>
          <p:nvPr>
            <p:ph idx="1"/>
          </p:nvPr>
        </p:nvSpPr>
        <p:spPr/>
        <p:txBody>
          <a:bodyPr/>
          <a:lstStyle/>
          <a:p>
            <a:pPr algn="just">
              <a:buFont typeface="Wingdings" panose="05000000000000000000" pitchFamily="2" charset="2"/>
              <a:buChar char="Ø"/>
            </a:pPr>
            <a:r>
              <a:rPr lang="fr-FR" dirty="0"/>
              <a:t>A la question « Le dossier de travail personnel m’a aidé : </a:t>
            </a:r>
            <a:r>
              <a:rPr lang="fr-FR" dirty="0" smtClean="0"/>
              <a:t>Pas du tout/Un peu/Moyennement/Beaucoup</a:t>
            </a:r>
            <a:r>
              <a:rPr lang="fr-FR" dirty="0"/>
              <a:t> </a:t>
            </a:r>
            <a:r>
              <a:rPr lang="fr-FR" dirty="0" smtClean="0"/>
              <a:t>»</a:t>
            </a:r>
            <a:r>
              <a:rPr lang="fr-FR" dirty="0"/>
              <a:t> </a:t>
            </a:r>
          </a:p>
          <a:p>
            <a:pPr algn="just">
              <a:buFont typeface="Wingdings" panose="05000000000000000000" pitchFamily="2" charset="2"/>
              <a:buChar char="v"/>
            </a:pPr>
            <a:r>
              <a:rPr lang="fr-FR" dirty="0"/>
              <a:t>2 ont répondu « Pas du tout »</a:t>
            </a:r>
          </a:p>
          <a:p>
            <a:pPr algn="just">
              <a:buFont typeface="Wingdings" panose="05000000000000000000" pitchFamily="2" charset="2"/>
              <a:buChar char="v"/>
            </a:pPr>
            <a:r>
              <a:rPr lang="fr-FR" dirty="0"/>
              <a:t>2 ont répondu « Un peu »</a:t>
            </a:r>
          </a:p>
          <a:p>
            <a:pPr algn="just">
              <a:buFont typeface="Wingdings" panose="05000000000000000000" pitchFamily="2" charset="2"/>
              <a:buChar char="v"/>
            </a:pPr>
            <a:r>
              <a:rPr lang="fr-FR" dirty="0"/>
              <a:t>8 ont répondu « Moyennement »</a:t>
            </a:r>
          </a:p>
          <a:p>
            <a:pPr algn="just">
              <a:buFont typeface="Wingdings" panose="05000000000000000000" pitchFamily="2" charset="2"/>
              <a:buChar char="v"/>
            </a:pPr>
            <a:r>
              <a:rPr lang="fr-FR" dirty="0"/>
              <a:t>9 ont répondu « Beaucoup »</a:t>
            </a:r>
          </a:p>
          <a:p>
            <a:pPr algn="just"/>
            <a:endParaRPr lang="fr-FR" dirty="0"/>
          </a:p>
        </p:txBody>
      </p:sp>
      <p:sp>
        <p:nvSpPr>
          <p:cNvPr id="4" name="Espace réservé du pied de page 3"/>
          <p:cNvSpPr>
            <a:spLocks noGrp="1"/>
          </p:cNvSpPr>
          <p:nvPr>
            <p:ph type="ftr" sz="quarter" idx="11"/>
          </p:nvPr>
        </p:nvSpPr>
        <p:spPr/>
        <p:txBody>
          <a:bodyPr/>
          <a:lstStyle/>
          <a:p>
            <a:r>
              <a:rPr lang="fr-FR" smtClean="0"/>
              <a:t>Emmanuelle Bossis</a:t>
            </a:r>
            <a:endParaRPr lang="fr-FR"/>
          </a:p>
        </p:txBody>
      </p:sp>
      <p:sp>
        <p:nvSpPr>
          <p:cNvPr id="5" name="Espace réservé du numéro de diapositive 4"/>
          <p:cNvSpPr>
            <a:spLocks noGrp="1"/>
          </p:cNvSpPr>
          <p:nvPr>
            <p:ph type="sldNum" sz="quarter" idx="12"/>
          </p:nvPr>
        </p:nvSpPr>
        <p:spPr/>
        <p:txBody>
          <a:bodyPr/>
          <a:lstStyle/>
          <a:p>
            <a:fld id="{1B4058F7-D19B-472A-8F43-9F20B2A501A3}" type="slidenum">
              <a:rPr lang="fr-FR" smtClean="0"/>
              <a:pPr/>
              <a:t>29</a:t>
            </a:fld>
            <a:endParaRPr lang="fr-FR"/>
          </a:p>
        </p:txBody>
      </p:sp>
    </p:spTree>
    <p:extLst>
      <p:ext uri="{BB962C8B-B14F-4D97-AF65-F5344CB8AC3E}">
        <p14:creationId xmlns:p14="http://schemas.microsoft.com/office/powerpoint/2010/main" xmlns="" val="891626894"/>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accent1"/>
                </a:solidFill>
              </a:rPr>
              <a:t>Introduction</a:t>
            </a:r>
            <a:endParaRPr lang="fr-FR" dirty="0">
              <a:solidFill>
                <a:schemeClr val="accent1"/>
              </a:solidFill>
            </a:endParaRPr>
          </a:p>
        </p:txBody>
      </p:sp>
      <p:sp>
        <p:nvSpPr>
          <p:cNvPr id="3" name="Espace réservé du contenu 2"/>
          <p:cNvSpPr>
            <a:spLocks noGrp="1"/>
          </p:cNvSpPr>
          <p:nvPr>
            <p:ph idx="1"/>
          </p:nvPr>
        </p:nvSpPr>
        <p:spPr/>
        <p:txBody>
          <a:bodyPr/>
          <a:lstStyle/>
          <a:p>
            <a:pPr algn="just"/>
            <a:r>
              <a:rPr lang="fr-FR" dirty="0" smtClean="0"/>
              <a:t>Les élèves de lycée professionnel rencontrent des difficultés importantes :</a:t>
            </a:r>
          </a:p>
          <a:p>
            <a:pPr algn="just">
              <a:buFont typeface="Wingdings" panose="05000000000000000000" pitchFamily="2" charset="2"/>
              <a:buChar char="Ø"/>
            </a:pPr>
            <a:r>
              <a:rPr lang="fr-FR" dirty="0" smtClean="0"/>
              <a:t> Un problème d’organisation</a:t>
            </a:r>
          </a:p>
          <a:p>
            <a:pPr algn="just">
              <a:buFont typeface="Wingdings" panose="05000000000000000000" pitchFamily="2" charset="2"/>
              <a:buChar char="Ø"/>
            </a:pPr>
            <a:r>
              <a:rPr lang="fr-FR" dirty="0"/>
              <a:t> </a:t>
            </a:r>
            <a:r>
              <a:rPr lang="fr-FR" dirty="0" smtClean="0"/>
              <a:t>Un manque de motivation souvent lié à un sentiment d’échec.</a:t>
            </a:r>
          </a:p>
          <a:p>
            <a:pPr algn="just">
              <a:buFont typeface="Wingdings" panose="05000000000000000000" pitchFamily="2" charset="2"/>
              <a:buChar char="Ø"/>
            </a:pPr>
            <a:r>
              <a:rPr lang="fr-FR" dirty="0" smtClean="0"/>
              <a:t>Une attitude de déresponsabilisation qui ne fait qu’accroître un sentiment de dévalorisation.</a:t>
            </a:r>
            <a:endParaRPr lang="fr-FR" dirty="0"/>
          </a:p>
        </p:txBody>
      </p:sp>
      <p:sp>
        <p:nvSpPr>
          <p:cNvPr id="5" name="Espace réservé du pied de page 4"/>
          <p:cNvSpPr>
            <a:spLocks noGrp="1"/>
          </p:cNvSpPr>
          <p:nvPr>
            <p:ph type="ftr" sz="quarter" idx="11"/>
          </p:nvPr>
        </p:nvSpPr>
        <p:spPr/>
        <p:txBody>
          <a:bodyPr/>
          <a:lstStyle/>
          <a:p>
            <a:r>
              <a:rPr lang="fr-FR" smtClean="0"/>
              <a:t>Emmanuelle Bossis</a:t>
            </a:r>
            <a:endParaRPr lang="fr-FR"/>
          </a:p>
        </p:txBody>
      </p:sp>
      <p:sp>
        <p:nvSpPr>
          <p:cNvPr id="4" name="Espace réservé du numéro de diapositive 3"/>
          <p:cNvSpPr>
            <a:spLocks noGrp="1"/>
          </p:cNvSpPr>
          <p:nvPr>
            <p:ph type="sldNum" sz="quarter" idx="12"/>
          </p:nvPr>
        </p:nvSpPr>
        <p:spPr/>
        <p:txBody>
          <a:bodyPr/>
          <a:lstStyle/>
          <a:p>
            <a:fld id="{1B4058F7-D19B-472A-8F43-9F20B2A501A3}" type="slidenum">
              <a:rPr lang="fr-FR" smtClean="0"/>
              <a:pPr/>
              <a:t>3</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1"/>
                </a:solidFill>
              </a:rPr>
              <a:t>Bilan, limites et perspectives</a:t>
            </a:r>
            <a:endParaRPr lang="fr-FR" dirty="0"/>
          </a:p>
        </p:txBody>
      </p:sp>
      <p:sp>
        <p:nvSpPr>
          <p:cNvPr id="3" name="Espace réservé du contenu 2"/>
          <p:cNvSpPr>
            <a:spLocks noGrp="1"/>
          </p:cNvSpPr>
          <p:nvPr>
            <p:ph idx="1"/>
          </p:nvPr>
        </p:nvSpPr>
        <p:spPr/>
        <p:txBody>
          <a:bodyPr/>
          <a:lstStyle/>
          <a:p>
            <a:pPr lvl="0"/>
            <a:r>
              <a:rPr lang="fr-FR" dirty="0"/>
              <a:t>A une classe de 2 GA (22 élèves)</a:t>
            </a:r>
          </a:p>
          <a:p>
            <a:pPr>
              <a:buFont typeface="Wingdings" panose="05000000000000000000" pitchFamily="2" charset="2"/>
              <a:buChar char="Ø"/>
            </a:pPr>
            <a:r>
              <a:rPr lang="fr-FR" dirty="0"/>
              <a:t>A la question « Le code couleur utilisé en cours d’histoire-géographie m’a aidé : Pas du tout/un peu/moyennement/beaucoup »</a:t>
            </a:r>
          </a:p>
          <a:p>
            <a:pPr>
              <a:buFont typeface="Wingdings" panose="05000000000000000000" pitchFamily="2" charset="2"/>
              <a:buChar char="v"/>
            </a:pPr>
            <a:r>
              <a:rPr lang="fr-FR" dirty="0"/>
              <a:t>2 ont répondu « Pas du tout »</a:t>
            </a:r>
          </a:p>
          <a:p>
            <a:pPr>
              <a:buFont typeface="Wingdings" panose="05000000000000000000" pitchFamily="2" charset="2"/>
              <a:buChar char="v"/>
            </a:pPr>
            <a:r>
              <a:rPr lang="fr-FR" dirty="0"/>
              <a:t>3 ont répondu « Un peu »</a:t>
            </a:r>
          </a:p>
          <a:p>
            <a:pPr>
              <a:buFont typeface="Wingdings" panose="05000000000000000000" pitchFamily="2" charset="2"/>
              <a:buChar char="v"/>
            </a:pPr>
            <a:r>
              <a:rPr lang="fr-FR" dirty="0"/>
              <a:t>5 ont répondu « Moyennement »</a:t>
            </a:r>
          </a:p>
          <a:p>
            <a:pPr>
              <a:buFont typeface="Wingdings" panose="05000000000000000000" pitchFamily="2" charset="2"/>
              <a:buChar char="v"/>
            </a:pPr>
            <a:r>
              <a:rPr lang="fr-FR" dirty="0"/>
              <a:t>12 ont répondu « Beaucoup »</a:t>
            </a:r>
          </a:p>
          <a:p>
            <a:endParaRPr lang="fr-FR" dirty="0"/>
          </a:p>
        </p:txBody>
      </p:sp>
      <p:sp>
        <p:nvSpPr>
          <p:cNvPr id="4" name="Espace réservé du pied de page 3"/>
          <p:cNvSpPr>
            <a:spLocks noGrp="1"/>
          </p:cNvSpPr>
          <p:nvPr>
            <p:ph type="ftr" sz="quarter" idx="11"/>
          </p:nvPr>
        </p:nvSpPr>
        <p:spPr/>
        <p:txBody>
          <a:bodyPr/>
          <a:lstStyle/>
          <a:p>
            <a:r>
              <a:rPr lang="fr-FR" smtClean="0"/>
              <a:t>Emmanuelle Bossis</a:t>
            </a:r>
            <a:endParaRPr lang="fr-FR"/>
          </a:p>
        </p:txBody>
      </p:sp>
      <p:sp>
        <p:nvSpPr>
          <p:cNvPr id="5" name="Espace réservé du numéro de diapositive 4"/>
          <p:cNvSpPr>
            <a:spLocks noGrp="1"/>
          </p:cNvSpPr>
          <p:nvPr>
            <p:ph type="sldNum" sz="quarter" idx="12"/>
          </p:nvPr>
        </p:nvSpPr>
        <p:spPr/>
        <p:txBody>
          <a:bodyPr/>
          <a:lstStyle/>
          <a:p>
            <a:fld id="{1B4058F7-D19B-472A-8F43-9F20B2A501A3}" type="slidenum">
              <a:rPr lang="fr-FR" smtClean="0"/>
              <a:pPr/>
              <a:t>30</a:t>
            </a:fld>
            <a:endParaRPr lang="fr-FR"/>
          </a:p>
        </p:txBody>
      </p:sp>
    </p:spTree>
    <p:extLst>
      <p:ext uri="{BB962C8B-B14F-4D97-AF65-F5344CB8AC3E}">
        <p14:creationId xmlns:p14="http://schemas.microsoft.com/office/powerpoint/2010/main" xmlns="" val="1389163600"/>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1"/>
                </a:solidFill>
              </a:rPr>
              <a:t>Bilan, limites et perspectives</a:t>
            </a:r>
            <a:endParaRPr lang="fr-FR" dirty="0"/>
          </a:p>
        </p:txBody>
      </p:sp>
      <p:sp>
        <p:nvSpPr>
          <p:cNvPr id="3" name="Espace réservé du contenu 2"/>
          <p:cNvSpPr>
            <a:spLocks noGrp="1"/>
          </p:cNvSpPr>
          <p:nvPr>
            <p:ph idx="1"/>
          </p:nvPr>
        </p:nvSpPr>
        <p:spPr/>
        <p:txBody>
          <a:bodyPr>
            <a:normAutofit/>
          </a:bodyPr>
          <a:lstStyle/>
          <a:p>
            <a:pPr algn="just">
              <a:buFont typeface="Wingdings" panose="05000000000000000000" pitchFamily="2" charset="2"/>
              <a:buChar char="Ø"/>
            </a:pPr>
            <a:r>
              <a:rPr lang="fr-FR" dirty="0"/>
              <a:t>A la question « Le dossier de travail personnel m’a aidé : Pas du </a:t>
            </a:r>
            <a:r>
              <a:rPr lang="fr-FR" dirty="0" smtClean="0"/>
              <a:t>tout/Un peu/Moyennement/Beaucoup</a:t>
            </a:r>
            <a:r>
              <a:rPr lang="fr-FR" dirty="0"/>
              <a:t> </a:t>
            </a:r>
            <a:r>
              <a:rPr lang="fr-FR" dirty="0" smtClean="0"/>
              <a:t>»</a:t>
            </a:r>
            <a:r>
              <a:rPr lang="fr-FR" dirty="0"/>
              <a:t> </a:t>
            </a:r>
          </a:p>
          <a:p>
            <a:pPr algn="just">
              <a:buFont typeface="Wingdings" panose="05000000000000000000" pitchFamily="2" charset="2"/>
              <a:buChar char="v"/>
            </a:pPr>
            <a:r>
              <a:rPr lang="fr-FR" dirty="0"/>
              <a:t>O ont répondu « Pas du tout »</a:t>
            </a:r>
          </a:p>
          <a:p>
            <a:pPr algn="just">
              <a:buFont typeface="Wingdings" panose="05000000000000000000" pitchFamily="2" charset="2"/>
              <a:buChar char="v"/>
            </a:pPr>
            <a:r>
              <a:rPr lang="fr-FR" dirty="0"/>
              <a:t>5 ont répondu « Un peu »</a:t>
            </a:r>
          </a:p>
          <a:p>
            <a:pPr algn="just">
              <a:buFont typeface="Wingdings" panose="05000000000000000000" pitchFamily="2" charset="2"/>
              <a:buChar char="v"/>
            </a:pPr>
            <a:r>
              <a:rPr lang="fr-FR" dirty="0"/>
              <a:t>10 ont répondu « Moyennement »</a:t>
            </a:r>
          </a:p>
          <a:p>
            <a:pPr algn="just">
              <a:buFont typeface="Wingdings" panose="05000000000000000000" pitchFamily="2" charset="2"/>
              <a:buChar char="v"/>
            </a:pPr>
            <a:r>
              <a:rPr lang="fr-FR" dirty="0"/>
              <a:t>7 ont répondu « Beaucoup »</a:t>
            </a:r>
          </a:p>
          <a:p>
            <a:pPr marL="0" indent="0" algn="just">
              <a:buNone/>
            </a:pPr>
            <a:r>
              <a:rPr lang="fr-FR" dirty="0"/>
              <a:t>  </a:t>
            </a:r>
          </a:p>
          <a:p>
            <a:pPr algn="just"/>
            <a:endParaRPr lang="fr-FR" dirty="0"/>
          </a:p>
        </p:txBody>
      </p:sp>
      <p:sp>
        <p:nvSpPr>
          <p:cNvPr id="4" name="Espace réservé du pied de page 3"/>
          <p:cNvSpPr>
            <a:spLocks noGrp="1"/>
          </p:cNvSpPr>
          <p:nvPr>
            <p:ph type="ftr" sz="quarter" idx="11"/>
          </p:nvPr>
        </p:nvSpPr>
        <p:spPr/>
        <p:txBody>
          <a:bodyPr/>
          <a:lstStyle/>
          <a:p>
            <a:r>
              <a:rPr lang="fr-FR" smtClean="0"/>
              <a:t>Emmanuelle Bossis</a:t>
            </a:r>
            <a:endParaRPr lang="fr-FR"/>
          </a:p>
        </p:txBody>
      </p:sp>
      <p:sp>
        <p:nvSpPr>
          <p:cNvPr id="5" name="Espace réservé du numéro de diapositive 4"/>
          <p:cNvSpPr>
            <a:spLocks noGrp="1"/>
          </p:cNvSpPr>
          <p:nvPr>
            <p:ph type="sldNum" sz="quarter" idx="12"/>
          </p:nvPr>
        </p:nvSpPr>
        <p:spPr/>
        <p:txBody>
          <a:bodyPr/>
          <a:lstStyle/>
          <a:p>
            <a:fld id="{1B4058F7-D19B-472A-8F43-9F20B2A501A3}" type="slidenum">
              <a:rPr lang="fr-FR" smtClean="0"/>
              <a:pPr/>
              <a:t>31</a:t>
            </a:fld>
            <a:endParaRPr lang="fr-FR"/>
          </a:p>
        </p:txBody>
      </p:sp>
    </p:spTree>
    <p:extLst>
      <p:ext uri="{BB962C8B-B14F-4D97-AF65-F5344CB8AC3E}">
        <p14:creationId xmlns:p14="http://schemas.microsoft.com/office/powerpoint/2010/main" xmlns="" val="2939099354"/>
      </p:ext>
    </p:extLst>
  </p:cSld>
  <p:clrMapOvr>
    <a:masterClrMapping/>
  </p:clrMapOvr>
  <p:transition spd="slow">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143000"/>
          </a:xfrm>
        </p:spPr>
        <p:txBody>
          <a:bodyPr>
            <a:noAutofit/>
          </a:bodyPr>
          <a:lstStyle/>
          <a:p>
            <a:r>
              <a:rPr lang="fr-FR" sz="2400" dirty="0" smtClean="0">
                <a:solidFill>
                  <a:schemeClr val="accent1"/>
                </a:solidFill>
              </a:rPr>
              <a:t>Comment faire acquérir des capacités organisationnelles aux élèves de lycée professionnel et comment favoriser la mise au travail ?</a:t>
            </a:r>
            <a:endParaRPr lang="fr-FR" sz="2400" dirty="0">
              <a:solidFill>
                <a:schemeClr val="accent1"/>
              </a:solidFill>
            </a:endParaRPr>
          </a:p>
        </p:txBody>
      </p:sp>
      <p:sp>
        <p:nvSpPr>
          <p:cNvPr id="3" name="Espace réservé du contenu 2"/>
          <p:cNvSpPr>
            <a:spLocks noGrp="1"/>
          </p:cNvSpPr>
          <p:nvPr>
            <p:ph idx="1"/>
          </p:nvPr>
        </p:nvSpPr>
        <p:spPr>
          <a:xfrm>
            <a:off x="899592" y="1628800"/>
            <a:ext cx="7787208" cy="4497363"/>
          </a:xfrm>
        </p:spPr>
        <p:txBody>
          <a:bodyPr>
            <a:normAutofit fontScale="92500" lnSpcReduction="20000"/>
          </a:bodyPr>
          <a:lstStyle/>
          <a:p>
            <a:pPr algn="ctr">
              <a:buNone/>
            </a:pPr>
            <a:r>
              <a:rPr lang="fr-FR" dirty="0"/>
              <a:t>Chaque séquence de cours est </a:t>
            </a:r>
            <a:r>
              <a:rPr lang="fr-FR" dirty="0" smtClean="0"/>
              <a:t> </a:t>
            </a:r>
            <a:r>
              <a:rPr lang="fr-FR" dirty="0"/>
              <a:t>construite afin de permettre à l’élève : </a:t>
            </a:r>
            <a:endParaRPr lang="fr-FR" dirty="0" smtClean="0"/>
          </a:p>
          <a:p>
            <a:pPr>
              <a:buNone/>
            </a:pPr>
            <a:endParaRPr lang="fr-FR" sz="1300" dirty="0"/>
          </a:p>
          <a:p>
            <a:r>
              <a:rPr lang="fr-FR" sz="3000" dirty="0"/>
              <a:t>De s’organiser </a:t>
            </a:r>
            <a:endParaRPr lang="fr-FR" sz="3000" dirty="0" smtClean="0"/>
          </a:p>
          <a:p>
            <a:r>
              <a:rPr lang="fr-FR" sz="3000" dirty="0"/>
              <a:t>De créer des automatismes </a:t>
            </a:r>
            <a:endParaRPr lang="fr-FR" sz="3000" dirty="0" smtClean="0"/>
          </a:p>
          <a:p>
            <a:r>
              <a:rPr lang="fr-FR" sz="3000" dirty="0"/>
              <a:t>De réaliser des tâches complexes </a:t>
            </a:r>
            <a:endParaRPr lang="fr-FR" sz="3000" dirty="0" smtClean="0"/>
          </a:p>
          <a:p>
            <a:r>
              <a:rPr lang="fr-FR" sz="3000" dirty="0"/>
              <a:t>De se mettre au travail en autonomie </a:t>
            </a:r>
            <a:endParaRPr lang="fr-FR" sz="3000" dirty="0" smtClean="0"/>
          </a:p>
          <a:p>
            <a:r>
              <a:rPr lang="fr-FR" sz="3000" dirty="0"/>
              <a:t>De réussir </a:t>
            </a:r>
            <a:endParaRPr lang="fr-FR" sz="3000" dirty="0" smtClean="0"/>
          </a:p>
          <a:p>
            <a:r>
              <a:rPr lang="fr-FR" sz="3000" dirty="0"/>
              <a:t>De mémoriser et de se questionner </a:t>
            </a:r>
            <a:endParaRPr lang="fr-FR" sz="3000" dirty="0" smtClean="0"/>
          </a:p>
          <a:p>
            <a:r>
              <a:rPr lang="fr-FR" sz="3000" dirty="0"/>
              <a:t>De </a:t>
            </a:r>
            <a:r>
              <a:rPr lang="fr-FR" sz="3000" dirty="0" smtClean="0"/>
              <a:t>s’auto-évaluer</a:t>
            </a:r>
          </a:p>
          <a:p>
            <a:r>
              <a:rPr lang="fr-FR" sz="3000" dirty="0"/>
              <a:t>De développer l’autonomie </a:t>
            </a:r>
          </a:p>
        </p:txBody>
      </p:sp>
      <p:sp>
        <p:nvSpPr>
          <p:cNvPr id="5" name="Espace réservé du pied de page 4"/>
          <p:cNvSpPr>
            <a:spLocks noGrp="1"/>
          </p:cNvSpPr>
          <p:nvPr>
            <p:ph type="ftr" sz="quarter" idx="11"/>
          </p:nvPr>
        </p:nvSpPr>
        <p:spPr/>
        <p:txBody>
          <a:bodyPr/>
          <a:lstStyle/>
          <a:p>
            <a:r>
              <a:rPr lang="fr-FR" smtClean="0"/>
              <a:t>Emmanuelle Bossis</a:t>
            </a:r>
            <a:endParaRPr lang="fr-FR"/>
          </a:p>
        </p:txBody>
      </p:sp>
      <p:sp>
        <p:nvSpPr>
          <p:cNvPr id="4" name="Espace réservé du numéro de diapositive 3"/>
          <p:cNvSpPr>
            <a:spLocks noGrp="1"/>
          </p:cNvSpPr>
          <p:nvPr>
            <p:ph type="sldNum" sz="quarter" idx="12"/>
          </p:nvPr>
        </p:nvSpPr>
        <p:spPr/>
        <p:txBody>
          <a:bodyPr/>
          <a:lstStyle/>
          <a:p>
            <a:fld id="{1B4058F7-D19B-472A-8F43-9F20B2A501A3}" type="slidenum">
              <a:rPr lang="fr-FR" smtClean="0"/>
              <a:pPr/>
              <a:t>4</a:t>
            </a:fld>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 calcmode="lin" valueType="num">
                                      <p:cBhvr>
                                        <p:cTn id="56"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8" dur="500"/>
                                        <p:tgtEl>
                                          <p:spTgt spid="3">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 calcmode="lin" valueType="num">
                                      <p:cBhvr>
                                        <p:cTn id="63"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4"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6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dirty="0" smtClean="0">
                <a:solidFill>
                  <a:schemeClr val="accent1"/>
                </a:solidFill>
              </a:rPr>
              <a:t>Comment faire acquérir des capacités organisationnelles aux élèves de lycée professionnel et comment favoriser la mise au travail ?</a:t>
            </a:r>
            <a:endParaRPr lang="fr-FR" sz="2400" dirty="0">
              <a:solidFill>
                <a:schemeClr val="accent1"/>
              </a:solidFill>
            </a:endParaRPr>
          </a:p>
        </p:txBody>
      </p:sp>
      <p:sp>
        <p:nvSpPr>
          <p:cNvPr id="3" name="Espace réservé du contenu 2"/>
          <p:cNvSpPr>
            <a:spLocks noGrp="1"/>
          </p:cNvSpPr>
          <p:nvPr>
            <p:ph idx="1"/>
          </p:nvPr>
        </p:nvSpPr>
        <p:spPr/>
        <p:txBody>
          <a:bodyPr>
            <a:normAutofit fontScale="92500" lnSpcReduction="10000"/>
          </a:bodyPr>
          <a:lstStyle/>
          <a:p>
            <a:r>
              <a:rPr lang="fr-FR" dirty="0" smtClean="0"/>
              <a:t>Permettre à l’élève de s’organiser</a:t>
            </a:r>
          </a:p>
          <a:p>
            <a:pPr algn="just">
              <a:buFont typeface="Wingdings" pitchFamily="2" charset="2"/>
              <a:buChar char="Ø"/>
            </a:pPr>
            <a:r>
              <a:rPr lang="fr-FR" dirty="0"/>
              <a:t>la formalisation des documents (pagination, distinction sujet d’étude/situation, séances numérotées </a:t>
            </a:r>
            <a:r>
              <a:rPr lang="fr-FR" dirty="0" smtClean="0"/>
              <a:t>doit </a:t>
            </a:r>
            <a:r>
              <a:rPr lang="fr-FR" dirty="0"/>
              <a:t>permettre à l’élève de tenir son classeur à jour en toute </a:t>
            </a:r>
            <a:r>
              <a:rPr lang="fr-FR" dirty="0" smtClean="0"/>
              <a:t>autonomie. </a:t>
            </a:r>
          </a:p>
          <a:p>
            <a:pPr algn="just">
              <a:buFont typeface="Wingdings" pitchFamily="2" charset="2"/>
              <a:buChar char="Ø"/>
            </a:pPr>
            <a:r>
              <a:rPr lang="fr-FR" dirty="0"/>
              <a:t> </a:t>
            </a:r>
            <a:r>
              <a:rPr lang="fr-FR" dirty="0" smtClean="0"/>
              <a:t>La mise en place à chaque fin de séquence de différents travaux simples, accessibles à tous, qui consistent à relever des informations dans le classeur,  permet de responsabiliser l’élève en cas de réussite comme en cas d’échec.</a:t>
            </a:r>
            <a:endParaRPr lang="fr-FR" dirty="0"/>
          </a:p>
        </p:txBody>
      </p:sp>
      <p:sp>
        <p:nvSpPr>
          <p:cNvPr id="5" name="Espace réservé du pied de page 4"/>
          <p:cNvSpPr>
            <a:spLocks noGrp="1"/>
          </p:cNvSpPr>
          <p:nvPr>
            <p:ph type="ftr" sz="quarter" idx="11"/>
          </p:nvPr>
        </p:nvSpPr>
        <p:spPr/>
        <p:txBody>
          <a:bodyPr/>
          <a:lstStyle/>
          <a:p>
            <a:r>
              <a:rPr lang="fr-FR" smtClean="0"/>
              <a:t>Emmanuelle Bossis</a:t>
            </a:r>
            <a:endParaRPr lang="fr-FR"/>
          </a:p>
        </p:txBody>
      </p:sp>
      <p:sp>
        <p:nvSpPr>
          <p:cNvPr id="4" name="Espace réservé du numéro de diapositive 3"/>
          <p:cNvSpPr>
            <a:spLocks noGrp="1"/>
          </p:cNvSpPr>
          <p:nvPr>
            <p:ph type="sldNum" sz="quarter" idx="12"/>
          </p:nvPr>
        </p:nvSpPr>
        <p:spPr/>
        <p:txBody>
          <a:bodyPr/>
          <a:lstStyle/>
          <a:p>
            <a:fld id="{1B4058F7-D19B-472A-8F43-9F20B2A501A3}" type="slidenum">
              <a:rPr lang="fr-FR" smtClean="0"/>
              <a:pPr/>
              <a:t>5</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fr-FR" smtClean="0"/>
              <a:t>Emmanuelle Bossis</a:t>
            </a:r>
            <a:endParaRPr lang="fr-FR"/>
          </a:p>
        </p:txBody>
      </p:sp>
      <p:sp>
        <p:nvSpPr>
          <p:cNvPr id="4" name="Espace réservé du numéro de diapositive 3"/>
          <p:cNvSpPr>
            <a:spLocks noGrp="1"/>
          </p:cNvSpPr>
          <p:nvPr>
            <p:ph type="sldNum" sz="quarter" idx="12"/>
          </p:nvPr>
        </p:nvSpPr>
        <p:spPr/>
        <p:txBody>
          <a:bodyPr/>
          <a:lstStyle/>
          <a:p>
            <a:fld id="{1B4058F7-D19B-472A-8F43-9F20B2A501A3}" type="slidenum">
              <a:rPr lang="fr-FR" smtClean="0"/>
              <a:pPr/>
              <a:t>6</a:t>
            </a:fld>
            <a:endParaRPr lang="fr-FR"/>
          </a:p>
        </p:txBody>
      </p:sp>
      <p:sp>
        <p:nvSpPr>
          <p:cNvPr id="1027" name="Text Box 3"/>
          <p:cNvSpPr txBox="1">
            <a:spLocks noChangeArrowheads="1"/>
          </p:cNvSpPr>
          <p:nvPr/>
        </p:nvSpPr>
        <p:spPr bwMode="auto">
          <a:xfrm>
            <a:off x="3851920" y="273348"/>
            <a:ext cx="1440160" cy="2606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900" b="0" i="0" u="none" strike="noStrike" cap="none" normalizeH="0" baseline="0" dirty="0" smtClean="0">
                <a:ln>
                  <a:noFill/>
                </a:ln>
                <a:solidFill>
                  <a:schemeClr val="tx1"/>
                </a:solidFill>
                <a:effectLst/>
                <a:latin typeface="Calibri" pitchFamily="34" charset="0"/>
              </a:rPr>
              <a:t>Titre et numéro de séance</a:t>
            </a:r>
            <a:endParaRPr kumimoji="0" lang="fr-FR" sz="900" b="0" i="0" u="none" strike="noStrike" cap="none" normalizeH="0" baseline="0" dirty="0" smtClean="0">
              <a:ln>
                <a:noFill/>
              </a:ln>
              <a:solidFill>
                <a:schemeClr val="tx1"/>
              </a:solidFill>
              <a:effectLst/>
              <a:latin typeface="Arial" pitchFamily="34" charset="0"/>
            </a:endParaRPr>
          </a:p>
        </p:txBody>
      </p:sp>
      <p:sp>
        <p:nvSpPr>
          <p:cNvPr id="1028" name="Text Box 4"/>
          <p:cNvSpPr txBox="1">
            <a:spLocks noChangeArrowheads="1"/>
          </p:cNvSpPr>
          <p:nvPr/>
        </p:nvSpPr>
        <p:spPr bwMode="auto">
          <a:xfrm>
            <a:off x="1547664" y="260648"/>
            <a:ext cx="885825" cy="5040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900" b="0" i="0" u="none" strike="noStrike" cap="none" normalizeH="0" baseline="0" dirty="0" smtClean="0">
                <a:ln>
                  <a:noFill/>
                </a:ln>
                <a:solidFill>
                  <a:schemeClr val="tx1"/>
                </a:solidFill>
                <a:effectLst/>
                <a:latin typeface="Calibri" pitchFamily="34" charset="0"/>
              </a:rPr>
              <a:t>Titre du sujet d’étude</a:t>
            </a:r>
            <a:endParaRPr kumimoji="0" lang="fr-FR" sz="1800" b="0" i="0" u="none" strike="noStrike" cap="none" normalizeH="0" baseline="0" dirty="0" smtClean="0">
              <a:ln>
                <a:noFill/>
              </a:ln>
              <a:solidFill>
                <a:schemeClr val="tx1"/>
              </a:solidFill>
              <a:effectLst/>
              <a:latin typeface="Arial" pitchFamily="34" charset="0"/>
            </a:endParaRPr>
          </a:p>
        </p:txBody>
      </p:sp>
      <p:sp>
        <p:nvSpPr>
          <p:cNvPr id="1029" name="Text Box 5"/>
          <p:cNvSpPr txBox="1">
            <a:spLocks noChangeArrowheads="1"/>
          </p:cNvSpPr>
          <p:nvPr/>
        </p:nvSpPr>
        <p:spPr bwMode="auto">
          <a:xfrm>
            <a:off x="323528" y="548680"/>
            <a:ext cx="960437" cy="2206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900" b="0" i="0" u="none" strike="noStrike" cap="none" normalizeH="0" baseline="0" smtClean="0">
                <a:ln>
                  <a:noFill/>
                </a:ln>
                <a:solidFill>
                  <a:schemeClr val="tx1"/>
                </a:solidFill>
                <a:effectLst/>
                <a:latin typeface="Calibri" pitchFamily="34" charset="0"/>
              </a:rPr>
              <a:t>Niveau /Matière </a:t>
            </a:r>
            <a:endParaRPr kumimoji="0" lang="fr-FR" sz="1800" b="0" i="0" u="none" strike="noStrike" cap="none" normalizeH="0" baseline="0" smtClean="0">
              <a:ln>
                <a:noFill/>
              </a:ln>
              <a:solidFill>
                <a:schemeClr val="tx1"/>
              </a:solidFill>
              <a:effectLst/>
              <a:latin typeface="Arial" pitchFamily="34" charset="0"/>
            </a:endParaRPr>
          </a:p>
        </p:txBody>
      </p:sp>
      <p:sp>
        <p:nvSpPr>
          <p:cNvPr id="1030" name="Text Box 6"/>
          <p:cNvSpPr txBox="1">
            <a:spLocks noChangeArrowheads="1"/>
          </p:cNvSpPr>
          <p:nvPr/>
        </p:nvSpPr>
        <p:spPr bwMode="auto">
          <a:xfrm>
            <a:off x="2915816" y="260648"/>
            <a:ext cx="704850" cy="3714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900" b="0" i="0" u="none" strike="noStrike" cap="none" normalizeH="0" baseline="0" dirty="0" smtClean="0">
                <a:ln>
                  <a:noFill/>
                </a:ln>
                <a:solidFill>
                  <a:schemeClr val="tx1"/>
                </a:solidFill>
                <a:effectLst/>
                <a:latin typeface="Calibri" pitchFamily="34" charset="0"/>
              </a:rPr>
              <a:t>Cours /Situation</a:t>
            </a:r>
            <a:endParaRPr kumimoji="0" lang="fr-FR" sz="1800" b="0" i="0" u="none" strike="noStrike" cap="none" normalizeH="0" baseline="0" dirty="0" smtClean="0">
              <a:ln>
                <a:noFill/>
              </a:ln>
              <a:solidFill>
                <a:schemeClr val="tx1"/>
              </a:solidFill>
              <a:effectLst/>
              <a:latin typeface="Arial" pitchFamily="34" charset="0"/>
            </a:endParaRPr>
          </a:p>
        </p:txBody>
      </p:sp>
      <p:sp>
        <p:nvSpPr>
          <p:cNvPr id="1031" name="Text Box 7"/>
          <p:cNvSpPr txBox="1">
            <a:spLocks noChangeArrowheads="1"/>
          </p:cNvSpPr>
          <p:nvPr/>
        </p:nvSpPr>
        <p:spPr bwMode="auto">
          <a:xfrm>
            <a:off x="4211960" y="692696"/>
            <a:ext cx="936103" cy="21602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900" b="0" i="0" u="none" strike="noStrike" cap="none" normalizeH="0" baseline="0" dirty="0" smtClean="0">
                <a:ln>
                  <a:noFill/>
                </a:ln>
                <a:solidFill>
                  <a:schemeClr val="tx1"/>
                </a:solidFill>
                <a:effectLst/>
                <a:latin typeface="Calibri" pitchFamily="34" charset="0"/>
              </a:rPr>
              <a:t>Problématique</a:t>
            </a:r>
            <a:endParaRPr kumimoji="0" lang="fr-FR" sz="1800" b="0" i="0" u="none" strike="noStrike" cap="none" normalizeH="0" baseline="0" dirty="0" smtClean="0">
              <a:ln>
                <a:noFill/>
              </a:ln>
              <a:solidFill>
                <a:schemeClr val="tx1"/>
              </a:solidFill>
              <a:effectLst/>
              <a:latin typeface="Arial" pitchFamily="34" charset="0"/>
            </a:endParaRPr>
          </a:p>
        </p:txBody>
      </p:sp>
      <p:pic>
        <p:nvPicPr>
          <p:cNvPr id="1032" name="Image 1"/>
          <p:cNvPicPr>
            <a:picLocks noChangeAspect="1" noChangeArrowheads="1"/>
          </p:cNvPicPr>
          <p:nvPr/>
        </p:nvPicPr>
        <p:blipFill>
          <a:blip r:embed="rId2" cstate="print"/>
          <a:srcRect/>
          <a:stretch>
            <a:fillRect/>
          </a:stretch>
        </p:blipFill>
        <p:spPr bwMode="auto">
          <a:xfrm>
            <a:off x="395536" y="980728"/>
            <a:ext cx="3759578" cy="5472608"/>
          </a:xfrm>
          <a:prstGeom prst="rect">
            <a:avLst/>
          </a:prstGeom>
          <a:noFill/>
          <a:ln w="9525">
            <a:noFill/>
            <a:miter lim="800000"/>
            <a:headEnd/>
            <a:tailEnd/>
          </a:ln>
        </p:spPr>
      </p:pic>
      <p:pic>
        <p:nvPicPr>
          <p:cNvPr id="1033" name="Image 1"/>
          <p:cNvPicPr>
            <a:picLocks noChangeAspect="1" noChangeArrowheads="1"/>
          </p:cNvPicPr>
          <p:nvPr/>
        </p:nvPicPr>
        <p:blipFill>
          <a:blip r:embed="rId3" cstate="print"/>
          <a:srcRect/>
          <a:stretch>
            <a:fillRect/>
          </a:stretch>
        </p:blipFill>
        <p:spPr bwMode="auto">
          <a:xfrm>
            <a:off x="5004048" y="980728"/>
            <a:ext cx="3924820" cy="5505284"/>
          </a:xfrm>
          <a:prstGeom prst="rect">
            <a:avLst/>
          </a:prstGeom>
          <a:noFill/>
          <a:ln w="9525">
            <a:noFill/>
            <a:miter lim="800000"/>
            <a:headEnd/>
            <a:tailEnd/>
          </a:ln>
        </p:spPr>
      </p:pic>
      <p:cxnSp>
        <p:nvCxnSpPr>
          <p:cNvPr id="23" name="Connecteur droit avec flèche 22"/>
          <p:cNvCxnSpPr/>
          <p:nvPr/>
        </p:nvCxnSpPr>
        <p:spPr>
          <a:xfrm rot="5400000" flipH="1" flipV="1">
            <a:off x="1907704" y="548680"/>
            <a:ext cx="158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 name="Connecteur droit avec flèche 2"/>
          <p:cNvCxnSpPr>
            <a:stCxn id="1029" idx="2"/>
          </p:cNvCxnSpPr>
          <p:nvPr/>
        </p:nvCxnSpPr>
        <p:spPr>
          <a:xfrm flipH="1">
            <a:off x="803746" y="769343"/>
            <a:ext cx="1" cy="2113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a:stCxn id="1028" idx="2"/>
          </p:cNvCxnSpPr>
          <p:nvPr/>
        </p:nvCxnSpPr>
        <p:spPr>
          <a:xfrm flipH="1">
            <a:off x="1990576" y="764704"/>
            <a:ext cx="1"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a:stCxn id="1030" idx="2"/>
          </p:cNvCxnSpPr>
          <p:nvPr/>
        </p:nvCxnSpPr>
        <p:spPr>
          <a:xfrm>
            <a:off x="3268241" y="632123"/>
            <a:ext cx="439663" cy="4206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flipH="1">
            <a:off x="3851920" y="980728"/>
            <a:ext cx="576064"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flipH="1">
            <a:off x="2771800" y="548680"/>
            <a:ext cx="1368152" cy="900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 Box 2"/>
          <p:cNvSpPr txBox="1">
            <a:spLocks noChangeArrowheads="1"/>
          </p:cNvSpPr>
          <p:nvPr/>
        </p:nvSpPr>
        <p:spPr bwMode="auto">
          <a:xfrm>
            <a:off x="5747258" y="260648"/>
            <a:ext cx="1219200" cy="355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altLang="fr-FR" sz="900" b="0" i="0" u="none" strike="noStrike" cap="none" normalizeH="0" baseline="0" smtClean="0">
                <a:ln>
                  <a:noFill/>
                </a:ln>
                <a:solidFill>
                  <a:schemeClr val="tx1"/>
                </a:solidFill>
                <a:effectLst/>
                <a:latin typeface="Calibri" pitchFamily="34" charset="0"/>
                <a:cs typeface="Arial" pitchFamily="34" charset="0"/>
              </a:rPr>
              <a:t>Le cours est imprimé au format brochure</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pic>
        <p:nvPicPr>
          <p:cNvPr id="15"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439966" y="201116"/>
            <a:ext cx="561975" cy="8620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17" name="Connecteur droit avec flèche 16"/>
          <p:cNvCxnSpPr>
            <a:stCxn id="14" idx="3"/>
          </p:cNvCxnSpPr>
          <p:nvPr/>
        </p:nvCxnSpPr>
        <p:spPr>
          <a:xfrm>
            <a:off x="6966458" y="438448"/>
            <a:ext cx="473508" cy="79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 Box 4"/>
          <p:cNvSpPr txBox="1">
            <a:spLocks noChangeArrowheads="1"/>
          </p:cNvSpPr>
          <p:nvPr/>
        </p:nvSpPr>
        <p:spPr bwMode="auto">
          <a:xfrm>
            <a:off x="4026694" y="2167632"/>
            <a:ext cx="1090612" cy="15144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altLang="fr-FR" sz="900" b="0" i="1" u="none" strike="noStrike" cap="none" normalizeH="0" baseline="0" smtClean="0">
                <a:ln>
                  <a:noFill/>
                </a:ln>
                <a:solidFill>
                  <a:schemeClr val="tx1"/>
                </a:solidFill>
                <a:effectLst/>
                <a:latin typeface="Calibri" pitchFamily="34" charset="0"/>
                <a:cs typeface="Arial" pitchFamily="34" charset="0"/>
              </a:rPr>
              <a:t>Créer des automatismes à l’aide d’un code couleur : pour bien répondre à une question d’histoire, j’ai besoin d’un </a:t>
            </a:r>
            <a:r>
              <a:rPr kumimoji="0" lang="fr-FR" altLang="fr-FR" sz="900" b="1" i="1" u="none" strike="noStrike" cap="none" normalizeH="0" baseline="0" smtClean="0">
                <a:ln>
                  <a:noFill/>
                </a:ln>
                <a:solidFill>
                  <a:srgbClr val="F79646"/>
                </a:solidFill>
                <a:effectLst/>
                <a:latin typeface="Calibri" pitchFamily="34" charset="0"/>
                <a:cs typeface="Arial" pitchFamily="34" charset="0"/>
              </a:rPr>
              <a:t>acteur</a:t>
            </a:r>
            <a:r>
              <a:rPr kumimoji="0" lang="fr-FR" altLang="fr-FR" sz="900" b="0" i="1" u="none" strike="noStrike" cap="none" normalizeH="0" baseline="0" smtClean="0">
                <a:ln>
                  <a:noFill/>
                </a:ln>
                <a:solidFill>
                  <a:schemeClr val="tx1"/>
                </a:solidFill>
                <a:effectLst/>
                <a:latin typeface="Calibri" pitchFamily="34" charset="0"/>
                <a:cs typeface="Arial" pitchFamily="34" charset="0"/>
              </a:rPr>
              <a:t>, d’une </a:t>
            </a:r>
            <a:r>
              <a:rPr kumimoji="0" lang="fr-FR" altLang="fr-FR" sz="900" b="1" i="1" u="none" strike="noStrike" cap="none" normalizeH="0" baseline="0" smtClean="0">
                <a:ln>
                  <a:noFill/>
                </a:ln>
                <a:solidFill>
                  <a:srgbClr val="0070C0"/>
                </a:solidFill>
                <a:effectLst/>
                <a:latin typeface="Calibri" pitchFamily="34" charset="0"/>
                <a:cs typeface="Arial" pitchFamily="34" charset="0"/>
              </a:rPr>
              <a:t>date</a:t>
            </a:r>
            <a:r>
              <a:rPr kumimoji="0" lang="fr-FR" altLang="fr-FR" sz="900" b="0" i="1" u="none" strike="noStrike" cap="none" normalizeH="0" baseline="0" smtClean="0">
                <a:ln>
                  <a:noFill/>
                </a:ln>
                <a:solidFill>
                  <a:schemeClr val="tx1"/>
                </a:solidFill>
                <a:effectLst/>
                <a:latin typeface="Calibri" pitchFamily="34" charset="0"/>
                <a:cs typeface="Arial" pitchFamily="34" charset="0"/>
              </a:rPr>
              <a:t> et du </a:t>
            </a:r>
            <a:r>
              <a:rPr kumimoji="0" lang="fr-FR" altLang="fr-FR" sz="900" b="1" i="1" u="none" strike="noStrike" cap="none" normalizeH="0" baseline="0" smtClean="0">
                <a:ln>
                  <a:noFill/>
                </a:ln>
                <a:solidFill>
                  <a:srgbClr val="00B050"/>
                </a:solidFill>
                <a:effectLst/>
                <a:latin typeface="Calibri" pitchFamily="34" charset="0"/>
                <a:cs typeface="Arial" pitchFamily="34" charset="0"/>
              </a:rPr>
              <a:t>vocabulaire historique</a:t>
            </a:r>
            <a:endParaRPr kumimoji="0" lang="fr-FR" altLang="fr-FR" sz="900" b="1" i="1" u="none" strike="noStrike" cap="none" normalizeH="0" baseline="0" smtClean="0">
              <a:ln>
                <a:noFill/>
              </a:ln>
              <a:solidFill>
                <a:srgbClr val="00B050"/>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Text Box 5"/>
          <p:cNvSpPr txBox="1">
            <a:spLocks noChangeArrowheads="1"/>
          </p:cNvSpPr>
          <p:nvPr/>
        </p:nvSpPr>
        <p:spPr bwMode="auto">
          <a:xfrm>
            <a:off x="3934619" y="4005064"/>
            <a:ext cx="1274762" cy="17716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altLang="fr-FR" sz="900" b="0" i="1" u="none" strike="noStrike" cap="none" normalizeH="0" baseline="0" smtClean="0">
                <a:ln>
                  <a:noFill/>
                </a:ln>
                <a:solidFill>
                  <a:schemeClr val="tx1"/>
                </a:solidFill>
                <a:effectLst/>
                <a:latin typeface="Calibri" pitchFamily="34" charset="0"/>
                <a:cs typeface="Arial" pitchFamily="34" charset="0"/>
              </a:rPr>
              <a:t>L’élève sélectionne, dans le corpus,  les dates importantes et les acteurs importants qui permettent de répondre à la problématique et justifient leur choix : ces connaissances de retrouveront dans le dossier de travail personnel.</a:t>
            </a:r>
            <a:endParaRPr kumimoji="0" lang="fr-FR" altLang="fr-FR" sz="900" b="0" i="1" u="none" strike="noStrike" cap="none" normalizeH="0" baseline="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21" name="Connecteur droit avec flèche 20"/>
          <p:cNvCxnSpPr/>
          <p:nvPr/>
        </p:nvCxnSpPr>
        <p:spPr>
          <a:xfrm flipH="1">
            <a:off x="1907704" y="3140968"/>
            <a:ext cx="211899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p:nvPr/>
        </p:nvCxnSpPr>
        <p:spPr>
          <a:xfrm flipH="1">
            <a:off x="3488072" y="4437112"/>
            <a:ext cx="446547"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flipH="1">
            <a:off x="3620666" y="5373216"/>
            <a:ext cx="313953" cy="4034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Emmanuelle Bossis</a:t>
            </a:r>
            <a:endParaRPr lang="fr-FR"/>
          </a:p>
        </p:txBody>
      </p:sp>
      <p:sp>
        <p:nvSpPr>
          <p:cNvPr id="3" name="Espace réservé du numéro de diapositive 2"/>
          <p:cNvSpPr>
            <a:spLocks noGrp="1"/>
          </p:cNvSpPr>
          <p:nvPr>
            <p:ph type="sldNum" sz="quarter" idx="12"/>
          </p:nvPr>
        </p:nvSpPr>
        <p:spPr/>
        <p:txBody>
          <a:bodyPr/>
          <a:lstStyle/>
          <a:p>
            <a:fld id="{1B4058F7-D19B-472A-8F43-9F20B2A501A3}" type="slidenum">
              <a:rPr lang="fr-FR" smtClean="0"/>
              <a:pPr/>
              <a:t>7</a:t>
            </a:fld>
            <a:endParaRPr lang="fr-FR"/>
          </a:p>
        </p:txBody>
      </p:sp>
      <p:pic>
        <p:nvPicPr>
          <p:cNvPr id="2050" name="Image 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95536" y="548680"/>
            <a:ext cx="4091520" cy="56166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1" name="Imag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148064" y="692696"/>
            <a:ext cx="3752708" cy="54726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ext Box 4"/>
          <p:cNvSpPr txBox="1">
            <a:spLocks noChangeArrowheads="1"/>
          </p:cNvSpPr>
          <p:nvPr/>
        </p:nvSpPr>
        <p:spPr bwMode="auto">
          <a:xfrm>
            <a:off x="3203848" y="310555"/>
            <a:ext cx="2314575" cy="2381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altLang="fr-FR" sz="900" b="0" i="0" u="none" strike="noStrike" cap="none" normalizeH="0" baseline="0" smtClean="0">
                <a:ln>
                  <a:noFill/>
                </a:ln>
                <a:solidFill>
                  <a:schemeClr val="tx1"/>
                </a:solidFill>
                <a:effectLst/>
                <a:latin typeface="Calibri" pitchFamily="34" charset="0"/>
                <a:cs typeface="Arial" pitchFamily="34" charset="0"/>
              </a:rPr>
              <a:t>Le corpus avec un espace de prise de note</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6" name="Connecteur droit avec flèche 5"/>
          <p:cNvCxnSpPr/>
          <p:nvPr/>
        </p:nvCxnSpPr>
        <p:spPr>
          <a:xfrm flipH="1">
            <a:off x="2441296" y="548680"/>
            <a:ext cx="119460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flipV="1">
            <a:off x="5148064" y="116632"/>
            <a:ext cx="144016" cy="1939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 Box 5"/>
          <p:cNvSpPr txBox="1">
            <a:spLocks noChangeArrowheads="1"/>
          </p:cNvSpPr>
          <p:nvPr/>
        </p:nvSpPr>
        <p:spPr bwMode="auto">
          <a:xfrm>
            <a:off x="4240337" y="1838325"/>
            <a:ext cx="1042987" cy="31813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altLang="fr-FR" sz="900" b="0" i="1" u="none" strike="noStrike" cap="none" normalizeH="0" baseline="0" smtClean="0">
                <a:ln>
                  <a:noFill/>
                </a:ln>
                <a:solidFill>
                  <a:schemeClr val="tx1"/>
                </a:solidFill>
                <a:effectLst/>
                <a:latin typeface="Calibri" pitchFamily="34" charset="0"/>
                <a:cs typeface="Arial" pitchFamily="34" charset="0"/>
              </a:rPr>
              <a:t>Réalisation d’une tâche complexe : répondre à la problématique [Cf IO Rédiger un texte organisé, respectant l’orthographe, la construction des phrases, en utilisant un vocabulaire historique] Tous les savoirs sélectionnés en page 1 (</a:t>
            </a:r>
            <a:r>
              <a:rPr kumimoji="0" lang="fr-FR" altLang="fr-FR" sz="900" b="1" i="1" u="none" strike="noStrike" cap="none" normalizeH="0" baseline="0" smtClean="0">
                <a:ln>
                  <a:noFill/>
                </a:ln>
                <a:solidFill>
                  <a:srgbClr val="ED7D31"/>
                </a:solidFill>
                <a:effectLst/>
                <a:latin typeface="Calibri" pitchFamily="34" charset="0"/>
                <a:cs typeface="Arial" pitchFamily="34" charset="0"/>
              </a:rPr>
              <a:t>acteur</a:t>
            </a:r>
            <a:r>
              <a:rPr kumimoji="0" lang="fr-FR" altLang="fr-FR" sz="900" b="0" i="1" u="none" strike="noStrike" cap="none" normalizeH="0" baseline="0" smtClean="0">
                <a:ln>
                  <a:noFill/>
                </a:ln>
                <a:solidFill>
                  <a:schemeClr val="tx1"/>
                </a:solidFill>
                <a:effectLst/>
                <a:latin typeface="Calibri" pitchFamily="34" charset="0"/>
                <a:cs typeface="Arial" pitchFamily="34" charset="0"/>
              </a:rPr>
              <a:t>, </a:t>
            </a:r>
            <a:r>
              <a:rPr kumimoji="0" lang="fr-FR" altLang="fr-FR" sz="900" b="1" i="1" u="none" strike="noStrike" cap="none" normalizeH="0" baseline="0" smtClean="0">
                <a:ln>
                  <a:noFill/>
                </a:ln>
                <a:solidFill>
                  <a:srgbClr val="4472C4"/>
                </a:solidFill>
                <a:effectLst/>
                <a:latin typeface="Calibri" pitchFamily="34" charset="0"/>
                <a:cs typeface="Arial" pitchFamily="34" charset="0"/>
              </a:rPr>
              <a:t>date, </a:t>
            </a:r>
            <a:r>
              <a:rPr kumimoji="0" lang="fr-FR" altLang="fr-FR" sz="900" b="1" i="1" u="none" strike="noStrike" cap="none" normalizeH="0" baseline="0" smtClean="0">
                <a:ln>
                  <a:noFill/>
                </a:ln>
                <a:solidFill>
                  <a:srgbClr val="00B050"/>
                </a:solidFill>
                <a:effectLst/>
                <a:latin typeface="Calibri" pitchFamily="34" charset="0"/>
                <a:cs typeface="Arial" pitchFamily="34" charset="0"/>
              </a:rPr>
              <a:t>vocabulaire</a:t>
            </a:r>
            <a:r>
              <a:rPr kumimoji="0" lang="fr-FR" altLang="fr-FR" sz="900" b="0" i="1" u="none" strike="noStrike" cap="none" normalizeH="0" baseline="0" smtClean="0">
                <a:ln>
                  <a:noFill/>
                </a:ln>
                <a:solidFill>
                  <a:schemeClr val="tx1"/>
                </a:solidFill>
                <a:effectLst/>
                <a:latin typeface="Calibri" pitchFamily="34" charset="0"/>
                <a:cs typeface="Arial" pitchFamily="34" charset="0"/>
              </a:rPr>
              <a:t> ) doivent figurer en page 4.</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 name="Connecteur droit avec flèche 10"/>
          <p:cNvCxnSpPr/>
          <p:nvPr/>
        </p:nvCxnSpPr>
        <p:spPr>
          <a:xfrm>
            <a:off x="5283324" y="2204864"/>
            <a:ext cx="2168996"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5292080" y="3212976"/>
            <a:ext cx="216024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5292080" y="4077072"/>
            <a:ext cx="216024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fr-FR" sz="2800" dirty="0" smtClean="0">
                <a:solidFill>
                  <a:schemeClr val="accent1"/>
                </a:solidFill>
              </a:rPr>
              <a:t>Comment faire acquérir des capacités organisationnelles aux élèves de lycée professionnel et comment favoriser la mise au travail ?</a:t>
            </a:r>
            <a:endParaRPr lang="fr-FR" sz="2800" dirty="0"/>
          </a:p>
        </p:txBody>
      </p:sp>
      <p:sp>
        <p:nvSpPr>
          <p:cNvPr id="5" name="Espace réservé du contenu 4"/>
          <p:cNvSpPr>
            <a:spLocks noGrp="1"/>
          </p:cNvSpPr>
          <p:nvPr>
            <p:ph idx="1"/>
          </p:nvPr>
        </p:nvSpPr>
        <p:spPr/>
        <p:txBody>
          <a:bodyPr>
            <a:normAutofit lnSpcReduction="10000"/>
          </a:bodyPr>
          <a:lstStyle/>
          <a:p>
            <a:r>
              <a:rPr lang="fr-FR" b="1" dirty="0"/>
              <a:t>C</a:t>
            </a:r>
            <a:r>
              <a:rPr lang="fr-FR" b="1" dirty="0" smtClean="0"/>
              <a:t>réer des automatismes :</a:t>
            </a:r>
          </a:p>
          <a:p>
            <a:pPr algn="just">
              <a:buFont typeface="Wingdings" panose="05000000000000000000" pitchFamily="2" charset="2"/>
              <a:buChar char="Ø"/>
            </a:pPr>
            <a:r>
              <a:rPr lang="fr-FR" dirty="0" smtClean="0"/>
              <a:t>Par la mise </a:t>
            </a:r>
            <a:r>
              <a:rPr lang="fr-FR" dirty="0"/>
              <a:t>en </a:t>
            </a:r>
            <a:r>
              <a:rPr lang="fr-FR" dirty="0" smtClean="0"/>
              <a:t>place systématique, </a:t>
            </a:r>
            <a:r>
              <a:rPr lang="fr-FR" dirty="0"/>
              <a:t>à chaque séance, d’un code </a:t>
            </a:r>
            <a:r>
              <a:rPr lang="fr-FR" dirty="0" smtClean="0"/>
              <a:t>couleur : </a:t>
            </a:r>
            <a:r>
              <a:rPr lang="fr-FR" dirty="0"/>
              <a:t>p</a:t>
            </a:r>
            <a:r>
              <a:rPr lang="fr-FR" dirty="0" smtClean="0"/>
              <a:t>our bien répondre à une question d’histoire, </a:t>
            </a:r>
            <a:r>
              <a:rPr lang="fr-FR" dirty="0"/>
              <a:t>j’ai besoin -</a:t>
            </a:r>
            <a:r>
              <a:rPr lang="fr-FR" dirty="0" smtClean="0"/>
              <a:t> De connaissances : des </a:t>
            </a:r>
            <a:r>
              <a:rPr lang="fr-FR" b="1" dirty="0">
                <a:solidFill>
                  <a:schemeClr val="accent6"/>
                </a:solidFill>
              </a:rPr>
              <a:t>acteurs</a:t>
            </a:r>
            <a:r>
              <a:rPr lang="fr-FR" dirty="0"/>
              <a:t>, des </a:t>
            </a:r>
            <a:r>
              <a:rPr lang="fr-FR" b="1" dirty="0">
                <a:solidFill>
                  <a:srgbClr val="0070C0"/>
                </a:solidFill>
              </a:rPr>
              <a:t>dates</a:t>
            </a:r>
            <a:r>
              <a:rPr lang="fr-FR" dirty="0"/>
              <a:t>, du </a:t>
            </a:r>
            <a:r>
              <a:rPr lang="fr-FR" b="1" dirty="0" smtClean="0">
                <a:solidFill>
                  <a:srgbClr val="00B050"/>
                </a:solidFill>
              </a:rPr>
              <a:t>vocabulaire.</a:t>
            </a:r>
          </a:p>
          <a:p>
            <a:pPr marL="0" indent="0" algn="just">
              <a:buNone/>
            </a:pPr>
            <a:r>
              <a:rPr lang="fr-FR" dirty="0"/>
              <a:t> </a:t>
            </a:r>
            <a:r>
              <a:rPr lang="fr-FR" dirty="0" smtClean="0"/>
              <a:t>   - De  </a:t>
            </a:r>
            <a:r>
              <a:rPr lang="fr-FR" dirty="0"/>
              <a:t>savoir-faire : comment dire ? </a:t>
            </a:r>
            <a:r>
              <a:rPr lang="fr-FR" b="1" dirty="0">
                <a:solidFill>
                  <a:srgbClr val="FFC000"/>
                </a:solidFill>
              </a:rPr>
              <a:t>Comment raconter un événement historique, comment caractériser un personnage historique.... </a:t>
            </a:r>
            <a:endParaRPr lang="fr-FR" dirty="0">
              <a:solidFill>
                <a:srgbClr val="FFC000"/>
              </a:solidFill>
            </a:endParaRPr>
          </a:p>
        </p:txBody>
      </p:sp>
      <p:sp>
        <p:nvSpPr>
          <p:cNvPr id="2" name="Espace réservé du pied de page 1"/>
          <p:cNvSpPr>
            <a:spLocks noGrp="1"/>
          </p:cNvSpPr>
          <p:nvPr>
            <p:ph type="ftr" sz="quarter" idx="11"/>
          </p:nvPr>
        </p:nvSpPr>
        <p:spPr/>
        <p:txBody>
          <a:bodyPr/>
          <a:lstStyle/>
          <a:p>
            <a:r>
              <a:rPr lang="fr-FR" smtClean="0"/>
              <a:t>Emmanuelle Bossis</a:t>
            </a:r>
            <a:endParaRPr lang="fr-FR"/>
          </a:p>
        </p:txBody>
      </p:sp>
      <p:sp>
        <p:nvSpPr>
          <p:cNvPr id="3" name="Espace réservé du numéro de diapositive 2"/>
          <p:cNvSpPr>
            <a:spLocks noGrp="1"/>
          </p:cNvSpPr>
          <p:nvPr>
            <p:ph type="sldNum" sz="quarter" idx="12"/>
          </p:nvPr>
        </p:nvSpPr>
        <p:spPr/>
        <p:txBody>
          <a:bodyPr/>
          <a:lstStyle/>
          <a:p>
            <a:fld id="{1B4058F7-D19B-472A-8F43-9F20B2A501A3}" type="slidenum">
              <a:rPr lang="fr-FR" smtClean="0"/>
              <a:pPr/>
              <a:t>8</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dirty="0">
                <a:solidFill>
                  <a:schemeClr val="accent1"/>
                </a:solidFill>
              </a:rPr>
              <a:t>Comment faire acquérir des capacités organisationnelles aux élèves de lycée professionnel et comment favoriser la mise au travail ?</a:t>
            </a:r>
            <a:endParaRPr lang="fr-FR" sz="2400" dirty="0"/>
          </a:p>
        </p:txBody>
      </p:sp>
      <p:sp>
        <p:nvSpPr>
          <p:cNvPr id="3" name="Espace réservé du contenu 2"/>
          <p:cNvSpPr>
            <a:spLocks noGrp="1"/>
          </p:cNvSpPr>
          <p:nvPr>
            <p:ph idx="1"/>
          </p:nvPr>
        </p:nvSpPr>
        <p:spPr/>
        <p:txBody>
          <a:bodyPr>
            <a:normAutofit fontScale="85000" lnSpcReduction="20000"/>
          </a:bodyPr>
          <a:lstStyle/>
          <a:p>
            <a:pPr algn="just"/>
            <a:r>
              <a:rPr lang="fr-FR" b="1" dirty="0" smtClean="0"/>
              <a:t> </a:t>
            </a:r>
            <a:r>
              <a:rPr lang="fr-FR" b="1" dirty="0"/>
              <a:t>R</a:t>
            </a:r>
            <a:r>
              <a:rPr lang="fr-FR" b="1" dirty="0" smtClean="0"/>
              <a:t>éaliser </a:t>
            </a:r>
            <a:r>
              <a:rPr lang="fr-FR" b="1" dirty="0"/>
              <a:t>des tâches complexes </a:t>
            </a:r>
            <a:endParaRPr lang="fr-FR" b="1" dirty="0" smtClean="0"/>
          </a:p>
          <a:p>
            <a:pPr algn="just">
              <a:buFont typeface="Wingdings" panose="05000000000000000000" pitchFamily="2" charset="2"/>
              <a:buChar char="Ø"/>
            </a:pPr>
            <a:r>
              <a:rPr lang="fr-FR" dirty="0"/>
              <a:t>Je réponds à </a:t>
            </a:r>
            <a:r>
              <a:rPr lang="fr-FR" dirty="0">
                <a:solidFill>
                  <a:srgbClr val="FF0000"/>
                </a:solidFill>
              </a:rPr>
              <a:t>la problématique </a:t>
            </a:r>
            <a:r>
              <a:rPr lang="fr-FR" dirty="0"/>
              <a:t>en reprenant la question sous la forme </a:t>
            </a:r>
            <a:r>
              <a:rPr lang="fr-FR" dirty="0" smtClean="0"/>
              <a:t>affirmative. </a:t>
            </a:r>
          </a:p>
          <a:p>
            <a:pPr algn="just">
              <a:buFont typeface="Wingdings" panose="05000000000000000000" pitchFamily="2" charset="2"/>
              <a:buChar char="Ø"/>
            </a:pPr>
            <a:r>
              <a:rPr lang="fr-FR" dirty="0" smtClean="0"/>
              <a:t>J’énonce </a:t>
            </a:r>
            <a:r>
              <a:rPr lang="fr-FR" dirty="0"/>
              <a:t>un argument (= je dis pourquoi) introduit par </a:t>
            </a:r>
            <a:r>
              <a:rPr lang="fr-FR" u="sng" dirty="0"/>
              <a:t>en </a:t>
            </a:r>
            <a:r>
              <a:rPr lang="fr-FR" u="sng" dirty="0" smtClean="0"/>
              <a:t>effet</a:t>
            </a:r>
            <a:r>
              <a:rPr lang="fr-FR" dirty="0"/>
              <a:t>.</a:t>
            </a:r>
            <a:r>
              <a:rPr lang="fr-FR" dirty="0" smtClean="0"/>
              <a:t> </a:t>
            </a:r>
          </a:p>
          <a:p>
            <a:pPr algn="just">
              <a:buFont typeface="Wingdings" panose="05000000000000000000" pitchFamily="2" charset="2"/>
              <a:buChar char="Ø"/>
            </a:pPr>
            <a:r>
              <a:rPr lang="fr-FR" dirty="0" smtClean="0"/>
              <a:t>Je </a:t>
            </a:r>
            <a:r>
              <a:rPr lang="fr-FR" dirty="0"/>
              <a:t>choisi un exemple cohérent avec l’argument que je </a:t>
            </a:r>
            <a:r>
              <a:rPr lang="fr-FR" dirty="0" smtClean="0"/>
              <a:t>prends </a:t>
            </a:r>
            <a:r>
              <a:rPr lang="fr-FR" dirty="0"/>
              <a:t>dans les documents et je l’introduis par : </a:t>
            </a:r>
            <a:r>
              <a:rPr lang="fr-FR" u="sng" dirty="0"/>
              <a:t>par exemple.</a:t>
            </a:r>
            <a:r>
              <a:rPr lang="fr-FR" dirty="0"/>
              <a:t> </a:t>
            </a:r>
            <a:endParaRPr lang="fr-FR" dirty="0" smtClean="0"/>
          </a:p>
          <a:p>
            <a:pPr algn="just">
              <a:buFont typeface="Wingdings" panose="05000000000000000000" pitchFamily="2" charset="2"/>
              <a:buChar char="Ø"/>
            </a:pPr>
            <a:r>
              <a:rPr lang="fr-FR" dirty="0" smtClean="0"/>
              <a:t>Je </a:t>
            </a:r>
            <a:r>
              <a:rPr lang="fr-FR" dirty="0"/>
              <a:t>vérifie que mon paragraphe comporte 3 couleurs. Au besoin j’insère : </a:t>
            </a:r>
            <a:r>
              <a:rPr lang="fr-FR" b="1" dirty="0">
                <a:solidFill>
                  <a:schemeClr val="accent6"/>
                </a:solidFill>
              </a:rPr>
              <a:t>un acteur</a:t>
            </a:r>
            <a:r>
              <a:rPr lang="fr-FR" dirty="0"/>
              <a:t>, une </a:t>
            </a:r>
            <a:r>
              <a:rPr lang="fr-FR" b="1" dirty="0">
                <a:solidFill>
                  <a:srgbClr val="0070C0"/>
                </a:solidFill>
              </a:rPr>
              <a:t>date</a:t>
            </a:r>
            <a:r>
              <a:rPr lang="fr-FR" dirty="0"/>
              <a:t>, un </a:t>
            </a:r>
            <a:r>
              <a:rPr lang="fr-FR" b="1" dirty="0">
                <a:solidFill>
                  <a:srgbClr val="00B050"/>
                </a:solidFill>
              </a:rPr>
              <a:t>mot de vocabulaire</a:t>
            </a:r>
            <a:r>
              <a:rPr lang="fr-FR" dirty="0"/>
              <a:t>. </a:t>
            </a:r>
            <a:endParaRPr lang="fr-FR" dirty="0" smtClean="0"/>
          </a:p>
          <a:p>
            <a:pPr algn="just">
              <a:buFont typeface="Wingdings" panose="05000000000000000000" pitchFamily="2" charset="2"/>
              <a:buChar char="Ø"/>
            </a:pPr>
            <a:r>
              <a:rPr lang="fr-FR" dirty="0" smtClean="0"/>
              <a:t>Je </a:t>
            </a:r>
            <a:r>
              <a:rPr lang="fr-FR" dirty="0"/>
              <a:t>vérifie la construction de mes phrases.</a:t>
            </a:r>
            <a:r>
              <a:rPr lang="fr-FR" u="sng" dirty="0"/>
              <a:t>  </a:t>
            </a:r>
            <a:endParaRPr lang="fr-FR" dirty="0"/>
          </a:p>
          <a:p>
            <a:pPr marL="0" indent="0" algn="just">
              <a:buNone/>
            </a:pPr>
            <a:endParaRPr lang="fr-FR" dirty="0"/>
          </a:p>
        </p:txBody>
      </p:sp>
      <p:sp>
        <p:nvSpPr>
          <p:cNvPr id="4" name="Espace réservé du pied de page 3"/>
          <p:cNvSpPr>
            <a:spLocks noGrp="1"/>
          </p:cNvSpPr>
          <p:nvPr>
            <p:ph type="ftr" sz="quarter" idx="11"/>
          </p:nvPr>
        </p:nvSpPr>
        <p:spPr/>
        <p:txBody>
          <a:bodyPr/>
          <a:lstStyle/>
          <a:p>
            <a:r>
              <a:rPr lang="fr-FR" smtClean="0"/>
              <a:t>Emmanuelle Bossis</a:t>
            </a:r>
            <a:endParaRPr lang="fr-FR"/>
          </a:p>
        </p:txBody>
      </p:sp>
      <p:sp>
        <p:nvSpPr>
          <p:cNvPr id="5" name="Espace réservé du numéro de diapositive 4"/>
          <p:cNvSpPr>
            <a:spLocks noGrp="1"/>
          </p:cNvSpPr>
          <p:nvPr>
            <p:ph type="sldNum" sz="quarter" idx="12"/>
          </p:nvPr>
        </p:nvSpPr>
        <p:spPr/>
        <p:txBody>
          <a:bodyPr/>
          <a:lstStyle/>
          <a:p>
            <a:fld id="{1B4058F7-D19B-472A-8F43-9F20B2A501A3}" type="slidenum">
              <a:rPr lang="fr-FR" smtClean="0"/>
              <a:pPr/>
              <a:t>9</a:t>
            </a:fld>
            <a:endParaRPr lang="fr-FR"/>
          </a:p>
        </p:txBody>
      </p:sp>
    </p:spTree>
    <p:extLst>
      <p:ext uri="{BB962C8B-B14F-4D97-AF65-F5344CB8AC3E}">
        <p14:creationId xmlns:p14="http://schemas.microsoft.com/office/powerpoint/2010/main" xmlns="" val="2356192231"/>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TC101859862[[fn=Pop urbain]]</Template>
  <TotalTime>779</TotalTime>
  <Words>959</Words>
  <Application>Microsoft Office PowerPoint</Application>
  <PresentationFormat>Affichage à l'écran (4:3)</PresentationFormat>
  <Paragraphs>197</Paragraphs>
  <Slides>31</Slides>
  <Notes>0</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Thème Office</vt:lpstr>
      <vt:lpstr>Apprendre à apprendre</vt:lpstr>
      <vt:lpstr>Sommaire </vt:lpstr>
      <vt:lpstr>Introduction</vt:lpstr>
      <vt:lpstr>Comment faire acquérir des capacités organisationnelles aux élèves de lycée professionnel et comment favoriser la mise au travail ?</vt:lpstr>
      <vt:lpstr>Comment faire acquérir des capacités organisationnelles aux élèves de lycée professionnel et comment favoriser la mise au travail ?</vt:lpstr>
      <vt:lpstr>Diapositive 6</vt:lpstr>
      <vt:lpstr>Diapositive 7</vt:lpstr>
      <vt:lpstr>Comment faire acquérir des capacités organisationnelles aux élèves de lycée professionnel et comment favoriser la mise au travail ?</vt:lpstr>
      <vt:lpstr>Comment faire acquérir des capacités organisationnelles aux élèves de lycée professionnel et comment favoriser la mise au travail ?</vt:lpstr>
      <vt:lpstr>Diapositive 10</vt:lpstr>
      <vt:lpstr>Comment faire acquérir des capacités organisationnelles aux élèves de lycée professionnel et comment favoriser la mise au travail ?</vt:lpstr>
      <vt:lpstr>Diapositive 12</vt:lpstr>
      <vt:lpstr>Diapositive 13</vt:lpstr>
      <vt:lpstr>Diapositive 14</vt:lpstr>
      <vt:lpstr>Comment faire acquérir des capacités organisationnelles aux élèves de lycée professionnel et comment favoriser la mise au travail ?</vt:lpstr>
      <vt:lpstr>Diapositive 16</vt:lpstr>
      <vt:lpstr>Diapositive 17</vt:lpstr>
      <vt:lpstr>Comment faire acquérir des capacités organisationnelles aux élèves de lycée professionnel et comment favoriser la mise au travail ?</vt:lpstr>
      <vt:lpstr>Comment faire acquérir des capacités organisationnelles aux élèves de lycée professionnel et comment favoriser la mise au travail ?</vt:lpstr>
      <vt:lpstr>Comment faire acquérir des capacités organisationnelles aux élèves de lycée professionnel et comment favoriser la mise au travail ?</vt:lpstr>
      <vt:lpstr>Comment faire acquérir des capacités organisationnelles aux élèves de lycée professionnel et comment favoriser la mise au travail ?</vt:lpstr>
      <vt:lpstr>Comment faire acquérir des capacités organisationnelles aux élèves de lycée professionnel et comment favoriser la mise au travail ?</vt:lpstr>
      <vt:lpstr>Diapositive 23</vt:lpstr>
      <vt:lpstr>Diapositive 24</vt:lpstr>
      <vt:lpstr>Comment faire acquérir des capacités organisationnelles aux élèves de lycée professionnel et comment favoriser la mise au travail ?</vt:lpstr>
      <vt:lpstr>Bilan, limites et perspectives</vt:lpstr>
      <vt:lpstr>Bilan, limites et perspectives</vt:lpstr>
      <vt:lpstr>Bilan, limites et perspectives</vt:lpstr>
      <vt:lpstr>Bilan, limites et perspectives</vt:lpstr>
      <vt:lpstr>Bilan, limites et perspectives</vt:lpstr>
      <vt:lpstr>Bilan, limites et perspectives</vt:lpstr>
    </vt:vector>
  </TitlesOfParts>
  <Company>cet ordinateur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Apprendre à apprendre</dc:title>
  <dc:creator>ebossis</dc:creator>
  <cp:lastModifiedBy>Lycée Bougainville</cp:lastModifiedBy>
  <cp:revision>45</cp:revision>
  <dcterms:created xsi:type="dcterms:W3CDTF">2013-12-12T10:27:32Z</dcterms:created>
  <dcterms:modified xsi:type="dcterms:W3CDTF">2014-05-14T14:46:09Z</dcterms:modified>
</cp:coreProperties>
</file>