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98" r:id="rId4"/>
    <p:sldId id="325" r:id="rId5"/>
    <p:sldId id="288" r:id="rId6"/>
    <p:sldId id="299" r:id="rId7"/>
    <p:sldId id="280" r:id="rId8"/>
    <p:sldId id="290" r:id="rId9"/>
    <p:sldId id="295" r:id="rId10"/>
    <p:sldId id="291" r:id="rId11"/>
    <p:sldId id="292" r:id="rId12"/>
    <p:sldId id="305" r:id="rId13"/>
    <p:sldId id="296" r:id="rId14"/>
    <p:sldId id="306" r:id="rId15"/>
    <p:sldId id="297" r:id="rId16"/>
    <p:sldId id="308" r:id="rId17"/>
    <p:sldId id="315" r:id="rId18"/>
    <p:sldId id="312" r:id="rId19"/>
    <p:sldId id="316" r:id="rId20"/>
    <p:sldId id="307" r:id="rId21"/>
    <p:sldId id="300" r:id="rId22"/>
    <p:sldId id="281" r:id="rId23"/>
    <p:sldId id="301" r:id="rId24"/>
    <p:sldId id="289" r:id="rId25"/>
    <p:sldId id="302" r:id="rId26"/>
    <p:sldId id="282" r:id="rId27"/>
    <p:sldId id="303" r:id="rId28"/>
    <p:sldId id="287" r:id="rId29"/>
    <p:sldId id="283" r:id="rId30"/>
    <p:sldId id="310" r:id="rId31"/>
    <p:sldId id="285" r:id="rId32"/>
    <p:sldId id="286" r:id="rId33"/>
    <p:sldId id="311" r:id="rId34"/>
    <p:sldId id="326" r:id="rId35"/>
    <p:sldId id="304" r:id="rId36"/>
    <p:sldId id="318" r:id="rId37"/>
    <p:sldId id="319" r:id="rId38"/>
    <p:sldId id="320" r:id="rId39"/>
    <p:sldId id="321" r:id="rId40"/>
    <p:sldId id="322" r:id="rId41"/>
    <p:sldId id="323" r:id="rId42"/>
    <p:sldId id="324" r:id="rId43"/>
  </p:sldIdLst>
  <p:sldSz cx="9144000" cy="6858000" type="screen4x3"/>
  <p:notesSz cx="6735763" cy="98567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oit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87482" autoAdjust="0"/>
  </p:normalViewPr>
  <p:slideViewPr>
    <p:cSldViewPr>
      <p:cViewPr varScale="1"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80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52" y="-1380"/>
      </p:cViewPr>
      <p:guideLst>
        <p:guide orient="horz" pos="3105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DEA7A9-F22C-4A34-A3B3-0AA52E75EF07}" type="datetimeFigureOut">
              <a:rPr lang="fr-FR"/>
              <a:pPr>
                <a:defRPr/>
              </a:pPr>
              <a:t>10/05/2012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614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D041F6-6437-4DB3-B616-A7E636F7EC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365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3576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latin typeface="Arial" charset="0"/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3576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latin typeface="Arial" charset="0"/>
              <a:ea typeface="+mn-ea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3576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770100" y="-12715875"/>
            <a:ext cx="17946688" cy="134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1538"/>
            <a:ext cx="5383213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62240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 pitchFamily="-109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05025" y="749300"/>
            <a:ext cx="2525713" cy="3697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>
          <a:xfrm>
            <a:off x="673100" y="4681538"/>
            <a:ext cx="5384800" cy="4432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place la feuille sur la plaque de plexiglass.</a:t>
            </a:r>
          </a:p>
          <a:p>
            <a:r>
              <a:rPr lang="fr-FR" dirty="0" smtClean="0"/>
              <a:t>Sur</a:t>
            </a:r>
            <a:r>
              <a:rPr lang="fr-FR" baseline="0" dirty="0" smtClean="0"/>
              <a:t> la photo, l’ensemble est placé sur une structure réalisée en cornières </a:t>
            </a:r>
            <a:r>
              <a:rPr lang="fr-FR" baseline="0" dirty="0" err="1" smtClean="0"/>
              <a:t>galva</a:t>
            </a:r>
            <a:r>
              <a:rPr lang="fr-FR" baseline="0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949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Photo: vue de la webcam placée</a:t>
            </a:r>
            <a:r>
              <a:rPr lang="fr-FR" baseline="0" dirty="0" smtClean="0"/>
              <a:t> sous la plaque.</a:t>
            </a:r>
          </a:p>
          <a:p>
            <a:r>
              <a:rPr lang="fr-FR" baseline="0" dirty="0" smtClean="0"/>
              <a:t>La main n’est pas en contact avec la feuille de papier. On perçoit une légère ombre.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35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Lorsque les doigts touchent la feuille</a:t>
            </a:r>
            <a:r>
              <a:rPr lang="fr-FR" baseline="0" dirty="0" smtClean="0"/>
              <a:t>, on perçoit des ombres plus nettes et plus sombres aux endroits des contacts.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128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 l’ordinateur, un logiciel</a:t>
            </a:r>
            <a:r>
              <a:rPr lang="fr-FR" baseline="0" dirty="0" smtClean="0"/>
              <a:t> gratuit traite en permanence l’image issue de la webcam.</a:t>
            </a:r>
          </a:p>
          <a:p>
            <a:r>
              <a:rPr lang="fr-FR" baseline="0" dirty="0" smtClean="0"/>
              <a:t>Après divers traitements, les contacts sont isolés et identifiés (id: 1031)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279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simplifier: j’ai nommé</a:t>
            </a:r>
            <a:r>
              <a:rPr lang="fr-FR" baseline="0" dirty="0" smtClean="0"/>
              <a:t> les points autrement (A, B, C, D, E).</a:t>
            </a:r>
          </a:p>
          <a:p>
            <a:r>
              <a:rPr lang="fr-FR" baseline="0" dirty="0" smtClean="0"/>
              <a:t>Le logiciel calcule en temps réel le « centre » des points d’impacts.</a:t>
            </a:r>
          </a:p>
          <a:p>
            <a:r>
              <a:rPr lang="fr-FR" baseline="0" dirty="0" smtClean="0"/>
              <a:t>En fonction d’un repère, chaque point a des coordonnées.</a:t>
            </a:r>
          </a:p>
          <a:p>
            <a:r>
              <a:rPr lang="fr-FR" baseline="0" dirty="0" smtClean="0"/>
              <a:t>Les coordonnées sont envoyées au curseur.</a:t>
            </a:r>
          </a:p>
          <a:p>
            <a:r>
              <a:rPr lang="fr-FR" baseline="0" dirty="0" smtClean="0"/>
              <a:t>A partir de là, il est possible de piloter l’ordinateur.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131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l’affichage on utilise un vidéoprojecteur qui projettera</a:t>
            </a:r>
            <a:r>
              <a:rPr lang="fr-FR" baseline="0" dirty="0" smtClean="0"/>
              <a:t> l’image issue de l’ordinateur sur la feuille de papier.</a:t>
            </a:r>
          </a:p>
          <a:p>
            <a:r>
              <a:rPr lang="fr-FR" baseline="0" dirty="0" smtClean="0"/>
              <a:t>Dans un soucis d’économie d’énergie et de contraintes dues à la température d’un vidéoprojecteur à lampe, il est possible d’utiliser un vidéoprojecteur à LED. Attention, l’intensité lumineuse sera inférieure.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666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Fonctionnement de l’ensemble.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56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problème</a:t>
            </a:r>
            <a:r>
              <a:rPr lang="fr-FR" baseline="0" dirty="0" smtClean="0"/>
              <a:t> se pose lorsque le vidéoprojecteur éclaire la surface: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les ombres sont trop atténuées pour être détectées par la webcam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Le logiciel va confondre l’image projetée avec les contacts des doigts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564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solutionner ce problème, on passe en « vision infrarouge » …</a:t>
            </a:r>
          </a:p>
          <a:p>
            <a:r>
              <a:rPr lang="fr-FR" dirty="0" smtClean="0"/>
              <a:t>Note: la webcam « voit » le</a:t>
            </a:r>
            <a:r>
              <a:rPr lang="fr-FR" baseline="0" dirty="0" smtClean="0"/>
              <a:t> spectre IR / </a:t>
            </a:r>
            <a:r>
              <a:rPr lang="fr-FR" dirty="0" smtClean="0"/>
              <a:t>ne « voit » plus les spectres lumineux visibles (élimine</a:t>
            </a:r>
            <a:r>
              <a:rPr lang="fr-FR" baseline="0" dirty="0" smtClean="0"/>
              <a:t> les perturbations)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640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problème</a:t>
            </a:r>
            <a:r>
              <a:rPr lang="fr-FR" baseline="0" dirty="0" smtClean="0"/>
              <a:t> se pose lorsque le vidéoprojecteur éclaire la surface: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les ombres sont trop atténuées pour être détectées par la webcam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Le logiciel va confondre l’image projetée avec les contacts des doigts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56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05025" y="749300"/>
            <a:ext cx="2525713" cy="3697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31747" name="Text Box 2"/>
          <p:cNvSpPr>
            <a:spLocks noGrp="1" noChangeArrowheads="1"/>
          </p:cNvSpPr>
          <p:nvPr>
            <p:ph type="body"/>
          </p:nvPr>
        </p:nvSpPr>
        <p:spPr>
          <a:xfrm>
            <a:off x="673100" y="4681538"/>
            <a:ext cx="5384800" cy="4432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dirty="0" smtClean="0">
                <a:latin typeface="Times New Roman" pitchFamily="18" charset="0"/>
                <a:ea typeface="ＭＳ Ｐゴシック" pitchFamily="34" charset="-128"/>
              </a:rPr>
              <a:t>Idée</a:t>
            </a:r>
            <a:r>
              <a:rPr lang="fr-FR" baseline="0" dirty="0" smtClean="0">
                <a:latin typeface="Times New Roman" pitchFamily="18" charset="0"/>
                <a:ea typeface="ＭＳ Ｐゴシック" pitchFamily="34" charset="-128"/>
              </a:rPr>
              <a:t> du projet: d</a:t>
            </a:r>
            <a:r>
              <a:rPr lang="fr-FR" dirty="0" smtClean="0">
                <a:latin typeface="Times New Roman" pitchFamily="18" charset="0"/>
                <a:ea typeface="ＭＳ Ｐゴシック" pitchFamily="34" charset="-128"/>
              </a:rPr>
              <a:t>écouverte d’une petite vidéo sur Internet (réalisation d’un dispositif tactile avec une boite en carton et une webcam …)</a:t>
            </a:r>
          </a:p>
          <a:p>
            <a:endParaRPr lang="fr-F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L’ensemble du système peut être placé</a:t>
            </a:r>
            <a:r>
              <a:rPr lang="fr-FR" baseline="0" dirty="0" smtClean="0"/>
              <a:t> dans un « meuble » pour le rendre accessible et fonctionnel.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640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932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433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9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projet se découpe</a:t>
            </a:r>
            <a:r>
              <a:rPr lang="fr-FR" baseline="0" dirty="0" smtClean="0"/>
              <a:t> en plusieurs modules: tactile, affichage, meuble, interface, pilotage</a:t>
            </a:r>
          </a:p>
          <a:p>
            <a:r>
              <a:rPr lang="fr-FR" baseline="0" dirty="0" smtClean="0"/>
              <a:t>Chaque module est réalisable de plusieurs façons</a:t>
            </a:r>
          </a:p>
          <a:p>
            <a:r>
              <a:rPr lang="fr-FR" baseline="0" dirty="0" smtClean="0"/>
              <a:t>Importance de laisser les équipes mettre en œuvre leurs solutions (faisabilité </a:t>
            </a:r>
            <a:r>
              <a:rPr lang="fr-FR" baseline="0" dirty="0" err="1" smtClean="0"/>
              <a:t>ds</a:t>
            </a:r>
            <a:r>
              <a:rPr lang="fr-FR" baseline="0" dirty="0" smtClean="0"/>
              <a:t> un labo de techno)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7352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569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Arts plastiques comme recommandé dans le BO</a:t>
            </a:r>
          </a:p>
          <a:p>
            <a:r>
              <a:rPr lang="fr-FR" dirty="0" smtClean="0"/>
              <a:t>Sciences physiques (attention, contenu niveau 4</a:t>
            </a:r>
            <a:r>
              <a:rPr lang="fr-FR" baseline="30000" dirty="0" smtClean="0"/>
              <a:t>ème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731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26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41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9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Vidéo</a:t>
            </a:r>
            <a:r>
              <a:rPr lang="fr-FR" baseline="0" dirty="0" smtClean="0"/>
              <a:t> trouvée sur Internet: création d’un « pad tactile » avec une boite en carton, une webcam, une plaque de verre et une feuille de papier.</a:t>
            </a:r>
          </a:p>
          <a:p>
            <a:r>
              <a:rPr lang="fr-FR" baseline="0" dirty="0" smtClean="0"/>
              <a:t>Pourquoi ne pas proposer aux élèves la réalisation d’une table multimédia tactile ?</a:t>
            </a:r>
          </a:p>
          <a:p>
            <a:r>
              <a:rPr lang="fr-FR" baseline="0" dirty="0" smtClean="0"/>
              <a:t>Oui, mais comment ?</a:t>
            </a:r>
          </a:p>
        </p:txBody>
      </p:sp>
    </p:spTree>
    <p:extLst>
      <p:ext uri="{BB962C8B-B14F-4D97-AF65-F5344CB8AC3E}">
        <p14:creationId xmlns:p14="http://schemas.microsoft.com/office/powerpoint/2010/main" val="1706572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banc</a:t>
            </a:r>
            <a:r>
              <a:rPr lang="fr-FR" baseline="0" dirty="0" smtClean="0"/>
              <a:t> d’expérimentations pour les élèves.</a:t>
            </a:r>
          </a:p>
          <a:p>
            <a:r>
              <a:rPr lang="fr-FR" baseline="0" dirty="0" smtClean="0"/>
              <a:t>Ce banc est réalisé par les élèves (réinvestissement 5</a:t>
            </a:r>
            <a:r>
              <a:rPr lang="fr-FR" baseline="30000" dirty="0" smtClean="0"/>
              <a:t>ème</a:t>
            </a:r>
            <a:r>
              <a:rPr lang="fr-FR" baseline="0" dirty="0" smtClean="0"/>
              <a:t>). Il est en cornière </a:t>
            </a:r>
            <a:r>
              <a:rPr lang="fr-FR" baseline="0" dirty="0" err="1" smtClean="0"/>
              <a:t>galva</a:t>
            </a:r>
            <a:r>
              <a:rPr lang="fr-FR" baseline="0" dirty="0" smtClean="0"/>
              <a:t> assemblée à l’aide de boulons. Cela permet une grande modularité (mécano).</a:t>
            </a:r>
          </a:p>
          <a:p>
            <a:r>
              <a:rPr lang="fr-FR" baseline="0" dirty="0" smtClean="0"/>
              <a:t>Tous les éléments sont déplaçables afin d’expérimenter diverses solutions.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411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 de travaux élèves sous Google </a:t>
            </a:r>
            <a:r>
              <a:rPr lang="fr-FR" dirty="0" err="1" smtClean="0"/>
              <a:t>SketchUp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599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Maquettes de la partie</a:t>
            </a:r>
            <a:r>
              <a:rPr lang="fr-FR" baseline="0" dirty="0" smtClean="0"/>
              <a:t> « meuble » de l’OT. (travaux élèves)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839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Réalisation.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243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Réalisation.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2435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94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Importance de traiter les modules « affichage », « tactile » et « meuble » en ingénierie simultanée</a:t>
            </a:r>
            <a:r>
              <a:rPr lang="fr-FR" baseline="0" dirty="0" smtClean="0"/>
              <a:t> car intimement liés.</a:t>
            </a:r>
          </a:p>
          <a:p>
            <a:r>
              <a:rPr lang="fr-FR" baseline="0" dirty="0" smtClean="0"/>
              <a:t>Une vieille technologique sur le tactile est proposée. Sujet riche en actualité.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Chaque module est traité comme suit:</a:t>
            </a:r>
          </a:p>
          <a:p>
            <a:pPr marL="228600" indent="-228600">
              <a:buAutoNum type="arabicPeriod"/>
            </a:pPr>
            <a:r>
              <a:rPr lang="fr-FR" dirty="0" smtClean="0"/>
              <a:t>Les</a:t>
            </a:r>
            <a:r>
              <a:rPr lang="fr-FR" baseline="0" dirty="0" smtClean="0"/>
              <a:t> équipes</a:t>
            </a:r>
            <a:r>
              <a:rPr lang="fr-FR" dirty="0" smtClean="0"/>
              <a:t> recherchent des solutions techniques parmi celles existantes</a:t>
            </a:r>
          </a:p>
          <a:p>
            <a:pPr marL="228600" indent="-228600">
              <a:buAutoNum type="arabicPeriod"/>
            </a:pPr>
            <a:r>
              <a:rPr lang="fr-FR" dirty="0" smtClean="0"/>
              <a:t>Elles en choisissent une qui leur semble réalisable</a:t>
            </a:r>
          </a:p>
          <a:p>
            <a:pPr marL="228600" indent="-228600">
              <a:buAutoNum type="arabicPeriod"/>
            </a:pPr>
            <a:r>
              <a:rPr lang="fr-FR" dirty="0" smtClean="0"/>
              <a:t>Elle expérimentent cette solution</a:t>
            </a:r>
          </a:p>
          <a:p>
            <a:pPr marL="228600" indent="-228600">
              <a:buAutoNum type="arabicPeriod"/>
            </a:pPr>
            <a:r>
              <a:rPr lang="fr-FR" dirty="0" smtClean="0"/>
              <a:t>En</a:t>
            </a:r>
            <a:r>
              <a:rPr lang="fr-FR" baseline="0" dirty="0" smtClean="0"/>
              <a:t> classe entière, on valide ou non les solutions testées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949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572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budget est indicatif et correspond à l’investissement que j’ai choisi</a:t>
            </a:r>
            <a:r>
              <a:rPr lang="fr-FR" baseline="0" dirty="0" smtClean="0"/>
              <a:t> de faire.</a:t>
            </a:r>
          </a:p>
          <a:p>
            <a:r>
              <a:rPr lang="fr-FR" baseline="0" dirty="0" smtClean="0"/>
              <a:t>Il est possible de réduire les couts en fonction des solutions choisies.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5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Informatique/appareils </a:t>
            </a:r>
            <a:r>
              <a:rPr lang="fr-FR" dirty="0" err="1" smtClean="0"/>
              <a:t>communiquants</a:t>
            </a:r>
            <a:r>
              <a:rPr lang="fr-FR" dirty="0" smtClean="0"/>
              <a:t>: tablettes,</a:t>
            </a:r>
            <a:r>
              <a:rPr lang="fr-FR" baseline="0" dirty="0" smtClean="0"/>
              <a:t> téléphone portables</a:t>
            </a:r>
          </a:p>
          <a:p>
            <a:r>
              <a:rPr lang="fr-FR" baseline="0" dirty="0" smtClean="0"/>
              <a:t>Borne de commande: transport (SNCF), restauration (</a:t>
            </a:r>
            <a:r>
              <a:rPr lang="fr-FR" baseline="0" dirty="0" err="1" smtClean="0"/>
              <a:t>McDo</a:t>
            </a:r>
            <a:r>
              <a:rPr lang="fr-FR" baseline="0" dirty="0" smtClean="0"/>
              <a:t>),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02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7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plaque de verre ou de plexiglass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43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feuille de papier ordinaire, calque, film pour vitrage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302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webcam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33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rme lib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7F36-D6CE-4235-A991-B60EFC975A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659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B3CC-3DC2-4F4C-8E60-FC2F9B225E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5385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12B1-0C5B-4CF8-BCFF-864BD485B3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8166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6DB1-47D8-4723-86F5-771C96B913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4266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rme lib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5100-27B6-4E3F-9BE2-6BF56A5610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429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36D5-7CE5-48E5-8FD8-9E3B95D520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1107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47E2-FE5B-4374-8979-0653ED338B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1689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1AAC-A516-45F5-B5DD-FA29BD9687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8557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D56D-3B00-447D-867D-B257DB0928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9707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2A1B9-C448-47F9-A0F9-3102F4249E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693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73D9-8EC0-4DF8-988E-0B5650D183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7553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1C82A21-9C62-4390-8D85-5BBE233623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05" r:id="rId2"/>
    <p:sldLayoutId id="2147483812" r:id="rId3"/>
    <p:sldLayoutId id="2147483806" r:id="rId4"/>
    <p:sldLayoutId id="2147483813" r:id="rId5"/>
    <p:sldLayoutId id="2147483807" r:id="rId6"/>
    <p:sldLayoutId id="2147483808" r:id="rId7"/>
    <p:sldLayoutId id="2147483814" r:id="rId8"/>
    <p:sldLayoutId id="2147483815" r:id="rId9"/>
    <p:sldLayoutId id="2147483809" r:id="rId10"/>
    <p:sldLayoutId id="214748381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8.wdp"/><Relationship Id="rId1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microsoft.com/office/2007/relationships/hdphoto" Target="../media/hdphoto6.wdp"/><Relationship Id="rId12" Type="http://schemas.openxmlformats.org/officeDocument/2006/relationships/image" Target="../media/image30.png"/><Relationship Id="rId17" Type="http://schemas.microsoft.com/office/2007/relationships/hdphoto" Target="../media/hdphoto3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32.jpeg"/><Relationship Id="rId10" Type="http://schemas.openxmlformats.org/officeDocument/2006/relationships/image" Target="../media/image29.png"/><Relationship Id="rId19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openxmlformats.org/officeDocument/2006/relationships/image" Target="../media/image1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microsoft.com/office/2007/relationships/hdphoto" Target="../media/hdphoto1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PARIS –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85938" y="2071688"/>
            <a:ext cx="65008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dirty="0">
                <a:solidFill>
                  <a:srgbClr val="FFFF00"/>
                </a:solidFill>
              </a:rPr>
              <a:t>[</a:t>
            </a:r>
            <a:r>
              <a:rPr lang="fr-FR" sz="4000" dirty="0">
                <a:solidFill>
                  <a:srgbClr val="FFFFFF"/>
                </a:solidFill>
              </a:rPr>
              <a:t>PARIS – </a:t>
            </a:r>
            <a:r>
              <a:rPr lang="fr-FR" sz="4000" dirty="0" smtClean="0">
                <a:solidFill>
                  <a:srgbClr val="FFFFFF"/>
                </a:solidFill>
              </a:rPr>
              <a:t>31 janvier 2012</a:t>
            </a:r>
            <a:r>
              <a:rPr lang="fr-FR" sz="4000" dirty="0" smtClean="0">
                <a:solidFill>
                  <a:srgbClr val="FFFF00"/>
                </a:solidFill>
              </a:rPr>
              <a:t>]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82963" y="3143250"/>
            <a:ext cx="4689475" cy="29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5400" b="1" dirty="0" smtClean="0">
                <a:solidFill>
                  <a:srgbClr val="FFFF00"/>
                </a:solidFill>
                <a:latin typeface="Agency FB" pitchFamily="34" charset="0"/>
              </a:rPr>
              <a:t>La table multimédia</a:t>
            </a:r>
            <a:endParaRPr lang="fr-FR" sz="5400" b="1" dirty="0">
              <a:solidFill>
                <a:srgbClr val="FFFF00"/>
              </a:solidFill>
              <a:latin typeface="Agency FB" pitchFamily="34" charset="0"/>
            </a:endParaRPr>
          </a:p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dirty="0" smtClean="0">
                <a:solidFill>
                  <a:srgbClr val="FFFF00"/>
                </a:solidFill>
                <a:latin typeface="Agency FB" pitchFamily="34" charset="0"/>
              </a:rPr>
              <a:t>Une réalisation collective pour la classe de 3</a:t>
            </a:r>
            <a:r>
              <a:rPr lang="fr-FR" sz="40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40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4000" dirty="0">
              <a:solidFill>
                <a:srgbClr val="FFFF00"/>
              </a:solidFill>
              <a:latin typeface="Agency FB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5" y="2132856"/>
            <a:ext cx="5585590" cy="417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5" y="2132856"/>
            <a:ext cx="5585590" cy="4189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4" y="2132856"/>
            <a:ext cx="5562603" cy="417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lipse 2"/>
          <p:cNvSpPr/>
          <p:nvPr/>
        </p:nvSpPr>
        <p:spPr>
          <a:xfrm>
            <a:off x="5111427" y="2852936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383272" y="3278160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135343" y="3602694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225608" y="4176376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633208" y="4869160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6618" y="1988840"/>
            <a:ext cx="6763814" cy="424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768" y="2204864"/>
            <a:ext cx="232559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230" y="2194628"/>
            <a:ext cx="2282797" cy="172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647" y="4797152"/>
            <a:ext cx="921201" cy="6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4797152"/>
            <a:ext cx="916497" cy="67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430230" y="4797152"/>
            <a:ext cx="903028" cy="67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508104" y="4797152"/>
            <a:ext cx="916497" cy="67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938768" y="2194628"/>
            <a:ext cx="2325593" cy="17384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282647" y="4797152"/>
            <a:ext cx="921201" cy="686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347864" y="4797152"/>
            <a:ext cx="916497" cy="686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430230" y="4797152"/>
            <a:ext cx="903028" cy="686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508104" y="4797152"/>
            <a:ext cx="916497" cy="686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430230" y="2204864"/>
            <a:ext cx="2325593" cy="17384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2308" y="2229430"/>
            <a:ext cx="4772303" cy="3649596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2 -0.16096 L -3.61111E-6 2.48844E-6 " pathEditMode="fixed" rAng="0" ptsTypes="AA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804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4" y="2132856"/>
            <a:ext cx="5562603" cy="417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lipse 2"/>
          <p:cNvSpPr/>
          <p:nvPr/>
        </p:nvSpPr>
        <p:spPr>
          <a:xfrm>
            <a:off x="5111427" y="2852936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383272" y="3278160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135343" y="3602694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225608" y="4176376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633208" y="4869160"/>
            <a:ext cx="39667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411760" y="2236222"/>
            <a:ext cx="5040560" cy="3785066"/>
            <a:chOff x="2411760" y="2236222"/>
            <a:chExt cx="5040560" cy="3785066"/>
          </a:xfrm>
        </p:grpSpPr>
        <p:cxnSp>
          <p:nvCxnSpPr>
            <p:cNvPr id="5" name="Connecteur droit avec flèche 4"/>
            <p:cNvCxnSpPr/>
            <p:nvPr/>
          </p:nvCxnSpPr>
          <p:spPr>
            <a:xfrm flipV="1">
              <a:off x="2411760" y="2420888"/>
              <a:ext cx="0" cy="360040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2411760" y="6021288"/>
              <a:ext cx="504056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7152238" y="56519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411760" y="223622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y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135343" y="4077072"/>
            <a:ext cx="644606" cy="576064"/>
            <a:chOff x="4135343" y="4077072"/>
            <a:chExt cx="644606" cy="576064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4423946" y="4077072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135343" y="4356396"/>
              <a:ext cx="644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5019130" y="2745780"/>
            <a:ext cx="644606" cy="576064"/>
            <a:chOff x="4135343" y="4077072"/>
            <a:chExt cx="644606" cy="576064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4423946" y="4077072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135343" y="4356396"/>
              <a:ext cx="644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4287434" y="3170148"/>
            <a:ext cx="644606" cy="576064"/>
            <a:chOff x="4135343" y="4077072"/>
            <a:chExt cx="644606" cy="576064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4423946" y="4077072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4135343" y="4356396"/>
              <a:ext cx="644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4049143" y="3494682"/>
            <a:ext cx="644606" cy="576064"/>
            <a:chOff x="4135343" y="4077072"/>
            <a:chExt cx="644606" cy="576064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4423946" y="4077072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>
              <a:off x="4135343" y="4356396"/>
              <a:ext cx="644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5538632" y="4760984"/>
            <a:ext cx="644606" cy="576064"/>
            <a:chOff x="4135343" y="4077072"/>
            <a:chExt cx="644606" cy="576064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4423946" y="4077072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4135343" y="4356396"/>
              <a:ext cx="644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avec flèche 28"/>
          <p:cNvCxnSpPr/>
          <p:nvPr/>
        </p:nvCxnSpPr>
        <p:spPr>
          <a:xfrm flipH="1">
            <a:off x="2411760" y="4581128"/>
            <a:ext cx="2012186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716016" y="4334040"/>
            <a:ext cx="0" cy="165618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748" y1="35122" x2="46748" y2="35122"/>
                        <a14:backgroundMark x1="53659" y1="76098" x2="53659" y2="76098"/>
                        <a14:backgroundMark x1="56098" y1="66341" x2="56098" y2="6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775" y="5013911"/>
            <a:ext cx="2343150" cy="19526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5325182" y="256111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168469" y="30266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3742113" y="360269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624475" y="392726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029885" y="51523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059832" y="428380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r>
              <a:rPr lang="fr-FR" sz="1000" dirty="0" smtClean="0"/>
              <a:t>D</a:t>
            </a:r>
            <a:endParaRPr lang="fr-FR" sz="1000" dirty="0"/>
          </a:p>
        </p:txBody>
      </p:sp>
      <p:sp>
        <p:nvSpPr>
          <p:cNvPr id="55" name="ZoneTexte 54"/>
          <p:cNvSpPr txBox="1"/>
          <p:nvPr/>
        </p:nvSpPr>
        <p:spPr>
          <a:xfrm>
            <a:off x="4329200" y="503875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r>
              <a:rPr lang="fr-FR" sz="1000" dirty="0" smtClean="0"/>
              <a:t>D</a:t>
            </a:r>
            <a:endParaRPr lang="fr-FR" sz="1000" dirty="0"/>
          </a:p>
        </p:txBody>
      </p:sp>
      <p:grpSp>
        <p:nvGrpSpPr>
          <p:cNvPr id="6" name="Groupe 5"/>
          <p:cNvGrpSpPr/>
          <p:nvPr/>
        </p:nvGrpSpPr>
        <p:grpSpPr>
          <a:xfrm>
            <a:off x="3003852" y="4703735"/>
            <a:ext cx="1476521" cy="1635958"/>
            <a:chOff x="3003852" y="4703735"/>
            <a:chExt cx="1476521" cy="163595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52" y="4703735"/>
              <a:ext cx="1476521" cy="1635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 rot="21030323">
              <a:off x="3373215" y="560323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X</a:t>
              </a:r>
              <a:r>
                <a:rPr lang="fr-FR" sz="1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</a:t>
              </a:r>
              <a:r>
                <a:rPr lang="fr-FR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;Y</a:t>
              </a:r>
              <a:r>
                <a:rPr lang="fr-FR" sz="1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</a:t>
              </a:r>
              <a:endParaRPr lang="fr-FR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1" grpId="0"/>
      <p:bldP spid="52" grpId="0"/>
      <p:bldP spid="53" grpId="0"/>
      <p:bldP spid="45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87561" y="2251859"/>
            <a:ext cx="4307698" cy="378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sées 16"/>
          <p:cNvSpPr/>
          <p:nvPr/>
        </p:nvSpPr>
        <p:spPr>
          <a:xfrm flipH="1">
            <a:off x="1475656" y="2204864"/>
            <a:ext cx="2754164" cy="2164816"/>
          </a:xfrm>
          <a:prstGeom prst="cloudCallout">
            <a:avLst>
              <a:gd name="adj1" fmla="val -22320"/>
              <a:gd name="adj2" fmla="val 82044"/>
            </a:avLst>
          </a:prstGeom>
          <a:solidFill>
            <a:schemeClr val="tx1"/>
          </a:solidFill>
          <a:ln>
            <a:solidFill>
              <a:schemeClr val="bg2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313" y="2573759"/>
            <a:ext cx="2038888" cy="125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" b="100000" l="0" r="99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20932" flipH="1" flipV="1">
            <a:off x="5921459" y="5024365"/>
            <a:ext cx="1530971" cy="92176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e 34"/>
          <p:cNvGrpSpPr/>
          <p:nvPr/>
        </p:nvGrpSpPr>
        <p:grpSpPr>
          <a:xfrm>
            <a:off x="4269585" y="3919354"/>
            <a:ext cx="1565049" cy="1524000"/>
            <a:chOff x="5033656" y="4613985"/>
            <a:chExt cx="1565049" cy="1524000"/>
          </a:xfrm>
          <a:effectLst>
            <a:glow rad="139700">
              <a:srgbClr val="FF0000">
                <a:alpha val="40000"/>
              </a:srgbClr>
            </a:glow>
          </a:effectLst>
        </p:grpSpPr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591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375821" flipH="1">
              <a:off x="5265205" y="4804485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167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33656" y="4924859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Forme libre 41"/>
          <p:cNvSpPr/>
          <p:nvPr/>
        </p:nvSpPr>
        <p:spPr>
          <a:xfrm>
            <a:off x="3972396" y="5133701"/>
            <a:ext cx="888138" cy="699393"/>
          </a:xfrm>
          <a:custGeom>
            <a:avLst/>
            <a:gdLst>
              <a:gd name="connsiteX0" fmla="*/ 0 w 888138"/>
              <a:gd name="connsiteY0" fmla="*/ 699393 h 699393"/>
              <a:gd name="connsiteX1" fmla="*/ 586853 w 888138"/>
              <a:gd name="connsiteY1" fmla="*/ 562915 h 699393"/>
              <a:gd name="connsiteX2" fmla="*/ 423080 w 888138"/>
              <a:gd name="connsiteY2" fmla="*/ 235369 h 699393"/>
              <a:gd name="connsiteX3" fmla="*/ 832513 w 888138"/>
              <a:gd name="connsiteY3" fmla="*/ 17004 h 699393"/>
              <a:gd name="connsiteX4" fmla="*/ 873456 w 888138"/>
              <a:gd name="connsiteY4" fmla="*/ 30652 h 69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38" h="699393">
                <a:moveTo>
                  <a:pt x="0" y="699393"/>
                </a:moveTo>
                <a:cubicBezTo>
                  <a:pt x="258170" y="669822"/>
                  <a:pt x="516340" y="640252"/>
                  <a:pt x="586853" y="562915"/>
                </a:cubicBezTo>
                <a:cubicBezTo>
                  <a:pt x="657366" y="485578"/>
                  <a:pt x="382137" y="326354"/>
                  <a:pt x="423080" y="235369"/>
                </a:cubicBezTo>
                <a:cubicBezTo>
                  <a:pt x="464023" y="144384"/>
                  <a:pt x="757450" y="51123"/>
                  <a:pt x="832513" y="17004"/>
                </a:cubicBezTo>
                <a:cubicBezTo>
                  <a:pt x="907576" y="-17116"/>
                  <a:pt x="890516" y="6768"/>
                  <a:pt x="873456" y="3065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3966145" y="5135549"/>
            <a:ext cx="888138" cy="699393"/>
          </a:xfrm>
          <a:custGeom>
            <a:avLst/>
            <a:gdLst>
              <a:gd name="connsiteX0" fmla="*/ 0 w 888138"/>
              <a:gd name="connsiteY0" fmla="*/ 699393 h 699393"/>
              <a:gd name="connsiteX1" fmla="*/ 586853 w 888138"/>
              <a:gd name="connsiteY1" fmla="*/ 562915 h 699393"/>
              <a:gd name="connsiteX2" fmla="*/ 423080 w 888138"/>
              <a:gd name="connsiteY2" fmla="*/ 235369 h 699393"/>
              <a:gd name="connsiteX3" fmla="*/ 832513 w 888138"/>
              <a:gd name="connsiteY3" fmla="*/ 17004 h 699393"/>
              <a:gd name="connsiteX4" fmla="*/ 873456 w 888138"/>
              <a:gd name="connsiteY4" fmla="*/ 30652 h 69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38" h="699393">
                <a:moveTo>
                  <a:pt x="0" y="699393"/>
                </a:moveTo>
                <a:cubicBezTo>
                  <a:pt x="258170" y="669822"/>
                  <a:pt x="516340" y="640252"/>
                  <a:pt x="586853" y="562915"/>
                </a:cubicBezTo>
                <a:cubicBezTo>
                  <a:pt x="657366" y="485578"/>
                  <a:pt x="382137" y="326354"/>
                  <a:pt x="423080" y="235369"/>
                </a:cubicBezTo>
                <a:cubicBezTo>
                  <a:pt x="464023" y="144384"/>
                  <a:pt x="757450" y="51123"/>
                  <a:pt x="832513" y="17004"/>
                </a:cubicBezTo>
                <a:cubicBezTo>
                  <a:pt x="907576" y="-17116"/>
                  <a:pt x="890516" y="6768"/>
                  <a:pt x="873456" y="30652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4256660" y="3933950"/>
            <a:ext cx="1565049" cy="1524000"/>
            <a:chOff x="5033656" y="4613985"/>
            <a:chExt cx="1565049" cy="15240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591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375821" flipH="1">
              <a:off x="5265205" y="4804485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167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33656" y="4924859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e 14"/>
          <p:cNvGrpSpPr/>
          <p:nvPr/>
        </p:nvGrpSpPr>
        <p:grpSpPr>
          <a:xfrm>
            <a:off x="4438261" y="2065537"/>
            <a:ext cx="3806147" cy="2597380"/>
            <a:chOff x="3827568" y="2065537"/>
            <a:chExt cx="3806147" cy="2597380"/>
          </a:xfrm>
        </p:grpSpPr>
        <p:sp>
          <p:nvSpPr>
            <p:cNvPr id="37" name="Organigramme : Extraire 36"/>
            <p:cNvSpPr/>
            <p:nvPr/>
          </p:nvSpPr>
          <p:spPr>
            <a:xfrm rot="12926485">
              <a:off x="3827568" y="3311989"/>
              <a:ext cx="2218730" cy="1350928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10000 h 10000"/>
                <a:gd name="connsiteX1" fmla="*/ 4670 w 10000"/>
                <a:gd name="connsiteY1" fmla="*/ 7 h 10000"/>
                <a:gd name="connsiteX2" fmla="*/ 5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9993 h 9993"/>
                <a:gd name="connsiteX1" fmla="*/ 4670 w 10000"/>
                <a:gd name="connsiteY1" fmla="*/ 0 h 9993"/>
                <a:gd name="connsiteX2" fmla="*/ 5236 w 10000"/>
                <a:gd name="connsiteY2" fmla="*/ 15 h 9993"/>
                <a:gd name="connsiteX3" fmla="*/ 10000 w 10000"/>
                <a:gd name="connsiteY3" fmla="*/ 9993 h 9993"/>
                <a:gd name="connsiteX4" fmla="*/ 0 w 10000"/>
                <a:gd name="connsiteY4" fmla="*/ 9993 h 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993">
                  <a:moveTo>
                    <a:pt x="0" y="9993"/>
                  </a:moveTo>
                  <a:cubicBezTo>
                    <a:pt x="1587" y="6837"/>
                    <a:pt x="3083" y="3156"/>
                    <a:pt x="4670" y="0"/>
                  </a:cubicBezTo>
                  <a:lnTo>
                    <a:pt x="5236" y="15"/>
                  </a:lnTo>
                  <a:lnTo>
                    <a:pt x="10000" y="9993"/>
                  </a:lnTo>
                  <a:lnTo>
                    <a:pt x="0" y="9993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rectangle 10"/>
            <p:cNvSpPr/>
            <p:nvPr/>
          </p:nvSpPr>
          <p:spPr>
            <a:xfrm rot="20053937" flipH="1" flipV="1">
              <a:off x="4717631" y="2065537"/>
              <a:ext cx="2916084" cy="1949809"/>
            </a:xfrm>
            <a:custGeom>
              <a:avLst/>
              <a:gdLst>
                <a:gd name="connsiteX0" fmla="*/ 0 w 1038522"/>
                <a:gd name="connsiteY0" fmla="*/ 1949809 h 1949809"/>
                <a:gd name="connsiteX1" fmla="*/ 0 w 1038522"/>
                <a:gd name="connsiteY1" fmla="*/ 0 h 1949809"/>
                <a:gd name="connsiteX2" fmla="*/ 1038522 w 1038522"/>
                <a:gd name="connsiteY2" fmla="*/ 1949809 h 1949809"/>
                <a:gd name="connsiteX3" fmla="*/ 0 w 1038522"/>
                <a:gd name="connsiteY3" fmla="*/ 1949809 h 1949809"/>
                <a:gd name="connsiteX0" fmla="*/ 1877562 w 2916084"/>
                <a:gd name="connsiteY0" fmla="*/ 1949809 h 1949809"/>
                <a:gd name="connsiteX1" fmla="*/ 0 w 2916084"/>
                <a:gd name="connsiteY1" fmla="*/ 495051 h 1949809"/>
                <a:gd name="connsiteX2" fmla="*/ 1877562 w 2916084"/>
                <a:gd name="connsiteY2" fmla="*/ 0 h 1949809"/>
                <a:gd name="connsiteX3" fmla="*/ 2916084 w 2916084"/>
                <a:gd name="connsiteY3" fmla="*/ 1949809 h 1949809"/>
                <a:gd name="connsiteX4" fmla="*/ 1877562 w 2916084"/>
                <a:gd name="connsiteY4" fmla="*/ 1949809 h 1949809"/>
                <a:gd name="connsiteX0" fmla="*/ 656138 w 2916084"/>
                <a:gd name="connsiteY0" fmla="*/ 1905767 h 1949809"/>
                <a:gd name="connsiteX1" fmla="*/ 0 w 2916084"/>
                <a:gd name="connsiteY1" fmla="*/ 495051 h 1949809"/>
                <a:gd name="connsiteX2" fmla="*/ 1877562 w 2916084"/>
                <a:gd name="connsiteY2" fmla="*/ 0 h 1949809"/>
                <a:gd name="connsiteX3" fmla="*/ 2916084 w 2916084"/>
                <a:gd name="connsiteY3" fmla="*/ 1949809 h 1949809"/>
                <a:gd name="connsiteX4" fmla="*/ 656138 w 2916084"/>
                <a:gd name="connsiteY4" fmla="*/ 1905767 h 194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084" h="1949809">
                  <a:moveTo>
                    <a:pt x="656138" y="1905767"/>
                  </a:moveTo>
                  <a:cubicBezTo>
                    <a:pt x="653012" y="1721453"/>
                    <a:pt x="3126" y="679365"/>
                    <a:pt x="0" y="495051"/>
                  </a:cubicBezTo>
                  <a:lnTo>
                    <a:pt x="1877562" y="0"/>
                  </a:lnTo>
                  <a:lnTo>
                    <a:pt x="2916084" y="1949809"/>
                  </a:lnTo>
                  <a:lnTo>
                    <a:pt x="656138" y="1905767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Forme libre 43"/>
          <p:cNvSpPr/>
          <p:nvPr/>
        </p:nvSpPr>
        <p:spPr>
          <a:xfrm>
            <a:off x="3928717" y="5833095"/>
            <a:ext cx="2401127" cy="345401"/>
          </a:xfrm>
          <a:custGeom>
            <a:avLst/>
            <a:gdLst>
              <a:gd name="connsiteX0" fmla="*/ 0 w 2315471"/>
              <a:gd name="connsiteY0" fmla="*/ 207644 h 357886"/>
              <a:gd name="connsiteX1" fmla="*/ 1119116 w 2315471"/>
              <a:gd name="connsiteY1" fmla="*/ 2927 h 357886"/>
              <a:gd name="connsiteX2" fmla="*/ 1692322 w 2315471"/>
              <a:gd name="connsiteY2" fmla="*/ 344122 h 357886"/>
              <a:gd name="connsiteX3" fmla="*/ 2251880 w 2315471"/>
              <a:gd name="connsiteY3" fmla="*/ 289530 h 357886"/>
              <a:gd name="connsiteX4" fmla="*/ 2279176 w 2315471"/>
              <a:gd name="connsiteY4" fmla="*/ 275883 h 35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471" h="357886">
                <a:moveTo>
                  <a:pt x="0" y="207644"/>
                </a:moveTo>
                <a:cubicBezTo>
                  <a:pt x="418531" y="93912"/>
                  <a:pt x="837062" y="-19819"/>
                  <a:pt x="1119116" y="2927"/>
                </a:cubicBezTo>
                <a:cubicBezTo>
                  <a:pt x="1401170" y="25673"/>
                  <a:pt x="1503528" y="296355"/>
                  <a:pt x="1692322" y="344122"/>
                </a:cubicBezTo>
                <a:cubicBezTo>
                  <a:pt x="1881116" y="391889"/>
                  <a:pt x="2154071" y="300903"/>
                  <a:pt x="2251880" y="289530"/>
                </a:cubicBezTo>
                <a:cubicBezTo>
                  <a:pt x="2349689" y="278157"/>
                  <a:pt x="2314432" y="277020"/>
                  <a:pt x="2279176" y="275883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3954516" y="5834942"/>
            <a:ext cx="2401127" cy="345401"/>
          </a:xfrm>
          <a:custGeom>
            <a:avLst/>
            <a:gdLst>
              <a:gd name="connsiteX0" fmla="*/ 0 w 2315471"/>
              <a:gd name="connsiteY0" fmla="*/ 207644 h 357886"/>
              <a:gd name="connsiteX1" fmla="*/ 1119116 w 2315471"/>
              <a:gd name="connsiteY1" fmla="*/ 2927 h 357886"/>
              <a:gd name="connsiteX2" fmla="*/ 1692322 w 2315471"/>
              <a:gd name="connsiteY2" fmla="*/ 344122 h 357886"/>
              <a:gd name="connsiteX3" fmla="*/ 2251880 w 2315471"/>
              <a:gd name="connsiteY3" fmla="*/ 289530 h 357886"/>
              <a:gd name="connsiteX4" fmla="*/ 2279176 w 2315471"/>
              <a:gd name="connsiteY4" fmla="*/ 275883 h 35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471" h="357886">
                <a:moveTo>
                  <a:pt x="0" y="207644"/>
                </a:moveTo>
                <a:cubicBezTo>
                  <a:pt x="418531" y="93912"/>
                  <a:pt x="837062" y="-19819"/>
                  <a:pt x="1119116" y="2927"/>
                </a:cubicBezTo>
                <a:cubicBezTo>
                  <a:pt x="1401170" y="25673"/>
                  <a:pt x="1503528" y="296355"/>
                  <a:pt x="1692322" y="344122"/>
                </a:cubicBezTo>
                <a:cubicBezTo>
                  <a:pt x="1881116" y="391889"/>
                  <a:pt x="2154071" y="300903"/>
                  <a:pt x="2251880" y="289530"/>
                </a:cubicBezTo>
                <a:cubicBezTo>
                  <a:pt x="2349689" y="278157"/>
                  <a:pt x="2314432" y="277020"/>
                  <a:pt x="2279176" y="275883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" b="100000" l="0" r="99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20932" flipH="1" flipV="1">
            <a:off x="5923709" y="5038014"/>
            <a:ext cx="1530971" cy="92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rganigramme : Extraire 22"/>
          <p:cNvSpPr/>
          <p:nvPr/>
        </p:nvSpPr>
        <p:spPr>
          <a:xfrm rot="10800000">
            <a:off x="5486005" y="2827252"/>
            <a:ext cx="2263312" cy="2458727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4647 w 10000"/>
              <a:gd name="connsiteY1" fmla="*/ 165 h 10000"/>
              <a:gd name="connsiteX2" fmla="*/ 5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852 h 9852"/>
              <a:gd name="connsiteX1" fmla="*/ 4647 w 10000"/>
              <a:gd name="connsiteY1" fmla="*/ 17 h 9852"/>
              <a:gd name="connsiteX2" fmla="*/ 5326 w 10000"/>
              <a:gd name="connsiteY2" fmla="*/ 0 h 9852"/>
              <a:gd name="connsiteX3" fmla="*/ 10000 w 10000"/>
              <a:gd name="connsiteY3" fmla="*/ 9852 h 9852"/>
              <a:gd name="connsiteX4" fmla="*/ 0 w 10000"/>
              <a:gd name="connsiteY4" fmla="*/ 9852 h 9852"/>
              <a:gd name="connsiteX0" fmla="*/ 0 w 10000"/>
              <a:gd name="connsiteY0" fmla="*/ 10000 h 10000"/>
              <a:gd name="connsiteX1" fmla="*/ 4556 w 10000"/>
              <a:gd name="connsiteY1" fmla="*/ 0 h 10000"/>
              <a:gd name="connsiteX2" fmla="*/ 5326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529" y="6950"/>
                  <a:pt x="3027" y="3050"/>
                  <a:pt x="4556" y="0"/>
                </a:cubicBezTo>
                <a:lnTo>
                  <a:pt x="5326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1241" y="1844824"/>
            <a:ext cx="2783780" cy="1944216"/>
          </a:xfrm>
          <a:prstGeom prst="rect">
            <a:avLst/>
          </a:prstGeom>
          <a:solidFill>
            <a:schemeClr val="accent1">
              <a:alpha val="50000"/>
            </a:schemeClr>
          </a:solidFill>
          <a:scene3d>
            <a:camera prst="perspectiveRelaxed" fov="7200000">
              <a:rot lat="20149301" lon="19740049" rev="2699721"/>
            </a:camera>
            <a:lightRig rig="threePt" dir="t"/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6" b="100000" l="4400" r="90000">
                        <a14:foregroundMark x1="6200" y1="47079" x2="6200" y2="47079"/>
                        <a14:foregroundMark x1="6800" y1="50515" x2="6800" y2="50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2983" flipH="1">
            <a:off x="4776073" y="1752450"/>
            <a:ext cx="3371052" cy="19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833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453" y="5181818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491" b="100000" l="4400" r="75000">
                        <a14:foregroundMark x1="6200" y1="47079" x2="6200" y2="47079"/>
                        <a14:foregroundMark x1="6800" y1="50515" x2="6800" y2="50515"/>
                        <a14:foregroundMark x1="69400" y1="86598" x2="69400" y2="86598"/>
                        <a14:foregroundMark x1="65400" y1="84192" x2="65400" y2="84192"/>
                        <a14:foregroundMark x1="71000" y1="86598" x2="71000" y2="86598"/>
                        <a14:foregroundMark x1="66800" y1="86942" x2="66800" y2="86942"/>
                        <a14:backgroundMark x1="56800" y1="40893" x2="56800" y2="40893"/>
                        <a14:backgroundMark x1="56400" y1="55670" x2="56400" y2="55670"/>
                        <a14:backgroundMark x1="50800" y1="56014" x2="50800" y2="56014"/>
                        <a14:backgroundMark x1="37800" y1="66323" x2="37800" y2="66323"/>
                        <a14:backgroundMark x1="43800" y1="69416" x2="43800" y2="69416"/>
                        <a14:backgroundMark x1="32400" y1="80069" x2="32400" y2="80069"/>
                        <a14:backgroundMark x1="27800" y1="75601" x2="27800" y2="75601"/>
                        <a14:backgroundMark x1="20200" y1="64605" x2="20200" y2="64605"/>
                        <a14:backgroundMark x1="13400" y1="57045" x2="13400" y2="57045"/>
                        <a14:backgroundMark x1="19400" y1="36770" x2="19400" y2="36770"/>
                        <a14:backgroundMark x1="27400" y1="33333" x2="27400" y2="33333"/>
                        <a14:backgroundMark x1="33400" y1="57045" x2="33400" y2="57045"/>
                        <a14:backgroundMark x1="39600" y1="90034" x2="39600" y2="90034"/>
                        <a14:backgroundMark x1="60800" y1="62887" x2="60800" y2="62887"/>
                        <a14:backgroundMark x1="68600" y1="70447" x2="68600" y2="70447"/>
                        <a14:backgroundMark x1="36800" y1="73540" x2="36800" y2="73540"/>
                        <a14:backgroundMark x1="47600" y1="68385" x2="47600" y2="68385"/>
                        <a14:backgroundMark x1="52200" y1="62887" x2="52200" y2="62887"/>
                        <a14:backgroundMark x1="70200" y1="82131" x2="70200" y2="82131"/>
                        <a14:backgroundMark x1="55600" y1="62543" x2="52800" y2="53265"/>
                        <a14:backgroundMark x1="51800" y1="65979" x2="51800" y2="65979"/>
                        <a14:backgroundMark x1="53200" y1="65979" x2="53200" y2="65979"/>
                        <a14:backgroundMark x1="62000" y1="65636" x2="62000" y2="65636"/>
                        <a14:backgroundMark x1="65800" y1="71821" x2="65800" y2="71821"/>
                        <a14:backgroundMark x1="64000" y1="73540" x2="64000" y2="73540"/>
                        <a14:backgroundMark x1="71600" y1="78007" x2="71600" y2="78007"/>
                        <a14:backgroundMark x1="67000" y1="80756" x2="67000" y2="80756"/>
                        <a14:backgroundMark x1="69200" y1="77320" x2="69200" y2="77320"/>
                        <a14:backgroundMark x1="69200" y1="83849" x2="69200" y2="83849"/>
                        <a14:backgroundMark x1="67600" y1="90722" x2="67600" y2="90722"/>
                        <a14:backgroundMark x1="70200" y1="89347" x2="66800" y2="89347"/>
                        <a14:backgroundMark x1="66800" y1="89347" x2="64200" y2="88660"/>
                        <a14:backgroundMark x1="64200" y1="88660" x2="59800" y2="92440"/>
                        <a14:backgroundMark x1="68000" y1="77663" x2="64000" y2="79381"/>
                        <a14:backgroundMark x1="64000" y1="79381" x2="63200" y2="81100"/>
                        <a14:backgroundMark x1="64600" y1="82131" x2="64600" y2="82131"/>
                        <a14:backgroundMark x1="66800" y1="83849" x2="66800" y2="83849"/>
                        <a14:backgroundMark x1="40800" y1="63574" x2="40800" y2="63574"/>
                        <a14:backgroundMark x1="39600" y1="60481" x2="39600" y2="60481"/>
                        <a14:backgroundMark x1="41800" y1="57045" x2="41800" y2="57045"/>
                        <a14:backgroundMark x1="38600" y1="52921" x2="38600" y2="52921"/>
                        <a14:backgroundMark x1="45600" y1="56701" x2="45600" y2="56701"/>
                        <a14:backgroundMark x1="49200" y1="62543" x2="49200" y2="62543"/>
                        <a14:backgroundMark x1="43600" y1="65636" x2="43600" y2="65636"/>
                        <a14:backgroundMark x1="40800" y1="70790" x2="40800" y2="70790"/>
                        <a14:backgroundMark x1="44400" y1="73883" x2="44400" y2="73883"/>
                        <a14:backgroundMark x1="36200" y1="83162" x2="36200" y2="83162"/>
                        <a14:backgroundMark x1="24600" y1="69416" x2="24600" y2="69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2983" flipH="1">
            <a:off x="4772374" y="1754072"/>
            <a:ext cx="3371052" cy="19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833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453" y="5181818"/>
            <a:ext cx="1143000" cy="1143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tx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9063" y="2575293"/>
            <a:ext cx="2038888" cy="125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6748" y1="35122" x2="46748" y2="35122"/>
                        <a14:backgroundMark x1="53659" y1="76098" x2="53659" y2="76098"/>
                        <a14:backgroundMark x1="56098" y1="66341" x2="56098" y2="6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28" y="4149080"/>
            <a:ext cx="2343150" cy="19526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e 49"/>
          <p:cNvGrpSpPr/>
          <p:nvPr/>
        </p:nvGrpSpPr>
        <p:grpSpPr>
          <a:xfrm rot="2820276" flipH="1">
            <a:off x="918959" y="3350871"/>
            <a:ext cx="1248088" cy="1004508"/>
            <a:chOff x="2447717" y="4703735"/>
            <a:chExt cx="2032656" cy="1635958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52" y="4703735"/>
              <a:ext cx="1476521" cy="1635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ZoneTexte 51"/>
            <p:cNvSpPr txBox="1"/>
            <p:nvPr/>
          </p:nvSpPr>
          <p:spPr>
            <a:xfrm rot="2820276">
              <a:off x="2304130" y="5513293"/>
              <a:ext cx="838550" cy="551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X;Y</a:t>
              </a:r>
              <a:endParaRPr lang="fr-FR" sz="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12581 L 2.77778E-7 -2.0906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 animBg="1"/>
      <p:bldP spid="25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200" y="1988840"/>
            <a:ext cx="5563819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200" y="1817742"/>
            <a:ext cx="5563819" cy="427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5" name="Corde 4"/>
          <p:cNvSpPr/>
          <p:nvPr/>
        </p:nvSpPr>
        <p:spPr>
          <a:xfrm rot="20297140">
            <a:off x="1530361" y="4437113"/>
            <a:ext cx="720080" cy="720080"/>
          </a:xfrm>
          <a:prstGeom prst="chor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orde 17"/>
          <p:cNvSpPr/>
          <p:nvPr/>
        </p:nvSpPr>
        <p:spPr>
          <a:xfrm rot="1302860" flipH="1">
            <a:off x="8111023" y="4437113"/>
            <a:ext cx="720080" cy="720080"/>
          </a:xfrm>
          <a:prstGeom prst="chor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>
            <a:off x="1766414" y="2981083"/>
            <a:ext cx="4638195" cy="1916398"/>
          </a:xfrm>
          <a:custGeom>
            <a:avLst/>
            <a:gdLst>
              <a:gd name="connsiteX0" fmla="*/ 0 w 1817503"/>
              <a:gd name="connsiteY0" fmla="*/ 1980574 h 1980574"/>
              <a:gd name="connsiteX1" fmla="*/ 908752 w 1817503"/>
              <a:gd name="connsiteY1" fmla="*/ 0 h 1980574"/>
              <a:gd name="connsiteX2" fmla="*/ 1817503 w 1817503"/>
              <a:gd name="connsiteY2" fmla="*/ 1980574 h 1980574"/>
              <a:gd name="connsiteX3" fmla="*/ 0 w 1817503"/>
              <a:gd name="connsiteY3" fmla="*/ 1980574 h 1980574"/>
              <a:gd name="connsiteX0" fmla="*/ 0 w 1817503"/>
              <a:gd name="connsiteY0" fmla="*/ 1980574 h 2548646"/>
              <a:gd name="connsiteX1" fmla="*/ 908752 w 1817503"/>
              <a:gd name="connsiteY1" fmla="*/ 0 h 2548646"/>
              <a:gd name="connsiteX2" fmla="*/ 1817503 w 1817503"/>
              <a:gd name="connsiteY2" fmla="*/ 1980574 h 2548646"/>
              <a:gd name="connsiteX3" fmla="*/ 325857 w 1817503"/>
              <a:gd name="connsiteY3" fmla="*/ 2548584 h 2548646"/>
              <a:gd name="connsiteX4" fmla="*/ 0 w 1817503"/>
              <a:gd name="connsiteY4" fmla="*/ 1980574 h 2548646"/>
              <a:gd name="connsiteX0" fmla="*/ 0 w 1941490"/>
              <a:gd name="connsiteY0" fmla="*/ 2151055 h 2548646"/>
              <a:gd name="connsiteX1" fmla="*/ 1032739 w 1941490"/>
              <a:gd name="connsiteY1" fmla="*/ 0 h 2548646"/>
              <a:gd name="connsiteX2" fmla="*/ 1941490 w 1941490"/>
              <a:gd name="connsiteY2" fmla="*/ 1980574 h 2548646"/>
              <a:gd name="connsiteX3" fmla="*/ 449844 w 1941490"/>
              <a:gd name="connsiteY3" fmla="*/ 2548584 h 2548646"/>
              <a:gd name="connsiteX4" fmla="*/ 0 w 1941490"/>
              <a:gd name="connsiteY4" fmla="*/ 2151055 h 2548646"/>
              <a:gd name="connsiteX0" fmla="*/ 0 w 1941490"/>
              <a:gd name="connsiteY0" fmla="*/ 1283150 h 1680741"/>
              <a:gd name="connsiteX1" fmla="*/ 459302 w 1941490"/>
              <a:gd name="connsiteY1" fmla="*/ 0 h 1680741"/>
              <a:gd name="connsiteX2" fmla="*/ 1941490 w 1941490"/>
              <a:gd name="connsiteY2" fmla="*/ 1112669 h 1680741"/>
              <a:gd name="connsiteX3" fmla="*/ 449844 w 1941490"/>
              <a:gd name="connsiteY3" fmla="*/ 1680679 h 1680741"/>
              <a:gd name="connsiteX4" fmla="*/ 0 w 1941490"/>
              <a:gd name="connsiteY4" fmla="*/ 1283150 h 1680741"/>
              <a:gd name="connsiteX0" fmla="*/ 0 w 4157747"/>
              <a:gd name="connsiteY0" fmla="*/ 1301878 h 1699428"/>
              <a:gd name="connsiteX1" fmla="*/ 459302 w 4157747"/>
              <a:gd name="connsiteY1" fmla="*/ 18728 h 1699428"/>
              <a:gd name="connsiteX2" fmla="*/ 4157747 w 4157747"/>
              <a:gd name="connsiteY2" fmla="*/ 21 h 1699428"/>
              <a:gd name="connsiteX3" fmla="*/ 449844 w 4157747"/>
              <a:gd name="connsiteY3" fmla="*/ 1699407 h 1699428"/>
              <a:gd name="connsiteX4" fmla="*/ 0 w 4157747"/>
              <a:gd name="connsiteY4" fmla="*/ 1301878 h 1699428"/>
              <a:gd name="connsiteX0" fmla="*/ 0 w 4157747"/>
              <a:gd name="connsiteY0" fmla="*/ 1500126 h 1897676"/>
              <a:gd name="connsiteX1" fmla="*/ 521295 w 4157747"/>
              <a:gd name="connsiteY1" fmla="*/ 0 h 1897676"/>
              <a:gd name="connsiteX2" fmla="*/ 4157747 w 4157747"/>
              <a:gd name="connsiteY2" fmla="*/ 198269 h 1897676"/>
              <a:gd name="connsiteX3" fmla="*/ 449844 w 4157747"/>
              <a:gd name="connsiteY3" fmla="*/ 1897655 h 1897676"/>
              <a:gd name="connsiteX4" fmla="*/ 0 w 4157747"/>
              <a:gd name="connsiteY4" fmla="*/ 1500126 h 1897676"/>
              <a:gd name="connsiteX0" fmla="*/ 0 w 4638195"/>
              <a:gd name="connsiteY0" fmla="*/ 1518851 h 1916398"/>
              <a:gd name="connsiteX1" fmla="*/ 521295 w 4638195"/>
              <a:gd name="connsiteY1" fmla="*/ 18725 h 1916398"/>
              <a:gd name="connsiteX2" fmla="*/ 4638195 w 4638195"/>
              <a:gd name="connsiteY2" fmla="*/ 18 h 1916398"/>
              <a:gd name="connsiteX3" fmla="*/ 449844 w 4638195"/>
              <a:gd name="connsiteY3" fmla="*/ 1916380 h 1916398"/>
              <a:gd name="connsiteX4" fmla="*/ 0 w 4638195"/>
              <a:gd name="connsiteY4" fmla="*/ 1518851 h 19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195" h="1916398">
                <a:moveTo>
                  <a:pt x="0" y="1518851"/>
                </a:moveTo>
                <a:lnTo>
                  <a:pt x="521295" y="18725"/>
                </a:lnTo>
                <a:lnTo>
                  <a:pt x="4638195" y="18"/>
                </a:lnTo>
                <a:cubicBezTo>
                  <a:pt x="4285630" y="-6957"/>
                  <a:pt x="802409" y="1923355"/>
                  <a:pt x="449844" y="1916380"/>
                </a:cubicBezTo>
                <a:lnTo>
                  <a:pt x="0" y="1518851"/>
                </a:lnTo>
                <a:close/>
              </a:path>
            </a:pathLst>
          </a:cu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890525" y="5733214"/>
            <a:ext cx="608065" cy="648072"/>
            <a:chOff x="4860032" y="5445224"/>
            <a:chExt cx="608065" cy="648072"/>
          </a:xfrm>
        </p:grpSpPr>
        <p:sp>
          <p:nvSpPr>
            <p:cNvPr id="7" name="Rectangle 6"/>
            <p:cNvSpPr/>
            <p:nvPr/>
          </p:nvSpPr>
          <p:spPr>
            <a:xfrm>
              <a:off x="4860032" y="5589240"/>
              <a:ext cx="608065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8760" y="5445224"/>
              <a:ext cx="290609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Triangle isocèle 5"/>
          <p:cNvSpPr/>
          <p:nvPr/>
        </p:nvSpPr>
        <p:spPr>
          <a:xfrm flipH="1">
            <a:off x="3976794" y="2996952"/>
            <a:ext cx="4638195" cy="1916398"/>
          </a:xfrm>
          <a:custGeom>
            <a:avLst/>
            <a:gdLst>
              <a:gd name="connsiteX0" fmla="*/ 0 w 1817503"/>
              <a:gd name="connsiteY0" fmla="*/ 1980574 h 1980574"/>
              <a:gd name="connsiteX1" fmla="*/ 908752 w 1817503"/>
              <a:gd name="connsiteY1" fmla="*/ 0 h 1980574"/>
              <a:gd name="connsiteX2" fmla="*/ 1817503 w 1817503"/>
              <a:gd name="connsiteY2" fmla="*/ 1980574 h 1980574"/>
              <a:gd name="connsiteX3" fmla="*/ 0 w 1817503"/>
              <a:gd name="connsiteY3" fmla="*/ 1980574 h 1980574"/>
              <a:gd name="connsiteX0" fmla="*/ 0 w 1817503"/>
              <a:gd name="connsiteY0" fmla="*/ 1980574 h 2548646"/>
              <a:gd name="connsiteX1" fmla="*/ 908752 w 1817503"/>
              <a:gd name="connsiteY1" fmla="*/ 0 h 2548646"/>
              <a:gd name="connsiteX2" fmla="*/ 1817503 w 1817503"/>
              <a:gd name="connsiteY2" fmla="*/ 1980574 h 2548646"/>
              <a:gd name="connsiteX3" fmla="*/ 325857 w 1817503"/>
              <a:gd name="connsiteY3" fmla="*/ 2548584 h 2548646"/>
              <a:gd name="connsiteX4" fmla="*/ 0 w 1817503"/>
              <a:gd name="connsiteY4" fmla="*/ 1980574 h 2548646"/>
              <a:gd name="connsiteX0" fmla="*/ 0 w 1941490"/>
              <a:gd name="connsiteY0" fmla="*/ 2151055 h 2548646"/>
              <a:gd name="connsiteX1" fmla="*/ 1032739 w 1941490"/>
              <a:gd name="connsiteY1" fmla="*/ 0 h 2548646"/>
              <a:gd name="connsiteX2" fmla="*/ 1941490 w 1941490"/>
              <a:gd name="connsiteY2" fmla="*/ 1980574 h 2548646"/>
              <a:gd name="connsiteX3" fmla="*/ 449844 w 1941490"/>
              <a:gd name="connsiteY3" fmla="*/ 2548584 h 2548646"/>
              <a:gd name="connsiteX4" fmla="*/ 0 w 1941490"/>
              <a:gd name="connsiteY4" fmla="*/ 2151055 h 2548646"/>
              <a:gd name="connsiteX0" fmla="*/ 0 w 1941490"/>
              <a:gd name="connsiteY0" fmla="*/ 1283150 h 1680741"/>
              <a:gd name="connsiteX1" fmla="*/ 459302 w 1941490"/>
              <a:gd name="connsiteY1" fmla="*/ 0 h 1680741"/>
              <a:gd name="connsiteX2" fmla="*/ 1941490 w 1941490"/>
              <a:gd name="connsiteY2" fmla="*/ 1112669 h 1680741"/>
              <a:gd name="connsiteX3" fmla="*/ 449844 w 1941490"/>
              <a:gd name="connsiteY3" fmla="*/ 1680679 h 1680741"/>
              <a:gd name="connsiteX4" fmla="*/ 0 w 1941490"/>
              <a:gd name="connsiteY4" fmla="*/ 1283150 h 1680741"/>
              <a:gd name="connsiteX0" fmla="*/ 0 w 4157747"/>
              <a:gd name="connsiteY0" fmla="*/ 1301878 h 1699428"/>
              <a:gd name="connsiteX1" fmla="*/ 459302 w 4157747"/>
              <a:gd name="connsiteY1" fmla="*/ 18728 h 1699428"/>
              <a:gd name="connsiteX2" fmla="*/ 4157747 w 4157747"/>
              <a:gd name="connsiteY2" fmla="*/ 21 h 1699428"/>
              <a:gd name="connsiteX3" fmla="*/ 449844 w 4157747"/>
              <a:gd name="connsiteY3" fmla="*/ 1699407 h 1699428"/>
              <a:gd name="connsiteX4" fmla="*/ 0 w 4157747"/>
              <a:gd name="connsiteY4" fmla="*/ 1301878 h 1699428"/>
              <a:gd name="connsiteX0" fmla="*/ 0 w 4157747"/>
              <a:gd name="connsiteY0" fmla="*/ 1500126 h 1897676"/>
              <a:gd name="connsiteX1" fmla="*/ 521295 w 4157747"/>
              <a:gd name="connsiteY1" fmla="*/ 0 h 1897676"/>
              <a:gd name="connsiteX2" fmla="*/ 4157747 w 4157747"/>
              <a:gd name="connsiteY2" fmla="*/ 198269 h 1897676"/>
              <a:gd name="connsiteX3" fmla="*/ 449844 w 4157747"/>
              <a:gd name="connsiteY3" fmla="*/ 1897655 h 1897676"/>
              <a:gd name="connsiteX4" fmla="*/ 0 w 4157747"/>
              <a:gd name="connsiteY4" fmla="*/ 1500126 h 1897676"/>
              <a:gd name="connsiteX0" fmla="*/ 0 w 4638195"/>
              <a:gd name="connsiteY0" fmla="*/ 1518851 h 1916398"/>
              <a:gd name="connsiteX1" fmla="*/ 521295 w 4638195"/>
              <a:gd name="connsiteY1" fmla="*/ 18725 h 1916398"/>
              <a:gd name="connsiteX2" fmla="*/ 4638195 w 4638195"/>
              <a:gd name="connsiteY2" fmla="*/ 18 h 1916398"/>
              <a:gd name="connsiteX3" fmla="*/ 449844 w 4638195"/>
              <a:gd name="connsiteY3" fmla="*/ 1916380 h 1916398"/>
              <a:gd name="connsiteX4" fmla="*/ 0 w 4638195"/>
              <a:gd name="connsiteY4" fmla="*/ 1518851 h 19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195" h="1916398">
                <a:moveTo>
                  <a:pt x="0" y="1518851"/>
                </a:moveTo>
                <a:lnTo>
                  <a:pt x="521295" y="18725"/>
                </a:lnTo>
                <a:lnTo>
                  <a:pt x="4638195" y="18"/>
                </a:lnTo>
                <a:cubicBezTo>
                  <a:pt x="4285630" y="-6957"/>
                  <a:pt x="802409" y="1923355"/>
                  <a:pt x="449844" y="1916380"/>
                </a:cubicBezTo>
                <a:lnTo>
                  <a:pt x="0" y="1518851"/>
                </a:lnTo>
                <a:close/>
              </a:path>
            </a:pathLst>
          </a:cu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66415" y="2996952"/>
            <a:ext cx="6848574" cy="216024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4" idx="0"/>
          </p:cNvCxnSpPr>
          <p:nvPr/>
        </p:nvCxnSpPr>
        <p:spPr>
          <a:xfrm>
            <a:off x="5190702" y="2996952"/>
            <a:ext cx="0" cy="270526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rde 19"/>
          <p:cNvSpPr/>
          <p:nvPr/>
        </p:nvSpPr>
        <p:spPr>
          <a:xfrm rot="17481427">
            <a:off x="4947458" y="2849143"/>
            <a:ext cx="486489" cy="486489"/>
          </a:xfrm>
          <a:prstGeom prst="chord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527924" y="6149786"/>
            <a:ext cx="3240360" cy="0"/>
          </a:xfrm>
          <a:prstGeom prst="straightConnector1">
            <a:avLst/>
          </a:prstGeom>
          <a:ln w="76200">
            <a:solidFill>
              <a:schemeClr val="bg1"/>
            </a:solidFill>
            <a:prstDash val="solid"/>
            <a:tailEnd type="arrow"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4889797" y="5733214"/>
            <a:ext cx="608065" cy="648072"/>
            <a:chOff x="4860032" y="5445224"/>
            <a:chExt cx="608065" cy="648072"/>
          </a:xfrm>
          <a:effectLst>
            <a:glow rad="228600">
              <a:schemeClr val="tx1">
                <a:alpha val="40000"/>
              </a:schemeClr>
            </a:glow>
          </a:effectLst>
        </p:grpSpPr>
        <p:sp>
          <p:nvSpPr>
            <p:cNvPr id="27" name="Rectangle 26"/>
            <p:cNvSpPr/>
            <p:nvPr/>
          </p:nvSpPr>
          <p:spPr>
            <a:xfrm>
              <a:off x="4860032" y="5589240"/>
              <a:ext cx="608065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18760" y="5445224"/>
              <a:ext cx="290609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6076954" y="5589240"/>
            <a:ext cx="2315314" cy="4001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Vers l’ordinateur</a:t>
            </a:r>
            <a:endParaRPr lang="fr-F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5403" l="1316" r="81250">
                        <a14:backgroundMark x1="14803" y1="27419" x2="14803" y2="27419"/>
                        <a14:backgroundMark x1="18750" y1="20968" x2="18750" y2="20968"/>
                        <a14:backgroundMark x1="19408" y1="37903" x2="19408" y2="37903"/>
                        <a14:backgroundMark x1="42763" y1="52823" x2="42763" y2="52823"/>
                        <a14:backgroundMark x1="11523" y1="43939" x2="11523" y2="4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1146"/>
          <a:stretch/>
        </p:blipFill>
        <p:spPr bwMode="auto">
          <a:xfrm>
            <a:off x="3718150" y="1272147"/>
            <a:ext cx="2314853" cy="229483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1500188" y="5157192"/>
            <a:ext cx="2063700" cy="576064"/>
            <a:chOff x="1500188" y="5157192"/>
            <a:chExt cx="2063700" cy="576064"/>
          </a:xfrm>
        </p:grpSpPr>
        <p:sp>
          <p:nvSpPr>
            <p:cNvPr id="34" name="ZoneTexte 33"/>
            <p:cNvSpPr txBox="1"/>
            <p:nvPr/>
          </p:nvSpPr>
          <p:spPr>
            <a:xfrm>
              <a:off x="1700877" y="5333146"/>
              <a:ext cx="1863011" cy="400110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fr-FR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Projecteur IR</a:t>
              </a:r>
              <a:endPara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1500188" y="5733214"/>
              <a:ext cx="2063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V="1">
              <a:off x="1500188" y="5157192"/>
              <a:ext cx="266226" cy="576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2786644" y="5841797"/>
            <a:ext cx="2103881" cy="400110"/>
            <a:chOff x="2786644" y="5981279"/>
            <a:chExt cx="2103881" cy="400110"/>
          </a:xfrm>
        </p:grpSpPr>
        <p:sp>
          <p:nvSpPr>
            <p:cNvPr id="35" name="ZoneTexte 34"/>
            <p:cNvSpPr txBox="1"/>
            <p:nvPr/>
          </p:nvSpPr>
          <p:spPr>
            <a:xfrm>
              <a:off x="2786644" y="5981279"/>
              <a:ext cx="1619546" cy="400110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fr-FR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Webcam IR</a:t>
              </a:r>
              <a:endPara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2786644" y="6381286"/>
              <a:ext cx="21038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837 L 2.77778E-7 5.78035E-8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"/>
                            </p:stCondLst>
                            <p:childTnLst>
                              <p:par>
                                <p:cTn id="3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0" grpId="0" animBg="1"/>
      <p:bldP spid="20" grpId="1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200" y="1817742"/>
            <a:ext cx="5563819" cy="427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 1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200" y="1817742"/>
            <a:ext cx="5563819" cy="427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596256" y="3517889"/>
            <a:ext cx="325810" cy="295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043668" y="2924944"/>
            <a:ext cx="325810" cy="295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377570" y="2768301"/>
            <a:ext cx="325810" cy="295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786950" y="2943895"/>
            <a:ext cx="325810" cy="295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986637" y="4365104"/>
            <a:ext cx="325810" cy="295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214438" y="5286375"/>
            <a:ext cx="85010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dirty="0" smtClean="0">
                <a:solidFill>
                  <a:srgbClr val="FFFF00"/>
                </a:solidFill>
                <a:latin typeface="Agency FB" pitchFamily="34" charset="0"/>
              </a:rPr>
              <a:t>La table multimédia:</a:t>
            </a:r>
            <a:endParaRPr lang="fr-FR" sz="4000" dirty="0">
              <a:solidFill>
                <a:srgbClr val="FFFF00"/>
              </a:solidFill>
              <a:latin typeface="Agency FB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dirty="0" smtClean="0">
                <a:solidFill>
                  <a:srgbClr val="FFFF00"/>
                </a:solidFill>
                <a:latin typeface="Agency FB" pitchFamily="34" charset="0"/>
              </a:rPr>
              <a:t>Une réalisation collective pour la classe de 3</a:t>
            </a:r>
            <a:r>
              <a:rPr lang="fr-FR" sz="28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8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800" dirty="0">
              <a:solidFill>
                <a:srgbClr val="FFFF00"/>
              </a:solidFill>
              <a:latin typeface="Agency FB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5371356" cy="40285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4438" y="3534717"/>
            <a:ext cx="7534025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Benoit PIGOT – Laurent DEGARDIN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Académie de REIMS</a:t>
            </a:r>
            <a:endParaRPr lang="fr-FR" sz="3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505781" y="2132856"/>
            <a:ext cx="5131278" cy="4171952"/>
            <a:chOff x="2505781" y="2132856"/>
            <a:chExt cx="5131278" cy="417195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781" y="2132856"/>
              <a:ext cx="5131278" cy="41719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2533077" y="5221363"/>
              <a:ext cx="670771" cy="3231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50" b="1" dirty="0" smtClean="0"/>
                <a:t>Vidéo</a:t>
              </a:r>
            </a:p>
            <a:p>
              <a:r>
                <a:rPr lang="fr-FR" sz="1050" b="1" dirty="0" smtClean="0"/>
                <a:t>projecteur</a:t>
              </a:r>
              <a:endParaRPr lang="fr-FR" sz="105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653408" y="5479340"/>
              <a:ext cx="914091" cy="25391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Ordinateur</a:t>
              </a:r>
              <a:endParaRPr lang="fr-FR" sz="105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622344" y="5787848"/>
              <a:ext cx="958803" cy="25391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Webcam</a:t>
              </a:r>
              <a:endParaRPr lang="fr-FR" sz="1050" b="1" dirty="0"/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élève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2087422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pluri-technologique</a:t>
            </a:r>
            <a:endParaRPr lang="fr-FR" sz="2000" i="1" dirty="0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488723" y="1700808"/>
            <a:ext cx="3443317" cy="2232248"/>
            <a:chOff x="1488723" y="1700808"/>
            <a:chExt cx="3443317" cy="2232248"/>
          </a:xfrm>
        </p:grpSpPr>
        <p:sp>
          <p:nvSpPr>
            <p:cNvPr id="2" name="Ellipse 1"/>
            <p:cNvSpPr/>
            <p:nvPr/>
          </p:nvSpPr>
          <p:spPr>
            <a:xfrm>
              <a:off x="1488723" y="1700808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400" dirty="0" smtClean="0"/>
                <a:t>Domaine</a:t>
              </a:r>
            </a:p>
            <a:p>
              <a:pPr algn="ctr"/>
              <a:r>
                <a:rPr lang="fr-FR" sz="1400" dirty="0" smtClean="0"/>
                <a:t>mécanique</a:t>
              </a:r>
              <a:endParaRPr lang="fr-FR" sz="1400" dirty="0"/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2769367" y="2843113"/>
              <a:ext cx="2162673" cy="108994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4986634" y="2205445"/>
            <a:ext cx="3139669" cy="1833368"/>
            <a:chOff x="4986634" y="2205445"/>
            <a:chExt cx="3139669" cy="1833368"/>
          </a:xfrm>
        </p:grpSpPr>
        <p:sp>
          <p:nvSpPr>
            <p:cNvPr id="12" name="Ellipse 11"/>
            <p:cNvSpPr/>
            <p:nvPr/>
          </p:nvSpPr>
          <p:spPr>
            <a:xfrm>
              <a:off x="6726783" y="2205445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400" dirty="0" smtClean="0"/>
                <a:t>Domaine</a:t>
              </a:r>
            </a:p>
            <a:p>
              <a:pPr algn="ctr"/>
              <a:r>
                <a:rPr lang="fr-FR" sz="1400" dirty="0"/>
                <a:t>i</a:t>
              </a:r>
              <a:r>
                <a:rPr lang="fr-FR" sz="1400" dirty="0" smtClean="0"/>
                <a:t>nformatique</a:t>
              </a:r>
              <a:endParaRPr lang="fr-FR" sz="1400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>
              <a:off x="4986634" y="3175741"/>
              <a:ext cx="1794741" cy="86307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429488" y="3933056"/>
            <a:ext cx="1399520" cy="2756669"/>
            <a:chOff x="4429488" y="3933056"/>
            <a:chExt cx="1399520" cy="2756669"/>
          </a:xfrm>
        </p:grpSpPr>
        <p:sp>
          <p:nvSpPr>
            <p:cNvPr id="26" name="Ellipse 25"/>
            <p:cNvSpPr/>
            <p:nvPr/>
          </p:nvSpPr>
          <p:spPr>
            <a:xfrm>
              <a:off x="4429488" y="5284713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400" dirty="0" smtClean="0"/>
                <a:t>Domaine</a:t>
              </a:r>
            </a:p>
            <a:p>
              <a:pPr algn="ctr"/>
              <a:r>
                <a:rPr lang="fr-FR" sz="1400" dirty="0" smtClean="0"/>
                <a:t>scientifique</a:t>
              </a:r>
              <a:endParaRPr lang="fr-FR" sz="1400" dirty="0"/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4874167" y="3933056"/>
              <a:ext cx="153410" cy="135165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1274631" y="3897673"/>
            <a:ext cx="3436445" cy="1837333"/>
            <a:chOff x="1274631" y="3897673"/>
            <a:chExt cx="3436445" cy="1837333"/>
          </a:xfrm>
        </p:grpSpPr>
        <p:sp>
          <p:nvSpPr>
            <p:cNvPr id="11" name="Ellipse 10"/>
            <p:cNvSpPr/>
            <p:nvPr/>
          </p:nvSpPr>
          <p:spPr>
            <a:xfrm>
              <a:off x="1274631" y="4329994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400" dirty="0" smtClean="0"/>
                <a:t>Domaine</a:t>
              </a:r>
            </a:p>
            <a:p>
              <a:pPr algn="ctr"/>
              <a:r>
                <a:rPr lang="fr-FR" sz="1400" dirty="0"/>
                <a:t>d</a:t>
              </a:r>
              <a:r>
                <a:rPr lang="fr-FR" sz="1400" dirty="0" smtClean="0"/>
                <a:t>omotique</a:t>
              </a:r>
              <a:endParaRPr lang="fr-FR" sz="1400" dirty="0"/>
            </a:p>
          </p:txBody>
        </p:sp>
        <p:cxnSp>
          <p:nvCxnSpPr>
            <p:cNvPr id="40" name="Connecteur droit 39"/>
            <p:cNvCxnSpPr/>
            <p:nvPr/>
          </p:nvCxnSpPr>
          <p:spPr>
            <a:xfrm flipV="1">
              <a:off x="2633207" y="3897673"/>
              <a:ext cx="2077869" cy="86841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e 2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615264"/>
            <a:ext cx="3672408" cy="2469920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8" name="Groupe 17"/>
          <p:cNvGrpSpPr/>
          <p:nvPr/>
        </p:nvGrpSpPr>
        <p:grpSpPr>
          <a:xfrm>
            <a:off x="2769367" y="1486811"/>
            <a:ext cx="1375046" cy="556422"/>
            <a:chOff x="2769367" y="1486811"/>
            <a:chExt cx="1375046" cy="556422"/>
          </a:xfrm>
        </p:grpSpPr>
        <p:sp>
          <p:nvSpPr>
            <p:cNvPr id="46" name="ZoneTexte 45"/>
            <p:cNvSpPr txBox="1"/>
            <p:nvPr/>
          </p:nvSpPr>
          <p:spPr>
            <a:xfrm>
              <a:off x="3174276" y="1486811"/>
              <a:ext cx="970137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Matériaux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Connecteur droit 46"/>
            <p:cNvCxnSpPr/>
            <p:nvPr/>
          </p:nvCxnSpPr>
          <p:spPr>
            <a:xfrm flipV="1">
              <a:off x="2769367" y="1776409"/>
              <a:ext cx="404909" cy="26682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3174276" y="1776409"/>
              <a:ext cx="970137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7426543" y="3610457"/>
            <a:ext cx="1244490" cy="800635"/>
            <a:chOff x="7426543" y="3610457"/>
            <a:chExt cx="1244490" cy="800635"/>
          </a:xfrm>
        </p:grpSpPr>
        <p:sp>
          <p:nvSpPr>
            <p:cNvPr id="49" name="ZoneTexte 48"/>
            <p:cNvSpPr txBox="1"/>
            <p:nvPr/>
          </p:nvSpPr>
          <p:spPr>
            <a:xfrm>
              <a:off x="7611127" y="3887872"/>
              <a:ext cx="1059906" cy="5232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Traitement</a:t>
              </a:r>
            </a:p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d’image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Connecteur droit 49"/>
            <p:cNvCxnSpPr>
              <a:stCxn id="12" idx="4"/>
              <a:endCxn id="49" idx="1"/>
            </p:cNvCxnSpPr>
            <p:nvPr/>
          </p:nvCxnSpPr>
          <p:spPr>
            <a:xfrm>
              <a:off x="7426543" y="3610457"/>
              <a:ext cx="184584" cy="53902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621733" y="4149480"/>
              <a:ext cx="957681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7003280" y="3610457"/>
            <a:ext cx="1741228" cy="1220088"/>
            <a:chOff x="7003280" y="3610457"/>
            <a:chExt cx="1741228" cy="1220088"/>
          </a:xfrm>
        </p:grpSpPr>
        <p:sp>
          <p:nvSpPr>
            <p:cNvPr id="52" name="ZoneTexte 51"/>
            <p:cNvSpPr txBox="1"/>
            <p:nvPr/>
          </p:nvSpPr>
          <p:spPr>
            <a:xfrm>
              <a:off x="7048210" y="4509120"/>
              <a:ext cx="1696298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Interface utilisateur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Connecteur droit 52"/>
            <p:cNvCxnSpPr/>
            <p:nvPr/>
          </p:nvCxnSpPr>
          <p:spPr>
            <a:xfrm flipH="1">
              <a:off x="7003280" y="3610457"/>
              <a:ext cx="205070" cy="122008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007889" y="4830545"/>
              <a:ext cx="169629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1974391" y="5735006"/>
            <a:ext cx="1980510" cy="741490"/>
            <a:chOff x="1974391" y="5735006"/>
            <a:chExt cx="1980510" cy="741490"/>
          </a:xfrm>
        </p:grpSpPr>
        <p:sp>
          <p:nvSpPr>
            <p:cNvPr id="55" name="ZoneTexte 54"/>
            <p:cNvSpPr txBox="1"/>
            <p:nvPr/>
          </p:nvSpPr>
          <p:spPr>
            <a:xfrm>
              <a:off x="1998916" y="5953276"/>
              <a:ext cx="1955985" cy="5232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Protocoles de pilotage</a:t>
              </a:r>
            </a:p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d’éléments externes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Connecteur droit 55"/>
            <p:cNvCxnSpPr>
              <a:stCxn id="55" idx="1"/>
              <a:endCxn id="11" idx="4"/>
            </p:cNvCxnSpPr>
            <p:nvPr/>
          </p:nvCxnSpPr>
          <p:spPr>
            <a:xfrm flipH="1" flipV="1">
              <a:off x="1974391" y="5735006"/>
              <a:ext cx="24525" cy="47988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V="1">
              <a:off x="2005213" y="6215655"/>
              <a:ext cx="1877790" cy="264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2879106" y="1884020"/>
            <a:ext cx="1695006" cy="401354"/>
            <a:chOff x="2879106" y="1884020"/>
            <a:chExt cx="1695006" cy="401354"/>
          </a:xfrm>
        </p:grpSpPr>
        <p:sp>
          <p:nvSpPr>
            <p:cNvPr id="76" name="ZoneTexte 75"/>
            <p:cNvSpPr txBox="1"/>
            <p:nvPr/>
          </p:nvSpPr>
          <p:spPr>
            <a:xfrm>
              <a:off x="3313831" y="1884020"/>
              <a:ext cx="1260281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Assemblages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Connecteur droit 76"/>
            <p:cNvCxnSpPr/>
            <p:nvPr/>
          </p:nvCxnSpPr>
          <p:spPr>
            <a:xfrm flipV="1">
              <a:off x="2879106" y="2187266"/>
              <a:ext cx="419638" cy="9810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298744" y="2187266"/>
              <a:ext cx="127536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5767248" y="5270606"/>
            <a:ext cx="1333790" cy="464400"/>
            <a:chOff x="5767248" y="5270606"/>
            <a:chExt cx="1333790" cy="464400"/>
          </a:xfrm>
        </p:grpSpPr>
        <p:sp>
          <p:nvSpPr>
            <p:cNvPr id="81" name="ZoneTexte 80"/>
            <p:cNvSpPr txBox="1"/>
            <p:nvPr/>
          </p:nvSpPr>
          <p:spPr>
            <a:xfrm>
              <a:off x="6012278" y="5270606"/>
              <a:ext cx="108876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Infrarouges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Connecteur droit 81"/>
            <p:cNvCxnSpPr/>
            <p:nvPr/>
          </p:nvCxnSpPr>
          <p:spPr>
            <a:xfrm flipV="1">
              <a:off x="5767248" y="5573852"/>
              <a:ext cx="245030" cy="16115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6012278" y="5573852"/>
              <a:ext cx="991002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5829008" y="5721358"/>
            <a:ext cx="2395003" cy="307777"/>
            <a:chOff x="5829008" y="5721358"/>
            <a:chExt cx="2395003" cy="307777"/>
          </a:xfrm>
        </p:grpSpPr>
        <p:sp>
          <p:nvSpPr>
            <p:cNvPr id="87" name="ZoneTexte 86"/>
            <p:cNvSpPr txBox="1"/>
            <p:nvPr/>
          </p:nvSpPr>
          <p:spPr>
            <a:xfrm>
              <a:off x="6218334" y="5721358"/>
              <a:ext cx="2005677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Réflexion de la lumière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Connecteur droit 87"/>
            <p:cNvCxnSpPr>
              <a:stCxn id="26" idx="6"/>
            </p:cNvCxnSpPr>
            <p:nvPr/>
          </p:nvCxnSpPr>
          <p:spPr>
            <a:xfrm>
              <a:off x="5829008" y="5987219"/>
              <a:ext cx="389326" cy="3738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6218334" y="6024604"/>
              <a:ext cx="190796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5436095" y="1021672"/>
            <a:ext cx="339030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Amener l’élève à réfléchir aux liens entre différentes technologies au sein d’un même OT.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élève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2749142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modulable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283969" y="1008024"/>
            <a:ext cx="442281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Différentes solutions techniques pour réaliser les différentes parties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860032" y="5733256"/>
            <a:ext cx="414077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… suivant les propositions des élèves et les possibilités du laboratoire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389001" y="1916832"/>
            <a:ext cx="4522741" cy="1822056"/>
            <a:chOff x="2389001" y="1916832"/>
            <a:chExt cx="4522741" cy="1822056"/>
          </a:xfrm>
        </p:grpSpPr>
        <p:sp>
          <p:nvSpPr>
            <p:cNvPr id="11" name="Ellipse 10"/>
            <p:cNvSpPr/>
            <p:nvPr/>
          </p:nvSpPr>
          <p:spPr>
            <a:xfrm>
              <a:off x="5512222" y="1916832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tactile</a:t>
              </a:r>
              <a:endParaRPr lang="fr-FR" sz="1400" dirty="0"/>
            </a:p>
          </p:txBody>
        </p:sp>
        <p:cxnSp>
          <p:nvCxnSpPr>
            <p:cNvPr id="6" name="Connecteur droit 5"/>
            <p:cNvCxnSpPr/>
            <p:nvPr/>
          </p:nvCxnSpPr>
          <p:spPr>
            <a:xfrm flipV="1">
              <a:off x="2389001" y="2762059"/>
              <a:ext cx="3123221" cy="97682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2343870" y="3630147"/>
            <a:ext cx="2932009" cy="1405012"/>
            <a:chOff x="2343870" y="3630147"/>
            <a:chExt cx="2932009" cy="1405012"/>
          </a:xfrm>
        </p:grpSpPr>
        <p:sp>
          <p:nvSpPr>
            <p:cNvPr id="12" name="Ellipse 11"/>
            <p:cNvSpPr/>
            <p:nvPr/>
          </p:nvSpPr>
          <p:spPr>
            <a:xfrm>
              <a:off x="3876359" y="3630147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affichage</a:t>
              </a:r>
              <a:endParaRPr lang="fr-FR" sz="1400" dirty="0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2343870" y="3738888"/>
              <a:ext cx="1561610" cy="43204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389001" y="3738888"/>
            <a:ext cx="2074469" cy="2880321"/>
            <a:chOff x="2389001" y="3738888"/>
            <a:chExt cx="2074469" cy="2880321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2389001" y="3738888"/>
              <a:ext cx="1009145" cy="1584177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3063950" y="5214197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…</a:t>
              </a:r>
              <a:endParaRPr lang="fr-FR" sz="14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2762057"/>
            <a:ext cx="1970707" cy="1953663"/>
          </a:xfrm>
          <a:prstGeom prst="ellipse">
            <a:avLst/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6885268" y="1897829"/>
            <a:ext cx="1723298" cy="472908"/>
            <a:chOff x="6885268" y="1897829"/>
            <a:chExt cx="1723298" cy="472908"/>
          </a:xfrm>
        </p:grpSpPr>
        <p:sp>
          <p:nvSpPr>
            <p:cNvPr id="20" name="ZoneTexte 19"/>
            <p:cNvSpPr txBox="1"/>
            <p:nvPr/>
          </p:nvSpPr>
          <p:spPr>
            <a:xfrm>
              <a:off x="7050126" y="1897829"/>
              <a:ext cx="155844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Surcouche tactile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>
            <a:xfrm flipV="1">
              <a:off x="6885268" y="2205221"/>
              <a:ext cx="219018" cy="165516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7104286" y="2203028"/>
              <a:ext cx="140214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6911742" y="2391707"/>
            <a:ext cx="1318351" cy="307777"/>
            <a:chOff x="6911742" y="2391707"/>
            <a:chExt cx="1318351" cy="307777"/>
          </a:xfrm>
        </p:grpSpPr>
        <p:sp>
          <p:nvSpPr>
            <p:cNvPr id="21" name="ZoneTexte 20"/>
            <p:cNvSpPr txBox="1"/>
            <p:nvPr/>
          </p:nvSpPr>
          <p:spPr>
            <a:xfrm>
              <a:off x="7112543" y="2391707"/>
              <a:ext cx="111755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Webcam IR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6911742" y="2692718"/>
              <a:ext cx="126477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6787524" y="2850966"/>
            <a:ext cx="1051297" cy="307777"/>
            <a:chOff x="6787524" y="2850966"/>
            <a:chExt cx="1051297" cy="307777"/>
          </a:xfrm>
        </p:grpSpPr>
        <p:sp>
          <p:nvSpPr>
            <p:cNvPr id="22" name="ZoneTexte 21"/>
            <p:cNvSpPr txBox="1"/>
            <p:nvPr/>
          </p:nvSpPr>
          <p:spPr>
            <a:xfrm>
              <a:off x="7006542" y="2850966"/>
              <a:ext cx="83227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Wiimote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6787524" y="3004854"/>
              <a:ext cx="243008" cy="13650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7030532" y="3139162"/>
              <a:ext cx="808289" cy="2193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275879" y="4112577"/>
            <a:ext cx="1686405" cy="307777"/>
            <a:chOff x="5275879" y="4112577"/>
            <a:chExt cx="1686405" cy="307777"/>
          </a:xfrm>
        </p:grpSpPr>
        <p:sp>
          <p:nvSpPr>
            <p:cNvPr id="32" name="ZoneTexte 31"/>
            <p:cNvSpPr txBox="1"/>
            <p:nvPr/>
          </p:nvSpPr>
          <p:spPr>
            <a:xfrm>
              <a:off x="5527339" y="4112577"/>
              <a:ext cx="1434945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Vidéoprojecteur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Connecteur droit 57"/>
            <p:cNvCxnSpPr/>
            <p:nvPr/>
          </p:nvCxnSpPr>
          <p:spPr>
            <a:xfrm>
              <a:off x="5275879" y="4403613"/>
              <a:ext cx="160938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5152182" y="4570756"/>
            <a:ext cx="1347965" cy="307777"/>
            <a:chOff x="5152182" y="4570756"/>
            <a:chExt cx="1347965" cy="307777"/>
          </a:xfrm>
        </p:grpSpPr>
        <p:sp>
          <p:nvSpPr>
            <p:cNvPr id="33" name="ZoneTexte 32"/>
            <p:cNvSpPr txBox="1"/>
            <p:nvPr/>
          </p:nvSpPr>
          <p:spPr>
            <a:xfrm>
              <a:off x="5438638" y="4570756"/>
              <a:ext cx="106150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Ecran LCD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5152182" y="4710996"/>
              <a:ext cx="323763" cy="1538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5475945" y="4864885"/>
              <a:ext cx="900373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élève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3400982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pluridisciplinaire</a:t>
            </a:r>
            <a:endParaRPr lang="fr-FR" sz="2000" i="1" dirty="0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763688" y="1884459"/>
            <a:ext cx="3458817" cy="2152489"/>
            <a:chOff x="1763688" y="1884459"/>
            <a:chExt cx="3458817" cy="2152489"/>
          </a:xfrm>
        </p:grpSpPr>
        <p:sp>
          <p:nvSpPr>
            <p:cNvPr id="9" name="Ellipse 8"/>
            <p:cNvSpPr/>
            <p:nvPr/>
          </p:nvSpPr>
          <p:spPr>
            <a:xfrm>
              <a:off x="1763688" y="1884459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Arts plastiques</a:t>
              </a:r>
              <a:endParaRPr lang="fr-FR" sz="1400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3059832" y="2947005"/>
              <a:ext cx="2162673" cy="108994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2679216" y="4036949"/>
            <a:ext cx="2543290" cy="2364239"/>
            <a:chOff x="2037829" y="3859986"/>
            <a:chExt cx="2543290" cy="2364239"/>
          </a:xfrm>
        </p:grpSpPr>
        <p:sp>
          <p:nvSpPr>
            <p:cNvPr id="10" name="Ellipse 9"/>
            <p:cNvSpPr/>
            <p:nvPr/>
          </p:nvSpPr>
          <p:spPr>
            <a:xfrm>
              <a:off x="2037829" y="4819213"/>
              <a:ext cx="1399520" cy="1405012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Histoire des arts</a:t>
              </a:r>
              <a:endParaRPr lang="fr-FR" sz="1400" dirty="0"/>
            </a:p>
          </p:txBody>
        </p:sp>
        <p:cxnSp>
          <p:nvCxnSpPr>
            <p:cNvPr id="19" name="Connecteur droit 18"/>
            <p:cNvCxnSpPr>
              <a:stCxn id="10" idx="7"/>
            </p:cNvCxnSpPr>
            <p:nvPr/>
          </p:nvCxnSpPr>
          <p:spPr>
            <a:xfrm flipV="1">
              <a:off x="3232394" y="3859986"/>
              <a:ext cx="1348725" cy="1164986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5148064" y="1127232"/>
            <a:ext cx="2162426" cy="2989475"/>
            <a:chOff x="5942585" y="1628800"/>
            <a:chExt cx="2162426" cy="2989475"/>
          </a:xfrm>
        </p:grpSpPr>
        <p:sp>
          <p:nvSpPr>
            <p:cNvPr id="11" name="Ellipse 10"/>
            <p:cNvSpPr/>
            <p:nvPr/>
          </p:nvSpPr>
          <p:spPr>
            <a:xfrm>
              <a:off x="6705491" y="1628800"/>
              <a:ext cx="1399520" cy="140501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Sciences-physiques</a:t>
              </a:r>
              <a:endParaRPr lang="fr-FR" sz="1400" dirty="0"/>
            </a:p>
          </p:txBody>
        </p:sp>
        <p:cxnSp>
          <p:nvCxnSpPr>
            <p:cNvPr id="25" name="Connecteur droit 24"/>
            <p:cNvCxnSpPr/>
            <p:nvPr/>
          </p:nvCxnSpPr>
          <p:spPr>
            <a:xfrm flipV="1">
              <a:off x="5942585" y="2909529"/>
              <a:ext cx="1080120" cy="17087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3059832" y="1647608"/>
            <a:ext cx="1494240" cy="579317"/>
            <a:chOff x="3059832" y="1647608"/>
            <a:chExt cx="1494240" cy="579317"/>
          </a:xfrm>
        </p:grpSpPr>
        <p:sp>
          <p:nvSpPr>
            <p:cNvPr id="2" name="ZoneTexte 1"/>
            <p:cNvSpPr txBox="1"/>
            <p:nvPr/>
          </p:nvSpPr>
          <p:spPr>
            <a:xfrm>
              <a:off x="3184786" y="1647608"/>
              <a:ext cx="1369286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Design de l’OT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3059832" y="1955968"/>
              <a:ext cx="144016" cy="27095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203848" y="1955967"/>
              <a:ext cx="1224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3163208" y="2073037"/>
            <a:ext cx="1984856" cy="369912"/>
            <a:chOff x="3163208" y="2073037"/>
            <a:chExt cx="1984856" cy="369912"/>
          </a:xfrm>
        </p:grpSpPr>
        <p:sp>
          <p:nvSpPr>
            <p:cNvPr id="15" name="ZoneTexte 14"/>
            <p:cNvSpPr txBox="1"/>
            <p:nvPr/>
          </p:nvSpPr>
          <p:spPr>
            <a:xfrm>
              <a:off x="3451766" y="2073037"/>
              <a:ext cx="1696298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Interface utilisateur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3163208" y="2372974"/>
              <a:ext cx="308481" cy="6997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471689" y="2372974"/>
              <a:ext cx="1599731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6984628" y="2431704"/>
            <a:ext cx="1592916" cy="458164"/>
            <a:chOff x="7515588" y="3033812"/>
            <a:chExt cx="1592916" cy="458164"/>
          </a:xfrm>
        </p:grpSpPr>
        <p:sp>
          <p:nvSpPr>
            <p:cNvPr id="17" name="ZoneTexte 16"/>
            <p:cNvSpPr txBox="1"/>
            <p:nvPr/>
          </p:nvSpPr>
          <p:spPr>
            <a:xfrm>
              <a:off x="7540446" y="3179813"/>
              <a:ext cx="1568058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Spectre lumineux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Connecteur droit 46"/>
            <p:cNvCxnSpPr/>
            <p:nvPr/>
          </p:nvCxnSpPr>
          <p:spPr>
            <a:xfrm>
              <a:off x="7515588" y="3033812"/>
              <a:ext cx="83397" cy="45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7598985" y="3489783"/>
              <a:ext cx="140214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6780418" y="2506885"/>
            <a:ext cx="491816" cy="851489"/>
            <a:chOff x="7320544" y="3033812"/>
            <a:chExt cx="491816" cy="851489"/>
          </a:xfrm>
        </p:grpSpPr>
        <p:sp>
          <p:nvSpPr>
            <p:cNvPr id="16" name="ZoneTexte 15"/>
            <p:cNvSpPr txBox="1"/>
            <p:nvPr/>
          </p:nvSpPr>
          <p:spPr>
            <a:xfrm>
              <a:off x="7448158" y="3575332"/>
              <a:ext cx="364202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IR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7320544" y="3033812"/>
              <a:ext cx="83397" cy="8514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7403941" y="3883108"/>
              <a:ext cx="377145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4554073" y="5548150"/>
            <a:ext cx="429355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Donner de la cohérence aux enseignements au travers d’un projet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1356670" y="3591164"/>
            <a:ext cx="4005359" cy="1405012"/>
            <a:chOff x="2064871" y="4674341"/>
            <a:chExt cx="4005359" cy="1405012"/>
          </a:xfrm>
        </p:grpSpPr>
        <p:cxnSp>
          <p:nvCxnSpPr>
            <p:cNvPr id="40" name="Connecteur droit 39"/>
            <p:cNvCxnSpPr/>
            <p:nvPr/>
          </p:nvCxnSpPr>
          <p:spPr>
            <a:xfrm flipV="1">
              <a:off x="3464391" y="5088241"/>
              <a:ext cx="2605839" cy="256721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sp>
          <p:nvSpPr>
            <p:cNvPr id="37" name="Ellipse 36"/>
            <p:cNvSpPr/>
            <p:nvPr/>
          </p:nvSpPr>
          <p:spPr>
            <a:xfrm>
              <a:off x="2064871" y="4674341"/>
              <a:ext cx="1399520" cy="1405012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Socle commun</a:t>
              </a:r>
              <a:endParaRPr lang="fr-FR" sz="1400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5236432" y="3852252"/>
            <a:ext cx="3611199" cy="1405012"/>
            <a:chOff x="-92126" y="4819213"/>
            <a:chExt cx="3611199" cy="1405012"/>
          </a:xfrm>
        </p:grpSpPr>
        <p:sp>
          <p:nvSpPr>
            <p:cNvPr id="42" name="Ellipse 41"/>
            <p:cNvSpPr/>
            <p:nvPr/>
          </p:nvSpPr>
          <p:spPr>
            <a:xfrm>
              <a:off x="2037828" y="4819213"/>
              <a:ext cx="1481245" cy="1405012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400" dirty="0" smtClean="0"/>
                <a:t>Thèmes de convergence</a:t>
              </a:r>
              <a:endParaRPr lang="fr-FR" sz="1400" dirty="0"/>
            </a:p>
          </p:txBody>
        </p:sp>
        <p:cxnSp>
          <p:nvCxnSpPr>
            <p:cNvPr id="43" name="Connecteur droit 42"/>
            <p:cNvCxnSpPr/>
            <p:nvPr/>
          </p:nvCxnSpPr>
          <p:spPr>
            <a:xfrm flipH="1" flipV="1">
              <a:off x="-92126" y="5075919"/>
              <a:ext cx="2143880" cy="328154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434" y="2802989"/>
            <a:ext cx="3268142" cy="2467918"/>
          </a:xfrm>
          <a:prstGeom prst="ellipse">
            <a:avLst/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élève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4062702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3405">
            <a:off x="1366602" y="1633138"/>
            <a:ext cx="5552622" cy="26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50712">
            <a:off x="5350560" y="1234579"/>
            <a:ext cx="2838450" cy="42672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35696" y="5930009"/>
            <a:ext cx="61207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Comment réaliser un dispositif tactile ?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5855">
            <a:off x="3635681" y="2462113"/>
            <a:ext cx="3452696" cy="257886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7119">
            <a:off x="2075025" y="3104629"/>
            <a:ext cx="3581146" cy="267480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8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772816"/>
            <a:ext cx="4956043" cy="3717032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164">
            <a:off x="1500188" y="1628799"/>
            <a:ext cx="3359844" cy="251988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6" name="Picture 2" descr="C:\Users\Benoit\Documents\TRAVAIL - COLLEGE\Dropbox\Travail\Cours\3ème\3ème RNR\Séquence 4 - Comment réaliser un dispositif d'affichage\Photos\photo(8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5450">
            <a:off x="2647834" y="2176654"/>
            <a:ext cx="4521855" cy="3391391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56670" y="5930009"/>
            <a:ext cx="7429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Comment réaliser un dispositif d’affichage ?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9548">
            <a:off x="1967687" y="2862308"/>
            <a:ext cx="3781971" cy="2824806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7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2942" y="1628800"/>
            <a:ext cx="6191250" cy="386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2942" y="1628800"/>
            <a:ext cx="6246056" cy="428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7488" y="1669324"/>
            <a:ext cx="6237026" cy="4244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6726" y="1537087"/>
            <a:ext cx="243848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fr-FR" sz="28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L’origine du projet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001269" y="958823"/>
            <a:ext cx="533940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… une vidéo trouvée sur Internet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4821">
            <a:off x="1430237" y="1707185"/>
            <a:ext cx="2971800" cy="22288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803">
            <a:off x="4864694" y="1596278"/>
            <a:ext cx="3021965" cy="22669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7691">
            <a:off x="2100537" y="3462750"/>
            <a:ext cx="3021965" cy="22669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Image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367">
            <a:off x="5252756" y="3478985"/>
            <a:ext cx="3048000" cy="228536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835696" y="5930009"/>
            <a:ext cx="61207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Banc d’expérimentation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0037" y="1465862"/>
            <a:ext cx="3219450" cy="278447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55676">
            <a:off x="2532993" y="3431005"/>
            <a:ext cx="2557780" cy="231457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3410">
            <a:off x="5067196" y="1594601"/>
            <a:ext cx="2562225" cy="25717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35964">
            <a:off x="5467349" y="4155108"/>
            <a:ext cx="2762250" cy="22669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4665" y="1569244"/>
            <a:ext cx="2931160" cy="35052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1422">
            <a:off x="5258313" y="1833944"/>
            <a:ext cx="3037205" cy="34480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6764">
            <a:off x="3235960" y="4147263"/>
            <a:ext cx="2919730" cy="218122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pic>
        <p:nvPicPr>
          <p:cNvPr id="10" name="Image 9" descr="IMG_2407 bis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6219">
            <a:off x="1835696" y="1779610"/>
            <a:ext cx="3869691" cy="257534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Image 10" descr="IMG_2415 bis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3967">
            <a:off x="5011462" y="2553767"/>
            <a:ext cx="3587525" cy="239168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Image 11" descr="IMG_2404 bis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4631">
            <a:off x="2559167" y="3866313"/>
            <a:ext cx="3502118" cy="233072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par les élèves</a:t>
            </a: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37">
            <a:off x="1763688" y="1999813"/>
            <a:ext cx="3491880" cy="260813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8461">
            <a:off x="4572000" y="1711781"/>
            <a:ext cx="3607926" cy="2694809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2616">
            <a:off x="2733711" y="3489743"/>
            <a:ext cx="3943865" cy="261581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1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élève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Organisation pédagogique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4710774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042461" y="764704"/>
            <a:ext cx="1399520" cy="59460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Besoin</a:t>
            </a:r>
            <a:endParaRPr lang="fr-FR" sz="1400" dirty="0"/>
          </a:p>
        </p:txBody>
      </p:sp>
      <p:grpSp>
        <p:nvGrpSpPr>
          <p:cNvPr id="9225" name="Groupe 9224"/>
          <p:cNvGrpSpPr/>
          <p:nvPr/>
        </p:nvGrpSpPr>
        <p:grpSpPr>
          <a:xfrm>
            <a:off x="4042462" y="1359312"/>
            <a:ext cx="1399520" cy="865457"/>
            <a:chOff x="4042462" y="1359312"/>
            <a:chExt cx="1399520" cy="865457"/>
          </a:xfrm>
        </p:grpSpPr>
        <p:cxnSp>
          <p:nvCxnSpPr>
            <p:cNvPr id="19" name="Connecteur droit 18"/>
            <p:cNvCxnSpPr>
              <a:stCxn id="20" idx="0"/>
              <a:endCxn id="18" idx="2"/>
            </p:cNvCxnSpPr>
            <p:nvPr/>
          </p:nvCxnSpPr>
          <p:spPr>
            <a:xfrm flipH="1" flipV="1">
              <a:off x="4742221" y="1359312"/>
              <a:ext cx="1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à coins arrondis 19"/>
            <p:cNvSpPr/>
            <p:nvPr/>
          </p:nvSpPr>
          <p:spPr>
            <a:xfrm>
              <a:off x="4042462" y="1626800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/>
                <a:t>CdCF</a:t>
              </a:r>
              <a:endParaRPr lang="fr-FR" sz="1400" dirty="0"/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4042461" y="2492257"/>
            <a:ext cx="1399520" cy="60493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tactile</a:t>
            </a:r>
            <a:endParaRPr lang="fr-FR" sz="14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898986" y="2509281"/>
            <a:ext cx="1399520" cy="60493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meuble</a:t>
            </a:r>
            <a:endParaRPr lang="fr-FR" sz="14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2123728" y="2492256"/>
            <a:ext cx="1399520" cy="597969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affichage</a:t>
            </a:r>
            <a:endParaRPr lang="fr-FR" sz="1400" dirty="0"/>
          </a:p>
        </p:txBody>
      </p:sp>
      <p:grpSp>
        <p:nvGrpSpPr>
          <p:cNvPr id="9231" name="Groupe 9230"/>
          <p:cNvGrpSpPr/>
          <p:nvPr/>
        </p:nvGrpSpPr>
        <p:grpSpPr>
          <a:xfrm>
            <a:off x="2823489" y="2224768"/>
            <a:ext cx="3775256" cy="284514"/>
            <a:chOff x="2823489" y="2224768"/>
            <a:chExt cx="3775256" cy="284514"/>
          </a:xfrm>
        </p:grpSpPr>
        <p:cxnSp>
          <p:nvCxnSpPr>
            <p:cNvPr id="32" name="Connecteur en angle 31"/>
            <p:cNvCxnSpPr>
              <a:stCxn id="20" idx="2"/>
              <a:endCxn id="23" idx="0"/>
            </p:cNvCxnSpPr>
            <p:nvPr/>
          </p:nvCxnSpPr>
          <p:spPr>
            <a:xfrm rot="5400000">
              <a:off x="3649112" y="1399145"/>
              <a:ext cx="267487" cy="1918734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ngle 33"/>
            <p:cNvCxnSpPr>
              <a:stCxn id="21" idx="0"/>
              <a:endCxn id="22" idx="0"/>
            </p:cNvCxnSpPr>
            <p:nvPr/>
          </p:nvCxnSpPr>
          <p:spPr>
            <a:xfrm rot="16200000" flipH="1">
              <a:off x="5661971" y="1572507"/>
              <a:ext cx="17024" cy="1856525"/>
            </a:xfrm>
            <a:prstGeom prst="bentConnector3">
              <a:avLst>
                <a:gd name="adj1" fmla="val -813264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20" idx="2"/>
              <a:endCxn id="21" idx="0"/>
            </p:cNvCxnSpPr>
            <p:nvPr/>
          </p:nvCxnSpPr>
          <p:spPr>
            <a:xfrm flipH="1">
              <a:off x="4742221" y="2224769"/>
              <a:ext cx="1" cy="2674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7" name="Groupe 9226"/>
          <p:cNvGrpSpPr/>
          <p:nvPr/>
        </p:nvGrpSpPr>
        <p:grpSpPr>
          <a:xfrm>
            <a:off x="2823488" y="3090224"/>
            <a:ext cx="3775258" cy="872421"/>
            <a:chOff x="2823488" y="3090224"/>
            <a:chExt cx="3775258" cy="872421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4042461" y="3364676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pilotage</a:t>
              </a:r>
              <a:endParaRPr lang="fr-FR" sz="1400" dirty="0"/>
            </a:p>
          </p:txBody>
        </p:sp>
        <p:cxnSp>
          <p:nvCxnSpPr>
            <p:cNvPr id="36" name="Connecteur en angle 35"/>
            <p:cNvCxnSpPr>
              <a:stCxn id="23" idx="2"/>
              <a:endCxn id="24" idx="0"/>
            </p:cNvCxnSpPr>
            <p:nvPr/>
          </p:nvCxnSpPr>
          <p:spPr>
            <a:xfrm rot="16200000" flipH="1">
              <a:off x="3645629" y="2268083"/>
              <a:ext cx="274451" cy="1918733"/>
            </a:xfrm>
            <a:prstGeom prst="bentConnector3">
              <a:avLst>
                <a:gd name="adj1" fmla="val 54692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en angle 37"/>
            <p:cNvCxnSpPr>
              <a:stCxn id="22" idx="2"/>
              <a:endCxn id="24" idx="0"/>
            </p:cNvCxnSpPr>
            <p:nvPr/>
          </p:nvCxnSpPr>
          <p:spPr>
            <a:xfrm rot="5400000">
              <a:off x="5545252" y="2311182"/>
              <a:ext cx="250464" cy="1856525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21" idx="2"/>
              <a:endCxn id="24" idx="0"/>
            </p:cNvCxnSpPr>
            <p:nvPr/>
          </p:nvCxnSpPr>
          <p:spPr>
            <a:xfrm>
              <a:off x="4742221" y="3097188"/>
              <a:ext cx="0" cy="2674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8" name="Groupe 9227"/>
          <p:cNvGrpSpPr/>
          <p:nvPr/>
        </p:nvGrpSpPr>
        <p:grpSpPr>
          <a:xfrm>
            <a:off x="4042301" y="3962645"/>
            <a:ext cx="1399520" cy="865457"/>
            <a:chOff x="4042301" y="3962645"/>
            <a:chExt cx="1399520" cy="865457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4042301" y="4230133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interface</a:t>
              </a:r>
              <a:endParaRPr lang="fr-FR" sz="1400" dirty="0"/>
            </a:p>
          </p:txBody>
        </p:sp>
        <p:cxnSp>
          <p:nvCxnSpPr>
            <p:cNvPr id="44" name="Connecteur droit 43"/>
            <p:cNvCxnSpPr>
              <a:stCxn id="25" idx="0"/>
              <a:endCxn id="24" idx="2"/>
            </p:cNvCxnSpPr>
            <p:nvPr/>
          </p:nvCxnSpPr>
          <p:spPr>
            <a:xfrm flipV="1">
              <a:off x="4742061" y="3962645"/>
              <a:ext cx="160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9" name="Groupe 9228"/>
          <p:cNvGrpSpPr/>
          <p:nvPr/>
        </p:nvGrpSpPr>
        <p:grpSpPr>
          <a:xfrm>
            <a:off x="3960610" y="4828102"/>
            <a:ext cx="1563220" cy="865457"/>
            <a:chOff x="3960610" y="4828102"/>
            <a:chExt cx="1563220" cy="865457"/>
          </a:xfrm>
        </p:grpSpPr>
        <p:cxnSp>
          <p:nvCxnSpPr>
            <p:cNvPr id="45" name="Connecteur droit 44"/>
            <p:cNvCxnSpPr>
              <a:stCxn id="46" idx="0"/>
              <a:endCxn id="25" idx="2"/>
            </p:cNvCxnSpPr>
            <p:nvPr/>
          </p:nvCxnSpPr>
          <p:spPr>
            <a:xfrm flipH="1" flipV="1">
              <a:off x="4742061" y="4828102"/>
              <a:ext cx="159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à coins arrondis 45"/>
            <p:cNvSpPr/>
            <p:nvPr/>
          </p:nvSpPr>
          <p:spPr>
            <a:xfrm>
              <a:off x="3960610" y="5095590"/>
              <a:ext cx="15632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Communication</a:t>
              </a:r>
              <a:endParaRPr lang="fr-FR" sz="1400" dirty="0"/>
            </a:p>
          </p:txBody>
        </p:sp>
      </p:grpSp>
      <p:grpSp>
        <p:nvGrpSpPr>
          <p:cNvPr id="9230" name="Groupe 9229"/>
          <p:cNvGrpSpPr/>
          <p:nvPr/>
        </p:nvGrpSpPr>
        <p:grpSpPr>
          <a:xfrm>
            <a:off x="4042463" y="5693559"/>
            <a:ext cx="1399520" cy="865456"/>
            <a:chOff x="4042463" y="5693559"/>
            <a:chExt cx="1399520" cy="865456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4042463" y="5961046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Réalisation</a:t>
              </a:r>
              <a:endParaRPr lang="fr-FR" sz="1400" dirty="0"/>
            </a:p>
          </p:txBody>
        </p:sp>
        <p:cxnSp>
          <p:nvCxnSpPr>
            <p:cNvPr id="69" name="Connecteur droit 68"/>
            <p:cNvCxnSpPr>
              <a:stCxn id="47" idx="0"/>
              <a:endCxn id="46" idx="2"/>
            </p:cNvCxnSpPr>
            <p:nvPr/>
          </p:nvCxnSpPr>
          <p:spPr>
            <a:xfrm flipH="1" flipV="1">
              <a:off x="4742220" y="5693559"/>
              <a:ext cx="3" cy="267487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lèche gauche 72"/>
          <p:cNvSpPr/>
          <p:nvPr/>
        </p:nvSpPr>
        <p:spPr>
          <a:xfrm rot="16200000">
            <a:off x="5773982" y="4127393"/>
            <a:ext cx="4098664" cy="597969"/>
          </a:xfrm>
          <a:prstGeom prst="leftArrow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Veille Technologique</a:t>
            </a:r>
            <a:endParaRPr lang="fr-FR" sz="1400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042461" y="764704"/>
            <a:ext cx="1399520" cy="59460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Besoin</a:t>
            </a:r>
            <a:endParaRPr lang="fr-FR" sz="1400" dirty="0"/>
          </a:p>
        </p:txBody>
      </p:sp>
      <p:grpSp>
        <p:nvGrpSpPr>
          <p:cNvPr id="9225" name="Groupe 9224"/>
          <p:cNvGrpSpPr/>
          <p:nvPr/>
        </p:nvGrpSpPr>
        <p:grpSpPr>
          <a:xfrm>
            <a:off x="4042462" y="1359312"/>
            <a:ext cx="1399520" cy="865457"/>
            <a:chOff x="4042462" y="1359312"/>
            <a:chExt cx="1399520" cy="865457"/>
          </a:xfrm>
        </p:grpSpPr>
        <p:cxnSp>
          <p:nvCxnSpPr>
            <p:cNvPr id="19" name="Connecteur droit 18"/>
            <p:cNvCxnSpPr>
              <a:stCxn id="20" idx="0"/>
              <a:endCxn id="18" idx="2"/>
            </p:cNvCxnSpPr>
            <p:nvPr/>
          </p:nvCxnSpPr>
          <p:spPr>
            <a:xfrm flipH="1" flipV="1">
              <a:off x="4742221" y="1359312"/>
              <a:ext cx="1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à coins arrondis 19"/>
            <p:cNvSpPr/>
            <p:nvPr/>
          </p:nvSpPr>
          <p:spPr>
            <a:xfrm>
              <a:off x="4042462" y="1626800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/>
                <a:t>CdCF</a:t>
              </a:r>
              <a:endParaRPr lang="fr-FR" sz="1400" dirty="0"/>
            </a:p>
          </p:txBody>
        </p:sp>
      </p:grpSp>
      <p:sp>
        <p:nvSpPr>
          <p:cNvPr id="22" name="Rectangle à coins arrondis 21"/>
          <p:cNvSpPr/>
          <p:nvPr/>
        </p:nvSpPr>
        <p:spPr>
          <a:xfrm>
            <a:off x="5898986" y="2509281"/>
            <a:ext cx="1399520" cy="60493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meuble</a:t>
            </a:r>
            <a:endParaRPr lang="fr-FR" sz="14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2123728" y="2492256"/>
            <a:ext cx="1399520" cy="597969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affichage</a:t>
            </a:r>
            <a:endParaRPr lang="fr-FR" sz="1400" dirty="0"/>
          </a:p>
        </p:txBody>
      </p:sp>
      <p:grpSp>
        <p:nvGrpSpPr>
          <p:cNvPr id="9231" name="Groupe 9230"/>
          <p:cNvGrpSpPr/>
          <p:nvPr/>
        </p:nvGrpSpPr>
        <p:grpSpPr>
          <a:xfrm>
            <a:off x="2823489" y="2224768"/>
            <a:ext cx="3775256" cy="284514"/>
            <a:chOff x="2823489" y="2224768"/>
            <a:chExt cx="3775256" cy="284514"/>
          </a:xfrm>
        </p:grpSpPr>
        <p:cxnSp>
          <p:nvCxnSpPr>
            <p:cNvPr id="32" name="Connecteur en angle 31"/>
            <p:cNvCxnSpPr>
              <a:stCxn id="20" idx="2"/>
              <a:endCxn id="23" idx="0"/>
            </p:cNvCxnSpPr>
            <p:nvPr/>
          </p:nvCxnSpPr>
          <p:spPr>
            <a:xfrm rot="5400000">
              <a:off x="3649112" y="1399145"/>
              <a:ext cx="267487" cy="1918734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ngle 33"/>
            <p:cNvCxnSpPr>
              <a:stCxn id="21" idx="0"/>
              <a:endCxn id="22" idx="0"/>
            </p:cNvCxnSpPr>
            <p:nvPr/>
          </p:nvCxnSpPr>
          <p:spPr>
            <a:xfrm rot="16200000" flipH="1">
              <a:off x="5661971" y="1572507"/>
              <a:ext cx="17024" cy="1856525"/>
            </a:xfrm>
            <a:prstGeom prst="bentConnector3">
              <a:avLst>
                <a:gd name="adj1" fmla="val -813264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20" idx="2"/>
              <a:endCxn id="21" idx="0"/>
            </p:cNvCxnSpPr>
            <p:nvPr/>
          </p:nvCxnSpPr>
          <p:spPr>
            <a:xfrm flipH="1">
              <a:off x="4742221" y="2224769"/>
              <a:ext cx="1" cy="2674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7" name="Groupe 9226"/>
          <p:cNvGrpSpPr/>
          <p:nvPr/>
        </p:nvGrpSpPr>
        <p:grpSpPr>
          <a:xfrm>
            <a:off x="2823488" y="3090224"/>
            <a:ext cx="3775258" cy="872421"/>
            <a:chOff x="2823488" y="3090224"/>
            <a:chExt cx="3775258" cy="872421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4042461" y="3364676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pilotage</a:t>
              </a:r>
              <a:endParaRPr lang="fr-FR" sz="1400" dirty="0"/>
            </a:p>
          </p:txBody>
        </p:sp>
        <p:cxnSp>
          <p:nvCxnSpPr>
            <p:cNvPr id="36" name="Connecteur en angle 35"/>
            <p:cNvCxnSpPr>
              <a:stCxn id="23" idx="2"/>
              <a:endCxn id="24" idx="0"/>
            </p:cNvCxnSpPr>
            <p:nvPr/>
          </p:nvCxnSpPr>
          <p:spPr>
            <a:xfrm rot="16200000" flipH="1">
              <a:off x="3645629" y="2268083"/>
              <a:ext cx="274451" cy="1918733"/>
            </a:xfrm>
            <a:prstGeom prst="bentConnector3">
              <a:avLst>
                <a:gd name="adj1" fmla="val 54692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en angle 37"/>
            <p:cNvCxnSpPr>
              <a:stCxn id="22" idx="2"/>
              <a:endCxn id="24" idx="0"/>
            </p:cNvCxnSpPr>
            <p:nvPr/>
          </p:nvCxnSpPr>
          <p:spPr>
            <a:xfrm rot="5400000">
              <a:off x="5545252" y="2311182"/>
              <a:ext cx="250464" cy="1856525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21" idx="2"/>
              <a:endCxn id="24" idx="0"/>
            </p:cNvCxnSpPr>
            <p:nvPr/>
          </p:nvCxnSpPr>
          <p:spPr>
            <a:xfrm>
              <a:off x="4742221" y="3097188"/>
              <a:ext cx="0" cy="2674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8" name="Groupe 9227"/>
          <p:cNvGrpSpPr/>
          <p:nvPr/>
        </p:nvGrpSpPr>
        <p:grpSpPr>
          <a:xfrm>
            <a:off x="4042301" y="3962645"/>
            <a:ext cx="1399520" cy="865457"/>
            <a:chOff x="4042301" y="3962645"/>
            <a:chExt cx="1399520" cy="865457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4042301" y="4230133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Module interface</a:t>
              </a:r>
              <a:endParaRPr lang="fr-FR" sz="1400" dirty="0"/>
            </a:p>
          </p:txBody>
        </p:sp>
        <p:cxnSp>
          <p:nvCxnSpPr>
            <p:cNvPr id="44" name="Connecteur droit 43"/>
            <p:cNvCxnSpPr>
              <a:stCxn id="25" idx="0"/>
              <a:endCxn id="24" idx="2"/>
            </p:cNvCxnSpPr>
            <p:nvPr/>
          </p:nvCxnSpPr>
          <p:spPr>
            <a:xfrm flipV="1">
              <a:off x="4742061" y="3962645"/>
              <a:ext cx="160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9" name="Groupe 9228"/>
          <p:cNvGrpSpPr/>
          <p:nvPr/>
        </p:nvGrpSpPr>
        <p:grpSpPr>
          <a:xfrm>
            <a:off x="3960610" y="4828102"/>
            <a:ext cx="1563220" cy="865457"/>
            <a:chOff x="3960610" y="4828102"/>
            <a:chExt cx="1563220" cy="865457"/>
          </a:xfrm>
        </p:grpSpPr>
        <p:cxnSp>
          <p:nvCxnSpPr>
            <p:cNvPr id="45" name="Connecteur droit 44"/>
            <p:cNvCxnSpPr>
              <a:stCxn id="46" idx="0"/>
              <a:endCxn id="25" idx="2"/>
            </p:cNvCxnSpPr>
            <p:nvPr/>
          </p:nvCxnSpPr>
          <p:spPr>
            <a:xfrm flipH="1" flipV="1">
              <a:off x="4742061" y="4828102"/>
              <a:ext cx="159" cy="267488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à coins arrondis 45"/>
            <p:cNvSpPr/>
            <p:nvPr/>
          </p:nvSpPr>
          <p:spPr>
            <a:xfrm>
              <a:off x="3960610" y="5095590"/>
              <a:ext cx="15632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Communication</a:t>
              </a:r>
              <a:endParaRPr lang="fr-FR" sz="1400" dirty="0"/>
            </a:p>
          </p:txBody>
        </p:sp>
      </p:grpSp>
      <p:grpSp>
        <p:nvGrpSpPr>
          <p:cNvPr id="9230" name="Groupe 9229"/>
          <p:cNvGrpSpPr/>
          <p:nvPr/>
        </p:nvGrpSpPr>
        <p:grpSpPr>
          <a:xfrm>
            <a:off x="4042463" y="5693559"/>
            <a:ext cx="1399520" cy="865456"/>
            <a:chOff x="4042463" y="5693559"/>
            <a:chExt cx="1399520" cy="865456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4042463" y="5961046"/>
              <a:ext cx="1399520" cy="59796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Réalisation</a:t>
              </a:r>
              <a:endParaRPr lang="fr-FR" sz="1400" dirty="0"/>
            </a:p>
          </p:txBody>
        </p:sp>
        <p:cxnSp>
          <p:nvCxnSpPr>
            <p:cNvPr id="69" name="Connecteur droit 68"/>
            <p:cNvCxnSpPr>
              <a:stCxn id="47" idx="0"/>
              <a:endCxn id="46" idx="2"/>
            </p:cNvCxnSpPr>
            <p:nvPr/>
          </p:nvCxnSpPr>
          <p:spPr>
            <a:xfrm flipH="1" flipV="1">
              <a:off x="4742220" y="5693559"/>
              <a:ext cx="3" cy="267487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lèche gauche 72"/>
          <p:cNvSpPr/>
          <p:nvPr/>
        </p:nvSpPr>
        <p:spPr>
          <a:xfrm rot="16200000">
            <a:off x="5773982" y="4127393"/>
            <a:ext cx="4098664" cy="597969"/>
          </a:xfrm>
          <a:prstGeom prst="leftArrow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Veille Technologique</a:t>
            </a:r>
            <a:endParaRPr lang="fr-FR" sz="1400" dirty="0"/>
          </a:p>
        </p:txBody>
      </p:sp>
      <p:pic>
        <p:nvPicPr>
          <p:cNvPr id="37" name="Image 3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72234" y="2683496"/>
            <a:ext cx="1972993" cy="2432860"/>
          </a:xfrm>
          <a:prstGeom prst="ellipse">
            <a:avLst/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Image 38" descr="schéma d'écran tactile capacit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185" y="794951"/>
            <a:ext cx="1940469" cy="1663697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" name="Image 40" descr="schéma écran tactile résist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3628">
            <a:off x="4996220" y="1390933"/>
            <a:ext cx="2119196" cy="1329051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" name="Image 4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1096">
            <a:off x="6375367" y="996138"/>
            <a:ext cx="2297923" cy="1470671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65" b="100000" l="0" r="100000">
                        <a14:foregroundMark x1="30455" y1="46083" x2="30455" y2="46083"/>
                        <a14:foregroundMark x1="50455" y1="40092" x2="50455" y2="40092"/>
                        <a14:foregroundMark x1="52273" y1="23041" x2="52273" y2="23041"/>
                        <a14:foregroundMark x1="25455" y1="36866" x2="25455" y2="36866"/>
                        <a14:foregroundMark x1="73636" y1="38710" x2="73636" y2="38710"/>
                        <a14:foregroundMark x1="72727" y1="50691" x2="72727" y2="50691"/>
                        <a14:foregroundMark x1="86364" y1="33180" x2="86364" y2="33180"/>
                        <a14:backgroundMark x1="52273" y1="17512" x2="52273" y2="17512"/>
                        <a14:backgroundMark x1="66818" y1="22120" x2="66818" y2="22120"/>
                        <a14:backgroundMark x1="54091" y1="31336" x2="54091" y2="31336"/>
                        <a14:backgroundMark x1="40000" y1="54839" x2="40000" y2="54839"/>
                        <a14:backgroundMark x1="45000" y1="73733" x2="45000" y2="73733"/>
                        <a14:backgroundMark x1="47727" y1="67281" x2="47727" y2="67281"/>
                        <a14:backgroundMark x1="25909" y1="71889" x2="25909" y2="71889"/>
                        <a14:backgroundMark x1="20909" y1="64516" x2="20909" y2="64516"/>
                        <a14:backgroundMark x1="16364" y1="52535" x2="16364" y2="52535"/>
                        <a14:backgroundMark x1="18182" y1="39631" x2="18182" y2="39631"/>
                        <a14:backgroundMark x1="23182" y1="29032" x2="23182" y2="29032"/>
                        <a14:backgroundMark x1="74545" y1="29032" x2="74545" y2="29032"/>
                        <a14:backgroundMark x1="82727" y1="58525" x2="82727" y2="58525"/>
                        <a14:backgroundMark x1="80455" y1="63594" x2="80455" y2="63594"/>
                        <a14:backgroundMark x1="74545" y1="74194" x2="74545" y2="74194"/>
                        <a14:backgroundMark x1="67727" y1="47005" x2="67727" y2="47005"/>
                        <a14:backgroundMark x1="68636" y1="40553" x2="68636" y2="40553"/>
                        <a14:backgroundMark x1="60909" y1="56221" x2="60909" y2="56221"/>
                        <a14:backgroundMark x1="52273" y1="64516" x2="52273" y2="64516"/>
                        <a14:backgroundMark x1="31818" y1="66359" x2="31818" y2="66359"/>
                        <a14:backgroundMark x1="84091" y1="43318" x2="84091" y2="43318"/>
                        <a14:backgroundMark x1="71364" y1="63134" x2="71364" y2="63134"/>
                        <a14:backgroundMark x1="67727" y1="66820" x2="67727" y2="66820"/>
                        <a14:backgroundMark x1="59091" y1="83871" x2="59091" y2="83871"/>
                        <a14:backgroundMark x1="68182" y1="82488" x2="68182" y2="82488"/>
                        <a14:backgroundMark x1="64091" y1="71429" x2="64091" y2="71429"/>
                        <a14:backgroundMark x1="52727" y1="88479" x2="52727" y2="88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6187" y="4961846"/>
            <a:ext cx="1665634" cy="163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226538" y="2727856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Recherche de solutions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569174" y="396264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Expérimentation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323916" y="6075364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Validation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519111" y="607581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… ou non de la solution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692235" y="304278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Choix d’une solution</a:t>
            </a:r>
            <a:endParaRPr lang="fr-FR" i="1" dirty="0">
              <a:solidFill>
                <a:schemeClr val="tx1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987824" y="2358512"/>
            <a:ext cx="1054476" cy="88093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3523248" y="3663660"/>
            <a:ext cx="544696" cy="12538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2823488" y="3962645"/>
            <a:ext cx="1218812" cy="13385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4042461" y="2492257"/>
            <a:ext cx="1399520" cy="60493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Module tactile</a:t>
            </a:r>
            <a:endParaRPr lang="fr-FR" sz="1400" dirty="0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876E-7 L -0.2408 0.12026 " pathEditMode="fixed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73" grpId="0" animBg="1"/>
      <p:bldP spid="2" grpId="0"/>
      <p:bldP spid="48" grpId="0"/>
      <p:bldP spid="49" grpId="0"/>
      <p:bldP spid="50" grpId="0"/>
      <p:bldP spid="51" grpId="0"/>
      <p:bldP spid="21" grpId="0" animBg="1"/>
      <p:bldP spid="2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élève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Organisation pédagogique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5345198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8538E-6 L 0.00122 0.086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3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695206" y="1268760"/>
            <a:ext cx="59731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 séquences</a:t>
            </a:r>
            <a:endParaRPr lang="fr-F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979712" y="5167064"/>
            <a:ext cx="597313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400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Soit 12 séances + les synthèses</a:t>
            </a:r>
            <a:endParaRPr lang="fr-FR" sz="2400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979712" y="2174058"/>
            <a:ext cx="6447589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Pourquoi et comment communiquer aujourd’hui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Quelle démarche suivre lors de la conception d’un projet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définir un objet technique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Quelles solutions techniques pour le projet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réaliser le prototype ?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Validation du prototype.</a:t>
            </a:r>
          </a:p>
          <a:p>
            <a:pPr marL="342900" indent="-342900" algn="just" eaLnBrk="1" hangingPunct="1"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fr-FR" i="1" dirty="0" smtClean="0">
                <a:solidFill>
                  <a:schemeClr val="tx1"/>
                </a:solidFill>
              </a:rPr>
              <a:t>Comment communiquer sur le projet 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pluri-technologique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pluridisciplinaire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riche en expérimentations élève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modulable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1412054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958437" y="1052736"/>
            <a:ext cx="6117154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 dossier technique pour le professeur </a:t>
            </a: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(40 pages environ)</a:t>
            </a:r>
            <a:endParaRPr lang="fr-F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3207" y="2396229"/>
            <a:ext cx="2676673" cy="3793665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4882">
            <a:off x="2164841" y="2590955"/>
            <a:ext cx="2673665" cy="3780506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5615">
            <a:off x="3077596" y="2635287"/>
            <a:ext cx="2748917" cy="3794509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0679">
            <a:off x="3757664" y="2645375"/>
            <a:ext cx="2676475" cy="3774332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4512">
            <a:off x="4552049" y="2593927"/>
            <a:ext cx="2673665" cy="3780504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26" y="2388881"/>
            <a:ext cx="2673665" cy="3770370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19211">
            <a:off x="5986688" y="2363826"/>
            <a:ext cx="2835239" cy="3997040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71032" y="3027778"/>
            <a:ext cx="6438946" cy="2485787"/>
          </a:xfrm>
          <a:prstGeom prst="roundRect">
            <a:avLst/>
          </a:prstGeom>
          <a:solidFill>
            <a:schemeClr val="accent1">
              <a:alpha val="63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 chaque module</a:t>
            </a:r>
          </a:p>
          <a:p>
            <a:pPr algn="ctr"/>
            <a:endParaRPr lang="fr-F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 partie « ressources »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 partie « solutions techniques »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331640" y="938038"/>
            <a:ext cx="611715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Budget</a:t>
            </a:r>
            <a:endParaRPr lang="fr-F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87350"/>
              </p:ext>
            </p:extLst>
          </p:nvPr>
        </p:nvGraphicFramePr>
        <p:xfrm>
          <a:off x="1500188" y="2060848"/>
          <a:ext cx="7121626" cy="3943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4277"/>
                <a:gridCol w="1008112"/>
                <a:gridCol w="944048"/>
                <a:gridCol w="765189"/>
              </a:tblGrid>
              <a:tr h="44982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</a:rPr>
                        <a:t>Matériel réutilisable :</a:t>
                      </a:r>
                      <a:endParaRPr lang="fr-FR" sz="12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 dirty="0">
                          <a:solidFill>
                            <a:schemeClr val="bg1"/>
                          </a:solidFill>
                          <a:effectLst/>
                        </a:rPr>
                        <a:t>Prix approximatif</a:t>
                      </a:r>
                      <a:endParaRPr lang="fr-FR" sz="11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fr-FR" sz="1100" i="1" baseline="30000" dirty="0">
                          <a:solidFill>
                            <a:schemeClr val="bg1"/>
                          </a:solidFill>
                          <a:effectLst/>
                        </a:rPr>
                        <a:t>ère</a:t>
                      </a:r>
                      <a:r>
                        <a:rPr lang="fr-FR" sz="1100" i="1" dirty="0">
                          <a:solidFill>
                            <a:schemeClr val="bg1"/>
                          </a:solidFill>
                          <a:effectLst/>
                        </a:rPr>
                        <a:t> année</a:t>
                      </a:r>
                      <a:endParaRPr lang="fr-FR" sz="11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 dirty="0">
                          <a:solidFill>
                            <a:schemeClr val="bg1"/>
                          </a:solidFill>
                          <a:effectLst/>
                        </a:rPr>
                        <a:t>Années suivantes</a:t>
                      </a:r>
                      <a:endParaRPr lang="fr-FR" sz="11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1512168">
                <a:tc>
                  <a:txBody>
                    <a:bodyPr/>
                    <a:lstStyle/>
                    <a:p>
                      <a:pPr marL="857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fr-FR" sz="11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</a:tr>
              <a:tr h="12192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</a:rPr>
                        <a:t>Matériel « consommable » :</a:t>
                      </a:r>
                      <a:endParaRPr lang="fr-FR" sz="12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</a:tr>
              <a:tr h="609620">
                <a:tc>
                  <a:txBody>
                    <a:bodyPr/>
                    <a:lstStyle/>
                    <a:p>
                      <a:pPr marL="857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fr-FR" sz="11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</a:tr>
              <a:tr h="19846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TOTAUX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47665" y="2564904"/>
            <a:ext cx="4248472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1 vidéoprojecteur </a:t>
            </a:r>
            <a:r>
              <a:rPr lang="fr-FR" sz="1100" dirty="0" smtClean="0"/>
              <a:t>……………………………………………………</a:t>
            </a:r>
            <a:endParaRPr lang="fr-FR" sz="11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1 webcam modifiée (ou webcam infrarouge) </a:t>
            </a:r>
            <a:r>
              <a:rPr lang="fr-FR" sz="1100" dirty="0" smtClean="0"/>
              <a:t>……………………..</a:t>
            </a:r>
            <a:endParaRPr lang="fr-FR" sz="11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6 webcams standards (1 par îlot) </a:t>
            </a:r>
            <a:r>
              <a:rPr lang="fr-FR" sz="1100" dirty="0" smtClean="0"/>
              <a:t>…………………………………</a:t>
            </a:r>
            <a:endParaRPr lang="fr-FR" sz="11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1 plaque de plexiglass aux dimensions souhaitée pour l’écran, épaisseur de 8 à 10mm </a:t>
            </a:r>
            <a:r>
              <a:rPr lang="fr-FR" sz="1100" dirty="0" smtClean="0"/>
              <a:t>……………………………………………</a:t>
            </a:r>
            <a:endParaRPr lang="fr-FR" sz="11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6 plaques de plexiglass de petite taille (30cm x 20cm par exemple) </a:t>
            </a:r>
            <a:r>
              <a:rPr lang="fr-FR" sz="1100" dirty="0" smtClean="0"/>
              <a:t>………………………………………………………………</a:t>
            </a:r>
            <a:endParaRPr lang="fr-FR" sz="11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dispositif d’éclairage infrarouge ……………………………………</a:t>
            </a:r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100" dirty="0"/>
              <a:t>2 ventilateurs </a:t>
            </a:r>
            <a:r>
              <a:rPr lang="fr-FR" sz="1100" dirty="0" smtClean="0"/>
              <a:t>…………………………………………………………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40152" y="2564903"/>
            <a:ext cx="908323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350€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30€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6 x 15€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50€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40€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100€ 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40€</a:t>
            </a:r>
            <a:endParaRPr lang="fr-FR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5" y="4706205"/>
            <a:ext cx="42484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200" dirty="0"/>
              <a:t>Matériau nécessaire à la réalisation du meuble (médium, contreplaqué, carton, cornières </a:t>
            </a:r>
            <a:r>
              <a:rPr lang="fr-FR" sz="1200" dirty="0" err="1"/>
              <a:t>galva</a:t>
            </a:r>
            <a:r>
              <a:rPr lang="fr-FR" sz="1200" dirty="0"/>
              <a:t>, tasseaux bois, …) suivant la solution choisie </a:t>
            </a:r>
            <a:r>
              <a:rPr lang="fr-FR" sz="1200" dirty="0" smtClean="0"/>
              <a:t>……………………………………</a:t>
            </a:r>
            <a:endParaRPr lang="fr-FR" sz="1200" dirty="0"/>
          </a:p>
          <a:p>
            <a:pPr marL="85725" lvl="0" indent="-85725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sz="1200" dirty="0"/>
              <a:t>Visserie diverse </a:t>
            </a:r>
            <a:r>
              <a:rPr lang="fr-FR" sz="1200" dirty="0" smtClean="0"/>
              <a:t>……………………………………………….</a:t>
            </a:r>
            <a:endParaRPr lang="fr-FR" sz="1200" dirty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/>
              <a:t> </a:t>
            </a:r>
            <a:endParaRPr lang="fr-FR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40152" y="4790240"/>
            <a:ext cx="908323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maxi 100€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15€</a:t>
            </a:r>
            <a:endParaRPr lang="fr-FR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994633" y="2564903"/>
            <a:ext cx="817728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 smtClean="0"/>
              <a:t>X</a:t>
            </a: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  <a:endParaRPr lang="fr-FR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92935" y="4790240"/>
            <a:ext cx="819426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 smtClean="0"/>
              <a:t>X</a:t>
            </a: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  <a:endParaRPr lang="fr-FR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08234" y="4790240"/>
            <a:ext cx="648073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 smtClean="0"/>
              <a:t>X</a:t>
            </a:r>
            <a:endParaRPr lang="fr-FR" sz="11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/>
              <a:t>X</a:t>
            </a:r>
            <a:endParaRPr lang="fr-FR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1245" y="573325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815</a:t>
            </a:r>
            <a:r>
              <a:rPr lang="fr-FR" sz="1200" b="1" dirty="0" smtClean="0"/>
              <a:t>€</a:t>
            </a:r>
            <a:endParaRPr lang="fr-FR" sz="1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75725" y="5733256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115</a:t>
            </a:r>
            <a:r>
              <a:rPr lang="fr-FR" sz="1200" b="1" dirty="0" smtClean="0"/>
              <a:t>€</a:t>
            </a:r>
            <a:endParaRPr lang="fr-FR" sz="12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5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907704" y="2842778"/>
            <a:ext cx="6117154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Merci de votre attention !</a:t>
            </a:r>
            <a:endParaRPr lang="fr-FR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« dans l’air du temps »</a:t>
            </a: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9" b="98291" l="5085" r="96610">
                        <a14:foregroundMark x1="13559" y1="7977" x2="13559" y2="7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73101">
            <a:off x="1406472" y="1357967"/>
            <a:ext cx="2021850" cy="30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76505">
            <a:off x="7376577" y="3933056"/>
            <a:ext cx="1086837" cy="22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4177" y="4541499"/>
            <a:ext cx="4154785" cy="188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91697" y="1671332"/>
            <a:ext cx="29913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i="1" dirty="0" smtClean="0">
                <a:solidFill>
                  <a:schemeClr val="tx1"/>
                </a:solidFill>
              </a:rPr>
              <a:t>Des objets techniques qui utilisent de plus en plus des interfaces tactiles …</a:t>
            </a:r>
            <a:endParaRPr lang="fr-FR" i="1" dirty="0">
              <a:solidFill>
                <a:schemeClr val="tx1"/>
              </a:solidFill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170" y="1444129"/>
            <a:ext cx="1905000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668932" y="3500568"/>
            <a:ext cx="29913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i="1" dirty="0" smtClean="0">
                <a:solidFill>
                  <a:schemeClr val="tx1"/>
                </a:solidFill>
              </a:rPr>
              <a:t>… et qui font partie du quotidien de chacun.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7968" y="4541499"/>
            <a:ext cx="1305438" cy="188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3281" y="2604968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pluri-technologique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3281" y="3917084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pluridisciplinaire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03281" y="457314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riche en expérimentations élève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3281" y="1292852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« dans l’air du temps »</a:t>
            </a:r>
            <a:endParaRPr lang="fr-FR" sz="2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03281" y="194891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accessible à tous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03281" y="3261026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projet modulable</a:t>
            </a:r>
            <a:endParaRPr lang="fr-FR" sz="20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231614" y="1412054"/>
            <a:ext cx="180020" cy="16404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03281" y="5229200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Organisation pédagogique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3281" y="5783889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Dossier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7169E-6 L -4.44444E-6 0.0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5" y="2132856"/>
            <a:ext cx="5585589" cy="417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5" y="2132856"/>
            <a:ext cx="5585590" cy="417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993775" y="214313"/>
            <a:ext cx="14288" cy="6215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11498" y="71438"/>
            <a:ext cx="85010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600" dirty="0" smtClean="0">
                <a:solidFill>
                  <a:srgbClr val="FFFF00"/>
                </a:solidFill>
                <a:latin typeface="Agency FB" pitchFamily="34" charset="0"/>
              </a:rPr>
              <a:t>La table multimédia: </a:t>
            </a:r>
            <a:r>
              <a:rPr lang="fr-FR" sz="2400" dirty="0">
                <a:solidFill>
                  <a:srgbClr val="FFFF00"/>
                </a:solidFill>
                <a:latin typeface="Agency FB" pitchFamily="34" charset="0"/>
              </a:rPr>
              <a:t>Une 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réalisation collective pour la classe de 3</a:t>
            </a:r>
            <a:r>
              <a:rPr lang="fr-FR" sz="2400" baseline="30000" dirty="0" smtClean="0">
                <a:solidFill>
                  <a:srgbClr val="FFFF00"/>
                </a:solidFill>
                <a:latin typeface="Agency FB" pitchFamily="34" charset="0"/>
              </a:rPr>
              <a:t>ème</a:t>
            </a:r>
            <a:r>
              <a:rPr lang="fr-FR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endParaRPr lang="fr-F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4695825" y="6550025"/>
            <a:ext cx="430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PARIS – 31 janvier 2012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92088" cy="6215062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56670" y="958823"/>
            <a:ext cx="74295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Un projet accessible à tous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8097" y="984565"/>
            <a:ext cx="35330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chemeClr val="tx1"/>
                </a:solidFill>
              </a:rPr>
              <a:t>Des technologies simples à mettre en œuvre et faciles à comprendre par les élèves …</a:t>
            </a:r>
            <a:endParaRPr lang="fr-FR" sz="16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0935" y="2507746"/>
            <a:ext cx="4489780" cy="3353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0025"/>
            <a:ext cx="4067944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>
                <a:solidFill>
                  <a:srgbClr val="FFFFFF"/>
                </a:solidFill>
                <a:latin typeface="Calibri" pitchFamily="34" charset="0"/>
              </a:rPr>
              <a:t>Académie de </a:t>
            </a:r>
            <a:r>
              <a:rPr lang="fr-FR" sz="1200" b="1" dirty="0" smtClean="0">
                <a:solidFill>
                  <a:srgbClr val="FFFFFF"/>
                </a:solidFill>
                <a:latin typeface="Calibri" pitchFamily="34" charset="0"/>
              </a:rPr>
              <a:t>Reims – Benoit PIGOT &amp; Laurent DEGARDIN</a:t>
            </a:r>
            <a:endParaRPr lang="fr-FR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25972</TotalTime>
  <Words>2627</Words>
  <Application>Microsoft Office PowerPoint</Application>
  <PresentationFormat>Affichage à l'écran (4:3)</PresentationFormat>
  <Paragraphs>462</Paragraphs>
  <Slides>42</Slides>
  <Notes>42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Technique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Philippe Fichou</dc:creator>
  <cp:lastModifiedBy>Benoit</cp:lastModifiedBy>
  <cp:revision>417</cp:revision>
  <cp:lastPrinted>1601-01-01T00:00:00Z</cp:lastPrinted>
  <dcterms:created xsi:type="dcterms:W3CDTF">2009-01-06T05:36:58Z</dcterms:created>
  <dcterms:modified xsi:type="dcterms:W3CDTF">2012-05-10T13:46:34Z</dcterms:modified>
</cp:coreProperties>
</file>