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_rels/presentation.xml.rels" ContentType="application/vnd.openxmlformats-package.relationships+xml"/>
  <Override PartName="/ppt/media/image8.png" ContentType="image/png"/>
  <Override PartName="/ppt/media/image6.jpeg" ContentType="image/jpeg"/>
  <Override PartName="/ppt/media/image5.png" ContentType="image/png"/>
  <Override PartName="/ppt/media/image7.png" ContentType="image/png"/>
  <Override PartName="/ppt/media/image4.jpeg" ContentType="image/jpeg"/>
  <Override PartName="/ppt/media/image3.png" ContentType="image/png"/>
  <Override PartName="/ppt/media/image2.png" ContentType="image/png"/>
  <Override PartName="/ppt/media/image1.jpeg" ContentType="image/jpeg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04920" y="3917520"/>
            <a:ext cx="8686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75560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30492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304920" y="1554120"/>
            <a:ext cx="86864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304920" y="457200"/>
            <a:ext cx="8686440" cy="5622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30492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304920" y="1554120"/>
            <a:ext cx="86864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75560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304920" y="3917520"/>
            <a:ext cx="8686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04920" y="3917520"/>
            <a:ext cx="8686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75560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30492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subTitle"/>
          </p:nvPr>
        </p:nvSpPr>
        <p:spPr>
          <a:xfrm>
            <a:off x="304920" y="1554120"/>
            <a:ext cx="86864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subTitle"/>
          </p:nvPr>
        </p:nvSpPr>
        <p:spPr>
          <a:xfrm>
            <a:off x="304920" y="457200"/>
            <a:ext cx="8686440" cy="5622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0492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75560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304920" y="3917520"/>
            <a:ext cx="8686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304920" y="3917520"/>
            <a:ext cx="8686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75560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30492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304920" y="457200"/>
            <a:ext cx="8686440" cy="56224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0492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755600" y="39175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755600" y="1554120"/>
            <a:ext cx="42386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304920" y="3917520"/>
            <a:ext cx="8686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6.jpe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1" name="Line 2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2" name="Line 3"/>
          <p:cNvSpPr/>
          <p:nvPr/>
        </p:nvSpPr>
        <p:spPr>
          <a:xfrm>
            <a:off x="514080" y="1057680"/>
            <a:ext cx="8629920" cy="252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pic>
        <p:nvPicPr>
          <p:cNvPr descr="" id="3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8100360" y="6165360"/>
            <a:ext cx="1033560" cy="649080"/>
          </a:xfrm>
          <a:prstGeom prst="rect">
            <a:avLst/>
          </a:prstGeom>
        </p:spPr>
      </p:pic>
      <p:sp>
        <p:nvSpPr>
          <p:cNvPr id="4" name="CustomShape 4"/>
          <p:cNvSpPr/>
          <p:nvPr/>
        </p:nvSpPr>
        <p:spPr>
          <a:xfrm>
            <a:off x="7380360" y="6488640"/>
            <a:ext cx="79164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Franklin Gothic Book"/>
              </a:rPr>
              <a:t>XdB</a:t>
            </a:r>
            <a:endParaRPr/>
          </a:p>
        </p:txBody>
      </p:sp>
      <p:sp>
        <p:nvSpPr>
          <p:cNvPr id="5" name="Line 5"/>
          <p:cNvSpPr/>
          <p:nvPr/>
        </p:nvSpPr>
        <p:spPr>
          <a:xfrm>
            <a:off x="514080" y="5349600"/>
            <a:ext cx="8629920" cy="252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6" name="PlaceHolder 6"/>
          <p:cNvSpPr>
            <a:spLocks noGrp="1"/>
          </p:cNvSpPr>
          <p:nvPr>
            <p:ph type="title"/>
          </p:nvPr>
        </p:nvSpPr>
        <p:spPr>
          <a:xfrm>
            <a:off x="380880" y="4853520"/>
            <a:ext cx="8457840" cy="1221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 sz="3600">
                <a:solidFill>
                  <a:srgbClr val="4e3b30"/>
                </a:solidFill>
                <a:latin typeface="Franklin Gothic Medium"/>
              </a:rPr>
              <a:t>Cliquez pour éditer le format du texte-titreCliquez pour modifier le style du titre</a:t>
            </a:r>
            <a:endParaRPr/>
          </a:p>
        </p:txBody>
      </p:sp>
      <p:sp>
        <p:nvSpPr>
          <p:cNvPr id="7" name="PlaceHolder 7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Franklin Gothic Book"/>
              </a:rPr>
              <a:t>30/10/2014</a:t>
            </a:r>
            <a:endParaRPr/>
          </a:p>
        </p:txBody>
      </p:sp>
      <p:sp>
        <p:nvSpPr>
          <p:cNvPr id="8" name="PlaceHolder 8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9" name="PlaceHolder 9"/>
          <p:cNvSpPr>
            <a:spLocks noGrp="1"/>
          </p:cNvSpPr>
          <p:nvPr>
            <p:ph type="sldNum"/>
          </p:nvPr>
        </p:nvSpPr>
        <p:spPr>
          <a:xfrm>
            <a:off x="8229600" y="6473880"/>
            <a:ext cx="758520" cy="24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E19181B1-1131-41D1-9181-D1D1C1A18151}" type="slidenum">
              <a:rPr lang="fr-FR">
                <a:solidFill>
                  <a:srgbClr val="000000"/>
                </a:solidFill>
                <a:latin typeface="Franklin Gothic Book"/>
              </a:rPr>
              <a:t>&lt;numéro&gt;</a:t>
            </a:fld>
            <a:endParaRPr/>
          </a:p>
        </p:txBody>
      </p:sp>
      <p:pic>
        <p:nvPicPr>
          <p:cNvPr descr="" id="10" name="Picture 1"/>
          <p:cNvPicPr/>
          <p:nvPr/>
        </p:nvPicPr>
        <p:blipFill>
          <a:blip r:embed="rId4"/>
          <a:stretch>
            <a:fillRect/>
          </a:stretch>
        </p:blipFill>
        <p:spPr>
          <a:xfrm>
            <a:off x="8100360" y="6165360"/>
            <a:ext cx="1033560" cy="649080"/>
          </a:xfrm>
          <a:prstGeom prst="rect">
            <a:avLst/>
          </a:prstGeom>
        </p:spPr>
      </p:pic>
      <p:sp>
        <p:nvSpPr>
          <p:cNvPr id="11" name="CustomShape 10"/>
          <p:cNvSpPr/>
          <p:nvPr/>
        </p:nvSpPr>
        <p:spPr>
          <a:xfrm>
            <a:off x="7380360" y="6488640"/>
            <a:ext cx="79164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Franklin Gothic Book"/>
              </a:rPr>
              <a:t>XdB</a:t>
            </a:r>
            <a:endParaRPr/>
          </a:p>
        </p:txBody>
      </p:sp>
      <p:sp>
        <p:nvSpPr>
          <p:cNvPr id="12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1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6" name="Line 2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7" name="Line 3"/>
          <p:cNvSpPr/>
          <p:nvPr/>
        </p:nvSpPr>
        <p:spPr>
          <a:xfrm>
            <a:off x="514080" y="1057680"/>
            <a:ext cx="8629920" cy="252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pic>
        <p:nvPicPr>
          <p:cNvPr descr="" id="48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8100360" y="6165360"/>
            <a:ext cx="1033560" cy="649080"/>
          </a:xfrm>
          <a:prstGeom prst="rect">
            <a:avLst/>
          </a:prstGeom>
        </p:spPr>
      </p:pic>
      <p:sp>
        <p:nvSpPr>
          <p:cNvPr id="49" name="CustomShape 4"/>
          <p:cNvSpPr/>
          <p:nvPr/>
        </p:nvSpPr>
        <p:spPr>
          <a:xfrm>
            <a:off x="7380360" y="6488640"/>
            <a:ext cx="79164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Franklin Gothic Book"/>
              </a:rPr>
              <a:t>XdB</a:t>
            </a:r>
            <a:endParaRPr/>
          </a:p>
        </p:txBody>
      </p:sp>
      <p:sp>
        <p:nvSpPr>
          <p:cNvPr id="50" name="PlaceHolder 5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fr-FR" sz="3600">
                <a:solidFill>
                  <a:srgbClr val="4e3b30"/>
                </a:solidFill>
                <a:latin typeface="Franklin Gothic Medium"/>
              </a:rPr>
              <a:t>Cliquez pour éditer le format du texte-titreCliquez pour modifier le style du titre</a:t>
            </a:r>
            <a:endParaRPr/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fr-FR" sz="3200">
                <a:solidFill>
                  <a:srgbClr val="4e3b30"/>
                </a:solidFill>
                <a:latin typeface="Franklin Gothic Book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3200">
                <a:solidFill>
                  <a:srgbClr val="4e3b30"/>
                </a:solidFill>
                <a:latin typeface="Franklin Gothic Book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3200">
                <a:solidFill>
                  <a:srgbClr val="4e3b30"/>
                </a:solidFill>
                <a:latin typeface="Franklin Gothic Book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3200">
                <a:solidFill>
                  <a:srgbClr val="4e3b30"/>
                </a:solidFill>
                <a:latin typeface="Franklin Gothic Book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3200">
                <a:solidFill>
                  <a:srgbClr val="4e3b30"/>
                </a:solidFill>
                <a:latin typeface="Franklin Gothic Book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3200">
                <a:solidFill>
                  <a:srgbClr val="4e3b30"/>
                </a:solidFill>
                <a:latin typeface="Franklin Gothic Book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SzPct val="70000"/>
              <a:buFont charset="2" typeface="Wingdings 2"/>
              <a:buChar char=""/>
            </a:pPr>
            <a:r>
              <a:rPr lang="fr-FR" sz="3200">
                <a:solidFill>
                  <a:srgbClr val="4e3b30"/>
                </a:solidFill>
                <a:latin typeface="Franklin Gothic Book"/>
              </a:rPr>
              <a:t>Septième niveau de planCliquez pour modifier les styles du texte du masque</a:t>
            </a:r>
            <a:endParaRPr/>
          </a:p>
          <a:p>
            <a:pPr lvl="1">
              <a:lnSpc>
                <a:spcPct val="100000"/>
              </a:lnSpc>
              <a:buSzPct val="70000"/>
              <a:buFont charset="2" typeface="Wingdings 2"/>
              <a:buChar char=""/>
            </a:pPr>
            <a:r>
              <a:rPr lang="fr-FR" sz="2800">
                <a:solidFill>
                  <a:srgbClr val="4e3b30"/>
                </a:solidFill>
                <a:latin typeface="Franklin Gothic Book"/>
              </a:rPr>
              <a:t>Deuxième niveau</a:t>
            </a:r>
            <a:endParaRPr/>
          </a:p>
          <a:p>
            <a:pPr lvl="1">
              <a:buSzPct val="70000"/>
              <a:buFont charset="2" typeface="Wingdings 2"/>
              <a:buChar char=""/>
            </a:pPr>
            <a:r>
              <a:rPr lang="fr-FR" sz="2400">
                <a:solidFill>
                  <a:srgbClr val="4e3b30"/>
                </a:solidFill>
                <a:latin typeface="Franklin Gothic Book"/>
              </a:rPr>
              <a:t>Troisième niveau</a:t>
            </a:r>
            <a:endParaRPr/>
          </a:p>
          <a:p>
            <a:pPr lvl="2">
              <a:buSzPct val="70000"/>
              <a:buFont charset="2" typeface="Wingdings 2"/>
              <a:buChar char=""/>
            </a:pPr>
            <a:r>
              <a:rPr lang="fr-FR" sz="2000">
                <a:solidFill>
                  <a:srgbClr val="4e3b30"/>
                </a:solidFill>
                <a:latin typeface="Franklin Gothic Book"/>
              </a:rPr>
              <a:t>Quatrième niveau</a:t>
            </a:r>
            <a:endParaRPr/>
          </a:p>
          <a:p>
            <a:pPr lvl="3">
              <a:buSzPct val="70000"/>
              <a:buFont charset="2" typeface="Wingdings 2"/>
              <a:buChar char=""/>
            </a:pPr>
            <a:r>
              <a:rPr lang="fr-FR">
                <a:solidFill>
                  <a:srgbClr val="4e3b30"/>
                </a:solidFill>
                <a:latin typeface="Franklin Gothic Book"/>
              </a:rPr>
              <a:t>Cinquième niveau</a:t>
            </a:r>
            <a:endParaRPr/>
          </a:p>
        </p:txBody>
      </p:sp>
      <p:sp>
        <p:nvSpPr>
          <p:cNvPr id="52" name="PlaceHolder 7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Franklin Gothic Book"/>
              </a:rPr>
              <a:t>30/10/2014</a:t>
            </a:r>
            <a:endParaRPr/>
          </a:p>
        </p:txBody>
      </p:sp>
      <p:sp>
        <p:nvSpPr>
          <p:cNvPr id="53" name="PlaceHolder 8"/>
          <p:cNvSpPr>
            <a:spLocks noGrp="1"/>
          </p:cNvSpPr>
          <p:nvPr>
            <p:ph type="ftr"/>
          </p:nvPr>
        </p:nvSpPr>
        <p:spPr>
          <a:xfrm>
            <a:off x="3581280" y="76320"/>
            <a:ext cx="2895120" cy="28872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54" name="PlaceHolder 9"/>
          <p:cNvSpPr>
            <a:spLocks noGrp="1"/>
          </p:cNvSpPr>
          <p:nvPr>
            <p:ph type="sldNum"/>
          </p:nvPr>
        </p:nvSpPr>
        <p:spPr>
          <a:xfrm>
            <a:off x="8229600" y="6473880"/>
            <a:ext cx="758520" cy="246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F111F141-D131-41E1-B1A1-E1E171C151B1}" type="slidenum">
              <a:rPr lang="fr-FR">
                <a:solidFill>
                  <a:srgbClr val="000000"/>
                </a:solidFill>
                <a:latin typeface="Franklin Gothic Book"/>
              </a:rPr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Line 1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88" name="Line 2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89" name="Line 3"/>
          <p:cNvSpPr/>
          <p:nvPr/>
        </p:nvSpPr>
        <p:spPr>
          <a:xfrm>
            <a:off x="514080" y="1057680"/>
            <a:ext cx="8629920" cy="252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pic>
        <p:nvPicPr>
          <p:cNvPr descr="" id="90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8100360" y="6165360"/>
            <a:ext cx="1033560" cy="649080"/>
          </a:xfrm>
          <a:prstGeom prst="rect">
            <a:avLst/>
          </a:prstGeom>
        </p:spPr>
      </p:pic>
      <p:sp>
        <p:nvSpPr>
          <p:cNvPr id="91" name="CustomShape 4"/>
          <p:cNvSpPr/>
          <p:nvPr/>
        </p:nvSpPr>
        <p:spPr>
          <a:xfrm>
            <a:off x="7380360" y="6488640"/>
            <a:ext cx="79164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Franklin Gothic Book"/>
              </a:rPr>
              <a:t>XdB</a:t>
            </a:r>
            <a:endParaRPr/>
          </a:p>
        </p:txBody>
      </p:sp>
      <p:sp>
        <p:nvSpPr>
          <p:cNvPr id="92" name="PlaceHolder 5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Franklin Gothic Book"/>
              </a:rPr>
              <a:t>30/10/2014</a:t>
            </a:r>
            <a:endParaRPr/>
          </a:p>
        </p:txBody>
      </p:sp>
      <p:sp>
        <p:nvSpPr>
          <p:cNvPr id="93" name="PlaceHolder 6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94" name="PlaceHolder 7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71112181-B151-4181-9101-11B12151A1C1}" type="slidenum">
              <a:rPr lang="fr-FR">
                <a:solidFill>
                  <a:srgbClr val="000000"/>
                </a:solidFill>
                <a:latin typeface="Franklin Gothic Book"/>
              </a:rPr>
              <a:t>&lt;numéro&gt;</a:t>
            </a:fld>
            <a:endParaRPr/>
          </a:p>
        </p:txBody>
      </p:sp>
      <p:pic>
        <p:nvPicPr>
          <p:cNvPr descr="" id="95" name="Picture 1"/>
          <p:cNvPicPr/>
          <p:nvPr/>
        </p:nvPicPr>
        <p:blipFill>
          <a:blip r:embed="rId4"/>
          <a:stretch>
            <a:fillRect/>
          </a:stretch>
        </p:blipFill>
        <p:spPr>
          <a:xfrm>
            <a:off x="8100360" y="6165360"/>
            <a:ext cx="1033560" cy="649080"/>
          </a:xfrm>
          <a:prstGeom prst="rect">
            <a:avLst/>
          </a:prstGeom>
        </p:spPr>
      </p:pic>
      <p:sp>
        <p:nvSpPr>
          <p:cNvPr id="96" name="CustomShape 8"/>
          <p:cNvSpPr/>
          <p:nvPr/>
        </p:nvSpPr>
        <p:spPr>
          <a:xfrm>
            <a:off x="7380360" y="6488640"/>
            <a:ext cx="79164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Franklin Gothic Book"/>
              </a:rPr>
              <a:t>XdB</a:t>
            </a:r>
            <a:endParaRPr/>
          </a:p>
        </p:txBody>
      </p:sp>
      <p:sp>
        <p:nvSpPr>
          <p:cNvPr id="97" name="PlaceHolder 9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fr-FR"/>
              <a:t>Cliquez pour éditer le format du texte-titre</a:t>
            </a:r>
            <a:endParaRPr/>
          </a:p>
        </p:txBody>
      </p:sp>
      <p:sp>
        <p:nvSpPr>
          <p:cNvPr id="98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fr-FR" sz="3600">
                <a:solidFill>
                  <a:srgbClr val="4e3b30"/>
                </a:solidFill>
                <a:latin typeface="Franklin Gothic Medium"/>
              </a:rPr>
              <a:t>Des entrées pour différencier</a:t>
            </a:r>
            <a:endParaRPr/>
          </a:p>
        </p:txBody>
      </p:sp>
      <p:sp>
        <p:nvSpPr>
          <p:cNvPr id="132" name="CustomShape 2"/>
          <p:cNvSpPr/>
          <p:nvPr/>
        </p:nvSpPr>
        <p:spPr>
          <a:xfrm>
            <a:off x="3348000" y="3441600"/>
            <a:ext cx="2447640" cy="102708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fr-FR">
                <a:solidFill>
                  <a:srgbClr val="000000"/>
                </a:solidFill>
                <a:latin typeface="Franklin Gothic Book"/>
              </a:rPr>
              <a:t>Pour différencier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fr-FR">
                <a:solidFill>
                  <a:srgbClr val="000000"/>
                </a:solidFill>
                <a:latin typeface="Franklin Gothic Book"/>
              </a:rPr>
              <a:t>on peut faire varier</a:t>
            </a:r>
            <a:endParaRPr/>
          </a:p>
        </p:txBody>
      </p:sp>
      <p:sp>
        <p:nvSpPr>
          <p:cNvPr id="133" name="CustomShape 3"/>
          <p:cNvSpPr/>
          <p:nvPr/>
        </p:nvSpPr>
        <p:spPr>
          <a:xfrm>
            <a:off x="19080" y="1124640"/>
            <a:ext cx="2212920" cy="1657800"/>
          </a:xfrm>
          <a:prstGeom prst="rect">
            <a:avLst>
              <a:gd fmla="val 16667" name="adj"/>
            </a:avLst>
          </a:prstGeom>
          <a:solidFill>
            <a:srgbClr val="ffe28f"/>
          </a:solidFill>
          <a:ln w="9360">
            <a:solidFill>
              <a:srgbClr val="000000"/>
            </a:solidFill>
            <a:round/>
          </a:ln>
        </p:spPr>
        <p:txBody>
          <a:bodyPr bIns="18000" lIns="18000" rIns="18000" tIns="18000"/>
          <a:p>
            <a:pPr algn="ctr">
              <a:lnSpc>
                <a:spcPct val="100000"/>
              </a:lnSpc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Supports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fr-FR" sz="1600">
                <a:solidFill>
                  <a:srgbClr val="000000"/>
                </a:solidFill>
                <a:latin typeface="Franklin Gothic Book"/>
              </a:rPr>
              <a:t>Présentation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fr-FR" sz="1600">
                <a:solidFill>
                  <a:srgbClr val="000000"/>
                </a:solidFill>
                <a:latin typeface="Franklin Gothic Book"/>
              </a:rPr>
              <a:t>Quantité d’écrits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fr-FR" sz="1600">
                <a:solidFill>
                  <a:srgbClr val="000000"/>
                </a:solidFill>
                <a:latin typeface="Franklin Gothic Book"/>
              </a:rPr>
              <a:t>De Longueur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fr-FR" sz="1600">
                <a:solidFill>
                  <a:srgbClr val="000000"/>
                </a:solidFill>
                <a:latin typeface="Franklin Gothic Book"/>
              </a:rPr>
              <a:t>Connaissances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fr-FR" sz="1600">
                <a:solidFill>
                  <a:srgbClr val="000000"/>
                </a:solidFill>
                <a:latin typeface="Franklin Gothic Book"/>
              </a:rPr>
              <a:t>forme</a:t>
            </a:r>
            <a:endParaRPr/>
          </a:p>
        </p:txBody>
      </p:sp>
      <p:sp>
        <p:nvSpPr>
          <p:cNvPr id="134" name="CustomShape 4"/>
          <p:cNvSpPr/>
          <p:nvPr/>
        </p:nvSpPr>
        <p:spPr>
          <a:xfrm>
            <a:off x="0" y="2880000"/>
            <a:ext cx="1827000" cy="1692720"/>
          </a:xfrm>
          <a:prstGeom prst="rect">
            <a:avLst>
              <a:gd fmla="val 16667" name="adj"/>
            </a:avLst>
          </a:prstGeom>
          <a:solidFill>
            <a:srgbClr val="ffe28f"/>
          </a:solidFill>
          <a:ln w="9360">
            <a:solidFill>
              <a:srgbClr val="000000"/>
            </a:solidFill>
            <a:round/>
          </a:ln>
        </p:spPr>
        <p:txBody>
          <a:bodyPr bIns="18000" lIns="18000" rIns="18000" tIns="18000"/>
          <a:p>
            <a:pPr algn="ctr">
              <a:lnSpc>
                <a:spcPct val="100000"/>
              </a:lnSpc>
            </a:pPr>
            <a:r>
              <a:rPr b="1" lang="fr-FR">
                <a:solidFill>
                  <a:srgbClr val="000000"/>
                </a:solidFill>
                <a:latin typeface="Franklin Gothic Book"/>
              </a:rPr>
              <a:t>Outils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ordinateur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machine à calculer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Dictionnaire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Bescherelle…</a:t>
            </a:r>
            <a:endParaRPr/>
          </a:p>
        </p:txBody>
      </p:sp>
      <p:sp>
        <p:nvSpPr>
          <p:cNvPr id="135" name="CustomShape 5"/>
          <p:cNvSpPr/>
          <p:nvPr/>
        </p:nvSpPr>
        <p:spPr>
          <a:xfrm>
            <a:off x="-35280" y="4680000"/>
            <a:ext cx="1979280" cy="1657800"/>
          </a:xfrm>
          <a:prstGeom prst="rect">
            <a:avLst>
              <a:gd fmla="val 16667" name="adj"/>
            </a:avLst>
          </a:prstGeom>
          <a:solidFill>
            <a:srgbClr val="ffe28f"/>
          </a:solidFill>
          <a:ln w="9360">
            <a:solidFill>
              <a:srgbClr val="000000"/>
            </a:solidFill>
            <a:round/>
          </a:ln>
        </p:spPr>
        <p:txBody>
          <a:bodyPr bIns="18000" lIns="18000" rIns="18000" tIns="18000"/>
          <a:p>
            <a:pPr algn="ctr">
              <a:lnSpc>
                <a:spcPct val="100000"/>
              </a:lnSpc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Démarches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fr-FR" sz="1600">
                <a:solidFill>
                  <a:srgbClr val="000000"/>
                </a:solidFill>
                <a:latin typeface="Franklin Gothic Book"/>
              </a:rPr>
              <a:t>Inductive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fr-FR" sz="1600">
                <a:solidFill>
                  <a:srgbClr val="000000"/>
                </a:solidFill>
                <a:latin typeface="Franklin Gothic Book"/>
              </a:rPr>
              <a:t>Déductive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fr-FR" sz="1600">
                <a:solidFill>
                  <a:srgbClr val="000000"/>
                </a:solidFill>
                <a:latin typeface="Franklin Gothic Book"/>
              </a:rPr>
              <a:t>Expérimentale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fr-FR" sz="1600">
                <a:solidFill>
                  <a:srgbClr val="000000"/>
                </a:solidFill>
                <a:latin typeface="Franklin Gothic Book"/>
              </a:rPr>
              <a:t>De projet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fr-FR" sz="1600">
                <a:solidFill>
                  <a:srgbClr val="000000"/>
                </a:solidFill>
                <a:latin typeface="Franklin Gothic Book"/>
              </a:rPr>
              <a:t>Créative </a:t>
            </a:r>
            <a:endParaRPr/>
          </a:p>
        </p:txBody>
      </p:sp>
      <p:sp>
        <p:nvSpPr>
          <p:cNvPr id="136" name="CustomShape 6"/>
          <p:cNvSpPr/>
          <p:nvPr/>
        </p:nvSpPr>
        <p:spPr>
          <a:xfrm>
            <a:off x="6729120" y="2355480"/>
            <a:ext cx="2396880" cy="1388520"/>
          </a:xfrm>
          <a:prstGeom prst="rect">
            <a:avLst>
              <a:gd fmla="val 16667" name="adj"/>
            </a:avLst>
          </a:prstGeom>
          <a:solidFill>
            <a:srgbClr val="bcbcea"/>
          </a:solidFill>
          <a:ln w="9360">
            <a:solidFill>
              <a:srgbClr val="000000"/>
            </a:solidFill>
            <a:round/>
          </a:ln>
        </p:spPr>
        <p:txBody>
          <a:bodyPr bIns="18000" lIns="18000" rIns="18000" tIns="18000"/>
          <a:p>
            <a:pPr algn="ctr">
              <a:lnSpc>
                <a:spcPct val="100000"/>
              </a:lnSpc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Intervention de l’enseignant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fr-FR" sz="1600">
                <a:solidFill>
                  <a:srgbClr val="000000"/>
                </a:solidFill>
                <a:latin typeface="Franklin Gothic Book"/>
              </a:rPr>
              <a:t>Travail autonome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fr-FR" sz="1600">
                <a:solidFill>
                  <a:srgbClr val="000000"/>
                </a:solidFill>
                <a:latin typeface="Franklin Gothic Book"/>
              </a:rPr>
              <a:t>Travail dirigé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fr-FR" sz="1600">
                <a:solidFill>
                  <a:srgbClr val="000000"/>
                </a:solidFill>
                <a:latin typeface="Franklin Gothic Book"/>
              </a:rPr>
              <a:t>Travail médiatisé</a:t>
            </a:r>
            <a:endParaRPr/>
          </a:p>
        </p:txBody>
      </p:sp>
      <p:sp>
        <p:nvSpPr>
          <p:cNvPr id="137" name="CustomShape 7"/>
          <p:cNvSpPr/>
          <p:nvPr/>
        </p:nvSpPr>
        <p:spPr>
          <a:xfrm>
            <a:off x="6723000" y="4176000"/>
            <a:ext cx="2374560" cy="1657800"/>
          </a:xfrm>
          <a:prstGeom prst="rect">
            <a:avLst>
              <a:gd fmla="val 16667" name="adj"/>
            </a:avLst>
          </a:prstGeom>
          <a:solidFill>
            <a:srgbClr val="bcbcea"/>
          </a:solidFill>
          <a:ln w="9360">
            <a:solidFill>
              <a:srgbClr val="000000"/>
            </a:solidFill>
            <a:round/>
          </a:ln>
        </p:spPr>
        <p:txBody>
          <a:bodyPr bIns="18000" lIns="18000" rIns="18000" tIns="18000"/>
          <a:p>
            <a:pPr algn="ctr">
              <a:lnSpc>
                <a:spcPct val="100000"/>
              </a:lnSpc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Mode de regroupement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Individuel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de groupe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interactif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collectif</a:t>
            </a:r>
            <a:endParaRPr/>
          </a:p>
        </p:txBody>
      </p:sp>
      <p:sp>
        <p:nvSpPr>
          <p:cNvPr id="138" name="CustomShape 8"/>
          <p:cNvSpPr/>
          <p:nvPr/>
        </p:nvSpPr>
        <p:spPr>
          <a:xfrm>
            <a:off x="2522520" y="1785600"/>
            <a:ext cx="2018880" cy="579240"/>
          </a:xfrm>
          <a:prstGeom prst="rect">
            <a:avLst>
              <a:gd fmla="val 16667" name="adj"/>
            </a:avLst>
          </a:prstGeom>
          <a:solidFill>
            <a:srgbClr val="a4ec30"/>
          </a:solidFill>
          <a:ln w="9360">
            <a:solidFill>
              <a:srgbClr val="000000"/>
            </a:solidFill>
            <a:round/>
          </a:ln>
        </p:spPr>
        <p:txBody>
          <a:bodyPr bIns="18000" lIns="18000" rIns="18000" tIns="18000"/>
          <a:p>
            <a:pPr algn="ctr">
              <a:lnSpc>
                <a:spcPct val="100000"/>
              </a:lnSpc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Objectif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intermédiaire</a:t>
            </a:r>
            <a:endParaRPr/>
          </a:p>
        </p:txBody>
      </p:sp>
      <p:sp>
        <p:nvSpPr>
          <p:cNvPr id="139" name="CustomShape 9"/>
          <p:cNvSpPr/>
          <p:nvPr/>
        </p:nvSpPr>
        <p:spPr>
          <a:xfrm>
            <a:off x="4541400" y="1796760"/>
            <a:ext cx="2187720" cy="579240"/>
          </a:xfrm>
          <a:prstGeom prst="rect">
            <a:avLst>
              <a:gd fmla="val 16667" name="adj"/>
            </a:avLst>
          </a:prstGeom>
          <a:solidFill>
            <a:srgbClr val="a4ec30"/>
          </a:solidFill>
          <a:ln w="9360">
            <a:solidFill>
              <a:srgbClr val="000000"/>
            </a:solidFill>
            <a:round/>
          </a:ln>
        </p:spPr>
        <p:txBody>
          <a:bodyPr bIns="18000" lIns="18000" rIns="18000" tIns="18000"/>
          <a:p>
            <a:pPr algn="ctr">
              <a:lnSpc>
                <a:spcPct val="100000"/>
              </a:lnSpc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Situation de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réinvestissement</a:t>
            </a:r>
            <a:endParaRPr/>
          </a:p>
        </p:txBody>
      </p:sp>
      <p:sp>
        <p:nvSpPr>
          <p:cNvPr id="140" name="CustomShape 10"/>
          <p:cNvSpPr/>
          <p:nvPr/>
        </p:nvSpPr>
        <p:spPr>
          <a:xfrm>
            <a:off x="3639240" y="2426040"/>
            <a:ext cx="1904760" cy="309960"/>
          </a:xfrm>
          <a:prstGeom prst="rect">
            <a:avLst>
              <a:gd fmla="val 16667" name="adj"/>
            </a:avLst>
          </a:prstGeom>
          <a:solidFill>
            <a:srgbClr val="a4ec30"/>
          </a:solidFill>
          <a:ln w="9360">
            <a:solidFill>
              <a:srgbClr val="000000"/>
            </a:solidFill>
            <a:round/>
          </a:ln>
        </p:spPr>
        <p:txBody>
          <a:bodyPr bIns="18000" lIns="18000" rIns="18000" tIns="18000"/>
          <a:p>
            <a:pPr algn="ctr">
              <a:lnSpc>
                <a:spcPct val="100000"/>
              </a:lnSpc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Remédiation</a:t>
            </a:r>
            <a:endParaRPr/>
          </a:p>
        </p:txBody>
      </p:sp>
      <p:sp>
        <p:nvSpPr>
          <p:cNvPr id="141" name="CustomShape 11"/>
          <p:cNvSpPr/>
          <p:nvPr/>
        </p:nvSpPr>
        <p:spPr>
          <a:xfrm>
            <a:off x="2233440" y="4870440"/>
            <a:ext cx="2464920" cy="1388520"/>
          </a:xfrm>
          <a:prstGeom prst="rect">
            <a:avLst>
              <a:gd fmla="val 16667" name="adj"/>
            </a:avLst>
          </a:prstGeom>
          <a:solidFill>
            <a:srgbClr val="f89a70"/>
          </a:solidFill>
          <a:ln w="9360">
            <a:solidFill>
              <a:srgbClr val="000000"/>
            </a:solidFill>
            <a:round/>
          </a:ln>
        </p:spPr>
        <p:txBody>
          <a:bodyPr bIns="18000" lIns="18000" rIns="18000" tIns="18000"/>
          <a:p>
            <a:pPr algn="ctr">
              <a:lnSpc>
                <a:spcPct val="100000"/>
              </a:lnSpc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Critères d’évaluation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Nombre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seuil de performance </a:t>
            </a:r>
            <a:endParaRPr/>
          </a:p>
        </p:txBody>
      </p:sp>
      <p:sp>
        <p:nvSpPr>
          <p:cNvPr id="142" name="CustomShape 12"/>
          <p:cNvSpPr/>
          <p:nvPr/>
        </p:nvSpPr>
        <p:spPr>
          <a:xfrm>
            <a:off x="4772160" y="4868640"/>
            <a:ext cx="1744200" cy="1153080"/>
          </a:xfrm>
          <a:prstGeom prst="rect">
            <a:avLst>
              <a:gd fmla="val 16667" name="adj"/>
            </a:avLst>
          </a:prstGeom>
          <a:solidFill>
            <a:srgbClr val="f89a70"/>
          </a:solidFill>
          <a:ln w="9360">
            <a:solidFill>
              <a:srgbClr val="000000"/>
            </a:solidFill>
            <a:round/>
          </a:ln>
        </p:spPr>
        <p:txBody>
          <a:bodyPr bIns="18000" lIns="18000" rIns="18000" tIns="18000"/>
          <a:p>
            <a:pPr algn="ctr">
              <a:lnSpc>
                <a:spcPct val="100000"/>
              </a:lnSpc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Production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fr-FR" sz="1600">
                <a:solidFill>
                  <a:srgbClr val="000000"/>
                </a:solidFill>
                <a:latin typeface="Franklin Gothic Book"/>
              </a:rPr>
              <a:t>Forme 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fr-FR" sz="1600">
                <a:solidFill>
                  <a:srgbClr val="000000"/>
                </a:solidFill>
                <a:latin typeface="Franklin Gothic Book"/>
              </a:rPr>
              <a:t>Longueur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fr-FR" sz="160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fr-FR" sz="1600">
                <a:solidFill>
                  <a:srgbClr val="000000"/>
                </a:solidFill>
                <a:latin typeface="Franklin Gothic Book"/>
              </a:rPr>
              <a:t>Présentation</a:t>
            </a:r>
            <a:r>
              <a:rPr lang="fr-FR">
                <a:solidFill>
                  <a:srgbClr val="000000"/>
                </a:solidFill>
                <a:latin typeface="Franklin Gothic Book"/>
              </a:rPr>
              <a:t> </a:t>
            </a:r>
            <a:endParaRPr/>
          </a:p>
        </p:txBody>
      </p:sp>
      <p:sp>
        <p:nvSpPr>
          <p:cNvPr id="143" name="CustomShape 13"/>
          <p:cNvSpPr/>
          <p:nvPr/>
        </p:nvSpPr>
        <p:spPr>
          <a:xfrm>
            <a:off x="1701000" y="3707280"/>
            <a:ext cx="1827000" cy="540720"/>
          </a:xfrm>
          <a:prstGeom prst="rect">
            <a:avLst>
              <a:gd fmla="val 16667" name="adj"/>
            </a:avLst>
          </a:prstGeom>
          <a:solidFill>
            <a:srgbClr val="ffe28f"/>
          </a:solidFill>
          <a:ln w="9360">
            <a:solidFill>
              <a:srgbClr val="000000"/>
            </a:solidFill>
            <a:round/>
          </a:ln>
        </p:spPr>
        <p:txBody>
          <a:bodyPr bIns="18000" lIns="18000" rIns="18000" tIns="18000"/>
          <a:p>
            <a:pPr algn="ctr">
              <a:lnSpc>
                <a:spcPct val="100000"/>
              </a:lnSpc>
            </a:pPr>
            <a:r>
              <a:rPr b="1" lang="fr-FR">
                <a:solidFill>
                  <a:srgbClr val="000000"/>
                </a:solidFill>
                <a:latin typeface="Franklin Gothic Book"/>
              </a:rPr>
              <a:t>Les situations</a:t>
            </a:r>
            <a:endParaRPr/>
          </a:p>
        </p:txBody>
      </p:sp>
      <p:sp>
        <p:nvSpPr>
          <p:cNvPr id="144" name="CustomShape 14"/>
          <p:cNvSpPr/>
          <p:nvPr/>
        </p:nvSpPr>
        <p:spPr>
          <a:xfrm>
            <a:off x="3639240" y="3146400"/>
            <a:ext cx="1904760" cy="309960"/>
          </a:xfrm>
          <a:prstGeom prst="rect">
            <a:avLst>
              <a:gd fmla="val 16667" name="adj"/>
            </a:avLst>
          </a:prstGeom>
          <a:solidFill>
            <a:srgbClr val="a4ec30"/>
          </a:solidFill>
          <a:ln w="9360">
            <a:solidFill>
              <a:srgbClr val="000000"/>
            </a:solidFill>
            <a:round/>
          </a:ln>
        </p:spPr>
        <p:txBody>
          <a:bodyPr bIns="18000" lIns="18000" rIns="18000" tIns="18000"/>
          <a:p>
            <a:pPr algn="ctr">
              <a:lnSpc>
                <a:spcPct val="100000"/>
              </a:lnSpc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Les parcours</a:t>
            </a:r>
            <a:endParaRPr/>
          </a:p>
        </p:txBody>
      </p:sp>
      <p:sp>
        <p:nvSpPr>
          <p:cNvPr id="145" name="CustomShape 15"/>
          <p:cNvSpPr/>
          <p:nvPr/>
        </p:nvSpPr>
        <p:spPr>
          <a:xfrm>
            <a:off x="5795640" y="3744000"/>
            <a:ext cx="2396880" cy="432000"/>
          </a:xfrm>
          <a:prstGeom prst="rect">
            <a:avLst>
              <a:gd fmla="val 16667" name="adj"/>
            </a:avLst>
          </a:prstGeom>
          <a:solidFill>
            <a:srgbClr val="bcbcea"/>
          </a:solidFill>
          <a:ln w="9360">
            <a:solidFill>
              <a:srgbClr val="000000"/>
            </a:solidFill>
            <a:round/>
          </a:ln>
        </p:spPr>
        <p:txBody>
          <a:bodyPr bIns="18000" lIns="18000" rIns="18000" tIns="18000"/>
          <a:p>
            <a:pPr algn="ctr">
              <a:lnSpc>
                <a:spcPct val="100000"/>
              </a:lnSpc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L'organisation</a:t>
            </a:r>
            <a:endParaRPr/>
          </a:p>
        </p:txBody>
      </p:sp>
      <p:sp>
        <p:nvSpPr>
          <p:cNvPr id="146" name="CustomShape 16"/>
          <p:cNvSpPr/>
          <p:nvPr/>
        </p:nvSpPr>
        <p:spPr>
          <a:xfrm>
            <a:off x="3727800" y="4468680"/>
            <a:ext cx="1744200" cy="343800"/>
          </a:xfrm>
          <a:prstGeom prst="rect">
            <a:avLst>
              <a:gd fmla="val 16667" name="adj"/>
            </a:avLst>
          </a:prstGeom>
          <a:solidFill>
            <a:srgbClr val="f89a70"/>
          </a:solidFill>
          <a:ln w="9360">
            <a:solidFill>
              <a:srgbClr val="000000"/>
            </a:solidFill>
            <a:round/>
          </a:ln>
        </p:spPr>
        <p:txBody>
          <a:bodyPr bIns="18000" lIns="18000" rIns="18000" tIns="18000"/>
          <a:p>
            <a:pPr algn="ctr">
              <a:lnSpc>
                <a:spcPct val="100000"/>
              </a:lnSpc>
            </a:pPr>
            <a:r>
              <a:rPr b="1" lang="fr-FR" sz="1600">
                <a:solidFill>
                  <a:srgbClr val="000000"/>
                </a:solidFill>
                <a:latin typeface="Franklin Gothic Book"/>
              </a:rPr>
              <a:t>L'évaluation</a:t>
            </a:r>
            <a:r>
              <a:rPr lang="fr-FR">
                <a:solidFill>
                  <a:srgbClr val="000000"/>
                </a:solidFill>
                <a:latin typeface="Franklin Gothic Book"/>
              </a:rPr>
              <a:t> 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>
                  <p:par>
                    <p:cTn fill="freeze" id="3">
                      <p:stCondLst>
                        <p:cond delay="0"/>
                      </p:stCondLst>
                      <p:childTnLst>
                        <p:par>
                          <p:cTn fill="freeze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7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8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freeze" id="9">
                            <p:stCondLst>
                              <p:cond delay="1500"/>
                            </p:stCondLst>
                            <p:childTnLst>
                              <p:par>
                                <p:cTn fill="hold" id="10" nodeType="afterEffect" presetClass="entr" presetID="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2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3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freeze" id="14">
                            <p:stCondLst>
                              <p:cond delay="3000"/>
                            </p:stCondLst>
                            <p:childTnLst>
                              <p:par>
                                <p:cTn fill="hold" id="15" nodeType="afterEffect" presetClass="entr" presetID="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17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18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freeze" id="19">
                            <p:stCondLst>
                              <p:cond delay="4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22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3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freeze" id="24">
                            <p:stCondLst>
                              <p:cond delay="6500"/>
                            </p:stCondLst>
                            <p:childTnLst>
                              <p:par>
                                <p:cTn fill="hold" id="25" nodeType="afterEffect" presetClass="entr" presetID="2" presetSubtype="2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27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28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freeze" id="29">
                            <p:stCondLst>
                              <p:cond delay="8500"/>
                            </p:stCondLst>
                            <p:childTnLst>
                              <p:par>
                                <p:cTn fill="hold" id="30" nodeType="afterEffect" presetClass="entr" presetID="2" presetSubtype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2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3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freeze" id="34">
                            <p:stCondLst>
                              <p:cond delay="10000"/>
                            </p:stCondLst>
                            <p:childTnLst>
                              <p:par>
                                <p:cTn fill="hold" id="35" nodeType="afterEffect" presetClass="entr" presetID="2" presetSubtype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37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38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freeze" id="39">
                            <p:stCondLst>
                              <p:cond delay="11500"/>
                            </p:stCondLst>
                            <p:childTnLst>
                              <p:par>
                                <p:cTn fill="hold" id="40" nodeType="afterEffect" presetClass="entr" presetID="2" presetSubtype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42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43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freeze" id="44">
                            <p:stCondLst>
                              <p:cond delay="13000"/>
                            </p:stCondLst>
                            <p:childTnLst>
                              <p:par>
                                <p:cTn fill="hold" id="45" nodeType="afterEffect" presetClass="entr" presetID="2" presetSubtype="4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47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48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freeze" id="49">
                            <p:stCondLst>
                              <p:cond delay="15000"/>
                            </p:stCondLst>
                            <p:childTnLst>
                              <p:par>
                                <p:cTn fill="hold" id="50" nodeType="afterEffect" presetClass="entr" presetID="2" presetSubtype="4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1000" fill="hold" id="52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1000" fill="hold" id="53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