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13"/>
  </p:notesMasterIdLst>
  <p:sldIdLst>
    <p:sldId id="331" r:id="rId5"/>
    <p:sldId id="332" r:id="rId6"/>
    <p:sldId id="333" r:id="rId7"/>
    <p:sldId id="335" r:id="rId8"/>
    <p:sldId id="336" r:id="rId9"/>
    <p:sldId id="337" r:id="rId10"/>
    <p:sldId id="338" r:id="rId11"/>
    <p:sldId id="339" r:id="rId12"/>
  </p:sldIdLst>
  <p:sldSz cx="9906000" cy="6858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Lst>
        </p14:section>
        <p14:section name="MÉTHODOLOGIE" id="{EB03BDE6-D677-4574-A7BF-9721F91BDEB8}">
          <p14:sldIdLst>
            <p14:sldId id="332"/>
            <p14:sldId id="333"/>
            <p14:sldId id="335"/>
            <p14:sldId id="336"/>
            <p14:sldId id="337"/>
            <p14:sldId id="338"/>
            <p14:sldId id="339"/>
          </p14:sldIdLst>
        </p14:section>
      </p14:sectionLst>
    </p:ext>
    <p:ext uri="{EFAFB233-063F-42B5-8137-9DF3F51BA10A}">
      <p15:sldGuideLst xmlns:p15="http://schemas.microsoft.com/office/powerpoint/2012/main">
        <p15:guide id="1" orient="horz" pos="2160" userDrawn="1">
          <p15:clr>
            <a:srgbClr val="A4A3A4"/>
          </p15:clr>
        </p15:guide>
        <p15:guide id="2" orient="horz" pos="255" userDrawn="1">
          <p15:clr>
            <a:srgbClr val="A4A3A4"/>
          </p15:clr>
        </p15:guide>
        <p15:guide id="3" orient="horz" pos="1139" userDrawn="1">
          <p15:clr>
            <a:srgbClr val="A4A3A4"/>
          </p15:clr>
        </p15:guide>
        <p15:guide id="4" orient="horz" pos="1095" userDrawn="1">
          <p15:clr>
            <a:srgbClr val="A4A3A4"/>
          </p15:clr>
        </p15:guide>
        <p15:guide id="5" orient="horz" pos="4065" userDrawn="1">
          <p15:clr>
            <a:srgbClr val="A4A3A4"/>
          </p15:clr>
        </p15:guide>
        <p15:guide id="6" orient="horz" pos="4201" userDrawn="1">
          <p15:clr>
            <a:srgbClr val="A4A3A4"/>
          </p15:clr>
        </p15:guide>
        <p15:guide id="7" pos="3120" userDrawn="1">
          <p15:clr>
            <a:srgbClr val="A4A3A4"/>
          </p15:clr>
        </p15:guide>
        <p15:guide id="8" pos="516" userDrawn="1">
          <p15:clr>
            <a:srgbClr val="A4A3A4"/>
          </p15:clr>
        </p15:guide>
        <p15:guide id="9" pos="5626" userDrawn="1">
          <p15:clr>
            <a:srgbClr val="A4A3A4"/>
          </p15:clr>
        </p15:guide>
        <p15:guide id="10" pos="59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varScale="1">
        <p:scale>
          <a:sx n="72" d="100"/>
          <a:sy n="72" d="100"/>
        </p:scale>
        <p:origin x="1176" y="78"/>
      </p:cViewPr>
      <p:guideLst>
        <p:guide orient="horz" pos="2160"/>
        <p:guide orient="horz" pos="255"/>
        <p:guide orient="horz" pos="1139"/>
        <p:guide orient="horz" pos="1095"/>
        <p:guide orient="horz" pos="4065"/>
        <p:guide orient="horz" pos="4201"/>
        <p:guide pos="3120"/>
        <p:guide pos="516"/>
        <p:guide pos="5626"/>
        <p:guide pos="59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29/04/2021</a:t>
            </a:fld>
            <a:endParaRPr lang="fr-FR" dirty="0"/>
          </a:p>
        </p:txBody>
      </p:sp>
      <p:sp>
        <p:nvSpPr>
          <p:cNvPr id="4" name="Espace réservé de l'image des diapositives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195000" cy="24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80000" y="5226529"/>
            <a:ext cx="3510000" cy="1200000"/>
          </a:xfrm>
        </p:spPr>
        <p:txBody>
          <a:bodyPr anchor="b" anchorCtr="0"/>
          <a:lstStyle>
            <a:lvl1pPr>
              <a:defRPr sz="1150"/>
            </a:lvl1pPr>
          </a:lstStyle>
          <a:p>
            <a:r>
              <a:rPr lang="fr-FR" dirty="0"/>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195000" cy="24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95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p:cNvPicPr>
            <a:picLocks noChangeAspect="1"/>
          </p:cNvPicPr>
          <p:nvPr userDrawn="1"/>
        </p:nvPicPr>
        <p:blipFill>
          <a:blip r:embed="rId2"/>
          <a:stretch>
            <a:fillRect/>
          </a:stretch>
        </p:blipFill>
        <p:spPr bwMode="gray">
          <a:xfrm>
            <a:off x="540000" y="360000"/>
            <a:ext cx="2696882" cy="2700000"/>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95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90000" y="3128061"/>
            <a:ext cx="9126000" cy="27696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90000" y="6379200"/>
            <a:ext cx="9126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Image 8"/>
          <p:cNvPicPr>
            <a:picLocks noChangeAspect="1"/>
          </p:cNvPicPr>
          <p:nvPr userDrawn="1"/>
        </p:nvPicPr>
        <p:blipFill>
          <a:blip r:embed="rId2"/>
          <a:stretch>
            <a:fillRect/>
          </a:stretch>
        </p:blipFill>
        <p:spPr bwMode="gray">
          <a:xfrm>
            <a:off x="180000" y="180000"/>
            <a:ext cx="1440000" cy="1440000"/>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89999" y="1200000"/>
            <a:ext cx="9126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89998" y="2522624"/>
            <a:ext cx="273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588000" y="2524800"/>
            <a:ext cx="273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785999" y="2524800"/>
            <a:ext cx="273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9906000" cy="58752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89999" y="984000"/>
            <a:ext cx="9126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5990" indent="-39599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89999" y="1200000"/>
            <a:ext cx="9126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588000" y="240000"/>
            <a:ext cx="5928000" cy="480000"/>
          </a:xfrm>
        </p:spPr>
        <p:txBody>
          <a:bodyPr/>
          <a:lstStyle>
            <a:lvl1pPr marL="107997" indent="-107997" algn="r">
              <a:spcAft>
                <a:spcPts val="0"/>
              </a:spcAft>
              <a:buFont typeface="+mj-lt"/>
              <a:buAutoNum type="arabicPeriod"/>
              <a:defRPr sz="750" b="1"/>
            </a:lvl1pPr>
            <a:lvl2pPr marL="107997" indent="-107997"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89999" y="2448000"/>
            <a:ext cx="273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588000" y="2448000"/>
            <a:ext cx="273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786000" y="2448000"/>
            <a:ext cx="273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89999" y="1200000"/>
            <a:ext cx="9126000" cy="96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89999" y="2448000"/>
            <a:ext cx="9126000" cy="3432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8248500" y="6378000"/>
            <a:ext cx="1267500" cy="48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90000" y="6378000"/>
            <a:ext cx="6396000" cy="48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direction/service interministérielle</a:t>
            </a:r>
          </a:p>
        </p:txBody>
      </p:sp>
      <p:sp>
        <p:nvSpPr>
          <p:cNvPr id="6" name="Espace réservé du numéro de diapositive 5"/>
          <p:cNvSpPr>
            <a:spLocks noGrp="1"/>
          </p:cNvSpPr>
          <p:nvPr>
            <p:ph type="sldNum" sz="quarter" idx="4"/>
          </p:nvPr>
        </p:nvSpPr>
        <p:spPr bwMode="gray">
          <a:xfrm>
            <a:off x="6786000" y="6378000"/>
            <a:ext cx="1462500" cy="48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90000" y="6379200"/>
            <a:ext cx="9126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Image 12" descr="logoAC_NANTES_diaporama.wmf"/>
          <p:cNvPicPr>
            <a:picLocks noChangeAspect="1"/>
          </p:cNvPicPr>
          <p:nvPr userDrawn="1"/>
        </p:nvPicPr>
        <p:blipFill>
          <a:blip r:embed="rId7"/>
          <a:stretch>
            <a:fillRect/>
          </a:stretch>
        </p:blipFill>
        <p:spPr>
          <a:xfrm>
            <a:off x="324000" y="144000"/>
            <a:ext cx="449481" cy="45000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378"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378"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1994" indent="-71999" algn="l" defTabSz="914378"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1990" indent="-71999" algn="l" defTabSz="914378"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1985" indent="-71999" algn="l" defTabSz="914378"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7979" indent="-71999" algn="l" defTabSz="914378"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p:txBody>
          <a:bodyPr/>
          <a:lstStyle/>
          <a:p>
            <a:r>
              <a:rPr lang="fr-FR" sz="3600" dirty="0"/>
              <a:t>EDD – LHG : regards croisés</a:t>
            </a:r>
          </a:p>
          <a:p>
            <a:r>
              <a:rPr lang="fr-FR" sz="3200" b="0" dirty="0"/>
              <a:t>L’articulation Des programmes </a:t>
            </a: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Tree>
    <p:extLst>
      <p:ext uri="{BB962C8B-B14F-4D97-AF65-F5344CB8AC3E}">
        <p14:creationId xmlns:p14="http://schemas.microsoft.com/office/powerpoint/2010/main" val="4181515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2</a:t>
            </a:fld>
            <a:endParaRPr lang="fr-FR" dirty="0"/>
          </a:p>
        </p:txBody>
      </p:sp>
      <p:sp>
        <p:nvSpPr>
          <p:cNvPr id="6" name="Espace réservé du texte 5"/>
          <p:cNvSpPr>
            <a:spLocks noGrp="1"/>
          </p:cNvSpPr>
          <p:nvPr>
            <p:ph type="body" sz="quarter" idx="13"/>
          </p:nvPr>
        </p:nvSpPr>
        <p:spPr>
          <a:xfrm>
            <a:off x="404591" y="2132856"/>
            <a:ext cx="9126000" cy="2769600"/>
          </a:xfrm>
        </p:spPr>
        <p:txBody>
          <a:bodyPr/>
          <a:lstStyle/>
          <a:p>
            <a:r>
              <a:rPr lang="fr-FR" sz="2400" b="0" dirty="0"/>
              <a:t>La France mène une politique volontariste d'Education au développement durable.</a:t>
            </a:r>
          </a:p>
          <a:p>
            <a:endParaRPr lang="fr-FR" sz="2400" b="0" dirty="0"/>
          </a:p>
          <a:p>
            <a:r>
              <a:rPr lang="fr-FR" sz="2400" b="0" dirty="0"/>
              <a:t>3 grands axes structurent cette politique : les programmes scolaires (le développement durable est enseigné dans un grand nombre de disciplines depuis le primaire jusqu'aux lycées), les projets d'établissement et la </a:t>
            </a:r>
            <a:r>
              <a:rPr lang="fr-FR" sz="2400" b="0"/>
              <a:t>labELLisation</a:t>
            </a:r>
            <a:r>
              <a:rPr lang="fr-FR" sz="2400" b="0" dirty="0"/>
              <a:t>.</a:t>
            </a:r>
          </a:p>
          <a:p>
            <a:endParaRPr lang="fr-FR" sz="2400" b="0" dirty="0"/>
          </a:p>
        </p:txBody>
      </p:sp>
    </p:spTree>
    <p:extLst>
      <p:ext uri="{BB962C8B-B14F-4D97-AF65-F5344CB8AC3E}">
        <p14:creationId xmlns:p14="http://schemas.microsoft.com/office/powerpoint/2010/main" val="1296540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3</a:t>
            </a:fld>
            <a:endParaRPr lang="fr-FR" dirty="0"/>
          </a:p>
        </p:txBody>
      </p:sp>
      <p:sp>
        <p:nvSpPr>
          <p:cNvPr id="6" name="Espace réservé du texte 5"/>
          <p:cNvSpPr>
            <a:spLocks noGrp="1"/>
          </p:cNvSpPr>
          <p:nvPr>
            <p:ph type="body" sz="quarter" idx="13"/>
          </p:nvPr>
        </p:nvSpPr>
        <p:spPr>
          <a:xfrm>
            <a:off x="415382" y="2276872"/>
            <a:ext cx="9126000" cy="2769600"/>
          </a:xfrm>
        </p:spPr>
        <p:txBody>
          <a:bodyPr/>
          <a:lstStyle/>
          <a:p>
            <a:r>
              <a:rPr lang="fr-FR" sz="2400" b="0" dirty="0"/>
              <a:t>La réécriture des différents programmes disciplinaires donne une place plus importante aux questions du développement durable et permet aux élèves de mobiliser les savoirs pour exercer leur esprit critique au regard de cette thématique et agir de manière raisonnée et responsable dans leur environnement. </a:t>
            </a:r>
          </a:p>
          <a:p>
            <a:endParaRPr lang="fr-FR" sz="2400" b="0" dirty="0"/>
          </a:p>
        </p:txBody>
      </p:sp>
    </p:spTree>
    <p:extLst>
      <p:ext uri="{BB962C8B-B14F-4D97-AF65-F5344CB8AC3E}">
        <p14:creationId xmlns:p14="http://schemas.microsoft.com/office/powerpoint/2010/main" val="3500573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Espace réservé du texte 5"/>
          <p:cNvSpPr>
            <a:spLocks noGrp="1"/>
          </p:cNvSpPr>
          <p:nvPr>
            <p:ph type="body" sz="quarter" idx="13"/>
          </p:nvPr>
        </p:nvSpPr>
        <p:spPr>
          <a:xfrm>
            <a:off x="390000" y="2132856"/>
            <a:ext cx="9126000" cy="3744416"/>
          </a:xfrm>
        </p:spPr>
        <p:txBody>
          <a:bodyPr/>
          <a:lstStyle/>
          <a:p>
            <a:r>
              <a:rPr lang="fr-FR" sz="2400" b="0" dirty="0"/>
              <a:t>Des apports scientifiques solides et un questionnement permettant d’envisager la complexité Contribuent à cette éducation.</a:t>
            </a:r>
          </a:p>
          <a:p>
            <a:endParaRPr lang="fr-FR" sz="2400" b="0" dirty="0"/>
          </a:p>
          <a:p>
            <a:r>
              <a:rPr lang="fr-FR" sz="2400" b="0" dirty="0"/>
              <a:t>Le croisement des disciplines apporte des éléments de réponses aux questions environnementales, sociales et économiques, favorisant ainsi une approche systémique du développement durable et de ses enjeux.</a:t>
            </a:r>
          </a:p>
          <a:p>
            <a:endParaRPr lang="fr-FR" sz="2400" b="0" dirty="0"/>
          </a:p>
        </p:txBody>
      </p:sp>
    </p:spTree>
    <p:extLst>
      <p:ext uri="{BB962C8B-B14F-4D97-AF65-F5344CB8AC3E}">
        <p14:creationId xmlns:p14="http://schemas.microsoft.com/office/powerpoint/2010/main" val="1941511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Espace réservé du texte 5"/>
          <p:cNvSpPr>
            <a:spLocks noGrp="1"/>
          </p:cNvSpPr>
          <p:nvPr>
            <p:ph type="body" sz="quarter" idx="13"/>
          </p:nvPr>
        </p:nvSpPr>
        <p:spPr>
          <a:xfrm>
            <a:off x="376518" y="2132856"/>
            <a:ext cx="9126000" cy="3888432"/>
          </a:xfrm>
        </p:spPr>
        <p:txBody>
          <a:bodyPr/>
          <a:lstStyle/>
          <a:p>
            <a:r>
              <a:rPr lang="fr-FR" sz="2400" dirty="0">
                <a:solidFill>
                  <a:srgbClr val="0070C0"/>
                </a:solidFill>
              </a:rPr>
              <a:t>EDD En classe de CAP</a:t>
            </a:r>
          </a:p>
          <a:p>
            <a:endParaRPr lang="fr-FR" sz="2400" dirty="0"/>
          </a:p>
          <a:p>
            <a:r>
              <a:rPr lang="fr-FR" sz="2400" dirty="0">
                <a:solidFill>
                  <a:srgbClr val="00B0F0"/>
                </a:solidFill>
              </a:rPr>
              <a:t>Français :</a:t>
            </a:r>
          </a:p>
          <a:p>
            <a:r>
              <a:rPr lang="fr-FR" sz="2400" dirty="0"/>
              <a:t>S’informer, informer, communiquer</a:t>
            </a:r>
          </a:p>
          <a:p>
            <a:endParaRPr lang="fr-FR" sz="2400" dirty="0"/>
          </a:p>
          <a:p>
            <a:r>
              <a:rPr lang="fr-FR" sz="2400" dirty="0">
                <a:solidFill>
                  <a:srgbClr val="00B0F0"/>
                </a:solidFill>
              </a:rPr>
              <a:t>Géographie :</a:t>
            </a:r>
          </a:p>
          <a:p>
            <a:r>
              <a:rPr lang="fr-FR" sz="2400" dirty="0"/>
              <a:t>Transports et mobilités</a:t>
            </a:r>
          </a:p>
          <a:p>
            <a:r>
              <a:rPr lang="fr-FR" sz="2400" dirty="0"/>
              <a:t>Espaces urbains : acteurs et enjeux</a:t>
            </a:r>
          </a:p>
          <a:p>
            <a:endParaRPr lang="fr-FR" sz="2400" dirty="0"/>
          </a:p>
          <a:p>
            <a:r>
              <a:rPr lang="fr-FR" sz="2400" dirty="0">
                <a:solidFill>
                  <a:srgbClr val="00B0F0"/>
                </a:solidFill>
              </a:rPr>
              <a:t>EMC :</a:t>
            </a:r>
          </a:p>
          <a:p>
            <a:r>
              <a:rPr lang="fr-FR" sz="2400" dirty="0"/>
              <a:t>Devenir citoyen, de l’Ecole à la société</a:t>
            </a:r>
          </a:p>
          <a:p>
            <a:endParaRPr lang="fr-FR" sz="2400" dirty="0"/>
          </a:p>
        </p:txBody>
      </p:sp>
    </p:spTree>
    <p:extLst>
      <p:ext uri="{BB962C8B-B14F-4D97-AF65-F5344CB8AC3E}">
        <p14:creationId xmlns:p14="http://schemas.microsoft.com/office/powerpoint/2010/main" val="704841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Espace réservé du texte 5"/>
          <p:cNvSpPr>
            <a:spLocks noGrp="1"/>
          </p:cNvSpPr>
          <p:nvPr>
            <p:ph type="body" sz="quarter" idx="13"/>
          </p:nvPr>
        </p:nvSpPr>
        <p:spPr>
          <a:xfrm>
            <a:off x="390000" y="2132856"/>
            <a:ext cx="9126000" cy="3528392"/>
          </a:xfrm>
        </p:spPr>
        <p:txBody>
          <a:bodyPr/>
          <a:lstStyle/>
          <a:p>
            <a:r>
              <a:rPr lang="fr-FR" sz="2400" dirty="0">
                <a:solidFill>
                  <a:srgbClr val="0070C0"/>
                </a:solidFill>
              </a:rPr>
              <a:t>EDD En Seconde professionnelle</a:t>
            </a:r>
          </a:p>
          <a:p>
            <a:endParaRPr lang="fr-FR" sz="2400" dirty="0"/>
          </a:p>
          <a:p>
            <a:r>
              <a:rPr lang="fr-FR" sz="2400" dirty="0">
                <a:solidFill>
                  <a:srgbClr val="00B0F0"/>
                </a:solidFill>
              </a:rPr>
              <a:t>Français :</a:t>
            </a:r>
          </a:p>
          <a:p>
            <a:r>
              <a:rPr lang="fr-FR" sz="2400" dirty="0"/>
              <a:t>S’informer, informer : les circuits de l’information</a:t>
            </a:r>
          </a:p>
          <a:p>
            <a:endParaRPr lang="fr-FR" sz="2400" dirty="0"/>
          </a:p>
          <a:p>
            <a:r>
              <a:rPr lang="fr-FR" sz="2400" dirty="0">
                <a:solidFill>
                  <a:srgbClr val="00B0F0"/>
                </a:solidFill>
              </a:rPr>
              <a:t>Géographie :</a:t>
            </a:r>
          </a:p>
          <a:p>
            <a:r>
              <a:rPr lang="fr-FR" sz="2400" dirty="0"/>
              <a:t>Des réseaux de production et d’échanges mondialisés</a:t>
            </a:r>
          </a:p>
          <a:p>
            <a:r>
              <a:rPr lang="fr-FR" sz="2400" dirty="0"/>
              <a:t>Une circulation croissante et diverse des personnes à l’échelle mondiale</a:t>
            </a:r>
          </a:p>
          <a:p>
            <a:endParaRPr lang="fr-FR" sz="2400" dirty="0"/>
          </a:p>
        </p:txBody>
      </p:sp>
    </p:spTree>
    <p:extLst>
      <p:ext uri="{BB962C8B-B14F-4D97-AF65-F5344CB8AC3E}">
        <p14:creationId xmlns:p14="http://schemas.microsoft.com/office/powerpoint/2010/main" val="231978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7</a:t>
            </a:fld>
            <a:endParaRPr lang="fr-FR" dirty="0"/>
          </a:p>
        </p:txBody>
      </p:sp>
      <p:sp>
        <p:nvSpPr>
          <p:cNvPr id="6" name="Espace réservé du texte 5"/>
          <p:cNvSpPr>
            <a:spLocks noGrp="1"/>
          </p:cNvSpPr>
          <p:nvPr>
            <p:ph type="body" sz="quarter" idx="13"/>
          </p:nvPr>
        </p:nvSpPr>
        <p:spPr>
          <a:xfrm>
            <a:off x="416496" y="2132856"/>
            <a:ext cx="9126000" cy="2769600"/>
          </a:xfrm>
        </p:spPr>
        <p:txBody>
          <a:bodyPr/>
          <a:lstStyle/>
          <a:p>
            <a:r>
              <a:rPr lang="fr-FR" sz="2400" dirty="0">
                <a:solidFill>
                  <a:srgbClr val="0070C0"/>
                </a:solidFill>
              </a:rPr>
              <a:t>EDD En Première bac pro</a:t>
            </a:r>
          </a:p>
          <a:p>
            <a:endParaRPr lang="fr-FR" sz="2400" dirty="0"/>
          </a:p>
          <a:p>
            <a:r>
              <a:rPr lang="fr-FR" sz="2400" dirty="0">
                <a:solidFill>
                  <a:srgbClr val="00B0F0"/>
                </a:solidFill>
              </a:rPr>
              <a:t>Géographie : </a:t>
            </a:r>
          </a:p>
          <a:p>
            <a:r>
              <a:rPr lang="fr-FR" sz="2400" dirty="0"/>
              <a:t>La recomposition du territoire urbain en France : métropolisation et périurbanisation</a:t>
            </a:r>
          </a:p>
          <a:p>
            <a:endParaRPr lang="fr-FR" sz="2400" dirty="0"/>
          </a:p>
        </p:txBody>
      </p:sp>
    </p:spTree>
    <p:extLst>
      <p:ext uri="{BB962C8B-B14F-4D97-AF65-F5344CB8AC3E}">
        <p14:creationId xmlns:p14="http://schemas.microsoft.com/office/powerpoint/2010/main" val="203243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Espace réservé du texte 5"/>
          <p:cNvSpPr>
            <a:spLocks noGrp="1"/>
          </p:cNvSpPr>
          <p:nvPr>
            <p:ph type="body" sz="quarter" idx="13"/>
          </p:nvPr>
        </p:nvSpPr>
        <p:spPr>
          <a:xfrm>
            <a:off x="382887" y="1772816"/>
            <a:ext cx="9126000" cy="4605184"/>
          </a:xfrm>
        </p:spPr>
        <p:txBody>
          <a:bodyPr/>
          <a:lstStyle/>
          <a:p>
            <a:r>
              <a:rPr lang="fr-FR" sz="2400" dirty="0">
                <a:solidFill>
                  <a:srgbClr val="0070C0"/>
                </a:solidFill>
              </a:rPr>
              <a:t>EDD En Terminale bac pro</a:t>
            </a:r>
          </a:p>
          <a:p>
            <a:r>
              <a:rPr lang="fr-FR" sz="2400" dirty="0">
                <a:solidFill>
                  <a:srgbClr val="00B0F0"/>
                </a:solidFill>
              </a:rPr>
              <a:t>Français :</a:t>
            </a:r>
          </a:p>
          <a:p>
            <a:r>
              <a:rPr lang="fr-FR" sz="2400" dirty="0"/>
              <a:t>Vivre aujourd’hui : l’humanité, le monde, les sciences et la technique</a:t>
            </a:r>
          </a:p>
          <a:p>
            <a:r>
              <a:rPr lang="fr-FR" sz="2400" dirty="0">
                <a:solidFill>
                  <a:srgbClr val="00B0F0"/>
                </a:solidFill>
              </a:rPr>
              <a:t>Histoire :</a:t>
            </a:r>
          </a:p>
          <a:p>
            <a:r>
              <a:rPr lang="fr-FR" sz="2400" dirty="0"/>
              <a:t>Vivre en France en démocratie depuis 1945</a:t>
            </a:r>
          </a:p>
          <a:p>
            <a:r>
              <a:rPr lang="fr-FR" sz="2400" dirty="0">
                <a:solidFill>
                  <a:srgbClr val="00B0F0"/>
                </a:solidFill>
              </a:rPr>
              <a:t>Géographie :</a:t>
            </a:r>
          </a:p>
          <a:p>
            <a:r>
              <a:rPr lang="fr-FR" sz="2400" dirty="0"/>
              <a:t>L’accès aux ressources pour produire, consommer, se loger et se déplacer</a:t>
            </a:r>
          </a:p>
          <a:p>
            <a:r>
              <a:rPr lang="fr-FR" sz="2400" dirty="0"/>
              <a:t>Les sociétés et les risques : anticiper, réagir, se coordonner et s’adapter</a:t>
            </a:r>
          </a:p>
          <a:p>
            <a:r>
              <a:rPr lang="fr-FR" sz="2400" dirty="0">
                <a:solidFill>
                  <a:srgbClr val="00B0F0"/>
                </a:solidFill>
              </a:rPr>
              <a:t>EMC :</a:t>
            </a:r>
          </a:p>
          <a:p>
            <a:r>
              <a:rPr lang="fr-FR" sz="2400" dirty="0"/>
              <a:t>S’engager et débattre en démocratie autour des défis de société</a:t>
            </a:r>
          </a:p>
          <a:p>
            <a:endParaRPr lang="fr-FR" sz="2400" dirty="0"/>
          </a:p>
        </p:txBody>
      </p:sp>
    </p:spTree>
    <p:extLst>
      <p:ext uri="{BB962C8B-B14F-4D97-AF65-F5344CB8AC3E}">
        <p14:creationId xmlns:p14="http://schemas.microsoft.com/office/powerpoint/2010/main" val="2244016356"/>
      </p:ext>
    </p:extLst>
  </p:cSld>
  <p:clrMapOvr>
    <a:masterClrMapping/>
  </p:clrMapOvr>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2_FOND ECRAN_4_3" id="{10C338DC-25DE-DE49-B378-885F7B62B31C}" vid="{8EB08C32-EACE-6D4D-9991-56925EA9F4D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5D57C802836FCB44B44B7372FB2B7972" ma:contentTypeVersion="2" ma:contentTypeDescription="Crée un document." ma:contentTypeScope="" ma:versionID="5a60f89c127121cb1fddd53ae7c254b1">
  <xsd:schema xmlns:xsd="http://www.w3.org/2001/XMLSchema" xmlns:xs="http://www.w3.org/2001/XMLSchema" xmlns:p="http://schemas.microsoft.com/office/2006/metadata/properties" xmlns:ns2="2c7ddd52-0a06-43b1-a35c-dcb15ea2e3f4" targetNamespace="http://schemas.microsoft.com/office/2006/metadata/properties" ma:root="true" ma:fieldsID="d5f738a9b3eb3c0a5db9868b5f12e787" ns2:_="">
    <xsd:import namespace="2c7ddd52-0a06-43b1-a35c-dcb15ea2e3f4"/>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7ddd52-0a06-43b1-a35c-dcb15ea2e3f4"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2c7ddd52-0a06-43b1-a35c-dcb15ea2e3f4" xsi:nil="true"/>
  </documentManagement>
</p:properties>
</file>

<file path=customXml/itemProps1.xml><?xml version="1.0" encoding="utf-8"?>
<ds:datastoreItem xmlns:ds="http://schemas.openxmlformats.org/officeDocument/2006/customXml" ds:itemID="{1035F979-A072-4E70-A14C-C63B81B29C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7ddd52-0a06-43b1-a35c-dcb15ea2e3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B448C3-5FE1-481F-85C8-33598570CB24}">
  <ds:schemaRefs>
    <ds:schemaRef ds:uri="http://schemas.microsoft.com/sharepoint/v3/contenttype/forms"/>
  </ds:schemaRefs>
</ds:datastoreItem>
</file>

<file path=customXml/itemProps3.xml><?xml version="1.0" encoding="utf-8"?>
<ds:datastoreItem xmlns:ds="http://schemas.openxmlformats.org/officeDocument/2006/customXml" ds:itemID="{BE665D03-BD43-4A86-B6D2-5126C047A9BC}">
  <ds:schemaRefs>
    <ds:schemaRef ds:uri="http://schemas.microsoft.com/office/2006/metadata/properties"/>
    <ds:schemaRef ds:uri="http://schemas.microsoft.com/office/infopath/2007/PartnerControls"/>
    <ds:schemaRef ds:uri="2c7ddd52-0a06-43b1-a35c-dcb15ea2e3f4"/>
  </ds:schemaRefs>
</ds:datastoreItem>
</file>

<file path=docProps/app.xml><?xml version="1.0" encoding="utf-8"?>
<Properties xmlns="http://schemas.openxmlformats.org/officeDocument/2006/extended-properties" xmlns:vt="http://schemas.openxmlformats.org/officeDocument/2006/docPropsVTypes">
  <Template>EDD LHG</Template>
  <TotalTime>29</TotalTime>
  <Words>308</Words>
  <Application>Microsoft Office PowerPoint</Application>
  <PresentationFormat>Format A4 (210 x 297 mm)</PresentationFormat>
  <Paragraphs>50</Paragraphs>
  <Slides>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8</vt:i4>
      </vt:variant>
    </vt:vector>
  </HeadingPairs>
  <TitlesOfParts>
    <vt:vector size="11" baseType="lpstr">
      <vt:lpstr>Arial</vt:lpstr>
      <vt:lpstr>Marianne</vt:lpstr>
      <vt:lpstr>MINISTÈRIEL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Manager>Client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Rectorat</dc:creator>
  <cp:lastModifiedBy>Cel</cp:lastModifiedBy>
  <cp:revision>6</cp:revision>
  <dcterms:created xsi:type="dcterms:W3CDTF">2020-12-14T16:52:09Z</dcterms:created>
  <dcterms:modified xsi:type="dcterms:W3CDTF">2021-04-29T08:36:34Z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0x010100873AB55E0CC5DA459F57F5A42893F46A005A087D358B12CA4E82A8A8BA9B8A8CF200D3544DBFAD4F664AA25DF68E6D1F0A9E00689F2856DFEDCE40890FDCED81A7DFC9005D57C802836FCB44B44B7372FB2B7972</vt:lpwstr>
  </property>
</Properties>
</file>