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5" r:id="rId4"/>
    <p:sldId id="261" r:id="rId5"/>
    <p:sldId id="266" r:id="rId6"/>
    <p:sldId id="262" r:id="rId7"/>
    <p:sldId id="267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0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ECAA27-A4EA-4E26-B825-7A841356B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2EC3EA-58C3-4CD7-8C50-01D4B52E3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B9945-337D-416F-A95D-E58B95E7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E08458-01AD-4528-987A-62251A6B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77EC4E-A692-4156-A913-682AB30A1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12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9FC386-31EF-4722-9639-D80D48D60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FE5674-4CEF-4FD9-A797-CFA4C3445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FD319B-B642-43F0-8851-09D4F9F4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F80F97-E03E-4AD6-89B5-5DAC1B44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FAA8D7-2CF1-4E24-9F70-8177925A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67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D27DFC-66C2-46C9-A221-53874E5237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6B7FF0-188B-4381-AF5A-0FF4008C2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89C6BE-932F-4872-9DB6-AFC0AD6F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2D2158-6D75-42A6-957D-F9437C16D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0A7853-01A1-4050-A2E9-613B5AF19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65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7F9AE-624C-4EF6-B87E-1F965D01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0FBBDC-DB14-475D-8DD0-A1140D4D8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AB93DC-D583-4090-AE4B-31E36B464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EB246C-9D18-4DC9-A33F-313C28B1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A5B164-DB2D-4024-8ACD-1FFC80A0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34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033DC-6A08-4828-A3AA-74E1FD6A8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F0BC9B-E408-4B3C-B90A-F1075ECC2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7830A9-0AC2-4085-83A3-60A088A5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75EF68-1D63-4BE0-BCC1-71E98AE9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9CFCF2-777A-4A37-BBCF-FB9F1AEFF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07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D70DA-9715-4C0F-82EE-69904B12F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F7E1B7-E8E7-4D43-B322-852D92E26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3A9766-CC98-4E3D-9EF6-81064720A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70E9D7-D004-4068-A29B-1365D5F7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1B12FD-B98F-45F2-8688-A9EA9AED9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7445C5-C7E3-4F01-ABBA-066599E1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34012F-2856-4A76-ADF6-0B00A59C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AF77E3-FD17-4E08-82CE-D8DDED9CD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FB7B2F-ED8C-4448-9756-A19B47C0B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7CE498-29E7-4FFE-A2DB-29396E738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535D778-9A87-4355-9BF5-ED28EEE67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936D3A9-364F-419D-9469-C32EF0ADD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8F3771E-5B63-4014-827B-757CDC4F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BB8AB0E-66AD-4FD0-B34C-D0ACEA39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1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BEC7C6-0AEC-42EB-9B12-8686D724F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B458A19-3C05-4157-9F1C-4B319FB4F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4CB96B-D6A7-42D4-9FB8-7CE636D9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4D7F2C1-FE36-4714-94B8-264FBC098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24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D837969-D5CB-4AD8-8DC8-BBD32F376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FF88F5-02CE-497A-B140-DDF7F8039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386518-C922-4D15-AD6F-CE9789F5F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1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4CEF3E-77C3-4C45-B2BC-BE8D6EF3B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6C92B9-2D76-4D57-A59F-502F794C2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1CF11E-5EBA-498D-BC8C-DDC71EC64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DB9AEF-376F-4485-AC1B-B0F65AF7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A7DF5C-6D6A-4A8F-A2FE-F2E785AB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C025E2-418B-406F-B3F2-2C7B769BC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92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A7B7A7-C3E3-499D-B1C1-9AED78D4C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689FE76-265F-44B0-B518-3EEBC23B3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98D586-76EC-403A-9C87-E1CB522EA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4774FC-5738-43C2-B792-B371BF9B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17EA1A-5D01-4D96-9352-E53A3B7C5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1D9BBD-94E6-40A0-B1BA-5267CF33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46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3E89C82-FEA6-4C11-B15F-B573D1AD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FBD00F-7A02-4EFA-B8FB-41669B896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2AA25-360E-421E-A5BF-7A11EE09D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39A6A-F60B-47F2-A34D-6BAF430D00CA}" type="datetimeFigureOut">
              <a:rPr lang="fr-FR" smtClean="0"/>
              <a:t>22/07/2021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04DDCC-FB87-4ED6-99F4-56B12FF04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D7060B-236C-4E48-B744-24B4222FE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51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4F305D-E2BB-4AC1-896C-AAE6D305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ELISA non compétitive : exercice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11AC3-D273-47D5-B2B0-FA6132FEE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Dosage des gliadines dans une farine de blé.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Sensibilisation du support par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anti-gliadines(fixation-lavage-saturation-lavage).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de l’échantillon à tester contenant des gliadines en quantité inconnue.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du conjugué =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anti-gliadine couplés à une enzyme (PAL).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du substrat de l’enzyme.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Blocage de la réaction enzymatique par dénaturation (pH)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Mesure du produit coloré au spectrophotomètre.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35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656FD971-F33E-4167-B1F4-72B3FF3BA98F}"/>
              </a:ext>
            </a:extLst>
          </p:cNvPr>
          <p:cNvSpPr/>
          <p:nvPr/>
        </p:nvSpPr>
        <p:spPr>
          <a:xfrm>
            <a:off x="6031151" y="2082018"/>
            <a:ext cx="1411574" cy="33242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649B2A0-025B-4E46-B995-EC5EA05A3398}"/>
              </a:ext>
            </a:extLst>
          </p:cNvPr>
          <p:cNvGrpSpPr/>
          <p:nvPr/>
        </p:nvGrpSpPr>
        <p:grpSpPr>
          <a:xfrm>
            <a:off x="6390013" y="5079888"/>
            <a:ext cx="3831573" cy="1143000"/>
            <a:chOff x="6388974" y="5079888"/>
            <a:chExt cx="3831573" cy="1143000"/>
          </a:xfrm>
        </p:grpSpPr>
        <p:pic>
          <p:nvPicPr>
            <p:cNvPr id="21" name="Image 3">
              <a:extLst>
                <a:ext uri="{FF2B5EF4-FFF2-40B4-BE49-F238E27FC236}">
                  <a16:creationId xmlns:a16="http://schemas.microsoft.com/office/drawing/2014/main" id="{F1A57605-4E3F-494F-A69E-48BD606608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7572" y="5079888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Image 3">
              <a:extLst>
                <a:ext uri="{FF2B5EF4-FFF2-40B4-BE49-F238E27FC236}">
                  <a16:creationId xmlns:a16="http://schemas.microsoft.com/office/drawing/2014/main" id="{5422934A-7715-4683-AE9E-DE0B314DAE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34313" y="5079888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Image 3">
              <a:extLst>
                <a:ext uri="{FF2B5EF4-FFF2-40B4-BE49-F238E27FC236}">
                  <a16:creationId xmlns:a16="http://schemas.microsoft.com/office/drawing/2014/main" id="{C1F272C1-7D46-4BBB-A33C-A2EE7CFEED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8974" y="5079888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 8">
            <a:extLst>
              <a:ext uri="{FF2B5EF4-FFF2-40B4-BE49-F238E27FC236}">
                <a16:creationId xmlns:a16="http://schemas.microsoft.com/office/drawing/2014/main" id="{7AC267B9-660E-45BB-8A15-143A6A90A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041" y="70065"/>
            <a:ext cx="8436281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dirty="0"/>
              <a:t>Dosage des gliadines dans une farine de blé par la technique ELISA : méthode </a:t>
            </a:r>
            <a:r>
              <a:rPr lang="fr-FR" dirty="0" err="1"/>
              <a:t>immunoenzymatique</a:t>
            </a:r>
            <a:r>
              <a:rPr lang="fr-FR" dirty="0"/>
              <a:t> en phase hétérogène, indirecte, sandwich, non compétitive</a:t>
            </a: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EC454659-1BB7-4C9E-930D-7E0F5166F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81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031" name="Groupe 1030">
            <a:extLst>
              <a:ext uri="{FF2B5EF4-FFF2-40B4-BE49-F238E27FC236}">
                <a16:creationId xmlns:a16="http://schemas.microsoft.com/office/drawing/2014/main" id="{E25B13BC-CE41-44E6-99B4-9C9D253FFB46}"/>
              </a:ext>
            </a:extLst>
          </p:cNvPr>
          <p:cNvGrpSpPr/>
          <p:nvPr/>
        </p:nvGrpSpPr>
        <p:grpSpPr>
          <a:xfrm>
            <a:off x="339580" y="1048163"/>
            <a:ext cx="1181469" cy="276999"/>
            <a:chOff x="339580" y="1048163"/>
            <a:chExt cx="1181469" cy="276999"/>
          </a:xfrm>
        </p:grpSpPr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552843AD-8B45-41F2-AC0F-D2A587069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651" y="1048163"/>
              <a:ext cx="46839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BSA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7" name="Image 7">
              <a:extLst>
                <a:ext uri="{FF2B5EF4-FFF2-40B4-BE49-F238E27FC236}">
                  <a16:creationId xmlns:a16="http://schemas.microsoft.com/office/drawing/2014/main" id="{13574837-6664-43D2-9105-795161205D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80" y="1082993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69DAE1-1BE3-4313-8DC3-19E0B4CD34C5}"/>
              </a:ext>
            </a:extLst>
          </p:cNvPr>
          <p:cNvGrpSpPr/>
          <p:nvPr/>
        </p:nvGrpSpPr>
        <p:grpSpPr>
          <a:xfrm>
            <a:off x="103910" y="2728180"/>
            <a:ext cx="4797293" cy="1114425"/>
            <a:chOff x="103910" y="2728180"/>
            <a:chExt cx="4797293" cy="1114425"/>
          </a:xfrm>
        </p:grpSpPr>
        <p:pic>
          <p:nvPicPr>
            <p:cNvPr id="1029" name="Image 2">
              <a:extLst>
                <a:ext uri="{FF2B5EF4-FFF2-40B4-BE49-F238E27FC236}">
                  <a16:creationId xmlns:a16="http://schemas.microsoft.com/office/drawing/2014/main" id="{C2DDF320-6D8C-49B1-B4CA-FCF42333B9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10" y="2728180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9">
              <a:extLst>
                <a:ext uri="{FF2B5EF4-FFF2-40B4-BE49-F238E27FC236}">
                  <a16:creationId xmlns:a16="http://schemas.microsoft.com/office/drawing/2014/main" id="{35941D59-B9B9-4DC8-98B2-905467D73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426" y="3152001"/>
              <a:ext cx="377577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conjugué : anticorps anti-gliadines marqué à la PAL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8899956C-C7C7-44BD-B4A5-B598C90D8566}"/>
              </a:ext>
            </a:extLst>
          </p:cNvPr>
          <p:cNvGrpSpPr/>
          <p:nvPr/>
        </p:nvGrpSpPr>
        <p:grpSpPr>
          <a:xfrm>
            <a:off x="159431" y="4888340"/>
            <a:ext cx="2705912" cy="953689"/>
            <a:chOff x="159431" y="4888340"/>
            <a:chExt cx="2705912" cy="953689"/>
          </a:xfrm>
        </p:grpSpPr>
        <p:pic>
          <p:nvPicPr>
            <p:cNvPr id="1027" name="Image 4">
              <a:extLst>
                <a:ext uri="{FF2B5EF4-FFF2-40B4-BE49-F238E27FC236}">
                  <a16:creationId xmlns:a16="http://schemas.microsoft.com/office/drawing/2014/main" id="{69076A39-493F-4374-9A6A-09A1E9CD8F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525" y="5222904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Image 5">
              <a:extLst>
                <a:ext uri="{FF2B5EF4-FFF2-40B4-BE49-F238E27FC236}">
                  <a16:creationId xmlns:a16="http://schemas.microsoft.com/office/drawing/2014/main" id="{0334866D-FF6D-4050-AEEB-87B461464E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1576" y="5165754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9">
              <a:extLst>
                <a:ext uri="{FF2B5EF4-FFF2-40B4-BE49-F238E27FC236}">
                  <a16:creationId xmlns:a16="http://schemas.microsoft.com/office/drawing/2014/main" id="{4ED4018F-8FD1-4E16-B050-D94E5F768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31" y="4888340"/>
              <a:ext cx="129073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Substrat = 4NPP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CB3145F1-91A3-443A-93E7-0426E4D9A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194" y="4903897"/>
              <a:ext cx="1151149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Produit = 4NP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F932DE7-A74B-44AF-A154-8486A01C7725}"/>
              </a:ext>
            </a:extLst>
          </p:cNvPr>
          <p:cNvGrpSpPr/>
          <p:nvPr/>
        </p:nvGrpSpPr>
        <p:grpSpPr>
          <a:xfrm>
            <a:off x="41700" y="1500393"/>
            <a:ext cx="2119912" cy="1143000"/>
            <a:chOff x="41700" y="1500393"/>
            <a:chExt cx="2119912" cy="1143000"/>
          </a:xfrm>
        </p:grpSpPr>
        <p:pic>
          <p:nvPicPr>
            <p:cNvPr id="1028" name="Image 3">
              <a:extLst>
                <a:ext uri="{FF2B5EF4-FFF2-40B4-BE49-F238E27FC236}">
                  <a16:creationId xmlns:a16="http://schemas.microsoft.com/office/drawing/2014/main" id="{7527A231-A8D2-40DF-9CFC-B42ACBF17E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1700" y="1500393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16D708B8-C0C1-444F-888F-7D4F76373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900" y="1726589"/>
              <a:ext cx="110171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Anticorps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cs typeface="Times New Roman" panose="02020603050405020304" pitchFamily="18" charset="0"/>
                </a:rPr>
                <a:t>Anti-gliadines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98272F40-CB9A-4883-90E9-106D74B1097A}"/>
              </a:ext>
            </a:extLst>
          </p:cNvPr>
          <p:cNvGrpSpPr/>
          <p:nvPr/>
        </p:nvGrpSpPr>
        <p:grpSpPr>
          <a:xfrm>
            <a:off x="339580" y="4238944"/>
            <a:ext cx="1518502" cy="371475"/>
            <a:chOff x="339580" y="4238944"/>
            <a:chExt cx="1518502" cy="371475"/>
          </a:xfrm>
        </p:grpSpPr>
        <p:pic>
          <p:nvPicPr>
            <p:cNvPr id="1030" name="Image 1">
              <a:extLst>
                <a:ext uri="{FF2B5EF4-FFF2-40B4-BE49-F238E27FC236}">
                  <a16:creationId xmlns:a16="http://schemas.microsoft.com/office/drawing/2014/main" id="{EC185B79-9651-49EB-B195-B31B4FF5D9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80" y="4238944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C99CE52D-906F-480A-887A-729221886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985" y="4253583"/>
              <a:ext cx="77309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gliadines</a:t>
              </a:r>
            </a:p>
          </p:txBody>
        </p:sp>
      </p:grpSp>
      <p:sp>
        <p:nvSpPr>
          <p:cNvPr id="15" name="Rectangle 9">
            <a:extLst>
              <a:ext uri="{FF2B5EF4-FFF2-40B4-BE49-F238E27FC236}">
                <a16:creationId xmlns:a16="http://schemas.microsoft.com/office/drawing/2014/main" id="{9769DC09-4C9D-47AF-87FF-A74176A1F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5953" y="6315800"/>
            <a:ext cx="519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Puits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4238613E-D80F-4E3F-B838-A5BB4E0C33E5}"/>
              </a:ext>
            </a:extLst>
          </p:cNvPr>
          <p:cNvGrpSpPr/>
          <p:nvPr/>
        </p:nvGrpSpPr>
        <p:grpSpPr>
          <a:xfrm>
            <a:off x="5818909" y="3658965"/>
            <a:ext cx="4973782" cy="2516423"/>
            <a:chOff x="5818909" y="3658965"/>
            <a:chExt cx="4973782" cy="2516423"/>
          </a:xfrm>
        </p:grpSpPr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1F210F78-E45D-4F4D-82F0-9BC9790B681D}"/>
                </a:ext>
              </a:extLst>
            </p:cNvPr>
            <p:cNvCxnSpPr/>
            <p:nvPr/>
          </p:nvCxnSpPr>
          <p:spPr>
            <a:xfrm>
              <a:off x="5818909" y="3659758"/>
              <a:ext cx="0" cy="25156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B721FC4D-2CFC-4765-90DE-831F8B86F79B}"/>
                </a:ext>
              </a:extLst>
            </p:cNvPr>
            <p:cNvCxnSpPr/>
            <p:nvPr/>
          </p:nvCxnSpPr>
          <p:spPr>
            <a:xfrm>
              <a:off x="10792691" y="3658965"/>
              <a:ext cx="0" cy="25156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66AF1DE6-6075-4608-89A4-BF9DCE67DC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8909" y="6174595"/>
              <a:ext cx="49737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D6306106-99F4-48F2-9C35-DB3C63031765}"/>
              </a:ext>
            </a:extLst>
          </p:cNvPr>
          <p:cNvSpPr txBox="1"/>
          <p:nvPr/>
        </p:nvSpPr>
        <p:spPr>
          <a:xfrm>
            <a:off x="5518612" y="1724251"/>
            <a:ext cx="6094070" cy="70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Sensibilisation du support par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anti-gliadines (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Garamond" panose="02020404030301010803" pitchFamily="18" charset="0"/>
              </a:rPr>
              <a:t>sensibilisation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-lavage-saturation-lavage).</a:t>
            </a:r>
            <a:endParaRPr lang="fr-FR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D6E12721-099F-4134-B71E-8EF806C907B9}"/>
              </a:ext>
            </a:extLst>
          </p:cNvPr>
          <p:cNvGrpSpPr/>
          <p:nvPr/>
        </p:nvGrpSpPr>
        <p:grpSpPr>
          <a:xfrm>
            <a:off x="7018667" y="3596691"/>
            <a:ext cx="2614219" cy="1205274"/>
            <a:chOff x="7018667" y="3596691"/>
            <a:chExt cx="2614219" cy="1205274"/>
          </a:xfrm>
        </p:grpSpPr>
        <p:pic>
          <p:nvPicPr>
            <p:cNvPr id="26" name="Image 3">
              <a:extLst>
                <a:ext uri="{FF2B5EF4-FFF2-40B4-BE49-F238E27FC236}">
                  <a16:creationId xmlns:a16="http://schemas.microsoft.com/office/drawing/2014/main" id="{F555BC46-9EE3-4757-AFDA-A6B8400A61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8667" y="3658965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Image 3">
              <a:extLst>
                <a:ext uri="{FF2B5EF4-FFF2-40B4-BE49-F238E27FC236}">
                  <a16:creationId xmlns:a16="http://schemas.microsoft.com/office/drawing/2014/main" id="{5E81D100-4BDC-4EE5-820F-20910B3EA8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9911" y="3596691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2CD53B09-346D-414B-888B-AB4DBBE78B6A}"/>
              </a:ext>
            </a:extLst>
          </p:cNvPr>
          <p:cNvGrpSpPr/>
          <p:nvPr/>
        </p:nvGrpSpPr>
        <p:grpSpPr>
          <a:xfrm>
            <a:off x="339580" y="6034444"/>
            <a:ext cx="984319" cy="709817"/>
            <a:chOff x="339580" y="6034444"/>
            <a:chExt cx="984319" cy="709817"/>
          </a:xfrm>
        </p:grpSpPr>
        <p:sp>
          <p:nvSpPr>
            <p:cNvPr id="31" name="Flèche : courbe vers le haut 30">
              <a:extLst>
                <a:ext uri="{FF2B5EF4-FFF2-40B4-BE49-F238E27FC236}">
                  <a16:creationId xmlns:a16="http://schemas.microsoft.com/office/drawing/2014/main" id="{7058BE61-224A-417B-A7ED-34A2E61AE118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4" name="Rectangle 9">
              <a:extLst>
                <a:ext uri="{FF2B5EF4-FFF2-40B4-BE49-F238E27FC236}">
                  <a16:creationId xmlns:a16="http://schemas.microsoft.com/office/drawing/2014/main" id="{A818076A-BD2D-42EA-9596-96ADD302C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74" y="6034444"/>
              <a:ext cx="59529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lavage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853EEB41-733E-46DD-A12F-DA75E67BA94F}"/>
              </a:ext>
            </a:extLst>
          </p:cNvPr>
          <p:cNvGrpSpPr/>
          <p:nvPr/>
        </p:nvGrpSpPr>
        <p:grpSpPr>
          <a:xfrm>
            <a:off x="1714194" y="5938437"/>
            <a:ext cx="984319" cy="774743"/>
            <a:chOff x="339580" y="5969518"/>
            <a:chExt cx="984319" cy="774743"/>
          </a:xfrm>
        </p:grpSpPr>
        <p:sp>
          <p:nvSpPr>
            <p:cNvPr id="36" name="Flèche : courbe vers le haut 35">
              <a:extLst>
                <a:ext uri="{FF2B5EF4-FFF2-40B4-BE49-F238E27FC236}">
                  <a16:creationId xmlns:a16="http://schemas.microsoft.com/office/drawing/2014/main" id="{0F88975C-4FBB-4877-9331-E3D287126FA6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4835EC3B-B2F1-4189-B1AF-98E45B408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12" y="5969518"/>
              <a:ext cx="71205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réaction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B9D51150-6C01-4288-B793-2A8AA7618938}"/>
              </a:ext>
            </a:extLst>
          </p:cNvPr>
          <p:cNvGrpSpPr/>
          <p:nvPr/>
        </p:nvGrpSpPr>
        <p:grpSpPr>
          <a:xfrm>
            <a:off x="7884084" y="3133958"/>
            <a:ext cx="984319" cy="709817"/>
            <a:chOff x="339580" y="6034444"/>
            <a:chExt cx="984319" cy="709817"/>
          </a:xfrm>
        </p:grpSpPr>
        <p:sp>
          <p:nvSpPr>
            <p:cNvPr id="39" name="Flèche : courbe vers le haut 38">
              <a:extLst>
                <a:ext uri="{FF2B5EF4-FFF2-40B4-BE49-F238E27FC236}">
                  <a16:creationId xmlns:a16="http://schemas.microsoft.com/office/drawing/2014/main" id="{68EB1C8B-B8F8-4371-AB4C-687EB1EF697E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6724777A-DB2E-4A7D-B0BA-4EF515C84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74" y="6034444"/>
              <a:ext cx="59529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lavage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FFBE1EE5-717E-4F04-A176-5F9E219061E3}"/>
              </a:ext>
            </a:extLst>
          </p:cNvPr>
          <p:cNvGrpSpPr/>
          <p:nvPr/>
        </p:nvGrpSpPr>
        <p:grpSpPr>
          <a:xfrm>
            <a:off x="5845509" y="4267500"/>
            <a:ext cx="4912810" cy="1899218"/>
            <a:chOff x="5845509" y="4267500"/>
            <a:chExt cx="4912810" cy="1899218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D619604E-5494-4B71-95CA-1E8BBBCD947A}"/>
                </a:ext>
              </a:extLst>
            </p:cNvPr>
            <p:cNvGrpSpPr/>
            <p:nvPr/>
          </p:nvGrpSpPr>
          <p:grpSpPr>
            <a:xfrm rot="5400000">
              <a:off x="5608244" y="5463259"/>
              <a:ext cx="667126" cy="186415"/>
              <a:chOff x="3076588" y="4394114"/>
              <a:chExt cx="667126" cy="186415"/>
            </a:xfrm>
          </p:grpSpPr>
          <p:pic>
            <p:nvPicPr>
              <p:cNvPr id="41" name="Image 7">
                <a:extLst>
                  <a:ext uri="{FF2B5EF4-FFF2-40B4-BE49-F238E27FC236}">
                    <a16:creationId xmlns:a16="http://schemas.microsoft.com/office/drawing/2014/main" id="{C138E8F5-D218-4C27-92EA-ED38FA15EE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6500" y="4394114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6" name="Image 7">
                <a:extLst>
                  <a:ext uri="{FF2B5EF4-FFF2-40B4-BE49-F238E27FC236}">
                    <a16:creationId xmlns:a16="http://schemas.microsoft.com/office/drawing/2014/main" id="{BA3B0E95-7A7A-4D96-A2C1-05A683721D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6588" y="4394881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7" name="Groupe 66">
              <a:extLst>
                <a:ext uri="{FF2B5EF4-FFF2-40B4-BE49-F238E27FC236}">
                  <a16:creationId xmlns:a16="http://schemas.microsoft.com/office/drawing/2014/main" id="{F8A2015A-C341-4E81-BC67-F252DB37F2F5}"/>
                </a:ext>
              </a:extLst>
            </p:cNvPr>
            <p:cNvGrpSpPr/>
            <p:nvPr/>
          </p:nvGrpSpPr>
          <p:grpSpPr>
            <a:xfrm rot="5400000">
              <a:off x="5452110" y="4660899"/>
              <a:ext cx="975238" cy="188440"/>
              <a:chOff x="3076588" y="4392082"/>
              <a:chExt cx="975238" cy="188447"/>
            </a:xfrm>
          </p:grpSpPr>
          <p:grpSp>
            <p:nvGrpSpPr>
              <p:cNvPr id="68" name="Groupe 67">
                <a:extLst>
                  <a:ext uri="{FF2B5EF4-FFF2-40B4-BE49-F238E27FC236}">
                    <a16:creationId xmlns:a16="http://schemas.microsoft.com/office/drawing/2014/main" id="{EE2B2179-82B5-411F-B700-3477BF5E0EA8}"/>
                  </a:ext>
                </a:extLst>
              </p:cNvPr>
              <p:cNvGrpSpPr/>
              <p:nvPr/>
            </p:nvGrpSpPr>
            <p:grpSpPr>
              <a:xfrm>
                <a:off x="3396500" y="4392082"/>
                <a:ext cx="655326" cy="187673"/>
                <a:chOff x="5820059" y="5987295"/>
                <a:chExt cx="655326" cy="187673"/>
              </a:xfrm>
            </p:grpSpPr>
            <p:pic>
              <p:nvPicPr>
                <p:cNvPr id="70" name="Image 7">
                  <a:extLst>
                    <a:ext uri="{FF2B5EF4-FFF2-40B4-BE49-F238E27FC236}">
                      <a16:creationId xmlns:a16="http://schemas.microsoft.com/office/drawing/2014/main" id="{FB0B1825-17FB-48F3-8DD2-37CBF7C5F09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20059" y="5989320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1" name="Image 7">
                  <a:extLst>
                    <a:ext uri="{FF2B5EF4-FFF2-40B4-BE49-F238E27FC236}">
                      <a16:creationId xmlns:a16="http://schemas.microsoft.com/office/drawing/2014/main" id="{F356941B-2591-4BD9-B350-A303069F555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28171" y="5987295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69" name="Image 7">
                <a:extLst>
                  <a:ext uri="{FF2B5EF4-FFF2-40B4-BE49-F238E27FC236}">
                    <a16:creationId xmlns:a16="http://schemas.microsoft.com/office/drawing/2014/main" id="{2ADEAE1D-2DE2-4E68-A005-51063EDB1C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6588" y="4394881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9C76B9BA-7DEF-4A8A-A9CD-4754AFCF4468}"/>
                </a:ext>
              </a:extLst>
            </p:cNvPr>
            <p:cNvGrpSpPr/>
            <p:nvPr/>
          </p:nvGrpSpPr>
          <p:grpSpPr>
            <a:xfrm>
              <a:off x="10569113" y="4392082"/>
              <a:ext cx="189206" cy="1613935"/>
              <a:chOff x="10569113" y="4392082"/>
              <a:chExt cx="189206" cy="1613935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933F1C4C-74A3-459B-B997-37E8108E30DB}"/>
                  </a:ext>
                </a:extLst>
              </p:cNvPr>
              <p:cNvGrpSpPr/>
              <p:nvPr/>
            </p:nvGrpSpPr>
            <p:grpSpPr>
              <a:xfrm rot="16200000">
                <a:off x="10331549" y="5579246"/>
                <a:ext cx="667126" cy="186415"/>
                <a:chOff x="3076588" y="4394114"/>
                <a:chExt cx="667126" cy="186415"/>
              </a:xfrm>
            </p:grpSpPr>
            <p:pic>
              <p:nvPicPr>
                <p:cNvPr id="65" name="Image 7">
                  <a:extLst>
                    <a:ext uri="{FF2B5EF4-FFF2-40B4-BE49-F238E27FC236}">
                      <a16:creationId xmlns:a16="http://schemas.microsoft.com/office/drawing/2014/main" id="{785277EC-B696-4DC1-B19C-793BF31168B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6500" y="4394114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6" name="Image 7">
                  <a:extLst>
                    <a:ext uri="{FF2B5EF4-FFF2-40B4-BE49-F238E27FC236}">
                      <a16:creationId xmlns:a16="http://schemas.microsoft.com/office/drawing/2014/main" id="{BB7EFEE5-A51B-4F7A-B578-9D9104B001B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72" name="Groupe 71">
                <a:extLst>
                  <a:ext uri="{FF2B5EF4-FFF2-40B4-BE49-F238E27FC236}">
                    <a16:creationId xmlns:a16="http://schemas.microsoft.com/office/drawing/2014/main" id="{F9B23BD4-C431-4DB6-9AA0-CC64DE03CCBC}"/>
                  </a:ext>
                </a:extLst>
              </p:cNvPr>
              <p:cNvGrpSpPr/>
              <p:nvPr/>
            </p:nvGrpSpPr>
            <p:grpSpPr>
              <a:xfrm rot="16200000">
                <a:off x="10175714" y="4785481"/>
                <a:ext cx="975238" cy="188440"/>
                <a:chOff x="3076588" y="4392082"/>
                <a:chExt cx="975238" cy="188447"/>
              </a:xfrm>
            </p:grpSpPr>
            <p:grpSp>
              <p:nvGrpSpPr>
                <p:cNvPr id="73" name="Groupe 72">
                  <a:extLst>
                    <a:ext uri="{FF2B5EF4-FFF2-40B4-BE49-F238E27FC236}">
                      <a16:creationId xmlns:a16="http://schemas.microsoft.com/office/drawing/2014/main" id="{018E8F56-91FF-45BD-82AA-4E72E70281E2}"/>
                    </a:ext>
                  </a:extLst>
                </p:cNvPr>
                <p:cNvGrpSpPr/>
                <p:nvPr/>
              </p:nvGrpSpPr>
              <p:grpSpPr>
                <a:xfrm>
                  <a:off x="3396500" y="4392082"/>
                  <a:ext cx="655326" cy="187673"/>
                  <a:chOff x="5820059" y="5987295"/>
                  <a:chExt cx="655326" cy="187673"/>
                </a:xfrm>
              </p:grpSpPr>
              <p:pic>
                <p:nvPicPr>
                  <p:cNvPr id="75" name="Image 7">
                    <a:extLst>
                      <a:ext uri="{FF2B5EF4-FFF2-40B4-BE49-F238E27FC236}">
                        <a16:creationId xmlns:a16="http://schemas.microsoft.com/office/drawing/2014/main" id="{829FF0FF-F6AE-45BB-9CBC-EECD1AA1D6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0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76" name="Image 7">
                    <a:extLst>
                      <a:ext uri="{FF2B5EF4-FFF2-40B4-BE49-F238E27FC236}">
                        <a16:creationId xmlns:a16="http://schemas.microsoft.com/office/drawing/2014/main" id="{97B500DF-D50C-45FB-AC84-BB65CA7110D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5987295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74" name="Image 7">
                  <a:extLst>
                    <a:ext uri="{FF2B5EF4-FFF2-40B4-BE49-F238E27FC236}">
                      <a16:creationId xmlns:a16="http://schemas.microsoft.com/office/drawing/2014/main" id="{7358DECF-AE9E-4265-806A-BA5A692BA35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0FA0DD04-7DEF-4E21-8EFF-9F80474D6328}"/>
                </a:ext>
              </a:extLst>
            </p:cNvPr>
            <p:cNvGrpSpPr/>
            <p:nvPr/>
          </p:nvGrpSpPr>
          <p:grpSpPr>
            <a:xfrm>
              <a:off x="5916045" y="5938721"/>
              <a:ext cx="4735923" cy="227997"/>
              <a:chOff x="5916045" y="5938721"/>
              <a:chExt cx="4735923" cy="227997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A57F1EDF-AAC9-4182-B875-AB667222C456}"/>
                  </a:ext>
                </a:extLst>
              </p:cNvPr>
              <p:cNvGrpSpPr/>
              <p:nvPr/>
            </p:nvGrpSpPr>
            <p:grpSpPr>
              <a:xfrm>
                <a:off x="7095511" y="5964374"/>
                <a:ext cx="975238" cy="188440"/>
                <a:chOff x="3076588" y="4392082"/>
                <a:chExt cx="975238" cy="188447"/>
              </a:xfrm>
            </p:grpSpPr>
            <p:grpSp>
              <p:nvGrpSpPr>
                <p:cNvPr id="49" name="Groupe 48">
                  <a:extLst>
                    <a:ext uri="{FF2B5EF4-FFF2-40B4-BE49-F238E27FC236}">
                      <a16:creationId xmlns:a16="http://schemas.microsoft.com/office/drawing/2014/main" id="{A5C21658-47F5-40D3-9D13-1EA02D09FC88}"/>
                    </a:ext>
                  </a:extLst>
                </p:cNvPr>
                <p:cNvGrpSpPr/>
                <p:nvPr/>
              </p:nvGrpSpPr>
              <p:grpSpPr>
                <a:xfrm>
                  <a:off x="3396500" y="4392082"/>
                  <a:ext cx="655326" cy="187673"/>
                  <a:chOff x="5820059" y="5987295"/>
                  <a:chExt cx="655326" cy="187673"/>
                </a:xfrm>
              </p:grpSpPr>
              <p:pic>
                <p:nvPicPr>
                  <p:cNvPr id="51" name="Image 7">
                    <a:extLst>
                      <a:ext uri="{FF2B5EF4-FFF2-40B4-BE49-F238E27FC236}">
                        <a16:creationId xmlns:a16="http://schemas.microsoft.com/office/drawing/2014/main" id="{780C8197-D37D-4508-9517-B75F22FB933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0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52" name="Image 7">
                    <a:extLst>
                      <a:ext uri="{FF2B5EF4-FFF2-40B4-BE49-F238E27FC236}">
                        <a16:creationId xmlns:a16="http://schemas.microsoft.com/office/drawing/2014/main" id="{9AC6D21F-FB7E-485F-BAC5-74871896C2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5987295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50" name="Image 7">
                  <a:extLst>
                    <a:ext uri="{FF2B5EF4-FFF2-40B4-BE49-F238E27FC236}">
                      <a16:creationId xmlns:a16="http://schemas.microsoft.com/office/drawing/2014/main" id="{F022F0C9-F82D-4E6F-9332-6895BD8A24C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3" name="Groupe 52">
                <a:extLst>
                  <a:ext uri="{FF2B5EF4-FFF2-40B4-BE49-F238E27FC236}">
                    <a16:creationId xmlns:a16="http://schemas.microsoft.com/office/drawing/2014/main" id="{2FFD14E1-5FE1-40E6-89A3-3D62C898A168}"/>
                  </a:ext>
                </a:extLst>
              </p:cNvPr>
              <p:cNvGrpSpPr/>
              <p:nvPr/>
            </p:nvGrpSpPr>
            <p:grpSpPr>
              <a:xfrm>
                <a:off x="8525294" y="5969034"/>
                <a:ext cx="975238" cy="197684"/>
                <a:chOff x="3076588" y="4394114"/>
                <a:chExt cx="975238" cy="197684"/>
              </a:xfrm>
            </p:grpSpPr>
            <p:grpSp>
              <p:nvGrpSpPr>
                <p:cNvPr id="54" name="Groupe 53">
                  <a:extLst>
                    <a:ext uri="{FF2B5EF4-FFF2-40B4-BE49-F238E27FC236}">
                      <a16:creationId xmlns:a16="http://schemas.microsoft.com/office/drawing/2014/main" id="{6839A8E9-6155-4E3C-A95C-8B577322BD0B}"/>
                    </a:ext>
                  </a:extLst>
                </p:cNvPr>
                <p:cNvGrpSpPr/>
                <p:nvPr/>
              </p:nvGrpSpPr>
              <p:grpSpPr>
                <a:xfrm>
                  <a:off x="3396500" y="4394114"/>
                  <a:ext cx="655326" cy="197684"/>
                  <a:chOff x="5820059" y="5989327"/>
                  <a:chExt cx="655326" cy="197684"/>
                </a:xfrm>
              </p:grpSpPr>
              <p:pic>
                <p:nvPicPr>
                  <p:cNvPr id="56" name="Image 7">
                    <a:extLst>
                      <a:ext uri="{FF2B5EF4-FFF2-40B4-BE49-F238E27FC236}">
                        <a16:creationId xmlns:a16="http://schemas.microsoft.com/office/drawing/2014/main" id="{21F5E98E-4CDA-4E04-A8D2-3EDAC712C80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7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57" name="Image 7">
                    <a:extLst>
                      <a:ext uri="{FF2B5EF4-FFF2-40B4-BE49-F238E27FC236}">
                        <a16:creationId xmlns:a16="http://schemas.microsoft.com/office/drawing/2014/main" id="{58BEC2E8-7CA3-4A8B-A5C1-03D7A67A5C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6001363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55" name="Image 7">
                  <a:extLst>
                    <a:ext uri="{FF2B5EF4-FFF2-40B4-BE49-F238E27FC236}">
                      <a16:creationId xmlns:a16="http://schemas.microsoft.com/office/drawing/2014/main" id="{ED2C9BB3-8640-4FBC-A752-55AC239FB2E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8" name="Groupe 57">
                <a:extLst>
                  <a:ext uri="{FF2B5EF4-FFF2-40B4-BE49-F238E27FC236}">
                    <a16:creationId xmlns:a16="http://schemas.microsoft.com/office/drawing/2014/main" id="{366E3138-AAB4-4A8D-9B66-912BC41BF060}"/>
                  </a:ext>
                </a:extLst>
              </p:cNvPr>
              <p:cNvGrpSpPr/>
              <p:nvPr/>
            </p:nvGrpSpPr>
            <p:grpSpPr>
              <a:xfrm>
                <a:off x="5916045" y="5938721"/>
                <a:ext cx="667126" cy="186415"/>
                <a:chOff x="3076588" y="4394114"/>
                <a:chExt cx="667126" cy="186415"/>
              </a:xfrm>
            </p:grpSpPr>
            <p:pic>
              <p:nvPicPr>
                <p:cNvPr id="59" name="Image 7">
                  <a:extLst>
                    <a:ext uri="{FF2B5EF4-FFF2-40B4-BE49-F238E27FC236}">
                      <a16:creationId xmlns:a16="http://schemas.microsoft.com/office/drawing/2014/main" id="{6144FB49-8153-4CAA-995E-562F1116E43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6500" y="4394114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0" name="Image 7">
                  <a:extLst>
                    <a:ext uri="{FF2B5EF4-FFF2-40B4-BE49-F238E27FC236}">
                      <a16:creationId xmlns:a16="http://schemas.microsoft.com/office/drawing/2014/main" id="{850A1C2A-2EF6-453C-B0AC-539F570C76A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1" name="Groupe 80">
                <a:extLst>
                  <a:ext uri="{FF2B5EF4-FFF2-40B4-BE49-F238E27FC236}">
                    <a16:creationId xmlns:a16="http://schemas.microsoft.com/office/drawing/2014/main" id="{00E828A6-B8D2-4B90-9DCB-A7001AB8699E}"/>
                  </a:ext>
                </a:extLst>
              </p:cNvPr>
              <p:cNvGrpSpPr/>
              <p:nvPr/>
            </p:nvGrpSpPr>
            <p:grpSpPr>
              <a:xfrm>
                <a:off x="9984842" y="5947172"/>
                <a:ext cx="667126" cy="200483"/>
                <a:chOff x="3062520" y="4351910"/>
                <a:chExt cx="667126" cy="200483"/>
              </a:xfrm>
            </p:grpSpPr>
            <p:pic>
              <p:nvPicPr>
                <p:cNvPr id="82" name="Image 7">
                  <a:extLst>
                    <a:ext uri="{FF2B5EF4-FFF2-40B4-BE49-F238E27FC236}">
                      <a16:creationId xmlns:a16="http://schemas.microsoft.com/office/drawing/2014/main" id="{9F21C5E9-936D-4CA0-B2BF-853BC5A73A5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2432" y="4351910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3" name="Image 7">
                  <a:extLst>
                    <a:ext uri="{FF2B5EF4-FFF2-40B4-BE49-F238E27FC236}">
                      <a16:creationId xmlns:a16="http://schemas.microsoft.com/office/drawing/2014/main" id="{EECCF610-D21B-439C-937D-3401197BB9E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62520" y="4366745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48882D25-25AF-4806-9882-2C4EBABEF38E}"/>
              </a:ext>
            </a:extLst>
          </p:cNvPr>
          <p:cNvGrpSpPr/>
          <p:nvPr/>
        </p:nvGrpSpPr>
        <p:grpSpPr>
          <a:xfrm>
            <a:off x="6547084" y="4351086"/>
            <a:ext cx="2325424" cy="200184"/>
            <a:chOff x="6547084" y="4351086"/>
            <a:chExt cx="2325424" cy="200184"/>
          </a:xfrm>
        </p:grpSpPr>
        <p:pic>
          <p:nvPicPr>
            <p:cNvPr id="101" name="Image 7">
              <a:extLst>
                <a:ext uri="{FF2B5EF4-FFF2-40B4-BE49-F238E27FC236}">
                  <a16:creationId xmlns:a16="http://schemas.microsoft.com/office/drawing/2014/main" id="{513A62AC-6303-4116-8B58-EC90BDBF37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5294" y="4365622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Image 7">
              <a:extLst>
                <a:ext uri="{FF2B5EF4-FFF2-40B4-BE49-F238E27FC236}">
                  <a16:creationId xmlns:a16="http://schemas.microsoft.com/office/drawing/2014/main" id="{77948076-4134-4044-8220-F7EAC16E7B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84" y="4351086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7" name="ZoneTexte 76">
            <a:extLst>
              <a:ext uri="{FF2B5EF4-FFF2-40B4-BE49-F238E27FC236}">
                <a16:creationId xmlns:a16="http://schemas.microsoft.com/office/drawing/2014/main" id="{78A3BFBE-CF04-4630-A14D-50163E46FA66}"/>
              </a:ext>
            </a:extLst>
          </p:cNvPr>
          <p:cNvSpPr txBox="1"/>
          <p:nvPr/>
        </p:nvSpPr>
        <p:spPr>
          <a:xfrm>
            <a:off x="3816626" y="1645121"/>
            <a:ext cx="8238153" cy="100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2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de l’échantillon à tester contenant des gliadines en quantité inconnue.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 startAt="2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8EE9CFEF-9FC1-4E7E-84EE-666C77F8E7B0}"/>
              </a:ext>
            </a:extLst>
          </p:cNvPr>
          <p:cNvGrpSpPr/>
          <p:nvPr/>
        </p:nvGrpSpPr>
        <p:grpSpPr>
          <a:xfrm>
            <a:off x="6182362" y="4812958"/>
            <a:ext cx="2787675" cy="384357"/>
            <a:chOff x="6182362" y="4812958"/>
            <a:chExt cx="2787675" cy="384357"/>
          </a:xfrm>
        </p:grpSpPr>
        <p:pic>
          <p:nvPicPr>
            <p:cNvPr id="106" name="Image 1">
              <a:extLst>
                <a:ext uri="{FF2B5EF4-FFF2-40B4-BE49-F238E27FC236}">
                  <a16:creationId xmlns:a16="http://schemas.microsoft.com/office/drawing/2014/main" id="{884D9115-63C1-4AB0-B425-2C41276BF7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2362" y="4822196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Image 1">
              <a:extLst>
                <a:ext uri="{FF2B5EF4-FFF2-40B4-BE49-F238E27FC236}">
                  <a16:creationId xmlns:a16="http://schemas.microsoft.com/office/drawing/2014/main" id="{9B1644CE-1E02-4AF4-A713-C4C525BD11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1881" y="4813221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Image 1">
              <a:extLst>
                <a:ext uri="{FF2B5EF4-FFF2-40B4-BE49-F238E27FC236}">
                  <a16:creationId xmlns:a16="http://schemas.microsoft.com/office/drawing/2014/main" id="{0AA60FF0-BA9B-4EDC-8DDF-57F935F177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440" y="4812958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Image 1">
              <a:extLst>
                <a:ext uri="{FF2B5EF4-FFF2-40B4-BE49-F238E27FC236}">
                  <a16:creationId xmlns:a16="http://schemas.microsoft.com/office/drawing/2014/main" id="{388A9D44-85F3-407B-A7A1-FA294A623C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50937" y="4825840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0" name="ZoneTexte 99">
            <a:extLst>
              <a:ext uri="{FF2B5EF4-FFF2-40B4-BE49-F238E27FC236}">
                <a16:creationId xmlns:a16="http://schemas.microsoft.com/office/drawing/2014/main" id="{32B5FFF6-9F20-4D01-B186-1BD7A46F97D6}"/>
              </a:ext>
            </a:extLst>
          </p:cNvPr>
          <p:cNvSpPr txBox="1"/>
          <p:nvPr/>
        </p:nvSpPr>
        <p:spPr>
          <a:xfrm>
            <a:off x="4334151" y="1611826"/>
            <a:ext cx="7278531" cy="100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5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du conjugué =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anti-gliadine couplés à une enzyme (PAL).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 startAt="5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dirty="0"/>
          </a:p>
        </p:txBody>
      </p: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96844582-6424-42BE-89FA-8BBC239B84BE}"/>
              </a:ext>
            </a:extLst>
          </p:cNvPr>
          <p:cNvGrpSpPr/>
          <p:nvPr/>
        </p:nvGrpSpPr>
        <p:grpSpPr>
          <a:xfrm>
            <a:off x="6395109" y="3692302"/>
            <a:ext cx="2465730" cy="1129894"/>
            <a:chOff x="6395109" y="3692302"/>
            <a:chExt cx="2465730" cy="1129894"/>
          </a:xfrm>
        </p:grpSpPr>
        <p:pic>
          <p:nvPicPr>
            <p:cNvPr id="114" name="Image 2">
              <a:extLst>
                <a:ext uri="{FF2B5EF4-FFF2-40B4-BE49-F238E27FC236}">
                  <a16:creationId xmlns:a16="http://schemas.microsoft.com/office/drawing/2014/main" id="{40D335BE-294F-4EDE-A714-C140D86C3F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5109" y="3707771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Image 2">
              <a:extLst>
                <a:ext uri="{FF2B5EF4-FFF2-40B4-BE49-F238E27FC236}">
                  <a16:creationId xmlns:a16="http://schemas.microsoft.com/office/drawing/2014/main" id="{29E62027-9923-4F49-AC7A-F618F6A758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9764" y="3692302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6" name="Image 2">
            <a:extLst>
              <a:ext uri="{FF2B5EF4-FFF2-40B4-BE49-F238E27FC236}">
                <a16:creationId xmlns:a16="http://schemas.microsoft.com/office/drawing/2014/main" id="{78D7A08A-7A25-4325-A954-05880EB50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356" y="3707771"/>
            <a:ext cx="9810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ZoneTexte 110">
            <a:extLst>
              <a:ext uri="{FF2B5EF4-FFF2-40B4-BE49-F238E27FC236}">
                <a16:creationId xmlns:a16="http://schemas.microsoft.com/office/drawing/2014/main" id="{F8CC5FB1-AE2B-47AF-AED5-C48EE1BBD692}"/>
              </a:ext>
            </a:extLst>
          </p:cNvPr>
          <p:cNvSpPr txBox="1"/>
          <p:nvPr/>
        </p:nvSpPr>
        <p:spPr>
          <a:xfrm>
            <a:off x="4434905" y="1494574"/>
            <a:ext cx="6565069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6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du substrat de l’enzyme.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 startAt="6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Blocage de la réaction enzymatique par dénaturation (pH)</a:t>
            </a:r>
          </a:p>
          <a:p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Garamond" panose="02020404030301010803" pitchFamily="18" charset="0"/>
              </a:rPr>
              <a:t>8.  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Mesure du produit coloré au spectrophotomètre.</a:t>
            </a:r>
            <a:endParaRPr lang="fr-FR" dirty="0"/>
          </a:p>
        </p:txBody>
      </p:sp>
      <p:grpSp>
        <p:nvGrpSpPr>
          <p:cNvPr id="1025" name="Groupe 1024">
            <a:extLst>
              <a:ext uri="{FF2B5EF4-FFF2-40B4-BE49-F238E27FC236}">
                <a16:creationId xmlns:a16="http://schemas.microsoft.com/office/drawing/2014/main" id="{EED96E27-C6D5-4830-BC7A-EAC041BFD48A}"/>
              </a:ext>
            </a:extLst>
          </p:cNvPr>
          <p:cNvGrpSpPr/>
          <p:nvPr/>
        </p:nvGrpSpPr>
        <p:grpSpPr>
          <a:xfrm>
            <a:off x="6532064" y="2936596"/>
            <a:ext cx="2901057" cy="677100"/>
            <a:chOff x="6532064" y="2936596"/>
            <a:chExt cx="2901057" cy="677100"/>
          </a:xfrm>
        </p:grpSpPr>
        <p:pic>
          <p:nvPicPr>
            <p:cNvPr id="133" name="Image 4">
              <a:extLst>
                <a:ext uri="{FF2B5EF4-FFF2-40B4-BE49-F238E27FC236}">
                  <a16:creationId xmlns:a16="http://schemas.microsoft.com/office/drawing/2014/main" id="{C407D9E6-08C2-4576-B3E9-D08DA900D4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2064" y="2994571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Image 4">
              <a:extLst>
                <a:ext uri="{FF2B5EF4-FFF2-40B4-BE49-F238E27FC236}">
                  <a16:creationId xmlns:a16="http://schemas.microsoft.com/office/drawing/2014/main" id="{D7B4148A-F4DF-4F55-BA36-F59E41176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0646" y="2936596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24" name="Groupe 1023">
            <a:extLst>
              <a:ext uri="{FF2B5EF4-FFF2-40B4-BE49-F238E27FC236}">
                <a16:creationId xmlns:a16="http://schemas.microsoft.com/office/drawing/2014/main" id="{8612ED90-1ACD-4FEB-84E7-C3487D92B3BD}"/>
              </a:ext>
            </a:extLst>
          </p:cNvPr>
          <p:cNvGrpSpPr/>
          <p:nvPr/>
        </p:nvGrpSpPr>
        <p:grpSpPr>
          <a:xfrm>
            <a:off x="7031569" y="2953594"/>
            <a:ext cx="3226981" cy="1347296"/>
            <a:chOff x="7031569" y="2953594"/>
            <a:chExt cx="3226981" cy="1347296"/>
          </a:xfrm>
        </p:grpSpPr>
        <p:pic>
          <p:nvPicPr>
            <p:cNvPr id="135" name="Image 5">
              <a:extLst>
                <a:ext uri="{FF2B5EF4-FFF2-40B4-BE49-F238E27FC236}">
                  <a16:creationId xmlns:a16="http://schemas.microsoft.com/office/drawing/2014/main" id="{1057D1F4-6514-4668-92F9-FEFFB232BC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8028" y="2953594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Image 5">
              <a:extLst>
                <a:ext uri="{FF2B5EF4-FFF2-40B4-BE49-F238E27FC236}">
                  <a16:creationId xmlns:a16="http://schemas.microsoft.com/office/drawing/2014/main" id="{EABD1265-F8CC-44B0-826F-9DA8FBD60D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3200" y="3577308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7" name="Groupe 136">
              <a:extLst>
                <a:ext uri="{FF2B5EF4-FFF2-40B4-BE49-F238E27FC236}">
                  <a16:creationId xmlns:a16="http://schemas.microsoft.com/office/drawing/2014/main" id="{8E5317D0-8184-4AE9-B2C5-BB56E7C71C63}"/>
                </a:ext>
              </a:extLst>
            </p:cNvPr>
            <p:cNvGrpSpPr/>
            <p:nvPr/>
          </p:nvGrpSpPr>
          <p:grpSpPr>
            <a:xfrm>
              <a:off x="7031569" y="3334060"/>
              <a:ext cx="905781" cy="421536"/>
              <a:chOff x="339580" y="5969518"/>
              <a:chExt cx="984319" cy="774743"/>
            </a:xfrm>
          </p:grpSpPr>
          <p:sp>
            <p:nvSpPr>
              <p:cNvPr id="138" name="Flèche : courbe vers le haut 137">
                <a:extLst>
                  <a:ext uri="{FF2B5EF4-FFF2-40B4-BE49-F238E27FC236}">
                    <a16:creationId xmlns:a16="http://schemas.microsoft.com/office/drawing/2014/main" id="{00EE2832-275D-49D0-AA10-F3CCDA2680C1}"/>
                  </a:ext>
                </a:extLst>
              </p:cNvPr>
              <p:cNvSpPr/>
              <p:nvPr/>
            </p:nvSpPr>
            <p:spPr>
              <a:xfrm>
                <a:off x="339580" y="6125136"/>
                <a:ext cx="984319" cy="619125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Rectangle 9">
                <a:extLst>
                  <a:ext uri="{FF2B5EF4-FFF2-40B4-BE49-F238E27FC236}">
                    <a16:creationId xmlns:a16="http://schemas.microsoft.com/office/drawing/2014/main" id="{DBE44983-A63D-4DB8-873F-1C0F2601B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712" y="5969518"/>
                <a:ext cx="71205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altLang="fr-FR" sz="1200" b="1" dirty="0">
                    <a:latin typeface="Garamond" panose="02020404030301010803" pitchFamily="18" charset="0"/>
                    <a:cs typeface="Times New Roman" panose="02020603050405020304" pitchFamily="18" charset="0"/>
                  </a:rPr>
                  <a:t>réaction</a:t>
                </a:r>
              </a:p>
            </p:txBody>
          </p:sp>
        </p:grpSp>
        <p:grpSp>
          <p:nvGrpSpPr>
            <p:cNvPr id="140" name="Groupe 139">
              <a:extLst>
                <a:ext uri="{FF2B5EF4-FFF2-40B4-BE49-F238E27FC236}">
                  <a16:creationId xmlns:a16="http://schemas.microsoft.com/office/drawing/2014/main" id="{8C6D606E-4FA6-4840-AD83-06D45BA8CFEA}"/>
                </a:ext>
              </a:extLst>
            </p:cNvPr>
            <p:cNvGrpSpPr/>
            <p:nvPr/>
          </p:nvGrpSpPr>
          <p:grpSpPr>
            <a:xfrm rot="2965205">
              <a:off x="8719599" y="3638406"/>
              <a:ext cx="800422" cy="524545"/>
              <a:chOff x="339580" y="5969518"/>
              <a:chExt cx="984319" cy="774743"/>
            </a:xfrm>
          </p:grpSpPr>
          <p:sp>
            <p:nvSpPr>
              <p:cNvPr id="141" name="Flèche : courbe vers le haut 140">
                <a:extLst>
                  <a:ext uri="{FF2B5EF4-FFF2-40B4-BE49-F238E27FC236}">
                    <a16:creationId xmlns:a16="http://schemas.microsoft.com/office/drawing/2014/main" id="{651C680D-A1CE-46EE-A2C4-1EB721D1ED1D}"/>
                  </a:ext>
                </a:extLst>
              </p:cNvPr>
              <p:cNvSpPr/>
              <p:nvPr/>
            </p:nvSpPr>
            <p:spPr>
              <a:xfrm>
                <a:off x="339580" y="6125136"/>
                <a:ext cx="984319" cy="619125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Rectangle 9">
                <a:extLst>
                  <a:ext uri="{FF2B5EF4-FFF2-40B4-BE49-F238E27FC236}">
                    <a16:creationId xmlns:a16="http://schemas.microsoft.com/office/drawing/2014/main" id="{6D86F93B-EDC9-4972-8CE0-8B6FBD3CC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712" y="5969518"/>
                <a:ext cx="71205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altLang="fr-FR" sz="1200" b="1" dirty="0">
                    <a:latin typeface="Garamond" panose="02020404030301010803" pitchFamily="18" charset="0"/>
                    <a:cs typeface="Times New Roman" panose="02020603050405020304" pitchFamily="18" charset="0"/>
                  </a:rPr>
                  <a:t>réaction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791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05 -0.00371 L 0.09388 -0.00209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35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9388 -0.00209 L 0.17305 -0.00209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7305 -0.00209 L 0.24662 -0.0007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000"/>
                            </p:stCondLst>
                            <p:childTnLst>
                              <p:par>
                                <p:cTn id="55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800"/>
                            </p:stCondLst>
                            <p:childTnLst>
                              <p:par>
                                <p:cTn id="70" presetID="2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800"/>
                            </p:stCondLst>
                            <p:childTnLst>
                              <p:par>
                                <p:cTn id="74" presetID="2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600"/>
                            </p:stCondLst>
                            <p:childTnLst>
                              <p:par>
                                <p:cTn id="93" presetID="2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600"/>
                            </p:stCondLst>
                            <p:childTnLst>
                              <p:par>
                                <p:cTn id="100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5" grpId="2" animBg="1"/>
      <p:bldP spid="45" grpId="3" animBg="1"/>
      <p:bldP spid="45" grpId="4" animBg="1"/>
      <p:bldP spid="25" grpId="0"/>
      <p:bldP spid="25" grpId="1"/>
      <p:bldP spid="77" grpId="0"/>
      <p:bldP spid="77" grpId="1"/>
      <p:bldP spid="100" grpId="0"/>
      <p:bldP spid="100" grpId="1"/>
      <p:bldP spid="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4F305D-E2BB-4AC1-896C-AAE6D305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ELISA non compétitive : exercice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11AC3-D273-47D5-B2B0-FA6132FEE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Dosage des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anti-Brucella dans le lait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Sensibilisation des puits d’une plaque par des LPS de </a:t>
            </a:r>
            <a:r>
              <a:rPr lang="fr-F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Brucella </a:t>
            </a:r>
            <a:r>
              <a:rPr lang="fr-FR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abortus</a:t>
            </a:r>
            <a:r>
              <a:rPr lang="fr-F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(fixation-lavage-saturation-lavage).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de l’échantillon de lait de vache à tester contenant des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anti-</a:t>
            </a:r>
            <a:r>
              <a:rPr lang="fr-F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Brucella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en quantité inconnue.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Après incubation et lavage, ajout d’anticorps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bovin couplés à une enzyme.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Après incubation et lavage, ajout du substrat de l’enzyme.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Blocage de la réaction par dénaturation (pH) et mesure du produit coloré obtenu au spectrophotomètre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15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D6E12721-099F-4134-B71E-8EF806C907B9}"/>
              </a:ext>
            </a:extLst>
          </p:cNvPr>
          <p:cNvGrpSpPr/>
          <p:nvPr/>
        </p:nvGrpSpPr>
        <p:grpSpPr>
          <a:xfrm rot="10800000">
            <a:off x="6849694" y="4702351"/>
            <a:ext cx="2760015" cy="1168081"/>
            <a:chOff x="6872871" y="3571610"/>
            <a:chExt cx="2760015" cy="1168081"/>
          </a:xfrm>
        </p:grpSpPr>
        <p:pic>
          <p:nvPicPr>
            <p:cNvPr id="26" name="Image 3">
              <a:extLst>
                <a:ext uri="{FF2B5EF4-FFF2-40B4-BE49-F238E27FC236}">
                  <a16:creationId xmlns:a16="http://schemas.microsoft.com/office/drawing/2014/main" id="{F555BC46-9EE3-4757-AFDA-A6B8400A61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2871" y="3571610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Image 3">
              <a:extLst>
                <a:ext uri="{FF2B5EF4-FFF2-40B4-BE49-F238E27FC236}">
                  <a16:creationId xmlns:a16="http://schemas.microsoft.com/office/drawing/2014/main" id="{5E81D100-4BDC-4EE5-820F-20910B3EA8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9911" y="3596691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96844582-6424-42BE-89FA-8BBC239B84BE}"/>
              </a:ext>
            </a:extLst>
          </p:cNvPr>
          <p:cNvGrpSpPr/>
          <p:nvPr/>
        </p:nvGrpSpPr>
        <p:grpSpPr>
          <a:xfrm>
            <a:off x="6251594" y="3712051"/>
            <a:ext cx="2757193" cy="1215118"/>
            <a:chOff x="6395109" y="3707771"/>
            <a:chExt cx="2757193" cy="1215118"/>
          </a:xfrm>
        </p:grpSpPr>
        <p:pic>
          <p:nvPicPr>
            <p:cNvPr id="115" name="Image 2">
              <a:extLst>
                <a:ext uri="{FF2B5EF4-FFF2-40B4-BE49-F238E27FC236}">
                  <a16:creationId xmlns:a16="http://schemas.microsoft.com/office/drawing/2014/main" id="{29E62027-9923-4F49-AC7A-F618F6A758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1227" y="3808464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" name="Image 2">
              <a:extLst>
                <a:ext uri="{FF2B5EF4-FFF2-40B4-BE49-F238E27FC236}">
                  <a16:creationId xmlns:a16="http://schemas.microsoft.com/office/drawing/2014/main" id="{40D335BE-294F-4EDE-A714-C140D86C3F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5109" y="3707771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656FD971-F33E-4167-B1F4-72B3FF3BA98F}"/>
              </a:ext>
            </a:extLst>
          </p:cNvPr>
          <p:cNvSpPr/>
          <p:nvPr/>
        </p:nvSpPr>
        <p:spPr>
          <a:xfrm>
            <a:off x="6031151" y="2082018"/>
            <a:ext cx="1353472" cy="33242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AC267B9-660E-45BB-8A15-143A6A90A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041" y="70065"/>
            <a:ext cx="8436281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dirty="0"/>
              <a:t>Dosage des anticorps anti-</a:t>
            </a:r>
            <a:r>
              <a:rPr lang="fr-FR" i="1" dirty="0"/>
              <a:t>Brucella</a:t>
            </a:r>
            <a:r>
              <a:rPr lang="fr-FR" dirty="0"/>
              <a:t> dans le lait par la technique ELISA : méthode </a:t>
            </a:r>
            <a:r>
              <a:rPr lang="fr-FR" dirty="0" err="1"/>
              <a:t>immunoenzymatique</a:t>
            </a:r>
            <a:r>
              <a:rPr lang="fr-FR" dirty="0"/>
              <a:t> en phase hétérogène, indirecte, non compétitive</a:t>
            </a: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EC454659-1BB7-4C9E-930D-7E0F5166F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81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031" name="Groupe 1030">
            <a:extLst>
              <a:ext uri="{FF2B5EF4-FFF2-40B4-BE49-F238E27FC236}">
                <a16:creationId xmlns:a16="http://schemas.microsoft.com/office/drawing/2014/main" id="{E25B13BC-CE41-44E6-99B4-9C9D253FFB46}"/>
              </a:ext>
            </a:extLst>
          </p:cNvPr>
          <p:cNvGrpSpPr/>
          <p:nvPr/>
        </p:nvGrpSpPr>
        <p:grpSpPr>
          <a:xfrm>
            <a:off x="339580" y="1048163"/>
            <a:ext cx="2399623" cy="276999"/>
            <a:chOff x="339580" y="1048163"/>
            <a:chExt cx="2399623" cy="276999"/>
          </a:xfrm>
        </p:grpSpPr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552843AD-8B45-41F2-AC0F-D2A587069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651" y="1048163"/>
              <a:ext cx="168655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Protéines de saturation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7" name="Image 7">
              <a:extLst>
                <a:ext uri="{FF2B5EF4-FFF2-40B4-BE49-F238E27FC236}">
                  <a16:creationId xmlns:a16="http://schemas.microsoft.com/office/drawing/2014/main" id="{13574837-6664-43D2-9105-795161205D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80" y="1082993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69DAE1-1BE3-4313-8DC3-19E0B4CD34C5}"/>
              </a:ext>
            </a:extLst>
          </p:cNvPr>
          <p:cNvGrpSpPr/>
          <p:nvPr/>
        </p:nvGrpSpPr>
        <p:grpSpPr>
          <a:xfrm>
            <a:off x="103910" y="2728180"/>
            <a:ext cx="4209505" cy="1114425"/>
            <a:chOff x="103910" y="2728180"/>
            <a:chExt cx="4209505" cy="1114425"/>
          </a:xfrm>
        </p:grpSpPr>
        <p:pic>
          <p:nvPicPr>
            <p:cNvPr id="1029" name="Image 2">
              <a:extLst>
                <a:ext uri="{FF2B5EF4-FFF2-40B4-BE49-F238E27FC236}">
                  <a16:creationId xmlns:a16="http://schemas.microsoft.com/office/drawing/2014/main" id="{C2DDF320-6D8C-49B1-B4CA-FCF42333B9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10" y="2728180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9">
              <a:extLst>
                <a:ext uri="{FF2B5EF4-FFF2-40B4-BE49-F238E27FC236}">
                  <a16:creationId xmlns:a16="http://schemas.microsoft.com/office/drawing/2014/main" id="{35941D59-B9B9-4DC8-98B2-905467D73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426" y="3059668"/>
              <a:ext cx="318798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conjugué : anticorps anti-</a:t>
              </a: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-bovin marqué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Avec une enzyme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8899956C-C7C7-44BD-B4A5-B598C90D8566}"/>
              </a:ext>
            </a:extLst>
          </p:cNvPr>
          <p:cNvGrpSpPr/>
          <p:nvPr/>
        </p:nvGrpSpPr>
        <p:grpSpPr>
          <a:xfrm>
            <a:off x="159431" y="4888340"/>
            <a:ext cx="2557495" cy="953689"/>
            <a:chOff x="159431" y="4888340"/>
            <a:chExt cx="2557495" cy="953689"/>
          </a:xfrm>
        </p:grpSpPr>
        <p:pic>
          <p:nvPicPr>
            <p:cNvPr id="1027" name="Image 4">
              <a:extLst>
                <a:ext uri="{FF2B5EF4-FFF2-40B4-BE49-F238E27FC236}">
                  <a16:creationId xmlns:a16="http://schemas.microsoft.com/office/drawing/2014/main" id="{69076A39-493F-4374-9A6A-09A1E9CD8F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525" y="5222904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Image 5">
              <a:extLst>
                <a:ext uri="{FF2B5EF4-FFF2-40B4-BE49-F238E27FC236}">
                  <a16:creationId xmlns:a16="http://schemas.microsoft.com/office/drawing/2014/main" id="{0334866D-FF6D-4050-AEEB-87B461464E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1576" y="5165754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9">
              <a:extLst>
                <a:ext uri="{FF2B5EF4-FFF2-40B4-BE49-F238E27FC236}">
                  <a16:creationId xmlns:a16="http://schemas.microsoft.com/office/drawing/2014/main" id="{4ED4018F-8FD1-4E16-B050-D94E5F768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31" y="4888340"/>
              <a:ext cx="720069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Substrat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CB3145F1-91A3-443A-93E7-0426E4D9A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194" y="4903897"/>
              <a:ext cx="6750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Produit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F932DE7-A74B-44AF-A154-8486A01C7725}"/>
              </a:ext>
            </a:extLst>
          </p:cNvPr>
          <p:cNvGrpSpPr/>
          <p:nvPr/>
        </p:nvGrpSpPr>
        <p:grpSpPr>
          <a:xfrm>
            <a:off x="41700" y="1500393"/>
            <a:ext cx="3346401" cy="1143000"/>
            <a:chOff x="41700" y="1500393"/>
            <a:chExt cx="3346401" cy="1143000"/>
          </a:xfrm>
        </p:grpSpPr>
        <p:pic>
          <p:nvPicPr>
            <p:cNvPr id="1028" name="Image 3">
              <a:extLst>
                <a:ext uri="{FF2B5EF4-FFF2-40B4-BE49-F238E27FC236}">
                  <a16:creationId xmlns:a16="http://schemas.microsoft.com/office/drawing/2014/main" id="{7527A231-A8D2-40DF-9CFC-B42ACBF17E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1700" y="1500393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16D708B8-C0C1-444F-888F-7D4F76373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900" y="1634256"/>
              <a:ext cx="2328201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Anticorps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cs typeface="Times New Roman" panose="02020603050405020304" pitchFamily="18" charset="0"/>
                </a:rPr>
                <a:t>Anti-brucelles dans l’échantillon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de lait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98272F40-CB9A-4883-90E9-106D74B1097A}"/>
              </a:ext>
            </a:extLst>
          </p:cNvPr>
          <p:cNvGrpSpPr/>
          <p:nvPr/>
        </p:nvGrpSpPr>
        <p:grpSpPr>
          <a:xfrm>
            <a:off x="339580" y="4238944"/>
            <a:ext cx="3279368" cy="371475"/>
            <a:chOff x="339580" y="4238944"/>
            <a:chExt cx="3279368" cy="371475"/>
          </a:xfrm>
        </p:grpSpPr>
        <p:pic>
          <p:nvPicPr>
            <p:cNvPr id="1030" name="Image 1">
              <a:extLst>
                <a:ext uri="{FF2B5EF4-FFF2-40B4-BE49-F238E27FC236}">
                  <a16:creationId xmlns:a16="http://schemas.microsoft.com/office/drawing/2014/main" id="{EC185B79-9651-49EB-B195-B31B4FF5D9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80" y="4238944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C99CE52D-906F-480A-887A-729221886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985" y="4253583"/>
              <a:ext cx="253396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Antigène = LPS de </a:t>
              </a:r>
              <a:r>
                <a:rPr lang="fr-FR" altLang="fr-FR" sz="1200" b="1" i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Brucella </a:t>
              </a:r>
              <a:r>
                <a:rPr lang="fr-FR" altLang="fr-FR" sz="1200" b="1" i="1" dirty="0" err="1">
                  <a:latin typeface="Garamond" panose="02020404030301010803" pitchFamily="18" charset="0"/>
                  <a:cs typeface="Times New Roman" panose="02020603050405020304" pitchFamily="18" charset="0"/>
                </a:rPr>
                <a:t>abortus</a:t>
              </a:r>
              <a:endParaRPr lang="fr-FR" altLang="fr-FR" sz="1200" b="1" i="1" dirty="0">
                <a:latin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Rectangle 9">
            <a:extLst>
              <a:ext uri="{FF2B5EF4-FFF2-40B4-BE49-F238E27FC236}">
                <a16:creationId xmlns:a16="http://schemas.microsoft.com/office/drawing/2014/main" id="{9769DC09-4C9D-47AF-87FF-A74176A1F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5953" y="6315800"/>
            <a:ext cx="519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Puits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4238613E-D80F-4E3F-B838-A5BB4E0C33E5}"/>
              </a:ext>
            </a:extLst>
          </p:cNvPr>
          <p:cNvGrpSpPr/>
          <p:nvPr/>
        </p:nvGrpSpPr>
        <p:grpSpPr>
          <a:xfrm>
            <a:off x="5818909" y="3658965"/>
            <a:ext cx="4973782" cy="2516423"/>
            <a:chOff x="5818909" y="3658965"/>
            <a:chExt cx="4973782" cy="2516423"/>
          </a:xfrm>
        </p:grpSpPr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1F210F78-E45D-4F4D-82F0-9BC9790B681D}"/>
                </a:ext>
              </a:extLst>
            </p:cNvPr>
            <p:cNvCxnSpPr/>
            <p:nvPr/>
          </p:nvCxnSpPr>
          <p:spPr>
            <a:xfrm>
              <a:off x="5818909" y="3659758"/>
              <a:ext cx="0" cy="25156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B721FC4D-2CFC-4765-90DE-831F8B86F79B}"/>
                </a:ext>
              </a:extLst>
            </p:cNvPr>
            <p:cNvCxnSpPr/>
            <p:nvPr/>
          </p:nvCxnSpPr>
          <p:spPr>
            <a:xfrm>
              <a:off x="10792691" y="3658965"/>
              <a:ext cx="0" cy="25156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66AF1DE6-6075-4608-89A4-BF9DCE67DC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8909" y="6174595"/>
              <a:ext cx="49737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D6306106-99F4-48F2-9C35-DB3C63031765}"/>
              </a:ext>
            </a:extLst>
          </p:cNvPr>
          <p:cNvSpPr txBox="1"/>
          <p:nvPr/>
        </p:nvSpPr>
        <p:spPr>
          <a:xfrm>
            <a:off x="4718111" y="1724202"/>
            <a:ext cx="6822310" cy="70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Sensibilisation </a:t>
            </a:r>
            <a:r>
              <a:rPr lang="fr-FR" dirty="0"/>
              <a:t>des puits d’une plaque par des LPS de </a:t>
            </a:r>
            <a:r>
              <a:rPr lang="fr-FR" i="1" dirty="0"/>
              <a:t>Brucella </a:t>
            </a:r>
            <a:r>
              <a:rPr lang="fr-FR" i="1" dirty="0" err="1"/>
              <a:t>abortus</a:t>
            </a:r>
            <a:r>
              <a:rPr lang="fr-FR" i="1" dirty="0"/>
              <a:t> 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(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Garamond" panose="02020404030301010803" pitchFamily="18" charset="0"/>
              </a:rPr>
              <a:t>sensibilisation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-lavage-saturation-lavage).</a:t>
            </a:r>
            <a:endParaRPr lang="fr-FR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2CD53B09-346D-414B-888B-AB4DBBE78B6A}"/>
              </a:ext>
            </a:extLst>
          </p:cNvPr>
          <p:cNvGrpSpPr/>
          <p:nvPr/>
        </p:nvGrpSpPr>
        <p:grpSpPr>
          <a:xfrm>
            <a:off x="339580" y="6034444"/>
            <a:ext cx="984319" cy="709817"/>
            <a:chOff x="339580" y="6034444"/>
            <a:chExt cx="984319" cy="709817"/>
          </a:xfrm>
        </p:grpSpPr>
        <p:sp>
          <p:nvSpPr>
            <p:cNvPr id="31" name="Flèche : courbe vers le haut 30">
              <a:extLst>
                <a:ext uri="{FF2B5EF4-FFF2-40B4-BE49-F238E27FC236}">
                  <a16:creationId xmlns:a16="http://schemas.microsoft.com/office/drawing/2014/main" id="{7058BE61-224A-417B-A7ED-34A2E61AE118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4" name="Rectangle 9">
              <a:extLst>
                <a:ext uri="{FF2B5EF4-FFF2-40B4-BE49-F238E27FC236}">
                  <a16:creationId xmlns:a16="http://schemas.microsoft.com/office/drawing/2014/main" id="{A818076A-BD2D-42EA-9596-96ADD302C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74" y="6034444"/>
              <a:ext cx="59529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lavage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853EEB41-733E-46DD-A12F-DA75E67BA94F}"/>
              </a:ext>
            </a:extLst>
          </p:cNvPr>
          <p:cNvGrpSpPr/>
          <p:nvPr/>
        </p:nvGrpSpPr>
        <p:grpSpPr>
          <a:xfrm>
            <a:off x="1714194" y="5938437"/>
            <a:ext cx="984319" cy="774743"/>
            <a:chOff x="339580" y="5969518"/>
            <a:chExt cx="984319" cy="774743"/>
          </a:xfrm>
        </p:grpSpPr>
        <p:sp>
          <p:nvSpPr>
            <p:cNvPr id="36" name="Flèche : courbe vers le haut 35">
              <a:extLst>
                <a:ext uri="{FF2B5EF4-FFF2-40B4-BE49-F238E27FC236}">
                  <a16:creationId xmlns:a16="http://schemas.microsoft.com/office/drawing/2014/main" id="{0F88975C-4FBB-4877-9331-E3D287126FA6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4835EC3B-B2F1-4189-B1AF-98E45B408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12" y="5969518"/>
              <a:ext cx="71205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réaction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B9D51150-6C01-4288-B793-2A8AA7618938}"/>
              </a:ext>
            </a:extLst>
          </p:cNvPr>
          <p:cNvGrpSpPr/>
          <p:nvPr/>
        </p:nvGrpSpPr>
        <p:grpSpPr>
          <a:xfrm>
            <a:off x="7884084" y="3133958"/>
            <a:ext cx="984319" cy="709817"/>
            <a:chOff x="339580" y="6034444"/>
            <a:chExt cx="984319" cy="709817"/>
          </a:xfrm>
        </p:grpSpPr>
        <p:sp>
          <p:nvSpPr>
            <p:cNvPr id="39" name="Flèche : courbe vers le haut 38">
              <a:extLst>
                <a:ext uri="{FF2B5EF4-FFF2-40B4-BE49-F238E27FC236}">
                  <a16:creationId xmlns:a16="http://schemas.microsoft.com/office/drawing/2014/main" id="{68EB1C8B-B8F8-4371-AB4C-687EB1EF697E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6724777A-DB2E-4A7D-B0BA-4EF515C84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74" y="6034444"/>
              <a:ext cx="59529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lavage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FFBE1EE5-717E-4F04-A176-5F9E219061E3}"/>
              </a:ext>
            </a:extLst>
          </p:cNvPr>
          <p:cNvGrpSpPr/>
          <p:nvPr/>
        </p:nvGrpSpPr>
        <p:grpSpPr>
          <a:xfrm>
            <a:off x="5845509" y="4267500"/>
            <a:ext cx="4912810" cy="1887182"/>
            <a:chOff x="5845509" y="4267500"/>
            <a:chExt cx="4912810" cy="1887182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D619604E-5494-4B71-95CA-1E8BBBCD947A}"/>
                </a:ext>
              </a:extLst>
            </p:cNvPr>
            <p:cNvGrpSpPr/>
            <p:nvPr/>
          </p:nvGrpSpPr>
          <p:grpSpPr>
            <a:xfrm rot="5400000">
              <a:off x="5608244" y="5463259"/>
              <a:ext cx="667126" cy="186415"/>
              <a:chOff x="3076588" y="4394114"/>
              <a:chExt cx="667126" cy="186415"/>
            </a:xfrm>
          </p:grpSpPr>
          <p:pic>
            <p:nvPicPr>
              <p:cNvPr id="41" name="Image 7">
                <a:extLst>
                  <a:ext uri="{FF2B5EF4-FFF2-40B4-BE49-F238E27FC236}">
                    <a16:creationId xmlns:a16="http://schemas.microsoft.com/office/drawing/2014/main" id="{C138E8F5-D218-4C27-92EA-ED38FA15EE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6500" y="4394114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6" name="Image 7">
                <a:extLst>
                  <a:ext uri="{FF2B5EF4-FFF2-40B4-BE49-F238E27FC236}">
                    <a16:creationId xmlns:a16="http://schemas.microsoft.com/office/drawing/2014/main" id="{BA3B0E95-7A7A-4D96-A2C1-05A683721D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6588" y="4394881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7" name="Groupe 66">
              <a:extLst>
                <a:ext uri="{FF2B5EF4-FFF2-40B4-BE49-F238E27FC236}">
                  <a16:creationId xmlns:a16="http://schemas.microsoft.com/office/drawing/2014/main" id="{F8A2015A-C341-4E81-BC67-F252DB37F2F5}"/>
                </a:ext>
              </a:extLst>
            </p:cNvPr>
            <p:cNvGrpSpPr/>
            <p:nvPr/>
          </p:nvGrpSpPr>
          <p:grpSpPr>
            <a:xfrm rot="5400000">
              <a:off x="5452110" y="4660899"/>
              <a:ext cx="975238" cy="188440"/>
              <a:chOff x="3076588" y="4392082"/>
              <a:chExt cx="975238" cy="188447"/>
            </a:xfrm>
          </p:grpSpPr>
          <p:grpSp>
            <p:nvGrpSpPr>
              <p:cNvPr id="68" name="Groupe 67">
                <a:extLst>
                  <a:ext uri="{FF2B5EF4-FFF2-40B4-BE49-F238E27FC236}">
                    <a16:creationId xmlns:a16="http://schemas.microsoft.com/office/drawing/2014/main" id="{EE2B2179-82B5-411F-B700-3477BF5E0EA8}"/>
                  </a:ext>
                </a:extLst>
              </p:cNvPr>
              <p:cNvGrpSpPr/>
              <p:nvPr/>
            </p:nvGrpSpPr>
            <p:grpSpPr>
              <a:xfrm>
                <a:off x="3396500" y="4392082"/>
                <a:ext cx="655326" cy="187673"/>
                <a:chOff x="5820059" y="5987295"/>
                <a:chExt cx="655326" cy="187673"/>
              </a:xfrm>
            </p:grpSpPr>
            <p:pic>
              <p:nvPicPr>
                <p:cNvPr id="70" name="Image 7">
                  <a:extLst>
                    <a:ext uri="{FF2B5EF4-FFF2-40B4-BE49-F238E27FC236}">
                      <a16:creationId xmlns:a16="http://schemas.microsoft.com/office/drawing/2014/main" id="{FB0B1825-17FB-48F3-8DD2-37CBF7C5F09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20059" y="5989320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1" name="Image 7">
                  <a:extLst>
                    <a:ext uri="{FF2B5EF4-FFF2-40B4-BE49-F238E27FC236}">
                      <a16:creationId xmlns:a16="http://schemas.microsoft.com/office/drawing/2014/main" id="{F356941B-2591-4BD9-B350-A303069F555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28171" y="5987295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69" name="Image 7">
                <a:extLst>
                  <a:ext uri="{FF2B5EF4-FFF2-40B4-BE49-F238E27FC236}">
                    <a16:creationId xmlns:a16="http://schemas.microsoft.com/office/drawing/2014/main" id="{2ADEAE1D-2DE2-4E68-A005-51063EDB1C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6588" y="4394881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9C76B9BA-7DEF-4A8A-A9CD-4754AFCF4468}"/>
                </a:ext>
              </a:extLst>
            </p:cNvPr>
            <p:cNvGrpSpPr/>
            <p:nvPr/>
          </p:nvGrpSpPr>
          <p:grpSpPr>
            <a:xfrm>
              <a:off x="10569113" y="4392082"/>
              <a:ext cx="189206" cy="1613935"/>
              <a:chOff x="10569113" y="4392082"/>
              <a:chExt cx="189206" cy="1613935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933F1C4C-74A3-459B-B997-37E8108E30DB}"/>
                  </a:ext>
                </a:extLst>
              </p:cNvPr>
              <p:cNvGrpSpPr/>
              <p:nvPr/>
            </p:nvGrpSpPr>
            <p:grpSpPr>
              <a:xfrm rot="16200000">
                <a:off x="10331549" y="5579246"/>
                <a:ext cx="667126" cy="186415"/>
                <a:chOff x="3076588" y="4394114"/>
                <a:chExt cx="667126" cy="186415"/>
              </a:xfrm>
            </p:grpSpPr>
            <p:pic>
              <p:nvPicPr>
                <p:cNvPr id="65" name="Image 7">
                  <a:extLst>
                    <a:ext uri="{FF2B5EF4-FFF2-40B4-BE49-F238E27FC236}">
                      <a16:creationId xmlns:a16="http://schemas.microsoft.com/office/drawing/2014/main" id="{785277EC-B696-4DC1-B19C-793BF31168B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6500" y="4394114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6" name="Image 7">
                  <a:extLst>
                    <a:ext uri="{FF2B5EF4-FFF2-40B4-BE49-F238E27FC236}">
                      <a16:creationId xmlns:a16="http://schemas.microsoft.com/office/drawing/2014/main" id="{BB7EFEE5-A51B-4F7A-B578-9D9104B001B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72" name="Groupe 71">
                <a:extLst>
                  <a:ext uri="{FF2B5EF4-FFF2-40B4-BE49-F238E27FC236}">
                    <a16:creationId xmlns:a16="http://schemas.microsoft.com/office/drawing/2014/main" id="{F9B23BD4-C431-4DB6-9AA0-CC64DE03CCBC}"/>
                  </a:ext>
                </a:extLst>
              </p:cNvPr>
              <p:cNvGrpSpPr/>
              <p:nvPr/>
            </p:nvGrpSpPr>
            <p:grpSpPr>
              <a:xfrm rot="16200000">
                <a:off x="10175714" y="4785481"/>
                <a:ext cx="975238" cy="188440"/>
                <a:chOff x="3076588" y="4392082"/>
                <a:chExt cx="975238" cy="188447"/>
              </a:xfrm>
            </p:grpSpPr>
            <p:grpSp>
              <p:nvGrpSpPr>
                <p:cNvPr id="73" name="Groupe 72">
                  <a:extLst>
                    <a:ext uri="{FF2B5EF4-FFF2-40B4-BE49-F238E27FC236}">
                      <a16:creationId xmlns:a16="http://schemas.microsoft.com/office/drawing/2014/main" id="{018E8F56-91FF-45BD-82AA-4E72E70281E2}"/>
                    </a:ext>
                  </a:extLst>
                </p:cNvPr>
                <p:cNvGrpSpPr/>
                <p:nvPr/>
              </p:nvGrpSpPr>
              <p:grpSpPr>
                <a:xfrm>
                  <a:off x="3396500" y="4392082"/>
                  <a:ext cx="655326" cy="187673"/>
                  <a:chOff x="5820059" y="5987295"/>
                  <a:chExt cx="655326" cy="187673"/>
                </a:xfrm>
              </p:grpSpPr>
              <p:pic>
                <p:nvPicPr>
                  <p:cNvPr id="75" name="Image 7">
                    <a:extLst>
                      <a:ext uri="{FF2B5EF4-FFF2-40B4-BE49-F238E27FC236}">
                        <a16:creationId xmlns:a16="http://schemas.microsoft.com/office/drawing/2014/main" id="{829FF0FF-F6AE-45BB-9CBC-EECD1AA1D6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0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76" name="Image 7">
                    <a:extLst>
                      <a:ext uri="{FF2B5EF4-FFF2-40B4-BE49-F238E27FC236}">
                        <a16:creationId xmlns:a16="http://schemas.microsoft.com/office/drawing/2014/main" id="{97B500DF-D50C-45FB-AC84-BB65CA7110D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5987295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74" name="Image 7">
                  <a:extLst>
                    <a:ext uri="{FF2B5EF4-FFF2-40B4-BE49-F238E27FC236}">
                      <a16:creationId xmlns:a16="http://schemas.microsoft.com/office/drawing/2014/main" id="{7358DECF-AE9E-4265-806A-BA5A692BA35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0FA0DD04-7DEF-4E21-8EFF-9F80474D6328}"/>
                </a:ext>
              </a:extLst>
            </p:cNvPr>
            <p:cNvGrpSpPr/>
            <p:nvPr/>
          </p:nvGrpSpPr>
          <p:grpSpPr>
            <a:xfrm>
              <a:off x="5916045" y="5938721"/>
              <a:ext cx="4735923" cy="215961"/>
              <a:chOff x="5916045" y="5938721"/>
              <a:chExt cx="4735923" cy="215961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A57F1EDF-AAC9-4182-B875-AB667222C456}"/>
                  </a:ext>
                </a:extLst>
              </p:cNvPr>
              <p:cNvGrpSpPr/>
              <p:nvPr/>
            </p:nvGrpSpPr>
            <p:grpSpPr>
              <a:xfrm>
                <a:off x="7037409" y="5948592"/>
                <a:ext cx="686433" cy="189588"/>
                <a:chOff x="3018486" y="4376299"/>
                <a:chExt cx="686433" cy="189595"/>
              </a:xfrm>
            </p:grpSpPr>
            <p:pic>
              <p:nvPicPr>
                <p:cNvPr id="52" name="Image 7">
                  <a:extLst>
                    <a:ext uri="{FF2B5EF4-FFF2-40B4-BE49-F238E27FC236}">
                      <a16:creationId xmlns:a16="http://schemas.microsoft.com/office/drawing/2014/main" id="{9AC6D21F-FB7E-485F-BAC5-74871896C24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57705" y="4376299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0" name="Image 7">
                  <a:extLst>
                    <a:ext uri="{FF2B5EF4-FFF2-40B4-BE49-F238E27FC236}">
                      <a16:creationId xmlns:a16="http://schemas.microsoft.com/office/drawing/2014/main" id="{F022F0C9-F82D-4E6F-9332-6895BD8A24C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18486" y="4380246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3" name="Groupe 52">
                <a:extLst>
                  <a:ext uri="{FF2B5EF4-FFF2-40B4-BE49-F238E27FC236}">
                    <a16:creationId xmlns:a16="http://schemas.microsoft.com/office/drawing/2014/main" id="{2FFD14E1-5FE1-40E6-89A3-3D62C898A168}"/>
                  </a:ext>
                </a:extLst>
              </p:cNvPr>
              <p:cNvGrpSpPr/>
              <p:nvPr/>
            </p:nvGrpSpPr>
            <p:grpSpPr>
              <a:xfrm>
                <a:off x="8133474" y="5938721"/>
                <a:ext cx="1367058" cy="215961"/>
                <a:chOff x="2684768" y="4363801"/>
                <a:chExt cx="1367058" cy="215961"/>
              </a:xfrm>
            </p:grpSpPr>
            <p:grpSp>
              <p:nvGrpSpPr>
                <p:cNvPr id="54" name="Groupe 53">
                  <a:extLst>
                    <a:ext uri="{FF2B5EF4-FFF2-40B4-BE49-F238E27FC236}">
                      <a16:creationId xmlns:a16="http://schemas.microsoft.com/office/drawing/2014/main" id="{6839A8E9-6155-4E3C-A95C-8B577322BD0B}"/>
                    </a:ext>
                  </a:extLst>
                </p:cNvPr>
                <p:cNvGrpSpPr/>
                <p:nvPr/>
              </p:nvGrpSpPr>
              <p:grpSpPr>
                <a:xfrm>
                  <a:off x="3396500" y="4377122"/>
                  <a:ext cx="655326" cy="202640"/>
                  <a:chOff x="5820059" y="5972335"/>
                  <a:chExt cx="655326" cy="202640"/>
                </a:xfrm>
              </p:grpSpPr>
              <p:pic>
                <p:nvPicPr>
                  <p:cNvPr id="56" name="Image 7">
                    <a:extLst>
                      <a:ext uri="{FF2B5EF4-FFF2-40B4-BE49-F238E27FC236}">
                        <a16:creationId xmlns:a16="http://schemas.microsoft.com/office/drawing/2014/main" id="{21F5E98E-4CDA-4E04-A8D2-3EDAC712C80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7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57" name="Image 7">
                    <a:extLst>
                      <a:ext uri="{FF2B5EF4-FFF2-40B4-BE49-F238E27FC236}">
                        <a16:creationId xmlns:a16="http://schemas.microsoft.com/office/drawing/2014/main" id="{58BEC2E8-7CA3-4A8B-A5C1-03D7A67A5C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5972335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55" name="Image 7">
                  <a:extLst>
                    <a:ext uri="{FF2B5EF4-FFF2-40B4-BE49-F238E27FC236}">
                      <a16:creationId xmlns:a16="http://schemas.microsoft.com/office/drawing/2014/main" id="{ED2C9BB3-8640-4FBC-A752-55AC239FB2E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84768" y="436380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8" name="Groupe 57">
                <a:extLst>
                  <a:ext uri="{FF2B5EF4-FFF2-40B4-BE49-F238E27FC236}">
                    <a16:creationId xmlns:a16="http://schemas.microsoft.com/office/drawing/2014/main" id="{366E3138-AAB4-4A8D-9B66-912BC41BF060}"/>
                  </a:ext>
                </a:extLst>
              </p:cNvPr>
              <p:cNvGrpSpPr/>
              <p:nvPr/>
            </p:nvGrpSpPr>
            <p:grpSpPr>
              <a:xfrm>
                <a:off x="5916045" y="5938721"/>
                <a:ext cx="667126" cy="186415"/>
                <a:chOff x="3076588" y="4394114"/>
                <a:chExt cx="667126" cy="186415"/>
              </a:xfrm>
            </p:grpSpPr>
            <p:pic>
              <p:nvPicPr>
                <p:cNvPr id="59" name="Image 7">
                  <a:extLst>
                    <a:ext uri="{FF2B5EF4-FFF2-40B4-BE49-F238E27FC236}">
                      <a16:creationId xmlns:a16="http://schemas.microsoft.com/office/drawing/2014/main" id="{6144FB49-8153-4CAA-995E-562F1116E43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6500" y="4394114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0" name="Image 7">
                  <a:extLst>
                    <a:ext uri="{FF2B5EF4-FFF2-40B4-BE49-F238E27FC236}">
                      <a16:creationId xmlns:a16="http://schemas.microsoft.com/office/drawing/2014/main" id="{850A1C2A-2EF6-453C-B0AC-539F570C76A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1" name="Groupe 80">
                <a:extLst>
                  <a:ext uri="{FF2B5EF4-FFF2-40B4-BE49-F238E27FC236}">
                    <a16:creationId xmlns:a16="http://schemas.microsoft.com/office/drawing/2014/main" id="{00E828A6-B8D2-4B90-9DCB-A7001AB8699E}"/>
                  </a:ext>
                </a:extLst>
              </p:cNvPr>
              <p:cNvGrpSpPr/>
              <p:nvPr/>
            </p:nvGrpSpPr>
            <p:grpSpPr>
              <a:xfrm>
                <a:off x="9984842" y="5947172"/>
                <a:ext cx="667126" cy="200483"/>
                <a:chOff x="3062520" y="4351910"/>
                <a:chExt cx="667126" cy="200483"/>
              </a:xfrm>
            </p:grpSpPr>
            <p:pic>
              <p:nvPicPr>
                <p:cNvPr id="82" name="Image 7">
                  <a:extLst>
                    <a:ext uri="{FF2B5EF4-FFF2-40B4-BE49-F238E27FC236}">
                      <a16:creationId xmlns:a16="http://schemas.microsoft.com/office/drawing/2014/main" id="{9F21C5E9-936D-4CA0-B2BF-853BC5A73A5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2432" y="4351910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3" name="Image 7">
                  <a:extLst>
                    <a:ext uri="{FF2B5EF4-FFF2-40B4-BE49-F238E27FC236}">
                      <a16:creationId xmlns:a16="http://schemas.microsoft.com/office/drawing/2014/main" id="{EECCF610-D21B-439C-937D-3401197BB9E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62520" y="4366745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48882D25-25AF-4806-9882-2C4EBABEF38E}"/>
              </a:ext>
            </a:extLst>
          </p:cNvPr>
          <p:cNvGrpSpPr/>
          <p:nvPr/>
        </p:nvGrpSpPr>
        <p:grpSpPr>
          <a:xfrm>
            <a:off x="6547084" y="4351086"/>
            <a:ext cx="2325424" cy="200184"/>
            <a:chOff x="6547084" y="4351086"/>
            <a:chExt cx="2325424" cy="200184"/>
          </a:xfrm>
        </p:grpSpPr>
        <p:pic>
          <p:nvPicPr>
            <p:cNvPr id="101" name="Image 7">
              <a:extLst>
                <a:ext uri="{FF2B5EF4-FFF2-40B4-BE49-F238E27FC236}">
                  <a16:creationId xmlns:a16="http://schemas.microsoft.com/office/drawing/2014/main" id="{513A62AC-6303-4116-8B58-EC90BDBF37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5294" y="4365622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Image 7">
              <a:extLst>
                <a:ext uri="{FF2B5EF4-FFF2-40B4-BE49-F238E27FC236}">
                  <a16:creationId xmlns:a16="http://schemas.microsoft.com/office/drawing/2014/main" id="{77948076-4134-4044-8220-F7EAC16E7B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84" y="4351086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7" name="ZoneTexte 76">
            <a:extLst>
              <a:ext uri="{FF2B5EF4-FFF2-40B4-BE49-F238E27FC236}">
                <a16:creationId xmlns:a16="http://schemas.microsoft.com/office/drawing/2014/main" id="{78A3BFBE-CF04-4630-A14D-50163E46FA66}"/>
              </a:ext>
            </a:extLst>
          </p:cNvPr>
          <p:cNvSpPr txBox="1"/>
          <p:nvPr/>
        </p:nvSpPr>
        <p:spPr>
          <a:xfrm>
            <a:off x="4388342" y="1476617"/>
            <a:ext cx="5547393" cy="132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2"/>
            </a:pPr>
            <a:r>
              <a:rPr lang="fr-FR" dirty="0"/>
              <a:t>Ajout de l’échantillon de lait de vache à tester contenant des </a:t>
            </a:r>
            <a:r>
              <a:rPr lang="fr-FR" dirty="0" err="1"/>
              <a:t>Ac</a:t>
            </a:r>
            <a:r>
              <a:rPr lang="fr-FR" dirty="0"/>
              <a:t> anti-</a:t>
            </a:r>
            <a:r>
              <a:rPr lang="fr-FR" i="1" dirty="0"/>
              <a:t>Brucella</a:t>
            </a:r>
            <a:r>
              <a:rPr lang="fr-FR" dirty="0"/>
              <a:t> en quantité inconnue.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8EE9CFEF-9FC1-4E7E-84EE-666C77F8E7B0}"/>
              </a:ext>
            </a:extLst>
          </p:cNvPr>
          <p:cNvGrpSpPr/>
          <p:nvPr/>
        </p:nvGrpSpPr>
        <p:grpSpPr>
          <a:xfrm>
            <a:off x="6647363" y="5754134"/>
            <a:ext cx="3279072" cy="390572"/>
            <a:chOff x="6053102" y="5012918"/>
            <a:chExt cx="3279072" cy="390572"/>
          </a:xfrm>
        </p:grpSpPr>
        <p:pic>
          <p:nvPicPr>
            <p:cNvPr id="106" name="Image 1">
              <a:extLst>
                <a:ext uri="{FF2B5EF4-FFF2-40B4-BE49-F238E27FC236}">
                  <a16:creationId xmlns:a16="http://schemas.microsoft.com/office/drawing/2014/main" id="{884D9115-63C1-4AB0-B425-2C41276BF7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3102" y="5025576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Image 1">
              <a:extLst>
                <a:ext uri="{FF2B5EF4-FFF2-40B4-BE49-F238E27FC236}">
                  <a16:creationId xmlns:a16="http://schemas.microsoft.com/office/drawing/2014/main" id="{9B1644CE-1E02-4AF4-A713-C4C525BD11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4873" y="5032015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Image 1">
              <a:extLst>
                <a:ext uri="{FF2B5EF4-FFF2-40B4-BE49-F238E27FC236}">
                  <a16:creationId xmlns:a16="http://schemas.microsoft.com/office/drawing/2014/main" id="{0AA60FF0-BA9B-4EDC-8DDF-57F935F177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9024" y="5030614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Image 1">
              <a:extLst>
                <a:ext uri="{FF2B5EF4-FFF2-40B4-BE49-F238E27FC236}">
                  <a16:creationId xmlns:a16="http://schemas.microsoft.com/office/drawing/2014/main" id="{388A9D44-85F3-407B-A7A1-FA294A623C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13074" y="5012918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0" name="ZoneTexte 99">
            <a:extLst>
              <a:ext uri="{FF2B5EF4-FFF2-40B4-BE49-F238E27FC236}">
                <a16:creationId xmlns:a16="http://schemas.microsoft.com/office/drawing/2014/main" id="{32B5FFF6-9F20-4D01-B186-1BD7A46F97D6}"/>
              </a:ext>
            </a:extLst>
          </p:cNvPr>
          <p:cNvSpPr txBox="1"/>
          <p:nvPr/>
        </p:nvSpPr>
        <p:spPr>
          <a:xfrm>
            <a:off x="4313415" y="1559725"/>
            <a:ext cx="7263128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3. Après incubation et lavage, ajout d’anticorps </a:t>
            </a:r>
            <a:r>
              <a:rPr lang="fr-FR" dirty="0" err="1"/>
              <a:t>Ac</a:t>
            </a:r>
            <a:r>
              <a:rPr lang="fr-FR" dirty="0"/>
              <a:t> anti </a:t>
            </a:r>
            <a:r>
              <a:rPr lang="fr-FR" dirty="0" err="1"/>
              <a:t>Ac</a:t>
            </a:r>
            <a:r>
              <a:rPr lang="fr-FR" dirty="0"/>
              <a:t> bovin couplés à une enzyme.</a:t>
            </a:r>
          </a:p>
          <a:p>
            <a:pPr lvl="0">
              <a:lnSpc>
                <a:spcPct val="115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dirty="0"/>
          </a:p>
        </p:txBody>
      </p:sp>
      <p:pic>
        <p:nvPicPr>
          <p:cNvPr id="116" name="Image 2">
            <a:extLst>
              <a:ext uri="{FF2B5EF4-FFF2-40B4-BE49-F238E27FC236}">
                <a16:creationId xmlns:a16="http://schemas.microsoft.com/office/drawing/2014/main" id="{78D7A08A-7A25-4325-A954-05880EB50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872" y="3186628"/>
            <a:ext cx="9810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ZoneTexte 110">
            <a:extLst>
              <a:ext uri="{FF2B5EF4-FFF2-40B4-BE49-F238E27FC236}">
                <a16:creationId xmlns:a16="http://schemas.microsoft.com/office/drawing/2014/main" id="{F8CC5FB1-AE2B-47AF-AED5-C48EE1BBD692}"/>
              </a:ext>
            </a:extLst>
          </p:cNvPr>
          <p:cNvSpPr txBox="1"/>
          <p:nvPr/>
        </p:nvSpPr>
        <p:spPr>
          <a:xfrm>
            <a:off x="4436599" y="1553181"/>
            <a:ext cx="6565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4. Ajout du substrat de l’enzyme.</a:t>
            </a:r>
          </a:p>
          <a:p>
            <a:pPr lvl="0"/>
            <a:r>
              <a:rPr lang="fr-FR" dirty="0"/>
              <a:t>5. Blocage de la réaction par dénaturation (pH) et mesure du produit coloré obtenu au spectrophotomètre</a:t>
            </a:r>
          </a:p>
        </p:txBody>
      </p:sp>
      <p:grpSp>
        <p:nvGrpSpPr>
          <p:cNvPr id="1025" name="Groupe 1024">
            <a:extLst>
              <a:ext uri="{FF2B5EF4-FFF2-40B4-BE49-F238E27FC236}">
                <a16:creationId xmlns:a16="http://schemas.microsoft.com/office/drawing/2014/main" id="{EED96E27-C6D5-4830-BC7A-EAC041BFD48A}"/>
              </a:ext>
            </a:extLst>
          </p:cNvPr>
          <p:cNvGrpSpPr/>
          <p:nvPr/>
        </p:nvGrpSpPr>
        <p:grpSpPr>
          <a:xfrm>
            <a:off x="6409564" y="2995017"/>
            <a:ext cx="2901057" cy="677100"/>
            <a:chOff x="6532064" y="2936596"/>
            <a:chExt cx="2901057" cy="677100"/>
          </a:xfrm>
        </p:grpSpPr>
        <p:pic>
          <p:nvPicPr>
            <p:cNvPr id="133" name="Image 4">
              <a:extLst>
                <a:ext uri="{FF2B5EF4-FFF2-40B4-BE49-F238E27FC236}">
                  <a16:creationId xmlns:a16="http://schemas.microsoft.com/office/drawing/2014/main" id="{C407D9E6-08C2-4576-B3E9-D08DA900D4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2064" y="2994571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Image 4">
              <a:extLst>
                <a:ext uri="{FF2B5EF4-FFF2-40B4-BE49-F238E27FC236}">
                  <a16:creationId xmlns:a16="http://schemas.microsoft.com/office/drawing/2014/main" id="{D7B4148A-F4DF-4F55-BA36-F59E41176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0646" y="2936596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24" name="Groupe 1023">
            <a:extLst>
              <a:ext uri="{FF2B5EF4-FFF2-40B4-BE49-F238E27FC236}">
                <a16:creationId xmlns:a16="http://schemas.microsoft.com/office/drawing/2014/main" id="{8612ED90-1ACD-4FEB-84E7-C3487D92B3BD}"/>
              </a:ext>
            </a:extLst>
          </p:cNvPr>
          <p:cNvGrpSpPr/>
          <p:nvPr/>
        </p:nvGrpSpPr>
        <p:grpSpPr>
          <a:xfrm>
            <a:off x="7002194" y="3041113"/>
            <a:ext cx="3226981" cy="1347296"/>
            <a:chOff x="7031569" y="2953594"/>
            <a:chExt cx="3226981" cy="1347296"/>
          </a:xfrm>
        </p:grpSpPr>
        <p:pic>
          <p:nvPicPr>
            <p:cNvPr id="135" name="Image 5">
              <a:extLst>
                <a:ext uri="{FF2B5EF4-FFF2-40B4-BE49-F238E27FC236}">
                  <a16:creationId xmlns:a16="http://schemas.microsoft.com/office/drawing/2014/main" id="{1057D1F4-6514-4668-92F9-FEFFB232BC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8028" y="2953594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Image 5">
              <a:extLst>
                <a:ext uri="{FF2B5EF4-FFF2-40B4-BE49-F238E27FC236}">
                  <a16:creationId xmlns:a16="http://schemas.microsoft.com/office/drawing/2014/main" id="{EABD1265-F8CC-44B0-826F-9DA8FBD60D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3200" y="3577308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7" name="Groupe 136">
              <a:extLst>
                <a:ext uri="{FF2B5EF4-FFF2-40B4-BE49-F238E27FC236}">
                  <a16:creationId xmlns:a16="http://schemas.microsoft.com/office/drawing/2014/main" id="{8E5317D0-8184-4AE9-B2C5-BB56E7C71C63}"/>
                </a:ext>
              </a:extLst>
            </p:cNvPr>
            <p:cNvGrpSpPr/>
            <p:nvPr/>
          </p:nvGrpSpPr>
          <p:grpSpPr>
            <a:xfrm>
              <a:off x="7031569" y="3334060"/>
              <a:ext cx="905781" cy="421536"/>
              <a:chOff x="339580" y="5969518"/>
              <a:chExt cx="984319" cy="774743"/>
            </a:xfrm>
          </p:grpSpPr>
          <p:sp>
            <p:nvSpPr>
              <p:cNvPr id="138" name="Flèche : courbe vers le haut 137">
                <a:extLst>
                  <a:ext uri="{FF2B5EF4-FFF2-40B4-BE49-F238E27FC236}">
                    <a16:creationId xmlns:a16="http://schemas.microsoft.com/office/drawing/2014/main" id="{00EE2832-275D-49D0-AA10-F3CCDA2680C1}"/>
                  </a:ext>
                </a:extLst>
              </p:cNvPr>
              <p:cNvSpPr/>
              <p:nvPr/>
            </p:nvSpPr>
            <p:spPr>
              <a:xfrm>
                <a:off x="339580" y="6125136"/>
                <a:ext cx="984319" cy="619125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Rectangle 9">
                <a:extLst>
                  <a:ext uri="{FF2B5EF4-FFF2-40B4-BE49-F238E27FC236}">
                    <a16:creationId xmlns:a16="http://schemas.microsoft.com/office/drawing/2014/main" id="{DBE44983-A63D-4DB8-873F-1C0F2601B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712" y="5969518"/>
                <a:ext cx="71205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altLang="fr-FR" sz="1200" b="1" dirty="0">
                    <a:latin typeface="Garamond" panose="02020404030301010803" pitchFamily="18" charset="0"/>
                    <a:cs typeface="Times New Roman" panose="02020603050405020304" pitchFamily="18" charset="0"/>
                  </a:rPr>
                  <a:t>réaction</a:t>
                </a:r>
              </a:p>
            </p:txBody>
          </p:sp>
        </p:grpSp>
        <p:grpSp>
          <p:nvGrpSpPr>
            <p:cNvPr id="140" name="Groupe 139">
              <a:extLst>
                <a:ext uri="{FF2B5EF4-FFF2-40B4-BE49-F238E27FC236}">
                  <a16:creationId xmlns:a16="http://schemas.microsoft.com/office/drawing/2014/main" id="{8C6D606E-4FA6-4840-AD83-06D45BA8CFEA}"/>
                </a:ext>
              </a:extLst>
            </p:cNvPr>
            <p:cNvGrpSpPr/>
            <p:nvPr/>
          </p:nvGrpSpPr>
          <p:grpSpPr>
            <a:xfrm rot="2965205">
              <a:off x="8719599" y="3638406"/>
              <a:ext cx="800422" cy="524545"/>
              <a:chOff x="339580" y="5969518"/>
              <a:chExt cx="984319" cy="774743"/>
            </a:xfrm>
          </p:grpSpPr>
          <p:sp>
            <p:nvSpPr>
              <p:cNvPr id="141" name="Flèche : courbe vers le haut 140">
                <a:extLst>
                  <a:ext uri="{FF2B5EF4-FFF2-40B4-BE49-F238E27FC236}">
                    <a16:creationId xmlns:a16="http://schemas.microsoft.com/office/drawing/2014/main" id="{651C680D-A1CE-46EE-A2C4-1EB721D1ED1D}"/>
                  </a:ext>
                </a:extLst>
              </p:cNvPr>
              <p:cNvSpPr/>
              <p:nvPr/>
            </p:nvSpPr>
            <p:spPr>
              <a:xfrm>
                <a:off x="339580" y="6125136"/>
                <a:ext cx="984319" cy="619125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Rectangle 9">
                <a:extLst>
                  <a:ext uri="{FF2B5EF4-FFF2-40B4-BE49-F238E27FC236}">
                    <a16:creationId xmlns:a16="http://schemas.microsoft.com/office/drawing/2014/main" id="{6D86F93B-EDC9-4972-8CE0-8B6FBD3CC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712" y="5969518"/>
                <a:ext cx="71205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altLang="fr-FR" sz="1200" b="1" dirty="0">
                    <a:latin typeface="Garamond" panose="02020404030301010803" pitchFamily="18" charset="0"/>
                    <a:cs typeface="Times New Roman" panose="02020603050405020304" pitchFamily="18" charset="0"/>
                  </a:rPr>
                  <a:t>réaction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1948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08333E-7 2.22222E-6 L 0.09648 2.59259E-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648 2.22222E-6 L 0.16589 2.22222E-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6589 2.22222E-6 L 0.24167 2.22222E-6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2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000"/>
                            </p:stCondLst>
                            <p:childTnLst>
                              <p:par>
                                <p:cTn id="96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5" grpId="2" animBg="1"/>
      <p:bldP spid="45" grpId="3" animBg="1"/>
      <p:bldP spid="45" grpId="4" animBg="1"/>
      <p:bldP spid="25" grpId="0"/>
      <p:bldP spid="25" grpId="1"/>
      <p:bldP spid="77" grpId="0"/>
      <p:bldP spid="77" grpId="1"/>
      <p:bldP spid="100" grpId="0"/>
      <p:bldP spid="100" grpId="1"/>
      <p:bldP spid="1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4F305D-E2BB-4AC1-896C-AAE6D305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ELISA non compétitive : exercice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11AC3-D273-47D5-B2B0-FA6132FEE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Sérologie de la toxoplasmose (infection due à un parasite le toxoplasme)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Sensibilisation des puits d’une plaque par un lysat toxoplasmique (fixation-lavage-saturation-lavage).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de l’échantillon de sérum humain contenant les </a:t>
            </a:r>
            <a:r>
              <a:rPr lang="fr-FR" sz="1800" dirty="0" err="1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anti-toxoplasme.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Après incubation et lavage, ajout d’anticorps </a:t>
            </a:r>
            <a:r>
              <a:rPr lang="fr-FR" sz="1800" dirty="0" err="1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 </a:t>
            </a:r>
            <a:r>
              <a:rPr lang="fr-FR" sz="1800" dirty="0" err="1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Ig</a:t>
            </a:r>
            <a:r>
              <a:rPr lang="fr-FR" sz="1800" dirty="0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humaines couplés à une PAL (l’enzyme phosphatase alcaline).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Après incubation et lavage, ajout du substrat de l’enzyme (le 4-NPP).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sz="1800" dirty="0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Après 30 min d’incubation, arrêt de la réaction par ajout de </a:t>
            </a:r>
            <a:r>
              <a:rPr lang="fr-FR" sz="1800" dirty="0" err="1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NaOH</a:t>
            </a:r>
            <a:r>
              <a:rPr lang="fr-FR" sz="1800" dirty="0"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et mesure de l’absorbance à 405nm.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8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D6E12721-099F-4134-B71E-8EF806C907B9}"/>
              </a:ext>
            </a:extLst>
          </p:cNvPr>
          <p:cNvGrpSpPr/>
          <p:nvPr/>
        </p:nvGrpSpPr>
        <p:grpSpPr>
          <a:xfrm rot="10800000">
            <a:off x="6849694" y="4702351"/>
            <a:ext cx="2760015" cy="1168081"/>
            <a:chOff x="6872871" y="3571610"/>
            <a:chExt cx="2760015" cy="1168081"/>
          </a:xfrm>
        </p:grpSpPr>
        <p:pic>
          <p:nvPicPr>
            <p:cNvPr id="26" name="Image 3">
              <a:extLst>
                <a:ext uri="{FF2B5EF4-FFF2-40B4-BE49-F238E27FC236}">
                  <a16:creationId xmlns:a16="http://schemas.microsoft.com/office/drawing/2014/main" id="{F555BC46-9EE3-4757-AFDA-A6B8400A61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2871" y="3571610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Image 3">
              <a:extLst>
                <a:ext uri="{FF2B5EF4-FFF2-40B4-BE49-F238E27FC236}">
                  <a16:creationId xmlns:a16="http://schemas.microsoft.com/office/drawing/2014/main" id="{5E81D100-4BDC-4EE5-820F-20910B3EA8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9911" y="3596691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96844582-6424-42BE-89FA-8BBC239B84BE}"/>
              </a:ext>
            </a:extLst>
          </p:cNvPr>
          <p:cNvGrpSpPr/>
          <p:nvPr/>
        </p:nvGrpSpPr>
        <p:grpSpPr>
          <a:xfrm>
            <a:off x="6251594" y="3712051"/>
            <a:ext cx="2757193" cy="1215118"/>
            <a:chOff x="6395109" y="3707771"/>
            <a:chExt cx="2757193" cy="1215118"/>
          </a:xfrm>
        </p:grpSpPr>
        <p:pic>
          <p:nvPicPr>
            <p:cNvPr id="115" name="Image 2">
              <a:extLst>
                <a:ext uri="{FF2B5EF4-FFF2-40B4-BE49-F238E27FC236}">
                  <a16:creationId xmlns:a16="http://schemas.microsoft.com/office/drawing/2014/main" id="{29E62027-9923-4F49-AC7A-F618F6A758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1227" y="3808464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" name="Image 2">
              <a:extLst>
                <a:ext uri="{FF2B5EF4-FFF2-40B4-BE49-F238E27FC236}">
                  <a16:creationId xmlns:a16="http://schemas.microsoft.com/office/drawing/2014/main" id="{40D335BE-294F-4EDE-A714-C140D86C3F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5109" y="3707771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656FD971-F33E-4167-B1F4-72B3FF3BA98F}"/>
              </a:ext>
            </a:extLst>
          </p:cNvPr>
          <p:cNvSpPr/>
          <p:nvPr/>
        </p:nvSpPr>
        <p:spPr>
          <a:xfrm>
            <a:off x="6031151" y="2082018"/>
            <a:ext cx="876086" cy="33242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AC267B9-660E-45BB-8A15-143A6A90A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041" y="70065"/>
            <a:ext cx="8436281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dirty="0"/>
              <a:t>Dosage des anticorps anti-</a:t>
            </a:r>
            <a:r>
              <a:rPr lang="fr-FR" i="1" dirty="0"/>
              <a:t>Toxoplasme</a:t>
            </a:r>
            <a:r>
              <a:rPr lang="fr-FR" dirty="0"/>
              <a:t> dans le sérum humain par la technique ELISA : méthode </a:t>
            </a:r>
            <a:r>
              <a:rPr lang="fr-FR" dirty="0" err="1"/>
              <a:t>immunoenzymatique</a:t>
            </a:r>
            <a:r>
              <a:rPr lang="fr-FR" dirty="0"/>
              <a:t> en phase hétérogène, indirecte, non compétitive</a:t>
            </a: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EC454659-1BB7-4C9E-930D-7E0F5166F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81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031" name="Groupe 1030">
            <a:extLst>
              <a:ext uri="{FF2B5EF4-FFF2-40B4-BE49-F238E27FC236}">
                <a16:creationId xmlns:a16="http://schemas.microsoft.com/office/drawing/2014/main" id="{E25B13BC-CE41-44E6-99B4-9C9D253FFB46}"/>
              </a:ext>
            </a:extLst>
          </p:cNvPr>
          <p:cNvGrpSpPr/>
          <p:nvPr/>
        </p:nvGrpSpPr>
        <p:grpSpPr>
          <a:xfrm>
            <a:off x="339580" y="1048163"/>
            <a:ext cx="2800374" cy="276999"/>
            <a:chOff x="339580" y="1048163"/>
            <a:chExt cx="2800374" cy="276999"/>
          </a:xfrm>
        </p:grpSpPr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552843AD-8B45-41F2-AC0F-D2A587069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651" y="1048163"/>
              <a:ext cx="20873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Protéines de saturation : BSA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7" name="Image 7">
              <a:extLst>
                <a:ext uri="{FF2B5EF4-FFF2-40B4-BE49-F238E27FC236}">
                  <a16:creationId xmlns:a16="http://schemas.microsoft.com/office/drawing/2014/main" id="{13574837-6664-43D2-9105-795161205D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80" y="1082993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69DAE1-1BE3-4313-8DC3-19E0B4CD34C5}"/>
              </a:ext>
            </a:extLst>
          </p:cNvPr>
          <p:cNvGrpSpPr/>
          <p:nvPr/>
        </p:nvGrpSpPr>
        <p:grpSpPr>
          <a:xfrm>
            <a:off x="103910" y="2728180"/>
            <a:ext cx="3814775" cy="1114425"/>
            <a:chOff x="103910" y="2728180"/>
            <a:chExt cx="3814775" cy="1114425"/>
          </a:xfrm>
        </p:grpSpPr>
        <p:pic>
          <p:nvPicPr>
            <p:cNvPr id="1029" name="Image 2">
              <a:extLst>
                <a:ext uri="{FF2B5EF4-FFF2-40B4-BE49-F238E27FC236}">
                  <a16:creationId xmlns:a16="http://schemas.microsoft.com/office/drawing/2014/main" id="{C2DDF320-6D8C-49B1-B4CA-FCF42333B9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10" y="2728180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9">
              <a:extLst>
                <a:ext uri="{FF2B5EF4-FFF2-40B4-BE49-F238E27FC236}">
                  <a16:creationId xmlns:a16="http://schemas.microsoft.com/office/drawing/2014/main" id="{35941D59-B9B9-4DC8-98B2-905467D73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426" y="3132106"/>
              <a:ext cx="279325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conjugué : anticorps </a:t>
              </a: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anti-Ig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humaines marqué </a:t>
              </a: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à la PAL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8899956C-C7C7-44BD-B4A5-B598C90D8566}"/>
              </a:ext>
            </a:extLst>
          </p:cNvPr>
          <p:cNvGrpSpPr/>
          <p:nvPr/>
        </p:nvGrpSpPr>
        <p:grpSpPr>
          <a:xfrm>
            <a:off x="159431" y="4888340"/>
            <a:ext cx="2694778" cy="953689"/>
            <a:chOff x="159431" y="4888340"/>
            <a:chExt cx="2694778" cy="953689"/>
          </a:xfrm>
        </p:grpSpPr>
        <p:pic>
          <p:nvPicPr>
            <p:cNvPr id="1027" name="Image 4">
              <a:extLst>
                <a:ext uri="{FF2B5EF4-FFF2-40B4-BE49-F238E27FC236}">
                  <a16:creationId xmlns:a16="http://schemas.microsoft.com/office/drawing/2014/main" id="{69076A39-493F-4374-9A6A-09A1E9CD8F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525" y="5222904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Image 5">
              <a:extLst>
                <a:ext uri="{FF2B5EF4-FFF2-40B4-BE49-F238E27FC236}">
                  <a16:creationId xmlns:a16="http://schemas.microsoft.com/office/drawing/2014/main" id="{0334866D-FF6D-4050-AEEB-87B461464E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1576" y="5165754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9">
              <a:extLst>
                <a:ext uri="{FF2B5EF4-FFF2-40B4-BE49-F238E27FC236}">
                  <a16:creationId xmlns:a16="http://schemas.microsoft.com/office/drawing/2014/main" id="{4ED4018F-8FD1-4E16-B050-D94E5F768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31" y="4888340"/>
              <a:ext cx="126509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Substrat=4-NPP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CB3145F1-91A3-443A-93E7-0426E4D9A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708" y="4903897"/>
              <a:ext cx="112550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Produit=4-NP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F932DE7-A74B-44AF-A154-8486A01C7725}"/>
              </a:ext>
            </a:extLst>
          </p:cNvPr>
          <p:cNvGrpSpPr/>
          <p:nvPr/>
        </p:nvGrpSpPr>
        <p:grpSpPr>
          <a:xfrm>
            <a:off x="41700" y="1500393"/>
            <a:ext cx="3761130" cy="1143000"/>
            <a:chOff x="41700" y="1500393"/>
            <a:chExt cx="3761130" cy="1143000"/>
          </a:xfrm>
        </p:grpSpPr>
        <p:pic>
          <p:nvPicPr>
            <p:cNvPr id="1028" name="Image 3">
              <a:extLst>
                <a:ext uri="{FF2B5EF4-FFF2-40B4-BE49-F238E27FC236}">
                  <a16:creationId xmlns:a16="http://schemas.microsoft.com/office/drawing/2014/main" id="{7527A231-A8D2-40DF-9CFC-B42ACBF17E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1700" y="1500393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16D708B8-C0C1-444F-888F-7D4F76373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900" y="1726589"/>
              <a:ext cx="274293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Anticorps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cs typeface="Times New Roman" panose="02020603050405020304" pitchFamily="18" charset="0"/>
                </a:rPr>
                <a:t>Anti-toxoplasme dans le sérum humain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98272F40-CB9A-4883-90E9-106D74B1097A}"/>
              </a:ext>
            </a:extLst>
          </p:cNvPr>
          <p:cNvGrpSpPr/>
          <p:nvPr/>
        </p:nvGrpSpPr>
        <p:grpSpPr>
          <a:xfrm>
            <a:off x="339580" y="4238944"/>
            <a:ext cx="2995765" cy="371475"/>
            <a:chOff x="339580" y="4238944"/>
            <a:chExt cx="2995765" cy="371475"/>
          </a:xfrm>
        </p:grpSpPr>
        <p:pic>
          <p:nvPicPr>
            <p:cNvPr id="1030" name="Image 1">
              <a:extLst>
                <a:ext uri="{FF2B5EF4-FFF2-40B4-BE49-F238E27FC236}">
                  <a16:creationId xmlns:a16="http://schemas.microsoft.com/office/drawing/2014/main" id="{EC185B79-9651-49EB-B195-B31B4FF5D9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80" y="4238944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C99CE52D-906F-480A-887A-729221886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985" y="4253583"/>
              <a:ext cx="225036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Antigène = lysat toxoplasmique</a:t>
              </a:r>
              <a:endParaRPr lang="fr-FR" altLang="fr-FR" sz="1200" b="1" i="1" dirty="0">
                <a:latin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Rectangle 9">
            <a:extLst>
              <a:ext uri="{FF2B5EF4-FFF2-40B4-BE49-F238E27FC236}">
                <a16:creationId xmlns:a16="http://schemas.microsoft.com/office/drawing/2014/main" id="{9769DC09-4C9D-47AF-87FF-A74176A1F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5953" y="6315800"/>
            <a:ext cx="519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Puits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4238613E-D80F-4E3F-B838-A5BB4E0C33E5}"/>
              </a:ext>
            </a:extLst>
          </p:cNvPr>
          <p:cNvGrpSpPr/>
          <p:nvPr/>
        </p:nvGrpSpPr>
        <p:grpSpPr>
          <a:xfrm>
            <a:off x="5818909" y="3658965"/>
            <a:ext cx="4973782" cy="2516423"/>
            <a:chOff x="5818909" y="3658965"/>
            <a:chExt cx="4973782" cy="2516423"/>
          </a:xfrm>
        </p:grpSpPr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1F210F78-E45D-4F4D-82F0-9BC9790B681D}"/>
                </a:ext>
              </a:extLst>
            </p:cNvPr>
            <p:cNvCxnSpPr/>
            <p:nvPr/>
          </p:nvCxnSpPr>
          <p:spPr>
            <a:xfrm>
              <a:off x="5818909" y="3659758"/>
              <a:ext cx="0" cy="25156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B721FC4D-2CFC-4765-90DE-831F8B86F79B}"/>
                </a:ext>
              </a:extLst>
            </p:cNvPr>
            <p:cNvCxnSpPr/>
            <p:nvPr/>
          </p:nvCxnSpPr>
          <p:spPr>
            <a:xfrm>
              <a:off x="10792691" y="3658965"/>
              <a:ext cx="0" cy="25156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66AF1DE6-6075-4608-89A4-BF9DCE67DC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8909" y="6174595"/>
              <a:ext cx="49737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D6306106-99F4-48F2-9C35-DB3C63031765}"/>
              </a:ext>
            </a:extLst>
          </p:cNvPr>
          <p:cNvSpPr txBox="1"/>
          <p:nvPr/>
        </p:nvSpPr>
        <p:spPr>
          <a:xfrm>
            <a:off x="5547706" y="1748778"/>
            <a:ext cx="6822310" cy="70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Sensibilisation </a:t>
            </a:r>
            <a:r>
              <a:rPr lang="fr-FR" dirty="0"/>
              <a:t>des puits d’une plaque par lysat de toxoplasmes</a:t>
            </a:r>
            <a:r>
              <a:rPr lang="fr-FR" i="1" dirty="0"/>
              <a:t> 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(fixation-lavage-saturation-lavage).</a:t>
            </a:r>
            <a:endParaRPr lang="fr-FR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2CD53B09-346D-414B-888B-AB4DBBE78B6A}"/>
              </a:ext>
            </a:extLst>
          </p:cNvPr>
          <p:cNvGrpSpPr/>
          <p:nvPr/>
        </p:nvGrpSpPr>
        <p:grpSpPr>
          <a:xfrm>
            <a:off x="339580" y="6034444"/>
            <a:ext cx="984319" cy="709817"/>
            <a:chOff x="339580" y="6034444"/>
            <a:chExt cx="984319" cy="709817"/>
          </a:xfrm>
        </p:grpSpPr>
        <p:sp>
          <p:nvSpPr>
            <p:cNvPr id="31" name="Flèche : courbe vers le haut 30">
              <a:extLst>
                <a:ext uri="{FF2B5EF4-FFF2-40B4-BE49-F238E27FC236}">
                  <a16:creationId xmlns:a16="http://schemas.microsoft.com/office/drawing/2014/main" id="{7058BE61-224A-417B-A7ED-34A2E61AE118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4" name="Rectangle 9">
              <a:extLst>
                <a:ext uri="{FF2B5EF4-FFF2-40B4-BE49-F238E27FC236}">
                  <a16:creationId xmlns:a16="http://schemas.microsoft.com/office/drawing/2014/main" id="{A818076A-BD2D-42EA-9596-96ADD302C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74" y="6034444"/>
              <a:ext cx="59529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lavage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853EEB41-733E-46DD-A12F-DA75E67BA94F}"/>
              </a:ext>
            </a:extLst>
          </p:cNvPr>
          <p:cNvGrpSpPr/>
          <p:nvPr/>
        </p:nvGrpSpPr>
        <p:grpSpPr>
          <a:xfrm>
            <a:off x="1714194" y="5938437"/>
            <a:ext cx="984319" cy="774743"/>
            <a:chOff x="339580" y="5969518"/>
            <a:chExt cx="984319" cy="774743"/>
          </a:xfrm>
        </p:grpSpPr>
        <p:sp>
          <p:nvSpPr>
            <p:cNvPr id="36" name="Flèche : courbe vers le haut 35">
              <a:extLst>
                <a:ext uri="{FF2B5EF4-FFF2-40B4-BE49-F238E27FC236}">
                  <a16:creationId xmlns:a16="http://schemas.microsoft.com/office/drawing/2014/main" id="{0F88975C-4FBB-4877-9331-E3D287126FA6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4835EC3B-B2F1-4189-B1AF-98E45B408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12" y="5969518"/>
              <a:ext cx="71205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réaction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B9D51150-6C01-4288-B793-2A8AA7618938}"/>
              </a:ext>
            </a:extLst>
          </p:cNvPr>
          <p:cNvGrpSpPr/>
          <p:nvPr/>
        </p:nvGrpSpPr>
        <p:grpSpPr>
          <a:xfrm>
            <a:off x="7884084" y="3133958"/>
            <a:ext cx="984319" cy="709817"/>
            <a:chOff x="339580" y="6034444"/>
            <a:chExt cx="984319" cy="709817"/>
          </a:xfrm>
        </p:grpSpPr>
        <p:sp>
          <p:nvSpPr>
            <p:cNvPr id="39" name="Flèche : courbe vers le haut 38">
              <a:extLst>
                <a:ext uri="{FF2B5EF4-FFF2-40B4-BE49-F238E27FC236}">
                  <a16:creationId xmlns:a16="http://schemas.microsoft.com/office/drawing/2014/main" id="{68EB1C8B-B8F8-4371-AB4C-687EB1EF697E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6724777A-DB2E-4A7D-B0BA-4EF515C84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74" y="6034444"/>
              <a:ext cx="59529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lavage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FFBE1EE5-717E-4F04-A176-5F9E219061E3}"/>
              </a:ext>
            </a:extLst>
          </p:cNvPr>
          <p:cNvGrpSpPr/>
          <p:nvPr/>
        </p:nvGrpSpPr>
        <p:grpSpPr>
          <a:xfrm>
            <a:off x="5845509" y="4267500"/>
            <a:ext cx="4912810" cy="1887182"/>
            <a:chOff x="5845509" y="4267500"/>
            <a:chExt cx="4912810" cy="1887182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D619604E-5494-4B71-95CA-1E8BBBCD947A}"/>
                </a:ext>
              </a:extLst>
            </p:cNvPr>
            <p:cNvGrpSpPr/>
            <p:nvPr/>
          </p:nvGrpSpPr>
          <p:grpSpPr>
            <a:xfrm rot="5400000">
              <a:off x="5608244" y="5463259"/>
              <a:ext cx="667126" cy="186415"/>
              <a:chOff x="3076588" y="4394114"/>
              <a:chExt cx="667126" cy="186415"/>
            </a:xfrm>
          </p:grpSpPr>
          <p:pic>
            <p:nvPicPr>
              <p:cNvPr id="41" name="Image 7">
                <a:extLst>
                  <a:ext uri="{FF2B5EF4-FFF2-40B4-BE49-F238E27FC236}">
                    <a16:creationId xmlns:a16="http://schemas.microsoft.com/office/drawing/2014/main" id="{C138E8F5-D218-4C27-92EA-ED38FA15EE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6500" y="4394114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6" name="Image 7">
                <a:extLst>
                  <a:ext uri="{FF2B5EF4-FFF2-40B4-BE49-F238E27FC236}">
                    <a16:creationId xmlns:a16="http://schemas.microsoft.com/office/drawing/2014/main" id="{BA3B0E95-7A7A-4D96-A2C1-05A683721D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6588" y="4394881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7" name="Groupe 66">
              <a:extLst>
                <a:ext uri="{FF2B5EF4-FFF2-40B4-BE49-F238E27FC236}">
                  <a16:creationId xmlns:a16="http://schemas.microsoft.com/office/drawing/2014/main" id="{F8A2015A-C341-4E81-BC67-F252DB37F2F5}"/>
                </a:ext>
              </a:extLst>
            </p:cNvPr>
            <p:cNvGrpSpPr/>
            <p:nvPr/>
          </p:nvGrpSpPr>
          <p:grpSpPr>
            <a:xfrm rot="5400000">
              <a:off x="5452110" y="4660899"/>
              <a:ext cx="975238" cy="188440"/>
              <a:chOff x="3076588" y="4392082"/>
              <a:chExt cx="975238" cy="188447"/>
            </a:xfrm>
          </p:grpSpPr>
          <p:grpSp>
            <p:nvGrpSpPr>
              <p:cNvPr id="68" name="Groupe 67">
                <a:extLst>
                  <a:ext uri="{FF2B5EF4-FFF2-40B4-BE49-F238E27FC236}">
                    <a16:creationId xmlns:a16="http://schemas.microsoft.com/office/drawing/2014/main" id="{EE2B2179-82B5-411F-B700-3477BF5E0EA8}"/>
                  </a:ext>
                </a:extLst>
              </p:cNvPr>
              <p:cNvGrpSpPr/>
              <p:nvPr/>
            </p:nvGrpSpPr>
            <p:grpSpPr>
              <a:xfrm>
                <a:off x="3396500" y="4392082"/>
                <a:ext cx="655326" cy="187673"/>
                <a:chOff x="5820059" y="5987295"/>
                <a:chExt cx="655326" cy="187673"/>
              </a:xfrm>
            </p:grpSpPr>
            <p:pic>
              <p:nvPicPr>
                <p:cNvPr id="70" name="Image 7">
                  <a:extLst>
                    <a:ext uri="{FF2B5EF4-FFF2-40B4-BE49-F238E27FC236}">
                      <a16:creationId xmlns:a16="http://schemas.microsoft.com/office/drawing/2014/main" id="{FB0B1825-17FB-48F3-8DD2-37CBF7C5F09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20059" y="5989320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1" name="Image 7">
                  <a:extLst>
                    <a:ext uri="{FF2B5EF4-FFF2-40B4-BE49-F238E27FC236}">
                      <a16:creationId xmlns:a16="http://schemas.microsoft.com/office/drawing/2014/main" id="{F356941B-2591-4BD9-B350-A303069F555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28171" y="5987295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69" name="Image 7">
                <a:extLst>
                  <a:ext uri="{FF2B5EF4-FFF2-40B4-BE49-F238E27FC236}">
                    <a16:creationId xmlns:a16="http://schemas.microsoft.com/office/drawing/2014/main" id="{2ADEAE1D-2DE2-4E68-A005-51063EDB1C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6588" y="4394881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9C76B9BA-7DEF-4A8A-A9CD-4754AFCF4468}"/>
                </a:ext>
              </a:extLst>
            </p:cNvPr>
            <p:cNvGrpSpPr/>
            <p:nvPr/>
          </p:nvGrpSpPr>
          <p:grpSpPr>
            <a:xfrm>
              <a:off x="10569113" y="4392082"/>
              <a:ext cx="189206" cy="1613935"/>
              <a:chOff x="10569113" y="4392082"/>
              <a:chExt cx="189206" cy="1613935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933F1C4C-74A3-459B-B997-37E8108E30DB}"/>
                  </a:ext>
                </a:extLst>
              </p:cNvPr>
              <p:cNvGrpSpPr/>
              <p:nvPr/>
            </p:nvGrpSpPr>
            <p:grpSpPr>
              <a:xfrm rot="16200000">
                <a:off x="10331549" y="5579246"/>
                <a:ext cx="667126" cy="186415"/>
                <a:chOff x="3076588" y="4394114"/>
                <a:chExt cx="667126" cy="186415"/>
              </a:xfrm>
            </p:grpSpPr>
            <p:pic>
              <p:nvPicPr>
                <p:cNvPr id="65" name="Image 7">
                  <a:extLst>
                    <a:ext uri="{FF2B5EF4-FFF2-40B4-BE49-F238E27FC236}">
                      <a16:creationId xmlns:a16="http://schemas.microsoft.com/office/drawing/2014/main" id="{785277EC-B696-4DC1-B19C-793BF31168B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6500" y="4394114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6" name="Image 7">
                  <a:extLst>
                    <a:ext uri="{FF2B5EF4-FFF2-40B4-BE49-F238E27FC236}">
                      <a16:creationId xmlns:a16="http://schemas.microsoft.com/office/drawing/2014/main" id="{BB7EFEE5-A51B-4F7A-B578-9D9104B001B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72" name="Groupe 71">
                <a:extLst>
                  <a:ext uri="{FF2B5EF4-FFF2-40B4-BE49-F238E27FC236}">
                    <a16:creationId xmlns:a16="http://schemas.microsoft.com/office/drawing/2014/main" id="{F9B23BD4-C431-4DB6-9AA0-CC64DE03CCBC}"/>
                  </a:ext>
                </a:extLst>
              </p:cNvPr>
              <p:cNvGrpSpPr/>
              <p:nvPr/>
            </p:nvGrpSpPr>
            <p:grpSpPr>
              <a:xfrm rot="16200000">
                <a:off x="10175714" y="4785481"/>
                <a:ext cx="975238" cy="188440"/>
                <a:chOff x="3076588" y="4392082"/>
                <a:chExt cx="975238" cy="188447"/>
              </a:xfrm>
            </p:grpSpPr>
            <p:grpSp>
              <p:nvGrpSpPr>
                <p:cNvPr id="73" name="Groupe 72">
                  <a:extLst>
                    <a:ext uri="{FF2B5EF4-FFF2-40B4-BE49-F238E27FC236}">
                      <a16:creationId xmlns:a16="http://schemas.microsoft.com/office/drawing/2014/main" id="{018E8F56-91FF-45BD-82AA-4E72E70281E2}"/>
                    </a:ext>
                  </a:extLst>
                </p:cNvPr>
                <p:cNvGrpSpPr/>
                <p:nvPr/>
              </p:nvGrpSpPr>
              <p:grpSpPr>
                <a:xfrm>
                  <a:off x="3396500" y="4392082"/>
                  <a:ext cx="655326" cy="187673"/>
                  <a:chOff x="5820059" y="5987295"/>
                  <a:chExt cx="655326" cy="187673"/>
                </a:xfrm>
              </p:grpSpPr>
              <p:pic>
                <p:nvPicPr>
                  <p:cNvPr id="75" name="Image 7">
                    <a:extLst>
                      <a:ext uri="{FF2B5EF4-FFF2-40B4-BE49-F238E27FC236}">
                        <a16:creationId xmlns:a16="http://schemas.microsoft.com/office/drawing/2014/main" id="{829FF0FF-F6AE-45BB-9CBC-EECD1AA1D6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0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76" name="Image 7">
                    <a:extLst>
                      <a:ext uri="{FF2B5EF4-FFF2-40B4-BE49-F238E27FC236}">
                        <a16:creationId xmlns:a16="http://schemas.microsoft.com/office/drawing/2014/main" id="{97B500DF-D50C-45FB-AC84-BB65CA7110D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5987295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74" name="Image 7">
                  <a:extLst>
                    <a:ext uri="{FF2B5EF4-FFF2-40B4-BE49-F238E27FC236}">
                      <a16:creationId xmlns:a16="http://schemas.microsoft.com/office/drawing/2014/main" id="{7358DECF-AE9E-4265-806A-BA5A692BA35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0FA0DD04-7DEF-4E21-8EFF-9F80474D6328}"/>
                </a:ext>
              </a:extLst>
            </p:cNvPr>
            <p:cNvGrpSpPr/>
            <p:nvPr/>
          </p:nvGrpSpPr>
          <p:grpSpPr>
            <a:xfrm>
              <a:off x="5916045" y="5938721"/>
              <a:ext cx="4735923" cy="215961"/>
              <a:chOff x="5916045" y="5938721"/>
              <a:chExt cx="4735923" cy="215961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A57F1EDF-AAC9-4182-B875-AB667222C456}"/>
                  </a:ext>
                </a:extLst>
              </p:cNvPr>
              <p:cNvGrpSpPr/>
              <p:nvPr/>
            </p:nvGrpSpPr>
            <p:grpSpPr>
              <a:xfrm>
                <a:off x="7037409" y="5948592"/>
                <a:ext cx="686433" cy="189588"/>
                <a:chOff x="3018486" y="4376299"/>
                <a:chExt cx="686433" cy="189595"/>
              </a:xfrm>
            </p:grpSpPr>
            <p:pic>
              <p:nvPicPr>
                <p:cNvPr id="52" name="Image 7">
                  <a:extLst>
                    <a:ext uri="{FF2B5EF4-FFF2-40B4-BE49-F238E27FC236}">
                      <a16:creationId xmlns:a16="http://schemas.microsoft.com/office/drawing/2014/main" id="{9AC6D21F-FB7E-485F-BAC5-74871896C24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57705" y="4376299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0" name="Image 7">
                  <a:extLst>
                    <a:ext uri="{FF2B5EF4-FFF2-40B4-BE49-F238E27FC236}">
                      <a16:creationId xmlns:a16="http://schemas.microsoft.com/office/drawing/2014/main" id="{F022F0C9-F82D-4E6F-9332-6895BD8A24C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18486" y="4380246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3" name="Groupe 52">
                <a:extLst>
                  <a:ext uri="{FF2B5EF4-FFF2-40B4-BE49-F238E27FC236}">
                    <a16:creationId xmlns:a16="http://schemas.microsoft.com/office/drawing/2014/main" id="{2FFD14E1-5FE1-40E6-89A3-3D62C898A168}"/>
                  </a:ext>
                </a:extLst>
              </p:cNvPr>
              <p:cNvGrpSpPr/>
              <p:nvPr/>
            </p:nvGrpSpPr>
            <p:grpSpPr>
              <a:xfrm>
                <a:off x="8133474" y="5938721"/>
                <a:ext cx="1367058" cy="215961"/>
                <a:chOff x="2684768" y="4363801"/>
                <a:chExt cx="1367058" cy="215961"/>
              </a:xfrm>
            </p:grpSpPr>
            <p:grpSp>
              <p:nvGrpSpPr>
                <p:cNvPr id="54" name="Groupe 53">
                  <a:extLst>
                    <a:ext uri="{FF2B5EF4-FFF2-40B4-BE49-F238E27FC236}">
                      <a16:creationId xmlns:a16="http://schemas.microsoft.com/office/drawing/2014/main" id="{6839A8E9-6155-4E3C-A95C-8B577322BD0B}"/>
                    </a:ext>
                  </a:extLst>
                </p:cNvPr>
                <p:cNvGrpSpPr/>
                <p:nvPr/>
              </p:nvGrpSpPr>
              <p:grpSpPr>
                <a:xfrm>
                  <a:off x="3396500" y="4377122"/>
                  <a:ext cx="655326" cy="202640"/>
                  <a:chOff x="5820059" y="5972335"/>
                  <a:chExt cx="655326" cy="202640"/>
                </a:xfrm>
              </p:grpSpPr>
              <p:pic>
                <p:nvPicPr>
                  <p:cNvPr id="56" name="Image 7">
                    <a:extLst>
                      <a:ext uri="{FF2B5EF4-FFF2-40B4-BE49-F238E27FC236}">
                        <a16:creationId xmlns:a16="http://schemas.microsoft.com/office/drawing/2014/main" id="{21F5E98E-4CDA-4E04-A8D2-3EDAC712C80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7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57" name="Image 7">
                    <a:extLst>
                      <a:ext uri="{FF2B5EF4-FFF2-40B4-BE49-F238E27FC236}">
                        <a16:creationId xmlns:a16="http://schemas.microsoft.com/office/drawing/2014/main" id="{58BEC2E8-7CA3-4A8B-A5C1-03D7A67A5C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5972335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55" name="Image 7">
                  <a:extLst>
                    <a:ext uri="{FF2B5EF4-FFF2-40B4-BE49-F238E27FC236}">
                      <a16:creationId xmlns:a16="http://schemas.microsoft.com/office/drawing/2014/main" id="{ED2C9BB3-8640-4FBC-A752-55AC239FB2E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84768" y="436380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8" name="Groupe 57">
                <a:extLst>
                  <a:ext uri="{FF2B5EF4-FFF2-40B4-BE49-F238E27FC236}">
                    <a16:creationId xmlns:a16="http://schemas.microsoft.com/office/drawing/2014/main" id="{366E3138-AAB4-4A8D-9B66-912BC41BF060}"/>
                  </a:ext>
                </a:extLst>
              </p:cNvPr>
              <p:cNvGrpSpPr/>
              <p:nvPr/>
            </p:nvGrpSpPr>
            <p:grpSpPr>
              <a:xfrm>
                <a:off x="5916045" y="5938721"/>
                <a:ext cx="667126" cy="186415"/>
                <a:chOff x="3076588" y="4394114"/>
                <a:chExt cx="667126" cy="186415"/>
              </a:xfrm>
            </p:grpSpPr>
            <p:pic>
              <p:nvPicPr>
                <p:cNvPr id="59" name="Image 7">
                  <a:extLst>
                    <a:ext uri="{FF2B5EF4-FFF2-40B4-BE49-F238E27FC236}">
                      <a16:creationId xmlns:a16="http://schemas.microsoft.com/office/drawing/2014/main" id="{6144FB49-8153-4CAA-995E-562F1116E43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6500" y="4394114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0" name="Image 7">
                  <a:extLst>
                    <a:ext uri="{FF2B5EF4-FFF2-40B4-BE49-F238E27FC236}">
                      <a16:creationId xmlns:a16="http://schemas.microsoft.com/office/drawing/2014/main" id="{850A1C2A-2EF6-453C-B0AC-539F570C76A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1" name="Groupe 80">
                <a:extLst>
                  <a:ext uri="{FF2B5EF4-FFF2-40B4-BE49-F238E27FC236}">
                    <a16:creationId xmlns:a16="http://schemas.microsoft.com/office/drawing/2014/main" id="{00E828A6-B8D2-4B90-9DCB-A7001AB8699E}"/>
                  </a:ext>
                </a:extLst>
              </p:cNvPr>
              <p:cNvGrpSpPr/>
              <p:nvPr/>
            </p:nvGrpSpPr>
            <p:grpSpPr>
              <a:xfrm>
                <a:off x="9984842" y="5947172"/>
                <a:ext cx="667126" cy="200483"/>
                <a:chOff x="3062520" y="4351910"/>
                <a:chExt cx="667126" cy="200483"/>
              </a:xfrm>
            </p:grpSpPr>
            <p:pic>
              <p:nvPicPr>
                <p:cNvPr id="82" name="Image 7">
                  <a:extLst>
                    <a:ext uri="{FF2B5EF4-FFF2-40B4-BE49-F238E27FC236}">
                      <a16:creationId xmlns:a16="http://schemas.microsoft.com/office/drawing/2014/main" id="{9F21C5E9-936D-4CA0-B2BF-853BC5A73A5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2432" y="4351910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3" name="Image 7">
                  <a:extLst>
                    <a:ext uri="{FF2B5EF4-FFF2-40B4-BE49-F238E27FC236}">
                      <a16:creationId xmlns:a16="http://schemas.microsoft.com/office/drawing/2014/main" id="{EECCF610-D21B-439C-937D-3401197BB9E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62520" y="4366745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48882D25-25AF-4806-9882-2C4EBABEF38E}"/>
              </a:ext>
            </a:extLst>
          </p:cNvPr>
          <p:cNvGrpSpPr/>
          <p:nvPr/>
        </p:nvGrpSpPr>
        <p:grpSpPr>
          <a:xfrm>
            <a:off x="6547084" y="4351086"/>
            <a:ext cx="2325424" cy="200184"/>
            <a:chOff x="6547084" y="4351086"/>
            <a:chExt cx="2325424" cy="200184"/>
          </a:xfrm>
        </p:grpSpPr>
        <p:pic>
          <p:nvPicPr>
            <p:cNvPr id="101" name="Image 7">
              <a:extLst>
                <a:ext uri="{FF2B5EF4-FFF2-40B4-BE49-F238E27FC236}">
                  <a16:creationId xmlns:a16="http://schemas.microsoft.com/office/drawing/2014/main" id="{513A62AC-6303-4116-8B58-EC90BDBF37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5294" y="4365622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Image 7">
              <a:extLst>
                <a:ext uri="{FF2B5EF4-FFF2-40B4-BE49-F238E27FC236}">
                  <a16:creationId xmlns:a16="http://schemas.microsoft.com/office/drawing/2014/main" id="{77948076-4134-4044-8220-F7EAC16E7B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84" y="4351086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7" name="ZoneTexte 76">
            <a:extLst>
              <a:ext uri="{FF2B5EF4-FFF2-40B4-BE49-F238E27FC236}">
                <a16:creationId xmlns:a16="http://schemas.microsoft.com/office/drawing/2014/main" id="{78A3BFBE-CF04-4630-A14D-50163E46FA66}"/>
              </a:ext>
            </a:extLst>
          </p:cNvPr>
          <p:cNvSpPr txBox="1"/>
          <p:nvPr/>
        </p:nvSpPr>
        <p:spPr>
          <a:xfrm>
            <a:off x="5573126" y="1746663"/>
            <a:ext cx="5547393" cy="132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2"/>
            </a:pPr>
            <a:r>
              <a:rPr lang="fr-FR" dirty="0"/>
              <a:t>Ajout de l’échantillon de lait de vache à tester contenant des </a:t>
            </a:r>
            <a:r>
              <a:rPr lang="fr-FR" dirty="0" err="1"/>
              <a:t>Ac</a:t>
            </a:r>
            <a:r>
              <a:rPr lang="fr-FR" dirty="0"/>
              <a:t> anti-</a:t>
            </a:r>
            <a:r>
              <a:rPr lang="fr-FR" i="1" dirty="0"/>
              <a:t>Brucella</a:t>
            </a:r>
            <a:r>
              <a:rPr lang="fr-FR" dirty="0"/>
              <a:t> en quantité inconnue.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8EE9CFEF-9FC1-4E7E-84EE-666C77F8E7B0}"/>
              </a:ext>
            </a:extLst>
          </p:cNvPr>
          <p:cNvGrpSpPr/>
          <p:nvPr/>
        </p:nvGrpSpPr>
        <p:grpSpPr>
          <a:xfrm>
            <a:off x="6647363" y="5754134"/>
            <a:ext cx="3279072" cy="390572"/>
            <a:chOff x="6053102" y="5012918"/>
            <a:chExt cx="3279072" cy="390572"/>
          </a:xfrm>
        </p:grpSpPr>
        <p:pic>
          <p:nvPicPr>
            <p:cNvPr id="106" name="Image 1">
              <a:extLst>
                <a:ext uri="{FF2B5EF4-FFF2-40B4-BE49-F238E27FC236}">
                  <a16:creationId xmlns:a16="http://schemas.microsoft.com/office/drawing/2014/main" id="{884D9115-63C1-4AB0-B425-2C41276BF7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3102" y="5025576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Image 1">
              <a:extLst>
                <a:ext uri="{FF2B5EF4-FFF2-40B4-BE49-F238E27FC236}">
                  <a16:creationId xmlns:a16="http://schemas.microsoft.com/office/drawing/2014/main" id="{9B1644CE-1E02-4AF4-A713-C4C525BD11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4873" y="5032015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Image 1">
              <a:extLst>
                <a:ext uri="{FF2B5EF4-FFF2-40B4-BE49-F238E27FC236}">
                  <a16:creationId xmlns:a16="http://schemas.microsoft.com/office/drawing/2014/main" id="{0AA60FF0-BA9B-4EDC-8DDF-57F935F177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9024" y="5030614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Image 1">
              <a:extLst>
                <a:ext uri="{FF2B5EF4-FFF2-40B4-BE49-F238E27FC236}">
                  <a16:creationId xmlns:a16="http://schemas.microsoft.com/office/drawing/2014/main" id="{388A9D44-85F3-407B-A7A1-FA294A623C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13074" y="5012918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0" name="ZoneTexte 99">
            <a:extLst>
              <a:ext uri="{FF2B5EF4-FFF2-40B4-BE49-F238E27FC236}">
                <a16:creationId xmlns:a16="http://schemas.microsoft.com/office/drawing/2014/main" id="{32B5FFF6-9F20-4D01-B186-1BD7A46F97D6}"/>
              </a:ext>
            </a:extLst>
          </p:cNvPr>
          <p:cNvSpPr txBox="1"/>
          <p:nvPr/>
        </p:nvSpPr>
        <p:spPr>
          <a:xfrm>
            <a:off x="5573126" y="1771655"/>
            <a:ext cx="5833027" cy="124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3. Après incubation et lavage, ajout d’anticorps </a:t>
            </a:r>
            <a:r>
              <a:rPr lang="fr-FR" dirty="0" err="1"/>
              <a:t>Ac</a:t>
            </a:r>
            <a:r>
              <a:rPr lang="fr-FR" dirty="0"/>
              <a:t> anti </a:t>
            </a:r>
            <a:r>
              <a:rPr lang="fr-FR" dirty="0" err="1"/>
              <a:t>Ig</a:t>
            </a:r>
            <a:r>
              <a:rPr lang="fr-FR" dirty="0"/>
              <a:t> humaines couplés à la PAL.</a:t>
            </a:r>
          </a:p>
          <a:p>
            <a:pPr lvl="0">
              <a:lnSpc>
                <a:spcPct val="115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endParaRPr lang="fr-FR" dirty="0"/>
          </a:p>
        </p:txBody>
      </p:sp>
      <p:pic>
        <p:nvPicPr>
          <p:cNvPr id="116" name="Image 2">
            <a:extLst>
              <a:ext uri="{FF2B5EF4-FFF2-40B4-BE49-F238E27FC236}">
                <a16:creationId xmlns:a16="http://schemas.microsoft.com/office/drawing/2014/main" id="{78D7A08A-7A25-4325-A954-05880EB50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872" y="3186628"/>
            <a:ext cx="9810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ZoneTexte 110">
            <a:extLst>
              <a:ext uri="{FF2B5EF4-FFF2-40B4-BE49-F238E27FC236}">
                <a16:creationId xmlns:a16="http://schemas.microsoft.com/office/drawing/2014/main" id="{F8CC5FB1-AE2B-47AF-AED5-C48EE1BBD692}"/>
              </a:ext>
            </a:extLst>
          </p:cNvPr>
          <p:cNvSpPr txBox="1"/>
          <p:nvPr/>
        </p:nvSpPr>
        <p:spPr>
          <a:xfrm>
            <a:off x="5585232" y="1802980"/>
            <a:ext cx="6565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4. Ajout du substrat de l’enzyme.</a:t>
            </a:r>
          </a:p>
          <a:p>
            <a:pPr lvl="0"/>
            <a:r>
              <a:rPr lang="fr-FR" dirty="0"/>
              <a:t>5. Blocage de la réaction par dénaturation (pH) et mesure du produit coloré obtenu au spectrophotomètre</a:t>
            </a:r>
          </a:p>
        </p:txBody>
      </p:sp>
      <p:grpSp>
        <p:nvGrpSpPr>
          <p:cNvPr id="1025" name="Groupe 1024">
            <a:extLst>
              <a:ext uri="{FF2B5EF4-FFF2-40B4-BE49-F238E27FC236}">
                <a16:creationId xmlns:a16="http://schemas.microsoft.com/office/drawing/2014/main" id="{EED96E27-C6D5-4830-BC7A-EAC041BFD48A}"/>
              </a:ext>
            </a:extLst>
          </p:cNvPr>
          <p:cNvGrpSpPr/>
          <p:nvPr/>
        </p:nvGrpSpPr>
        <p:grpSpPr>
          <a:xfrm>
            <a:off x="6409564" y="2995017"/>
            <a:ext cx="2901057" cy="677100"/>
            <a:chOff x="6532064" y="2936596"/>
            <a:chExt cx="2901057" cy="677100"/>
          </a:xfrm>
        </p:grpSpPr>
        <p:pic>
          <p:nvPicPr>
            <p:cNvPr id="133" name="Image 4">
              <a:extLst>
                <a:ext uri="{FF2B5EF4-FFF2-40B4-BE49-F238E27FC236}">
                  <a16:creationId xmlns:a16="http://schemas.microsoft.com/office/drawing/2014/main" id="{C407D9E6-08C2-4576-B3E9-D08DA900D4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2064" y="2994571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Image 4">
              <a:extLst>
                <a:ext uri="{FF2B5EF4-FFF2-40B4-BE49-F238E27FC236}">
                  <a16:creationId xmlns:a16="http://schemas.microsoft.com/office/drawing/2014/main" id="{D7B4148A-F4DF-4F55-BA36-F59E41176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0646" y="2936596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24" name="Groupe 1023">
            <a:extLst>
              <a:ext uri="{FF2B5EF4-FFF2-40B4-BE49-F238E27FC236}">
                <a16:creationId xmlns:a16="http://schemas.microsoft.com/office/drawing/2014/main" id="{8612ED90-1ACD-4FEB-84E7-C3487D92B3BD}"/>
              </a:ext>
            </a:extLst>
          </p:cNvPr>
          <p:cNvGrpSpPr/>
          <p:nvPr/>
        </p:nvGrpSpPr>
        <p:grpSpPr>
          <a:xfrm>
            <a:off x="7002194" y="3041113"/>
            <a:ext cx="3226981" cy="1347296"/>
            <a:chOff x="7031569" y="2953594"/>
            <a:chExt cx="3226981" cy="1347296"/>
          </a:xfrm>
        </p:grpSpPr>
        <p:pic>
          <p:nvPicPr>
            <p:cNvPr id="135" name="Image 5">
              <a:extLst>
                <a:ext uri="{FF2B5EF4-FFF2-40B4-BE49-F238E27FC236}">
                  <a16:creationId xmlns:a16="http://schemas.microsoft.com/office/drawing/2014/main" id="{1057D1F4-6514-4668-92F9-FEFFB232BC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8028" y="2953594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Image 5">
              <a:extLst>
                <a:ext uri="{FF2B5EF4-FFF2-40B4-BE49-F238E27FC236}">
                  <a16:creationId xmlns:a16="http://schemas.microsoft.com/office/drawing/2014/main" id="{EABD1265-F8CC-44B0-826F-9DA8FBD60D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3200" y="3577308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7" name="Groupe 136">
              <a:extLst>
                <a:ext uri="{FF2B5EF4-FFF2-40B4-BE49-F238E27FC236}">
                  <a16:creationId xmlns:a16="http://schemas.microsoft.com/office/drawing/2014/main" id="{8E5317D0-8184-4AE9-B2C5-BB56E7C71C63}"/>
                </a:ext>
              </a:extLst>
            </p:cNvPr>
            <p:cNvGrpSpPr/>
            <p:nvPr/>
          </p:nvGrpSpPr>
          <p:grpSpPr>
            <a:xfrm>
              <a:off x="7031569" y="3334060"/>
              <a:ext cx="905781" cy="421536"/>
              <a:chOff x="339580" y="5969518"/>
              <a:chExt cx="984319" cy="774743"/>
            </a:xfrm>
          </p:grpSpPr>
          <p:sp>
            <p:nvSpPr>
              <p:cNvPr id="138" name="Flèche : courbe vers le haut 137">
                <a:extLst>
                  <a:ext uri="{FF2B5EF4-FFF2-40B4-BE49-F238E27FC236}">
                    <a16:creationId xmlns:a16="http://schemas.microsoft.com/office/drawing/2014/main" id="{00EE2832-275D-49D0-AA10-F3CCDA2680C1}"/>
                  </a:ext>
                </a:extLst>
              </p:cNvPr>
              <p:cNvSpPr/>
              <p:nvPr/>
            </p:nvSpPr>
            <p:spPr>
              <a:xfrm>
                <a:off x="339580" y="6125136"/>
                <a:ext cx="984319" cy="619125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Rectangle 9">
                <a:extLst>
                  <a:ext uri="{FF2B5EF4-FFF2-40B4-BE49-F238E27FC236}">
                    <a16:creationId xmlns:a16="http://schemas.microsoft.com/office/drawing/2014/main" id="{DBE44983-A63D-4DB8-873F-1C0F2601B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712" y="5969518"/>
                <a:ext cx="71205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altLang="fr-FR" sz="1200" b="1" dirty="0">
                    <a:latin typeface="Garamond" panose="02020404030301010803" pitchFamily="18" charset="0"/>
                    <a:cs typeface="Times New Roman" panose="02020603050405020304" pitchFamily="18" charset="0"/>
                  </a:rPr>
                  <a:t>réaction</a:t>
                </a:r>
              </a:p>
            </p:txBody>
          </p:sp>
        </p:grpSp>
        <p:grpSp>
          <p:nvGrpSpPr>
            <p:cNvPr id="140" name="Groupe 139">
              <a:extLst>
                <a:ext uri="{FF2B5EF4-FFF2-40B4-BE49-F238E27FC236}">
                  <a16:creationId xmlns:a16="http://schemas.microsoft.com/office/drawing/2014/main" id="{8C6D606E-4FA6-4840-AD83-06D45BA8CFEA}"/>
                </a:ext>
              </a:extLst>
            </p:cNvPr>
            <p:cNvGrpSpPr/>
            <p:nvPr/>
          </p:nvGrpSpPr>
          <p:grpSpPr>
            <a:xfrm rot="2965205">
              <a:off x="8719599" y="3638406"/>
              <a:ext cx="800422" cy="524545"/>
              <a:chOff x="339580" y="5969518"/>
              <a:chExt cx="984319" cy="774743"/>
            </a:xfrm>
          </p:grpSpPr>
          <p:sp>
            <p:nvSpPr>
              <p:cNvPr id="141" name="Flèche : courbe vers le haut 140">
                <a:extLst>
                  <a:ext uri="{FF2B5EF4-FFF2-40B4-BE49-F238E27FC236}">
                    <a16:creationId xmlns:a16="http://schemas.microsoft.com/office/drawing/2014/main" id="{651C680D-A1CE-46EE-A2C4-1EB721D1ED1D}"/>
                  </a:ext>
                </a:extLst>
              </p:cNvPr>
              <p:cNvSpPr/>
              <p:nvPr/>
            </p:nvSpPr>
            <p:spPr>
              <a:xfrm>
                <a:off x="339580" y="6125136"/>
                <a:ext cx="984319" cy="619125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Rectangle 9">
                <a:extLst>
                  <a:ext uri="{FF2B5EF4-FFF2-40B4-BE49-F238E27FC236}">
                    <a16:creationId xmlns:a16="http://schemas.microsoft.com/office/drawing/2014/main" id="{6D86F93B-EDC9-4972-8CE0-8B6FBD3CC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712" y="5969518"/>
                <a:ext cx="71205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altLang="fr-FR" sz="1200" b="1" dirty="0">
                    <a:latin typeface="Garamond" panose="02020404030301010803" pitchFamily="18" charset="0"/>
                    <a:cs typeface="Times New Roman" panose="02020603050405020304" pitchFamily="18" charset="0"/>
                  </a:rPr>
                  <a:t>réaction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588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04 -0.00371 L 0.06289 0.0004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89 0.00047 L 0.13138 -0.00139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9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3138 -0.00139 L 0.22018 -0.00579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500"/>
                            </p:stCondLst>
                            <p:childTnLst>
                              <p:par>
                                <p:cTn id="48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500"/>
                            </p:stCondLst>
                            <p:childTnLst>
                              <p:par>
                                <p:cTn id="5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9500"/>
                            </p:stCondLst>
                            <p:childTnLst>
                              <p:par>
                                <p:cTn id="64" presetID="2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500"/>
                            </p:stCondLst>
                            <p:childTnLst>
                              <p:par>
                                <p:cTn id="68" presetID="2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2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3500"/>
                            </p:stCondLst>
                            <p:childTnLst>
                              <p:par>
                                <p:cTn id="7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6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5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500"/>
                            </p:stCondLst>
                            <p:childTnLst>
                              <p:par>
                                <p:cTn id="86" presetID="2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9500"/>
                            </p:stCondLst>
                            <p:childTnLst>
                              <p:par>
                                <p:cTn id="93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1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4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5" grpId="2" animBg="1"/>
      <p:bldP spid="45" grpId="3" animBg="1"/>
      <p:bldP spid="45" grpId="4" animBg="1"/>
      <p:bldP spid="25" grpId="0"/>
      <p:bldP spid="25" grpId="1"/>
      <p:bldP spid="77" grpId="0"/>
      <p:bldP spid="77" grpId="1"/>
      <p:bldP spid="100" grpId="0"/>
      <p:bldP spid="100" grpId="1"/>
      <p:bldP spid="1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4F305D-E2BB-4AC1-896C-AAE6D305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ELISA non compétitive : exercice 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11AC3-D273-47D5-B2B0-FA6132FEE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18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Dosage de l’interleukine 8 (IL-8) dans le sérum de patient</a:t>
            </a: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Sensibilisation du support par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anti-gliadines(fixation-lavage-saturation-lavage).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de l’échantillon à tester contenant des gliadines en quantité inconnue.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du conjugué =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Ac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 anti-gliadine couplés à une enzyme (PAL).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du substrat de l’enzyme.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Blocage de la réaction enzymatique par dénaturation (pH)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Mesure du produit coloré au spectrophotomètre.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89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e 60">
            <a:extLst>
              <a:ext uri="{FF2B5EF4-FFF2-40B4-BE49-F238E27FC236}">
                <a16:creationId xmlns:a16="http://schemas.microsoft.com/office/drawing/2014/main" id="{03773F28-CA8B-4BEB-92FF-413C29401026}"/>
              </a:ext>
            </a:extLst>
          </p:cNvPr>
          <p:cNvGrpSpPr/>
          <p:nvPr/>
        </p:nvGrpSpPr>
        <p:grpSpPr>
          <a:xfrm>
            <a:off x="7364206" y="3477067"/>
            <a:ext cx="2472022" cy="1402560"/>
            <a:chOff x="7233218" y="3680983"/>
            <a:chExt cx="2472022" cy="1402560"/>
          </a:xfrm>
        </p:grpSpPr>
        <p:sp>
          <p:nvSpPr>
            <p:cNvPr id="146" name="Flèche : courbe vers le haut 145">
              <a:extLst>
                <a:ext uri="{FF2B5EF4-FFF2-40B4-BE49-F238E27FC236}">
                  <a16:creationId xmlns:a16="http://schemas.microsoft.com/office/drawing/2014/main" id="{3F0B2D9A-A578-4E08-99B0-269D9901D599}"/>
                </a:ext>
              </a:extLst>
            </p:cNvPr>
            <p:cNvSpPr/>
            <p:nvPr/>
          </p:nvSpPr>
          <p:spPr>
            <a:xfrm rot="7239054">
              <a:off x="7197129" y="3965441"/>
              <a:ext cx="905781" cy="336865"/>
            </a:xfrm>
            <a:prstGeom prst="curved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pic>
          <p:nvPicPr>
            <p:cNvPr id="147" name="Image 5">
              <a:extLst>
                <a:ext uri="{FF2B5EF4-FFF2-40B4-BE49-F238E27FC236}">
                  <a16:creationId xmlns:a16="http://schemas.microsoft.com/office/drawing/2014/main" id="{95821BEE-A5C6-4186-B8EE-D910FCECD8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3218" y="4109631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9" name="Image 5">
              <a:extLst>
                <a:ext uri="{FF2B5EF4-FFF2-40B4-BE49-F238E27FC236}">
                  <a16:creationId xmlns:a16="http://schemas.microsoft.com/office/drawing/2014/main" id="{EEB2D3BE-1DF6-4274-8021-6949AC20FC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09890" y="4407268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0" name="Flèche : courbe vers le haut 149">
              <a:extLst>
                <a:ext uri="{FF2B5EF4-FFF2-40B4-BE49-F238E27FC236}">
                  <a16:creationId xmlns:a16="http://schemas.microsoft.com/office/drawing/2014/main" id="{4AE3F685-AA8D-4553-B7C7-AA0E2F68AFFF}"/>
                </a:ext>
              </a:extLst>
            </p:cNvPr>
            <p:cNvSpPr/>
            <p:nvPr/>
          </p:nvSpPr>
          <p:spPr>
            <a:xfrm rot="8410423">
              <a:off x="8608717" y="4159722"/>
              <a:ext cx="905781" cy="336865"/>
            </a:xfrm>
            <a:prstGeom prst="curved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656FD971-F33E-4167-B1F4-72B3FF3BA98F}"/>
              </a:ext>
            </a:extLst>
          </p:cNvPr>
          <p:cNvSpPr/>
          <p:nvPr/>
        </p:nvSpPr>
        <p:spPr>
          <a:xfrm>
            <a:off x="6031150" y="2082018"/>
            <a:ext cx="1344733" cy="33242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649B2A0-025B-4E46-B995-EC5EA05A3398}"/>
              </a:ext>
            </a:extLst>
          </p:cNvPr>
          <p:cNvGrpSpPr/>
          <p:nvPr/>
        </p:nvGrpSpPr>
        <p:grpSpPr>
          <a:xfrm>
            <a:off x="6390013" y="5079888"/>
            <a:ext cx="3831573" cy="1143000"/>
            <a:chOff x="6388974" y="5079888"/>
            <a:chExt cx="3831573" cy="1143000"/>
          </a:xfrm>
        </p:grpSpPr>
        <p:pic>
          <p:nvPicPr>
            <p:cNvPr id="21" name="Image 3">
              <a:extLst>
                <a:ext uri="{FF2B5EF4-FFF2-40B4-BE49-F238E27FC236}">
                  <a16:creationId xmlns:a16="http://schemas.microsoft.com/office/drawing/2014/main" id="{F1A57605-4E3F-494F-A69E-48BD606608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7572" y="5079888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Image 3">
              <a:extLst>
                <a:ext uri="{FF2B5EF4-FFF2-40B4-BE49-F238E27FC236}">
                  <a16:creationId xmlns:a16="http://schemas.microsoft.com/office/drawing/2014/main" id="{5422934A-7715-4683-AE9E-DE0B314DAE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34313" y="5079888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Image 3">
              <a:extLst>
                <a:ext uri="{FF2B5EF4-FFF2-40B4-BE49-F238E27FC236}">
                  <a16:creationId xmlns:a16="http://schemas.microsoft.com/office/drawing/2014/main" id="{C1F272C1-7D46-4BBB-A33C-A2EE7CFEED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8974" y="5079888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 8">
            <a:extLst>
              <a:ext uri="{FF2B5EF4-FFF2-40B4-BE49-F238E27FC236}">
                <a16:creationId xmlns:a16="http://schemas.microsoft.com/office/drawing/2014/main" id="{7AC267B9-660E-45BB-8A15-143A6A90A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170" y="105608"/>
            <a:ext cx="8436281" cy="92333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dirty="0"/>
              <a:t>Dosage de l’interleukine IL-8 dans le sérum d’un patient par la technique ELISA : méthode </a:t>
            </a:r>
            <a:r>
              <a:rPr lang="fr-FR" dirty="0" err="1"/>
              <a:t>immunoenzymatique</a:t>
            </a:r>
            <a:r>
              <a:rPr lang="fr-FR" dirty="0"/>
              <a:t> en phase hétérogène, indirecte, sandwich, non compétitive</a:t>
            </a: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EC454659-1BB7-4C9E-930D-7E0F5166F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81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031" name="Groupe 1030">
            <a:extLst>
              <a:ext uri="{FF2B5EF4-FFF2-40B4-BE49-F238E27FC236}">
                <a16:creationId xmlns:a16="http://schemas.microsoft.com/office/drawing/2014/main" id="{E25B13BC-CE41-44E6-99B4-9C9D253FFB46}"/>
              </a:ext>
            </a:extLst>
          </p:cNvPr>
          <p:cNvGrpSpPr/>
          <p:nvPr/>
        </p:nvGrpSpPr>
        <p:grpSpPr>
          <a:xfrm>
            <a:off x="339580" y="1048163"/>
            <a:ext cx="1181469" cy="276999"/>
            <a:chOff x="339580" y="1048163"/>
            <a:chExt cx="1181469" cy="276999"/>
          </a:xfrm>
        </p:grpSpPr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552843AD-8B45-41F2-AC0F-D2A587069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651" y="1048163"/>
              <a:ext cx="46839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BSA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7" name="Image 7">
              <a:extLst>
                <a:ext uri="{FF2B5EF4-FFF2-40B4-BE49-F238E27FC236}">
                  <a16:creationId xmlns:a16="http://schemas.microsoft.com/office/drawing/2014/main" id="{13574837-6664-43D2-9105-795161205D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80" y="1082993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7C69DAE1-1BE3-4313-8DC3-19E0B4CD34C5}"/>
              </a:ext>
            </a:extLst>
          </p:cNvPr>
          <p:cNvGrpSpPr/>
          <p:nvPr/>
        </p:nvGrpSpPr>
        <p:grpSpPr>
          <a:xfrm>
            <a:off x="28269" y="2494382"/>
            <a:ext cx="4775347" cy="1114425"/>
            <a:chOff x="103910" y="2728180"/>
            <a:chExt cx="4775347" cy="1114425"/>
          </a:xfrm>
        </p:grpSpPr>
        <p:pic>
          <p:nvPicPr>
            <p:cNvPr id="1029" name="Image 2">
              <a:extLst>
                <a:ext uri="{FF2B5EF4-FFF2-40B4-BE49-F238E27FC236}">
                  <a16:creationId xmlns:a16="http://schemas.microsoft.com/office/drawing/2014/main" id="{C2DDF320-6D8C-49B1-B4CA-FCF42333B9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10" y="2728180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9">
              <a:extLst>
                <a:ext uri="{FF2B5EF4-FFF2-40B4-BE49-F238E27FC236}">
                  <a16:creationId xmlns:a16="http://schemas.microsoft.com/office/drawing/2014/main" id="{35941D59-B9B9-4DC8-98B2-905467D73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985" y="3068753"/>
              <a:ext cx="379427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secondaire conjugué : anticorps anti-gliadines marqué à la biotine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8899956C-C7C7-44BD-B4A5-B598C90D8566}"/>
              </a:ext>
            </a:extLst>
          </p:cNvPr>
          <p:cNvGrpSpPr/>
          <p:nvPr/>
        </p:nvGrpSpPr>
        <p:grpSpPr>
          <a:xfrm>
            <a:off x="159431" y="4888340"/>
            <a:ext cx="2557495" cy="953689"/>
            <a:chOff x="159431" y="4888340"/>
            <a:chExt cx="2557495" cy="953689"/>
          </a:xfrm>
        </p:grpSpPr>
        <p:pic>
          <p:nvPicPr>
            <p:cNvPr id="1027" name="Image 4">
              <a:extLst>
                <a:ext uri="{FF2B5EF4-FFF2-40B4-BE49-F238E27FC236}">
                  <a16:creationId xmlns:a16="http://schemas.microsoft.com/office/drawing/2014/main" id="{69076A39-493F-4374-9A6A-09A1E9CD8F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525" y="5222904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Image 5">
              <a:extLst>
                <a:ext uri="{FF2B5EF4-FFF2-40B4-BE49-F238E27FC236}">
                  <a16:creationId xmlns:a16="http://schemas.microsoft.com/office/drawing/2014/main" id="{0334866D-FF6D-4050-AEEB-87B461464E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1576" y="5165754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9">
              <a:extLst>
                <a:ext uri="{FF2B5EF4-FFF2-40B4-BE49-F238E27FC236}">
                  <a16:creationId xmlns:a16="http://schemas.microsoft.com/office/drawing/2014/main" id="{4ED4018F-8FD1-4E16-B050-D94E5F768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31" y="4888340"/>
              <a:ext cx="125066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Substrat = TMB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CB3145F1-91A3-443A-93E7-0426E4D9A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194" y="4903897"/>
              <a:ext cx="6750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Produit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F932DE7-A74B-44AF-A154-8486A01C7725}"/>
              </a:ext>
            </a:extLst>
          </p:cNvPr>
          <p:cNvGrpSpPr/>
          <p:nvPr/>
        </p:nvGrpSpPr>
        <p:grpSpPr>
          <a:xfrm>
            <a:off x="28270" y="1369511"/>
            <a:ext cx="2453080" cy="1143000"/>
            <a:chOff x="41700" y="1500393"/>
            <a:chExt cx="2453080" cy="1143000"/>
          </a:xfrm>
        </p:grpSpPr>
        <p:pic>
          <p:nvPicPr>
            <p:cNvPr id="1028" name="Image 3">
              <a:extLst>
                <a:ext uri="{FF2B5EF4-FFF2-40B4-BE49-F238E27FC236}">
                  <a16:creationId xmlns:a16="http://schemas.microsoft.com/office/drawing/2014/main" id="{7527A231-A8D2-40DF-9CFC-B42ACBF17E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1700" y="1500393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16D708B8-C0C1-444F-888F-7D4F76373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900" y="1726589"/>
              <a:ext cx="143488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Anticorps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cs typeface="Times New Roman" panose="02020603050405020304" pitchFamily="18" charset="0"/>
                </a:rPr>
                <a:t>primaires anti-IL-8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98272F40-CB9A-4883-90E9-106D74B1097A}"/>
              </a:ext>
            </a:extLst>
          </p:cNvPr>
          <p:cNvGrpSpPr/>
          <p:nvPr/>
        </p:nvGrpSpPr>
        <p:grpSpPr>
          <a:xfrm>
            <a:off x="327274" y="4441483"/>
            <a:ext cx="2738579" cy="371475"/>
            <a:chOff x="339580" y="4238944"/>
            <a:chExt cx="2738579" cy="371475"/>
          </a:xfrm>
        </p:grpSpPr>
        <p:pic>
          <p:nvPicPr>
            <p:cNvPr id="1030" name="Image 1">
              <a:extLst>
                <a:ext uri="{FF2B5EF4-FFF2-40B4-BE49-F238E27FC236}">
                  <a16:creationId xmlns:a16="http://schemas.microsoft.com/office/drawing/2014/main" id="{EC185B79-9651-49EB-B195-B31B4FF5D9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80" y="4238944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C99CE52D-906F-480A-887A-729221886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985" y="4253583"/>
              <a:ext cx="199317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IL-8 présents dans le sérum</a:t>
              </a:r>
            </a:p>
          </p:txBody>
        </p:sp>
      </p:grpSp>
      <p:sp>
        <p:nvSpPr>
          <p:cNvPr id="15" name="Rectangle 9">
            <a:extLst>
              <a:ext uri="{FF2B5EF4-FFF2-40B4-BE49-F238E27FC236}">
                <a16:creationId xmlns:a16="http://schemas.microsoft.com/office/drawing/2014/main" id="{9769DC09-4C9D-47AF-87FF-A74176A1F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5953" y="6315800"/>
            <a:ext cx="519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Puits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4238613E-D80F-4E3F-B838-A5BB4E0C33E5}"/>
              </a:ext>
            </a:extLst>
          </p:cNvPr>
          <p:cNvGrpSpPr/>
          <p:nvPr/>
        </p:nvGrpSpPr>
        <p:grpSpPr>
          <a:xfrm>
            <a:off x="5818909" y="3658965"/>
            <a:ext cx="4973782" cy="2516423"/>
            <a:chOff x="5818909" y="3658965"/>
            <a:chExt cx="4973782" cy="2516423"/>
          </a:xfrm>
        </p:grpSpPr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1F210F78-E45D-4F4D-82F0-9BC9790B681D}"/>
                </a:ext>
              </a:extLst>
            </p:cNvPr>
            <p:cNvCxnSpPr/>
            <p:nvPr/>
          </p:nvCxnSpPr>
          <p:spPr>
            <a:xfrm>
              <a:off x="5818909" y="3659758"/>
              <a:ext cx="0" cy="25156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B721FC4D-2CFC-4765-90DE-831F8B86F79B}"/>
                </a:ext>
              </a:extLst>
            </p:cNvPr>
            <p:cNvCxnSpPr/>
            <p:nvPr/>
          </p:nvCxnSpPr>
          <p:spPr>
            <a:xfrm>
              <a:off x="10792691" y="3658965"/>
              <a:ext cx="0" cy="25156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66AF1DE6-6075-4608-89A4-BF9DCE67DC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8909" y="6174595"/>
              <a:ext cx="49737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D6306106-99F4-48F2-9C35-DB3C63031765}"/>
              </a:ext>
            </a:extLst>
          </p:cNvPr>
          <p:cNvSpPr txBox="1"/>
          <p:nvPr/>
        </p:nvSpPr>
        <p:spPr>
          <a:xfrm>
            <a:off x="4138361" y="1748399"/>
            <a:ext cx="6094070" cy="70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Garamond" panose="02020404030301010803" pitchFamily="18" charset="0"/>
              </a:rPr>
              <a:t>1. Adsorption des anticorps primaires dirigés contre un épitope de l’IL-8 (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sensibilisation-lavage-saturation-lavage).</a:t>
            </a:r>
            <a:endParaRPr lang="fr-FR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D6E12721-099F-4134-B71E-8EF806C907B9}"/>
              </a:ext>
            </a:extLst>
          </p:cNvPr>
          <p:cNvGrpSpPr/>
          <p:nvPr/>
        </p:nvGrpSpPr>
        <p:grpSpPr>
          <a:xfrm>
            <a:off x="7018667" y="3596691"/>
            <a:ext cx="2614219" cy="1205274"/>
            <a:chOff x="7018667" y="3596691"/>
            <a:chExt cx="2614219" cy="1205274"/>
          </a:xfrm>
        </p:grpSpPr>
        <p:pic>
          <p:nvPicPr>
            <p:cNvPr id="26" name="Image 3">
              <a:extLst>
                <a:ext uri="{FF2B5EF4-FFF2-40B4-BE49-F238E27FC236}">
                  <a16:creationId xmlns:a16="http://schemas.microsoft.com/office/drawing/2014/main" id="{F555BC46-9EE3-4757-AFDA-A6B8400A61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8667" y="3658965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Image 3">
              <a:extLst>
                <a:ext uri="{FF2B5EF4-FFF2-40B4-BE49-F238E27FC236}">
                  <a16:creationId xmlns:a16="http://schemas.microsoft.com/office/drawing/2014/main" id="{5E81D100-4BDC-4EE5-820F-20910B3EA8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9911" y="3596691"/>
              <a:ext cx="942975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2CD53B09-346D-414B-888B-AB4DBBE78B6A}"/>
              </a:ext>
            </a:extLst>
          </p:cNvPr>
          <p:cNvGrpSpPr/>
          <p:nvPr/>
        </p:nvGrpSpPr>
        <p:grpSpPr>
          <a:xfrm>
            <a:off x="339580" y="6034444"/>
            <a:ext cx="984319" cy="709817"/>
            <a:chOff x="339580" y="6034444"/>
            <a:chExt cx="984319" cy="709817"/>
          </a:xfrm>
        </p:grpSpPr>
        <p:sp>
          <p:nvSpPr>
            <p:cNvPr id="31" name="Flèche : courbe vers le haut 30">
              <a:extLst>
                <a:ext uri="{FF2B5EF4-FFF2-40B4-BE49-F238E27FC236}">
                  <a16:creationId xmlns:a16="http://schemas.microsoft.com/office/drawing/2014/main" id="{7058BE61-224A-417B-A7ED-34A2E61AE118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4" name="Rectangle 9">
              <a:extLst>
                <a:ext uri="{FF2B5EF4-FFF2-40B4-BE49-F238E27FC236}">
                  <a16:creationId xmlns:a16="http://schemas.microsoft.com/office/drawing/2014/main" id="{A818076A-BD2D-42EA-9596-96ADD302C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74" y="6034444"/>
              <a:ext cx="59529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lavage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853EEB41-733E-46DD-A12F-DA75E67BA94F}"/>
              </a:ext>
            </a:extLst>
          </p:cNvPr>
          <p:cNvGrpSpPr/>
          <p:nvPr/>
        </p:nvGrpSpPr>
        <p:grpSpPr>
          <a:xfrm>
            <a:off x="1714194" y="5938437"/>
            <a:ext cx="984319" cy="774743"/>
            <a:chOff x="339580" y="5969518"/>
            <a:chExt cx="984319" cy="774743"/>
          </a:xfrm>
        </p:grpSpPr>
        <p:sp>
          <p:nvSpPr>
            <p:cNvPr id="36" name="Flèche : courbe vers le haut 35">
              <a:extLst>
                <a:ext uri="{FF2B5EF4-FFF2-40B4-BE49-F238E27FC236}">
                  <a16:creationId xmlns:a16="http://schemas.microsoft.com/office/drawing/2014/main" id="{0F88975C-4FBB-4877-9331-E3D287126FA6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4835EC3B-B2F1-4189-B1AF-98E45B408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12" y="5969518"/>
              <a:ext cx="71205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latin typeface="Garamond" panose="02020404030301010803" pitchFamily="18" charset="0"/>
                  <a:cs typeface="Times New Roman" panose="02020603050405020304" pitchFamily="18" charset="0"/>
                </a:rPr>
                <a:t>réaction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B9D51150-6C01-4288-B793-2A8AA7618938}"/>
              </a:ext>
            </a:extLst>
          </p:cNvPr>
          <p:cNvGrpSpPr/>
          <p:nvPr/>
        </p:nvGrpSpPr>
        <p:grpSpPr>
          <a:xfrm>
            <a:off x="7884084" y="3133958"/>
            <a:ext cx="984319" cy="709817"/>
            <a:chOff x="339580" y="6034444"/>
            <a:chExt cx="984319" cy="709817"/>
          </a:xfrm>
        </p:grpSpPr>
        <p:sp>
          <p:nvSpPr>
            <p:cNvPr id="39" name="Flèche : courbe vers le haut 38">
              <a:extLst>
                <a:ext uri="{FF2B5EF4-FFF2-40B4-BE49-F238E27FC236}">
                  <a16:creationId xmlns:a16="http://schemas.microsoft.com/office/drawing/2014/main" id="{68EB1C8B-B8F8-4371-AB4C-687EB1EF697E}"/>
                </a:ext>
              </a:extLst>
            </p:cNvPr>
            <p:cNvSpPr/>
            <p:nvPr/>
          </p:nvSpPr>
          <p:spPr>
            <a:xfrm>
              <a:off x="339580" y="6125136"/>
              <a:ext cx="984319" cy="61912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6724777A-DB2E-4A7D-B0BA-4EF515C84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74" y="6034444"/>
              <a:ext cx="59529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lavage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FFBE1EE5-717E-4F04-A176-5F9E219061E3}"/>
              </a:ext>
            </a:extLst>
          </p:cNvPr>
          <p:cNvGrpSpPr/>
          <p:nvPr/>
        </p:nvGrpSpPr>
        <p:grpSpPr>
          <a:xfrm>
            <a:off x="5845509" y="4267500"/>
            <a:ext cx="4912810" cy="1899218"/>
            <a:chOff x="5845509" y="4267500"/>
            <a:chExt cx="4912810" cy="1899218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D619604E-5494-4B71-95CA-1E8BBBCD947A}"/>
                </a:ext>
              </a:extLst>
            </p:cNvPr>
            <p:cNvGrpSpPr/>
            <p:nvPr/>
          </p:nvGrpSpPr>
          <p:grpSpPr>
            <a:xfrm rot="5400000">
              <a:off x="5608244" y="5463259"/>
              <a:ext cx="667126" cy="186415"/>
              <a:chOff x="3076588" y="4394114"/>
              <a:chExt cx="667126" cy="186415"/>
            </a:xfrm>
          </p:grpSpPr>
          <p:pic>
            <p:nvPicPr>
              <p:cNvPr id="41" name="Image 7">
                <a:extLst>
                  <a:ext uri="{FF2B5EF4-FFF2-40B4-BE49-F238E27FC236}">
                    <a16:creationId xmlns:a16="http://schemas.microsoft.com/office/drawing/2014/main" id="{C138E8F5-D218-4C27-92EA-ED38FA15EE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96500" y="4394114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6" name="Image 7">
                <a:extLst>
                  <a:ext uri="{FF2B5EF4-FFF2-40B4-BE49-F238E27FC236}">
                    <a16:creationId xmlns:a16="http://schemas.microsoft.com/office/drawing/2014/main" id="{BA3B0E95-7A7A-4D96-A2C1-05A683721D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6588" y="4394881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7" name="Groupe 66">
              <a:extLst>
                <a:ext uri="{FF2B5EF4-FFF2-40B4-BE49-F238E27FC236}">
                  <a16:creationId xmlns:a16="http://schemas.microsoft.com/office/drawing/2014/main" id="{F8A2015A-C341-4E81-BC67-F252DB37F2F5}"/>
                </a:ext>
              </a:extLst>
            </p:cNvPr>
            <p:cNvGrpSpPr/>
            <p:nvPr/>
          </p:nvGrpSpPr>
          <p:grpSpPr>
            <a:xfrm rot="5400000">
              <a:off x="5452110" y="4660899"/>
              <a:ext cx="975238" cy="188440"/>
              <a:chOff x="3076588" y="4392082"/>
              <a:chExt cx="975238" cy="188447"/>
            </a:xfrm>
          </p:grpSpPr>
          <p:grpSp>
            <p:nvGrpSpPr>
              <p:cNvPr id="68" name="Groupe 67">
                <a:extLst>
                  <a:ext uri="{FF2B5EF4-FFF2-40B4-BE49-F238E27FC236}">
                    <a16:creationId xmlns:a16="http://schemas.microsoft.com/office/drawing/2014/main" id="{EE2B2179-82B5-411F-B700-3477BF5E0EA8}"/>
                  </a:ext>
                </a:extLst>
              </p:cNvPr>
              <p:cNvGrpSpPr/>
              <p:nvPr/>
            </p:nvGrpSpPr>
            <p:grpSpPr>
              <a:xfrm>
                <a:off x="3396500" y="4392082"/>
                <a:ext cx="655326" cy="187673"/>
                <a:chOff x="5820059" y="5987295"/>
                <a:chExt cx="655326" cy="187673"/>
              </a:xfrm>
            </p:grpSpPr>
            <p:pic>
              <p:nvPicPr>
                <p:cNvPr id="70" name="Image 7">
                  <a:extLst>
                    <a:ext uri="{FF2B5EF4-FFF2-40B4-BE49-F238E27FC236}">
                      <a16:creationId xmlns:a16="http://schemas.microsoft.com/office/drawing/2014/main" id="{FB0B1825-17FB-48F3-8DD2-37CBF7C5F09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20059" y="5989320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1" name="Image 7">
                  <a:extLst>
                    <a:ext uri="{FF2B5EF4-FFF2-40B4-BE49-F238E27FC236}">
                      <a16:creationId xmlns:a16="http://schemas.microsoft.com/office/drawing/2014/main" id="{F356941B-2591-4BD9-B350-A303069F555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28171" y="5987295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69" name="Image 7">
                <a:extLst>
                  <a:ext uri="{FF2B5EF4-FFF2-40B4-BE49-F238E27FC236}">
                    <a16:creationId xmlns:a16="http://schemas.microsoft.com/office/drawing/2014/main" id="{2ADEAE1D-2DE2-4E68-A005-51063EDB1C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6588" y="4394881"/>
                <a:ext cx="347214" cy="1856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9C76B9BA-7DEF-4A8A-A9CD-4754AFCF4468}"/>
                </a:ext>
              </a:extLst>
            </p:cNvPr>
            <p:cNvGrpSpPr/>
            <p:nvPr/>
          </p:nvGrpSpPr>
          <p:grpSpPr>
            <a:xfrm>
              <a:off x="10569113" y="4392082"/>
              <a:ext cx="189206" cy="1613935"/>
              <a:chOff x="10569113" y="4392082"/>
              <a:chExt cx="189206" cy="1613935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933F1C4C-74A3-459B-B997-37E8108E30DB}"/>
                  </a:ext>
                </a:extLst>
              </p:cNvPr>
              <p:cNvGrpSpPr/>
              <p:nvPr/>
            </p:nvGrpSpPr>
            <p:grpSpPr>
              <a:xfrm rot="16200000">
                <a:off x="10331549" y="5579246"/>
                <a:ext cx="667126" cy="186415"/>
                <a:chOff x="3076588" y="4394114"/>
                <a:chExt cx="667126" cy="186415"/>
              </a:xfrm>
            </p:grpSpPr>
            <p:pic>
              <p:nvPicPr>
                <p:cNvPr id="65" name="Image 7">
                  <a:extLst>
                    <a:ext uri="{FF2B5EF4-FFF2-40B4-BE49-F238E27FC236}">
                      <a16:creationId xmlns:a16="http://schemas.microsoft.com/office/drawing/2014/main" id="{785277EC-B696-4DC1-B19C-793BF31168B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6500" y="4394114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6" name="Image 7">
                  <a:extLst>
                    <a:ext uri="{FF2B5EF4-FFF2-40B4-BE49-F238E27FC236}">
                      <a16:creationId xmlns:a16="http://schemas.microsoft.com/office/drawing/2014/main" id="{BB7EFEE5-A51B-4F7A-B578-9D9104B001B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72" name="Groupe 71">
                <a:extLst>
                  <a:ext uri="{FF2B5EF4-FFF2-40B4-BE49-F238E27FC236}">
                    <a16:creationId xmlns:a16="http://schemas.microsoft.com/office/drawing/2014/main" id="{F9B23BD4-C431-4DB6-9AA0-CC64DE03CCBC}"/>
                  </a:ext>
                </a:extLst>
              </p:cNvPr>
              <p:cNvGrpSpPr/>
              <p:nvPr/>
            </p:nvGrpSpPr>
            <p:grpSpPr>
              <a:xfrm rot="16200000">
                <a:off x="10175714" y="4785481"/>
                <a:ext cx="975238" cy="188440"/>
                <a:chOff x="3076588" y="4392082"/>
                <a:chExt cx="975238" cy="188447"/>
              </a:xfrm>
            </p:grpSpPr>
            <p:grpSp>
              <p:nvGrpSpPr>
                <p:cNvPr id="73" name="Groupe 72">
                  <a:extLst>
                    <a:ext uri="{FF2B5EF4-FFF2-40B4-BE49-F238E27FC236}">
                      <a16:creationId xmlns:a16="http://schemas.microsoft.com/office/drawing/2014/main" id="{018E8F56-91FF-45BD-82AA-4E72E70281E2}"/>
                    </a:ext>
                  </a:extLst>
                </p:cNvPr>
                <p:cNvGrpSpPr/>
                <p:nvPr/>
              </p:nvGrpSpPr>
              <p:grpSpPr>
                <a:xfrm>
                  <a:off x="3396500" y="4392082"/>
                  <a:ext cx="655326" cy="187673"/>
                  <a:chOff x="5820059" y="5987295"/>
                  <a:chExt cx="655326" cy="187673"/>
                </a:xfrm>
              </p:grpSpPr>
              <p:pic>
                <p:nvPicPr>
                  <p:cNvPr id="75" name="Image 7">
                    <a:extLst>
                      <a:ext uri="{FF2B5EF4-FFF2-40B4-BE49-F238E27FC236}">
                        <a16:creationId xmlns:a16="http://schemas.microsoft.com/office/drawing/2014/main" id="{829FF0FF-F6AE-45BB-9CBC-EECD1AA1D6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0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76" name="Image 7">
                    <a:extLst>
                      <a:ext uri="{FF2B5EF4-FFF2-40B4-BE49-F238E27FC236}">
                        <a16:creationId xmlns:a16="http://schemas.microsoft.com/office/drawing/2014/main" id="{97B500DF-D50C-45FB-AC84-BB65CA7110D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5987295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74" name="Image 7">
                  <a:extLst>
                    <a:ext uri="{FF2B5EF4-FFF2-40B4-BE49-F238E27FC236}">
                      <a16:creationId xmlns:a16="http://schemas.microsoft.com/office/drawing/2014/main" id="{7358DECF-AE9E-4265-806A-BA5A692BA35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0FA0DD04-7DEF-4E21-8EFF-9F80474D6328}"/>
                </a:ext>
              </a:extLst>
            </p:cNvPr>
            <p:cNvGrpSpPr/>
            <p:nvPr/>
          </p:nvGrpSpPr>
          <p:grpSpPr>
            <a:xfrm>
              <a:off x="5916045" y="5938721"/>
              <a:ext cx="4735923" cy="227997"/>
              <a:chOff x="5916045" y="5938721"/>
              <a:chExt cx="4735923" cy="227997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A57F1EDF-AAC9-4182-B875-AB667222C456}"/>
                  </a:ext>
                </a:extLst>
              </p:cNvPr>
              <p:cNvGrpSpPr/>
              <p:nvPr/>
            </p:nvGrpSpPr>
            <p:grpSpPr>
              <a:xfrm>
                <a:off x="7095511" y="5964374"/>
                <a:ext cx="975238" cy="188440"/>
                <a:chOff x="3076588" y="4392082"/>
                <a:chExt cx="975238" cy="188447"/>
              </a:xfrm>
            </p:grpSpPr>
            <p:grpSp>
              <p:nvGrpSpPr>
                <p:cNvPr id="49" name="Groupe 48">
                  <a:extLst>
                    <a:ext uri="{FF2B5EF4-FFF2-40B4-BE49-F238E27FC236}">
                      <a16:creationId xmlns:a16="http://schemas.microsoft.com/office/drawing/2014/main" id="{A5C21658-47F5-40D3-9D13-1EA02D09FC88}"/>
                    </a:ext>
                  </a:extLst>
                </p:cNvPr>
                <p:cNvGrpSpPr/>
                <p:nvPr/>
              </p:nvGrpSpPr>
              <p:grpSpPr>
                <a:xfrm>
                  <a:off x="3396500" y="4392082"/>
                  <a:ext cx="655326" cy="187673"/>
                  <a:chOff x="5820059" y="5987295"/>
                  <a:chExt cx="655326" cy="187673"/>
                </a:xfrm>
              </p:grpSpPr>
              <p:pic>
                <p:nvPicPr>
                  <p:cNvPr id="51" name="Image 7">
                    <a:extLst>
                      <a:ext uri="{FF2B5EF4-FFF2-40B4-BE49-F238E27FC236}">
                        <a16:creationId xmlns:a16="http://schemas.microsoft.com/office/drawing/2014/main" id="{780C8197-D37D-4508-9517-B75F22FB933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0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52" name="Image 7">
                    <a:extLst>
                      <a:ext uri="{FF2B5EF4-FFF2-40B4-BE49-F238E27FC236}">
                        <a16:creationId xmlns:a16="http://schemas.microsoft.com/office/drawing/2014/main" id="{9AC6D21F-FB7E-485F-BAC5-74871896C2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5987295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50" name="Image 7">
                  <a:extLst>
                    <a:ext uri="{FF2B5EF4-FFF2-40B4-BE49-F238E27FC236}">
                      <a16:creationId xmlns:a16="http://schemas.microsoft.com/office/drawing/2014/main" id="{F022F0C9-F82D-4E6F-9332-6895BD8A24C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3" name="Groupe 52">
                <a:extLst>
                  <a:ext uri="{FF2B5EF4-FFF2-40B4-BE49-F238E27FC236}">
                    <a16:creationId xmlns:a16="http://schemas.microsoft.com/office/drawing/2014/main" id="{2FFD14E1-5FE1-40E6-89A3-3D62C898A168}"/>
                  </a:ext>
                </a:extLst>
              </p:cNvPr>
              <p:cNvGrpSpPr/>
              <p:nvPr/>
            </p:nvGrpSpPr>
            <p:grpSpPr>
              <a:xfrm>
                <a:off x="8525294" y="5969034"/>
                <a:ext cx="975238" cy="197684"/>
                <a:chOff x="3076588" y="4394114"/>
                <a:chExt cx="975238" cy="197684"/>
              </a:xfrm>
            </p:grpSpPr>
            <p:grpSp>
              <p:nvGrpSpPr>
                <p:cNvPr id="54" name="Groupe 53">
                  <a:extLst>
                    <a:ext uri="{FF2B5EF4-FFF2-40B4-BE49-F238E27FC236}">
                      <a16:creationId xmlns:a16="http://schemas.microsoft.com/office/drawing/2014/main" id="{6839A8E9-6155-4E3C-A95C-8B577322BD0B}"/>
                    </a:ext>
                  </a:extLst>
                </p:cNvPr>
                <p:cNvGrpSpPr/>
                <p:nvPr/>
              </p:nvGrpSpPr>
              <p:grpSpPr>
                <a:xfrm>
                  <a:off x="3396500" y="4394114"/>
                  <a:ext cx="655326" cy="197684"/>
                  <a:chOff x="5820059" y="5989327"/>
                  <a:chExt cx="655326" cy="197684"/>
                </a:xfrm>
              </p:grpSpPr>
              <p:pic>
                <p:nvPicPr>
                  <p:cNvPr id="56" name="Image 7">
                    <a:extLst>
                      <a:ext uri="{FF2B5EF4-FFF2-40B4-BE49-F238E27FC236}">
                        <a16:creationId xmlns:a16="http://schemas.microsoft.com/office/drawing/2014/main" id="{21F5E98E-4CDA-4E04-A8D2-3EDAC712C80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20059" y="5989327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57" name="Image 7">
                    <a:extLst>
                      <a:ext uri="{FF2B5EF4-FFF2-40B4-BE49-F238E27FC236}">
                        <a16:creationId xmlns:a16="http://schemas.microsoft.com/office/drawing/2014/main" id="{58BEC2E8-7CA3-4A8B-A5C1-03D7A67A5C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8171" y="6001363"/>
                    <a:ext cx="347214" cy="18564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55" name="Image 7">
                  <a:extLst>
                    <a:ext uri="{FF2B5EF4-FFF2-40B4-BE49-F238E27FC236}">
                      <a16:creationId xmlns:a16="http://schemas.microsoft.com/office/drawing/2014/main" id="{ED2C9BB3-8640-4FBC-A752-55AC239FB2E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8" name="Groupe 57">
                <a:extLst>
                  <a:ext uri="{FF2B5EF4-FFF2-40B4-BE49-F238E27FC236}">
                    <a16:creationId xmlns:a16="http://schemas.microsoft.com/office/drawing/2014/main" id="{366E3138-AAB4-4A8D-9B66-912BC41BF060}"/>
                  </a:ext>
                </a:extLst>
              </p:cNvPr>
              <p:cNvGrpSpPr/>
              <p:nvPr/>
            </p:nvGrpSpPr>
            <p:grpSpPr>
              <a:xfrm>
                <a:off x="5916045" y="5938721"/>
                <a:ext cx="667126" cy="186415"/>
                <a:chOff x="3076588" y="4394114"/>
                <a:chExt cx="667126" cy="186415"/>
              </a:xfrm>
            </p:grpSpPr>
            <p:pic>
              <p:nvPicPr>
                <p:cNvPr id="59" name="Image 7">
                  <a:extLst>
                    <a:ext uri="{FF2B5EF4-FFF2-40B4-BE49-F238E27FC236}">
                      <a16:creationId xmlns:a16="http://schemas.microsoft.com/office/drawing/2014/main" id="{6144FB49-8153-4CAA-995E-562F1116E43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6500" y="4394114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0" name="Image 7">
                  <a:extLst>
                    <a:ext uri="{FF2B5EF4-FFF2-40B4-BE49-F238E27FC236}">
                      <a16:creationId xmlns:a16="http://schemas.microsoft.com/office/drawing/2014/main" id="{850A1C2A-2EF6-453C-B0AC-539F570C76A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6588" y="4394881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1" name="Groupe 80">
                <a:extLst>
                  <a:ext uri="{FF2B5EF4-FFF2-40B4-BE49-F238E27FC236}">
                    <a16:creationId xmlns:a16="http://schemas.microsoft.com/office/drawing/2014/main" id="{00E828A6-B8D2-4B90-9DCB-A7001AB8699E}"/>
                  </a:ext>
                </a:extLst>
              </p:cNvPr>
              <p:cNvGrpSpPr/>
              <p:nvPr/>
            </p:nvGrpSpPr>
            <p:grpSpPr>
              <a:xfrm>
                <a:off x="9984842" y="5947172"/>
                <a:ext cx="667126" cy="200483"/>
                <a:chOff x="3062520" y="4351910"/>
                <a:chExt cx="667126" cy="200483"/>
              </a:xfrm>
            </p:grpSpPr>
            <p:pic>
              <p:nvPicPr>
                <p:cNvPr id="82" name="Image 7">
                  <a:extLst>
                    <a:ext uri="{FF2B5EF4-FFF2-40B4-BE49-F238E27FC236}">
                      <a16:creationId xmlns:a16="http://schemas.microsoft.com/office/drawing/2014/main" id="{9F21C5E9-936D-4CA0-B2BF-853BC5A73A5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2432" y="4351910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3" name="Image 7">
                  <a:extLst>
                    <a:ext uri="{FF2B5EF4-FFF2-40B4-BE49-F238E27FC236}">
                      <a16:creationId xmlns:a16="http://schemas.microsoft.com/office/drawing/2014/main" id="{EECCF610-D21B-439C-937D-3401197BB9E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62520" y="4366745"/>
                  <a:ext cx="347214" cy="1856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48882D25-25AF-4806-9882-2C4EBABEF38E}"/>
              </a:ext>
            </a:extLst>
          </p:cNvPr>
          <p:cNvGrpSpPr/>
          <p:nvPr/>
        </p:nvGrpSpPr>
        <p:grpSpPr>
          <a:xfrm>
            <a:off x="6547084" y="4351086"/>
            <a:ext cx="2325424" cy="200184"/>
            <a:chOff x="6547084" y="4351086"/>
            <a:chExt cx="2325424" cy="200184"/>
          </a:xfrm>
        </p:grpSpPr>
        <p:pic>
          <p:nvPicPr>
            <p:cNvPr id="101" name="Image 7">
              <a:extLst>
                <a:ext uri="{FF2B5EF4-FFF2-40B4-BE49-F238E27FC236}">
                  <a16:creationId xmlns:a16="http://schemas.microsoft.com/office/drawing/2014/main" id="{513A62AC-6303-4116-8B58-EC90BDBF37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5294" y="4365622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Image 7">
              <a:extLst>
                <a:ext uri="{FF2B5EF4-FFF2-40B4-BE49-F238E27FC236}">
                  <a16:creationId xmlns:a16="http://schemas.microsoft.com/office/drawing/2014/main" id="{77948076-4134-4044-8220-F7EAC16E7B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84" y="4351086"/>
              <a:ext cx="347214" cy="1856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7" name="ZoneTexte 76">
            <a:extLst>
              <a:ext uri="{FF2B5EF4-FFF2-40B4-BE49-F238E27FC236}">
                <a16:creationId xmlns:a16="http://schemas.microsoft.com/office/drawing/2014/main" id="{78A3BFBE-CF04-4630-A14D-50163E46FA66}"/>
              </a:ext>
            </a:extLst>
          </p:cNvPr>
          <p:cNvSpPr txBox="1"/>
          <p:nvPr/>
        </p:nvSpPr>
        <p:spPr>
          <a:xfrm>
            <a:off x="3593380" y="1778198"/>
            <a:ext cx="7327647" cy="100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2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de l’échantillon à tester contenant l’IL-8 en quantité inconnue.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 startAt="2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Incubation et lavage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8EE9CFEF-9FC1-4E7E-84EE-666C77F8E7B0}"/>
              </a:ext>
            </a:extLst>
          </p:cNvPr>
          <p:cNvGrpSpPr/>
          <p:nvPr/>
        </p:nvGrpSpPr>
        <p:grpSpPr>
          <a:xfrm>
            <a:off x="6182362" y="4812958"/>
            <a:ext cx="2787675" cy="384357"/>
            <a:chOff x="6182362" y="4812958"/>
            <a:chExt cx="2787675" cy="384357"/>
          </a:xfrm>
        </p:grpSpPr>
        <p:pic>
          <p:nvPicPr>
            <p:cNvPr id="106" name="Image 1">
              <a:extLst>
                <a:ext uri="{FF2B5EF4-FFF2-40B4-BE49-F238E27FC236}">
                  <a16:creationId xmlns:a16="http://schemas.microsoft.com/office/drawing/2014/main" id="{884D9115-63C1-4AB0-B425-2C41276BF7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2362" y="4822196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Image 1">
              <a:extLst>
                <a:ext uri="{FF2B5EF4-FFF2-40B4-BE49-F238E27FC236}">
                  <a16:creationId xmlns:a16="http://schemas.microsoft.com/office/drawing/2014/main" id="{9B1644CE-1E02-4AF4-A713-C4C525BD11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1881" y="4813221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Image 1">
              <a:extLst>
                <a:ext uri="{FF2B5EF4-FFF2-40B4-BE49-F238E27FC236}">
                  <a16:creationId xmlns:a16="http://schemas.microsoft.com/office/drawing/2014/main" id="{0AA60FF0-BA9B-4EDC-8DDF-57F935F177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7440" y="4812958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Image 1">
              <a:extLst>
                <a:ext uri="{FF2B5EF4-FFF2-40B4-BE49-F238E27FC236}">
                  <a16:creationId xmlns:a16="http://schemas.microsoft.com/office/drawing/2014/main" id="{388A9D44-85F3-407B-A7A1-FA294A623C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50937" y="4825840"/>
              <a:ext cx="4191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0" name="ZoneTexte 99">
            <a:extLst>
              <a:ext uri="{FF2B5EF4-FFF2-40B4-BE49-F238E27FC236}">
                <a16:creationId xmlns:a16="http://schemas.microsoft.com/office/drawing/2014/main" id="{32B5FFF6-9F20-4D01-B186-1BD7A46F97D6}"/>
              </a:ext>
            </a:extLst>
          </p:cNvPr>
          <p:cNvSpPr txBox="1"/>
          <p:nvPr/>
        </p:nvSpPr>
        <p:spPr>
          <a:xfrm>
            <a:off x="3546742" y="1803385"/>
            <a:ext cx="85772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dirty="0"/>
              <a:t>4. Ajout d’un deuxième anticorps = anticorps secondaire spécifique</a:t>
            </a:r>
          </a:p>
          <a:p>
            <a:pPr lvl="0"/>
            <a:r>
              <a:rPr lang="fr-FR" dirty="0"/>
              <a:t>et reconnaissant un autre épitope de l’IL-8. Ce deuxième anticorps est couplé à la biotine.</a:t>
            </a:r>
          </a:p>
          <a:p>
            <a:endParaRPr lang="fr-FR" dirty="0"/>
          </a:p>
        </p:txBody>
      </p: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96844582-6424-42BE-89FA-8BBC239B84BE}"/>
              </a:ext>
            </a:extLst>
          </p:cNvPr>
          <p:cNvGrpSpPr/>
          <p:nvPr/>
        </p:nvGrpSpPr>
        <p:grpSpPr>
          <a:xfrm>
            <a:off x="6395109" y="3692302"/>
            <a:ext cx="2465730" cy="1129894"/>
            <a:chOff x="6395109" y="3692302"/>
            <a:chExt cx="2465730" cy="1129894"/>
          </a:xfrm>
        </p:grpSpPr>
        <p:pic>
          <p:nvPicPr>
            <p:cNvPr id="114" name="Image 2">
              <a:extLst>
                <a:ext uri="{FF2B5EF4-FFF2-40B4-BE49-F238E27FC236}">
                  <a16:creationId xmlns:a16="http://schemas.microsoft.com/office/drawing/2014/main" id="{40D335BE-294F-4EDE-A714-C140D86C3F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5109" y="3707771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Image 2">
              <a:extLst>
                <a:ext uri="{FF2B5EF4-FFF2-40B4-BE49-F238E27FC236}">
                  <a16:creationId xmlns:a16="http://schemas.microsoft.com/office/drawing/2014/main" id="{29E62027-9923-4F49-AC7A-F618F6A758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9764" y="3692302"/>
              <a:ext cx="981075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6" name="Image 2">
            <a:extLst>
              <a:ext uri="{FF2B5EF4-FFF2-40B4-BE49-F238E27FC236}">
                <a16:creationId xmlns:a16="http://schemas.microsoft.com/office/drawing/2014/main" id="{78D7A08A-7A25-4325-A954-05880EB50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356" y="3707771"/>
            <a:ext cx="9810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ZoneTexte 110">
            <a:extLst>
              <a:ext uri="{FF2B5EF4-FFF2-40B4-BE49-F238E27FC236}">
                <a16:creationId xmlns:a16="http://schemas.microsoft.com/office/drawing/2014/main" id="{F8CC5FB1-AE2B-47AF-AED5-C48EE1BBD692}"/>
              </a:ext>
            </a:extLst>
          </p:cNvPr>
          <p:cNvSpPr txBox="1"/>
          <p:nvPr/>
        </p:nvSpPr>
        <p:spPr>
          <a:xfrm>
            <a:off x="3593380" y="1882183"/>
            <a:ext cx="6565069" cy="390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6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de l’enzyme couplée à la streptavidine.</a:t>
            </a:r>
            <a:endParaRPr lang="fr-FR" dirty="0"/>
          </a:p>
        </p:txBody>
      </p:sp>
      <p:grpSp>
        <p:nvGrpSpPr>
          <p:cNvPr id="1025" name="Groupe 1024">
            <a:extLst>
              <a:ext uri="{FF2B5EF4-FFF2-40B4-BE49-F238E27FC236}">
                <a16:creationId xmlns:a16="http://schemas.microsoft.com/office/drawing/2014/main" id="{EED96E27-C6D5-4830-BC7A-EAC041BFD48A}"/>
              </a:ext>
            </a:extLst>
          </p:cNvPr>
          <p:cNvGrpSpPr/>
          <p:nvPr/>
        </p:nvGrpSpPr>
        <p:grpSpPr>
          <a:xfrm>
            <a:off x="6574171" y="2791635"/>
            <a:ext cx="2901057" cy="677100"/>
            <a:chOff x="6532064" y="2936596"/>
            <a:chExt cx="2901057" cy="677100"/>
          </a:xfrm>
        </p:grpSpPr>
        <p:pic>
          <p:nvPicPr>
            <p:cNvPr id="133" name="Image 4">
              <a:extLst>
                <a:ext uri="{FF2B5EF4-FFF2-40B4-BE49-F238E27FC236}">
                  <a16:creationId xmlns:a16="http://schemas.microsoft.com/office/drawing/2014/main" id="{C407D9E6-08C2-4576-B3E9-D08DA900D4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2064" y="2994571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Image 4">
              <a:extLst>
                <a:ext uri="{FF2B5EF4-FFF2-40B4-BE49-F238E27FC236}">
                  <a16:creationId xmlns:a16="http://schemas.microsoft.com/office/drawing/2014/main" id="{D7B4148A-F4DF-4F55-BA36-F59E41176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0646" y="2936596"/>
              <a:ext cx="752475" cy="619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24" name="Groupe 1023">
            <a:extLst>
              <a:ext uri="{FF2B5EF4-FFF2-40B4-BE49-F238E27FC236}">
                <a16:creationId xmlns:a16="http://schemas.microsoft.com/office/drawing/2014/main" id="{8612ED90-1ACD-4FEB-84E7-C3487D92B3BD}"/>
              </a:ext>
            </a:extLst>
          </p:cNvPr>
          <p:cNvGrpSpPr/>
          <p:nvPr/>
        </p:nvGrpSpPr>
        <p:grpSpPr>
          <a:xfrm>
            <a:off x="7101671" y="2722131"/>
            <a:ext cx="3329329" cy="1347296"/>
            <a:chOff x="6929221" y="2953594"/>
            <a:chExt cx="3329329" cy="1347296"/>
          </a:xfrm>
        </p:grpSpPr>
        <p:pic>
          <p:nvPicPr>
            <p:cNvPr id="135" name="Image 5">
              <a:extLst>
                <a:ext uri="{FF2B5EF4-FFF2-40B4-BE49-F238E27FC236}">
                  <a16:creationId xmlns:a16="http://schemas.microsoft.com/office/drawing/2014/main" id="{1057D1F4-6514-4668-92F9-FEFFB232BC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8028" y="2953594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Image 5">
              <a:extLst>
                <a:ext uri="{FF2B5EF4-FFF2-40B4-BE49-F238E27FC236}">
                  <a16:creationId xmlns:a16="http://schemas.microsoft.com/office/drawing/2014/main" id="{EABD1265-F8CC-44B0-826F-9DA8FBD60D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3200" y="3577308"/>
              <a:ext cx="895350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7" name="Groupe 136">
              <a:extLst>
                <a:ext uri="{FF2B5EF4-FFF2-40B4-BE49-F238E27FC236}">
                  <a16:creationId xmlns:a16="http://schemas.microsoft.com/office/drawing/2014/main" id="{8E5317D0-8184-4AE9-B2C5-BB56E7C71C63}"/>
                </a:ext>
              </a:extLst>
            </p:cNvPr>
            <p:cNvGrpSpPr/>
            <p:nvPr/>
          </p:nvGrpSpPr>
          <p:grpSpPr>
            <a:xfrm>
              <a:off x="6929221" y="3334060"/>
              <a:ext cx="905781" cy="526455"/>
              <a:chOff x="228358" y="5969518"/>
              <a:chExt cx="984319" cy="967574"/>
            </a:xfrm>
          </p:grpSpPr>
          <p:sp>
            <p:nvSpPr>
              <p:cNvPr id="138" name="Flèche : courbe vers le haut 137">
                <a:extLst>
                  <a:ext uri="{FF2B5EF4-FFF2-40B4-BE49-F238E27FC236}">
                    <a16:creationId xmlns:a16="http://schemas.microsoft.com/office/drawing/2014/main" id="{00EE2832-275D-49D0-AA10-F3CCDA2680C1}"/>
                  </a:ext>
                </a:extLst>
              </p:cNvPr>
              <p:cNvSpPr/>
              <p:nvPr/>
            </p:nvSpPr>
            <p:spPr>
              <a:xfrm>
                <a:off x="228358" y="6259398"/>
                <a:ext cx="984319" cy="677694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Rectangle 9">
                <a:extLst>
                  <a:ext uri="{FF2B5EF4-FFF2-40B4-BE49-F238E27FC236}">
                    <a16:creationId xmlns:a16="http://schemas.microsoft.com/office/drawing/2014/main" id="{DBE44983-A63D-4DB8-873F-1C0F2601B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712" y="5969518"/>
                <a:ext cx="71205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altLang="fr-FR" sz="1200" b="1" dirty="0">
                    <a:latin typeface="Garamond" panose="02020404030301010803" pitchFamily="18" charset="0"/>
                    <a:cs typeface="Times New Roman" panose="02020603050405020304" pitchFamily="18" charset="0"/>
                  </a:rPr>
                  <a:t>réaction</a:t>
                </a:r>
              </a:p>
            </p:txBody>
          </p:sp>
        </p:grpSp>
        <p:grpSp>
          <p:nvGrpSpPr>
            <p:cNvPr id="140" name="Groupe 139">
              <a:extLst>
                <a:ext uri="{FF2B5EF4-FFF2-40B4-BE49-F238E27FC236}">
                  <a16:creationId xmlns:a16="http://schemas.microsoft.com/office/drawing/2014/main" id="{8C6D606E-4FA6-4840-AD83-06D45BA8CFEA}"/>
                </a:ext>
              </a:extLst>
            </p:cNvPr>
            <p:cNvGrpSpPr/>
            <p:nvPr/>
          </p:nvGrpSpPr>
          <p:grpSpPr>
            <a:xfrm rot="2965205">
              <a:off x="8719599" y="3638406"/>
              <a:ext cx="800422" cy="524545"/>
              <a:chOff x="339580" y="5969518"/>
              <a:chExt cx="984319" cy="774743"/>
            </a:xfrm>
          </p:grpSpPr>
          <p:sp>
            <p:nvSpPr>
              <p:cNvPr id="141" name="Flèche : courbe vers le haut 140">
                <a:extLst>
                  <a:ext uri="{FF2B5EF4-FFF2-40B4-BE49-F238E27FC236}">
                    <a16:creationId xmlns:a16="http://schemas.microsoft.com/office/drawing/2014/main" id="{651C680D-A1CE-46EE-A2C4-1EB721D1ED1D}"/>
                  </a:ext>
                </a:extLst>
              </p:cNvPr>
              <p:cNvSpPr/>
              <p:nvPr/>
            </p:nvSpPr>
            <p:spPr>
              <a:xfrm>
                <a:off x="339580" y="6125136"/>
                <a:ext cx="984319" cy="619125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Rectangle 9">
                <a:extLst>
                  <a:ext uri="{FF2B5EF4-FFF2-40B4-BE49-F238E27FC236}">
                    <a16:creationId xmlns:a16="http://schemas.microsoft.com/office/drawing/2014/main" id="{6D86F93B-EDC9-4972-8CE0-8B6FBD3CC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712" y="5969518"/>
                <a:ext cx="71205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altLang="fr-FR" sz="1200" b="1" dirty="0">
                    <a:latin typeface="Garamond" panose="02020404030301010803" pitchFamily="18" charset="0"/>
                    <a:cs typeface="Times New Roman" panose="02020603050405020304" pitchFamily="18" charset="0"/>
                  </a:rPr>
                  <a:t>réaction</a:t>
                </a:r>
              </a:p>
            </p:txBody>
          </p:sp>
        </p:grpSp>
      </p:grpSp>
      <p:sp>
        <p:nvSpPr>
          <p:cNvPr id="110" name="ZoneTexte 109">
            <a:extLst>
              <a:ext uri="{FF2B5EF4-FFF2-40B4-BE49-F238E27FC236}">
                <a16:creationId xmlns:a16="http://schemas.microsoft.com/office/drawing/2014/main" id="{5E5E4AA9-0194-4C9B-90B1-0E1B561D5CEB}"/>
              </a:ext>
            </a:extLst>
          </p:cNvPr>
          <p:cNvSpPr txBox="1"/>
          <p:nvPr/>
        </p:nvSpPr>
        <p:spPr>
          <a:xfrm>
            <a:off x="3603111" y="1670283"/>
            <a:ext cx="6565069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8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Ajout du substrat de l’enzyme.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 startAt="8"/>
            </a:pP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Blocage de la réaction enzymatique par dénaturation (pH)</a:t>
            </a:r>
          </a:p>
          <a:p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Garamond" panose="02020404030301010803" pitchFamily="18" charset="0"/>
              </a:rPr>
              <a:t>8.  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</a:rPr>
              <a:t>Mesure du produit coloré au spectrophotomètre.</a:t>
            </a:r>
            <a:endParaRPr lang="fr-FR" dirty="0"/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210AB846-81EE-4E32-8594-7C5BE8B65B74}"/>
              </a:ext>
            </a:extLst>
          </p:cNvPr>
          <p:cNvGrpSpPr/>
          <p:nvPr/>
        </p:nvGrpSpPr>
        <p:grpSpPr>
          <a:xfrm>
            <a:off x="398758" y="3731740"/>
            <a:ext cx="4395644" cy="472945"/>
            <a:chOff x="398758" y="3731740"/>
            <a:chExt cx="4395644" cy="472945"/>
          </a:xfrm>
        </p:grpSpPr>
        <p:grpSp>
          <p:nvGrpSpPr>
            <p:cNvPr id="42" name="Groupe 41">
              <a:extLst>
                <a:ext uri="{FF2B5EF4-FFF2-40B4-BE49-F238E27FC236}">
                  <a16:creationId xmlns:a16="http://schemas.microsoft.com/office/drawing/2014/main" id="{01EE3F54-1801-4A9A-804E-5E049CFDC0C8}"/>
                </a:ext>
              </a:extLst>
            </p:cNvPr>
            <p:cNvGrpSpPr/>
            <p:nvPr/>
          </p:nvGrpSpPr>
          <p:grpSpPr>
            <a:xfrm>
              <a:off x="398758" y="3731740"/>
              <a:ext cx="276132" cy="472945"/>
              <a:chOff x="2088584" y="3501074"/>
              <a:chExt cx="276132" cy="472945"/>
            </a:xfrm>
          </p:grpSpPr>
          <p:sp>
            <p:nvSpPr>
              <p:cNvPr id="10" name="Organigramme : Connecteur 9">
                <a:extLst>
                  <a:ext uri="{FF2B5EF4-FFF2-40B4-BE49-F238E27FC236}">
                    <a16:creationId xmlns:a16="http://schemas.microsoft.com/office/drawing/2014/main" id="{08365DD0-0F83-4721-92B3-3070ED430643}"/>
                  </a:ext>
                </a:extLst>
              </p:cNvPr>
              <p:cNvSpPr/>
              <p:nvPr/>
            </p:nvSpPr>
            <p:spPr>
              <a:xfrm>
                <a:off x="2088584" y="3662849"/>
                <a:ext cx="159515" cy="171087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20" name="Groupe 19">
                <a:extLst>
                  <a:ext uri="{FF2B5EF4-FFF2-40B4-BE49-F238E27FC236}">
                    <a16:creationId xmlns:a16="http://schemas.microsoft.com/office/drawing/2014/main" id="{743B10CF-8E5A-4E19-A682-347A6E81A402}"/>
                  </a:ext>
                </a:extLst>
              </p:cNvPr>
              <p:cNvGrpSpPr/>
              <p:nvPr/>
            </p:nvGrpSpPr>
            <p:grpSpPr>
              <a:xfrm>
                <a:off x="2114330" y="3501074"/>
                <a:ext cx="250386" cy="472945"/>
                <a:chOff x="2114330" y="3501074"/>
                <a:chExt cx="250386" cy="472945"/>
              </a:xfrm>
            </p:grpSpPr>
            <p:sp>
              <p:nvSpPr>
                <p:cNvPr id="7" name="Étiquette 6">
                  <a:extLst>
                    <a:ext uri="{FF2B5EF4-FFF2-40B4-BE49-F238E27FC236}">
                      <a16:creationId xmlns:a16="http://schemas.microsoft.com/office/drawing/2014/main" id="{EB5C4F28-91A2-400C-8EEB-DD7BD0228435}"/>
                    </a:ext>
                  </a:extLst>
                </p:cNvPr>
                <p:cNvSpPr/>
                <p:nvPr/>
              </p:nvSpPr>
              <p:spPr>
                <a:xfrm>
                  <a:off x="2114330" y="3501074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" name="Étiquette 119">
                  <a:extLst>
                    <a:ext uri="{FF2B5EF4-FFF2-40B4-BE49-F238E27FC236}">
                      <a16:creationId xmlns:a16="http://schemas.microsoft.com/office/drawing/2014/main" id="{D3CAFE9D-BB9C-4060-8F05-027DA6CB9A75}"/>
                    </a:ext>
                  </a:extLst>
                </p:cNvPr>
                <p:cNvSpPr/>
                <p:nvPr/>
              </p:nvSpPr>
              <p:spPr>
                <a:xfrm>
                  <a:off x="2256694" y="3669270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" name="Étiquette 121">
                  <a:extLst>
                    <a:ext uri="{FF2B5EF4-FFF2-40B4-BE49-F238E27FC236}">
                      <a16:creationId xmlns:a16="http://schemas.microsoft.com/office/drawing/2014/main" id="{EF1782C0-D97B-4A26-AD5A-5C13057C94E6}"/>
                    </a:ext>
                  </a:extLst>
                </p:cNvPr>
                <p:cNvSpPr/>
                <p:nvPr/>
              </p:nvSpPr>
              <p:spPr>
                <a:xfrm>
                  <a:off x="2121299" y="3821552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123" name="Rectangle 9">
              <a:extLst>
                <a:ext uri="{FF2B5EF4-FFF2-40B4-BE49-F238E27FC236}">
                  <a16:creationId xmlns:a16="http://schemas.microsoft.com/office/drawing/2014/main" id="{4085229A-2778-4A4E-9A7D-C076D2216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130" y="3879241"/>
              <a:ext cx="379427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cs typeface="Times New Roman" panose="02020603050405020304" pitchFamily="18" charset="0"/>
                </a:rPr>
                <a:t>Streptavidine couplée à l’HRP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0C03944A-DCA7-476B-9BE7-6C8017F3A5B7}"/>
              </a:ext>
            </a:extLst>
          </p:cNvPr>
          <p:cNvGrpSpPr/>
          <p:nvPr/>
        </p:nvGrpSpPr>
        <p:grpSpPr>
          <a:xfrm>
            <a:off x="7242116" y="3638894"/>
            <a:ext cx="1771769" cy="485139"/>
            <a:chOff x="7242116" y="3638894"/>
            <a:chExt cx="1771769" cy="485139"/>
          </a:xfrm>
        </p:grpSpPr>
        <p:grpSp>
          <p:nvGrpSpPr>
            <p:cNvPr id="124" name="Groupe 123">
              <a:extLst>
                <a:ext uri="{FF2B5EF4-FFF2-40B4-BE49-F238E27FC236}">
                  <a16:creationId xmlns:a16="http://schemas.microsoft.com/office/drawing/2014/main" id="{D4A26377-149A-4C4F-B8B0-AC8AACAF5998}"/>
                </a:ext>
              </a:extLst>
            </p:cNvPr>
            <p:cNvGrpSpPr/>
            <p:nvPr/>
          </p:nvGrpSpPr>
          <p:grpSpPr>
            <a:xfrm>
              <a:off x="7242116" y="3651088"/>
              <a:ext cx="276132" cy="472945"/>
              <a:chOff x="2088584" y="3501074"/>
              <a:chExt cx="276132" cy="472945"/>
            </a:xfrm>
          </p:grpSpPr>
          <p:sp>
            <p:nvSpPr>
              <p:cNvPr id="125" name="Organigramme : Connecteur 124">
                <a:extLst>
                  <a:ext uri="{FF2B5EF4-FFF2-40B4-BE49-F238E27FC236}">
                    <a16:creationId xmlns:a16="http://schemas.microsoft.com/office/drawing/2014/main" id="{6317DC4C-96B2-48D8-A80F-DF8DBF5D661C}"/>
                  </a:ext>
                </a:extLst>
              </p:cNvPr>
              <p:cNvSpPr/>
              <p:nvPr/>
            </p:nvSpPr>
            <p:spPr>
              <a:xfrm>
                <a:off x="2088584" y="3662849"/>
                <a:ext cx="159515" cy="171087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126" name="Groupe 125">
                <a:extLst>
                  <a:ext uri="{FF2B5EF4-FFF2-40B4-BE49-F238E27FC236}">
                    <a16:creationId xmlns:a16="http://schemas.microsoft.com/office/drawing/2014/main" id="{1CB47730-E3C0-489A-AC15-E4BA88423BBC}"/>
                  </a:ext>
                </a:extLst>
              </p:cNvPr>
              <p:cNvGrpSpPr/>
              <p:nvPr/>
            </p:nvGrpSpPr>
            <p:grpSpPr>
              <a:xfrm>
                <a:off x="2114330" y="3501074"/>
                <a:ext cx="250386" cy="472945"/>
                <a:chOff x="2114330" y="3501074"/>
                <a:chExt cx="250386" cy="472945"/>
              </a:xfrm>
            </p:grpSpPr>
            <p:sp>
              <p:nvSpPr>
                <p:cNvPr id="127" name="Étiquette 126">
                  <a:extLst>
                    <a:ext uri="{FF2B5EF4-FFF2-40B4-BE49-F238E27FC236}">
                      <a16:creationId xmlns:a16="http://schemas.microsoft.com/office/drawing/2014/main" id="{FDC194B5-3E9A-4EE2-B162-385A1888FA60}"/>
                    </a:ext>
                  </a:extLst>
                </p:cNvPr>
                <p:cNvSpPr/>
                <p:nvPr/>
              </p:nvSpPr>
              <p:spPr>
                <a:xfrm>
                  <a:off x="2114330" y="3501074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8" name="Étiquette 127">
                  <a:extLst>
                    <a:ext uri="{FF2B5EF4-FFF2-40B4-BE49-F238E27FC236}">
                      <a16:creationId xmlns:a16="http://schemas.microsoft.com/office/drawing/2014/main" id="{90460CAE-A053-44F0-8020-CE9A56EC4E55}"/>
                    </a:ext>
                  </a:extLst>
                </p:cNvPr>
                <p:cNvSpPr/>
                <p:nvPr/>
              </p:nvSpPr>
              <p:spPr>
                <a:xfrm>
                  <a:off x="2256694" y="3669270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" name="Étiquette 128">
                  <a:extLst>
                    <a:ext uri="{FF2B5EF4-FFF2-40B4-BE49-F238E27FC236}">
                      <a16:creationId xmlns:a16="http://schemas.microsoft.com/office/drawing/2014/main" id="{7098D5A7-A34C-40F9-B247-8738F0AAFBA0}"/>
                    </a:ext>
                  </a:extLst>
                </p:cNvPr>
                <p:cNvSpPr/>
                <p:nvPr/>
              </p:nvSpPr>
              <p:spPr>
                <a:xfrm>
                  <a:off x="2121299" y="3821552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30" name="Groupe 129">
              <a:extLst>
                <a:ext uri="{FF2B5EF4-FFF2-40B4-BE49-F238E27FC236}">
                  <a16:creationId xmlns:a16="http://schemas.microsoft.com/office/drawing/2014/main" id="{D860EE8E-F064-4BFE-8374-0DE24DDE9D63}"/>
                </a:ext>
              </a:extLst>
            </p:cNvPr>
            <p:cNvGrpSpPr/>
            <p:nvPr/>
          </p:nvGrpSpPr>
          <p:grpSpPr>
            <a:xfrm>
              <a:off x="8737753" y="3638894"/>
              <a:ext cx="276132" cy="472945"/>
              <a:chOff x="2088584" y="3501074"/>
              <a:chExt cx="276132" cy="472945"/>
            </a:xfrm>
          </p:grpSpPr>
          <p:sp>
            <p:nvSpPr>
              <p:cNvPr id="131" name="Organigramme : Connecteur 130">
                <a:extLst>
                  <a:ext uri="{FF2B5EF4-FFF2-40B4-BE49-F238E27FC236}">
                    <a16:creationId xmlns:a16="http://schemas.microsoft.com/office/drawing/2014/main" id="{0C098ED8-26B5-4D15-B75F-983506C12D11}"/>
                  </a:ext>
                </a:extLst>
              </p:cNvPr>
              <p:cNvSpPr/>
              <p:nvPr/>
            </p:nvSpPr>
            <p:spPr>
              <a:xfrm>
                <a:off x="2088584" y="3662849"/>
                <a:ext cx="159515" cy="171087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132" name="Groupe 131">
                <a:extLst>
                  <a:ext uri="{FF2B5EF4-FFF2-40B4-BE49-F238E27FC236}">
                    <a16:creationId xmlns:a16="http://schemas.microsoft.com/office/drawing/2014/main" id="{43AEACDA-21BC-4D07-9883-DCB582F2168B}"/>
                  </a:ext>
                </a:extLst>
              </p:cNvPr>
              <p:cNvGrpSpPr/>
              <p:nvPr/>
            </p:nvGrpSpPr>
            <p:grpSpPr>
              <a:xfrm>
                <a:off x="2114330" y="3501074"/>
                <a:ext cx="250386" cy="472945"/>
                <a:chOff x="2114330" y="3501074"/>
                <a:chExt cx="250386" cy="472945"/>
              </a:xfrm>
            </p:grpSpPr>
            <p:sp>
              <p:nvSpPr>
                <p:cNvPr id="143" name="Étiquette 142">
                  <a:extLst>
                    <a:ext uri="{FF2B5EF4-FFF2-40B4-BE49-F238E27FC236}">
                      <a16:creationId xmlns:a16="http://schemas.microsoft.com/office/drawing/2014/main" id="{80FAB20B-C771-436F-8C12-39E875E3CFBD}"/>
                    </a:ext>
                  </a:extLst>
                </p:cNvPr>
                <p:cNvSpPr/>
                <p:nvPr/>
              </p:nvSpPr>
              <p:spPr>
                <a:xfrm>
                  <a:off x="2114330" y="3501074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" name="Étiquette 143">
                  <a:extLst>
                    <a:ext uri="{FF2B5EF4-FFF2-40B4-BE49-F238E27FC236}">
                      <a16:creationId xmlns:a16="http://schemas.microsoft.com/office/drawing/2014/main" id="{4301E0FA-0DCA-4B2F-84ED-0DB919672F0B}"/>
                    </a:ext>
                  </a:extLst>
                </p:cNvPr>
                <p:cNvSpPr/>
                <p:nvPr/>
              </p:nvSpPr>
              <p:spPr>
                <a:xfrm>
                  <a:off x="2256694" y="3669270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" name="Étiquette 144">
                  <a:extLst>
                    <a:ext uri="{FF2B5EF4-FFF2-40B4-BE49-F238E27FC236}">
                      <a16:creationId xmlns:a16="http://schemas.microsoft.com/office/drawing/2014/main" id="{57C8A4CD-A275-4294-AA10-F6D129428E10}"/>
                    </a:ext>
                  </a:extLst>
                </p:cNvPr>
                <p:cNvSpPr/>
                <p:nvPr/>
              </p:nvSpPr>
              <p:spPr>
                <a:xfrm>
                  <a:off x="2121299" y="3821552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2200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04 -0.00371 L 0.10521 -0.00069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9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521 -0.0007 L 0.15924 0.0016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5924 0.00162 L 0.24167 0.00069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2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5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5" grpId="2" animBg="1"/>
      <p:bldP spid="45" grpId="3" animBg="1"/>
      <p:bldP spid="45" grpId="4" animBg="1"/>
      <p:bldP spid="25" grpId="0"/>
      <p:bldP spid="25" grpId="1"/>
      <p:bldP spid="77" grpId="0"/>
      <p:bldP spid="77" grpId="1"/>
      <p:bldP spid="100" grpId="0"/>
      <p:bldP spid="100" grpId="1"/>
      <p:bldP spid="111" grpId="0"/>
      <p:bldP spid="111" grpId="1"/>
      <p:bldP spid="11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882</Words>
  <Application>Microsoft Office PowerPoint</Application>
  <PresentationFormat>Grand écran</PresentationFormat>
  <Paragraphs>124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Thème Office</vt:lpstr>
      <vt:lpstr>ELISA non compétitive : exercice 1</vt:lpstr>
      <vt:lpstr>Présentation PowerPoint</vt:lpstr>
      <vt:lpstr>ELISA non compétitive : exercice 2</vt:lpstr>
      <vt:lpstr>Présentation PowerPoint</vt:lpstr>
      <vt:lpstr>ELISA non compétitive : exercice 3</vt:lpstr>
      <vt:lpstr>Présentation PowerPoint</vt:lpstr>
      <vt:lpstr>ELISA non compétitive : exercice 4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Sindy Gagneux</dc:creator>
  <cp:lastModifiedBy>Sindy Gagneux</cp:lastModifiedBy>
  <cp:revision>32</cp:revision>
  <dcterms:created xsi:type="dcterms:W3CDTF">2020-06-05T09:48:03Z</dcterms:created>
  <dcterms:modified xsi:type="dcterms:W3CDTF">2021-07-22T19:53:29Z</dcterms:modified>
</cp:coreProperties>
</file>