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6" r:id="rId2"/>
    <p:sldId id="257" r:id="rId3"/>
    <p:sldId id="258" r:id="rId4"/>
    <p:sldId id="261" r:id="rId5"/>
    <p:sldId id="265" r:id="rId6"/>
    <p:sldId id="260" r:id="rId7"/>
    <p:sldId id="264" r:id="rId8"/>
    <p:sldId id="284" r:id="rId9"/>
    <p:sldId id="285" r:id="rId10"/>
    <p:sldId id="286" r:id="rId11"/>
    <p:sldId id="266" r:id="rId12"/>
    <p:sldId id="269" r:id="rId13"/>
    <p:sldId id="271" r:id="rId14"/>
    <p:sldId id="272" r:id="rId15"/>
    <p:sldId id="268" r:id="rId16"/>
    <p:sldId id="273" r:id="rId17"/>
    <p:sldId id="274" r:id="rId18"/>
    <p:sldId id="275" r:id="rId19"/>
    <p:sldId id="276" r:id="rId20"/>
    <p:sldId id="277" r:id="rId21"/>
    <p:sldId id="278" r:id="rId22"/>
    <p:sldId id="287" r:id="rId23"/>
    <p:sldId id="288" r:id="rId24"/>
    <p:sldId id="283" r:id="rId25"/>
    <p:sldId id="290" r:id="rId26"/>
    <p:sldId id="305" r:id="rId27"/>
    <p:sldId id="306" r:id="rId28"/>
    <p:sldId id="307" r:id="rId29"/>
    <p:sldId id="308" r:id="rId30"/>
    <p:sldId id="289" r:id="rId31"/>
    <p:sldId id="291" r:id="rId32"/>
    <p:sldId id="292" r:id="rId33"/>
    <p:sldId id="293" r:id="rId34"/>
    <p:sldId id="294" r:id="rId35"/>
    <p:sldId id="296" r:id="rId36"/>
    <p:sldId id="297" r:id="rId37"/>
    <p:sldId id="298" r:id="rId38"/>
    <p:sldId id="309" r:id="rId39"/>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99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28" autoAdjust="0"/>
    <p:restoredTop sz="70535" autoAdjust="0"/>
  </p:normalViewPr>
  <p:slideViewPr>
    <p:cSldViewPr snapToGrid="0">
      <p:cViewPr varScale="1">
        <p:scale>
          <a:sx n="81" d="100"/>
          <a:sy n="81" d="100"/>
        </p:scale>
        <p:origin x="1440" y="156"/>
      </p:cViewPr>
      <p:guideLst/>
    </p:cSldViewPr>
  </p:slideViewPr>
  <p:notesTextViewPr>
    <p:cViewPr>
      <p:scale>
        <a:sx n="75" d="100"/>
        <a:sy n="7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15BF11-530E-4334-BC40-1C47066F8113}" type="datetimeFigureOut">
              <a:rPr lang="fr-FR" smtClean="0"/>
              <a:t>17/09/2019</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4B943C-F909-472B-B018-EC36756A75C8}" type="slidenum">
              <a:rPr lang="fr-FR" smtClean="0"/>
              <a:t>‹N°›</a:t>
            </a:fld>
            <a:endParaRPr lang="fr-FR"/>
          </a:p>
        </p:txBody>
      </p:sp>
    </p:spTree>
    <p:extLst>
      <p:ext uri="{BB962C8B-B14F-4D97-AF65-F5344CB8AC3E}">
        <p14:creationId xmlns:p14="http://schemas.microsoft.com/office/powerpoint/2010/main" val="9311105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Notre mission était de travailler sur la notion de mini-projet associé au thème de l’énergie.</a:t>
            </a:r>
          </a:p>
          <a:p>
            <a:endParaRPr lang="fr-FR" dirty="0"/>
          </a:p>
          <a:p>
            <a:r>
              <a:rPr lang="fr-FR" dirty="0"/>
              <a:t>On a cherché un contexte parlant pour les élèves, comme support à une problématique globale avec plusieurs pistes d’étude possibles.</a:t>
            </a:r>
          </a:p>
          <a:p>
            <a:endParaRPr lang="fr-FR" dirty="0"/>
          </a:p>
          <a:p>
            <a:r>
              <a:rPr lang="fr-FR" dirty="0"/>
              <a:t>Le but était de ne pas mettre les groupes de la classe en concurrence directe sur la même piste mais d’explorer des solutions ou des réponses différentes à la problématique. </a:t>
            </a:r>
          </a:p>
          <a:p>
            <a:endParaRPr lang="fr-FR" dirty="0"/>
          </a:p>
          <a:p>
            <a:r>
              <a:rPr lang="fr-FR" dirty="0"/>
              <a:t>Ces pistes peuvent induire des connexions entre les groupes mais aussi entre les différents enseignements.</a:t>
            </a:r>
          </a:p>
          <a:p>
            <a:endParaRPr lang="fr-FR" dirty="0"/>
          </a:p>
        </p:txBody>
      </p:sp>
      <p:sp>
        <p:nvSpPr>
          <p:cNvPr id="4" name="Espace réservé du numéro de diapositive 3"/>
          <p:cNvSpPr>
            <a:spLocks noGrp="1"/>
          </p:cNvSpPr>
          <p:nvPr>
            <p:ph type="sldNum" sz="quarter" idx="5"/>
          </p:nvPr>
        </p:nvSpPr>
        <p:spPr/>
        <p:txBody>
          <a:bodyPr/>
          <a:lstStyle/>
          <a:p>
            <a:fld id="{C54B943C-F909-472B-B018-EC36756A75C8}" type="slidenum">
              <a:rPr lang="fr-FR" smtClean="0"/>
              <a:t>1</a:t>
            </a:fld>
            <a:endParaRPr lang="fr-FR"/>
          </a:p>
        </p:txBody>
      </p:sp>
    </p:spTree>
    <p:extLst>
      <p:ext uri="{BB962C8B-B14F-4D97-AF65-F5344CB8AC3E}">
        <p14:creationId xmlns:p14="http://schemas.microsoft.com/office/powerpoint/2010/main" val="5901885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On vous propose de développer quelques unes des pistes envisagées précédemment…</a:t>
            </a:r>
          </a:p>
        </p:txBody>
      </p:sp>
      <p:sp>
        <p:nvSpPr>
          <p:cNvPr id="4" name="Espace réservé du numéro de diapositive 3"/>
          <p:cNvSpPr>
            <a:spLocks noGrp="1"/>
          </p:cNvSpPr>
          <p:nvPr>
            <p:ph type="sldNum" sz="quarter" idx="5"/>
          </p:nvPr>
        </p:nvSpPr>
        <p:spPr/>
        <p:txBody>
          <a:bodyPr/>
          <a:lstStyle/>
          <a:p>
            <a:fld id="{C54B943C-F909-472B-B018-EC36756A75C8}" type="slidenum">
              <a:rPr lang="fr-FR" smtClean="0"/>
              <a:t>10</a:t>
            </a:fld>
            <a:endParaRPr lang="fr-FR"/>
          </a:p>
        </p:txBody>
      </p:sp>
    </p:spTree>
    <p:extLst>
      <p:ext uri="{BB962C8B-B14F-4D97-AF65-F5344CB8AC3E}">
        <p14:creationId xmlns:p14="http://schemas.microsoft.com/office/powerpoint/2010/main" val="37432752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On peut envisager l’écriture d’une liste de conseils du CVL, en lien avec le projet d’établissement , pour diminuer la consommation énergétique des téléphones puisque l’énergie qui n’est pas consommée n’a pas besoin d’être produite.</a:t>
            </a:r>
          </a:p>
        </p:txBody>
      </p:sp>
      <p:sp>
        <p:nvSpPr>
          <p:cNvPr id="4" name="Espace réservé du numéro de diapositive 3"/>
          <p:cNvSpPr>
            <a:spLocks noGrp="1"/>
          </p:cNvSpPr>
          <p:nvPr>
            <p:ph type="sldNum" sz="quarter" idx="5"/>
          </p:nvPr>
        </p:nvSpPr>
        <p:spPr/>
        <p:txBody>
          <a:bodyPr/>
          <a:lstStyle/>
          <a:p>
            <a:fld id="{C54B943C-F909-472B-B018-EC36756A75C8}" type="slidenum">
              <a:rPr lang="fr-FR" smtClean="0"/>
              <a:t>14</a:t>
            </a:fld>
            <a:endParaRPr lang="fr-FR"/>
          </a:p>
        </p:txBody>
      </p:sp>
    </p:spTree>
    <p:extLst>
      <p:ext uri="{BB962C8B-B14F-4D97-AF65-F5344CB8AC3E}">
        <p14:creationId xmlns:p14="http://schemas.microsoft.com/office/powerpoint/2010/main" val="34368175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C54B943C-F909-472B-B018-EC36756A75C8}" type="slidenum">
              <a:rPr lang="fr-FR" smtClean="0"/>
              <a:t>26</a:t>
            </a:fld>
            <a:endParaRPr lang="fr-FR"/>
          </a:p>
        </p:txBody>
      </p:sp>
    </p:spTree>
    <p:extLst>
      <p:ext uri="{BB962C8B-B14F-4D97-AF65-F5344CB8AC3E}">
        <p14:creationId xmlns:p14="http://schemas.microsoft.com/office/powerpoint/2010/main" val="18758345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La piste sur l’éolienne est assez semblable à celle des panneaux </a:t>
            </a:r>
            <a:r>
              <a:rPr lang="fr-FR" dirty="0" err="1"/>
              <a:t>photovoltaiques</a:t>
            </a:r>
            <a:r>
              <a:rPr lang="fr-FR" dirty="0"/>
              <a:t>, avec une carte des vitesses moyennes des vents en fonction des régions…</a:t>
            </a:r>
          </a:p>
        </p:txBody>
      </p:sp>
      <p:sp>
        <p:nvSpPr>
          <p:cNvPr id="4" name="Espace réservé du numéro de diapositive 3"/>
          <p:cNvSpPr>
            <a:spLocks noGrp="1"/>
          </p:cNvSpPr>
          <p:nvPr>
            <p:ph type="sldNum" sz="quarter" idx="5"/>
          </p:nvPr>
        </p:nvSpPr>
        <p:spPr/>
        <p:txBody>
          <a:bodyPr/>
          <a:lstStyle/>
          <a:p>
            <a:fld id="{C54B943C-F909-472B-B018-EC36756A75C8}" type="slidenum">
              <a:rPr lang="fr-FR" smtClean="0"/>
              <a:t>37</a:t>
            </a:fld>
            <a:endParaRPr lang="fr-FR"/>
          </a:p>
        </p:txBody>
      </p:sp>
    </p:spTree>
    <p:extLst>
      <p:ext uri="{BB962C8B-B14F-4D97-AF65-F5344CB8AC3E}">
        <p14:creationId xmlns:p14="http://schemas.microsoft.com/office/powerpoint/2010/main" val="22708316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 name="Title 1"/>
          <p:cNvSpPr txBox="1">
            <a:spLocks noGrp="1"/>
          </p:cNvSpPr>
          <p:nvPr>
            <p:ph type="ctrTitle"/>
          </p:nvPr>
        </p:nvSpPr>
        <p:spPr>
          <a:xfrm>
            <a:off x="684208" y="685800"/>
            <a:ext cx="8001000" cy="2971800"/>
          </a:xfrm>
        </p:spPr>
        <p:txBody>
          <a:bodyPr anchor="b"/>
          <a:lstStyle>
            <a:lvl1pPr>
              <a:defRPr sz="4800"/>
            </a:lvl1pPr>
          </a:lstStyle>
          <a:p>
            <a:pPr lvl="0"/>
            <a:r>
              <a:rPr lang="fr-FR"/>
              <a:t>Modifiez le style du titre</a:t>
            </a:r>
            <a:endParaRPr lang="en-US"/>
          </a:p>
        </p:txBody>
      </p:sp>
      <p:sp>
        <p:nvSpPr>
          <p:cNvPr id="3" name="Subtitle 2"/>
          <p:cNvSpPr txBox="1">
            <a:spLocks noGrp="1"/>
          </p:cNvSpPr>
          <p:nvPr>
            <p:ph type="subTitle" idx="1"/>
          </p:nvPr>
        </p:nvSpPr>
        <p:spPr>
          <a:xfrm>
            <a:off x="684208" y="3843863"/>
            <a:ext cx="6400800" cy="1947333"/>
          </a:xfrm>
        </p:spPr>
        <p:txBody>
          <a:bodyPr anchor="t"/>
          <a:lstStyle>
            <a:lvl1pPr marL="0" indent="0">
              <a:buNone/>
              <a:defRPr sz="2100"/>
            </a:lvl1pPr>
          </a:lstStyle>
          <a:p>
            <a:pPr lvl="0"/>
            <a:r>
              <a:rPr lang="fr-FR"/>
              <a:t>Modifiez le style des sous-titres du masque</a:t>
            </a:r>
            <a:endParaRPr lang="en-US"/>
          </a:p>
        </p:txBody>
      </p:sp>
      <p:sp>
        <p:nvSpPr>
          <p:cNvPr id="4" name="Date Placeholder 3"/>
          <p:cNvSpPr txBox="1">
            <a:spLocks noGrp="1"/>
          </p:cNvSpPr>
          <p:nvPr>
            <p:ph type="dt" sz="half" idx="7"/>
          </p:nvPr>
        </p:nvSpPr>
        <p:spPr/>
        <p:txBody>
          <a:bodyPr/>
          <a:lstStyle>
            <a:lvl1pPr>
              <a:defRPr/>
            </a:lvl1pPr>
          </a:lstStyle>
          <a:p>
            <a:pPr lvl="0"/>
            <a:fld id="{34AAAA0A-70C8-444D-A2CC-92EA360BC760}" type="datetime1">
              <a:rPr lang="en-US"/>
              <a:pPr lvl="0"/>
              <a:t>9/17/2019</a:t>
            </a:fld>
            <a:endParaRPr lang="en-US"/>
          </a:p>
        </p:txBody>
      </p:sp>
      <p:sp>
        <p:nvSpPr>
          <p:cNvPr id="5" name="Footer Placeholder 4"/>
          <p:cNvSpPr txBox="1">
            <a:spLocks noGrp="1"/>
          </p:cNvSpPr>
          <p:nvPr>
            <p:ph type="ftr" sz="quarter" idx="9"/>
          </p:nvPr>
        </p:nvSpPr>
        <p:spPr/>
        <p:txBody>
          <a:bodyPr/>
          <a:lstStyle>
            <a:lvl1pPr>
              <a:defRPr/>
            </a:lvl1pPr>
          </a:lstStyle>
          <a:p>
            <a:pPr lvl="0"/>
            <a:endParaRPr lang="en-US"/>
          </a:p>
        </p:txBody>
      </p:sp>
      <p:sp>
        <p:nvSpPr>
          <p:cNvPr id="6" name="Slide Number Placeholder 5"/>
          <p:cNvSpPr txBox="1">
            <a:spLocks noGrp="1"/>
          </p:cNvSpPr>
          <p:nvPr>
            <p:ph type="sldNum" sz="quarter" idx="8"/>
          </p:nvPr>
        </p:nvSpPr>
        <p:spPr/>
        <p:txBody>
          <a:bodyPr/>
          <a:lstStyle>
            <a:lvl1pPr>
              <a:defRPr/>
            </a:lvl1pPr>
          </a:lstStyle>
          <a:p>
            <a:pPr lvl="0"/>
            <a:fld id="{12EA1BEC-6ED6-4845-99AC-C37676178158}" type="slidenum">
              <a:t>‹N°›</a:t>
            </a:fld>
            <a:endParaRPr lang="en-US"/>
          </a:p>
        </p:txBody>
      </p:sp>
      <p:cxnSp>
        <p:nvCxnSpPr>
          <p:cNvPr id="7" name="Straight Connector 15"/>
          <p:cNvCxnSpPr/>
          <p:nvPr/>
        </p:nvCxnSpPr>
        <p:spPr>
          <a:xfrm flipH="1">
            <a:off x="8228008" y="8467"/>
            <a:ext cx="3810003" cy="3810003"/>
          </a:xfrm>
          <a:prstGeom prst="straightConnector1">
            <a:avLst/>
          </a:prstGeom>
          <a:noFill/>
          <a:ln w="12701" cap="rnd">
            <a:solidFill>
              <a:srgbClr val="FFFFFF"/>
            </a:solidFill>
            <a:prstDash val="solid"/>
          </a:ln>
        </p:spPr>
      </p:cxnSp>
      <p:cxnSp>
        <p:nvCxnSpPr>
          <p:cNvPr id="8" name="Straight Connector 16"/>
          <p:cNvCxnSpPr/>
          <p:nvPr/>
        </p:nvCxnSpPr>
        <p:spPr>
          <a:xfrm flipH="1">
            <a:off x="6108173" y="91540"/>
            <a:ext cx="6080650" cy="6080660"/>
          </a:xfrm>
          <a:prstGeom prst="straightConnector1">
            <a:avLst/>
          </a:prstGeom>
          <a:noFill/>
          <a:ln w="12701" cap="rnd">
            <a:solidFill>
              <a:srgbClr val="FFFFFF"/>
            </a:solidFill>
            <a:prstDash val="solid"/>
          </a:ln>
        </p:spPr>
      </p:cxnSp>
      <p:cxnSp>
        <p:nvCxnSpPr>
          <p:cNvPr id="9" name="Straight Connector 18"/>
          <p:cNvCxnSpPr/>
          <p:nvPr/>
        </p:nvCxnSpPr>
        <p:spPr>
          <a:xfrm flipH="1">
            <a:off x="7235820" y="228600"/>
            <a:ext cx="4953003" cy="4953003"/>
          </a:xfrm>
          <a:prstGeom prst="straightConnector1">
            <a:avLst/>
          </a:prstGeom>
          <a:noFill/>
          <a:ln w="12701" cap="rnd">
            <a:solidFill>
              <a:srgbClr val="FFFFFF"/>
            </a:solidFill>
            <a:prstDash val="solid"/>
          </a:ln>
        </p:spPr>
      </p:cxnSp>
      <p:cxnSp>
        <p:nvCxnSpPr>
          <p:cNvPr id="10" name="Straight Connector 20"/>
          <p:cNvCxnSpPr/>
          <p:nvPr/>
        </p:nvCxnSpPr>
        <p:spPr>
          <a:xfrm flipH="1">
            <a:off x="7335838" y="32278"/>
            <a:ext cx="4852985" cy="4852986"/>
          </a:xfrm>
          <a:prstGeom prst="straightConnector1">
            <a:avLst/>
          </a:prstGeom>
          <a:noFill/>
          <a:ln w="31747" cap="rnd">
            <a:solidFill>
              <a:srgbClr val="FFFFFF"/>
            </a:solidFill>
            <a:prstDash val="solid"/>
          </a:ln>
        </p:spPr>
      </p:cxnSp>
      <p:cxnSp>
        <p:nvCxnSpPr>
          <p:cNvPr id="11" name="Straight Connector 22"/>
          <p:cNvCxnSpPr/>
          <p:nvPr/>
        </p:nvCxnSpPr>
        <p:spPr>
          <a:xfrm flipH="1">
            <a:off x="7845423" y="609603"/>
            <a:ext cx="4343400" cy="4343400"/>
          </a:xfrm>
          <a:prstGeom prst="straightConnector1">
            <a:avLst/>
          </a:prstGeom>
          <a:noFill/>
          <a:ln w="31747" cap="rnd">
            <a:solidFill>
              <a:srgbClr val="FFFFFF"/>
            </a:solidFill>
            <a:prstDash val="solid"/>
          </a:ln>
        </p:spPr>
      </p:cxnSp>
    </p:spTree>
    <p:extLst>
      <p:ext uri="{BB962C8B-B14F-4D97-AF65-F5344CB8AC3E}">
        <p14:creationId xmlns:p14="http://schemas.microsoft.com/office/powerpoint/2010/main" val="28811866"/>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 panoramique avec légende">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fr-FR"/>
              <a:t>Modifiez le style du titre</a:t>
            </a:r>
            <a:endParaRPr lang="en-US"/>
          </a:p>
        </p:txBody>
      </p:sp>
      <p:sp>
        <p:nvSpPr>
          <p:cNvPr id="3" name="Picture Placeholder 2"/>
          <p:cNvSpPr txBox="1">
            <a:spLocks noGrp="1"/>
          </p:cNvSpPr>
          <p:nvPr>
            <p:ph type="pic" idx="4294967295"/>
          </p:nvPr>
        </p:nvSpPr>
        <p:spPr>
          <a:xfrm>
            <a:off x="685800" y="533396"/>
            <a:ext cx="10818815" cy="3124203"/>
          </a:xfrm>
          <a:ln w="15873">
            <a:solidFill>
              <a:srgbClr val="FFFFFF">
                <a:alpha val="40000"/>
              </a:srgbClr>
            </a:solidFill>
            <a:prstDash val="solid"/>
          </a:ln>
        </p:spPr>
        <p:txBody>
          <a:bodyPr anchor="t" anchorCtr="1"/>
          <a:lstStyle>
            <a:lvl1pPr marL="0" indent="0" algn="ctr">
              <a:spcBef>
                <a:spcPts val="400"/>
              </a:spcBef>
              <a:buNone/>
              <a:defRPr sz="1600"/>
            </a:lvl1pPr>
          </a:lstStyle>
          <a:p>
            <a:pPr lvl="0"/>
            <a:r>
              <a:rPr lang="fr-FR"/>
              <a:t>Cliquez sur l'icône pour ajouter une image</a:t>
            </a:r>
            <a:endParaRPr lang="en-US"/>
          </a:p>
        </p:txBody>
      </p:sp>
      <p:sp>
        <p:nvSpPr>
          <p:cNvPr id="4" name="Text Placeholder 9"/>
          <p:cNvSpPr txBox="1">
            <a:spLocks noGrp="1"/>
          </p:cNvSpPr>
          <p:nvPr>
            <p:ph type="body" idx="4294967295"/>
          </p:nvPr>
        </p:nvSpPr>
        <p:spPr>
          <a:xfrm>
            <a:off x="914400" y="3843863"/>
            <a:ext cx="8304205" cy="457200"/>
          </a:xfrm>
        </p:spPr>
        <p:txBody>
          <a:bodyPr anchor="t"/>
          <a:lstStyle>
            <a:lvl1pPr marL="0" indent="0">
              <a:spcBef>
                <a:spcPts val="400"/>
              </a:spcBef>
              <a:buNone/>
              <a:defRPr sz="1600"/>
            </a:lvl1pPr>
          </a:lstStyle>
          <a:p>
            <a:pPr lvl="0"/>
            <a:r>
              <a:rPr lang="fr-FR"/>
              <a:t>Cliquez pour modifier les styles du texte du masque</a:t>
            </a:r>
          </a:p>
        </p:txBody>
      </p:sp>
      <p:sp>
        <p:nvSpPr>
          <p:cNvPr id="5" name="Date Placeholder 2"/>
          <p:cNvSpPr txBox="1">
            <a:spLocks noGrp="1"/>
          </p:cNvSpPr>
          <p:nvPr>
            <p:ph type="dt" sz="half" idx="7"/>
          </p:nvPr>
        </p:nvSpPr>
        <p:spPr/>
        <p:txBody>
          <a:bodyPr/>
          <a:lstStyle>
            <a:lvl1pPr>
              <a:defRPr/>
            </a:lvl1pPr>
          </a:lstStyle>
          <a:p>
            <a:pPr lvl="0"/>
            <a:fld id="{3C13FF19-F252-46C7-B130-B6185CEDDBB8}" type="datetime1">
              <a:rPr lang="en-US"/>
              <a:pPr lvl="0"/>
              <a:t>9/17/2019</a:t>
            </a:fld>
            <a:endParaRPr lang="en-US"/>
          </a:p>
        </p:txBody>
      </p:sp>
      <p:sp>
        <p:nvSpPr>
          <p:cNvPr id="6" name="Footer Placeholder 3"/>
          <p:cNvSpPr txBox="1">
            <a:spLocks noGrp="1"/>
          </p:cNvSpPr>
          <p:nvPr>
            <p:ph type="ftr" sz="quarter" idx="9"/>
          </p:nvPr>
        </p:nvSpPr>
        <p:spPr/>
        <p:txBody>
          <a:bodyPr/>
          <a:lstStyle>
            <a:lvl1pPr>
              <a:defRPr/>
            </a:lvl1pPr>
          </a:lstStyle>
          <a:p>
            <a:pPr lvl="0"/>
            <a:endParaRPr lang="en-US"/>
          </a:p>
        </p:txBody>
      </p:sp>
      <p:sp>
        <p:nvSpPr>
          <p:cNvPr id="7" name="Slide Number Placeholder 4"/>
          <p:cNvSpPr txBox="1">
            <a:spLocks noGrp="1"/>
          </p:cNvSpPr>
          <p:nvPr>
            <p:ph type="sldNum" sz="quarter" idx="8"/>
          </p:nvPr>
        </p:nvSpPr>
        <p:spPr/>
        <p:txBody>
          <a:bodyPr/>
          <a:lstStyle>
            <a:lvl1pPr>
              <a:defRPr/>
            </a:lvl1pPr>
          </a:lstStyle>
          <a:p>
            <a:pPr lvl="0"/>
            <a:fld id="{4FC92AD4-16AC-496B-865A-4B74407E40A1}" type="slidenum">
              <a:t>‹N°›</a:t>
            </a:fld>
            <a:endParaRPr lang="en-US"/>
          </a:p>
        </p:txBody>
      </p:sp>
    </p:spTree>
    <p:extLst>
      <p:ext uri="{BB962C8B-B14F-4D97-AF65-F5344CB8AC3E}">
        <p14:creationId xmlns:p14="http://schemas.microsoft.com/office/powerpoint/2010/main" val="24124636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sp>
        <p:nvSpPr>
          <p:cNvPr id="2" name="Title 1"/>
          <p:cNvSpPr txBox="1">
            <a:spLocks noGrp="1"/>
          </p:cNvSpPr>
          <p:nvPr>
            <p:ph type="title"/>
          </p:nvPr>
        </p:nvSpPr>
        <p:spPr>
          <a:xfrm>
            <a:off x="684208" y="685800"/>
            <a:ext cx="10058400" cy="2743200"/>
          </a:xfrm>
        </p:spPr>
        <p:txBody>
          <a:bodyPr/>
          <a:lstStyle>
            <a:lvl1pPr>
              <a:defRPr sz="3200"/>
            </a:lvl1pPr>
          </a:lstStyle>
          <a:p>
            <a:pPr lvl="0"/>
            <a:r>
              <a:rPr lang="fr-FR"/>
              <a:t>Modifiez le style du titre</a:t>
            </a:r>
            <a:endParaRPr lang="en-US"/>
          </a:p>
        </p:txBody>
      </p:sp>
      <p:sp>
        <p:nvSpPr>
          <p:cNvPr id="3" name="Text Placeholder 2"/>
          <p:cNvSpPr txBox="1">
            <a:spLocks noGrp="1"/>
          </p:cNvSpPr>
          <p:nvPr>
            <p:ph type="body" idx="4294967295"/>
          </p:nvPr>
        </p:nvSpPr>
        <p:spPr>
          <a:xfrm>
            <a:off x="684208" y="4114800"/>
            <a:ext cx="8535988" cy="1879604"/>
          </a:xfrm>
        </p:spPr>
        <p:txBody>
          <a:bodyPr/>
          <a:lstStyle>
            <a:lvl1pPr marL="0" indent="0">
              <a:buNone/>
              <a:defRPr/>
            </a:lvl1pPr>
          </a:lstStyle>
          <a:p>
            <a:pPr lvl="0"/>
            <a:r>
              <a:rPr lang="fr-FR"/>
              <a:t>Cliquez pour modifier les styles du texte du masque</a:t>
            </a:r>
          </a:p>
        </p:txBody>
      </p:sp>
      <p:sp>
        <p:nvSpPr>
          <p:cNvPr id="4" name="Date Placeholder 3"/>
          <p:cNvSpPr txBox="1">
            <a:spLocks noGrp="1"/>
          </p:cNvSpPr>
          <p:nvPr>
            <p:ph type="dt" sz="half" idx="7"/>
          </p:nvPr>
        </p:nvSpPr>
        <p:spPr/>
        <p:txBody>
          <a:bodyPr/>
          <a:lstStyle>
            <a:lvl1pPr>
              <a:defRPr/>
            </a:lvl1pPr>
          </a:lstStyle>
          <a:p>
            <a:pPr lvl="0"/>
            <a:fld id="{A66ACFE3-62D4-4C77-9BFE-78CA96888681}" type="datetime1">
              <a:rPr lang="en-US"/>
              <a:pPr lvl="0"/>
              <a:t>9/17/2019</a:t>
            </a:fld>
            <a:endParaRPr lang="en-US"/>
          </a:p>
        </p:txBody>
      </p:sp>
      <p:sp>
        <p:nvSpPr>
          <p:cNvPr id="5" name="Footer Placeholder 4"/>
          <p:cNvSpPr txBox="1">
            <a:spLocks noGrp="1"/>
          </p:cNvSpPr>
          <p:nvPr>
            <p:ph type="ftr" sz="quarter" idx="9"/>
          </p:nvPr>
        </p:nvSpPr>
        <p:spPr/>
        <p:txBody>
          <a:bodyPr/>
          <a:lstStyle>
            <a:lvl1pPr>
              <a:defRPr/>
            </a:lvl1pPr>
          </a:lstStyle>
          <a:p>
            <a:pPr lvl="0"/>
            <a:endParaRPr lang="en-US"/>
          </a:p>
        </p:txBody>
      </p:sp>
      <p:sp>
        <p:nvSpPr>
          <p:cNvPr id="6" name="Slide Number Placeholder 5"/>
          <p:cNvSpPr txBox="1">
            <a:spLocks noGrp="1"/>
          </p:cNvSpPr>
          <p:nvPr>
            <p:ph type="sldNum" sz="quarter" idx="8"/>
          </p:nvPr>
        </p:nvSpPr>
        <p:spPr/>
        <p:txBody>
          <a:bodyPr/>
          <a:lstStyle>
            <a:lvl1pPr>
              <a:defRPr/>
            </a:lvl1pPr>
          </a:lstStyle>
          <a:p>
            <a:pPr lvl="0"/>
            <a:fld id="{D91241CE-2E4D-44BD-BCAD-1C2ADBE14F35}" type="slidenum">
              <a:t>‹N°›</a:t>
            </a:fld>
            <a:endParaRPr lang="en-US"/>
          </a:p>
        </p:txBody>
      </p:sp>
    </p:spTree>
    <p:extLst>
      <p:ext uri="{BB962C8B-B14F-4D97-AF65-F5344CB8AC3E}">
        <p14:creationId xmlns:p14="http://schemas.microsoft.com/office/powerpoint/2010/main" val="39332915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sp>
        <p:nvSpPr>
          <p:cNvPr id="2" name="Title 1"/>
          <p:cNvSpPr txBox="1">
            <a:spLocks noGrp="1"/>
          </p:cNvSpPr>
          <p:nvPr>
            <p:ph type="title"/>
          </p:nvPr>
        </p:nvSpPr>
        <p:spPr>
          <a:xfrm>
            <a:off x="1141408" y="685800"/>
            <a:ext cx="9144000" cy="2743200"/>
          </a:xfrm>
        </p:spPr>
        <p:txBody>
          <a:bodyPr/>
          <a:lstStyle>
            <a:lvl1pPr>
              <a:defRPr sz="3200"/>
            </a:lvl1pPr>
          </a:lstStyle>
          <a:p>
            <a:pPr lvl="0"/>
            <a:r>
              <a:rPr lang="fr-FR"/>
              <a:t>Modifiez le style du titre</a:t>
            </a:r>
            <a:endParaRPr lang="en-US"/>
          </a:p>
        </p:txBody>
      </p:sp>
      <p:sp>
        <p:nvSpPr>
          <p:cNvPr id="3" name="Text Placeholder 9"/>
          <p:cNvSpPr txBox="1">
            <a:spLocks noGrp="1"/>
          </p:cNvSpPr>
          <p:nvPr>
            <p:ph type="body" idx="4294967295"/>
          </p:nvPr>
        </p:nvSpPr>
        <p:spPr>
          <a:xfrm>
            <a:off x="1446215" y="3429000"/>
            <a:ext cx="8534396" cy="381003"/>
          </a:xfrm>
        </p:spPr>
        <p:txBody>
          <a:bodyPr/>
          <a:lstStyle>
            <a:lvl1pPr marL="0" indent="0">
              <a:buNone/>
              <a:defRPr/>
            </a:lvl1pPr>
          </a:lstStyle>
          <a:p>
            <a:pPr lvl="0"/>
            <a:r>
              <a:rPr lang="fr-FR"/>
              <a:t>Cliquez pour modifier les styles du texte du masque</a:t>
            </a:r>
          </a:p>
        </p:txBody>
      </p:sp>
      <p:sp>
        <p:nvSpPr>
          <p:cNvPr id="4" name="Text Placeholder 2"/>
          <p:cNvSpPr txBox="1">
            <a:spLocks noGrp="1"/>
          </p:cNvSpPr>
          <p:nvPr>
            <p:ph type="body" idx="4294967295"/>
          </p:nvPr>
        </p:nvSpPr>
        <p:spPr>
          <a:xfrm>
            <a:off x="684208" y="4301063"/>
            <a:ext cx="8534396" cy="1684864"/>
          </a:xfrm>
        </p:spPr>
        <p:txBody>
          <a:bodyPr/>
          <a:lstStyle>
            <a:lvl1pPr marL="0" indent="0">
              <a:buNone/>
              <a:defRPr/>
            </a:lvl1pPr>
          </a:lstStyle>
          <a:p>
            <a:pPr lvl="0"/>
            <a:r>
              <a:rPr lang="fr-FR"/>
              <a:t>Cliquez pour modifier les styles du texte du masque</a:t>
            </a:r>
          </a:p>
        </p:txBody>
      </p:sp>
      <p:sp>
        <p:nvSpPr>
          <p:cNvPr id="5" name="Date Placeholder 3"/>
          <p:cNvSpPr txBox="1">
            <a:spLocks noGrp="1"/>
          </p:cNvSpPr>
          <p:nvPr>
            <p:ph type="dt" sz="half" idx="7"/>
          </p:nvPr>
        </p:nvSpPr>
        <p:spPr/>
        <p:txBody>
          <a:bodyPr/>
          <a:lstStyle>
            <a:lvl1pPr>
              <a:defRPr/>
            </a:lvl1pPr>
          </a:lstStyle>
          <a:p>
            <a:pPr lvl="0"/>
            <a:fld id="{7314017E-F22C-486F-B1AF-556BB7F96F3D}" type="datetime1">
              <a:rPr lang="en-US"/>
              <a:pPr lvl="0"/>
              <a:t>9/17/2019</a:t>
            </a:fld>
            <a:endParaRPr lang="en-US"/>
          </a:p>
        </p:txBody>
      </p:sp>
      <p:sp>
        <p:nvSpPr>
          <p:cNvPr id="6" name="Footer Placeholder 4"/>
          <p:cNvSpPr txBox="1">
            <a:spLocks noGrp="1"/>
          </p:cNvSpPr>
          <p:nvPr>
            <p:ph type="ftr" sz="quarter" idx="9"/>
          </p:nvPr>
        </p:nvSpPr>
        <p:spPr/>
        <p:txBody>
          <a:bodyPr/>
          <a:lstStyle>
            <a:lvl1pPr>
              <a:defRPr/>
            </a:lvl1pPr>
          </a:lstStyle>
          <a:p>
            <a:pPr lvl="0"/>
            <a:endParaRPr lang="en-US"/>
          </a:p>
        </p:txBody>
      </p:sp>
      <p:sp>
        <p:nvSpPr>
          <p:cNvPr id="7" name="Slide Number Placeholder 5"/>
          <p:cNvSpPr txBox="1">
            <a:spLocks noGrp="1"/>
          </p:cNvSpPr>
          <p:nvPr>
            <p:ph type="sldNum" sz="quarter" idx="8"/>
          </p:nvPr>
        </p:nvSpPr>
        <p:spPr/>
        <p:txBody>
          <a:bodyPr/>
          <a:lstStyle>
            <a:lvl1pPr>
              <a:defRPr/>
            </a:lvl1pPr>
          </a:lstStyle>
          <a:p>
            <a:pPr lvl="0"/>
            <a:fld id="{92D6742F-EF23-4541-BE77-F9F325DC3091}" type="slidenum">
              <a:t>‹N°›</a:t>
            </a:fld>
            <a:endParaRPr lang="en-US"/>
          </a:p>
        </p:txBody>
      </p:sp>
      <p:sp>
        <p:nvSpPr>
          <p:cNvPr id="8" name="TextBox 13"/>
          <p:cNvSpPr txBox="1"/>
          <p:nvPr/>
        </p:nvSpPr>
        <p:spPr>
          <a:xfrm>
            <a:off x="531815" y="812224"/>
            <a:ext cx="609603" cy="584777"/>
          </a:xfrm>
          <a:prstGeom prst="rect">
            <a:avLst/>
          </a:prstGeom>
          <a:noFill/>
          <a:ln cap="rnd">
            <a:noFill/>
          </a:ln>
        </p:spPr>
        <p:txBody>
          <a:bodyPr vert="horz" wrap="square" lIns="91440" tIns="45720" rIns="91440" bIns="45720" anchor="ctr" anchorCtr="0" compatLnSpc="1">
            <a:no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0" b="0" i="0" u="none" strike="noStrike" kern="1200" cap="none" spc="0" baseline="0">
                <a:solidFill>
                  <a:srgbClr val="FFFFFF"/>
                </a:solidFill>
                <a:uFillTx/>
                <a:latin typeface="Century Gothic"/>
              </a:rPr>
              <a:t>“</a:t>
            </a:r>
          </a:p>
        </p:txBody>
      </p:sp>
      <p:sp>
        <p:nvSpPr>
          <p:cNvPr id="9" name="TextBox 14"/>
          <p:cNvSpPr txBox="1"/>
          <p:nvPr/>
        </p:nvSpPr>
        <p:spPr>
          <a:xfrm>
            <a:off x="10285408" y="2768602"/>
            <a:ext cx="609603" cy="584777"/>
          </a:xfrm>
          <a:prstGeom prst="rect">
            <a:avLst/>
          </a:prstGeom>
          <a:noFill/>
          <a:ln cap="rnd">
            <a:noFill/>
          </a:ln>
        </p:spPr>
        <p:txBody>
          <a:bodyPr vert="horz" wrap="square" lIns="91440" tIns="45720" rIns="91440" bIns="45720" anchor="ctr" anchorCtr="0" compatLnSpc="1">
            <a:noAutofit/>
          </a:bodyPr>
          <a:lstStyle/>
          <a:p>
            <a:pPr marL="0" marR="0" lvl="0" indent="0" algn="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0" b="0" i="0" u="none" strike="noStrike" kern="1200" cap="none" spc="0" baseline="0">
                <a:solidFill>
                  <a:srgbClr val="FFFFFF"/>
                </a:solidFill>
                <a:uFillTx/>
                <a:latin typeface="Century Gothic"/>
              </a:rPr>
              <a:t>”</a:t>
            </a:r>
          </a:p>
        </p:txBody>
      </p:sp>
    </p:spTree>
    <p:extLst>
      <p:ext uri="{BB962C8B-B14F-4D97-AF65-F5344CB8AC3E}">
        <p14:creationId xmlns:p14="http://schemas.microsoft.com/office/powerpoint/2010/main" val="20041980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sp>
        <p:nvSpPr>
          <p:cNvPr id="2" name="Title 1"/>
          <p:cNvSpPr txBox="1">
            <a:spLocks noGrp="1"/>
          </p:cNvSpPr>
          <p:nvPr>
            <p:ph type="title"/>
          </p:nvPr>
        </p:nvSpPr>
        <p:spPr>
          <a:xfrm>
            <a:off x="684208" y="3429000"/>
            <a:ext cx="8534396" cy="1697400"/>
          </a:xfrm>
        </p:spPr>
        <p:txBody>
          <a:bodyPr anchor="b"/>
          <a:lstStyle>
            <a:lvl1pPr>
              <a:defRPr sz="3200"/>
            </a:lvl1pPr>
          </a:lstStyle>
          <a:p>
            <a:pPr lvl="0"/>
            <a:r>
              <a:rPr lang="fr-FR"/>
              <a:t>Modifiez le style du titre</a:t>
            </a:r>
            <a:endParaRPr lang="en-US"/>
          </a:p>
        </p:txBody>
      </p:sp>
      <p:sp>
        <p:nvSpPr>
          <p:cNvPr id="3" name="Text Placeholder 2"/>
          <p:cNvSpPr txBox="1">
            <a:spLocks noGrp="1"/>
          </p:cNvSpPr>
          <p:nvPr>
            <p:ph type="body" idx="4294967295"/>
          </p:nvPr>
        </p:nvSpPr>
        <p:spPr>
          <a:xfrm>
            <a:off x="684208" y="5132984"/>
            <a:ext cx="8535988" cy="860395"/>
          </a:xfrm>
        </p:spPr>
        <p:txBody>
          <a:bodyPr anchor="t"/>
          <a:lstStyle>
            <a:lvl1pPr marL="0" indent="0">
              <a:buNone/>
              <a:defRPr/>
            </a:lvl1pPr>
          </a:lstStyle>
          <a:p>
            <a:pPr lvl="0"/>
            <a:r>
              <a:rPr lang="fr-FR"/>
              <a:t>Cliquez pour modifier les styles du texte du masque</a:t>
            </a:r>
          </a:p>
        </p:txBody>
      </p:sp>
      <p:sp>
        <p:nvSpPr>
          <p:cNvPr id="4" name="Date Placeholder 3"/>
          <p:cNvSpPr txBox="1">
            <a:spLocks noGrp="1"/>
          </p:cNvSpPr>
          <p:nvPr>
            <p:ph type="dt" sz="half" idx="7"/>
          </p:nvPr>
        </p:nvSpPr>
        <p:spPr/>
        <p:txBody>
          <a:bodyPr/>
          <a:lstStyle>
            <a:lvl1pPr>
              <a:defRPr/>
            </a:lvl1pPr>
          </a:lstStyle>
          <a:p>
            <a:pPr lvl="0"/>
            <a:fld id="{982DFDC2-B7B4-4C0A-9EDB-77458E7CF885}" type="datetime1">
              <a:rPr lang="en-US"/>
              <a:pPr lvl="0"/>
              <a:t>9/17/2019</a:t>
            </a:fld>
            <a:endParaRPr lang="en-US"/>
          </a:p>
        </p:txBody>
      </p:sp>
      <p:sp>
        <p:nvSpPr>
          <p:cNvPr id="5" name="Footer Placeholder 4"/>
          <p:cNvSpPr txBox="1">
            <a:spLocks noGrp="1"/>
          </p:cNvSpPr>
          <p:nvPr>
            <p:ph type="ftr" sz="quarter" idx="9"/>
          </p:nvPr>
        </p:nvSpPr>
        <p:spPr/>
        <p:txBody>
          <a:bodyPr/>
          <a:lstStyle>
            <a:lvl1pPr>
              <a:defRPr/>
            </a:lvl1pPr>
          </a:lstStyle>
          <a:p>
            <a:pPr lvl="0"/>
            <a:endParaRPr lang="en-US"/>
          </a:p>
        </p:txBody>
      </p:sp>
      <p:sp>
        <p:nvSpPr>
          <p:cNvPr id="6" name="Slide Number Placeholder 5"/>
          <p:cNvSpPr txBox="1">
            <a:spLocks noGrp="1"/>
          </p:cNvSpPr>
          <p:nvPr>
            <p:ph type="sldNum" sz="quarter" idx="8"/>
          </p:nvPr>
        </p:nvSpPr>
        <p:spPr/>
        <p:txBody>
          <a:bodyPr/>
          <a:lstStyle>
            <a:lvl1pPr>
              <a:defRPr/>
            </a:lvl1pPr>
          </a:lstStyle>
          <a:p>
            <a:pPr lvl="0"/>
            <a:fld id="{AC9105C3-554E-43D8-ACBB-23221B5171FC}" type="slidenum">
              <a:t>‹N°›</a:t>
            </a:fld>
            <a:endParaRPr lang="en-US"/>
          </a:p>
        </p:txBody>
      </p:sp>
    </p:spTree>
    <p:extLst>
      <p:ext uri="{BB962C8B-B14F-4D97-AF65-F5344CB8AC3E}">
        <p14:creationId xmlns:p14="http://schemas.microsoft.com/office/powerpoint/2010/main" val="8788042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arte nom citation">
    <p:spTree>
      <p:nvGrpSpPr>
        <p:cNvPr id="1" name=""/>
        <p:cNvGrpSpPr/>
        <p:nvPr/>
      </p:nvGrpSpPr>
      <p:grpSpPr>
        <a:xfrm>
          <a:off x="0" y="0"/>
          <a:ext cx="0" cy="0"/>
          <a:chOff x="0" y="0"/>
          <a:chExt cx="0" cy="0"/>
        </a:xfrm>
      </p:grpSpPr>
      <p:sp>
        <p:nvSpPr>
          <p:cNvPr id="2" name="Title 1"/>
          <p:cNvSpPr txBox="1">
            <a:spLocks noGrp="1"/>
          </p:cNvSpPr>
          <p:nvPr>
            <p:ph type="title"/>
          </p:nvPr>
        </p:nvSpPr>
        <p:spPr>
          <a:xfrm>
            <a:off x="1141408" y="685800"/>
            <a:ext cx="9144000" cy="2743200"/>
          </a:xfrm>
        </p:spPr>
        <p:txBody>
          <a:bodyPr/>
          <a:lstStyle>
            <a:lvl1pPr>
              <a:defRPr sz="3200"/>
            </a:lvl1pPr>
          </a:lstStyle>
          <a:p>
            <a:pPr lvl="0"/>
            <a:r>
              <a:rPr lang="fr-FR"/>
              <a:t>Modifiez le style du titre</a:t>
            </a:r>
            <a:endParaRPr lang="en-US"/>
          </a:p>
        </p:txBody>
      </p:sp>
      <p:sp>
        <p:nvSpPr>
          <p:cNvPr id="3" name="Text Placeholder 9"/>
          <p:cNvSpPr txBox="1">
            <a:spLocks noGrp="1"/>
          </p:cNvSpPr>
          <p:nvPr>
            <p:ph type="body" idx="4294967295"/>
          </p:nvPr>
        </p:nvSpPr>
        <p:spPr>
          <a:xfrm>
            <a:off x="684208" y="3928536"/>
            <a:ext cx="8534396" cy="1049868"/>
          </a:xfrm>
        </p:spPr>
        <p:txBody>
          <a:bodyPr anchor="b"/>
          <a:lstStyle>
            <a:lvl1pPr marL="0">
              <a:spcBef>
                <a:spcPts val="0"/>
              </a:spcBef>
              <a:buNone/>
              <a:defRPr sz="2400" cap="all">
                <a:solidFill>
                  <a:srgbClr val="FFFFFF"/>
                </a:solidFill>
              </a:defRPr>
            </a:lvl1pPr>
          </a:lstStyle>
          <a:p>
            <a:pPr lvl="0"/>
            <a:r>
              <a:rPr lang="fr-FR"/>
              <a:t>Cliquez pour modifier les styles du texte du masque</a:t>
            </a:r>
          </a:p>
        </p:txBody>
      </p:sp>
      <p:sp>
        <p:nvSpPr>
          <p:cNvPr id="4" name="Text Placeholder 2"/>
          <p:cNvSpPr txBox="1">
            <a:spLocks noGrp="1"/>
          </p:cNvSpPr>
          <p:nvPr>
            <p:ph type="body" idx="4294967295"/>
          </p:nvPr>
        </p:nvSpPr>
        <p:spPr>
          <a:xfrm>
            <a:off x="684208" y="4978395"/>
            <a:ext cx="8534396" cy="1015998"/>
          </a:xfrm>
        </p:spPr>
        <p:txBody>
          <a:bodyPr anchor="t"/>
          <a:lstStyle>
            <a:lvl1pPr marL="0" indent="0">
              <a:spcBef>
                <a:spcPts val="400"/>
              </a:spcBef>
              <a:buNone/>
              <a:defRPr sz="1800"/>
            </a:lvl1pPr>
          </a:lstStyle>
          <a:p>
            <a:pPr lvl="0"/>
            <a:r>
              <a:rPr lang="fr-FR"/>
              <a:t>Cliquez pour modifier les styles du texte du masque</a:t>
            </a:r>
          </a:p>
        </p:txBody>
      </p:sp>
      <p:sp>
        <p:nvSpPr>
          <p:cNvPr id="5" name="Date Placeholder 3"/>
          <p:cNvSpPr txBox="1">
            <a:spLocks noGrp="1"/>
          </p:cNvSpPr>
          <p:nvPr>
            <p:ph type="dt" sz="half" idx="7"/>
          </p:nvPr>
        </p:nvSpPr>
        <p:spPr/>
        <p:txBody>
          <a:bodyPr/>
          <a:lstStyle>
            <a:lvl1pPr>
              <a:defRPr/>
            </a:lvl1pPr>
          </a:lstStyle>
          <a:p>
            <a:pPr lvl="0"/>
            <a:fld id="{BC7EB503-EDD3-4DB9-ACDD-CFC5A24C1853}" type="datetime1">
              <a:rPr lang="en-US"/>
              <a:pPr lvl="0"/>
              <a:t>9/17/2019</a:t>
            </a:fld>
            <a:endParaRPr lang="en-US"/>
          </a:p>
        </p:txBody>
      </p:sp>
      <p:sp>
        <p:nvSpPr>
          <p:cNvPr id="6" name="Footer Placeholder 4"/>
          <p:cNvSpPr txBox="1">
            <a:spLocks noGrp="1"/>
          </p:cNvSpPr>
          <p:nvPr>
            <p:ph type="ftr" sz="quarter" idx="9"/>
          </p:nvPr>
        </p:nvSpPr>
        <p:spPr/>
        <p:txBody>
          <a:bodyPr/>
          <a:lstStyle>
            <a:lvl1pPr>
              <a:defRPr/>
            </a:lvl1pPr>
          </a:lstStyle>
          <a:p>
            <a:pPr lvl="0"/>
            <a:endParaRPr lang="en-US"/>
          </a:p>
        </p:txBody>
      </p:sp>
      <p:sp>
        <p:nvSpPr>
          <p:cNvPr id="7" name="Slide Number Placeholder 5"/>
          <p:cNvSpPr txBox="1">
            <a:spLocks noGrp="1"/>
          </p:cNvSpPr>
          <p:nvPr>
            <p:ph type="sldNum" sz="quarter" idx="8"/>
          </p:nvPr>
        </p:nvSpPr>
        <p:spPr/>
        <p:txBody>
          <a:bodyPr/>
          <a:lstStyle>
            <a:lvl1pPr>
              <a:defRPr/>
            </a:lvl1pPr>
          </a:lstStyle>
          <a:p>
            <a:pPr lvl="0"/>
            <a:fld id="{1EE5A53D-0209-4E77-9166-A6679C4D0E42}" type="slidenum">
              <a:t>‹N°›</a:t>
            </a:fld>
            <a:endParaRPr lang="en-US"/>
          </a:p>
        </p:txBody>
      </p:sp>
      <p:sp>
        <p:nvSpPr>
          <p:cNvPr id="8" name="TextBox 10"/>
          <p:cNvSpPr txBox="1"/>
          <p:nvPr/>
        </p:nvSpPr>
        <p:spPr>
          <a:xfrm>
            <a:off x="531815" y="812224"/>
            <a:ext cx="609603" cy="584777"/>
          </a:xfrm>
          <a:prstGeom prst="rect">
            <a:avLst/>
          </a:prstGeom>
          <a:noFill/>
          <a:ln cap="rnd">
            <a:noFill/>
          </a:ln>
        </p:spPr>
        <p:txBody>
          <a:bodyPr vert="horz" wrap="square" lIns="91440" tIns="45720" rIns="91440" bIns="45720" anchor="ctr" anchorCtr="0" compatLnSpc="1">
            <a:no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0" b="0" i="0" u="none" strike="noStrike" kern="1200" cap="none" spc="0" baseline="0">
                <a:solidFill>
                  <a:srgbClr val="FFFFFF"/>
                </a:solidFill>
                <a:uFillTx/>
                <a:latin typeface="Century Gothic"/>
              </a:rPr>
              <a:t>“</a:t>
            </a:r>
          </a:p>
        </p:txBody>
      </p:sp>
      <p:sp>
        <p:nvSpPr>
          <p:cNvPr id="9" name="TextBox 11"/>
          <p:cNvSpPr txBox="1"/>
          <p:nvPr/>
        </p:nvSpPr>
        <p:spPr>
          <a:xfrm>
            <a:off x="10285408" y="2768602"/>
            <a:ext cx="609603" cy="584777"/>
          </a:xfrm>
          <a:prstGeom prst="rect">
            <a:avLst/>
          </a:prstGeom>
          <a:noFill/>
          <a:ln cap="rnd">
            <a:noFill/>
          </a:ln>
        </p:spPr>
        <p:txBody>
          <a:bodyPr vert="horz" wrap="square" lIns="91440" tIns="45720" rIns="91440" bIns="45720" anchor="ctr" anchorCtr="0" compatLnSpc="1">
            <a:noAutofit/>
          </a:bodyPr>
          <a:lstStyle/>
          <a:p>
            <a:pPr marL="0" marR="0" lvl="0" indent="0" algn="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0" b="0" i="0" u="none" strike="noStrike" kern="1200" cap="none" spc="0" baseline="0">
                <a:solidFill>
                  <a:srgbClr val="FFFFFF"/>
                </a:solidFill>
                <a:uFillTx/>
                <a:latin typeface="Century Gothic"/>
              </a:rPr>
              <a:t>”</a:t>
            </a:r>
          </a:p>
        </p:txBody>
      </p:sp>
    </p:spTree>
    <p:extLst>
      <p:ext uri="{BB962C8B-B14F-4D97-AF65-F5344CB8AC3E}">
        <p14:creationId xmlns:p14="http://schemas.microsoft.com/office/powerpoint/2010/main" val="38701242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rai ou faux">
    <p:spTree>
      <p:nvGrpSpPr>
        <p:cNvPr id="1" name=""/>
        <p:cNvGrpSpPr/>
        <p:nvPr/>
      </p:nvGrpSpPr>
      <p:grpSpPr>
        <a:xfrm>
          <a:off x="0" y="0"/>
          <a:ext cx="0" cy="0"/>
          <a:chOff x="0" y="0"/>
          <a:chExt cx="0" cy="0"/>
        </a:xfrm>
      </p:grpSpPr>
      <p:sp>
        <p:nvSpPr>
          <p:cNvPr id="2" name="Title 1"/>
          <p:cNvSpPr txBox="1">
            <a:spLocks noGrp="1"/>
          </p:cNvSpPr>
          <p:nvPr>
            <p:ph type="title"/>
          </p:nvPr>
        </p:nvSpPr>
        <p:spPr>
          <a:xfrm>
            <a:off x="684208" y="685800"/>
            <a:ext cx="10058400" cy="2743200"/>
          </a:xfrm>
        </p:spPr>
        <p:txBody>
          <a:bodyPr/>
          <a:lstStyle>
            <a:lvl1pPr>
              <a:defRPr/>
            </a:lvl1pPr>
          </a:lstStyle>
          <a:p>
            <a:pPr lvl="0"/>
            <a:r>
              <a:rPr lang="fr-FR"/>
              <a:t>Modifiez le style du titre</a:t>
            </a:r>
            <a:endParaRPr lang="en-US"/>
          </a:p>
        </p:txBody>
      </p:sp>
      <p:sp>
        <p:nvSpPr>
          <p:cNvPr id="3" name="Text Placeholder 9"/>
          <p:cNvSpPr txBox="1">
            <a:spLocks noGrp="1"/>
          </p:cNvSpPr>
          <p:nvPr>
            <p:ph type="body" idx="4294967295"/>
          </p:nvPr>
        </p:nvSpPr>
        <p:spPr>
          <a:xfrm>
            <a:off x="684208" y="3928536"/>
            <a:ext cx="8534396" cy="838203"/>
          </a:xfrm>
        </p:spPr>
        <p:txBody>
          <a:bodyPr anchor="b"/>
          <a:lstStyle>
            <a:lvl1pPr marL="0">
              <a:spcBef>
                <a:spcPts val="0"/>
              </a:spcBef>
              <a:buNone/>
              <a:defRPr sz="2400" cap="all">
                <a:solidFill>
                  <a:srgbClr val="FFFFFF"/>
                </a:solidFill>
              </a:defRPr>
            </a:lvl1pPr>
          </a:lstStyle>
          <a:p>
            <a:pPr lvl="0"/>
            <a:r>
              <a:rPr lang="fr-FR"/>
              <a:t>Cliquez pour modifier les styles du texte du masque</a:t>
            </a:r>
          </a:p>
        </p:txBody>
      </p:sp>
      <p:sp>
        <p:nvSpPr>
          <p:cNvPr id="4" name="Text Placeholder 2"/>
          <p:cNvSpPr txBox="1">
            <a:spLocks noGrp="1"/>
          </p:cNvSpPr>
          <p:nvPr>
            <p:ph type="body" idx="4294967295"/>
          </p:nvPr>
        </p:nvSpPr>
        <p:spPr>
          <a:xfrm>
            <a:off x="684208" y="4766730"/>
            <a:ext cx="8534396" cy="1227664"/>
          </a:xfrm>
        </p:spPr>
        <p:txBody>
          <a:bodyPr anchor="t"/>
          <a:lstStyle>
            <a:lvl1pPr marL="0" indent="0">
              <a:spcBef>
                <a:spcPts val="400"/>
              </a:spcBef>
              <a:buNone/>
              <a:defRPr sz="1800"/>
            </a:lvl1pPr>
          </a:lstStyle>
          <a:p>
            <a:pPr lvl="0"/>
            <a:r>
              <a:rPr lang="fr-FR"/>
              <a:t>Cliquez pour modifier les styles du texte du masque</a:t>
            </a:r>
          </a:p>
        </p:txBody>
      </p:sp>
      <p:sp>
        <p:nvSpPr>
          <p:cNvPr id="5" name="Date Placeholder 3"/>
          <p:cNvSpPr txBox="1">
            <a:spLocks noGrp="1"/>
          </p:cNvSpPr>
          <p:nvPr>
            <p:ph type="dt" sz="half" idx="7"/>
          </p:nvPr>
        </p:nvSpPr>
        <p:spPr/>
        <p:txBody>
          <a:bodyPr/>
          <a:lstStyle>
            <a:lvl1pPr>
              <a:defRPr/>
            </a:lvl1pPr>
          </a:lstStyle>
          <a:p>
            <a:pPr lvl="0"/>
            <a:fld id="{2FFC5E92-F045-4098-86C2-D8B0BD679E7E}" type="datetime1">
              <a:rPr lang="en-US"/>
              <a:pPr lvl="0"/>
              <a:t>9/17/2019</a:t>
            </a:fld>
            <a:endParaRPr lang="en-US"/>
          </a:p>
        </p:txBody>
      </p:sp>
      <p:sp>
        <p:nvSpPr>
          <p:cNvPr id="6" name="Footer Placeholder 4"/>
          <p:cNvSpPr txBox="1">
            <a:spLocks noGrp="1"/>
          </p:cNvSpPr>
          <p:nvPr>
            <p:ph type="ftr" sz="quarter" idx="9"/>
          </p:nvPr>
        </p:nvSpPr>
        <p:spPr/>
        <p:txBody>
          <a:bodyPr/>
          <a:lstStyle>
            <a:lvl1pPr>
              <a:defRPr/>
            </a:lvl1pPr>
          </a:lstStyle>
          <a:p>
            <a:pPr lvl="0"/>
            <a:endParaRPr lang="en-US"/>
          </a:p>
        </p:txBody>
      </p:sp>
      <p:sp>
        <p:nvSpPr>
          <p:cNvPr id="7" name="Slide Number Placeholder 5"/>
          <p:cNvSpPr txBox="1">
            <a:spLocks noGrp="1"/>
          </p:cNvSpPr>
          <p:nvPr>
            <p:ph type="sldNum" sz="quarter" idx="8"/>
          </p:nvPr>
        </p:nvSpPr>
        <p:spPr/>
        <p:txBody>
          <a:bodyPr/>
          <a:lstStyle>
            <a:lvl1pPr>
              <a:defRPr/>
            </a:lvl1pPr>
          </a:lstStyle>
          <a:p>
            <a:pPr lvl="0"/>
            <a:fld id="{F82E50A2-0632-44C4-995B-73CC1CB044DB}" type="slidenum">
              <a:t>‹N°›</a:t>
            </a:fld>
            <a:endParaRPr lang="en-US"/>
          </a:p>
        </p:txBody>
      </p:sp>
    </p:spTree>
    <p:extLst>
      <p:ext uri="{BB962C8B-B14F-4D97-AF65-F5344CB8AC3E}">
        <p14:creationId xmlns:p14="http://schemas.microsoft.com/office/powerpoint/2010/main" val="23840376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fr-FR"/>
              <a:t>Modifiez le style du titre</a:t>
            </a:r>
            <a:endParaRPr lang="en-US"/>
          </a:p>
        </p:txBody>
      </p:sp>
      <p:sp>
        <p:nvSpPr>
          <p:cNvPr id="3" name="Vertical Text Placeholder 2"/>
          <p:cNvSpPr txBox="1">
            <a:spLocks noGrp="1"/>
          </p:cNvSpPr>
          <p:nvPr>
            <p:ph type="body" orient="vert" idx="1"/>
          </p:nvPr>
        </p:nvSpPr>
        <p:spPr/>
        <p:txBody>
          <a:bodyPr vert="eaVert" anchor="t"/>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txBox="1">
            <a:spLocks noGrp="1"/>
          </p:cNvSpPr>
          <p:nvPr>
            <p:ph type="dt" sz="half" idx="7"/>
          </p:nvPr>
        </p:nvSpPr>
        <p:spPr/>
        <p:txBody>
          <a:bodyPr/>
          <a:lstStyle>
            <a:lvl1pPr>
              <a:defRPr/>
            </a:lvl1pPr>
          </a:lstStyle>
          <a:p>
            <a:pPr lvl="0"/>
            <a:fld id="{03A16622-5DC4-4F73-BBE3-DBFC894EFCDC}" type="datetime1">
              <a:rPr lang="en-US"/>
              <a:pPr lvl="0"/>
              <a:t>9/17/2019</a:t>
            </a:fld>
            <a:endParaRPr lang="en-US"/>
          </a:p>
        </p:txBody>
      </p:sp>
      <p:sp>
        <p:nvSpPr>
          <p:cNvPr id="5" name="Footer Placeholder 4"/>
          <p:cNvSpPr txBox="1">
            <a:spLocks noGrp="1"/>
          </p:cNvSpPr>
          <p:nvPr>
            <p:ph type="ftr" sz="quarter" idx="9"/>
          </p:nvPr>
        </p:nvSpPr>
        <p:spPr/>
        <p:txBody>
          <a:bodyPr/>
          <a:lstStyle>
            <a:lvl1pPr>
              <a:defRPr/>
            </a:lvl1pPr>
          </a:lstStyle>
          <a:p>
            <a:pPr lvl="0"/>
            <a:endParaRPr lang="en-US"/>
          </a:p>
        </p:txBody>
      </p:sp>
      <p:sp>
        <p:nvSpPr>
          <p:cNvPr id="6" name="Slide Number Placeholder 5"/>
          <p:cNvSpPr txBox="1">
            <a:spLocks noGrp="1"/>
          </p:cNvSpPr>
          <p:nvPr>
            <p:ph type="sldNum" sz="quarter" idx="8"/>
          </p:nvPr>
        </p:nvSpPr>
        <p:spPr/>
        <p:txBody>
          <a:bodyPr/>
          <a:lstStyle>
            <a:lvl1pPr>
              <a:defRPr/>
            </a:lvl1pPr>
          </a:lstStyle>
          <a:p>
            <a:pPr lvl="0"/>
            <a:fld id="{86609692-674F-4E58-9AE1-19EE9B7BA5C5}" type="slidenum">
              <a:t>‹N°›</a:t>
            </a:fld>
            <a:endParaRPr lang="en-US"/>
          </a:p>
        </p:txBody>
      </p:sp>
    </p:spTree>
    <p:extLst>
      <p:ext uri="{BB962C8B-B14F-4D97-AF65-F5344CB8AC3E}">
        <p14:creationId xmlns:p14="http://schemas.microsoft.com/office/powerpoint/2010/main" val="2713544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txBox="1">
            <a:spLocks noGrp="1"/>
          </p:cNvSpPr>
          <p:nvPr>
            <p:ph type="title" orient="vert"/>
          </p:nvPr>
        </p:nvSpPr>
        <p:spPr>
          <a:xfrm>
            <a:off x="8685208" y="685800"/>
            <a:ext cx="2057400" cy="4572000"/>
          </a:xfrm>
        </p:spPr>
        <p:txBody>
          <a:bodyPr vert="eaVert"/>
          <a:lstStyle>
            <a:lvl1pPr>
              <a:defRPr/>
            </a:lvl1pPr>
          </a:lstStyle>
          <a:p>
            <a:pPr lvl="0"/>
            <a:r>
              <a:rPr lang="fr-FR"/>
              <a:t>Modifiez le style du titre</a:t>
            </a:r>
            <a:endParaRPr lang="en-US"/>
          </a:p>
        </p:txBody>
      </p:sp>
      <p:sp>
        <p:nvSpPr>
          <p:cNvPr id="3" name="Vertical Text Placeholder 2"/>
          <p:cNvSpPr txBox="1">
            <a:spLocks noGrp="1"/>
          </p:cNvSpPr>
          <p:nvPr>
            <p:ph type="body" orient="vert" idx="1"/>
          </p:nvPr>
        </p:nvSpPr>
        <p:spPr>
          <a:xfrm>
            <a:off x="685800" y="685800"/>
            <a:ext cx="7823204" cy="5308604"/>
          </a:xfrm>
        </p:spPr>
        <p:txBody>
          <a:bodyPr vert="eaVert" anchor="t"/>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txBox="1">
            <a:spLocks noGrp="1"/>
          </p:cNvSpPr>
          <p:nvPr>
            <p:ph type="dt" sz="half" idx="7"/>
          </p:nvPr>
        </p:nvSpPr>
        <p:spPr/>
        <p:txBody>
          <a:bodyPr/>
          <a:lstStyle>
            <a:lvl1pPr>
              <a:defRPr/>
            </a:lvl1pPr>
          </a:lstStyle>
          <a:p>
            <a:pPr lvl="0"/>
            <a:fld id="{DD5A2E25-C4FF-4229-934F-EE9E4F04A793}" type="datetime1">
              <a:rPr lang="en-US"/>
              <a:pPr lvl="0"/>
              <a:t>9/17/2019</a:t>
            </a:fld>
            <a:endParaRPr lang="en-US"/>
          </a:p>
        </p:txBody>
      </p:sp>
      <p:sp>
        <p:nvSpPr>
          <p:cNvPr id="5" name="Footer Placeholder 4"/>
          <p:cNvSpPr txBox="1">
            <a:spLocks noGrp="1"/>
          </p:cNvSpPr>
          <p:nvPr>
            <p:ph type="ftr" sz="quarter" idx="9"/>
          </p:nvPr>
        </p:nvSpPr>
        <p:spPr/>
        <p:txBody>
          <a:bodyPr/>
          <a:lstStyle>
            <a:lvl1pPr>
              <a:defRPr/>
            </a:lvl1pPr>
          </a:lstStyle>
          <a:p>
            <a:pPr lvl="0"/>
            <a:endParaRPr lang="en-US"/>
          </a:p>
        </p:txBody>
      </p:sp>
      <p:sp>
        <p:nvSpPr>
          <p:cNvPr id="6" name="Slide Number Placeholder 5"/>
          <p:cNvSpPr txBox="1">
            <a:spLocks noGrp="1"/>
          </p:cNvSpPr>
          <p:nvPr>
            <p:ph type="sldNum" sz="quarter" idx="8"/>
          </p:nvPr>
        </p:nvSpPr>
        <p:spPr/>
        <p:txBody>
          <a:bodyPr/>
          <a:lstStyle>
            <a:lvl1pPr>
              <a:defRPr/>
            </a:lvl1pPr>
          </a:lstStyle>
          <a:p>
            <a:pPr lvl="0"/>
            <a:fld id="{48083921-8210-4106-8D74-1FBE16ABDE31}" type="slidenum">
              <a:t>‹N°›</a:t>
            </a:fld>
            <a:endParaRPr lang="en-US"/>
          </a:p>
        </p:txBody>
      </p:sp>
    </p:spTree>
    <p:extLst>
      <p:ext uri="{BB962C8B-B14F-4D97-AF65-F5344CB8AC3E}">
        <p14:creationId xmlns:p14="http://schemas.microsoft.com/office/powerpoint/2010/main" val="12350012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fr-FR"/>
              <a:t>Modifiez le style du titre</a:t>
            </a:r>
            <a:endParaRPr lang="en-US"/>
          </a:p>
        </p:txBody>
      </p:sp>
      <p:sp>
        <p:nvSpPr>
          <p:cNvPr id="3" name="Content Placeholder 2"/>
          <p:cNvSpPr txBox="1">
            <a:spLocks noGrp="1"/>
          </p:cNvSpPr>
          <p:nvPr>
            <p:ph idx="1"/>
          </p:nvPr>
        </p:nvSpPr>
        <p:spPr/>
        <p:txBody>
          <a:bodyPr/>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txBox="1">
            <a:spLocks noGrp="1"/>
          </p:cNvSpPr>
          <p:nvPr>
            <p:ph type="dt" sz="half" idx="7"/>
          </p:nvPr>
        </p:nvSpPr>
        <p:spPr/>
        <p:txBody>
          <a:bodyPr/>
          <a:lstStyle>
            <a:lvl1pPr>
              <a:defRPr/>
            </a:lvl1pPr>
          </a:lstStyle>
          <a:p>
            <a:pPr lvl="0"/>
            <a:fld id="{C7BD367C-5C4F-4F1A-9914-9F5D7C2F3562}" type="datetime1">
              <a:rPr lang="en-US"/>
              <a:pPr lvl="0"/>
              <a:t>9/17/2019</a:t>
            </a:fld>
            <a:endParaRPr lang="en-US"/>
          </a:p>
        </p:txBody>
      </p:sp>
      <p:sp>
        <p:nvSpPr>
          <p:cNvPr id="5" name="Footer Placeholder 4"/>
          <p:cNvSpPr txBox="1">
            <a:spLocks noGrp="1"/>
          </p:cNvSpPr>
          <p:nvPr>
            <p:ph type="ftr" sz="quarter" idx="9"/>
          </p:nvPr>
        </p:nvSpPr>
        <p:spPr/>
        <p:txBody>
          <a:bodyPr/>
          <a:lstStyle>
            <a:lvl1pPr>
              <a:defRPr/>
            </a:lvl1pPr>
          </a:lstStyle>
          <a:p>
            <a:pPr lvl="0"/>
            <a:endParaRPr lang="en-US"/>
          </a:p>
        </p:txBody>
      </p:sp>
      <p:sp>
        <p:nvSpPr>
          <p:cNvPr id="6" name="Slide Number Placeholder 5"/>
          <p:cNvSpPr txBox="1">
            <a:spLocks noGrp="1"/>
          </p:cNvSpPr>
          <p:nvPr>
            <p:ph type="sldNum" sz="quarter" idx="8"/>
          </p:nvPr>
        </p:nvSpPr>
        <p:spPr/>
        <p:txBody>
          <a:bodyPr/>
          <a:lstStyle>
            <a:lvl1pPr>
              <a:defRPr/>
            </a:lvl1pPr>
          </a:lstStyle>
          <a:p>
            <a:pPr lvl="0"/>
            <a:fld id="{140A2633-F778-4230-B6A9-92AD97E44C48}" type="slidenum">
              <a:t>‹N°›</a:t>
            </a:fld>
            <a:endParaRPr lang="en-US"/>
          </a:p>
        </p:txBody>
      </p:sp>
    </p:spTree>
    <p:extLst>
      <p:ext uri="{BB962C8B-B14F-4D97-AF65-F5344CB8AC3E}">
        <p14:creationId xmlns:p14="http://schemas.microsoft.com/office/powerpoint/2010/main" val="2942375422"/>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txBox="1">
            <a:spLocks noGrp="1"/>
          </p:cNvSpPr>
          <p:nvPr>
            <p:ph type="title"/>
          </p:nvPr>
        </p:nvSpPr>
        <p:spPr>
          <a:xfrm>
            <a:off x="684208" y="2006595"/>
            <a:ext cx="8534396" cy="2281601"/>
          </a:xfrm>
        </p:spPr>
        <p:txBody>
          <a:bodyPr anchor="b"/>
          <a:lstStyle>
            <a:lvl1pPr>
              <a:defRPr/>
            </a:lvl1pPr>
          </a:lstStyle>
          <a:p>
            <a:pPr lvl="0"/>
            <a:r>
              <a:rPr lang="fr-FR"/>
              <a:t>Modifiez le style du titre</a:t>
            </a:r>
            <a:endParaRPr lang="en-US"/>
          </a:p>
        </p:txBody>
      </p:sp>
      <p:sp>
        <p:nvSpPr>
          <p:cNvPr id="3" name="Text Placeholder 2"/>
          <p:cNvSpPr txBox="1">
            <a:spLocks noGrp="1"/>
          </p:cNvSpPr>
          <p:nvPr>
            <p:ph type="body" idx="1"/>
          </p:nvPr>
        </p:nvSpPr>
        <p:spPr>
          <a:xfrm>
            <a:off x="684208" y="4495803"/>
            <a:ext cx="8534396" cy="1498601"/>
          </a:xfrm>
        </p:spPr>
        <p:txBody>
          <a:bodyPr anchor="t"/>
          <a:lstStyle>
            <a:lvl1pPr marL="0" indent="0">
              <a:spcBef>
                <a:spcPts val="400"/>
              </a:spcBef>
              <a:buNone/>
              <a:defRPr sz="1800"/>
            </a:lvl1pPr>
          </a:lstStyle>
          <a:p>
            <a:pPr lvl="0"/>
            <a:r>
              <a:rPr lang="fr-FR"/>
              <a:t>Cliquez pour modifier les styles du texte du masque</a:t>
            </a:r>
          </a:p>
        </p:txBody>
      </p:sp>
      <p:sp>
        <p:nvSpPr>
          <p:cNvPr id="4" name="Date Placeholder 3"/>
          <p:cNvSpPr txBox="1">
            <a:spLocks noGrp="1"/>
          </p:cNvSpPr>
          <p:nvPr>
            <p:ph type="dt" sz="half" idx="7"/>
          </p:nvPr>
        </p:nvSpPr>
        <p:spPr/>
        <p:txBody>
          <a:bodyPr/>
          <a:lstStyle>
            <a:lvl1pPr>
              <a:defRPr/>
            </a:lvl1pPr>
          </a:lstStyle>
          <a:p>
            <a:pPr lvl="0"/>
            <a:fld id="{11D84C1B-F907-46BB-B450-2C490F0FCC78}" type="datetime1">
              <a:rPr lang="en-US"/>
              <a:pPr lvl="0"/>
              <a:t>9/17/2019</a:t>
            </a:fld>
            <a:endParaRPr lang="en-US"/>
          </a:p>
        </p:txBody>
      </p:sp>
      <p:sp>
        <p:nvSpPr>
          <p:cNvPr id="5" name="Footer Placeholder 4"/>
          <p:cNvSpPr txBox="1">
            <a:spLocks noGrp="1"/>
          </p:cNvSpPr>
          <p:nvPr>
            <p:ph type="ftr" sz="quarter" idx="9"/>
          </p:nvPr>
        </p:nvSpPr>
        <p:spPr/>
        <p:txBody>
          <a:bodyPr/>
          <a:lstStyle>
            <a:lvl1pPr>
              <a:defRPr/>
            </a:lvl1pPr>
          </a:lstStyle>
          <a:p>
            <a:pPr lvl="0"/>
            <a:endParaRPr lang="en-US"/>
          </a:p>
        </p:txBody>
      </p:sp>
      <p:sp>
        <p:nvSpPr>
          <p:cNvPr id="6" name="Slide Number Placeholder 5"/>
          <p:cNvSpPr txBox="1">
            <a:spLocks noGrp="1"/>
          </p:cNvSpPr>
          <p:nvPr>
            <p:ph type="sldNum" sz="quarter" idx="8"/>
          </p:nvPr>
        </p:nvSpPr>
        <p:spPr/>
        <p:txBody>
          <a:bodyPr/>
          <a:lstStyle>
            <a:lvl1pPr>
              <a:defRPr/>
            </a:lvl1pPr>
          </a:lstStyle>
          <a:p>
            <a:pPr lvl="0"/>
            <a:fld id="{68A7F056-8D17-435F-A0B5-DCEAD2D8D7F3}" type="slidenum">
              <a:t>‹N°›</a:t>
            </a:fld>
            <a:endParaRPr lang="en-US"/>
          </a:p>
        </p:txBody>
      </p:sp>
    </p:spTree>
    <p:extLst>
      <p:ext uri="{BB962C8B-B14F-4D97-AF65-F5344CB8AC3E}">
        <p14:creationId xmlns:p14="http://schemas.microsoft.com/office/powerpoint/2010/main" val="8285628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fr-FR"/>
              <a:t>Modifiez le style du titre</a:t>
            </a:r>
            <a:endParaRPr lang="en-US"/>
          </a:p>
        </p:txBody>
      </p:sp>
      <p:sp>
        <p:nvSpPr>
          <p:cNvPr id="3" name="Content Placeholder 2"/>
          <p:cNvSpPr txBox="1">
            <a:spLocks noGrp="1"/>
          </p:cNvSpPr>
          <p:nvPr>
            <p:ph idx="1"/>
          </p:nvPr>
        </p:nvSpPr>
        <p:spPr>
          <a:xfrm>
            <a:off x="684208" y="685800"/>
            <a:ext cx="4937659" cy="3615263"/>
          </a:xfrm>
        </p:spPr>
        <p:txBody>
          <a:bodyPr/>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p:cNvSpPr txBox="1">
            <a:spLocks noGrp="1"/>
          </p:cNvSpPr>
          <p:nvPr>
            <p:ph idx="2"/>
          </p:nvPr>
        </p:nvSpPr>
        <p:spPr>
          <a:xfrm>
            <a:off x="5808131" y="685800"/>
            <a:ext cx="4934477" cy="3615263"/>
          </a:xfrm>
        </p:spPr>
        <p:txBody>
          <a:bodyPr/>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Date Placeholder 4"/>
          <p:cNvSpPr txBox="1">
            <a:spLocks noGrp="1"/>
          </p:cNvSpPr>
          <p:nvPr>
            <p:ph type="dt" sz="half" idx="7"/>
          </p:nvPr>
        </p:nvSpPr>
        <p:spPr/>
        <p:txBody>
          <a:bodyPr/>
          <a:lstStyle>
            <a:lvl1pPr>
              <a:defRPr/>
            </a:lvl1pPr>
          </a:lstStyle>
          <a:p>
            <a:pPr lvl="0"/>
            <a:fld id="{18458CED-7491-4EDA-8CD3-883B2D17C31C}" type="datetime1">
              <a:rPr lang="en-US"/>
              <a:pPr lvl="0"/>
              <a:t>9/17/2019</a:t>
            </a:fld>
            <a:endParaRPr lang="en-US"/>
          </a:p>
        </p:txBody>
      </p:sp>
      <p:sp>
        <p:nvSpPr>
          <p:cNvPr id="6" name="Footer Placeholder 5"/>
          <p:cNvSpPr txBox="1">
            <a:spLocks noGrp="1"/>
          </p:cNvSpPr>
          <p:nvPr>
            <p:ph type="ftr" sz="quarter" idx="9"/>
          </p:nvPr>
        </p:nvSpPr>
        <p:spPr/>
        <p:txBody>
          <a:bodyPr/>
          <a:lstStyle>
            <a:lvl1pPr>
              <a:defRPr/>
            </a:lvl1pPr>
          </a:lstStyle>
          <a:p>
            <a:pPr lvl="0"/>
            <a:endParaRPr lang="en-US"/>
          </a:p>
        </p:txBody>
      </p:sp>
      <p:sp>
        <p:nvSpPr>
          <p:cNvPr id="7" name="Slide Number Placeholder 6"/>
          <p:cNvSpPr txBox="1">
            <a:spLocks noGrp="1"/>
          </p:cNvSpPr>
          <p:nvPr>
            <p:ph type="sldNum" sz="quarter" idx="8"/>
          </p:nvPr>
        </p:nvSpPr>
        <p:spPr/>
        <p:txBody>
          <a:bodyPr/>
          <a:lstStyle>
            <a:lvl1pPr>
              <a:defRPr/>
            </a:lvl1pPr>
          </a:lstStyle>
          <a:p>
            <a:pPr lvl="0"/>
            <a:fld id="{74656C6A-ED99-4795-BA6D-A63F13AB4F97}" type="slidenum">
              <a:t>‹N°›</a:t>
            </a:fld>
            <a:endParaRPr lang="en-US"/>
          </a:p>
        </p:txBody>
      </p:sp>
    </p:spTree>
    <p:extLst>
      <p:ext uri="{BB962C8B-B14F-4D97-AF65-F5344CB8AC3E}">
        <p14:creationId xmlns:p14="http://schemas.microsoft.com/office/powerpoint/2010/main" val="11905895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fr-FR"/>
              <a:t>Modifiez le style du titre</a:t>
            </a:r>
            <a:endParaRPr lang="en-US"/>
          </a:p>
        </p:txBody>
      </p:sp>
      <p:sp>
        <p:nvSpPr>
          <p:cNvPr id="3" name="Text Placeholder 2"/>
          <p:cNvSpPr txBox="1">
            <a:spLocks noGrp="1"/>
          </p:cNvSpPr>
          <p:nvPr>
            <p:ph type="body" idx="1"/>
          </p:nvPr>
        </p:nvSpPr>
        <p:spPr>
          <a:xfrm>
            <a:off x="972080" y="685800"/>
            <a:ext cx="4649788" cy="576264"/>
          </a:xfrm>
        </p:spPr>
        <p:txBody>
          <a:bodyPr anchor="b">
            <a:noAutofit/>
          </a:bodyPr>
          <a:lstStyle>
            <a:lvl1pPr marL="0" indent="0">
              <a:spcBef>
                <a:spcPts val="700"/>
              </a:spcBef>
              <a:buNone/>
              <a:defRPr sz="2800">
                <a:solidFill>
                  <a:srgbClr val="FFFFFF"/>
                </a:solidFill>
              </a:defRPr>
            </a:lvl1pPr>
          </a:lstStyle>
          <a:p>
            <a:pPr lvl="0"/>
            <a:r>
              <a:rPr lang="fr-FR"/>
              <a:t>Cliquez pour modifier les styles du texte du masque</a:t>
            </a:r>
          </a:p>
        </p:txBody>
      </p:sp>
      <p:sp>
        <p:nvSpPr>
          <p:cNvPr id="4" name="Content Placeholder 3"/>
          <p:cNvSpPr txBox="1">
            <a:spLocks noGrp="1"/>
          </p:cNvSpPr>
          <p:nvPr>
            <p:ph idx="2"/>
          </p:nvPr>
        </p:nvSpPr>
        <p:spPr>
          <a:xfrm>
            <a:off x="684208" y="1270531"/>
            <a:ext cx="4937659" cy="3030541"/>
          </a:xfrm>
        </p:spPr>
        <p:txBody>
          <a:bodyPr anchor="t"/>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Text Placeholder 4"/>
          <p:cNvSpPr txBox="1">
            <a:spLocks noGrp="1"/>
          </p:cNvSpPr>
          <p:nvPr>
            <p:ph type="body" idx="3"/>
          </p:nvPr>
        </p:nvSpPr>
        <p:spPr>
          <a:xfrm>
            <a:off x="6079068" y="685800"/>
            <a:ext cx="4665131" cy="576264"/>
          </a:xfrm>
        </p:spPr>
        <p:txBody>
          <a:bodyPr anchor="b">
            <a:noAutofit/>
          </a:bodyPr>
          <a:lstStyle>
            <a:lvl1pPr marL="0" indent="0">
              <a:spcBef>
                <a:spcPts val="700"/>
              </a:spcBef>
              <a:buNone/>
              <a:defRPr sz="2800">
                <a:solidFill>
                  <a:srgbClr val="FFFFFF"/>
                </a:solidFill>
              </a:defRPr>
            </a:lvl1pPr>
          </a:lstStyle>
          <a:p>
            <a:pPr lvl="0"/>
            <a:r>
              <a:rPr lang="fr-FR"/>
              <a:t>Cliquez pour modifier les styles du texte du masque</a:t>
            </a:r>
          </a:p>
        </p:txBody>
      </p:sp>
      <p:sp>
        <p:nvSpPr>
          <p:cNvPr id="6" name="Content Placeholder 5"/>
          <p:cNvSpPr txBox="1">
            <a:spLocks noGrp="1"/>
          </p:cNvSpPr>
          <p:nvPr>
            <p:ph idx="4"/>
          </p:nvPr>
        </p:nvSpPr>
        <p:spPr>
          <a:xfrm>
            <a:off x="5806540" y="1262064"/>
            <a:ext cx="4929192" cy="3030541"/>
          </a:xfrm>
        </p:spPr>
        <p:txBody>
          <a:bodyPr anchor="t"/>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Date Placeholder 6"/>
          <p:cNvSpPr txBox="1">
            <a:spLocks noGrp="1"/>
          </p:cNvSpPr>
          <p:nvPr>
            <p:ph type="dt" sz="half" idx="7"/>
          </p:nvPr>
        </p:nvSpPr>
        <p:spPr/>
        <p:txBody>
          <a:bodyPr/>
          <a:lstStyle>
            <a:lvl1pPr>
              <a:defRPr/>
            </a:lvl1pPr>
          </a:lstStyle>
          <a:p>
            <a:pPr lvl="0"/>
            <a:fld id="{344D844E-C921-42A6-8E5A-58797B842C2B}" type="datetime1">
              <a:rPr lang="en-US"/>
              <a:pPr lvl="0"/>
              <a:t>9/17/2019</a:t>
            </a:fld>
            <a:endParaRPr lang="en-US"/>
          </a:p>
        </p:txBody>
      </p:sp>
      <p:sp>
        <p:nvSpPr>
          <p:cNvPr id="8" name="Footer Placeholder 7"/>
          <p:cNvSpPr txBox="1">
            <a:spLocks noGrp="1"/>
          </p:cNvSpPr>
          <p:nvPr>
            <p:ph type="ftr" sz="quarter" idx="9"/>
          </p:nvPr>
        </p:nvSpPr>
        <p:spPr/>
        <p:txBody>
          <a:bodyPr/>
          <a:lstStyle>
            <a:lvl1pPr>
              <a:defRPr/>
            </a:lvl1pPr>
          </a:lstStyle>
          <a:p>
            <a:pPr lvl="0"/>
            <a:endParaRPr lang="en-US"/>
          </a:p>
        </p:txBody>
      </p:sp>
      <p:sp>
        <p:nvSpPr>
          <p:cNvPr id="9" name="Slide Number Placeholder 8"/>
          <p:cNvSpPr txBox="1">
            <a:spLocks noGrp="1"/>
          </p:cNvSpPr>
          <p:nvPr>
            <p:ph type="sldNum" sz="quarter" idx="8"/>
          </p:nvPr>
        </p:nvSpPr>
        <p:spPr/>
        <p:txBody>
          <a:bodyPr/>
          <a:lstStyle>
            <a:lvl1pPr>
              <a:defRPr/>
            </a:lvl1pPr>
          </a:lstStyle>
          <a:p>
            <a:pPr lvl="0"/>
            <a:fld id="{52939DEC-E1A8-4209-89BA-B7C290DF74E7}" type="slidenum">
              <a:t>‹N°›</a:t>
            </a:fld>
            <a:endParaRPr lang="en-US"/>
          </a:p>
        </p:txBody>
      </p:sp>
    </p:spTree>
    <p:extLst>
      <p:ext uri="{BB962C8B-B14F-4D97-AF65-F5344CB8AC3E}">
        <p14:creationId xmlns:p14="http://schemas.microsoft.com/office/powerpoint/2010/main" val="13187063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fr-FR"/>
              <a:t>Modifiez le style du titre</a:t>
            </a:r>
            <a:endParaRPr lang="en-US"/>
          </a:p>
        </p:txBody>
      </p:sp>
      <p:sp>
        <p:nvSpPr>
          <p:cNvPr id="3" name="Date Placeholder 2"/>
          <p:cNvSpPr txBox="1">
            <a:spLocks noGrp="1"/>
          </p:cNvSpPr>
          <p:nvPr>
            <p:ph type="dt" sz="half" idx="7"/>
          </p:nvPr>
        </p:nvSpPr>
        <p:spPr/>
        <p:txBody>
          <a:bodyPr/>
          <a:lstStyle>
            <a:lvl1pPr>
              <a:defRPr/>
            </a:lvl1pPr>
          </a:lstStyle>
          <a:p>
            <a:pPr lvl="0"/>
            <a:fld id="{386093C1-E049-4227-9163-D9134A6B50A9}" type="datetime1">
              <a:rPr lang="en-US"/>
              <a:pPr lvl="0"/>
              <a:t>9/17/2019</a:t>
            </a:fld>
            <a:endParaRPr lang="en-US"/>
          </a:p>
        </p:txBody>
      </p:sp>
      <p:sp>
        <p:nvSpPr>
          <p:cNvPr id="4" name="Footer Placeholder 3"/>
          <p:cNvSpPr txBox="1">
            <a:spLocks noGrp="1"/>
          </p:cNvSpPr>
          <p:nvPr>
            <p:ph type="ftr" sz="quarter" idx="9"/>
          </p:nvPr>
        </p:nvSpPr>
        <p:spPr/>
        <p:txBody>
          <a:bodyPr/>
          <a:lstStyle>
            <a:lvl1pPr>
              <a:defRPr/>
            </a:lvl1pPr>
          </a:lstStyle>
          <a:p>
            <a:pPr lvl="0"/>
            <a:endParaRPr lang="en-US"/>
          </a:p>
        </p:txBody>
      </p:sp>
      <p:sp>
        <p:nvSpPr>
          <p:cNvPr id="5" name="Slide Number Placeholder 4"/>
          <p:cNvSpPr txBox="1">
            <a:spLocks noGrp="1"/>
          </p:cNvSpPr>
          <p:nvPr>
            <p:ph type="sldNum" sz="quarter" idx="8"/>
          </p:nvPr>
        </p:nvSpPr>
        <p:spPr/>
        <p:txBody>
          <a:bodyPr/>
          <a:lstStyle>
            <a:lvl1pPr>
              <a:defRPr/>
            </a:lvl1pPr>
          </a:lstStyle>
          <a:p>
            <a:pPr lvl="0"/>
            <a:fld id="{B84324D4-E513-494B-BB8D-4C1C8E34BE5D}" type="slidenum">
              <a:t>‹N°›</a:t>
            </a:fld>
            <a:endParaRPr lang="en-US"/>
          </a:p>
        </p:txBody>
      </p:sp>
    </p:spTree>
    <p:extLst>
      <p:ext uri="{BB962C8B-B14F-4D97-AF65-F5344CB8AC3E}">
        <p14:creationId xmlns:p14="http://schemas.microsoft.com/office/powerpoint/2010/main" val="299915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txBox="1">
            <a:spLocks noGrp="1"/>
          </p:cNvSpPr>
          <p:nvPr>
            <p:ph type="dt" sz="half" idx="7"/>
          </p:nvPr>
        </p:nvSpPr>
        <p:spPr/>
        <p:txBody>
          <a:bodyPr/>
          <a:lstStyle>
            <a:lvl1pPr>
              <a:defRPr/>
            </a:lvl1pPr>
          </a:lstStyle>
          <a:p>
            <a:pPr lvl="0"/>
            <a:fld id="{DB35BE9C-DEB4-4539-BBED-AC413A14D9DD}" type="datetime1">
              <a:rPr lang="en-US"/>
              <a:pPr lvl="0"/>
              <a:t>9/17/2019</a:t>
            </a:fld>
            <a:endParaRPr lang="en-US"/>
          </a:p>
        </p:txBody>
      </p:sp>
      <p:sp>
        <p:nvSpPr>
          <p:cNvPr id="3" name="Footer Placeholder 2"/>
          <p:cNvSpPr txBox="1">
            <a:spLocks noGrp="1"/>
          </p:cNvSpPr>
          <p:nvPr>
            <p:ph type="ftr" sz="quarter" idx="9"/>
          </p:nvPr>
        </p:nvSpPr>
        <p:spPr/>
        <p:txBody>
          <a:bodyPr/>
          <a:lstStyle>
            <a:lvl1pPr>
              <a:defRPr/>
            </a:lvl1pPr>
          </a:lstStyle>
          <a:p>
            <a:pPr lvl="0"/>
            <a:endParaRPr lang="en-US"/>
          </a:p>
        </p:txBody>
      </p:sp>
      <p:sp>
        <p:nvSpPr>
          <p:cNvPr id="4" name="Slide Number Placeholder 3"/>
          <p:cNvSpPr txBox="1">
            <a:spLocks noGrp="1"/>
          </p:cNvSpPr>
          <p:nvPr>
            <p:ph type="sldNum" sz="quarter" idx="8"/>
          </p:nvPr>
        </p:nvSpPr>
        <p:spPr/>
        <p:txBody>
          <a:bodyPr/>
          <a:lstStyle>
            <a:lvl1pPr>
              <a:defRPr/>
            </a:lvl1pPr>
          </a:lstStyle>
          <a:p>
            <a:pPr lvl="0"/>
            <a:fld id="{AF89CAF9-148E-4096-A815-9E9987DA7BC7}" type="slidenum">
              <a:t>‹N°›</a:t>
            </a:fld>
            <a:endParaRPr lang="en-US"/>
          </a:p>
        </p:txBody>
      </p:sp>
    </p:spTree>
    <p:extLst>
      <p:ext uri="{BB962C8B-B14F-4D97-AF65-F5344CB8AC3E}">
        <p14:creationId xmlns:p14="http://schemas.microsoft.com/office/powerpoint/2010/main" val="7658236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txBox="1">
            <a:spLocks noGrp="1"/>
          </p:cNvSpPr>
          <p:nvPr>
            <p:ph type="title"/>
          </p:nvPr>
        </p:nvSpPr>
        <p:spPr>
          <a:xfrm>
            <a:off x="7085008" y="685800"/>
            <a:ext cx="3657600" cy="1371600"/>
          </a:xfrm>
        </p:spPr>
        <p:txBody>
          <a:bodyPr anchor="b"/>
          <a:lstStyle>
            <a:lvl1pPr>
              <a:defRPr sz="2400"/>
            </a:lvl1pPr>
          </a:lstStyle>
          <a:p>
            <a:pPr lvl="0"/>
            <a:r>
              <a:rPr lang="fr-FR"/>
              <a:t>Modifiez le style du titre</a:t>
            </a:r>
            <a:endParaRPr lang="en-US"/>
          </a:p>
        </p:txBody>
      </p:sp>
      <p:sp>
        <p:nvSpPr>
          <p:cNvPr id="3" name="Content Placeholder 2"/>
          <p:cNvSpPr txBox="1">
            <a:spLocks noGrp="1"/>
          </p:cNvSpPr>
          <p:nvPr>
            <p:ph idx="1"/>
          </p:nvPr>
        </p:nvSpPr>
        <p:spPr>
          <a:xfrm>
            <a:off x="684208" y="685800"/>
            <a:ext cx="5943600" cy="5308604"/>
          </a:xfrm>
        </p:spPr>
        <p:txBody>
          <a:bodyPr/>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Text Placeholder 3"/>
          <p:cNvSpPr txBox="1">
            <a:spLocks noGrp="1"/>
          </p:cNvSpPr>
          <p:nvPr>
            <p:ph type="body" idx="2"/>
          </p:nvPr>
        </p:nvSpPr>
        <p:spPr>
          <a:xfrm>
            <a:off x="7085008" y="2209803"/>
            <a:ext cx="3657600" cy="2091269"/>
          </a:xfrm>
        </p:spPr>
        <p:txBody>
          <a:bodyPr anchor="t"/>
          <a:lstStyle>
            <a:lvl1pPr marL="0" indent="0">
              <a:spcBef>
                <a:spcPts val="400"/>
              </a:spcBef>
              <a:buNone/>
              <a:defRPr sz="1600"/>
            </a:lvl1pPr>
          </a:lstStyle>
          <a:p>
            <a:pPr lvl="0"/>
            <a:r>
              <a:rPr lang="fr-FR"/>
              <a:t>Cliquez pour modifier les styles du texte du masque</a:t>
            </a:r>
          </a:p>
        </p:txBody>
      </p:sp>
      <p:sp>
        <p:nvSpPr>
          <p:cNvPr id="5" name="Date Placeholder 4"/>
          <p:cNvSpPr txBox="1">
            <a:spLocks noGrp="1"/>
          </p:cNvSpPr>
          <p:nvPr>
            <p:ph type="dt" sz="half" idx="7"/>
          </p:nvPr>
        </p:nvSpPr>
        <p:spPr/>
        <p:txBody>
          <a:bodyPr/>
          <a:lstStyle>
            <a:lvl1pPr>
              <a:defRPr/>
            </a:lvl1pPr>
          </a:lstStyle>
          <a:p>
            <a:pPr lvl="0"/>
            <a:fld id="{F32BA71A-0DE9-4184-BF25-3D25261D446B}" type="datetime1">
              <a:rPr lang="en-US"/>
              <a:pPr lvl="0"/>
              <a:t>9/17/2019</a:t>
            </a:fld>
            <a:endParaRPr lang="en-US"/>
          </a:p>
        </p:txBody>
      </p:sp>
      <p:sp>
        <p:nvSpPr>
          <p:cNvPr id="6" name="Footer Placeholder 5"/>
          <p:cNvSpPr txBox="1">
            <a:spLocks noGrp="1"/>
          </p:cNvSpPr>
          <p:nvPr>
            <p:ph type="ftr" sz="quarter" idx="9"/>
          </p:nvPr>
        </p:nvSpPr>
        <p:spPr/>
        <p:txBody>
          <a:bodyPr/>
          <a:lstStyle>
            <a:lvl1pPr>
              <a:defRPr/>
            </a:lvl1pPr>
          </a:lstStyle>
          <a:p>
            <a:pPr lvl="0"/>
            <a:endParaRPr lang="en-US"/>
          </a:p>
        </p:txBody>
      </p:sp>
      <p:sp>
        <p:nvSpPr>
          <p:cNvPr id="7" name="Slide Number Placeholder 6"/>
          <p:cNvSpPr txBox="1">
            <a:spLocks noGrp="1"/>
          </p:cNvSpPr>
          <p:nvPr>
            <p:ph type="sldNum" sz="quarter" idx="8"/>
          </p:nvPr>
        </p:nvSpPr>
        <p:spPr/>
        <p:txBody>
          <a:bodyPr/>
          <a:lstStyle>
            <a:lvl1pPr>
              <a:defRPr/>
            </a:lvl1pPr>
          </a:lstStyle>
          <a:p>
            <a:pPr lvl="0"/>
            <a:fld id="{35B57EFB-482A-4B64-8D37-370803E4B82B}" type="slidenum">
              <a:t>‹N°›</a:t>
            </a:fld>
            <a:endParaRPr lang="en-US"/>
          </a:p>
        </p:txBody>
      </p:sp>
    </p:spTree>
    <p:extLst>
      <p:ext uri="{BB962C8B-B14F-4D97-AF65-F5344CB8AC3E}">
        <p14:creationId xmlns:p14="http://schemas.microsoft.com/office/powerpoint/2010/main" val="11774037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txBox="1">
            <a:spLocks noGrp="1"/>
          </p:cNvSpPr>
          <p:nvPr>
            <p:ph type="title"/>
          </p:nvPr>
        </p:nvSpPr>
        <p:spPr>
          <a:xfrm>
            <a:off x="4722811" y="1447796"/>
            <a:ext cx="6019796" cy="1143000"/>
          </a:xfrm>
        </p:spPr>
        <p:txBody>
          <a:bodyPr anchor="b"/>
          <a:lstStyle>
            <a:lvl1pPr>
              <a:defRPr sz="2800"/>
            </a:lvl1pPr>
          </a:lstStyle>
          <a:p>
            <a:pPr lvl="0"/>
            <a:r>
              <a:rPr lang="fr-FR"/>
              <a:t>Modifiez le style du titre</a:t>
            </a:r>
            <a:endParaRPr lang="en-US"/>
          </a:p>
        </p:txBody>
      </p:sp>
      <p:sp>
        <p:nvSpPr>
          <p:cNvPr id="3" name="Picture Placeholder 2"/>
          <p:cNvSpPr txBox="1">
            <a:spLocks noGrp="1"/>
          </p:cNvSpPr>
          <p:nvPr>
            <p:ph type="pic" idx="1"/>
          </p:nvPr>
        </p:nvSpPr>
        <p:spPr>
          <a:xfrm>
            <a:off x="989015" y="914400"/>
            <a:ext cx="3280976" cy="4572000"/>
          </a:xfrm>
          <a:ln w="15873">
            <a:solidFill>
              <a:srgbClr val="FFFFFF">
                <a:alpha val="40000"/>
              </a:srgbClr>
            </a:solidFill>
            <a:prstDash val="solid"/>
          </a:ln>
        </p:spPr>
        <p:txBody>
          <a:bodyPr anchor="t" anchorCtr="1"/>
          <a:lstStyle>
            <a:lvl1pPr marL="0" indent="0" algn="ctr">
              <a:spcBef>
                <a:spcPts val="400"/>
              </a:spcBef>
              <a:buNone/>
              <a:defRPr sz="1600"/>
            </a:lvl1pPr>
          </a:lstStyle>
          <a:p>
            <a:pPr lvl="0"/>
            <a:r>
              <a:rPr lang="fr-FR"/>
              <a:t>Cliquez sur l'icône pour ajouter une image</a:t>
            </a:r>
            <a:endParaRPr lang="en-US"/>
          </a:p>
        </p:txBody>
      </p:sp>
      <p:sp>
        <p:nvSpPr>
          <p:cNvPr id="4" name="Text Placeholder 3"/>
          <p:cNvSpPr txBox="1">
            <a:spLocks noGrp="1"/>
          </p:cNvSpPr>
          <p:nvPr>
            <p:ph type="body" idx="2"/>
          </p:nvPr>
        </p:nvSpPr>
        <p:spPr>
          <a:xfrm>
            <a:off x="4722811" y="2777069"/>
            <a:ext cx="6021388" cy="2048932"/>
          </a:xfrm>
        </p:spPr>
        <p:txBody>
          <a:bodyPr anchor="t"/>
          <a:lstStyle>
            <a:lvl1pPr marL="0" indent="0">
              <a:spcBef>
                <a:spcPts val="400"/>
              </a:spcBef>
              <a:buNone/>
              <a:defRPr sz="1800"/>
            </a:lvl1pPr>
          </a:lstStyle>
          <a:p>
            <a:pPr lvl="0"/>
            <a:r>
              <a:rPr lang="fr-FR"/>
              <a:t>Cliquez pour modifier les styles du texte du masque</a:t>
            </a:r>
          </a:p>
        </p:txBody>
      </p:sp>
      <p:sp>
        <p:nvSpPr>
          <p:cNvPr id="5" name="Date Placeholder 4"/>
          <p:cNvSpPr txBox="1">
            <a:spLocks noGrp="1"/>
          </p:cNvSpPr>
          <p:nvPr>
            <p:ph type="dt" sz="half" idx="7"/>
          </p:nvPr>
        </p:nvSpPr>
        <p:spPr/>
        <p:txBody>
          <a:bodyPr/>
          <a:lstStyle>
            <a:lvl1pPr>
              <a:defRPr/>
            </a:lvl1pPr>
          </a:lstStyle>
          <a:p>
            <a:pPr lvl="0"/>
            <a:fld id="{E1E9F60F-80F2-4FA8-AB73-9F2065F84500}" type="datetime1">
              <a:rPr lang="en-US"/>
              <a:pPr lvl="0"/>
              <a:t>9/17/2019</a:t>
            </a:fld>
            <a:endParaRPr lang="en-US"/>
          </a:p>
        </p:txBody>
      </p:sp>
      <p:sp>
        <p:nvSpPr>
          <p:cNvPr id="6" name="Footer Placeholder 5"/>
          <p:cNvSpPr txBox="1">
            <a:spLocks noGrp="1"/>
          </p:cNvSpPr>
          <p:nvPr>
            <p:ph type="ftr" sz="quarter" idx="9"/>
          </p:nvPr>
        </p:nvSpPr>
        <p:spPr/>
        <p:txBody>
          <a:bodyPr/>
          <a:lstStyle>
            <a:lvl1pPr>
              <a:defRPr/>
            </a:lvl1pPr>
          </a:lstStyle>
          <a:p>
            <a:pPr lvl="0"/>
            <a:endParaRPr lang="en-US"/>
          </a:p>
        </p:txBody>
      </p:sp>
      <p:sp>
        <p:nvSpPr>
          <p:cNvPr id="7" name="Slide Number Placeholder 6"/>
          <p:cNvSpPr txBox="1">
            <a:spLocks noGrp="1"/>
          </p:cNvSpPr>
          <p:nvPr>
            <p:ph type="sldNum" sz="quarter" idx="8"/>
          </p:nvPr>
        </p:nvSpPr>
        <p:spPr/>
        <p:txBody>
          <a:bodyPr/>
          <a:lstStyle>
            <a:lvl1pPr>
              <a:defRPr/>
            </a:lvl1pPr>
          </a:lstStyle>
          <a:p>
            <a:pPr lvl="0"/>
            <a:fld id="{F83B7BA7-BC53-4FC2-B5A1-0BCC6BD1E816}" type="slidenum">
              <a:t>‹N°›</a:t>
            </a:fld>
            <a:endParaRPr lang="en-US"/>
          </a:p>
        </p:txBody>
      </p:sp>
    </p:spTree>
    <p:extLst>
      <p:ext uri="{BB962C8B-B14F-4D97-AF65-F5344CB8AC3E}">
        <p14:creationId xmlns:p14="http://schemas.microsoft.com/office/powerpoint/2010/main" val="25091582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AFE447"/>
            </a:gs>
            <a:gs pos="100000">
              <a:srgbClr val="4C7800"/>
            </a:gs>
          </a:gsLst>
          <a:lin ang="6120000"/>
        </a:gradFill>
        <a:effectLst/>
      </p:bgPr>
    </p:bg>
    <p:spTree>
      <p:nvGrpSpPr>
        <p:cNvPr id="1" name=""/>
        <p:cNvGrpSpPr/>
        <p:nvPr/>
      </p:nvGrpSpPr>
      <p:grpSpPr>
        <a:xfrm>
          <a:off x="0" y="0"/>
          <a:ext cx="0" cy="0"/>
          <a:chOff x="0" y="0"/>
          <a:chExt cx="0" cy="0"/>
        </a:xfrm>
      </p:grpSpPr>
      <p:grpSp>
        <p:nvGrpSpPr>
          <p:cNvPr id="2" name="Group 6"/>
          <p:cNvGrpSpPr/>
          <p:nvPr/>
        </p:nvGrpSpPr>
        <p:grpSpPr>
          <a:xfrm>
            <a:off x="9206965" y="2963332"/>
            <a:ext cx="2981858" cy="3208868"/>
            <a:chOff x="9206965" y="2963332"/>
            <a:chExt cx="2981858" cy="3208868"/>
          </a:xfrm>
        </p:grpSpPr>
        <p:cxnSp>
          <p:nvCxnSpPr>
            <p:cNvPr id="3" name="Straight Connector 7"/>
            <p:cNvCxnSpPr/>
            <p:nvPr/>
          </p:nvCxnSpPr>
          <p:spPr>
            <a:xfrm flipH="1">
              <a:off x="11276015" y="2963332"/>
              <a:ext cx="912808" cy="912809"/>
            </a:xfrm>
            <a:prstGeom prst="straightConnector1">
              <a:avLst/>
            </a:prstGeom>
            <a:noFill/>
            <a:ln w="9528" cap="rnd">
              <a:solidFill>
                <a:srgbClr val="FFFFFF"/>
              </a:solidFill>
              <a:prstDash val="solid"/>
            </a:ln>
          </p:spPr>
        </p:cxnSp>
        <p:cxnSp>
          <p:nvCxnSpPr>
            <p:cNvPr id="4" name="Straight Connector 8"/>
            <p:cNvCxnSpPr/>
            <p:nvPr/>
          </p:nvCxnSpPr>
          <p:spPr>
            <a:xfrm flipH="1">
              <a:off x="9206965" y="3190341"/>
              <a:ext cx="2981858" cy="2981859"/>
            </a:xfrm>
            <a:prstGeom prst="straightConnector1">
              <a:avLst/>
            </a:prstGeom>
            <a:noFill/>
            <a:ln w="9528" cap="rnd">
              <a:solidFill>
                <a:srgbClr val="FFFFFF"/>
              </a:solidFill>
              <a:prstDash val="solid"/>
            </a:ln>
          </p:spPr>
        </p:cxnSp>
        <p:cxnSp>
          <p:nvCxnSpPr>
            <p:cNvPr id="5" name="Straight Connector 9"/>
            <p:cNvCxnSpPr/>
            <p:nvPr/>
          </p:nvCxnSpPr>
          <p:spPr>
            <a:xfrm flipH="1">
              <a:off x="10292294" y="3285064"/>
              <a:ext cx="1896529" cy="1896539"/>
            </a:xfrm>
            <a:prstGeom prst="straightConnector1">
              <a:avLst/>
            </a:prstGeom>
            <a:noFill/>
            <a:ln w="9528" cap="rnd">
              <a:solidFill>
                <a:srgbClr val="FFFFFF"/>
              </a:solidFill>
              <a:prstDash val="solid"/>
            </a:ln>
          </p:spPr>
        </p:cxnSp>
        <p:cxnSp>
          <p:nvCxnSpPr>
            <p:cNvPr id="6" name="Straight Connector 10"/>
            <p:cNvCxnSpPr/>
            <p:nvPr/>
          </p:nvCxnSpPr>
          <p:spPr>
            <a:xfrm flipH="1">
              <a:off x="10443106" y="3131079"/>
              <a:ext cx="1745717" cy="1745717"/>
            </a:xfrm>
            <a:prstGeom prst="straightConnector1">
              <a:avLst/>
            </a:prstGeom>
            <a:noFill/>
            <a:ln w="28575" cap="rnd">
              <a:solidFill>
                <a:srgbClr val="FFFFFF"/>
              </a:solidFill>
              <a:prstDash val="solid"/>
            </a:ln>
          </p:spPr>
        </p:cxnSp>
        <p:cxnSp>
          <p:nvCxnSpPr>
            <p:cNvPr id="7" name="Straight Connector 11"/>
            <p:cNvCxnSpPr/>
            <p:nvPr/>
          </p:nvCxnSpPr>
          <p:spPr>
            <a:xfrm flipH="1">
              <a:off x="10918822" y="3683002"/>
              <a:ext cx="1270001" cy="1270001"/>
            </a:xfrm>
            <a:prstGeom prst="straightConnector1">
              <a:avLst/>
            </a:prstGeom>
            <a:noFill/>
            <a:ln w="28575" cap="rnd">
              <a:solidFill>
                <a:srgbClr val="FFFFFF"/>
              </a:solidFill>
              <a:prstDash val="solid"/>
            </a:ln>
          </p:spPr>
        </p:cxnSp>
      </p:grpSp>
      <p:sp>
        <p:nvSpPr>
          <p:cNvPr id="8" name="Title Placeholder 1"/>
          <p:cNvSpPr txBox="1">
            <a:spLocks noGrp="1"/>
          </p:cNvSpPr>
          <p:nvPr>
            <p:ph type="title"/>
          </p:nvPr>
        </p:nvSpPr>
        <p:spPr>
          <a:xfrm>
            <a:off x="684208" y="4487335"/>
            <a:ext cx="8534396" cy="1507068"/>
          </a:xfrm>
          <a:prstGeom prst="rect">
            <a:avLst/>
          </a:prstGeom>
          <a:noFill/>
          <a:ln>
            <a:noFill/>
          </a:ln>
        </p:spPr>
        <p:txBody>
          <a:bodyPr vert="horz" wrap="square" lIns="91440" tIns="45720" rIns="91440" bIns="45720" anchor="ctr" anchorCtr="0" compatLnSpc="1">
            <a:normAutofit/>
          </a:bodyPr>
          <a:lstStyle/>
          <a:p>
            <a:pPr lvl="0"/>
            <a:r>
              <a:rPr lang="fr-FR"/>
              <a:t>Modifiez le style du titre</a:t>
            </a:r>
            <a:endParaRPr lang="en-US"/>
          </a:p>
        </p:txBody>
      </p:sp>
      <p:sp>
        <p:nvSpPr>
          <p:cNvPr id="9" name="Text Placeholder 2"/>
          <p:cNvSpPr txBox="1">
            <a:spLocks noGrp="1"/>
          </p:cNvSpPr>
          <p:nvPr>
            <p:ph type="body" idx="1"/>
          </p:nvPr>
        </p:nvSpPr>
        <p:spPr>
          <a:xfrm>
            <a:off x="684208" y="685800"/>
            <a:ext cx="8534396" cy="3615263"/>
          </a:xfrm>
          <a:prstGeom prst="rect">
            <a:avLst/>
          </a:prstGeom>
          <a:noFill/>
          <a:ln>
            <a:noFill/>
          </a:ln>
        </p:spPr>
        <p:txBody>
          <a:bodyPr vert="horz" wrap="square" lIns="91440" tIns="45720" rIns="91440" bIns="45720" anchor="ctr" anchorCtr="0" compatLnSpc="1">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10" name="Date Placeholder 3"/>
          <p:cNvSpPr txBox="1">
            <a:spLocks noGrp="1"/>
          </p:cNvSpPr>
          <p:nvPr>
            <p:ph type="dt" sz="half" idx="2"/>
          </p:nvPr>
        </p:nvSpPr>
        <p:spPr>
          <a:xfrm>
            <a:off x="9904415" y="6172200"/>
            <a:ext cx="1600200" cy="365129"/>
          </a:xfrm>
          <a:prstGeom prst="rect">
            <a:avLst/>
          </a:prstGeom>
          <a:noFill/>
          <a:ln>
            <a:noFill/>
          </a:ln>
        </p:spPr>
        <p:txBody>
          <a:bodyPr vert="horz" wrap="square" lIns="91440" tIns="45720" rIns="91440" bIns="45720" anchor="t" anchorCtr="0" compatLnSpc="1">
            <a:noAutofit/>
          </a:bodyPr>
          <a:lstStyle>
            <a:lvl1pPr marL="0" marR="0" lvl="0" indent="0" algn="r" defTabSz="457200" rtl="0" fontAlgn="auto" hangingPunct="1">
              <a:lnSpc>
                <a:spcPct val="100000"/>
              </a:lnSpc>
              <a:spcBef>
                <a:spcPts val="0"/>
              </a:spcBef>
              <a:spcAft>
                <a:spcPts val="0"/>
              </a:spcAft>
              <a:buNone/>
              <a:tabLst/>
              <a:defRPr lang="en-US" sz="1000" b="0" i="0" u="none" strike="noStrike" kern="1200" cap="none" spc="0" baseline="0">
                <a:solidFill>
                  <a:srgbClr val="293F06"/>
                </a:solidFill>
                <a:uFillTx/>
                <a:latin typeface="Century Gothic"/>
              </a:defRPr>
            </a:lvl1pPr>
          </a:lstStyle>
          <a:p>
            <a:pPr lvl="0"/>
            <a:fld id="{D4E57386-76D4-41D3-B805-D89D2CA979CB}" type="datetime1">
              <a:rPr lang="en-US"/>
              <a:pPr lvl="0"/>
              <a:t>9/17/2019</a:t>
            </a:fld>
            <a:endParaRPr lang="en-US"/>
          </a:p>
        </p:txBody>
      </p:sp>
      <p:sp>
        <p:nvSpPr>
          <p:cNvPr id="11" name="Footer Placeholder 4"/>
          <p:cNvSpPr txBox="1">
            <a:spLocks noGrp="1"/>
          </p:cNvSpPr>
          <p:nvPr>
            <p:ph type="ftr" sz="quarter" idx="3"/>
          </p:nvPr>
        </p:nvSpPr>
        <p:spPr>
          <a:xfrm>
            <a:off x="684208" y="6172200"/>
            <a:ext cx="7543800" cy="365129"/>
          </a:xfrm>
          <a:prstGeom prst="rect">
            <a:avLst/>
          </a:prstGeom>
          <a:noFill/>
          <a:ln>
            <a:noFill/>
          </a:ln>
        </p:spPr>
        <p:txBody>
          <a:bodyPr vert="horz" wrap="square" lIns="91440" tIns="45720" rIns="91440" bIns="45720" anchor="t" anchorCtr="0" compatLnSpc="1">
            <a:noAutofit/>
          </a:bodyPr>
          <a:lstStyle>
            <a:lvl1pPr marL="0" marR="0" lvl="0" indent="0" algn="l" defTabSz="457200" rtl="0" fontAlgn="auto" hangingPunct="1">
              <a:lnSpc>
                <a:spcPct val="100000"/>
              </a:lnSpc>
              <a:spcBef>
                <a:spcPts val="0"/>
              </a:spcBef>
              <a:spcAft>
                <a:spcPts val="0"/>
              </a:spcAft>
              <a:buNone/>
              <a:tabLst/>
              <a:defRPr lang="en-US" sz="1000" b="0" i="0" u="none" strike="noStrike" kern="1200" cap="none" spc="0" baseline="0">
                <a:solidFill>
                  <a:srgbClr val="293F06"/>
                </a:solidFill>
                <a:uFillTx/>
                <a:latin typeface="Century Gothic"/>
              </a:defRPr>
            </a:lvl1pPr>
          </a:lstStyle>
          <a:p>
            <a:pPr lvl="0"/>
            <a:endParaRPr lang="en-US"/>
          </a:p>
        </p:txBody>
      </p:sp>
      <p:sp>
        <p:nvSpPr>
          <p:cNvPr id="12" name="Slide Number Placeholder 5"/>
          <p:cNvSpPr txBox="1">
            <a:spLocks noGrp="1"/>
          </p:cNvSpPr>
          <p:nvPr>
            <p:ph type="sldNum" sz="quarter" idx="4"/>
          </p:nvPr>
        </p:nvSpPr>
        <p:spPr>
          <a:xfrm>
            <a:off x="10363196" y="5578470"/>
            <a:ext cx="1142241" cy="669926"/>
          </a:xfrm>
          <a:prstGeom prst="rect">
            <a:avLst/>
          </a:prstGeom>
          <a:noFill/>
          <a:ln>
            <a:noFill/>
          </a:ln>
        </p:spPr>
        <p:txBody>
          <a:bodyPr vert="horz" wrap="square" lIns="91440" tIns="45720" rIns="91440" bIns="45720" anchor="b" anchorCtr="0" compatLnSpc="1">
            <a:noAutofit/>
          </a:bodyPr>
          <a:lstStyle>
            <a:lvl1pPr marL="0" marR="0" lvl="0" indent="0" algn="r" defTabSz="457200" rtl="0" fontAlgn="auto" hangingPunct="1">
              <a:lnSpc>
                <a:spcPct val="100000"/>
              </a:lnSpc>
              <a:spcBef>
                <a:spcPts val="0"/>
              </a:spcBef>
              <a:spcAft>
                <a:spcPts val="0"/>
              </a:spcAft>
              <a:buNone/>
              <a:tabLst/>
              <a:defRPr lang="en-US" sz="3200" b="0" i="0" u="none" strike="noStrike" kern="1200" cap="none" spc="0" baseline="0">
                <a:solidFill>
                  <a:srgbClr val="293F06"/>
                </a:solidFill>
                <a:uFillTx/>
                <a:latin typeface="Century Gothic"/>
              </a:defRPr>
            </a:lvl1pPr>
          </a:lstStyle>
          <a:p>
            <a:pPr lvl="0"/>
            <a:fld id="{8100697F-4609-43AC-AE4C-E6BD4089B941}" type="slidenum">
              <a:t>‹N°›</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marL="0" marR="0" lvl="0" indent="0" algn="l" defTabSz="457200" rtl="0" fontAlgn="auto" hangingPunct="1">
        <a:lnSpc>
          <a:spcPct val="100000"/>
        </a:lnSpc>
        <a:spcBef>
          <a:spcPts val="0"/>
        </a:spcBef>
        <a:spcAft>
          <a:spcPts val="0"/>
        </a:spcAft>
        <a:buNone/>
        <a:tabLst/>
        <a:defRPr lang="fr-FR" sz="3600" b="0" i="0" u="none" strike="noStrike" kern="1200" cap="all" spc="0" baseline="0">
          <a:solidFill>
            <a:srgbClr val="FFFFFF"/>
          </a:solidFill>
          <a:uFillTx/>
          <a:latin typeface="Century Gothic"/>
        </a:defRPr>
      </a:lvl1pPr>
    </p:titleStyle>
    <p:bodyStyle>
      <a:lvl1pPr marL="285750" marR="0" lvl="0" indent="-285750" algn="l" defTabSz="457200" rtl="0" fontAlgn="auto" hangingPunct="1">
        <a:lnSpc>
          <a:spcPct val="100000"/>
        </a:lnSpc>
        <a:spcBef>
          <a:spcPts val="500"/>
        </a:spcBef>
        <a:spcAft>
          <a:spcPts val="600"/>
        </a:spcAft>
        <a:buClr>
          <a:srgbClr val="FFFFFF"/>
        </a:buClr>
        <a:buSzPct val="80000"/>
        <a:buFont typeface="Wingdings 3" pitchFamily="18"/>
        <a:buChar char=""/>
        <a:tabLst/>
        <a:defRPr lang="fr-FR" sz="2000" b="0" i="0" u="none" strike="noStrike" kern="1200" cap="none" spc="0" baseline="0">
          <a:solidFill>
            <a:srgbClr val="3E5E08"/>
          </a:solidFill>
          <a:uFillTx/>
          <a:latin typeface="Century Gothic"/>
        </a:defRPr>
      </a:lvl1pPr>
      <a:lvl2pPr marL="742950" marR="0" lvl="1" indent="-285750" algn="l" defTabSz="457200" rtl="0" fontAlgn="auto" hangingPunct="1">
        <a:lnSpc>
          <a:spcPct val="100000"/>
        </a:lnSpc>
        <a:spcBef>
          <a:spcPts val="400"/>
        </a:spcBef>
        <a:spcAft>
          <a:spcPts val="600"/>
        </a:spcAft>
        <a:buClr>
          <a:srgbClr val="FFFFFF"/>
        </a:buClr>
        <a:buSzPct val="80000"/>
        <a:buFont typeface="Wingdings 3" pitchFamily="18"/>
        <a:buChar char=""/>
        <a:tabLst/>
        <a:defRPr lang="fr-FR" sz="1800" b="0" i="0" u="none" strike="noStrike" kern="1200" cap="none" spc="0" baseline="0">
          <a:solidFill>
            <a:srgbClr val="3E5E08"/>
          </a:solidFill>
          <a:uFillTx/>
          <a:latin typeface="Century Gothic"/>
        </a:defRPr>
      </a:lvl2pPr>
      <a:lvl3pPr marL="1200150" marR="0" lvl="2" indent="-285750" algn="l" defTabSz="457200" rtl="0" fontAlgn="auto" hangingPunct="1">
        <a:lnSpc>
          <a:spcPct val="100000"/>
        </a:lnSpc>
        <a:spcBef>
          <a:spcPts val="400"/>
        </a:spcBef>
        <a:spcAft>
          <a:spcPts val="600"/>
        </a:spcAft>
        <a:buClr>
          <a:srgbClr val="FFFFFF"/>
        </a:buClr>
        <a:buSzPct val="80000"/>
        <a:buFont typeface="Wingdings 3" pitchFamily="18"/>
        <a:buChar char=""/>
        <a:tabLst/>
        <a:defRPr lang="fr-FR" sz="1600" b="0" i="0" u="none" strike="noStrike" kern="1200" cap="none" spc="0" baseline="0">
          <a:solidFill>
            <a:srgbClr val="3E5E08"/>
          </a:solidFill>
          <a:uFillTx/>
          <a:latin typeface="Century Gothic"/>
        </a:defRPr>
      </a:lvl3pPr>
      <a:lvl4pPr marL="1543050" marR="0" lvl="3" indent="-171450" algn="l" defTabSz="457200" rtl="0" fontAlgn="auto" hangingPunct="1">
        <a:lnSpc>
          <a:spcPct val="100000"/>
        </a:lnSpc>
        <a:spcBef>
          <a:spcPts val="300"/>
        </a:spcBef>
        <a:spcAft>
          <a:spcPts val="600"/>
        </a:spcAft>
        <a:buClr>
          <a:srgbClr val="FFFFFF"/>
        </a:buClr>
        <a:buSzPct val="80000"/>
        <a:buFont typeface="Wingdings 3" pitchFamily="18"/>
        <a:buChar char=""/>
        <a:tabLst/>
        <a:defRPr lang="fr-FR" sz="1400" b="0" i="0" u="none" strike="noStrike" kern="1200" cap="none" spc="0" baseline="0">
          <a:solidFill>
            <a:srgbClr val="3E5E08"/>
          </a:solidFill>
          <a:uFillTx/>
          <a:latin typeface="Century Gothic"/>
        </a:defRPr>
      </a:lvl4pPr>
      <a:lvl5pPr marL="2000250" marR="0" lvl="4" indent="-171450" algn="l" defTabSz="457200" rtl="0" fontAlgn="auto" hangingPunct="1">
        <a:lnSpc>
          <a:spcPct val="100000"/>
        </a:lnSpc>
        <a:spcBef>
          <a:spcPts val="300"/>
        </a:spcBef>
        <a:spcAft>
          <a:spcPts val="600"/>
        </a:spcAft>
        <a:buClr>
          <a:srgbClr val="FFFFFF"/>
        </a:buClr>
        <a:buSzPct val="80000"/>
        <a:buFont typeface="Wingdings 3" pitchFamily="18"/>
        <a:buChar char=""/>
        <a:tabLst/>
        <a:defRPr lang="fr-FR" sz="1400" b="0" i="0" u="none" strike="noStrike" kern="1200" cap="none" spc="0" baseline="0">
          <a:solidFill>
            <a:srgbClr val="3E5E08"/>
          </a:solidFill>
          <a:uFillTx/>
          <a:latin typeface="Century Gothic"/>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3.png"/><Relationship Id="rId7" Type="http://schemas.openxmlformats.org/officeDocument/2006/relationships/image" Target="../media/image13.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jpe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jpeg"/></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jpe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35.png"/><Relationship Id="rId4" Type="http://schemas.openxmlformats.org/officeDocument/2006/relationships/image" Target="../media/image34.jpeg"/></Relationships>
</file>

<file path=ppt/slides/_rels/slide2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4.jpeg"/><Relationship Id="rId7" Type="http://schemas.openxmlformats.org/officeDocument/2006/relationships/image" Target="../media/image36.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hyperlink" Target="https://publications.europa.eu/en/publication-detail/-/publication/a86106b6-5083-4efa-beaa-695b3f1fb97d" TargetMode="External"/><Relationship Id="rId5" Type="http://schemas.openxmlformats.org/officeDocument/2006/relationships/image" Target="../media/image3.png"/><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39.jpeg"/></Relationships>
</file>

<file path=ppt/slides/_rels/slide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3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name="Slide1">
    <p:spTree>
      <p:nvGrpSpPr>
        <p:cNvPr id="1" name=""/>
        <p:cNvGrpSpPr/>
        <p:nvPr/>
      </p:nvGrpSpPr>
      <p:grpSpPr>
        <a:xfrm>
          <a:off x="0" y="0"/>
          <a:ext cx="0" cy="0"/>
          <a:chOff x="0" y="0"/>
          <a:chExt cx="0" cy="0"/>
        </a:xfrm>
      </p:grpSpPr>
      <p:sp>
        <p:nvSpPr>
          <p:cNvPr id="2" name="Titre 1"/>
          <p:cNvSpPr txBox="1">
            <a:spLocks noGrp="1"/>
          </p:cNvSpPr>
          <p:nvPr>
            <p:ph type="ctrTitle"/>
          </p:nvPr>
        </p:nvSpPr>
        <p:spPr>
          <a:xfrm>
            <a:off x="1016739" y="1383633"/>
            <a:ext cx="8001000" cy="2971800"/>
          </a:xfrm>
        </p:spPr>
        <p:txBody>
          <a:bodyPr/>
          <a:lstStyle/>
          <a:p>
            <a:pPr lvl="0"/>
            <a:r>
              <a:rPr lang="fr-FR" sz="6000" b="1">
                <a:latin typeface="Arial" pitchFamily="34"/>
                <a:cs typeface="Arial" pitchFamily="34"/>
              </a:rPr>
              <a:t>LE MINI-PROJET</a:t>
            </a:r>
          </a:p>
        </p:txBody>
      </p:sp>
      <p:pic>
        <p:nvPicPr>
          <p:cNvPr id="3" name="Imag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pic>
        <p:nvPicPr>
          <p:cNvPr id="4" name="Imag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02426" y="341135"/>
            <a:ext cx="3787133" cy="2575864"/>
          </a:xfrm>
          <a:prstGeom prst="rect">
            <a:avLst/>
          </a:prstGeom>
          <a:noFill/>
          <a:ln cap="rnd">
            <a:noFill/>
          </a:ln>
        </p:spPr>
      </p:pic>
      <p:pic>
        <p:nvPicPr>
          <p:cNvPr id="5" name="Image 1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258644" y="5063828"/>
            <a:ext cx="1695910" cy="1612782"/>
          </a:xfrm>
          <a:prstGeom prst="rect">
            <a:avLst/>
          </a:prstGeom>
          <a:noFill/>
          <a:ln cap="rnd">
            <a:noFill/>
          </a:ln>
        </p:spPr>
      </p:pic>
      <p:sp>
        <p:nvSpPr>
          <p:cNvPr id="6" name="ZoneTexte 11"/>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FFFF"/>
                </a:solidFill>
                <a:uFillTx/>
                <a:latin typeface="Arial" pitchFamily="34"/>
                <a:cs typeface="Arial" pitchFamily="34"/>
              </a:rPr>
              <a:t>PIERRE RIGAT IA-IPR Aix-Marseille et YAN GUEGUEN Lycée Vauvenargues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31">
    <p:spTree>
      <p:nvGrpSpPr>
        <p:cNvPr id="1" name=""/>
        <p:cNvGrpSpPr/>
        <p:nvPr/>
      </p:nvGrpSpPr>
      <p:grpSpPr>
        <a:xfrm>
          <a:off x="0" y="0"/>
          <a:ext cx="0" cy="0"/>
          <a:chOff x="0" y="0"/>
          <a:chExt cx="0" cy="0"/>
        </a:xfrm>
      </p:grpSpPr>
      <p:pic>
        <p:nvPicPr>
          <p:cNvPr id="2" name="Imag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pic>
        <p:nvPicPr>
          <p:cNvPr id="3" name="Imag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58644" y="5063828"/>
            <a:ext cx="1695910" cy="1612782"/>
          </a:xfrm>
          <a:prstGeom prst="rect">
            <a:avLst/>
          </a:prstGeom>
          <a:noFill/>
          <a:ln cap="rnd">
            <a:noFill/>
          </a:ln>
        </p:spPr>
      </p:pic>
      <p:sp>
        <p:nvSpPr>
          <p:cNvPr id="4" name="ZoneTexte 6"/>
          <p:cNvSpPr txBox="1"/>
          <p:nvPr/>
        </p:nvSpPr>
        <p:spPr>
          <a:xfrm>
            <a:off x="2103120" y="198205"/>
            <a:ext cx="8625836" cy="1569659"/>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3200" b="1" i="0" u="none" strike="noStrike" kern="1200" cap="none" spc="0" baseline="0">
                <a:solidFill>
                  <a:srgbClr val="FFFFFF"/>
                </a:solidFill>
                <a:uFillTx/>
                <a:latin typeface="Arial" pitchFamily="34"/>
                <a:cs typeface="Arial" pitchFamily="34"/>
              </a:rPr>
              <a:t>2</a:t>
            </a:r>
            <a:r>
              <a:rPr lang="fr-FR" sz="3200" b="1" i="0" u="none" strike="noStrike" kern="1200" cap="none" spc="0" baseline="30000">
                <a:solidFill>
                  <a:srgbClr val="FFFFFF"/>
                </a:solidFill>
                <a:uFillTx/>
                <a:latin typeface="Arial" pitchFamily="34"/>
                <a:cs typeface="Arial" pitchFamily="34"/>
              </a:rPr>
              <a:t>eme</a:t>
            </a:r>
            <a:r>
              <a:rPr lang="fr-FR" sz="3200" b="1" i="0" u="none" strike="noStrike" kern="1200" cap="none" spc="0" baseline="0">
                <a:solidFill>
                  <a:srgbClr val="FFFFFF"/>
                </a:solidFill>
                <a:uFillTx/>
                <a:latin typeface="Arial" pitchFamily="34"/>
                <a:cs typeface="Arial" pitchFamily="34"/>
              </a:rPr>
              <a:t> ETAPE : DEFINITION DES QUESTIONS SCIENTIFIQUES ASSOCIEES ET REPARTITION DES PISTES A EXPLORER </a:t>
            </a:r>
          </a:p>
        </p:txBody>
      </p:sp>
      <p:sp>
        <p:nvSpPr>
          <p:cNvPr id="5" name="ZoneTexte 1"/>
          <p:cNvSpPr txBox="1"/>
          <p:nvPr/>
        </p:nvSpPr>
        <p:spPr>
          <a:xfrm>
            <a:off x="382877" y="1949263"/>
            <a:ext cx="11426241" cy="1569659"/>
          </a:xfrm>
          <a:prstGeom prst="rect">
            <a:avLst/>
          </a:prstGeom>
          <a:noFill/>
          <a:ln cap="rnd">
            <a:noFill/>
          </a:ln>
        </p:spPr>
        <p:txBody>
          <a:bodyPr vert="horz" wrap="square" lIns="91440" tIns="45720" rIns="91440" bIns="45720" anchor="t" anchorCtr="0" compatLnSpc="1">
            <a:spAutoFit/>
          </a:bodyPr>
          <a:lstStyle/>
          <a:p>
            <a:pPr marL="457200" marR="0" lvl="0" indent="-457200" algn="l" defTabSz="4572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fr-FR" sz="2400" b="1" i="0" u="none" strike="noStrike" kern="1200" cap="none" spc="0" baseline="0">
                <a:solidFill>
                  <a:srgbClr val="0070C0"/>
                </a:solidFill>
                <a:uFillTx/>
                <a:latin typeface="Arial" pitchFamily="34"/>
                <a:cs typeface="Arial" pitchFamily="34"/>
              </a:rPr>
              <a:t>LES ELEVES DU CVL PROPOSENT QUE L’ENERGIE ELCTRIQUE PRODUITE PAR LA PILE A COMBUSTIBLE DU LABORATOIRE DES BTS SOIT UTILISEE POUR RECHARGER LES TELEPHONES. CETTE SOLUTION PERMET-ELLE DE PRODUIRE L’ENERGIE NECESSAIRE ?</a:t>
            </a:r>
          </a:p>
        </p:txBody>
      </p:sp>
      <p:sp>
        <p:nvSpPr>
          <p:cNvPr id="6" name="Rectangle 2"/>
          <p:cNvSpPr/>
          <p:nvPr/>
        </p:nvSpPr>
        <p:spPr>
          <a:xfrm>
            <a:off x="382877" y="3800886"/>
            <a:ext cx="10175242" cy="1938994"/>
          </a:xfrm>
          <a:prstGeom prst="rect">
            <a:avLst/>
          </a:prstGeom>
          <a:noFill/>
          <a:ln cap="rnd">
            <a:noFill/>
            <a:prstDash val="solid"/>
          </a:ln>
        </p:spPr>
        <p:txBody>
          <a:bodyPr vert="horz" wrap="square" lIns="91440" tIns="45720" rIns="91440" bIns="45720" anchor="t" anchorCtr="0" compatLnSpc="1">
            <a:spAutoFit/>
          </a:bodyPr>
          <a:lstStyle/>
          <a:p>
            <a:pPr marL="457200" marR="0" lvl="0" indent="-457200" algn="l" defTabSz="4572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fr-FR" sz="2400" b="1" i="0" u="none" strike="noStrike" kern="1200" cap="none" spc="0" baseline="0" dirty="0">
                <a:solidFill>
                  <a:srgbClr val="0070C0"/>
                </a:solidFill>
                <a:uFillTx/>
                <a:latin typeface="Arial" pitchFamily="34"/>
                <a:cs typeface="Arial" pitchFamily="34"/>
              </a:rPr>
              <a:t>LES ELEVES DU CVL DECIDENT DE FAIRE UNE ETUDE POUR EQUIPER UN COULOIR D’ACCES DU LYCEE DE DALLES PIEZO-ELECTRIQUES POUR PRODUIRE L’ENERGIE ELECTRIQUE? CETTE SOLUTION PERMET-ELLE DE PRODUIRE L’ENERGIE NECESSAIRE ? </a:t>
            </a:r>
          </a:p>
        </p:txBody>
      </p:sp>
      <p:sp>
        <p:nvSpPr>
          <p:cNvPr id="7" name="ZoneTexte 8"/>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FFFF"/>
                </a:solidFill>
                <a:uFillTx/>
                <a:latin typeface="Arial" pitchFamily="34"/>
                <a:cs typeface="Arial" pitchFamily="34"/>
              </a:rPr>
              <a:t>PIERRE RIGAT IA-IPR Aix-Marseille et YAN GUEGUEN Lycée Vauvenargues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name="Slide11">
    <p:spTree>
      <p:nvGrpSpPr>
        <p:cNvPr id="1" name=""/>
        <p:cNvGrpSpPr/>
        <p:nvPr/>
      </p:nvGrpSpPr>
      <p:grpSpPr>
        <a:xfrm>
          <a:off x="0" y="0"/>
          <a:ext cx="0" cy="0"/>
          <a:chOff x="0" y="0"/>
          <a:chExt cx="0" cy="0"/>
        </a:xfrm>
      </p:grpSpPr>
      <p:pic>
        <p:nvPicPr>
          <p:cNvPr id="2"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pic>
        <p:nvPicPr>
          <p:cNvPr id="3"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58644" y="5063828"/>
            <a:ext cx="1695910" cy="1612782"/>
          </a:xfrm>
          <a:prstGeom prst="rect">
            <a:avLst/>
          </a:prstGeom>
          <a:noFill/>
          <a:ln cap="rnd">
            <a:noFill/>
          </a:ln>
        </p:spPr>
      </p:pic>
      <p:sp>
        <p:nvSpPr>
          <p:cNvPr id="4" name="ZoneTexte 1"/>
          <p:cNvSpPr txBox="1"/>
          <p:nvPr/>
        </p:nvSpPr>
        <p:spPr>
          <a:xfrm>
            <a:off x="2026923" y="582308"/>
            <a:ext cx="10728956" cy="954103"/>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1" i="0" u="none" strike="noStrike" kern="1200" cap="none" spc="0" baseline="0">
                <a:solidFill>
                  <a:srgbClr val="0070C0"/>
                </a:solidFill>
                <a:uFillTx/>
                <a:latin typeface="Arial" pitchFamily="34"/>
                <a:cs typeface="Arial" pitchFamily="34"/>
              </a:rPr>
              <a:t>1- QUEL EST L’IMPACT SUR LA CONSOMMATION DES DIFFERENTES FONCTIONNALITES DU PORTABLE ?</a:t>
            </a:r>
          </a:p>
        </p:txBody>
      </p:sp>
      <p:pic>
        <p:nvPicPr>
          <p:cNvPr id="5" name="Image 16"/>
          <p:cNvPicPr>
            <a:picLocks noChangeAspect="1"/>
          </p:cNvPicPr>
          <p:nvPr/>
        </p:nvPicPr>
        <p:blipFill>
          <a:blip r:embed="rId4"/>
          <a:stretch>
            <a:fillRect/>
          </a:stretch>
        </p:blipFill>
        <p:spPr>
          <a:xfrm>
            <a:off x="4489822" y="1921492"/>
            <a:ext cx="2266953" cy="790571"/>
          </a:xfrm>
          <a:prstGeom prst="rect">
            <a:avLst/>
          </a:prstGeom>
          <a:noFill/>
          <a:ln cap="rnd">
            <a:noFill/>
          </a:ln>
        </p:spPr>
      </p:pic>
      <p:pic>
        <p:nvPicPr>
          <p:cNvPr id="6" name="Image 1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064151" y="3219766"/>
            <a:ext cx="2266953" cy="1404152"/>
          </a:xfrm>
          <a:prstGeom prst="rect">
            <a:avLst/>
          </a:prstGeom>
          <a:noFill/>
          <a:ln cap="rnd">
            <a:noFill/>
          </a:ln>
        </p:spPr>
      </p:pic>
      <p:pic>
        <p:nvPicPr>
          <p:cNvPr id="7" name="Image 1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44672" y="2000442"/>
            <a:ext cx="3164500" cy="2765017"/>
          </a:xfrm>
          <a:prstGeom prst="rect">
            <a:avLst/>
          </a:prstGeom>
          <a:noFill/>
          <a:ln cap="rnd">
            <a:noFill/>
          </a:ln>
        </p:spPr>
      </p:pic>
      <p:pic>
        <p:nvPicPr>
          <p:cNvPr id="8" name="Image 19"/>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237476" y="3622139"/>
            <a:ext cx="2266953" cy="1538285"/>
          </a:xfrm>
          <a:prstGeom prst="rect">
            <a:avLst/>
          </a:prstGeom>
          <a:noFill/>
          <a:ln cap="rnd">
            <a:noFill/>
          </a:ln>
        </p:spPr>
      </p:pic>
      <p:pic>
        <p:nvPicPr>
          <p:cNvPr id="9" name="Imag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933855" y="1775124"/>
            <a:ext cx="3172748" cy="1653875"/>
          </a:xfrm>
          <a:prstGeom prst="rect">
            <a:avLst/>
          </a:prstGeom>
          <a:noFill/>
          <a:ln cap="rnd">
            <a:noFill/>
          </a:ln>
        </p:spPr>
      </p:pic>
      <p:sp>
        <p:nvSpPr>
          <p:cNvPr id="10" name="ZoneTexte 21"/>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FFFF"/>
                </a:solidFill>
                <a:uFillTx/>
                <a:latin typeface="Arial" pitchFamily="34"/>
                <a:cs typeface="Arial" pitchFamily="34"/>
              </a:rPr>
              <a:t>PIERRE RIGAT IA-IPR Aix-Marseille et YAN GUEGUEN Lycée Vauvenargues</a:t>
            </a:r>
          </a:p>
        </p:txBody>
      </p:sp>
      <p:sp>
        <p:nvSpPr>
          <p:cNvPr id="11" name="ZoneTexte 22"/>
          <p:cNvSpPr txBox="1"/>
          <p:nvPr/>
        </p:nvSpPr>
        <p:spPr>
          <a:xfrm>
            <a:off x="225344" y="5207965"/>
            <a:ext cx="10033299" cy="1169554"/>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600" b="0" i="0" u="none" strike="noStrike" kern="1200" cap="none" spc="0" baseline="0" dirty="0">
                <a:solidFill>
                  <a:srgbClr val="FFFFFF"/>
                </a:solidFill>
                <a:uFillTx/>
                <a:latin typeface="Arial" pitchFamily="34"/>
                <a:cs typeface="Arial" pitchFamily="34"/>
              </a:rPr>
              <a:t>Les élèves doivent comprendre qu’elles participent toutes dans des proportions différentes à la consommation d’énergie :</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dirty="0">
              <a:solidFill>
                <a:srgbClr val="FFFFFF"/>
              </a:solidFill>
              <a:uFillTx/>
              <a:latin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100000">
                                          <p:val>
                                            <p:strVal val="#ppt_x"/>
                                          </p:val>
                                        </p:tav>
                                      </p:tavLst>
                                    </p:anim>
                                    <p:anim calcmode="lin" valueType="num">
                                      <p:cBhvr>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ppt_x</p:attrName>
                                        </p:attrNameLst>
                                      </p:cBhvr>
                                      <p:tavLst>
                                        <p:tav tm="0">
                                          <p:val>
                                            <p:strVal val="#ppt_x"/>
                                          </p:val>
                                        </p:tav>
                                        <p:tav tm="100000">
                                          <p:val>
                                            <p:strVal val="#ppt_x"/>
                                          </p:val>
                                        </p:tav>
                                      </p:tavLst>
                                    </p:anim>
                                    <p:anim calcmode="lin" valueType="num">
                                      <p:cBhvr>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ppt_x</p:attrName>
                                        </p:attrNameLst>
                                      </p:cBhvr>
                                      <p:tavLst>
                                        <p:tav tm="0">
                                          <p:val>
                                            <p:strVal val="#ppt_x"/>
                                          </p:val>
                                        </p:tav>
                                        <p:tav tm="100000">
                                          <p:val>
                                            <p:strVal val="#ppt_x"/>
                                          </p:val>
                                        </p:tav>
                                      </p:tavLst>
                                    </p:anim>
                                    <p:anim calcmode="lin" valueType="num">
                                      <p:cBhvr>
                                        <p:cTn id="3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ppt_x</p:attrName>
                                        </p:attrNameLst>
                                      </p:cBhvr>
                                      <p:tavLst>
                                        <p:tav tm="0">
                                          <p:val>
                                            <p:strVal val="#ppt_x"/>
                                          </p:val>
                                        </p:tav>
                                        <p:tav tm="100000">
                                          <p:val>
                                            <p:strVal val="#ppt_x"/>
                                          </p:val>
                                        </p:tav>
                                      </p:tavLst>
                                    </p:anim>
                                    <p:anim calcmode="lin" valueType="num">
                                      <p:cBhvr>
                                        <p:cTn id="3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ppt_x"/>
                                          </p:val>
                                        </p:tav>
                                        <p:tav tm="100000">
                                          <p:val>
                                            <p:strVal val="#ppt_x"/>
                                          </p:val>
                                        </p:tav>
                                      </p:tavLst>
                                    </p:anim>
                                    <p:anim calcmode="lin" valueType="num">
                                      <p:cBhvr additive="base">
                                        <p:cTn id="4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name="Slide14">
    <p:spTree>
      <p:nvGrpSpPr>
        <p:cNvPr id="1" name=""/>
        <p:cNvGrpSpPr/>
        <p:nvPr/>
      </p:nvGrpSpPr>
      <p:grpSpPr>
        <a:xfrm>
          <a:off x="0" y="0"/>
          <a:ext cx="0" cy="0"/>
          <a:chOff x="0" y="0"/>
          <a:chExt cx="0" cy="0"/>
        </a:xfrm>
      </p:grpSpPr>
      <p:pic>
        <p:nvPicPr>
          <p:cNvPr id="2"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pic>
        <p:nvPicPr>
          <p:cNvPr id="3"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35917" y="5283586"/>
            <a:ext cx="1464823" cy="1393024"/>
          </a:xfrm>
          <a:prstGeom prst="rect">
            <a:avLst/>
          </a:prstGeom>
          <a:noFill/>
          <a:ln cap="rnd">
            <a:noFill/>
          </a:ln>
        </p:spPr>
      </p:pic>
      <p:sp>
        <p:nvSpPr>
          <p:cNvPr id="4" name="ZoneTexte 7"/>
          <p:cNvSpPr txBox="1"/>
          <p:nvPr/>
        </p:nvSpPr>
        <p:spPr>
          <a:xfrm>
            <a:off x="2087876" y="595237"/>
            <a:ext cx="10728956" cy="954103"/>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1" i="0" u="none" strike="noStrike" kern="1200" cap="none" spc="0" baseline="0">
                <a:solidFill>
                  <a:srgbClr val="0070C0"/>
                </a:solidFill>
                <a:uFillTx/>
                <a:latin typeface="Arial" pitchFamily="34"/>
                <a:cs typeface="Arial" pitchFamily="34"/>
              </a:rPr>
              <a:t>1- QUEL EST L’IMPACT SUR LA CONSOMMATION DES DIFFERENTES FONCTIONNALITES DU PORTABLE ?</a:t>
            </a:r>
          </a:p>
        </p:txBody>
      </p:sp>
      <p:sp>
        <p:nvSpPr>
          <p:cNvPr id="5" name="ZoneTexte 1"/>
          <p:cNvSpPr txBox="1"/>
          <p:nvPr/>
        </p:nvSpPr>
        <p:spPr>
          <a:xfrm>
            <a:off x="225344" y="2272658"/>
            <a:ext cx="4001213" cy="3385538"/>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0" i="0" u="none" strike="noStrike" kern="1200" cap="none" spc="0" baseline="0">
                <a:solidFill>
                  <a:srgbClr val="FFFFFF"/>
                </a:solidFill>
                <a:uFillTx/>
                <a:latin typeface="Arial" pitchFamily="34"/>
                <a:cs typeface="Arial" pitchFamily="34"/>
              </a:rPr>
              <a:t>Pour l’étude de cette consommation d’énergie, les élèves peuvent utiliser les informations données par le smartphone sur l’autonomie restante.</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Century Gothic"/>
            </a:endParaRPr>
          </a:p>
        </p:txBody>
      </p:sp>
      <p:pic>
        <p:nvPicPr>
          <p:cNvPr id="6" name="Imag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1747" y="2057765"/>
            <a:ext cx="2733041" cy="3643189"/>
          </a:xfrm>
          <a:prstGeom prst="rect">
            <a:avLst/>
          </a:prstGeom>
          <a:noFill/>
          <a:ln cap="rnd">
            <a:noFill/>
          </a:ln>
        </p:spPr>
      </p:pic>
      <p:sp>
        <p:nvSpPr>
          <p:cNvPr id="7" name="ZoneTexte 2"/>
          <p:cNvSpPr txBox="1"/>
          <p:nvPr/>
        </p:nvSpPr>
        <p:spPr>
          <a:xfrm>
            <a:off x="7181377" y="1971144"/>
            <a:ext cx="4533110" cy="3816431"/>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0" i="0" u="none" strike="noStrike" kern="1200" cap="none" spc="0" baseline="0">
                <a:solidFill>
                  <a:srgbClr val="FFFFFF"/>
                </a:solidFill>
                <a:uFillTx/>
                <a:latin typeface="Arial" pitchFamily="34"/>
                <a:cs typeface="Arial" pitchFamily="34"/>
              </a:rPr>
              <a:t>Ils peuvent travailler, sur le temps d'autonomie restant à partir de l'extrapolation de la courbe de décharge de la batterie fournie directement par le smartphone </a:t>
            </a:r>
            <a:r>
              <a:rPr lang="fr-FR" sz="2800" b="0" i="0" u="none" strike="noStrike" kern="1200" cap="none" spc="0" baseline="0">
                <a:solidFill>
                  <a:srgbClr val="F2F2F2"/>
                </a:solidFill>
                <a:uFillTx/>
                <a:latin typeface="Arial" pitchFamily="34"/>
                <a:cs typeface="Arial" pitchFamily="34"/>
              </a:rPr>
              <a:t>(lien avec les mathématiques)</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Century Gothic"/>
            </a:endParaRPr>
          </a:p>
        </p:txBody>
      </p:sp>
      <p:sp>
        <p:nvSpPr>
          <p:cNvPr id="8" name="ZoneTexte 10"/>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FFFF"/>
                </a:solidFill>
                <a:uFillTx/>
                <a:latin typeface="Arial" pitchFamily="34"/>
                <a:cs typeface="Arial" pitchFamily="34"/>
              </a:rPr>
              <a:t>PIERRE RIGAT IA-IPR Aix-Marseille et YAN GUEGUEN Lycée Vauvenargues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name="Slide16">
    <p:spTree>
      <p:nvGrpSpPr>
        <p:cNvPr id="1" name=""/>
        <p:cNvGrpSpPr/>
        <p:nvPr/>
      </p:nvGrpSpPr>
      <p:grpSpPr>
        <a:xfrm>
          <a:off x="0" y="0"/>
          <a:ext cx="0" cy="0"/>
          <a:chOff x="0" y="0"/>
          <a:chExt cx="0" cy="0"/>
        </a:xfrm>
      </p:grpSpPr>
      <p:pic>
        <p:nvPicPr>
          <p:cNvPr id="2"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pic>
        <p:nvPicPr>
          <p:cNvPr id="3"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35917" y="5283586"/>
            <a:ext cx="1464823" cy="1393024"/>
          </a:xfrm>
          <a:prstGeom prst="rect">
            <a:avLst/>
          </a:prstGeom>
          <a:noFill/>
          <a:ln cap="rnd">
            <a:noFill/>
          </a:ln>
        </p:spPr>
      </p:pic>
      <p:sp>
        <p:nvSpPr>
          <p:cNvPr id="4" name="ZoneTexte 7"/>
          <p:cNvSpPr txBox="1"/>
          <p:nvPr/>
        </p:nvSpPr>
        <p:spPr>
          <a:xfrm>
            <a:off x="1976118" y="559914"/>
            <a:ext cx="10728956" cy="954103"/>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1" i="0" u="none" strike="noStrike" kern="1200" cap="none" spc="0" baseline="0">
                <a:solidFill>
                  <a:srgbClr val="0070C0"/>
                </a:solidFill>
                <a:uFillTx/>
                <a:latin typeface="Arial" pitchFamily="34"/>
                <a:cs typeface="Arial" pitchFamily="34"/>
              </a:rPr>
              <a:t>1- QUEL EST L’IMPACT SUR LA CONSOMMATION DES DIFFERENTES FONCTIONNALITES DU PORTABLE ?</a:t>
            </a:r>
          </a:p>
        </p:txBody>
      </p:sp>
      <p:sp>
        <p:nvSpPr>
          <p:cNvPr id="5" name="ZoneTexte 1"/>
          <p:cNvSpPr txBox="1"/>
          <p:nvPr/>
        </p:nvSpPr>
        <p:spPr>
          <a:xfrm>
            <a:off x="839099" y="2328931"/>
            <a:ext cx="4383139" cy="2954654"/>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0" i="0" u="none" strike="noStrike" kern="1200" cap="none" spc="0" baseline="0">
                <a:solidFill>
                  <a:srgbClr val="FFFFFF"/>
                </a:solidFill>
                <a:uFillTx/>
                <a:latin typeface="Arial" pitchFamily="34"/>
                <a:cs typeface="Arial" pitchFamily="34"/>
              </a:rPr>
              <a:t>Pour plus de précisions, des applications gratuites, comme </a:t>
            </a:r>
            <a:r>
              <a:rPr lang="fr-FR" sz="2800" b="0" i="1" u="none" strike="noStrike" kern="1200" cap="none" spc="0" baseline="0">
                <a:solidFill>
                  <a:srgbClr val="FFFFFF"/>
                </a:solidFill>
                <a:uFillTx/>
                <a:latin typeface="Arial" pitchFamily="34"/>
                <a:cs typeface="Arial" pitchFamily="34"/>
              </a:rPr>
              <a:t>GSam Battery Monitor</a:t>
            </a:r>
            <a:r>
              <a:rPr lang="fr-FR" sz="2800" b="0" i="0" u="none" strike="noStrike" kern="1200" cap="none" spc="0" baseline="0">
                <a:solidFill>
                  <a:srgbClr val="FFFFFF"/>
                </a:solidFill>
                <a:uFillTx/>
                <a:latin typeface="Arial" pitchFamily="34"/>
                <a:cs typeface="Arial" pitchFamily="34"/>
              </a:rPr>
              <a:t>  permettent de consulter de nombreuses statistiques avancées.</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Century Gothic"/>
            </a:endParaRPr>
          </a:p>
        </p:txBody>
      </p:sp>
      <p:pic>
        <p:nvPicPr>
          <p:cNvPr id="6" name="Imag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964923" y="1660797"/>
            <a:ext cx="3158758" cy="4499698"/>
          </a:xfrm>
          <a:prstGeom prst="rect">
            <a:avLst/>
          </a:prstGeom>
          <a:noFill/>
          <a:ln cap="rnd">
            <a:noFill/>
          </a:ln>
        </p:spPr>
      </p:pic>
      <p:sp>
        <p:nvSpPr>
          <p:cNvPr id="7" name="ZoneTexte 12"/>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FFFF"/>
                </a:solidFill>
                <a:uFillTx/>
                <a:latin typeface="Arial" pitchFamily="34"/>
                <a:cs typeface="Arial" pitchFamily="34"/>
              </a:rPr>
              <a:t>PIERRE RIGAT IA-IPR Aix-Marseille et YAN GUEGUEN Lycée Vauvenargues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name="Slide17">
    <p:spTree>
      <p:nvGrpSpPr>
        <p:cNvPr id="1" name=""/>
        <p:cNvGrpSpPr/>
        <p:nvPr/>
      </p:nvGrpSpPr>
      <p:grpSpPr>
        <a:xfrm>
          <a:off x="0" y="0"/>
          <a:ext cx="0" cy="0"/>
          <a:chOff x="0" y="0"/>
          <a:chExt cx="0" cy="0"/>
        </a:xfrm>
      </p:grpSpPr>
      <p:pic>
        <p:nvPicPr>
          <p:cNvPr id="2" name="Imag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pic>
        <p:nvPicPr>
          <p:cNvPr id="3" name="Imag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535917" y="5348142"/>
            <a:ext cx="1464823" cy="1393024"/>
          </a:xfrm>
          <a:prstGeom prst="rect">
            <a:avLst/>
          </a:prstGeom>
          <a:noFill/>
          <a:ln cap="rnd">
            <a:noFill/>
          </a:ln>
        </p:spPr>
      </p:pic>
      <p:sp>
        <p:nvSpPr>
          <p:cNvPr id="4" name="ZoneTexte 7"/>
          <p:cNvSpPr txBox="1"/>
          <p:nvPr/>
        </p:nvSpPr>
        <p:spPr>
          <a:xfrm>
            <a:off x="2026923" y="511917"/>
            <a:ext cx="10728956" cy="954103"/>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1" i="0" u="none" strike="noStrike" kern="1200" cap="none" spc="0" baseline="0">
                <a:solidFill>
                  <a:srgbClr val="0070C0"/>
                </a:solidFill>
                <a:uFillTx/>
                <a:latin typeface="Arial" pitchFamily="34"/>
                <a:cs typeface="Arial" pitchFamily="34"/>
              </a:rPr>
              <a:t>1- QUEL EST L’IMPACT SUR LA CONSOMMATION DES DIFFERENTES FONCTIONNALITES DU PORTABLE ?</a:t>
            </a:r>
          </a:p>
        </p:txBody>
      </p:sp>
      <p:sp>
        <p:nvSpPr>
          <p:cNvPr id="5" name="ZoneTexte 1"/>
          <p:cNvSpPr txBox="1"/>
          <p:nvPr/>
        </p:nvSpPr>
        <p:spPr>
          <a:xfrm>
            <a:off x="311179" y="2249094"/>
            <a:ext cx="3928289" cy="3385538"/>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0" i="0" u="none" strike="noStrike" kern="1200" cap="none" spc="0" baseline="0">
                <a:solidFill>
                  <a:srgbClr val="FFFFFF"/>
                </a:solidFill>
                <a:uFillTx/>
                <a:latin typeface="Arial" pitchFamily="34"/>
                <a:cs typeface="Arial" pitchFamily="34"/>
              </a:rPr>
              <a:t>Les élèves peuvent faire des expérimentations sur l’impact des différentes fonctionnalités du smartphone sur l’énergie consommée.</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Century Gothic"/>
            </a:endParaRPr>
          </a:p>
        </p:txBody>
      </p:sp>
      <p:pic>
        <p:nvPicPr>
          <p:cNvPr id="6" name="Image 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366954" y="1706590"/>
            <a:ext cx="2775597" cy="4470693"/>
          </a:xfrm>
          <a:prstGeom prst="rect">
            <a:avLst/>
          </a:prstGeom>
          <a:noFill/>
          <a:ln cap="rnd">
            <a:noFill/>
          </a:ln>
        </p:spPr>
      </p:pic>
      <p:sp>
        <p:nvSpPr>
          <p:cNvPr id="7" name="ZoneTexte 8"/>
          <p:cNvSpPr txBox="1"/>
          <p:nvPr/>
        </p:nvSpPr>
        <p:spPr>
          <a:xfrm>
            <a:off x="7557122" y="1818202"/>
            <a:ext cx="4323703" cy="3816431"/>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0" i="0" u="none" strike="noStrike" kern="1200" cap="none" spc="0" baseline="0">
                <a:solidFill>
                  <a:srgbClr val="FFFFFF"/>
                </a:solidFill>
                <a:uFillTx/>
                <a:latin typeface="Arial" pitchFamily="34"/>
                <a:cs typeface="Arial" pitchFamily="34"/>
              </a:rPr>
              <a:t>Ils pourront en savoir davantage sur l'autonomie et les applications énergivores installées sur l’appareil et ainsi proposer des stratégies pour optimiser son utilisation </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Century Gothic"/>
            </a:endParaRPr>
          </a:p>
        </p:txBody>
      </p:sp>
      <p:sp>
        <p:nvSpPr>
          <p:cNvPr id="8" name="ZoneTexte 10"/>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FFFF"/>
                </a:solidFill>
                <a:uFillTx/>
                <a:latin typeface="Arial" pitchFamily="34"/>
                <a:cs typeface="Arial" pitchFamily="34"/>
              </a:rPr>
              <a:t>PIERRE RIGAT IA-IPR Aix-Marseille et YAN GUEGUEN Lycée Vauvenargues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name="Slide13">
    <p:spTree>
      <p:nvGrpSpPr>
        <p:cNvPr id="1" name=""/>
        <p:cNvGrpSpPr/>
        <p:nvPr/>
      </p:nvGrpSpPr>
      <p:grpSpPr>
        <a:xfrm>
          <a:off x="0" y="0"/>
          <a:ext cx="0" cy="0"/>
          <a:chOff x="0" y="0"/>
          <a:chExt cx="0" cy="0"/>
        </a:xfrm>
      </p:grpSpPr>
      <p:pic>
        <p:nvPicPr>
          <p:cNvPr id="2"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pic>
        <p:nvPicPr>
          <p:cNvPr id="3"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58644" y="5063828"/>
            <a:ext cx="1695910" cy="1612782"/>
          </a:xfrm>
          <a:prstGeom prst="rect">
            <a:avLst/>
          </a:prstGeom>
          <a:noFill/>
          <a:ln cap="rnd">
            <a:noFill/>
          </a:ln>
        </p:spPr>
      </p:pic>
      <p:sp>
        <p:nvSpPr>
          <p:cNvPr id="4" name="ZoneTexte 7"/>
          <p:cNvSpPr txBox="1"/>
          <p:nvPr/>
        </p:nvSpPr>
        <p:spPr>
          <a:xfrm>
            <a:off x="2117722" y="538435"/>
            <a:ext cx="10728956" cy="954103"/>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1" i="0" u="none" strike="noStrike" kern="1200" cap="none" spc="0" baseline="0">
                <a:solidFill>
                  <a:srgbClr val="0070C0"/>
                </a:solidFill>
                <a:uFillTx/>
                <a:latin typeface="Arial" pitchFamily="34"/>
                <a:cs typeface="Arial" pitchFamily="34"/>
              </a:rPr>
              <a:t>1- QUEL EST L’IMPACT SUR LA CONSOMMATION DES DIFFERENTES FONCTIONNALITES DU PORTABLE ?</a:t>
            </a:r>
          </a:p>
        </p:txBody>
      </p:sp>
      <p:sp>
        <p:nvSpPr>
          <p:cNvPr id="5" name="ZoneTexte 2"/>
          <p:cNvSpPr txBox="1"/>
          <p:nvPr/>
        </p:nvSpPr>
        <p:spPr>
          <a:xfrm>
            <a:off x="547743" y="2082472"/>
            <a:ext cx="4721723" cy="738661"/>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0" u="none" strike="noStrike" kern="1200" cap="none" spc="0" baseline="0">
                <a:solidFill>
                  <a:srgbClr val="D60093"/>
                </a:solidFill>
                <a:uFillTx/>
                <a:latin typeface="Arial" pitchFamily="34"/>
                <a:cs typeface="Arial" pitchFamily="34"/>
              </a:rPr>
              <a:t>QUELQUES CHIFFRES : </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Century Gothic"/>
            </a:endParaRPr>
          </a:p>
        </p:txBody>
      </p:sp>
      <p:pic>
        <p:nvPicPr>
          <p:cNvPr id="6" name="Imag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658282" y="1686564"/>
            <a:ext cx="4865238" cy="4464853"/>
          </a:xfrm>
          <a:prstGeom prst="rect">
            <a:avLst/>
          </a:prstGeom>
          <a:noFill/>
          <a:ln cap="rnd">
            <a:noFill/>
          </a:ln>
        </p:spPr>
      </p:pic>
      <p:sp>
        <p:nvSpPr>
          <p:cNvPr id="7" name="ZoneTexte 10"/>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FFFF"/>
                </a:solidFill>
                <a:uFillTx/>
                <a:latin typeface="Arial" pitchFamily="34"/>
                <a:cs typeface="Arial" pitchFamily="34"/>
              </a:rPr>
              <a:t>PIERRE RIGAT IA-IPR Aix-Marseille et YAN GUEGUEN Lycée Vauvenargues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name="Slide18">
    <p:spTree>
      <p:nvGrpSpPr>
        <p:cNvPr id="1" name=""/>
        <p:cNvGrpSpPr/>
        <p:nvPr/>
      </p:nvGrpSpPr>
      <p:grpSpPr>
        <a:xfrm>
          <a:off x="0" y="0"/>
          <a:ext cx="0" cy="0"/>
          <a:chOff x="0" y="0"/>
          <a:chExt cx="0" cy="0"/>
        </a:xfrm>
      </p:grpSpPr>
      <p:pic>
        <p:nvPicPr>
          <p:cNvPr id="2"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pic>
        <p:nvPicPr>
          <p:cNvPr id="3"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35917" y="5283586"/>
            <a:ext cx="1464823" cy="1393024"/>
          </a:xfrm>
          <a:prstGeom prst="rect">
            <a:avLst/>
          </a:prstGeom>
          <a:noFill/>
          <a:ln cap="rnd">
            <a:noFill/>
          </a:ln>
        </p:spPr>
      </p:pic>
      <p:sp>
        <p:nvSpPr>
          <p:cNvPr id="4" name="ZoneTexte 7"/>
          <p:cNvSpPr txBox="1"/>
          <p:nvPr/>
        </p:nvSpPr>
        <p:spPr>
          <a:xfrm>
            <a:off x="1929329" y="609319"/>
            <a:ext cx="10262667" cy="954103"/>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1" i="0" u="none" strike="noStrike" kern="1200" cap="none" spc="0" baseline="0">
                <a:solidFill>
                  <a:srgbClr val="0070C0"/>
                </a:solidFill>
                <a:uFillTx/>
                <a:latin typeface="Arial" pitchFamily="34"/>
                <a:cs typeface="Arial" pitchFamily="34"/>
              </a:rPr>
              <a:t>2- QUEL EST L’IMPACT ENERGETIQUE DE LA RECHARGE DES SMARTPHONES A L’ECHELLE DU LYCEE ?</a:t>
            </a:r>
          </a:p>
        </p:txBody>
      </p:sp>
      <p:sp>
        <p:nvSpPr>
          <p:cNvPr id="5" name="ZoneTexte 1"/>
          <p:cNvSpPr txBox="1"/>
          <p:nvPr/>
        </p:nvSpPr>
        <p:spPr>
          <a:xfrm>
            <a:off x="767839" y="2325145"/>
            <a:ext cx="4037697" cy="1231102"/>
          </a:xfrm>
          <a:prstGeom prst="rect">
            <a:avLst/>
          </a:prstGeom>
          <a:noFill/>
          <a:ln cap="rnd">
            <a:noFill/>
          </a:ln>
        </p:spPr>
        <p:txBody>
          <a:bodyPr vert="horz" wrap="square" lIns="91440" tIns="45720" rIns="91440" bIns="45720" anchor="t" anchorCtr="0" compatLnSpc="1">
            <a:sp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1" i="0" u="none" strike="noStrike" kern="1200" cap="none" spc="0" baseline="0">
                <a:solidFill>
                  <a:srgbClr val="D60093"/>
                </a:solidFill>
                <a:uFillTx/>
                <a:latin typeface="Arial" pitchFamily="34"/>
                <a:cs typeface="Arial" pitchFamily="34"/>
              </a:rPr>
              <a:t>Tous les « chargeurs » sont-ils équivalents?</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Century Gothic"/>
            </a:endParaRPr>
          </a:p>
        </p:txBody>
      </p:sp>
      <p:sp>
        <p:nvSpPr>
          <p:cNvPr id="6" name="ZoneTexte 2"/>
          <p:cNvSpPr txBox="1"/>
          <p:nvPr/>
        </p:nvSpPr>
        <p:spPr>
          <a:xfrm>
            <a:off x="5493888" y="2257269"/>
            <a:ext cx="5641473" cy="2954654"/>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0" i="0" u="none" strike="noStrike" kern="1200" cap="none" spc="0" baseline="0">
                <a:solidFill>
                  <a:srgbClr val="FFFFFF"/>
                </a:solidFill>
                <a:uFillTx/>
                <a:latin typeface="Arial" pitchFamily="34"/>
                <a:cs typeface="Arial" pitchFamily="34"/>
              </a:rPr>
              <a:t>Les élèves doivent comprendre que pour connaître l’impact énergétique de la recharge d’un portable, il faut estimer l’ordre de grandeur du rendement des « chargeurs » usuels.</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Century Gothic"/>
            </a:endParaRPr>
          </a:p>
        </p:txBody>
      </p:sp>
      <p:pic>
        <p:nvPicPr>
          <p:cNvPr id="7" name="Imag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47607" y="3734601"/>
            <a:ext cx="3283756" cy="2215993"/>
          </a:xfrm>
          <a:prstGeom prst="rect">
            <a:avLst/>
          </a:prstGeom>
          <a:noFill/>
          <a:ln cap="rnd">
            <a:noFill/>
          </a:ln>
        </p:spPr>
      </p:pic>
      <p:sp>
        <p:nvSpPr>
          <p:cNvPr id="8" name="ZoneTexte 10"/>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FFFF"/>
                </a:solidFill>
                <a:uFillTx/>
                <a:latin typeface="Arial" pitchFamily="34"/>
                <a:cs typeface="Arial" pitchFamily="34"/>
              </a:rPr>
              <a:t>PIERRE RIGAT IA-IPR Aix-Marseille et YAN GUEGUEN Lycée Vauvenargues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name="Slide19">
    <p:spTree>
      <p:nvGrpSpPr>
        <p:cNvPr id="1" name=""/>
        <p:cNvGrpSpPr/>
        <p:nvPr/>
      </p:nvGrpSpPr>
      <p:grpSpPr>
        <a:xfrm>
          <a:off x="0" y="0"/>
          <a:ext cx="0" cy="0"/>
          <a:chOff x="0" y="0"/>
          <a:chExt cx="0" cy="0"/>
        </a:xfrm>
      </p:grpSpPr>
      <p:pic>
        <p:nvPicPr>
          <p:cNvPr id="2"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pic>
        <p:nvPicPr>
          <p:cNvPr id="3"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35917" y="5283586"/>
            <a:ext cx="1464823" cy="1393024"/>
          </a:xfrm>
          <a:prstGeom prst="rect">
            <a:avLst/>
          </a:prstGeom>
          <a:noFill/>
          <a:ln cap="rnd">
            <a:noFill/>
          </a:ln>
        </p:spPr>
      </p:pic>
      <p:sp>
        <p:nvSpPr>
          <p:cNvPr id="4" name="ZoneTexte 7"/>
          <p:cNvSpPr txBox="1"/>
          <p:nvPr/>
        </p:nvSpPr>
        <p:spPr>
          <a:xfrm>
            <a:off x="1853561" y="563233"/>
            <a:ext cx="10113090" cy="954103"/>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1" i="0" u="none" strike="noStrike" kern="1200" cap="none" spc="0" baseline="0">
                <a:solidFill>
                  <a:srgbClr val="0070C0"/>
                </a:solidFill>
                <a:uFillTx/>
                <a:latin typeface="Arial" pitchFamily="34"/>
                <a:cs typeface="Arial" pitchFamily="34"/>
              </a:rPr>
              <a:t>2- QUEL EST L’IMPACT ENERGETIQUE DE LA RECHARGE DES SMARTPHONES A L’ECHELLE DU LYCEE ?</a:t>
            </a:r>
          </a:p>
        </p:txBody>
      </p:sp>
      <p:sp>
        <p:nvSpPr>
          <p:cNvPr id="5" name="ZoneTexte 2"/>
          <p:cNvSpPr txBox="1"/>
          <p:nvPr/>
        </p:nvSpPr>
        <p:spPr>
          <a:xfrm>
            <a:off x="4323146" y="2449897"/>
            <a:ext cx="5641473" cy="2954654"/>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0" i="0" u="none" strike="noStrike" kern="1200" cap="none" spc="0" baseline="0">
                <a:solidFill>
                  <a:srgbClr val="FFFFFF"/>
                </a:solidFill>
                <a:uFillTx/>
                <a:latin typeface="Arial" pitchFamily="34"/>
                <a:cs typeface="Arial" pitchFamily="34"/>
              </a:rPr>
              <a:t>Les élèves peuvent effectuer plusieurs expérimentations pour mesurer l’énergie ou la puissance consommée par un chargeur à l’aide d’un Joulemètre ou d’un wattmètre branché sur le secteur.</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Century Gothic"/>
            </a:endParaRPr>
          </a:p>
        </p:txBody>
      </p:sp>
      <p:pic>
        <p:nvPicPr>
          <p:cNvPr id="6" name="Image 10"/>
          <p:cNvPicPr>
            <a:picLocks noChangeAspect="1"/>
          </p:cNvPicPr>
          <p:nvPr/>
        </p:nvPicPr>
        <p:blipFill>
          <a:blip r:embed="rId4"/>
          <a:stretch>
            <a:fillRect/>
          </a:stretch>
        </p:blipFill>
        <p:spPr>
          <a:xfrm>
            <a:off x="811530" y="2388659"/>
            <a:ext cx="2701155" cy="2894926"/>
          </a:xfrm>
          <a:prstGeom prst="rect">
            <a:avLst/>
          </a:prstGeom>
          <a:noFill/>
          <a:ln cap="rnd">
            <a:noFill/>
          </a:ln>
        </p:spPr>
      </p:pic>
      <p:sp>
        <p:nvSpPr>
          <p:cNvPr id="7" name="ZoneTexte 11"/>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FFFF"/>
                </a:solidFill>
                <a:uFillTx/>
                <a:latin typeface="Arial" pitchFamily="34"/>
                <a:cs typeface="Arial" pitchFamily="34"/>
              </a:rPr>
              <a:t>PIERRE RIGAT IA-IPR Aix-Marseille et YAN GUEGUEN Lycée Vauvenargues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name="Slide20">
    <p:spTree>
      <p:nvGrpSpPr>
        <p:cNvPr id="1" name=""/>
        <p:cNvGrpSpPr/>
        <p:nvPr/>
      </p:nvGrpSpPr>
      <p:grpSpPr>
        <a:xfrm>
          <a:off x="0" y="0"/>
          <a:ext cx="0" cy="0"/>
          <a:chOff x="0" y="0"/>
          <a:chExt cx="0" cy="0"/>
        </a:xfrm>
      </p:grpSpPr>
      <p:pic>
        <p:nvPicPr>
          <p:cNvPr id="2"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pic>
        <p:nvPicPr>
          <p:cNvPr id="3"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35917" y="5283586"/>
            <a:ext cx="1464823" cy="1393024"/>
          </a:xfrm>
          <a:prstGeom prst="rect">
            <a:avLst/>
          </a:prstGeom>
          <a:noFill/>
          <a:ln cap="rnd">
            <a:noFill/>
          </a:ln>
        </p:spPr>
      </p:pic>
      <p:sp>
        <p:nvSpPr>
          <p:cNvPr id="4" name="ZoneTexte 7"/>
          <p:cNvSpPr txBox="1"/>
          <p:nvPr/>
        </p:nvSpPr>
        <p:spPr>
          <a:xfrm>
            <a:off x="1833874" y="596115"/>
            <a:ext cx="10132777" cy="954103"/>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1" i="0" u="none" strike="noStrike" kern="1200" cap="none" spc="0" baseline="0">
                <a:solidFill>
                  <a:srgbClr val="0070C0"/>
                </a:solidFill>
                <a:uFillTx/>
                <a:latin typeface="Arial" pitchFamily="34"/>
                <a:cs typeface="Arial" pitchFamily="34"/>
              </a:rPr>
              <a:t>2- QUEL EST L’IMPACT ENERGETIQUE DE LA RECHARGE DES SMARTPHONES A L’ECHELLE DU LYCEE ?</a:t>
            </a:r>
          </a:p>
        </p:txBody>
      </p:sp>
      <p:sp>
        <p:nvSpPr>
          <p:cNvPr id="5" name="ZoneTexte 2"/>
          <p:cNvSpPr txBox="1"/>
          <p:nvPr/>
        </p:nvSpPr>
        <p:spPr>
          <a:xfrm>
            <a:off x="310795" y="2090053"/>
            <a:ext cx="11570415" cy="166199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0" i="0" u="none" strike="noStrike" kern="1200" cap="none" spc="0" baseline="0">
                <a:solidFill>
                  <a:srgbClr val="FFFFFF"/>
                </a:solidFill>
                <a:uFillTx/>
                <a:latin typeface="Arial" pitchFamily="34"/>
                <a:cs typeface="Arial" pitchFamily="34"/>
              </a:rPr>
              <a:t>En sortie du chargeur après quelques soudures, on peut relever les valeurs moyennes de l’intensité du courant délivré au smartphone et de la tension à ses bornes.</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Century Gothic"/>
            </a:endParaRPr>
          </a:p>
        </p:txBody>
      </p:sp>
      <p:pic>
        <p:nvPicPr>
          <p:cNvPr id="6" name="Imag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11332" y="3749798"/>
            <a:ext cx="3128555" cy="2372410"/>
          </a:xfrm>
          <a:prstGeom prst="rect">
            <a:avLst/>
          </a:prstGeom>
          <a:noFill/>
          <a:ln cap="rnd">
            <a:noFill/>
          </a:ln>
        </p:spPr>
      </p:pic>
      <p:pic>
        <p:nvPicPr>
          <p:cNvPr id="7" name="Image 8"/>
          <p:cNvPicPr>
            <a:picLocks noChangeAspect="1"/>
          </p:cNvPicPr>
          <p:nvPr/>
        </p:nvPicPr>
        <p:blipFill>
          <a:blip r:embed="rId5"/>
          <a:stretch>
            <a:fillRect/>
          </a:stretch>
        </p:blipFill>
        <p:spPr>
          <a:xfrm>
            <a:off x="4004148" y="3733943"/>
            <a:ext cx="2943225" cy="2390771"/>
          </a:xfrm>
          <a:prstGeom prst="rect">
            <a:avLst/>
          </a:prstGeom>
          <a:noFill/>
          <a:ln cap="rnd">
            <a:noFill/>
          </a:ln>
        </p:spPr>
      </p:pic>
      <p:pic>
        <p:nvPicPr>
          <p:cNvPr id="8" name="Image 9"/>
          <p:cNvPicPr>
            <a:picLocks noChangeAspect="1"/>
          </p:cNvPicPr>
          <p:nvPr/>
        </p:nvPicPr>
        <p:blipFill>
          <a:blip r:embed="rId6"/>
          <a:stretch>
            <a:fillRect/>
          </a:stretch>
        </p:blipFill>
        <p:spPr>
          <a:xfrm>
            <a:off x="7352269" y="3738707"/>
            <a:ext cx="2819396" cy="2381253"/>
          </a:xfrm>
          <a:prstGeom prst="rect">
            <a:avLst/>
          </a:prstGeom>
          <a:noFill/>
          <a:ln cap="rnd">
            <a:noFill/>
          </a:ln>
        </p:spPr>
      </p:pic>
      <p:sp>
        <p:nvSpPr>
          <p:cNvPr id="9" name="ZoneTexte 11"/>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FFFF"/>
                </a:solidFill>
                <a:uFillTx/>
                <a:latin typeface="Arial" pitchFamily="34"/>
                <a:cs typeface="Arial" pitchFamily="34"/>
              </a:rPr>
              <a:t>PIERRE RIGAT IA-IPR Aix-Marseille et YAN GUEGUEN Lycée Vauvenargues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name="Slide21">
    <p:spTree>
      <p:nvGrpSpPr>
        <p:cNvPr id="1" name=""/>
        <p:cNvGrpSpPr/>
        <p:nvPr/>
      </p:nvGrpSpPr>
      <p:grpSpPr>
        <a:xfrm>
          <a:off x="0" y="0"/>
          <a:ext cx="0" cy="0"/>
          <a:chOff x="0" y="0"/>
          <a:chExt cx="0" cy="0"/>
        </a:xfrm>
      </p:grpSpPr>
      <p:pic>
        <p:nvPicPr>
          <p:cNvPr id="2"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pic>
        <p:nvPicPr>
          <p:cNvPr id="3"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35917" y="5283586"/>
            <a:ext cx="1464823" cy="1393024"/>
          </a:xfrm>
          <a:prstGeom prst="rect">
            <a:avLst/>
          </a:prstGeom>
          <a:noFill/>
          <a:ln cap="rnd">
            <a:noFill/>
          </a:ln>
        </p:spPr>
      </p:pic>
      <p:sp>
        <p:nvSpPr>
          <p:cNvPr id="4" name="ZoneTexte 7"/>
          <p:cNvSpPr txBox="1"/>
          <p:nvPr/>
        </p:nvSpPr>
        <p:spPr>
          <a:xfrm>
            <a:off x="1864361" y="590546"/>
            <a:ext cx="10102300" cy="954103"/>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1" i="0" u="none" strike="noStrike" kern="1200" cap="none" spc="0" baseline="0">
                <a:solidFill>
                  <a:srgbClr val="0070C0"/>
                </a:solidFill>
                <a:uFillTx/>
                <a:latin typeface="Arial" pitchFamily="34"/>
                <a:cs typeface="Arial" pitchFamily="34"/>
              </a:rPr>
              <a:t>2- QUEL EST L’IMPACT ENERGETIQUE DE LA RECHARGE DES SMARTPHONES A L’ECHELLE DU LYCEE ?</a:t>
            </a:r>
          </a:p>
        </p:txBody>
      </p:sp>
      <p:sp>
        <p:nvSpPr>
          <p:cNvPr id="5" name="ZoneTexte 2"/>
          <p:cNvSpPr txBox="1"/>
          <p:nvPr/>
        </p:nvSpPr>
        <p:spPr>
          <a:xfrm>
            <a:off x="758430" y="2941414"/>
            <a:ext cx="4839727" cy="166199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1" i="0" u="none" strike="noStrike" kern="1200" cap="none" spc="0" baseline="0">
                <a:solidFill>
                  <a:srgbClr val="FFFFFF"/>
                </a:solidFill>
                <a:uFillTx/>
                <a:latin typeface="Arial" pitchFamily="34"/>
                <a:cs typeface="Arial" pitchFamily="34"/>
              </a:rPr>
              <a:t>Remarque : </a:t>
            </a:r>
            <a:r>
              <a:rPr lang="fr-FR" sz="2800" b="0" i="0" u="none" strike="noStrike" kern="1200" cap="none" spc="0" baseline="0">
                <a:solidFill>
                  <a:srgbClr val="FFFFFF"/>
                </a:solidFill>
                <a:uFillTx/>
                <a:latin typeface="Arial" pitchFamily="34"/>
                <a:cs typeface="Arial" pitchFamily="34"/>
              </a:rPr>
              <a:t>L’étude peut s’étendre sur les « chargeurs sans fil »</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Century Gothic"/>
            </a:endParaRPr>
          </a:p>
        </p:txBody>
      </p:sp>
      <p:pic>
        <p:nvPicPr>
          <p:cNvPr id="6" name="Image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266931" y="2494154"/>
            <a:ext cx="3027678" cy="2556506"/>
          </a:xfrm>
          <a:prstGeom prst="rect">
            <a:avLst/>
          </a:prstGeom>
          <a:noFill/>
          <a:ln cap="rnd">
            <a:noFill/>
          </a:ln>
        </p:spPr>
      </p:pic>
      <p:sp>
        <p:nvSpPr>
          <p:cNvPr id="7" name="ZoneTexte 12"/>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FFFF"/>
                </a:solidFill>
                <a:uFillTx/>
                <a:latin typeface="Arial" pitchFamily="34"/>
                <a:cs typeface="Arial" pitchFamily="34"/>
              </a:rPr>
              <a:t>PIERRE RIGAT IA-IPR Aix-Marseille et YAN GUEGUEN Lycée Vauvenargues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name="Slide2">
    <p:spTree>
      <p:nvGrpSpPr>
        <p:cNvPr id="1" name=""/>
        <p:cNvGrpSpPr/>
        <p:nvPr/>
      </p:nvGrpSpPr>
      <p:grpSpPr>
        <a:xfrm>
          <a:off x="0" y="0"/>
          <a:ext cx="0" cy="0"/>
          <a:chOff x="0" y="0"/>
          <a:chExt cx="0" cy="0"/>
        </a:xfrm>
      </p:grpSpPr>
      <p:sp>
        <p:nvSpPr>
          <p:cNvPr id="2" name="Titre 1"/>
          <p:cNvSpPr txBox="1">
            <a:spLocks noGrp="1"/>
          </p:cNvSpPr>
          <p:nvPr>
            <p:ph type="title"/>
          </p:nvPr>
        </p:nvSpPr>
        <p:spPr>
          <a:xfrm>
            <a:off x="2572198" y="448330"/>
            <a:ext cx="8534396" cy="1507068"/>
          </a:xfrm>
        </p:spPr>
        <p:txBody>
          <a:bodyPr/>
          <a:lstStyle/>
          <a:p>
            <a:pPr lvl="0"/>
            <a:r>
              <a:rPr lang="fr-FR" sz="4400" b="1">
                <a:solidFill>
                  <a:srgbClr val="0070C0"/>
                </a:solidFill>
                <a:latin typeface="Arial" pitchFamily="34"/>
                <a:cs typeface="Arial" pitchFamily="34"/>
              </a:rPr>
              <a:t>UN EXEMPLE DE MINI-PROJET</a:t>
            </a:r>
          </a:p>
        </p:txBody>
      </p:sp>
      <p:pic>
        <p:nvPicPr>
          <p:cNvPr id="3"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pic>
        <p:nvPicPr>
          <p:cNvPr id="4"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58644" y="5063828"/>
            <a:ext cx="1695910" cy="1612782"/>
          </a:xfrm>
          <a:prstGeom prst="rect">
            <a:avLst/>
          </a:prstGeom>
          <a:noFill/>
          <a:ln cap="rnd">
            <a:noFill/>
          </a:ln>
        </p:spPr>
      </p:pic>
      <p:pic>
        <p:nvPicPr>
          <p:cNvPr id="5" name="Imag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23017" y="2211778"/>
            <a:ext cx="4426363" cy="3164875"/>
          </a:xfrm>
          <a:prstGeom prst="rect">
            <a:avLst/>
          </a:prstGeom>
          <a:noFill/>
          <a:ln cap="rnd">
            <a:noFill/>
          </a:ln>
        </p:spPr>
      </p:pic>
      <p:sp>
        <p:nvSpPr>
          <p:cNvPr id="6" name="ZoneTexte 8"/>
          <p:cNvSpPr txBox="1"/>
          <p:nvPr/>
        </p:nvSpPr>
        <p:spPr>
          <a:xfrm>
            <a:off x="5439061" y="2249305"/>
            <a:ext cx="5452457" cy="2708434"/>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3400" b="1" i="0" u="none" strike="noStrike" kern="1200" cap="none" spc="0" baseline="0">
                <a:solidFill>
                  <a:srgbClr val="FFFFFF"/>
                </a:solidFill>
                <a:uFillTx/>
                <a:latin typeface="Arial" pitchFamily="34"/>
                <a:cs typeface="Arial" pitchFamily="34"/>
              </a:rPr>
              <a:t>QUEL EST L’IMPACT ENERGETIQUE DE LA RECHARGE QUOTIDIENNE DE NOTRE SMARTPHONE?</a:t>
            </a:r>
          </a:p>
        </p:txBody>
      </p:sp>
      <p:sp>
        <p:nvSpPr>
          <p:cNvPr id="7" name="ZoneTexte 9"/>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FFFF"/>
                </a:solidFill>
                <a:uFillTx/>
                <a:latin typeface="Arial" pitchFamily="34"/>
                <a:cs typeface="Arial" pitchFamily="34"/>
              </a:rPr>
              <a:t>PIERRE RIGAT IA-IPR Aix-Marseille et YAN GUEGUEN Lycée Vauvenargues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name="Slide22">
    <p:spTree>
      <p:nvGrpSpPr>
        <p:cNvPr id="1" name=""/>
        <p:cNvGrpSpPr/>
        <p:nvPr/>
      </p:nvGrpSpPr>
      <p:grpSpPr>
        <a:xfrm>
          <a:off x="0" y="0"/>
          <a:ext cx="0" cy="0"/>
          <a:chOff x="0" y="0"/>
          <a:chExt cx="0" cy="0"/>
        </a:xfrm>
      </p:grpSpPr>
      <p:pic>
        <p:nvPicPr>
          <p:cNvPr id="2"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pic>
        <p:nvPicPr>
          <p:cNvPr id="3"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35917" y="5283586"/>
            <a:ext cx="1464823" cy="1393024"/>
          </a:xfrm>
          <a:prstGeom prst="rect">
            <a:avLst/>
          </a:prstGeom>
          <a:noFill/>
          <a:ln cap="rnd">
            <a:noFill/>
          </a:ln>
        </p:spPr>
      </p:pic>
      <p:sp>
        <p:nvSpPr>
          <p:cNvPr id="4" name="ZoneTexte 7"/>
          <p:cNvSpPr txBox="1"/>
          <p:nvPr/>
        </p:nvSpPr>
        <p:spPr>
          <a:xfrm>
            <a:off x="1864361" y="555818"/>
            <a:ext cx="10728956" cy="954103"/>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1" i="0" u="none" strike="noStrike" kern="1200" cap="none" spc="0" baseline="0">
                <a:solidFill>
                  <a:srgbClr val="0070C0"/>
                </a:solidFill>
                <a:uFillTx/>
                <a:latin typeface="Arial" pitchFamily="34"/>
                <a:cs typeface="Arial" pitchFamily="34"/>
              </a:rPr>
              <a:t>2- QUEL EST L’IMPACT ENERGETIQUE DE LA RECHARGE DES SMARTPHONES A L’ECHELLE DU LYCEE ?</a:t>
            </a:r>
          </a:p>
        </p:txBody>
      </p:sp>
      <p:sp>
        <p:nvSpPr>
          <p:cNvPr id="5" name="ZoneTexte 2"/>
          <p:cNvSpPr txBox="1"/>
          <p:nvPr/>
        </p:nvSpPr>
        <p:spPr>
          <a:xfrm>
            <a:off x="738112" y="2226746"/>
            <a:ext cx="10986525" cy="166199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0" i="0" u="none" strike="noStrike" kern="1200" cap="none" spc="0" baseline="0">
                <a:solidFill>
                  <a:srgbClr val="FFFFFF"/>
                </a:solidFill>
                <a:uFillTx/>
                <a:latin typeface="Arial" pitchFamily="34"/>
                <a:cs typeface="Arial" pitchFamily="34"/>
              </a:rPr>
              <a:t>Une fois les expériences réalisées, le groupe d’élèves peut tirer des conclusions sur les différents chargeurs utilisés et peut ainsi faire des préconisations sur les choix les moins énergivores. </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Century Gothic"/>
            </a:endParaRPr>
          </a:p>
        </p:txBody>
      </p:sp>
      <p:sp>
        <p:nvSpPr>
          <p:cNvPr id="6" name="ZoneTexte 8"/>
          <p:cNvSpPr txBox="1"/>
          <p:nvPr/>
        </p:nvSpPr>
        <p:spPr>
          <a:xfrm>
            <a:off x="738112" y="4051569"/>
            <a:ext cx="4501774" cy="2092878"/>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0" i="0" u="none" strike="noStrike" kern="1200" cap="none" spc="0" baseline="0">
                <a:solidFill>
                  <a:srgbClr val="FFFFFF"/>
                </a:solidFill>
                <a:uFillTx/>
                <a:latin typeface="Arial" pitchFamily="34"/>
                <a:cs typeface="Arial" pitchFamily="34"/>
              </a:rPr>
              <a:t>Ils peuvent alors estimer la quantité d’énergie mise en jeu au niveau du lycée, du pays. </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Century Gothic"/>
            </a:endParaRPr>
          </a:p>
        </p:txBody>
      </p:sp>
      <p:pic>
        <p:nvPicPr>
          <p:cNvPr id="7" name="Imag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527456" y="3957852"/>
            <a:ext cx="2849306" cy="1393024"/>
          </a:xfrm>
          <a:prstGeom prst="rect">
            <a:avLst/>
          </a:prstGeom>
          <a:noFill/>
          <a:ln cap="rnd">
            <a:noFill/>
          </a:ln>
        </p:spPr>
      </p:pic>
      <p:sp>
        <p:nvSpPr>
          <p:cNvPr id="8" name="ZoneTexte 11"/>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FFFF"/>
                </a:solidFill>
                <a:uFillTx/>
                <a:latin typeface="Arial" pitchFamily="34"/>
                <a:cs typeface="Arial" pitchFamily="34"/>
              </a:rPr>
              <a:t>PIERRE RIGAT IA-IPR Aix-Marseille et YAN GUEGUEN Lycée Vauvenargues</a:t>
            </a:r>
          </a:p>
        </p:txBody>
      </p:sp>
      <p:pic>
        <p:nvPicPr>
          <p:cNvPr id="9" name="Image 1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663897" y="4156322"/>
            <a:ext cx="2249003" cy="1985747"/>
          </a:xfrm>
          <a:prstGeom prst="rect">
            <a:avLst/>
          </a:prstGeom>
          <a:noFill/>
          <a:ln cap="rnd">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name="Slide23">
    <p:spTree>
      <p:nvGrpSpPr>
        <p:cNvPr id="1" name=""/>
        <p:cNvGrpSpPr/>
        <p:nvPr/>
      </p:nvGrpSpPr>
      <p:grpSpPr>
        <a:xfrm>
          <a:off x="0" y="0"/>
          <a:ext cx="0" cy="0"/>
          <a:chOff x="0" y="0"/>
          <a:chExt cx="0" cy="0"/>
        </a:xfrm>
      </p:grpSpPr>
      <p:pic>
        <p:nvPicPr>
          <p:cNvPr id="2"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pic>
        <p:nvPicPr>
          <p:cNvPr id="3"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35917" y="5283586"/>
            <a:ext cx="1464823" cy="1393024"/>
          </a:xfrm>
          <a:prstGeom prst="rect">
            <a:avLst/>
          </a:prstGeom>
          <a:noFill/>
          <a:ln cap="rnd">
            <a:noFill/>
          </a:ln>
        </p:spPr>
      </p:pic>
      <p:sp>
        <p:nvSpPr>
          <p:cNvPr id="4" name="ZoneTexte 7"/>
          <p:cNvSpPr txBox="1"/>
          <p:nvPr/>
        </p:nvSpPr>
        <p:spPr>
          <a:xfrm>
            <a:off x="1833884" y="650540"/>
            <a:ext cx="10728956" cy="954103"/>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1" i="0" u="none" strike="noStrike" kern="1200" cap="none" spc="0" baseline="0">
                <a:solidFill>
                  <a:srgbClr val="0070C0"/>
                </a:solidFill>
                <a:uFillTx/>
                <a:latin typeface="Arial" pitchFamily="34"/>
                <a:cs typeface="Arial" pitchFamily="34"/>
              </a:rPr>
              <a:t>2- QUEL EST L’IMPACT ENERGETIQUE DE LA RECHARGE DES SMARTPHONES A L’ECHELLE DU LYCEE ?</a:t>
            </a:r>
          </a:p>
        </p:txBody>
      </p:sp>
      <p:sp>
        <p:nvSpPr>
          <p:cNvPr id="5" name="ZoneTexte 2"/>
          <p:cNvSpPr txBox="1"/>
          <p:nvPr/>
        </p:nvSpPr>
        <p:spPr>
          <a:xfrm>
            <a:off x="707635" y="2222787"/>
            <a:ext cx="10986525" cy="166199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0" i="0" u="none" strike="noStrike" kern="1200" cap="none" spc="0" baseline="0">
                <a:solidFill>
                  <a:srgbClr val="FFFFFF"/>
                </a:solidFill>
                <a:uFillTx/>
                <a:latin typeface="Arial" pitchFamily="34"/>
                <a:cs typeface="Arial" pitchFamily="34"/>
              </a:rPr>
              <a:t>Les élèves peuvent poursuivre leur étude sur le gaspillage d’énergie produit par différents chargeurs une fois la recharge du téléphone terminée, s’ils restent branchés sur le secteur.</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Century Gothic"/>
            </a:endParaRPr>
          </a:p>
        </p:txBody>
      </p:sp>
      <p:sp>
        <p:nvSpPr>
          <p:cNvPr id="6" name="ZoneTexte 8"/>
          <p:cNvSpPr txBox="1"/>
          <p:nvPr/>
        </p:nvSpPr>
        <p:spPr>
          <a:xfrm>
            <a:off x="707635" y="4049584"/>
            <a:ext cx="4626370" cy="2092878"/>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0" i="0" u="none" strike="noStrike" kern="1200" cap="none" spc="0" baseline="0">
                <a:solidFill>
                  <a:srgbClr val="FFFFFF"/>
                </a:solidFill>
                <a:uFillTx/>
                <a:latin typeface="Arial" pitchFamily="34"/>
                <a:cs typeface="Arial" pitchFamily="34"/>
              </a:rPr>
              <a:t>Ils peuvent faire le lien avec la notation énergétique des chargeurs de la plupart des constructeurs. </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Century Gothic"/>
            </a:endParaRPr>
          </a:p>
        </p:txBody>
      </p:sp>
      <p:pic>
        <p:nvPicPr>
          <p:cNvPr id="7" name="Image 9" descr="Developpement durable article"/>
          <p:cNvPicPr>
            <a:picLocks noChangeAspect="1"/>
          </p:cNvPicPr>
          <p:nvPr/>
        </p:nvPicPr>
        <p:blipFill>
          <a:blip r:embed="rId4"/>
          <a:srcRect/>
          <a:stretch>
            <a:fillRect/>
          </a:stretch>
        </p:blipFill>
        <p:spPr>
          <a:xfrm>
            <a:off x="5883907" y="4049584"/>
            <a:ext cx="3778245" cy="2210342"/>
          </a:xfrm>
          <a:prstGeom prst="rect">
            <a:avLst/>
          </a:prstGeom>
          <a:noFill/>
          <a:ln cap="rnd">
            <a:noFill/>
          </a:ln>
        </p:spPr>
      </p:pic>
      <p:sp>
        <p:nvSpPr>
          <p:cNvPr id="8" name="ZoneTexte 10"/>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FFFF"/>
                </a:solidFill>
                <a:uFillTx/>
                <a:latin typeface="Arial" pitchFamily="34"/>
                <a:cs typeface="Arial" pitchFamily="34"/>
              </a:rPr>
              <a:t>PIERRE RIGAT IA-IPR Aix-Marseille et YAN GUEGUEN Lycée Vauvenargues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name="Slide32">
    <p:spTree>
      <p:nvGrpSpPr>
        <p:cNvPr id="1" name=""/>
        <p:cNvGrpSpPr/>
        <p:nvPr/>
      </p:nvGrpSpPr>
      <p:grpSpPr>
        <a:xfrm>
          <a:off x="0" y="0"/>
          <a:ext cx="0" cy="0"/>
          <a:chOff x="0" y="0"/>
          <a:chExt cx="0" cy="0"/>
        </a:xfrm>
      </p:grpSpPr>
      <p:pic>
        <p:nvPicPr>
          <p:cNvPr id="2"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pic>
        <p:nvPicPr>
          <p:cNvPr id="3"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35917" y="5283586"/>
            <a:ext cx="1464823" cy="1393024"/>
          </a:xfrm>
          <a:prstGeom prst="rect">
            <a:avLst/>
          </a:prstGeom>
          <a:noFill/>
          <a:ln cap="rnd">
            <a:noFill/>
          </a:ln>
        </p:spPr>
      </p:pic>
      <p:sp>
        <p:nvSpPr>
          <p:cNvPr id="4" name="ZoneTexte 7"/>
          <p:cNvSpPr txBox="1"/>
          <p:nvPr/>
        </p:nvSpPr>
        <p:spPr>
          <a:xfrm>
            <a:off x="1833884" y="650540"/>
            <a:ext cx="10728956" cy="954103"/>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1" i="0" u="none" strike="noStrike" kern="1200" cap="none" spc="0" baseline="0">
                <a:solidFill>
                  <a:srgbClr val="0070C0"/>
                </a:solidFill>
                <a:uFillTx/>
                <a:latin typeface="Arial" pitchFamily="34"/>
                <a:cs typeface="Arial" pitchFamily="34"/>
              </a:rPr>
              <a:t>2- QUEL EST L’IMPACT ENERGETIQUE DE LA RECHARGE DES SMARTPHONES A L’ECHELLE DU LYCEE ?</a:t>
            </a:r>
          </a:p>
        </p:txBody>
      </p:sp>
      <p:sp>
        <p:nvSpPr>
          <p:cNvPr id="5" name="ZoneTexte 2"/>
          <p:cNvSpPr txBox="1"/>
          <p:nvPr/>
        </p:nvSpPr>
        <p:spPr>
          <a:xfrm>
            <a:off x="707635" y="1907913"/>
            <a:ext cx="4311405" cy="800218"/>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0" i="0" u="none" strike="noStrike" kern="1200" cap="none" spc="0" baseline="0">
                <a:solidFill>
                  <a:srgbClr val="D60093"/>
                </a:solidFill>
                <a:uFillTx/>
                <a:latin typeface="Arial" pitchFamily="34"/>
                <a:cs typeface="Arial" pitchFamily="34"/>
              </a:rPr>
              <a:t>QUELQUES CHIFFRES :</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Century Gothic"/>
            </a:endParaRPr>
          </a:p>
        </p:txBody>
      </p:sp>
      <p:sp>
        <p:nvSpPr>
          <p:cNvPr id="6" name="ZoneTexte 8"/>
          <p:cNvSpPr txBox="1"/>
          <p:nvPr/>
        </p:nvSpPr>
        <p:spPr>
          <a:xfrm>
            <a:off x="636513" y="2458245"/>
            <a:ext cx="6465329" cy="1200332"/>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0" u="none" strike="noStrike" kern="1200" cap="none" spc="0" baseline="0">
                <a:solidFill>
                  <a:srgbClr val="FFFFFF"/>
                </a:solidFill>
                <a:uFillTx/>
                <a:latin typeface="Arial" pitchFamily="34"/>
                <a:cs typeface="Arial" pitchFamily="34"/>
              </a:rPr>
              <a:t>L’énergie qui sert à charger un smartphone ne dépasse pas </a:t>
            </a:r>
            <a:r>
              <a:rPr lang="fr-FR" sz="2400" b="0" i="0" u="none" strike="noStrike" kern="1200" cap="none" spc="0" baseline="0">
                <a:solidFill>
                  <a:srgbClr val="D60093"/>
                </a:solidFill>
                <a:uFillTx/>
                <a:latin typeface="Arial" pitchFamily="34"/>
                <a:cs typeface="Arial" pitchFamily="34"/>
              </a:rPr>
              <a:t>3,5 kWh/an </a:t>
            </a:r>
            <a:r>
              <a:rPr lang="fr-FR" sz="2400" b="0" i="0" u="none" strike="noStrike" kern="1200" cap="none" spc="0" baseline="0">
                <a:solidFill>
                  <a:srgbClr val="FFFFFF"/>
                </a:solidFill>
                <a:uFillTx/>
                <a:latin typeface="Arial" pitchFamily="34"/>
                <a:cs typeface="Arial" pitchFamily="34"/>
              </a:rPr>
              <a:t>soit moins de 250 recharges pour une année.</a:t>
            </a:r>
          </a:p>
        </p:txBody>
      </p:sp>
      <p:sp>
        <p:nvSpPr>
          <p:cNvPr id="7" name="ZoneTexte 10"/>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FFFF"/>
                </a:solidFill>
                <a:uFillTx/>
                <a:latin typeface="Arial" pitchFamily="34"/>
                <a:cs typeface="Arial" pitchFamily="34"/>
              </a:rPr>
              <a:t>PIERRE RIGAT IA-IPR Aix-Marseille et YAN GUEGUEN Lycée Vauvenargues</a:t>
            </a:r>
          </a:p>
        </p:txBody>
      </p:sp>
      <p:pic>
        <p:nvPicPr>
          <p:cNvPr id="8" name="Image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320604" y="1604643"/>
            <a:ext cx="4311405" cy="3415128"/>
          </a:xfrm>
          <a:prstGeom prst="rect">
            <a:avLst/>
          </a:prstGeom>
          <a:noFill/>
          <a:ln cap="rnd">
            <a:noFill/>
          </a:ln>
        </p:spPr>
      </p:pic>
      <p:sp>
        <p:nvSpPr>
          <p:cNvPr id="9" name="ZoneTexte 12"/>
          <p:cNvSpPr txBox="1"/>
          <p:nvPr/>
        </p:nvSpPr>
        <p:spPr>
          <a:xfrm>
            <a:off x="636513" y="3745748"/>
            <a:ext cx="6465329" cy="830997"/>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0" u="none" strike="noStrike" kern="1200" cap="none" spc="0" baseline="0">
                <a:solidFill>
                  <a:srgbClr val="FFFFFF"/>
                </a:solidFill>
                <a:uFillTx/>
                <a:latin typeface="Arial" pitchFamily="34"/>
                <a:cs typeface="Arial" pitchFamily="34"/>
              </a:rPr>
              <a:t>Soit </a:t>
            </a:r>
            <a:r>
              <a:rPr lang="fr-FR" sz="2400" b="0" i="0" u="none" strike="noStrike" kern="1200" cap="none" spc="0" baseline="0">
                <a:solidFill>
                  <a:srgbClr val="D60093"/>
                </a:solidFill>
                <a:uFillTx/>
                <a:latin typeface="Arial" pitchFamily="34"/>
                <a:cs typeface="Arial" pitchFamily="34"/>
              </a:rPr>
              <a:t>0,252 TWh/an </a:t>
            </a:r>
            <a:r>
              <a:rPr lang="fr-FR" sz="2400" b="0" i="0" u="none" strike="noStrike" kern="1200" cap="none" spc="0" baseline="0">
                <a:solidFill>
                  <a:srgbClr val="FFFFFF"/>
                </a:solidFill>
                <a:uFillTx/>
                <a:latin typeface="Arial" pitchFamily="34"/>
                <a:cs typeface="Arial" pitchFamily="34"/>
              </a:rPr>
              <a:t>pour les </a:t>
            </a:r>
            <a:r>
              <a:rPr lang="fr-FR" sz="2400" b="0" i="0" u="none" strike="noStrike" kern="1200" cap="none" spc="0" baseline="0">
                <a:solidFill>
                  <a:srgbClr val="D60093"/>
                </a:solidFill>
                <a:uFillTx/>
                <a:latin typeface="Arial" pitchFamily="34"/>
                <a:cs typeface="Arial" pitchFamily="34"/>
              </a:rPr>
              <a:t>72 millions </a:t>
            </a:r>
            <a:r>
              <a:rPr lang="fr-FR" sz="2400" b="0" i="0" u="none" strike="noStrike" kern="1200" cap="none" spc="0" baseline="0">
                <a:solidFill>
                  <a:srgbClr val="FFFFFF"/>
                </a:solidFill>
                <a:uFillTx/>
                <a:latin typeface="Arial" pitchFamily="34"/>
                <a:cs typeface="Arial" pitchFamily="34"/>
              </a:rPr>
              <a:t>de portable en France</a:t>
            </a:r>
          </a:p>
        </p:txBody>
      </p:sp>
      <p:sp>
        <p:nvSpPr>
          <p:cNvPr id="10" name="ZoneTexte 13"/>
          <p:cNvSpPr txBox="1"/>
          <p:nvPr/>
        </p:nvSpPr>
        <p:spPr>
          <a:xfrm>
            <a:off x="630241" y="4683419"/>
            <a:ext cx="6465329" cy="1200332"/>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0" u="none" strike="noStrike" kern="1200" cap="none" spc="0" baseline="0">
                <a:solidFill>
                  <a:srgbClr val="FFFFFF"/>
                </a:solidFill>
                <a:uFillTx/>
                <a:latin typeface="Arial" pitchFamily="34"/>
                <a:cs typeface="Arial" pitchFamily="34"/>
              </a:rPr>
              <a:t>Ce qui représente environ </a:t>
            </a:r>
            <a:r>
              <a:rPr lang="fr-FR" sz="2400" b="0" i="0" u="none" strike="noStrike" kern="1200" cap="none" spc="0" baseline="0">
                <a:solidFill>
                  <a:srgbClr val="D60093"/>
                </a:solidFill>
                <a:uFillTx/>
                <a:latin typeface="Arial" pitchFamily="34"/>
                <a:cs typeface="Arial" pitchFamily="34"/>
              </a:rPr>
              <a:t>0,05%</a:t>
            </a:r>
            <a:r>
              <a:rPr lang="fr-FR" sz="2400" b="0" i="0" u="none" strike="noStrike" kern="1200" cap="none" spc="0" baseline="0">
                <a:solidFill>
                  <a:srgbClr val="FFFFFF"/>
                </a:solidFill>
                <a:uFillTx/>
                <a:latin typeface="Arial" pitchFamily="34"/>
                <a:cs typeface="Arial" pitchFamily="34"/>
              </a:rPr>
              <a:t> de la consommation en France et </a:t>
            </a:r>
            <a:r>
              <a:rPr lang="fr-FR" sz="2400" b="0" i="0" u="none" strike="noStrike" kern="1200" cap="none" spc="0" baseline="0">
                <a:solidFill>
                  <a:srgbClr val="D60093"/>
                </a:solidFill>
                <a:uFillTx/>
                <a:latin typeface="Arial" pitchFamily="34"/>
                <a:cs typeface="Arial" pitchFamily="34"/>
              </a:rPr>
              <a:t>0,16%</a:t>
            </a:r>
            <a:r>
              <a:rPr lang="fr-FR" sz="2400" b="0" i="0" u="none" strike="noStrike" kern="1200" cap="none" spc="0" baseline="0">
                <a:solidFill>
                  <a:srgbClr val="FFFFFF"/>
                </a:solidFill>
                <a:uFillTx/>
                <a:latin typeface="Arial" pitchFamily="34"/>
                <a:cs typeface="Arial" pitchFamily="34"/>
              </a:rPr>
              <a:t> de la consommation des sites résidentiels.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ppt_x</p:attrName>
                                        </p:attrNameLst>
                                      </p:cBhvr>
                                      <p:tavLst>
                                        <p:tav tm="0">
                                          <p:val>
                                            <p:strVal val="#ppt_x"/>
                                          </p:val>
                                        </p:tav>
                                        <p:tav tm="100000">
                                          <p:val>
                                            <p:strVal val="#ppt_x"/>
                                          </p:val>
                                        </p:tav>
                                      </p:tavLst>
                                    </p:anim>
                                    <p:anim calcmode="lin" valueType="num">
                                      <p:cBhvr>
                                        <p:cTn id="2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ppt_x</p:attrName>
                                        </p:attrNameLst>
                                      </p:cBhvr>
                                      <p:tavLst>
                                        <p:tav tm="0">
                                          <p:val>
                                            <p:strVal val="#ppt_x"/>
                                          </p:val>
                                        </p:tav>
                                        <p:tav tm="100000">
                                          <p:val>
                                            <p:strVal val="#ppt_x"/>
                                          </p:val>
                                        </p:tav>
                                      </p:tavLst>
                                    </p:anim>
                                    <p:anim calcmode="lin" valueType="num">
                                      <p:cBhvr>
                                        <p:cTn id="3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name="Slide33">
    <p:spTree>
      <p:nvGrpSpPr>
        <p:cNvPr id="1" name=""/>
        <p:cNvGrpSpPr/>
        <p:nvPr/>
      </p:nvGrpSpPr>
      <p:grpSpPr>
        <a:xfrm>
          <a:off x="0" y="0"/>
          <a:ext cx="0" cy="0"/>
          <a:chOff x="0" y="0"/>
          <a:chExt cx="0" cy="0"/>
        </a:xfrm>
      </p:grpSpPr>
      <p:pic>
        <p:nvPicPr>
          <p:cNvPr id="2"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pic>
        <p:nvPicPr>
          <p:cNvPr id="3"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35917" y="5283586"/>
            <a:ext cx="1464823" cy="1393024"/>
          </a:xfrm>
          <a:prstGeom prst="rect">
            <a:avLst/>
          </a:prstGeom>
          <a:noFill/>
          <a:ln cap="rnd">
            <a:noFill/>
          </a:ln>
        </p:spPr>
      </p:pic>
      <p:sp>
        <p:nvSpPr>
          <p:cNvPr id="4" name="ZoneTexte 7"/>
          <p:cNvSpPr txBox="1"/>
          <p:nvPr/>
        </p:nvSpPr>
        <p:spPr>
          <a:xfrm>
            <a:off x="1833884" y="650540"/>
            <a:ext cx="10728956" cy="954103"/>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1" i="0" u="none" strike="noStrike" kern="1200" cap="none" spc="0" baseline="0">
                <a:solidFill>
                  <a:srgbClr val="0070C0"/>
                </a:solidFill>
                <a:uFillTx/>
                <a:latin typeface="Arial" pitchFamily="34"/>
                <a:cs typeface="Arial" pitchFamily="34"/>
              </a:rPr>
              <a:t>2- QUEL EST L’IMPACT ENERGETIQUE DE LA RECHARGE DES SMARTPHONES A L’ECHELLE DU LYCEE ?</a:t>
            </a:r>
          </a:p>
        </p:txBody>
      </p:sp>
      <p:sp>
        <p:nvSpPr>
          <p:cNvPr id="5" name="ZoneTexte 2"/>
          <p:cNvSpPr txBox="1"/>
          <p:nvPr/>
        </p:nvSpPr>
        <p:spPr>
          <a:xfrm>
            <a:off x="630241" y="1824292"/>
            <a:ext cx="4311405" cy="800218"/>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0" i="0" u="none" strike="noStrike" kern="1200" cap="none" spc="0" baseline="0">
                <a:solidFill>
                  <a:srgbClr val="D60093"/>
                </a:solidFill>
                <a:uFillTx/>
                <a:latin typeface="Arial" pitchFamily="34"/>
                <a:cs typeface="Arial" pitchFamily="34"/>
              </a:rPr>
              <a:t>QUELQUES CHIFFRES :</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Century Gothic"/>
            </a:endParaRPr>
          </a:p>
        </p:txBody>
      </p:sp>
      <p:sp>
        <p:nvSpPr>
          <p:cNvPr id="6" name="ZoneTexte 10"/>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FFFF"/>
                </a:solidFill>
                <a:uFillTx/>
                <a:latin typeface="Arial" pitchFamily="34"/>
                <a:cs typeface="Arial" pitchFamily="34"/>
              </a:rPr>
              <a:t>PIERRE RIGAT IA-IPR Aix-Marseille et YAN GUEGUEN Lycée Vauvenargues</a:t>
            </a:r>
          </a:p>
        </p:txBody>
      </p:sp>
      <p:pic>
        <p:nvPicPr>
          <p:cNvPr id="7" name="Image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320604" y="1604643"/>
            <a:ext cx="4311405" cy="3415128"/>
          </a:xfrm>
          <a:prstGeom prst="rect">
            <a:avLst/>
          </a:prstGeom>
          <a:noFill/>
          <a:ln cap="rnd">
            <a:noFill/>
          </a:ln>
        </p:spPr>
      </p:pic>
      <p:sp>
        <p:nvSpPr>
          <p:cNvPr id="8" name="ZoneTexte 12"/>
          <p:cNvSpPr txBox="1"/>
          <p:nvPr/>
        </p:nvSpPr>
        <p:spPr>
          <a:xfrm>
            <a:off x="559987" y="3438454"/>
            <a:ext cx="6760607" cy="830997"/>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0" u="none" strike="noStrike" kern="1200" cap="none" spc="0" baseline="0">
                <a:solidFill>
                  <a:srgbClr val="FFFFFF"/>
                </a:solidFill>
                <a:uFillTx/>
                <a:latin typeface="Arial" pitchFamily="34"/>
                <a:cs typeface="Arial" pitchFamily="34"/>
              </a:rPr>
              <a:t>Il faut tenir compte de la consommation des antennes GSM, WI-FI… data-centers…</a:t>
            </a:r>
            <a:endParaRPr lang="fr-FR" sz="1800" b="0" i="0" u="none" strike="noStrike" kern="1200" cap="none" spc="0" baseline="0">
              <a:solidFill>
                <a:srgbClr val="FFFFFF"/>
              </a:solidFill>
              <a:uFillTx/>
              <a:latin typeface="Century Gothic"/>
            </a:endParaRPr>
          </a:p>
        </p:txBody>
      </p:sp>
      <p:sp>
        <p:nvSpPr>
          <p:cNvPr id="9" name="ZoneTexte 14"/>
          <p:cNvSpPr txBox="1"/>
          <p:nvPr/>
        </p:nvSpPr>
        <p:spPr>
          <a:xfrm>
            <a:off x="559987" y="2484351"/>
            <a:ext cx="6541846" cy="830997"/>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0" u="none" strike="noStrike" kern="1200" cap="none" spc="0" baseline="0">
                <a:solidFill>
                  <a:srgbClr val="FFFFFF"/>
                </a:solidFill>
                <a:uFillTx/>
                <a:latin typeface="Arial" pitchFamily="34"/>
                <a:cs typeface="Arial" pitchFamily="34"/>
              </a:rPr>
              <a:t>D’un point de vue plus global, les 3,5kWh/an  représente « l’arbre qui cache la forêt ».</a:t>
            </a:r>
          </a:p>
        </p:txBody>
      </p:sp>
      <p:sp>
        <p:nvSpPr>
          <p:cNvPr id="10" name="ZoneTexte 15"/>
          <p:cNvSpPr txBox="1"/>
          <p:nvPr/>
        </p:nvSpPr>
        <p:spPr>
          <a:xfrm>
            <a:off x="559987" y="4347341"/>
            <a:ext cx="6623127" cy="830997"/>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0" u="none" strike="noStrike" kern="1200" cap="none" spc="0" baseline="0">
                <a:solidFill>
                  <a:srgbClr val="FFFFFF"/>
                </a:solidFill>
                <a:uFillTx/>
                <a:latin typeface="Arial" pitchFamily="34"/>
                <a:cs typeface="Arial" pitchFamily="34"/>
              </a:rPr>
              <a:t>La navigation n’est pas complétement abstraite en effet </a:t>
            </a:r>
            <a:r>
              <a:rPr lang="fr-FR" sz="2400" b="0" i="0" u="none" strike="noStrike" kern="1200" cap="none" spc="0" baseline="0">
                <a:solidFill>
                  <a:srgbClr val="D60093"/>
                </a:solidFill>
                <a:uFillTx/>
                <a:latin typeface="Arial" pitchFamily="34"/>
                <a:cs typeface="Arial" pitchFamily="34"/>
              </a:rPr>
              <a:t>1GB</a:t>
            </a:r>
            <a:r>
              <a:rPr lang="fr-FR" sz="2400" b="0" i="0" u="none" strike="noStrike" kern="1200" cap="none" spc="0" baseline="0">
                <a:solidFill>
                  <a:srgbClr val="FFFFFF"/>
                </a:solidFill>
                <a:uFillTx/>
                <a:latin typeface="Arial" pitchFamily="34"/>
                <a:cs typeface="Arial" pitchFamily="34"/>
              </a:rPr>
              <a:t> nécessite entre </a:t>
            </a:r>
            <a:r>
              <a:rPr lang="fr-FR" sz="2400" b="0" i="0" u="none" strike="noStrike" kern="1200" cap="none" spc="0" baseline="0">
                <a:solidFill>
                  <a:srgbClr val="D60093"/>
                </a:solidFill>
                <a:uFillTx/>
                <a:latin typeface="Arial" pitchFamily="34"/>
                <a:cs typeface="Arial" pitchFamily="34"/>
              </a:rPr>
              <a:t>2</a:t>
            </a:r>
            <a:r>
              <a:rPr lang="fr-FR" sz="2400" b="0" i="0" u="none" strike="noStrike" kern="1200" cap="none" spc="0" baseline="0">
                <a:solidFill>
                  <a:srgbClr val="FFFFFF"/>
                </a:solidFill>
                <a:uFillTx/>
                <a:latin typeface="Arial" pitchFamily="34"/>
                <a:cs typeface="Arial" pitchFamily="34"/>
              </a:rPr>
              <a:t> et </a:t>
            </a:r>
            <a:r>
              <a:rPr lang="fr-FR" sz="2400" b="0" i="0" u="none" strike="noStrike" kern="1200" cap="none" spc="0" baseline="0">
                <a:solidFill>
                  <a:srgbClr val="D60093"/>
                </a:solidFill>
                <a:uFillTx/>
                <a:latin typeface="Arial" pitchFamily="34"/>
                <a:cs typeface="Arial" pitchFamily="34"/>
              </a:rPr>
              <a:t>19 kWh.</a:t>
            </a:r>
          </a:p>
        </p:txBody>
      </p:sp>
      <p:sp>
        <p:nvSpPr>
          <p:cNvPr id="11" name="ZoneTexte 16"/>
          <p:cNvSpPr txBox="1"/>
          <p:nvPr/>
        </p:nvSpPr>
        <p:spPr>
          <a:xfrm>
            <a:off x="519351" y="5245227"/>
            <a:ext cx="9549207" cy="830997"/>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0" u="none" strike="noStrike" kern="1200" cap="none" spc="0" baseline="0">
                <a:solidFill>
                  <a:srgbClr val="FFFFFF"/>
                </a:solidFill>
                <a:uFillTx/>
                <a:latin typeface="Arial" pitchFamily="34"/>
                <a:cs typeface="Arial" pitchFamily="34"/>
              </a:rPr>
              <a:t>Les technologies de l’information représentent </a:t>
            </a:r>
            <a:r>
              <a:rPr lang="fr-FR" sz="2400" b="0" i="0" u="none" strike="noStrike" kern="1200" cap="none" spc="0" baseline="0">
                <a:solidFill>
                  <a:srgbClr val="D60093"/>
                </a:solidFill>
                <a:uFillTx/>
                <a:latin typeface="Arial" pitchFamily="34"/>
                <a:cs typeface="Arial" pitchFamily="34"/>
              </a:rPr>
              <a:t>10 %</a:t>
            </a:r>
            <a:r>
              <a:rPr lang="fr-FR" sz="2400" b="0" i="0" u="none" strike="noStrike" kern="1200" cap="none" spc="0" baseline="0">
                <a:solidFill>
                  <a:srgbClr val="FFFFFF"/>
                </a:solidFill>
                <a:uFillTx/>
                <a:latin typeface="Arial" pitchFamily="34"/>
                <a:cs typeface="Arial" pitchFamily="34"/>
              </a:rPr>
              <a:t> de l’énergie consommée dans le monde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100000">
                                          <p:val>
                                            <p:strVal val="#ppt_x"/>
                                          </p:val>
                                        </p:tav>
                                      </p:tavLst>
                                    </p:anim>
                                    <p:anim calcmode="lin" valueType="num">
                                      <p:cBhvr>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ppt_x</p:attrName>
                                        </p:attrNameLst>
                                      </p:cBhvr>
                                      <p:tavLst>
                                        <p:tav tm="0">
                                          <p:val>
                                            <p:strVal val="#ppt_x"/>
                                          </p:val>
                                        </p:tav>
                                        <p:tav tm="100000">
                                          <p:val>
                                            <p:strVal val="#ppt_x"/>
                                          </p:val>
                                        </p:tav>
                                      </p:tavLst>
                                    </p:anim>
                                    <p:anim calcmode="lin" valueType="num">
                                      <p:cBhvr>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ppt_x</p:attrName>
                                        </p:attrNameLst>
                                      </p:cBhvr>
                                      <p:tavLst>
                                        <p:tav tm="0">
                                          <p:val>
                                            <p:strVal val="#ppt_x"/>
                                          </p:val>
                                        </p:tav>
                                        <p:tav tm="100000">
                                          <p:val>
                                            <p:strVal val="#ppt_x"/>
                                          </p:val>
                                        </p:tav>
                                      </p:tavLst>
                                    </p:anim>
                                    <p:anim calcmode="lin" valueType="num">
                                      <p:cBhvr>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name="Slide28">
    <p:spTree>
      <p:nvGrpSpPr>
        <p:cNvPr id="1" name=""/>
        <p:cNvGrpSpPr/>
        <p:nvPr/>
      </p:nvGrpSpPr>
      <p:grpSpPr>
        <a:xfrm>
          <a:off x="0" y="0"/>
          <a:ext cx="0" cy="0"/>
          <a:chOff x="0" y="0"/>
          <a:chExt cx="0" cy="0"/>
        </a:xfrm>
      </p:grpSpPr>
      <p:pic>
        <p:nvPicPr>
          <p:cNvPr id="2"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sp>
        <p:nvSpPr>
          <p:cNvPr id="3" name="ZoneTexte 4"/>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FFFF"/>
                </a:solidFill>
                <a:uFillTx/>
                <a:latin typeface="Arial" pitchFamily="34"/>
                <a:cs typeface="Arial" pitchFamily="34"/>
              </a:rPr>
              <a:t>PIERRE RIGAT IA-IPR Aix-Marseille et YAN GUEGUEN Lycée Vauvenargues</a:t>
            </a:r>
          </a:p>
        </p:txBody>
      </p:sp>
      <p:pic>
        <p:nvPicPr>
          <p:cNvPr id="4"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35917" y="5283586"/>
            <a:ext cx="1464823" cy="1393024"/>
          </a:xfrm>
          <a:prstGeom prst="rect">
            <a:avLst/>
          </a:prstGeom>
          <a:noFill/>
          <a:ln cap="rnd">
            <a:noFill/>
          </a:ln>
        </p:spPr>
      </p:pic>
      <p:pic>
        <p:nvPicPr>
          <p:cNvPr id="5" name="Imag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100819" y="1511695"/>
            <a:ext cx="1586831" cy="1393024"/>
          </a:xfrm>
          <a:prstGeom prst="rect">
            <a:avLst/>
          </a:prstGeom>
          <a:noFill/>
          <a:ln cap="rnd">
            <a:noFill/>
          </a:ln>
        </p:spPr>
      </p:pic>
      <p:sp>
        <p:nvSpPr>
          <p:cNvPr id="6" name="ZoneTexte 10"/>
          <p:cNvSpPr txBox="1"/>
          <p:nvPr/>
        </p:nvSpPr>
        <p:spPr>
          <a:xfrm>
            <a:off x="1814453" y="438692"/>
            <a:ext cx="10124437" cy="1723552"/>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600" b="1" i="0" u="none" strike="noStrike" kern="1200" cap="none" spc="0" baseline="0" dirty="0">
                <a:solidFill>
                  <a:srgbClr val="0070C0"/>
                </a:solidFill>
                <a:uFillTx/>
                <a:latin typeface="Arial" pitchFamily="34"/>
                <a:cs typeface="Arial" pitchFamily="34"/>
              </a:rPr>
              <a:t>3- L’INSTALLATION DES PANNEAUX SOLAIRES PERMET-ELLE DE REPONDRE AUX BESOINS ENERGETIQUES DE LA RECHARGE DES PORTABLES AU LYCEE?</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800" b="1" i="0" u="none" strike="noStrike" kern="1200" cap="none" spc="0" baseline="0" dirty="0">
              <a:solidFill>
                <a:srgbClr val="0070C0"/>
              </a:solidFill>
              <a:uFillTx/>
              <a:latin typeface="Arial" pitchFamily="34"/>
              <a:cs typeface="Arial" pitchFamily="34"/>
            </a:endParaRPr>
          </a:p>
        </p:txBody>
      </p:sp>
      <p:pic>
        <p:nvPicPr>
          <p:cNvPr id="7" name="Image 11"/>
          <p:cNvPicPr>
            <a:picLocks noChangeAspect="1"/>
          </p:cNvPicPr>
          <p:nvPr/>
        </p:nvPicPr>
        <p:blipFill>
          <a:blip r:embed="rId5"/>
          <a:srcRect/>
          <a:stretch>
            <a:fillRect/>
          </a:stretch>
        </p:blipFill>
        <p:spPr>
          <a:xfrm>
            <a:off x="1814453" y="1946748"/>
            <a:ext cx="7580723" cy="3983172"/>
          </a:xfrm>
          <a:prstGeom prst="rect">
            <a:avLst/>
          </a:prstGeom>
          <a:noFill/>
          <a:ln cap="rnd">
            <a:noFill/>
          </a:ln>
        </p:spPr>
      </p:pic>
      <p:sp>
        <p:nvSpPr>
          <p:cNvPr id="8" name="ZoneTexte 14"/>
          <p:cNvSpPr txBox="1"/>
          <p:nvPr/>
        </p:nvSpPr>
        <p:spPr>
          <a:xfrm>
            <a:off x="309030" y="4829952"/>
            <a:ext cx="1599541" cy="1477332"/>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0" i="1" u="none" strike="noStrike" kern="1200" cap="none" spc="0" baseline="0">
                <a:solidFill>
                  <a:srgbClr val="FFFFFF"/>
                </a:solidFill>
                <a:uFillTx/>
                <a:latin typeface="Century Gothic"/>
              </a:rPr>
              <a:t>Exemple du lycée Roosevelt de Reims</a:t>
            </a:r>
            <a:endParaRPr lang="fr-FR" sz="1800" b="0" i="0" u="none" strike="noStrike" kern="1200" cap="none" spc="0" baseline="0">
              <a:solidFill>
                <a:srgbClr val="FFFFFF"/>
              </a:solidFill>
              <a:uFillTx/>
              <a:latin typeface="Century Gothic"/>
            </a:endParaRP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ppt_x</p:attrName>
                                        </p:attrNameLst>
                                      </p:cBhvr>
                                      <p:tavLst>
                                        <p:tav tm="0">
                                          <p:val>
                                            <p:strVal val="#ppt_x"/>
                                          </p:val>
                                        </p:tav>
                                        <p:tav tm="100000">
                                          <p:val>
                                            <p:strVal val="#ppt_x"/>
                                          </p:val>
                                        </p:tav>
                                      </p:tavLst>
                                    </p:anim>
                                    <p:anim calcmode="lin" valueType="num">
                                      <p:cBhvr>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name="Slide35">
    <p:spTree>
      <p:nvGrpSpPr>
        <p:cNvPr id="1" name=""/>
        <p:cNvGrpSpPr/>
        <p:nvPr/>
      </p:nvGrpSpPr>
      <p:grpSpPr>
        <a:xfrm>
          <a:off x="0" y="0"/>
          <a:ext cx="0" cy="0"/>
          <a:chOff x="0" y="0"/>
          <a:chExt cx="0" cy="0"/>
        </a:xfrm>
      </p:grpSpPr>
      <p:pic>
        <p:nvPicPr>
          <p:cNvPr id="2"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sp>
        <p:nvSpPr>
          <p:cNvPr id="3" name="ZoneTexte 4"/>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FFFF"/>
                </a:solidFill>
                <a:uFillTx/>
                <a:latin typeface="Arial" pitchFamily="34"/>
                <a:cs typeface="Arial" pitchFamily="34"/>
              </a:rPr>
              <a:t>PIERRE RIGAT IA-IPR Aix-Marseille et YAN GUEGUEN Lycée Vauvenargues</a:t>
            </a:r>
          </a:p>
        </p:txBody>
      </p:sp>
      <p:pic>
        <p:nvPicPr>
          <p:cNvPr id="4"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35917" y="5283586"/>
            <a:ext cx="1464823" cy="1393024"/>
          </a:xfrm>
          <a:prstGeom prst="rect">
            <a:avLst/>
          </a:prstGeom>
          <a:noFill/>
          <a:ln cap="rnd">
            <a:noFill/>
          </a:ln>
        </p:spPr>
      </p:pic>
      <p:sp>
        <p:nvSpPr>
          <p:cNvPr id="5" name="ZoneTexte 10"/>
          <p:cNvSpPr txBox="1"/>
          <p:nvPr/>
        </p:nvSpPr>
        <p:spPr>
          <a:xfrm>
            <a:off x="1814453" y="438692"/>
            <a:ext cx="10124437" cy="1723552"/>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600" b="1" i="0" u="none" strike="noStrike" kern="1200" cap="none" spc="0" baseline="0" dirty="0">
                <a:solidFill>
                  <a:srgbClr val="0070C0"/>
                </a:solidFill>
                <a:uFillTx/>
                <a:latin typeface="Arial" pitchFamily="34"/>
                <a:cs typeface="Arial" pitchFamily="34"/>
              </a:rPr>
              <a:t>3- L’INSTALLATION DES PANNEAUX SOLAIRES PERMET-ELLE DE REPONDRE AUX BESOINS ENERGETIQUES DE LA RECHARGE DES PORTABLES AU LYCEE?</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800" b="1" i="0" u="none" strike="noStrike" kern="1200" cap="none" spc="0" baseline="0" dirty="0">
              <a:solidFill>
                <a:srgbClr val="0070C0"/>
              </a:solidFill>
              <a:uFillTx/>
              <a:latin typeface="Arial" pitchFamily="34"/>
              <a:cs typeface="Arial" pitchFamily="34"/>
            </a:endParaRPr>
          </a:p>
        </p:txBody>
      </p:sp>
      <p:sp>
        <p:nvSpPr>
          <p:cNvPr id="6" name="ZoneTexte 1"/>
          <p:cNvSpPr txBox="1"/>
          <p:nvPr/>
        </p:nvSpPr>
        <p:spPr>
          <a:xfrm>
            <a:off x="863595" y="1818348"/>
            <a:ext cx="9174476" cy="1107996"/>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1" i="1" u="none" strike="noStrike" kern="1200" cap="none" spc="0" baseline="0">
                <a:solidFill>
                  <a:srgbClr val="D60093"/>
                </a:solidFill>
                <a:uFillTx/>
                <a:latin typeface="Arial" pitchFamily="34"/>
                <a:cs typeface="Arial" pitchFamily="34"/>
              </a:rPr>
              <a:t>Quelle est l’énergie disponible à partir de l’installation des panneaux solaires présente sur le toit du lycée ?</a:t>
            </a:r>
            <a:endParaRPr lang="fr-FR" sz="2400" b="0" i="0" u="none" strike="noStrike" kern="1200" cap="none" spc="0" baseline="0">
              <a:solidFill>
                <a:srgbClr val="D60093"/>
              </a:solidFill>
              <a:uFillTx/>
              <a:latin typeface="Arial" pitchFamily="34"/>
              <a:cs typeface="Arial" pitchFamily="34"/>
            </a:endParaRP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Century Gothic"/>
            </a:endParaRPr>
          </a:p>
        </p:txBody>
      </p:sp>
      <p:sp>
        <p:nvSpPr>
          <p:cNvPr id="7" name="ZoneTexte 2"/>
          <p:cNvSpPr txBox="1"/>
          <p:nvPr/>
        </p:nvSpPr>
        <p:spPr>
          <a:xfrm>
            <a:off x="518163" y="2977432"/>
            <a:ext cx="3627123" cy="3323990"/>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0" u="none" strike="noStrike" kern="1200" cap="none" spc="0" baseline="0">
                <a:solidFill>
                  <a:srgbClr val="FFFFFF"/>
                </a:solidFill>
                <a:uFillTx/>
                <a:latin typeface="Arial" pitchFamily="34"/>
                <a:cs typeface="Arial" pitchFamily="34"/>
              </a:rPr>
              <a:t>Les élèves doivent déterminer l’énergie moyenne reçue en fonction du lieu d’étude, de l’orientation et de l’inclinaison de l’installation photovoltaïque.</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Century Gothic"/>
            </a:endParaRPr>
          </a:p>
        </p:txBody>
      </p:sp>
      <p:pic>
        <p:nvPicPr>
          <p:cNvPr id="8" name="Image 12" descr="carte2010 Tecsol"/>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3932550" y="2620935"/>
            <a:ext cx="3408041" cy="3023875"/>
          </a:xfrm>
          <a:prstGeom prst="rect">
            <a:avLst/>
          </a:prstGeom>
          <a:noFill/>
          <a:ln cap="rnd">
            <a:noFill/>
          </a:ln>
        </p:spPr>
      </p:pic>
      <p:sp>
        <p:nvSpPr>
          <p:cNvPr id="9" name="ZoneTexte 6"/>
          <p:cNvSpPr txBox="1"/>
          <p:nvPr/>
        </p:nvSpPr>
        <p:spPr>
          <a:xfrm>
            <a:off x="6705596" y="2643877"/>
            <a:ext cx="2006595" cy="1169554"/>
          </a:xfrm>
          <a:prstGeom prst="rect">
            <a:avLst/>
          </a:prstGeom>
          <a:solidFill>
            <a:srgbClr val="FFFFFF"/>
          </a:solid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400" b="0" i="0" u="none" strike="noStrike" kern="1200" cap="none" spc="0" baseline="0">
                <a:solidFill>
                  <a:srgbClr val="000000"/>
                </a:solidFill>
                <a:uFillTx/>
                <a:latin typeface="Arial" pitchFamily="34"/>
                <a:cs typeface="Arial" pitchFamily="34"/>
              </a:rPr>
              <a:t>Energie moyenne annuelle reçue au sol en France et rapportée à une journée en </a:t>
            </a:r>
            <a:r>
              <a:rPr lang="fr-FR" sz="1400" b="1" i="1" u="none" strike="noStrike" kern="1200" cap="none" spc="0" baseline="0">
                <a:solidFill>
                  <a:srgbClr val="000000"/>
                </a:solidFill>
                <a:uFillTx/>
                <a:latin typeface="Arial" pitchFamily="34"/>
                <a:cs typeface="Arial" pitchFamily="34"/>
              </a:rPr>
              <a:t>kWh.m</a:t>
            </a:r>
            <a:r>
              <a:rPr lang="fr-FR" sz="1400" b="1" i="1" u="none" strike="noStrike" kern="1200" cap="none" spc="0" baseline="30000">
                <a:solidFill>
                  <a:srgbClr val="000000"/>
                </a:solidFill>
                <a:uFillTx/>
                <a:latin typeface="Symbol" pitchFamily="18"/>
                <a:cs typeface="Arial" pitchFamily="34"/>
              </a:rPr>
              <a:t></a:t>
            </a:r>
            <a:r>
              <a:rPr lang="fr-FR" sz="1400" b="1" i="1" u="none" strike="noStrike" kern="1200" cap="none" spc="0" baseline="30000">
                <a:solidFill>
                  <a:srgbClr val="000000"/>
                </a:solidFill>
                <a:uFillTx/>
                <a:latin typeface="Arial" pitchFamily="34"/>
                <a:cs typeface="Arial" pitchFamily="34"/>
              </a:rPr>
              <a:t>2</a:t>
            </a:r>
            <a:r>
              <a:rPr lang="fr-FR" sz="1400" b="1" i="1" u="none" strike="noStrike" kern="1200" cap="none" spc="0" baseline="0">
                <a:solidFill>
                  <a:srgbClr val="000000"/>
                </a:solidFill>
                <a:uFillTx/>
                <a:latin typeface="Arial" pitchFamily="34"/>
                <a:cs typeface="Arial" pitchFamily="34"/>
              </a:rPr>
              <a:t> par jour</a:t>
            </a:r>
            <a:r>
              <a:rPr lang="fr-FR" sz="1400" b="0" i="0" u="none" strike="noStrike" kern="1200" cap="none" spc="0" baseline="0">
                <a:solidFill>
                  <a:srgbClr val="000000"/>
                </a:solidFill>
                <a:uFillTx/>
                <a:latin typeface="Arial" pitchFamily="34"/>
                <a:cs typeface="Arial" pitchFamily="34"/>
              </a:rPr>
              <a:t>.</a:t>
            </a:r>
            <a:endParaRPr lang="fr-FR" sz="1800" b="0" i="0" u="none" strike="noStrike" kern="1200" cap="none" spc="0" baseline="0">
              <a:solidFill>
                <a:srgbClr val="FFFFFF"/>
              </a:solidFill>
              <a:uFillTx/>
              <a:latin typeface="Century Gothic"/>
            </a:endParaRPr>
          </a:p>
        </p:txBody>
      </p:sp>
      <p:pic>
        <p:nvPicPr>
          <p:cNvPr id="10" name="Image 9"/>
          <p:cNvPicPr>
            <a:picLocks noChangeAspect="1"/>
          </p:cNvPicPr>
          <p:nvPr/>
        </p:nvPicPr>
        <p:blipFill>
          <a:blip r:embed="rId5"/>
          <a:srcRect/>
          <a:stretch>
            <a:fillRect/>
          </a:stretch>
        </p:blipFill>
        <p:spPr>
          <a:xfrm>
            <a:off x="7061197" y="3931654"/>
            <a:ext cx="3256278" cy="2416320"/>
          </a:xfrm>
          <a:prstGeom prst="rect">
            <a:avLst/>
          </a:prstGeom>
          <a:noFill/>
          <a:ln cap="rnd">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
                                          </p:val>
                                        </p:tav>
                                        <p:tav tm="100000">
                                          <p:val>
                                            <p:strVal val="#ppt_x"/>
                                          </p:val>
                                        </p:tav>
                                      </p:tavLst>
                                    </p:anim>
                                    <p:anim calcmode="lin" valueType="num">
                                      <p:cBhvr>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ppt_x</p:attrName>
                                        </p:attrNameLst>
                                      </p:cBhvr>
                                      <p:tavLst>
                                        <p:tav tm="0">
                                          <p:val>
                                            <p:strVal val="#ppt_x"/>
                                          </p:val>
                                        </p:tav>
                                        <p:tav tm="100000">
                                          <p:val>
                                            <p:strVal val="#ppt_x"/>
                                          </p:val>
                                        </p:tav>
                                      </p:tavLst>
                                    </p:anim>
                                    <p:anim calcmode="lin" valueType="num">
                                      <p:cBhvr>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flat">
            <a:noFill/>
          </a:ln>
        </p:spPr>
      </p:pic>
      <p:pic>
        <p:nvPicPr>
          <p:cNvPr id="6" name="Imag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25344" y="1976438"/>
            <a:ext cx="2161102" cy="1631378"/>
          </a:xfrm>
          <a:prstGeom prst="rect">
            <a:avLst/>
          </a:prstGeom>
        </p:spPr>
      </p:pic>
      <p:pic>
        <p:nvPicPr>
          <p:cNvPr id="7" name="Image 6"/>
          <p:cNvPicPr>
            <a:picLocks noChangeAspect="1"/>
          </p:cNvPicPr>
          <p:nvPr/>
        </p:nvPicPr>
        <p:blipFill>
          <a:blip r:embed="rId5"/>
          <a:stretch>
            <a:fillRect/>
          </a:stretch>
        </p:blipFill>
        <p:spPr>
          <a:xfrm>
            <a:off x="2557030" y="1829469"/>
            <a:ext cx="9239250" cy="514350"/>
          </a:xfrm>
          <a:prstGeom prst="rect">
            <a:avLst/>
          </a:prstGeom>
          <a:ln>
            <a:solidFill>
              <a:schemeClr val="tx1"/>
            </a:solidFill>
          </a:ln>
        </p:spPr>
      </p:pic>
      <p:cxnSp>
        <p:nvCxnSpPr>
          <p:cNvPr id="9" name="Connecteur droit avec flèche 8"/>
          <p:cNvCxnSpPr/>
          <p:nvPr/>
        </p:nvCxnSpPr>
        <p:spPr>
          <a:xfrm flipV="1">
            <a:off x="1856509" y="2086644"/>
            <a:ext cx="700521" cy="1418556"/>
          </a:xfrm>
          <a:prstGeom prst="straightConnector1">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Rectangle à coins arrondis 10"/>
          <p:cNvSpPr/>
          <p:nvPr/>
        </p:nvSpPr>
        <p:spPr>
          <a:xfrm>
            <a:off x="7176655" y="1770909"/>
            <a:ext cx="3297381" cy="315735"/>
          </a:xfrm>
          <a:prstGeom prst="round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ZoneTexte 11"/>
          <p:cNvSpPr txBox="1"/>
          <p:nvPr/>
        </p:nvSpPr>
        <p:spPr>
          <a:xfrm>
            <a:off x="7682345" y="1329068"/>
            <a:ext cx="2286000" cy="369332"/>
          </a:xfrm>
          <a:prstGeom prst="rect">
            <a:avLst/>
          </a:prstGeom>
          <a:noFill/>
        </p:spPr>
        <p:txBody>
          <a:bodyPr wrap="square" rtlCol="0">
            <a:spAutoFit/>
          </a:bodyPr>
          <a:lstStyle/>
          <a:p>
            <a:pPr algn="ctr"/>
            <a:r>
              <a:rPr lang="fr-FR" b="1" dirty="0">
                <a:solidFill>
                  <a:srgbClr val="FF6600"/>
                </a:solidFill>
              </a:rPr>
              <a:t>Pourquoi ?</a:t>
            </a:r>
          </a:p>
        </p:txBody>
      </p:sp>
      <p:grpSp>
        <p:nvGrpSpPr>
          <p:cNvPr id="48" name="Groupe 47"/>
          <p:cNvGrpSpPr/>
          <p:nvPr/>
        </p:nvGrpSpPr>
        <p:grpSpPr>
          <a:xfrm>
            <a:off x="702196" y="2343819"/>
            <a:ext cx="11252358" cy="4370775"/>
            <a:chOff x="702196" y="2343819"/>
            <a:chExt cx="11252358" cy="4370775"/>
          </a:xfrm>
        </p:grpSpPr>
        <p:pic>
          <p:nvPicPr>
            <p:cNvPr id="4" name="Image 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58644" y="5063828"/>
              <a:ext cx="1695910" cy="1612782"/>
            </a:xfrm>
            <a:prstGeom prst="rect">
              <a:avLst/>
            </a:prstGeom>
            <a:noFill/>
            <a:ln cap="flat">
              <a:noFill/>
            </a:ln>
          </p:spPr>
        </p:pic>
        <p:sp>
          <p:nvSpPr>
            <p:cNvPr id="13" name="Ellipse 12"/>
            <p:cNvSpPr/>
            <p:nvPr/>
          </p:nvSpPr>
          <p:spPr>
            <a:xfrm>
              <a:off x="6802582" y="3413062"/>
              <a:ext cx="3301532" cy="330153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5" name="Connecteur droit 14"/>
            <p:cNvCxnSpPr/>
            <p:nvPr/>
          </p:nvCxnSpPr>
          <p:spPr>
            <a:xfrm flipH="1">
              <a:off x="6041176" y="5063828"/>
              <a:ext cx="247936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Connecteur droit 15"/>
            <p:cNvCxnSpPr/>
            <p:nvPr/>
          </p:nvCxnSpPr>
          <p:spPr>
            <a:xfrm flipH="1" flipV="1">
              <a:off x="6262256" y="4103875"/>
              <a:ext cx="2258289" cy="95995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Connecteur droit 20"/>
            <p:cNvCxnSpPr>
              <a:stCxn id="29" idx="0"/>
            </p:cNvCxnSpPr>
            <p:nvPr/>
          </p:nvCxnSpPr>
          <p:spPr>
            <a:xfrm flipH="1">
              <a:off x="6691742" y="3474628"/>
              <a:ext cx="630063" cy="1547635"/>
            </a:xfrm>
            <a:prstGeom prst="line">
              <a:avLst/>
            </a:prstGeom>
            <a:ln>
              <a:solidFill>
                <a:schemeClr val="tx1"/>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Connecteur droit 22"/>
            <p:cNvCxnSpPr>
              <a:endCxn id="29" idx="2"/>
            </p:cNvCxnSpPr>
            <p:nvPr/>
          </p:nvCxnSpPr>
          <p:spPr>
            <a:xfrm flipH="1" flipV="1">
              <a:off x="6885823" y="3406771"/>
              <a:ext cx="47670" cy="103185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Arc 25"/>
            <p:cNvSpPr/>
            <p:nvPr/>
          </p:nvSpPr>
          <p:spPr>
            <a:xfrm flipH="1">
              <a:off x="7329770" y="4438630"/>
              <a:ext cx="468922" cy="1117043"/>
            </a:xfrm>
            <a:prstGeom prst="arc">
              <a:avLst>
                <a:gd name="adj1" fmla="val 17568821"/>
                <a:gd name="adj2" fmla="val 603166"/>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9" name="Arc 28"/>
            <p:cNvSpPr/>
            <p:nvPr/>
          </p:nvSpPr>
          <p:spPr>
            <a:xfrm rot="5400000" flipH="1">
              <a:off x="6692811" y="3082063"/>
              <a:ext cx="468922" cy="1117043"/>
            </a:xfrm>
            <a:prstGeom prst="arc">
              <a:avLst>
                <a:gd name="adj1" fmla="val 17568821"/>
                <a:gd name="adj2" fmla="val 603166"/>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cxnSp>
          <p:nvCxnSpPr>
            <p:cNvPr id="32" name="Connecteur droit 31"/>
            <p:cNvCxnSpPr/>
            <p:nvPr/>
          </p:nvCxnSpPr>
          <p:spPr>
            <a:xfrm flipH="1" flipV="1">
              <a:off x="7564231" y="2580740"/>
              <a:ext cx="956314" cy="24830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Connecteur droit 34"/>
            <p:cNvCxnSpPr/>
            <p:nvPr/>
          </p:nvCxnSpPr>
          <p:spPr>
            <a:xfrm flipH="1">
              <a:off x="7582012" y="3046597"/>
              <a:ext cx="1506898" cy="578740"/>
            </a:xfrm>
            <a:prstGeom prst="line">
              <a:avLst/>
            </a:prstGeom>
            <a:ln>
              <a:solidFill>
                <a:schemeClr val="tx1"/>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7" name="Arc 36"/>
            <p:cNvSpPr/>
            <p:nvPr/>
          </p:nvSpPr>
          <p:spPr>
            <a:xfrm flipH="1">
              <a:off x="7751290" y="4103875"/>
              <a:ext cx="1092246" cy="1476909"/>
            </a:xfrm>
            <a:prstGeom prst="arc">
              <a:avLst>
                <a:gd name="adj1" fmla="val 16905283"/>
                <a:gd name="adj2" fmla="val 1379309"/>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cxnSp>
          <p:nvCxnSpPr>
            <p:cNvPr id="38" name="Connecteur droit 37"/>
            <p:cNvCxnSpPr/>
            <p:nvPr/>
          </p:nvCxnSpPr>
          <p:spPr>
            <a:xfrm flipH="1" flipV="1">
              <a:off x="7877590" y="2492371"/>
              <a:ext cx="47670" cy="103185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Arc 38"/>
            <p:cNvSpPr/>
            <p:nvPr/>
          </p:nvSpPr>
          <p:spPr>
            <a:xfrm rot="5400000" flipH="1">
              <a:off x="7569871" y="2552851"/>
              <a:ext cx="1092246" cy="1476909"/>
            </a:xfrm>
            <a:prstGeom prst="arc">
              <a:avLst>
                <a:gd name="adj1" fmla="val 16905283"/>
                <a:gd name="adj2" fmla="val 1379309"/>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42" name="ZoneTexte 41"/>
            <p:cNvSpPr txBox="1"/>
            <p:nvPr/>
          </p:nvSpPr>
          <p:spPr>
            <a:xfrm>
              <a:off x="6988204" y="4657663"/>
              <a:ext cx="374072" cy="369332"/>
            </a:xfrm>
            <a:prstGeom prst="rect">
              <a:avLst/>
            </a:prstGeom>
            <a:noFill/>
          </p:spPr>
          <p:txBody>
            <a:bodyPr wrap="square" rtlCol="0">
              <a:spAutoFit/>
            </a:bodyPr>
            <a:lstStyle/>
            <a:p>
              <a:r>
                <a:rPr lang="fr-FR" dirty="0">
                  <a:sym typeface="Symbol" panose="05050102010706020507" pitchFamily="18" charset="2"/>
                </a:rPr>
                <a:t></a:t>
              </a:r>
              <a:endParaRPr lang="fr-FR" dirty="0"/>
            </a:p>
          </p:txBody>
        </p:sp>
        <p:sp>
          <p:nvSpPr>
            <p:cNvPr id="43" name="ZoneTexte 42"/>
            <p:cNvSpPr txBox="1"/>
            <p:nvPr/>
          </p:nvSpPr>
          <p:spPr>
            <a:xfrm>
              <a:off x="6947733" y="3037436"/>
              <a:ext cx="374072" cy="369332"/>
            </a:xfrm>
            <a:prstGeom prst="rect">
              <a:avLst/>
            </a:prstGeom>
            <a:noFill/>
          </p:spPr>
          <p:txBody>
            <a:bodyPr wrap="square" rtlCol="0">
              <a:spAutoFit/>
            </a:bodyPr>
            <a:lstStyle/>
            <a:p>
              <a:r>
                <a:rPr lang="fr-FR" dirty="0">
                  <a:sym typeface="Symbol" panose="05050102010706020507" pitchFamily="18" charset="2"/>
                </a:rPr>
                <a:t></a:t>
              </a:r>
              <a:endParaRPr lang="fr-FR" dirty="0"/>
            </a:p>
          </p:txBody>
        </p:sp>
        <p:sp>
          <p:nvSpPr>
            <p:cNvPr id="44" name="ZoneTexte 43"/>
            <p:cNvSpPr txBox="1"/>
            <p:nvPr/>
          </p:nvSpPr>
          <p:spPr>
            <a:xfrm>
              <a:off x="7616444" y="4063779"/>
              <a:ext cx="374072" cy="369332"/>
            </a:xfrm>
            <a:prstGeom prst="rect">
              <a:avLst/>
            </a:prstGeom>
            <a:noFill/>
          </p:spPr>
          <p:txBody>
            <a:bodyPr wrap="square" rtlCol="0">
              <a:spAutoFit/>
            </a:bodyPr>
            <a:lstStyle/>
            <a:p>
              <a:r>
                <a:rPr lang="fr-FR" dirty="0">
                  <a:sym typeface="Symbol" panose="05050102010706020507" pitchFamily="18" charset="2"/>
                </a:rPr>
                <a:t></a:t>
              </a:r>
              <a:endParaRPr lang="fr-FR" dirty="0"/>
            </a:p>
          </p:txBody>
        </p:sp>
        <p:sp>
          <p:nvSpPr>
            <p:cNvPr id="45" name="ZoneTexte 44"/>
            <p:cNvSpPr txBox="1"/>
            <p:nvPr/>
          </p:nvSpPr>
          <p:spPr>
            <a:xfrm>
              <a:off x="8316070" y="2387774"/>
              <a:ext cx="374072" cy="369332"/>
            </a:xfrm>
            <a:prstGeom prst="rect">
              <a:avLst/>
            </a:prstGeom>
            <a:noFill/>
          </p:spPr>
          <p:txBody>
            <a:bodyPr wrap="square" rtlCol="0">
              <a:spAutoFit/>
            </a:bodyPr>
            <a:lstStyle/>
            <a:p>
              <a:r>
                <a:rPr lang="fr-FR" dirty="0">
                  <a:sym typeface="Symbol" panose="05050102010706020507" pitchFamily="18" charset="2"/>
                </a:rPr>
                <a:t></a:t>
              </a:r>
              <a:endParaRPr lang="fr-FR" dirty="0"/>
            </a:p>
          </p:txBody>
        </p:sp>
        <p:sp>
          <p:nvSpPr>
            <p:cNvPr id="46" name="Flèche droite 45"/>
            <p:cNvSpPr/>
            <p:nvPr/>
          </p:nvSpPr>
          <p:spPr>
            <a:xfrm>
              <a:off x="3335154" y="2343819"/>
              <a:ext cx="2706022" cy="2228165"/>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7" name="ZoneTexte 46"/>
            <p:cNvSpPr txBox="1"/>
            <p:nvPr/>
          </p:nvSpPr>
          <p:spPr>
            <a:xfrm>
              <a:off x="3491345" y="3172691"/>
              <a:ext cx="1890785" cy="646331"/>
            </a:xfrm>
            <a:prstGeom prst="rect">
              <a:avLst/>
            </a:prstGeom>
            <a:noFill/>
          </p:spPr>
          <p:txBody>
            <a:bodyPr wrap="square" rtlCol="0">
              <a:spAutoFit/>
            </a:bodyPr>
            <a:lstStyle/>
            <a:p>
              <a:pPr algn="ctr"/>
              <a:r>
                <a:rPr lang="fr-FR" dirty="0"/>
                <a:t>Rayonnement solaire</a:t>
              </a:r>
            </a:p>
          </p:txBody>
        </p:sp>
        <p:sp>
          <p:nvSpPr>
            <p:cNvPr id="50" name="ZoneTexte 49"/>
            <p:cNvSpPr txBox="1"/>
            <p:nvPr/>
          </p:nvSpPr>
          <p:spPr>
            <a:xfrm>
              <a:off x="702196" y="5355432"/>
              <a:ext cx="3009145" cy="646331"/>
            </a:xfrm>
            <a:prstGeom prst="rect">
              <a:avLst/>
            </a:prstGeom>
            <a:noFill/>
          </p:spPr>
          <p:txBody>
            <a:bodyPr wrap="square" rtlCol="0">
              <a:spAutoFit/>
            </a:bodyPr>
            <a:lstStyle/>
            <a:p>
              <a:pPr algn="ctr"/>
              <a:r>
                <a:rPr lang="fr-FR" dirty="0"/>
                <a:t>Latitude de Lille 50,6°</a:t>
              </a:r>
            </a:p>
            <a:p>
              <a:pPr algn="ctr"/>
              <a:r>
                <a:rPr lang="fr-FR" dirty="0"/>
                <a:t>Latitude de Perpignan 42,7° </a:t>
              </a:r>
            </a:p>
          </p:txBody>
        </p:sp>
      </p:grpSp>
      <p:sp>
        <p:nvSpPr>
          <p:cNvPr id="49" name="ZoneTexte 48"/>
          <p:cNvSpPr txBox="1"/>
          <p:nvPr/>
        </p:nvSpPr>
        <p:spPr>
          <a:xfrm>
            <a:off x="225344" y="4253345"/>
            <a:ext cx="4555254" cy="677108"/>
          </a:xfrm>
          <a:prstGeom prst="rect">
            <a:avLst/>
          </a:prstGeom>
          <a:noFill/>
        </p:spPr>
        <p:txBody>
          <a:bodyPr wrap="square" rtlCol="0">
            <a:spAutoFit/>
          </a:bodyPr>
          <a:lstStyle/>
          <a:p>
            <a:r>
              <a:rPr lang="fr-FR" sz="1900" i="1" dirty="0"/>
              <a:t>Quelle différence entre Lille et Perpignan si on n’incline les panneaux d’un même angle ?</a:t>
            </a:r>
          </a:p>
        </p:txBody>
      </p:sp>
      <p:sp>
        <p:nvSpPr>
          <p:cNvPr id="33" name="ZoneTexte 10"/>
          <p:cNvSpPr txBox="1"/>
          <p:nvPr/>
        </p:nvSpPr>
        <p:spPr>
          <a:xfrm>
            <a:off x="2067563" y="147961"/>
            <a:ext cx="10124437" cy="1723552"/>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600" b="1" i="0" u="none" strike="noStrike" kern="1200" cap="none" spc="0" baseline="0" dirty="0">
                <a:solidFill>
                  <a:srgbClr val="0070C0"/>
                </a:solidFill>
                <a:uFillTx/>
                <a:latin typeface="Arial" pitchFamily="34"/>
                <a:cs typeface="Arial" pitchFamily="34"/>
              </a:rPr>
              <a:t>3- L’INSTALLATION DES PANNEAUX SOLAIRES PERMET-ELLE DE REPONDRE AUX BESOINS ENERGETIQUES DE LA RECHARGE DES PORTABLES AU LYCEE?</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800" b="1" i="0" u="none" strike="noStrike" kern="1200" cap="none" spc="0" baseline="0" dirty="0">
              <a:solidFill>
                <a:srgbClr val="0070C0"/>
              </a:solidFill>
              <a:uFillTx/>
              <a:latin typeface="Arial" pitchFamily="34"/>
              <a:cs typeface="Arial" pitchFamily="34"/>
            </a:endParaRPr>
          </a:p>
        </p:txBody>
      </p:sp>
      <p:sp>
        <p:nvSpPr>
          <p:cNvPr id="34" name="ZoneTexte 4"/>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dirty="0">
                <a:solidFill>
                  <a:srgbClr val="FFFFFF"/>
                </a:solidFill>
                <a:uFillTx/>
                <a:latin typeface="Arial" pitchFamily="34"/>
                <a:cs typeface="Arial" pitchFamily="34"/>
              </a:rPr>
              <a:t>PIERRE RIGAT IA-IPR Aix-Marseille et YAN GUEGUEN Lycée Vauvenargues</a:t>
            </a:r>
          </a:p>
        </p:txBody>
      </p:sp>
    </p:spTree>
    <p:extLst>
      <p:ext uri="{BB962C8B-B14F-4D97-AF65-F5344CB8AC3E}">
        <p14:creationId xmlns:p14="http://schemas.microsoft.com/office/powerpoint/2010/main" val="39547849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flat">
            <a:noFill/>
          </a:ln>
        </p:spPr>
      </p:pic>
      <p:pic>
        <p:nvPicPr>
          <p:cNvPr id="6"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5344" y="1976438"/>
            <a:ext cx="2161102" cy="1631378"/>
          </a:xfrm>
          <a:prstGeom prst="rect">
            <a:avLst/>
          </a:prstGeom>
        </p:spPr>
      </p:pic>
      <p:pic>
        <p:nvPicPr>
          <p:cNvPr id="7" name="Image 6"/>
          <p:cNvPicPr>
            <a:picLocks noChangeAspect="1"/>
          </p:cNvPicPr>
          <p:nvPr/>
        </p:nvPicPr>
        <p:blipFill>
          <a:blip r:embed="rId4"/>
          <a:stretch>
            <a:fillRect/>
          </a:stretch>
        </p:blipFill>
        <p:spPr>
          <a:xfrm>
            <a:off x="2557030" y="1829469"/>
            <a:ext cx="9239250" cy="514350"/>
          </a:xfrm>
          <a:prstGeom prst="rect">
            <a:avLst/>
          </a:prstGeom>
          <a:ln>
            <a:solidFill>
              <a:schemeClr val="tx1"/>
            </a:solidFill>
          </a:ln>
        </p:spPr>
      </p:pic>
      <p:cxnSp>
        <p:nvCxnSpPr>
          <p:cNvPr id="9" name="Connecteur droit avec flèche 8"/>
          <p:cNvCxnSpPr/>
          <p:nvPr/>
        </p:nvCxnSpPr>
        <p:spPr>
          <a:xfrm flipV="1">
            <a:off x="1856509" y="2086644"/>
            <a:ext cx="700521" cy="1418556"/>
          </a:xfrm>
          <a:prstGeom prst="straightConnector1">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Rectangle à coins arrondis 10"/>
          <p:cNvSpPr/>
          <p:nvPr/>
        </p:nvSpPr>
        <p:spPr>
          <a:xfrm>
            <a:off x="7176655" y="1770909"/>
            <a:ext cx="3297381" cy="315735"/>
          </a:xfrm>
          <a:prstGeom prst="round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ZoneTexte 11"/>
          <p:cNvSpPr txBox="1"/>
          <p:nvPr/>
        </p:nvSpPr>
        <p:spPr>
          <a:xfrm>
            <a:off x="7682345" y="1329068"/>
            <a:ext cx="2286000" cy="369332"/>
          </a:xfrm>
          <a:prstGeom prst="rect">
            <a:avLst/>
          </a:prstGeom>
          <a:noFill/>
        </p:spPr>
        <p:txBody>
          <a:bodyPr wrap="square" rtlCol="0">
            <a:spAutoFit/>
          </a:bodyPr>
          <a:lstStyle/>
          <a:p>
            <a:pPr algn="ctr"/>
            <a:r>
              <a:rPr lang="fr-FR" b="1" dirty="0">
                <a:solidFill>
                  <a:srgbClr val="FF6600"/>
                </a:solidFill>
              </a:rPr>
              <a:t>Pourquoi ?</a:t>
            </a:r>
          </a:p>
        </p:txBody>
      </p:sp>
      <p:pic>
        <p:nvPicPr>
          <p:cNvPr id="4" name="Image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258644" y="5063828"/>
            <a:ext cx="1695910" cy="1612782"/>
          </a:xfrm>
          <a:prstGeom prst="rect">
            <a:avLst/>
          </a:prstGeom>
          <a:noFill/>
          <a:ln cap="flat">
            <a:noFill/>
          </a:ln>
        </p:spPr>
      </p:pic>
      <p:sp>
        <p:nvSpPr>
          <p:cNvPr id="50" name="ZoneTexte 49"/>
          <p:cNvSpPr txBox="1"/>
          <p:nvPr/>
        </p:nvSpPr>
        <p:spPr>
          <a:xfrm>
            <a:off x="702196" y="5355432"/>
            <a:ext cx="3009145" cy="646331"/>
          </a:xfrm>
          <a:prstGeom prst="rect">
            <a:avLst/>
          </a:prstGeom>
          <a:noFill/>
        </p:spPr>
        <p:txBody>
          <a:bodyPr wrap="square" rtlCol="0">
            <a:spAutoFit/>
          </a:bodyPr>
          <a:lstStyle/>
          <a:p>
            <a:pPr algn="ctr"/>
            <a:r>
              <a:rPr lang="fr-FR" dirty="0"/>
              <a:t>Latitude de Lille 50,6°</a:t>
            </a:r>
          </a:p>
          <a:p>
            <a:pPr algn="ctr"/>
            <a:r>
              <a:rPr lang="fr-FR" dirty="0"/>
              <a:t>Latitude de Perpignan 42,7° </a:t>
            </a:r>
          </a:p>
        </p:txBody>
      </p:sp>
      <p:sp>
        <p:nvSpPr>
          <p:cNvPr id="49" name="ZoneTexte 48"/>
          <p:cNvSpPr txBox="1"/>
          <p:nvPr/>
        </p:nvSpPr>
        <p:spPr>
          <a:xfrm>
            <a:off x="225344" y="4253345"/>
            <a:ext cx="4555254" cy="677108"/>
          </a:xfrm>
          <a:prstGeom prst="rect">
            <a:avLst/>
          </a:prstGeom>
          <a:noFill/>
        </p:spPr>
        <p:txBody>
          <a:bodyPr wrap="square" rtlCol="0">
            <a:spAutoFit/>
          </a:bodyPr>
          <a:lstStyle/>
          <a:p>
            <a:r>
              <a:rPr lang="fr-FR" sz="1900" i="1" dirty="0"/>
              <a:t>Quelle différence entre Lille et Perpignan si on n’incline les panneaux d’un même angle ?</a:t>
            </a:r>
          </a:p>
        </p:txBody>
      </p:sp>
      <p:grpSp>
        <p:nvGrpSpPr>
          <p:cNvPr id="19" name="Groupe 18"/>
          <p:cNvGrpSpPr/>
          <p:nvPr/>
        </p:nvGrpSpPr>
        <p:grpSpPr>
          <a:xfrm>
            <a:off x="3335154" y="2343819"/>
            <a:ext cx="6768960" cy="4370775"/>
            <a:chOff x="3335154" y="2343819"/>
            <a:chExt cx="6768960" cy="4370775"/>
          </a:xfrm>
        </p:grpSpPr>
        <p:sp>
          <p:nvSpPr>
            <p:cNvPr id="13" name="Ellipse 12"/>
            <p:cNvSpPr/>
            <p:nvPr/>
          </p:nvSpPr>
          <p:spPr>
            <a:xfrm>
              <a:off x="6802582" y="3413062"/>
              <a:ext cx="3301532" cy="330153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5" name="Connecteur droit 14"/>
            <p:cNvCxnSpPr/>
            <p:nvPr/>
          </p:nvCxnSpPr>
          <p:spPr>
            <a:xfrm flipH="1">
              <a:off x="6041176" y="5063828"/>
              <a:ext cx="247936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Connecteur droit 15"/>
            <p:cNvCxnSpPr/>
            <p:nvPr/>
          </p:nvCxnSpPr>
          <p:spPr>
            <a:xfrm flipH="1" flipV="1">
              <a:off x="6262256" y="4103875"/>
              <a:ext cx="2258289" cy="95995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Connecteur droit 20"/>
            <p:cNvCxnSpPr>
              <a:stCxn id="29" idx="0"/>
            </p:cNvCxnSpPr>
            <p:nvPr/>
          </p:nvCxnSpPr>
          <p:spPr>
            <a:xfrm flipH="1">
              <a:off x="6691742" y="3474628"/>
              <a:ext cx="630063" cy="1547635"/>
            </a:xfrm>
            <a:prstGeom prst="line">
              <a:avLst/>
            </a:prstGeom>
            <a:ln>
              <a:solidFill>
                <a:schemeClr val="tx1"/>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Connecteur droit 22"/>
            <p:cNvCxnSpPr>
              <a:endCxn id="29" idx="2"/>
            </p:cNvCxnSpPr>
            <p:nvPr/>
          </p:nvCxnSpPr>
          <p:spPr>
            <a:xfrm flipH="1" flipV="1">
              <a:off x="6885823" y="3406771"/>
              <a:ext cx="47670" cy="103185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Arc 25"/>
            <p:cNvSpPr/>
            <p:nvPr/>
          </p:nvSpPr>
          <p:spPr>
            <a:xfrm flipH="1">
              <a:off x="7329770" y="4438630"/>
              <a:ext cx="468922" cy="1117043"/>
            </a:xfrm>
            <a:prstGeom prst="arc">
              <a:avLst>
                <a:gd name="adj1" fmla="val 17568821"/>
                <a:gd name="adj2" fmla="val 603166"/>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9" name="Arc 28"/>
            <p:cNvSpPr/>
            <p:nvPr/>
          </p:nvSpPr>
          <p:spPr>
            <a:xfrm rot="5400000" flipH="1">
              <a:off x="6692811" y="3082063"/>
              <a:ext cx="468922" cy="1117043"/>
            </a:xfrm>
            <a:prstGeom prst="arc">
              <a:avLst>
                <a:gd name="adj1" fmla="val 17568821"/>
                <a:gd name="adj2" fmla="val 603166"/>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cxnSp>
          <p:nvCxnSpPr>
            <p:cNvPr id="32" name="Connecteur droit 31"/>
            <p:cNvCxnSpPr/>
            <p:nvPr/>
          </p:nvCxnSpPr>
          <p:spPr>
            <a:xfrm flipH="1" flipV="1">
              <a:off x="7564231" y="2580740"/>
              <a:ext cx="956314" cy="24830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Connecteur droit 34"/>
            <p:cNvCxnSpPr/>
            <p:nvPr/>
          </p:nvCxnSpPr>
          <p:spPr>
            <a:xfrm flipH="1">
              <a:off x="7582012" y="3046597"/>
              <a:ext cx="1506898" cy="578740"/>
            </a:xfrm>
            <a:prstGeom prst="line">
              <a:avLst/>
            </a:prstGeom>
            <a:ln>
              <a:solidFill>
                <a:schemeClr val="tx1"/>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7" name="Arc 36"/>
            <p:cNvSpPr/>
            <p:nvPr/>
          </p:nvSpPr>
          <p:spPr>
            <a:xfrm flipH="1">
              <a:off x="7751290" y="4103875"/>
              <a:ext cx="1092246" cy="1476909"/>
            </a:xfrm>
            <a:prstGeom prst="arc">
              <a:avLst>
                <a:gd name="adj1" fmla="val 16905283"/>
                <a:gd name="adj2" fmla="val 1379309"/>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cxnSp>
          <p:nvCxnSpPr>
            <p:cNvPr id="38" name="Connecteur droit 37"/>
            <p:cNvCxnSpPr>
              <a:endCxn id="45" idx="2"/>
            </p:cNvCxnSpPr>
            <p:nvPr/>
          </p:nvCxnSpPr>
          <p:spPr>
            <a:xfrm flipV="1">
              <a:off x="7944933" y="2757106"/>
              <a:ext cx="558173" cy="7480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ZoneTexte 41"/>
            <p:cNvSpPr txBox="1"/>
            <p:nvPr/>
          </p:nvSpPr>
          <p:spPr>
            <a:xfrm>
              <a:off x="6988204" y="4657663"/>
              <a:ext cx="374072" cy="369332"/>
            </a:xfrm>
            <a:prstGeom prst="rect">
              <a:avLst/>
            </a:prstGeom>
            <a:noFill/>
          </p:spPr>
          <p:txBody>
            <a:bodyPr wrap="square" rtlCol="0">
              <a:spAutoFit/>
            </a:bodyPr>
            <a:lstStyle/>
            <a:p>
              <a:r>
                <a:rPr lang="fr-FR" dirty="0">
                  <a:sym typeface="Symbol" panose="05050102010706020507" pitchFamily="18" charset="2"/>
                </a:rPr>
                <a:t></a:t>
              </a:r>
              <a:endParaRPr lang="fr-FR" dirty="0"/>
            </a:p>
          </p:txBody>
        </p:sp>
        <p:sp>
          <p:nvSpPr>
            <p:cNvPr id="43" name="ZoneTexte 42"/>
            <p:cNvSpPr txBox="1"/>
            <p:nvPr/>
          </p:nvSpPr>
          <p:spPr>
            <a:xfrm>
              <a:off x="6947733" y="3037436"/>
              <a:ext cx="374072" cy="369332"/>
            </a:xfrm>
            <a:prstGeom prst="rect">
              <a:avLst/>
            </a:prstGeom>
            <a:noFill/>
          </p:spPr>
          <p:txBody>
            <a:bodyPr wrap="square" rtlCol="0">
              <a:spAutoFit/>
            </a:bodyPr>
            <a:lstStyle/>
            <a:p>
              <a:r>
                <a:rPr lang="fr-FR" dirty="0">
                  <a:sym typeface="Symbol" panose="05050102010706020507" pitchFamily="18" charset="2"/>
                </a:rPr>
                <a:t></a:t>
              </a:r>
              <a:endParaRPr lang="fr-FR" dirty="0"/>
            </a:p>
          </p:txBody>
        </p:sp>
        <p:sp>
          <p:nvSpPr>
            <p:cNvPr id="44" name="ZoneTexte 43"/>
            <p:cNvSpPr txBox="1"/>
            <p:nvPr/>
          </p:nvSpPr>
          <p:spPr>
            <a:xfrm>
              <a:off x="7616444" y="4063779"/>
              <a:ext cx="374072" cy="369332"/>
            </a:xfrm>
            <a:prstGeom prst="rect">
              <a:avLst/>
            </a:prstGeom>
            <a:noFill/>
          </p:spPr>
          <p:txBody>
            <a:bodyPr wrap="square" rtlCol="0">
              <a:spAutoFit/>
            </a:bodyPr>
            <a:lstStyle/>
            <a:p>
              <a:r>
                <a:rPr lang="fr-FR" dirty="0">
                  <a:sym typeface="Symbol" panose="05050102010706020507" pitchFamily="18" charset="2"/>
                </a:rPr>
                <a:t></a:t>
              </a:r>
              <a:endParaRPr lang="fr-FR" dirty="0"/>
            </a:p>
          </p:txBody>
        </p:sp>
        <p:sp>
          <p:nvSpPr>
            <p:cNvPr id="45" name="ZoneTexte 44"/>
            <p:cNvSpPr txBox="1"/>
            <p:nvPr/>
          </p:nvSpPr>
          <p:spPr>
            <a:xfrm>
              <a:off x="8316070" y="2387774"/>
              <a:ext cx="374072" cy="369332"/>
            </a:xfrm>
            <a:prstGeom prst="rect">
              <a:avLst/>
            </a:prstGeom>
            <a:noFill/>
          </p:spPr>
          <p:txBody>
            <a:bodyPr wrap="square" rtlCol="0">
              <a:spAutoFit/>
            </a:bodyPr>
            <a:lstStyle/>
            <a:p>
              <a:r>
                <a:rPr lang="fr-FR" dirty="0">
                  <a:sym typeface="Symbol" panose="05050102010706020507" pitchFamily="18" charset="2"/>
                </a:rPr>
                <a:t></a:t>
              </a:r>
              <a:endParaRPr lang="fr-FR" dirty="0"/>
            </a:p>
          </p:txBody>
        </p:sp>
        <p:sp>
          <p:nvSpPr>
            <p:cNvPr id="46" name="Flèche droite 45"/>
            <p:cNvSpPr/>
            <p:nvPr/>
          </p:nvSpPr>
          <p:spPr>
            <a:xfrm>
              <a:off x="3335154" y="2343819"/>
              <a:ext cx="2706022" cy="2228165"/>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7" name="ZoneTexte 46"/>
            <p:cNvSpPr txBox="1"/>
            <p:nvPr/>
          </p:nvSpPr>
          <p:spPr>
            <a:xfrm>
              <a:off x="3491345" y="3172691"/>
              <a:ext cx="1890785" cy="646331"/>
            </a:xfrm>
            <a:prstGeom prst="rect">
              <a:avLst/>
            </a:prstGeom>
            <a:noFill/>
          </p:spPr>
          <p:txBody>
            <a:bodyPr wrap="square" rtlCol="0">
              <a:spAutoFit/>
            </a:bodyPr>
            <a:lstStyle/>
            <a:p>
              <a:pPr algn="ctr"/>
              <a:r>
                <a:rPr lang="fr-FR" dirty="0"/>
                <a:t>Rayonnement solaire</a:t>
              </a:r>
            </a:p>
          </p:txBody>
        </p:sp>
        <p:sp>
          <p:nvSpPr>
            <p:cNvPr id="33" name="Arc 32"/>
            <p:cNvSpPr/>
            <p:nvPr/>
          </p:nvSpPr>
          <p:spPr>
            <a:xfrm rot="7940177" flipH="1">
              <a:off x="8122244" y="2486679"/>
              <a:ext cx="468922" cy="1117043"/>
            </a:xfrm>
            <a:prstGeom prst="arc">
              <a:avLst>
                <a:gd name="adj1" fmla="val 17568821"/>
                <a:gd name="adj2" fmla="val 603166"/>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grpSp>
      <p:sp>
        <p:nvSpPr>
          <p:cNvPr id="34" name="ZoneTexte 10"/>
          <p:cNvSpPr txBox="1"/>
          <p:nvPr/>
        </p:nvSpPr>
        <p:spPr>
          <a:xfrm>
            <a:off x="1944554" y="162564"/>
            <a:ext cx="10124437" cy="1723552"/>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600" b="1" i="0" u="none" strike="noStrike" kern="1200" cap="none" spc="0" baseline="0" dirty="0">
                <a:solidFill>
                  <a:srgbClr val="0070C0"/>
                </a:solidFill>
                <a:uFillTx/>
                <a:latin typeface="Arial" pitchFamily="34"/>
                <a:cs typeface="Arial" pitchFamily="34"/>
              </a:rPr>
              <a:t>3- L’INSTALLATION DES PANNEAUX SOLAIRES PERMET-ELLE DE REPONDRE AUX BESOINS ENERGETIQUES DE LA RECHARGE DES PORTABLES AU LYCEE?</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800" b="1" i="0" u="none" strike="noStrike" kern="1200" cap="none" spc="0" baseline="0" dirty="0">
              <a:solidFill>
                <a:srgbClr val="0070C0"/>
              </a:solidFill>
              <a:uFillTx/>
              <a:latin typeface="Arial" pitchFamily="34"/>
              <a:cs typeface="Arial" pitchFamily="34"/>
            </a:endParaRPr>
          </a:p>
        </p:txBody>
      </p:sp>
      <p:sp>
        <p:nvSpPr>
          <p:cNvPr id="36" name="ZoneTexte 4"/>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dirty="0">
                <a:solidFill>
                  <a:srgbClr val="FFFFFF"/>
                </a:solidFill>
                <a:uFillTx/>
                <a:latin typeface="Arial" pitchFamily="34"/>
                <a:cs typeface="Arial" pitchFamily="34"/>
              </a:rPr>
              <a:t>PIERRE RIGAT IA-IPR Aix-Marseille et YAN GUEGUEN Lycée Vauvenargues</a:t>
            </a:r>
          </a:p>
        </p:txBody>
      </p:sp>
    </p:spTree>
    <p:extLst>
      <p:ext uri="{BB962C8B-B14F-4D97-AF65-F5344CB8AC3E}">
        <p14:creationId xmlns:p14="http://schemas.microsoft.com/office/powerpoint/2010/main" val="10018431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flat">
            <a:noFill/>
          </a:ln>
        </p:spPr>
      </p:pic>
      <p:pic>
        <p:nvPicPr>
          <p:cNvPr id="6"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5344" y="1976438"/>
            <a:ext cx="2161102" cy="1631378"/>
          </a:xfrm>
          <a:prstGeom prst="rect">
            <a:avLst/>
          </a:prstGeom>
        </p:spPr>
      </p:pic>
      <p:pic>
        <p:nvPicPr>
          <p:cNvPr id="7" name="Image 6"/>
          <p:cNvPicPr>
            <a:picLocks noChangeAspect="1"/>
          </p:cNvPicPr>
          <p:nvPr/>
        </p:nvPicPr>
        <p:blipFill>
          <a:blip r:embed="rId4"/>
          <a:stretch>
            <a:fillRect/>
          </a:stretch>
        </p:blipFill>
        <p:spPr>
          <a:xfrm>
            <a:off x="2557030" y="1829469"/>
            <a:ext cx="9239250" cy="514350"/>
          </a:xfrm>
          <a:prstGeom prst="rect">
            <a:avLst/>
          </a:prstGeom>
          <a:ln>
            <a:solidFill>
              <a:schemeClr val="tx1"/>
            </a:solidFill>
          </a:ln>
        </p:spPr>
      </p:pic>
      <p:sp>
        <p:nvSpPr>
          <p:cNvPr id="11" name="Rectangle à coins arrondis 10"/>
          <p:cNvSpPr/>
          <p:nvPr/>
        </p:nvSpPr>
        <p:spPr>
          <a:xfrm>
            <a:off x="7176655" y="1770909"/>
            <a:ext cx="3297381" cy="315735"/>
          </a:xfrm>
          <a:prstGeom prst="round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ZoneTexte 11"/>
          <p:cNvSpPr txBox="1"/>
          <p:nvPr/>
        </p:nvSpPr>
        <p:spPr>
          <a:xfrm>
            <a:off x="7682345" y="1329068"/>
            <a:ext cx="2286000" cy="369332"/>
          </a:xfrm>
          <a:prstGeom prst="rect">
            <a:avLst/>
          </a:prstGeom>
          <a:noFill/>
        </p:spPr>
        <p:txBody>
          <a:bodyPr wrap="square" rtlCol="0">
            <a:spAutoFit/>
          </a:bodyPr>
          <a:lstStyle/>
          <a:p>
            <a:pPr algn="ctr"/>
            <a:r>
              <a:rPr lang="fr-FR" b="1" dirty="0">
                <a:solidFill>
                  <a:srgbClr val="FF6600"/>
                </a:solidFill>
              </a:rPr>
              <a:t>Pourquoi ?</a:t>
            </a:r>
          </a:p>
        </p:txBody>
      </p:sp>
      <p:pic>
        <p:nvPicPr>
          <p:cNvPr id="4" name="Image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258644" y="5063828"/>
            <a:ext cx="1695910" cy="1612782"/>
          </a:xfrm>
          <a:prstGeom prst="rect">
            <a:avLst/>
          </a:prstGeom>
          <a:noFill/>
          <a:ln cap="flat">
            <a:noFill/>
          </a:ln>
        </p:spPr>
      </p:pic>
      <p:sp>
        <p:nvSpPr>
          <p:cNvPr id="50" name="ZoneTexte 49"/>
          <p:cNvSpPr txBox="1"/>
          <p:nvPr/>
        </p:nvSpPr>
        <p:spPr>
          <a:xfrm>
            <a:off x="702196" y="5355432"/>
            <a:ext cx="3009145" cy="369332"/>
          </a:xfrm>
          <a:prstGeom prst="rect">
            <a:avLst/>
          </a:prstGeom>
          <a:noFill/>
        </p:spPr>
        <p:txBody>
          <a:bodyPr wrap="square" rtlCol="0">
            <a:spAutoFit/>
          </a:bodyPr>
          <a:lstStyle/>
          <a:p>
            <a:pPr algn="ctr"/>
            <a:r>
              <a:rPr lang="fr-FR" dirty="0"/>
              <a:t>S</a:t>
            </a:r>
            <a:r>
              <a:rPr lang="fr-FR" baseline="-25000" dirty="0"/>
              <a:t>2</a:t>
            </a:r>
            <a:r>
              <a:rPr lang="fr-FR" dirty="0"/>
              <a:t> = S</a:t>
            </a:r>
            <a:r>
              <a:rPr lang="fr-FR" baseline="-25000" dirty="0"/>
              <a:t>1</a:t>
            </a:r>
            <a:r>
              <a:rPr lang="fr-FR" dirty="0"/>
              <a:t>.cos(</a:t>
            </a:r>
            <a:r>
              <a:rPr lang="fr-FR" dirty="0">
                <a:sym typeface="Symbol" panose="05050102010706020507" pitchFamily="18" charset="2"/>
              </a:rPr>
              <a:t> - )  0,99.S</a:t>
            </a:r>
            <a:r>
              <a:rPr lang="fr-FR" baseline="-25000" dirty="0">
                <a:sym typeface="Symbol" panose="05050102010706020507" pitchFamily="18" charset="2"/>
              </a:rPr>
              <a:t>1</a:t>
            </a:r>
            <a:endParaRPr lang="fr-FR" dirty="0"/>
          </a:p>
        </p:txBody>
      </p:sp>
      <p:sp>
        <p:nvSpPr>
          <p:cNvPr id="49" name="ZoneTexte 48"/>
          <p:cNvSpPr txBox="1"/>
          <p:nvPr/>
        </p:nvSpPr>
        <p:spPr>
          <a:xfrm>
            <a:off x="225344" y="4253345"/>
            <a:ext cx="4555254" cy="677108"/>
          </a:xfrm>
          <a:prstGeom prst="rect">
            <a:avLst/>
          </a:prstGeom>
          <a:noFill/>
        </p:spPr>
        <p:txBody>
          <a:bodyPr wrap="square" rtlCol="0">
            <a:spAutoFit/>
          </a:bodyPr>
          <a:lstStyle/>
          <a:p>
            <a:r>
              <a:rPr lang="fr-FR" sz="1900" i="1" dirty="0"/>
              <a:t>Quelle différence entre Lille et Perpignan si on n’incline les panneaux d’un même angle ?</a:t>
            </a:r>
          </a:p>
        </p:txBody>
      </p:sp>
      <p:grpSp>
        <p:nvGrpSpPr>
          <p:cNvPr id="24" name="Groupe 23"/>
          <p:cNvGrpSpPr/>
          <p:nvPr/>
        </p:nvGrpSpPr>
        <p:grpSpPr>
          <a:xfrm>
            <a:off x="1856509" y="2086644"/>
            <a:ext cx="8247605" cy="4627950"/>
            <a:chOff x="1856509" y="2086644"/>
            <a:chExt cx="8247605" cy="4627950"/>
          </a:xfrm>
        </p:grpSpPr>
        <p:cxnSp>
          <p:nvCxnSpPr>
            <p:cNvPr id="9" name="Connecteur droit avec flèche 8"/>
            <p:cNvCxnSpPr/>
            <p:nvPr/>
          </p:nvCxnSpPr>
          <p:spPr>
            <a:xfrm flipV="1">
              <a:off x="1856509" y="2086644"/>
              <a:ext cx="700521" cy="1418556"/>
            </a:xfrm>
            <a:prstGeom prst="straightConnector1">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Ellipse 12"/>
            <p:cNvSpPr/>
            <p:nvPr/>
          </p:nvSpPr>
          <p:spPr>
            <a:xfrm>
              <a:off x="6802582" y="3413062"/>
              <a:ext cx="3301532" cy="330153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5" name="Connecteur droit 14"/>
            <p:cNvCxnSpPr/>
            <p:nvPr/>
          </p:nvCxnSpPr>
          <p:spPr>
            <a:xfrm flipH="1">
              <a:off x="6041176" y="5063828"/>
              <a:ext cx="247936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Connecteur droit 15"/>
            <p:cNvCxnSpPr/>
            <p:nvPr/>
          </p:nvCxnSpPr>
          <p:spPr>
            <a:xfrm flipH="1" flipV="1">
              <a:off x="6262256" y="4103875"/>
              <a:ext cx="2258289" cy="95995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Connecteur droit 20"/>
            <p:cNvCxnSpPr>
              <a:stCxn id="29" idx="0"/>
            </p:cNvCxnSpPr>
            <p:nvPr/>
          </p:nvCxnSpPr>
          <p:spPr>
            <a:xfrm flipH="1">
              <a:off x="6691742" y="3474628"/>
              <a:ext cx="630063" cy="1547635"/>
            </a:xfrm>
            <a:prstGeom prst="line">
              <a:avLst/>
            </a:prstGeom>
            <a:ln>
              <a:solidFill>
                <a:schemeClr val="tx1"/>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Connecteur droit 22"/>
            <p:cNvCxnSpPr>
              <a:endCxn id="29" idx="2"/>
            </p:cNvCxnSpPr>
            <p:nvPr/>
          </p:nvCxnSpPr>
          <p:spPr>
            <a:xfrm flipH="1" flipV="1">
              <a:off x="6885823" y="3406771"/>
              <a:ext cx="47670" cy="103185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Arc 25"/>
            <p:cNvSpPr/>
            <p:nvPr/>
          </p:nvSpPr>
          <p:spPr>
            <a:xfrm flipH="1">
              <a:off x="7329770" y="4438630"/>
              <a:ext cx="468922" cy="1117043"/>
            </a:xfrm>
            <a:prstGeom prst="arc">
              <a:avLst>
                <a:gd name="adj1" fmla="val 17568821"/>
                <a:gd name="adj2" fmla="val 603166"/>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9" name="Arc 28"/>
            <p:cNvSpPr/>
            <p:nvPr/>
          </p:nvSpPr>
          <p:spPr>
            <a:xfrm rot="5400000" flipH="1">
              <a:off x="6692811" y="3082063"/>
              <a:ext cx="468922" cy="1117043"/>
            </a:xfrm>
            <a:prstGeom prst="arc">
              <a:avLst>
                <a:gd name="adj1" fmla="val 17568821"/>
                <a:gd name="adj2" fmla="val 603166"/>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cxnSp>
          <p:nvCxnSpPr>
            <p:cNvPr id="32" name="Connecteur droit 31"/>
            <p:cNvCxnSpPr/>
            <p:nvPr/>
          </p:nvCxnSpPr>
          <p:spPr>
            <a:xfrm flipH="1" flipV="1">
              <a:off x="7914276" y="3539398"/>
              <a:ext cx="606269" cy="15244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Connecteur droit 34"/>
            <p:cNvCxnSpPr/>
            <p:nvPr/>
          </p:nvCxnSpPr>
          <p:spPr>
            <a:xfrm flipH="1">
              <a:off x="7582012" y="3046597"/>
              <a:ext cx="1506898" cy="578740"/>
            </a:xfrm>
            <a:prstGeom prst="line">
              <a:avLst/>
            </a:prstGeom>
            <a:ln>
              <a:solidFill>
                <a:schemeClr val="tx1"/>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7" name="Arc 36"/>
            <p:cNvSpPr/>
            <p:nvPr/>
          </p:nvSpPr>
          <p:spPr>
            <a:xfrm flipH="1">
              <a:off x="7751290" y="4103875"/>
              <a:ext cx="1092246" cy="1476909"/>
            </a:xfrm>
            <a:prstGeom prst="arc">
              <a:avLst>
                <a:gd name="adj1" fmla="val 16905283"/>
                <a:gd name="adj2" fmla="val 1379309"/>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cxnSp>
          <p:nvCxnSpPr>
            <p:cNvPr id="38" name="Connecteur droit 37"/>
            <p:cNvCxnSpPr>
              <a:endCxn id="45" idx="2"/>
            </p:cNvCxnSpPr>
            <p:nvPr/>
          </p:nvCxnSpPr>
          <p:spPr>
            <a:xfrm flipV="1">
              <a:off x="7944933" y="2757106"/>
              <a:ext cx="558173" cy="7480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ZoneTexte 41"/>
            <p:cNvSpPr txBox="1"/>
            <p:nvPr/>
          </p:nvSpPr>
          <p:spPr>
            <a:xfrm>
              <a:off x="6988204" y="4657663"/>
              <a:ext cx="374072" cy="369332"/>
            </a:xfrm>
            <a:prstGeom prst="rect">
              <a:avLst/>
            </a:prstGeom>
            <a:noFill/>
          </p:spPr>
          <p:txBody>
            <a:bodyPr wrap="square" rtlCol="0">
              <a:spAutoFit/>
            </a:bodyPr>
            <a:lstStyle/>
            <a:p>
              <a:r>
                <a:rPr lang="fr-FR" dirty="0">
                  <a:sym typeface="Symbol" panose="05050102010706020507" pitchFamily="18" charset="2"/>
                </a:rPr>
                <a:t></a:t>
              </a:r>
              <a:endParaRPr lang="fr-FR" dirty="0"/>
            </a:p>
          </p:txBody>
        </p:sp>
        <p:sp>
          <p:nvSpPr>
            <p:cNvPr id="43" name="ZoneTexte 42"/>
            <p:cNvSpPr txBox="1"/>
            <p:nvPr/>
          </p:nvSpPr>
          <p:spPr>
            <a:xfrm>
              <a:off x="6947733" y="3037436"/>
              <a:ext cx="374072" cy="369332"/>
            </a:xfrm>
            <a:prstGeom prst="rect">
              <a:avLst/>
            </a:prstGeom>
            <a:noFill/>
          </p:spPr>
          <p:txBody>
            <a:bodyPr wrap="square" rtlCol="0">
              <a:spAutoFit/>
            </a:bodyPr>
            <a:lstStyle/>
            <a:p>
              <a:r>
                <a:rPr lang="fr-FR" dirty="0">
                  <a:sym typeface="Symbol" panose="05050102010706020507" pitchFamily="18" charset="2"/>
                </a:rPr>
                <a:t></a:t>
              </a:r>
              <a:endParaRPr lang="fr-FR" dirty="0"/>
            </a:p>
          </p:txBody>
        </p:sp>
        <p:sp>
          <p:nvSpPr>
            <p:cNvPr id="44" name="ZoneTexte 43"/>
            <p:cNvSpPr txBox="1"/>
            <p:nvPr/>
          </p:nvSpPr>
          <p:spPr>
            <a:xfrm>
              <a:off x="7616444" y="4063779"/>
              <a:ext cx="374072" cy="369332"/>
            </a:xfrm>
            <a:prstGeom prst="rect">
              <a:avLst/>
            </a:prstGeom>
            <a:noFill/>
          </p:spPr>
          <p:txBody>
            <a:bodyPr wrap="square" rtlCol="0">
              <a:spAutoFit/>
            </a:bodyPr>
            <a:lstStyle/>
            <a:p>
              <a:r>
                <a:rPr lang="fr-FR" dirty="0">
                  <a:sym typeface="Symbol" panose="05050102010706020507" pitchFamily="18" charset="2"/>
                </a:rPr>
                <a:t></a:t>
              </a:r>
              <a:endParaRPr lang="fr-FR" dirty="0"/>
            </a:p>
          </p:txBody>
        </p:sp>
        <p:sp>
          <p:nvSpPr>
            <p:cNvPr id="45" name="ZoneTexte 44"/>
            <p:cNvSpPr txBox="1"/>
            <p:nvPr/>
          </p:nvSpPr>
          <p:spPr>
            <a:xfrm>
              <a:off x="8133459" y="2361907"/>
              <a:ext cx="356875" cy="369332"/>
            </a:xfrm>
            <a:prstGeom prst="rect">
              <a:avLst/>
            </a:prstGeom>
            <a:noFill/>
          </p:spPr>
          <p:txBody>
            <a:bodyPr wrap="square" rtlCol="0">
              <a:spAutoFit/>
            </a:bodyPr>
            <a:lstStyle/>
            <a:p>
              <a:r>
                <a:rPr lang="fr-FR" dirty="0">
                  <a:sym typeface="Symbol" panose="05050102010706020507" pitchFamily="18" charset="2"/>
                </a:rPr>
                <a:t></a:t>
              </a:r>
              <a:endParaRPr lang="fr-FR" dirty="0"/>
            </a:p>
          </p:txBody>
        </p:sp>
        <p:sp>
          <p:nvSpPr>
            <p:cNvPr id="46" name="Flèche droite 45"/>
            <p:cNvSpPr/>
            <p:nvPr/>
          </p:nvSpPr>
          <p:spPr>
            <a:xfrm>
              <a:off x="3335154" y="2343819"/>
              <a:ext cx="2706022" cy="2228165"/>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7" name="ZoneTexte 46"/>
            <p:cNvSpPr txBox="1"/>
            <p:nvPr/>
          </p:nvSpPr>
          <p:spPr>
            <a:xfrm>
              <a:off x="3491345" y="3172691"/>
              <a:ext cx="1890785" cy="646331"/>
            </a:xfrm>
            <a:prstGeom prst="rect">
              <a:avLst/>
            </a:prstGeom>
            <a:noFill/>
          </p:spPr>
          <p:txBody>
            <a:bodyPr wrap="square" rtlCol="0">
              <a:spAutoFit/>
            </a:bodyPr>
            <a:lstStyle/>
            <a:p>
              <a:pPr algn="ctr"/>
              <a:r>
                <a:rPr lang="fr-FR" dirty="0"/>
                <a:t>Rayonnement solaire</a:t>
              </a:r>
            </a:p>
          </p:txBody>
        </p:sp>
        <p:sp>
          <p:nvSpPr>
            <p:cNvPr id="33" name="Arc 32"/>
            <p:cNvSpPr/>
            <p:nvPr/>
          </p:nvSpPr>
          <p:spPr>
            <a:xfrm rot="7940177" flipH="1">
              <a:off x="8122244" y="2486679"/>
              <a:ext cx="468922" cy="1117043"/>
            </a:xfrm>
            <a:prstGeom prst="arc">
              <a:avLst>
                <a:gd name="adj1" fmla="val 17568821"/>
                <a:gd name="adj2" fmla="val 603166"/>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1" name="ZoneTexte 30"/>
            <p:cNvSpPr txBox="1"/>
            <p:nvPr/>
          </p:nvSpPr>
          <p:spPr>
            <a:xfrm>
              <a:off x="8609349" y="2703020"/>
              <a:ext cx="374072" cy="369332"/>
            </a:xfrm>
            <a:prstGeom prst="rect">
              <a:avLst/>
            </a:prstGeom>
            <a:noFill/>
          </p:spPr>
          <p:txBody>
            <a:bodyPr wrap="square" rtlCol="0">
              <a:spAutoFit/>
            </a:bodyPr>
            <a:lstStyle/>
            <a:p>
              <a:r>
                <a:rPr lang="fr-FR" dirty="0">
                  <a:sym typeface="Symbol" panose="05050102010706020507" pitchFamily="18" charset="2"/>
                </a:rPr>
                <a:t></a:t>
              </a:r>
              <a:endParaRPr lang="fr-FR" dirty="0"/>
            </a:p>
          </p:txBody>
        </p:sp>
        <p:cxnSp>
          <p:nvCxnSpPr>
            <p:cNvPr id="34" name="Connecteur droit 33"/>
            <p:cNvCxnSpPr/>
            <p:nvPr/>
          </p:nvCxnSpPr>
          <p:spPr>
            <a:xfrm flipH="1" flipV="1">
              <a:off x="7893798" y="2788552"/>
              <a:ext cx="37401" cy="750846"/>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6" name="Arc 35"/>
            <p:cNvSpPr/>
            <p:nvPr/>
          </p:nvSpPr>
          <p:spPr>
            <a:xfrm rot="19639734">
              <a:off x="7450737" y="2605324"/>
              <a:ext cx="1092246" cy="1476909"/>
            </a:xfrm>
            <a:prstGeom prst="arc">
              <a:avLst>
                <a:gd name="adj1" fmla="val 17686767"/>
                <a:gd name="adj2" fmla="val 1379309"/>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cxnSp>
          <p:nvCxnSpPr>
            <p:cNvPr id="39" name="Connecteur droit 38"/>
            <p:cNvCxnSpPr/>
            <p:nvPr/>
          </p:nvCxnSpPr>
          <p:spPr>
            <a:xfrm flipV="1">
              <a:off x="7907365" y="2777331"/>
              <a:ext cx="583236" cy="4930"/>
            </a:xfrm>
            <a:prstGeom prst="line">
              <a:avLst/>
            </a:prstGeom>
            <a:ln w="9525">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7929349" y="2788863"/>
              <a:ext cx="94420" cy="944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ZoneTexte 19"/>
            <p:cNvSpPr txBox="1"/>
            <p:nvPr/>
          </p:nvSpPr>
          <p:spPr>
            <a:xfrm>
              <a:off x="6540776" y="3696769"/>
              <a:ext cx="540326" cy="369332"/>
            </a:xfrm>
            <a:prstGeom prst="rect">
              <a:avLst/>
            </a:prstGeom>
            <a:noFill/>
          </p:spPr>
          <p:txBody>
            <a:bodyPr wrap="square" rtlCol="0">
              <a:spAutoFit/>
            </a:bodyPr>
            <a:lstStyle/>
            <a:p>
              <a:r>
                <a:rPr lang="fr-FR" dirty="0"/>
                <a:t>S</a:t>
              </a:r>
              <a:r>
                <a:rPr lang="fr-FR" baseline="-25000" dirty="0"/>
                <a:t>1</a:t>
              </a:r>
              <a:endParaRPr lang="fr-FR" dirty="0"/>
            </a:p>
          </p:txBody>
        </p:sp>
        <p:sp>
          <p:nvSpPr>
            <p:cNvPr id="48" name="ZoneTexte 47"/>
            <p:cNvSpPr txBox="1"/>
            <p:nvPr/>
          </p:nvSpPr>
          <p:spPr>
            <a:xfrm>
              <a:off x="7512219" y="2962073"/>
              <a:ext cx="540326" cy="369332"/>
            </a:xfrm>
            <a:prstGeom prst="rect">
              <a:avLst/>
            </a:prstGeom>
            <a:noFill/>
          </p:spPr>
          <p:txBody>
            <a:bodyPr wrap="square" rtlCol="0">
              <a:spAutoFit/>
            </a:bodyPr>
            <a:lstStyle/>
            <a:p>
              <a:r>
                <a:rPr lang="fr-FR" dirty="0"/>
                <a:t>S</a:t>
              </a:r>
              <a:r>
                <a:rPr lang="fr-FR" baseline="-25000" dirty="0"/>
                <a:t>2</a:t>
              </a:r>
              <a:endParaRPr lang="fr-FR" dirty="0"/>
            </a:p>
          </p:txBody>
        </p:sp>
      </p:grpSp>
      <p:sp>
        <p:nvSpPr>
          <p:cNvPr id="40" name="ZoneTexte 10"/>
          <p:cNvSpPr txBox="1"/>
          <p:nvPr/>
        </p:nvSpPr>
        <p:spPr>
          <a:xfrm>
            <a:off x="1944554" y="120144"/>
            <a:ext cx="10124437" cy="1723552"/>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600" b="1" i="0" u="none" strike="noStrike" kern="1200" cap="none" spc="0" baseline="0" dirty="0">
                <a:solidFill>
                  <a:srgbClr val="0070C0"/>
                </a:solidFill>
                <a:uFillTx/>
                <a:latin typeface="Arial" pitchFamily="34"/>
                <a:cs typeface="Arial" pitchFamily="34"/>
              </a:rPr>
              <a:t>3- L’INSTALLATION DES PANNEAUX SOLAIRES PERMET-ELLE DE REPONDRE AUX BESOINS ENERGETIQUES DE LA RECHARGE DES PORTABLES AU LYCEE?</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800" b="1" i="0" u="none" strike="noStrike" kern="1200" cap="none" spc="0" baseline="0" dirty="0">
              <a:solidFill>
                <a:srgbClr val="0070C0"/>
              </a:solidFill>
              <a:uFillTx/>
              <a:latin typeface="Arial" pitchFamily="34"/>
              <a:cs typeface="Arial" pitchFamily="34"/>
            </a:endParaRPr>
          </a:p>
        </p:txBody>
      </p:sp>
      <p:sp>
        <p:nvSpPr>
          <p:cNvPr id="41" name="ZoneTexte 4"/>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dirty="0">
                <a:solidFill>
                  <a:srgbClr val="FFFFFF"/>
                </a:solidFill>
                <a:uFillTx/>
                <a:latin typeface="Arial" pitchFamily="34"/>
                <a:cs typeface="Arial" pitchFamily="34"/>
              </a:rPr>
              <a:t>PIERRE RIGAT IA-IPR Aix-Marseille et YAN GUEGUEN Lycée Vauvenargues</a:t>
            </a:r>
          </a:p>
        </p:txBody>
      </p:sp>
    </p:spTree>
    <p:extLst>
      <p:ext uri="{BB962C8B-B14F-4D97-AF65-F5344CB8AC3E}">
        <p14:creationId xmlns:p14="http://schemas.microsoft.com/office/powerpoint/2010/main" val="40884372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flat">
            <a:noFill/>
          </a:ln>
        </p:spPr>
      </p:pic>
      <p:pic>
        <p:nvPicPr>
          <p:cNvPr id="6"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5344" y="1976438"/>
            <a:ext cx="2161102" cy="1631378"/>
          </a:xfrm>
          <a:prstGeom prst="rect">
            <a:avLst/>
          </a:prstGeom>
        </p:spPr>
      </p:pic>
      <p:pic>
        <p:nvPicPr>
          <p:cNvPr id="7" name="Image 6"/>
          <p:cNvPicPr>
            <a:picLocks noChangeAspect="1"/>
          </p:cNvPicPr>
          <p:nvPr/>
        </p:nvPicPr>
        <p:blipFill>
          <a:blip r:embed="rId4"/>
          <a:stretch>
            <a:fillRect/>
          </a:stretch>
        </p:blipFill>
        <p:spPr>
          <a:xfrm>
            <a:off x="2557030" y="1829469"/>
            <a:ext cx="9239250" cy="514350"/>
          </a:xfrm>
          <a:prstGeom prst="rect">
            <a:avLst/>
          </a:prstGeom>
          <a:ln>
            <a:solidFill>
              <a:schemeClr val="tx1"/>
            </a:solidFill>
          </a:ln>
        </p:spPr>
      </p:pic>
      <p:cxnSp>
        <p:nvCxnSpPr>
          <p:cNvPr id="9" name="Connecteur droit avec flèche 8"/>
          <p:cNvCxnSpPr/>
          <p:nvPr/>
        </p:nvCxnSpPr>
        <p:spPr>
          <a:xfrm flipV="1">
            <a:off x="1856509" y="2086644"/>
            <a:ext cx="700521" cy="1418556"/>
          </a:xfrm>
          <a:prstGeom prst="straightConnector1">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Rectangle à coins arrondis 10"/>
          <p:cNvSpPr/>
          <p:nvPr/>
        </p:nvSpPr>
        <p:spPr>
          <a:xfrm>
            <a:off x="7176655" y="1770909"/>
            <a:ext cx="3297381" cy="315735"/>
          </a:xfrm>
          <a:prstGeom prst="round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ZoneTexte 11"/>
          <p:cNvSpPr txBox="1"/>
          <p:nvPr/>
        </p:nvSpPr>
        <p:spPr>
          <a:xfrm>
            <a:off x="7682345" y="1329068"/>
            <a:ext cx="2286000" cy="369332"/>
          </a:xfrm>
          <a:prstGeom prst="rect">
            <a:avLst/>
          </a:prstGeom>
          <a:noFill/>
        </p:spPr>
        <p:txBody>
          <a:bodyPr wrap="square" rtlCol="0">
            <a:spAutoFit/>
          </a:bodyPr>
          <a:lstStyle/>
          <a:p>
            <a:pPr algn="ctr"/>
            <a:r>
              <a:rPr lang="fr-FR" b="1" dirty="0">
                <a:solidFill>
                  <a:srgbClr val="FF6600"/>
                </a:solidFill>
              </a:rPr>
              <a:t>Pourquoi ?</a:t>
            </a:r>
          </a:p>
        </p:txBody>
      </p:sp>
      <p:pic>
        <p:nvPicPr>
          <p:cNvPr id="4" name="Image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258644" y="5063828"/>
            <a:ext cx="1695910" cy="1612782"/>
          </a:xfrm>
          <a:prstGeom prst="rect">
            <a:avLst/>
          </a:prstGeom>
          <a:noFill/>
          <a:ln cap="flat">
            <a:noFill/>
          </a:ln>
        </p:spPr>
      </p:pic>
      <p:sp>
        <p:nvSpPr>
          <p:cNvPr id="46" name="Flèche droite 45"/>
          <p:cNvSpPr/>
          <p:nvPr/>
        </p:nvSpPr>
        <p:spPr>
          <a:xfrm rot="7440023">
            <a:off x="2558668" y="3140750"/>
            <a:ext cx="2241645" cy="284811"/>
          </a:xfrm>
          <a:prstGeom prst="rightArrow">
            <a:avLst>
              <a:gd name="adj1" fmla="val 48069"/>
              <a:gd name="adj2" fmla="val 5000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9" name="ZoneTexte 48"/>
          <p:cNvSpPr txBox="1"/>
          <p:nvPr/>
        </p:nvSpPr>
        <p:spPr>
          <a:xfrm>
            <a:off x="183776" y="5414726"/>
            <a:ext cx="4555254" cy="1261884"/>
          </a:xfrm>
          <a:prstGeom prst="rect">
            <a:avLst/>
          </a:prstGeom>
          <a:noFill/>
        </p:spPr>
        <p:txBody>
          <a:bodyPr wrap="square" rtlCol="0">
            <a:spAutoFit/>
          </a:bodyPr>
          <a:lstStyle/>
          <a:p>
            <a:r>
              <a:rPr lang="fr-FR" sz="1900" i="1" dirty="0">
                <a:hlinkClick r:id="rId6"/>
              </a:rPr>
              <a:t>https://publications.europa.eu/en/publication-detail/-/publication/a86106b6-5083-4efa-beaa-695b3f1fb97d</a:t>
            </a:r>
            <a:endParaRPr lang="fr-FR" sz="1900" i="1" dirty="0"/>
          </a:p>
          <a:p>
            <a:endParaRPr lang="fr-FR" sz="1900" i="1" dirty="0"/>
          </a:p>
        </p:txBody>
      </p:sp>
      <p:pic>
        <p:nvPicPr>
          <p:cNvPr id="8" name="Image 7"/>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362462" y="3718022"/>
            <a:ext cx="1246429" cy="1735053"/>
          </a:xfrm>
          <a:prstGeom prst="rect">
            <a:avLst/>
          </a:prstGeom>
        </p:spPr>
      </p:pic>
      <p:pic>
        <p:nvPicPr>
          <p:cNvPr id="14" name="Image 13"/>
          <p:cNvPicPr>
            <a:picLocks noChangeAspect="1"/>
          </p:cNvPicPr>
          <p:nvPr/>
        </p:nvPicPr>
        <p:blipFill>
          <a:blip r:embed="rId8"/>
          <a:stretch>
            <a:fillRect/>
          </a:stretch>
        </p:blipFill>
        <p:spPr>
          <a:xfrm>
            <a:off x="5629954" y="2475893"/>
            <a:ext cx="6324600" cy="2667000"/>
          </a:xfrm>
          <a:prstGeom prst="rect">
            <a:avLst/>
          </a:prstGeom>
        </p:spPr>
      </p:pic>
      <p:sp>
        <p:nvSpPr>
          <p:cNvPr id="17" name="ZoneTexte 16"/>
          <p:cNvSpPr txBox="1"/>
          <p:nvPr/>
        </p:nvSpPr>
        <p:spPr>
          <a:xfrm>
            <a:off x="5227079" y="5722502"/>
            <a:ext cx="3900415" cy="646331"/>
          </a:xfrm>
          <a:prstGeom prst="rect">
            <a:avLst/>
          </a:prstGeom>
          <a:noFill/>
        </p:spPr>
        <p:txBody>
          <a:bodyPr wrap="square" rtlCol="0">
            <a:spAutoFit/>
          </a:bodyPr>
          <a:lstStyle/>
          <a:p>
            <a:r>
              <a:rPr lang="fr-FR" i="1" dirty="0"/>
              <a:t>Travail sur les valeurs moyennes en lien avec les mathématiques à explorer …</a:t>
            </a:r>
          </a:p>
        </p:txBody>
      </p:sp>
      <p:sp>
        <p:nvSpPr>
          <p:cNvPr id="16" name="ZoneTexte 10"/>
          <p:cNvSpPr txBox="1"/>
          <p:nvPr/>
        </p:nvSpPr>
        <p:spPr>
          <a:xfrm>
            <a:off x="1957967" y="186849"/>
            <a:ext cx="10124437" cy="1723552"/>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600" b="1" i="0" u="none" strike="noStrike" kern="1200" cap="none" spc="0" baseline="0" dirty="0">
                <a:solidFill>
                  <a:srgbClr val="0070C0"/>
                </a:solidFill>
                <a:uFillTx/>
                <a:latin typeface="Arial" pitchFamily="34"/>
                <a:cs typeface="Arial" pitchFamily="34"/>
              </a:rPr>
              <a:t>3- L’INSTALLATION DES PANNEAUX SOLAIRES PERMET-ELLE DE REPONDRE AUX BESOINS ENERGETIQUES DE LA RECHARGE DES PORTABLES AU LYCEE?</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800" b="1" i="0" u="none" strike="noStrike" kern="1200" cap="none" spc="0" baseline="0" dirty="0">
              <a:solidFill>
                <a:srgbClr val="0070C0"/>
              </a:solidFill>
              <a:uFillTx/>
              <a:latin typeface="Arial" pitchFamily="34"/>
              <a:cs typeface="Arial" pitchFamily="34"/>
            </a:endParaRPr>
          </a:p>
        </p:txBody>
      </p:sp>
      <p:sp>
        <p:nvSpPr>
          <p:cNvPr id="18" name="ZoneTexte 4"/>
          <p:cNvSpPr txBox="1"/>
          <p:nvPr/>
        </p:nvSpPr>
        <p:spPr>
          <a:xfrm>
            <a:off x="191255" y="6348840"/>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dirty="0">
                <a:solidFill>
                  <a:srgbClr val="FFFFFF"/>
                </a:solidFill>
                <a:uFillTx/>
                <a:latin typeface="Arial" pitchFamily="34"/>
                <a:cs typeface="Arial" pitchFamily="34"/>
              </a:rPr>
              <a:t>PIERRE RIGAT IA-IPR Aix-Marseille et YAN GUEGUEN Lycée Vauvenargues</a:t>
            </a:r>
          </a:p>
        </p:txBody>
      </p:sp>
    </p:spTree>
    <p:extLst>
      <p:ext uri="{BB962C8B-B14F-4D97-AF65-F5344CB8AC3E}">
        <p14:creationId xmlns:p14="http://schemas.microsoft.com/office/powerpoint/2010/main" val="38505771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3">
    <p:spTree>
      <p:nvGrpSpPr>
        <p:cNvPr id="1" name=""/>
        <p:cNvGrpSpPr/>
        <p:nvPr/>
      </p:nvGrpSpPr>
      <p:grpSpPr>
        <a:xfrm>
          <a:off x="0" y="0"/>
          <a:ext cx="0" cy="0"/>
          <a:chOff x="0" y="0"/>
          <a:chExt cx="0" cy="0"/>
        </a:xfrm>
      </p:grpSpPr>
      <p:pic>
        <p:nvPicPr>
          <p:cNvPr id="2"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pic>
        <p:nvPicPr>
          <p:cNvPr id="3"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58644" y="5063828"/>
            <a:ext cx="1695910" cy="1612782"/>
          </a:xfrm>
          <a:prstGeom prst="rect">
            <a:avLst/>
          </a:prstGeom>
          <a:noFill/>
          <a:ln cap="rnd">
            <a:noFill/>
          </a:ln>
        </p:spPr>
      </p:pic>
      <p:sp>
        <p:nvSpPr>
          <p:cNvPr id="4" name="ZoneTexte 6"/>
          <p:cNvSpPr txBox="1"/>
          <p:nvPr/>
        </p:nvSpPr>
        <p:spPr>
          <a:xfrm>
            <a:off x="2414336" y="666332"/>
            <a:ext cx="4547932" cy="769440"/>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4400" b="1" i="0" u="none" strike="noStrike" kern="1200" cap="none" spc="0" baseline="0">
                <a:solidFill>
                  <a:srgbClr val="0070C0"/>
                </a:solidFill>
                <a:uFillTx/>
                <a:latin typeface="Arial" pitchFamily="34"/>
                <a:cs typeface="Arial" pitchFamily="34"/>
              </a:rPr>
              <a:t>LE CONTEXTE :</a:t>
            </a:r>
          </a:p>
        </p:txBody>
      </p:sp>
      <p:pic>
        <p:nvPicPr>
          <p:cNvPr id="5" name="Imag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320335" y="893908"/>
            <a:ext cx="2704594" cy="1483842"/>
          </a:xfrm>
          <a:prstGeom prst="rect">
            <a:avLst/>
          </a:prstGeom>
          <a:noFill/>
          <a:ln cap="rnd">
            <a:noFill/>
          </a:ln>
        </p:spPr>
      </p:pic>
      <p:sp>
        <p:nvSpPr>
          <p:cNvPr id="6" name="ZoneTexte 8"/>
          <p:cNvSpPr txBox="1"/>
          <p:nvPr/>
        </p:nvSpPr>
        <p:spPr>
          <a:xfrm>
            <a:off x="580022" y="2078723"/>
            <a:ext cx="6882067" cy="584777"/>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3200" b="0" i="0" u="none" strike="noStrike" kern="1200" cap="none" spc="0" baseline="0">
                <a:solidFill>
                  <a:srgbClr val="FFFFFF"/>
                </a:solidFill>
                <a:uFillTx/>
                <a:latin typeface="Arial" pitchFamily="34"/>
                <a:cs typeface="Arial" pitchFamily="34"/>
              </a:rPr>
              <a:t>Dans un lycée labellisé E3D,</a:t>
            </a:r>
          </a:p>
        </p:txBody>
      </p:sp>
      <p:sp>
        <p:nvSpPr>
          <p:cNvPr id="7" name="ZoneTexte 9"/>
          <p:cNvSpPr txBox="1"/>
          <p:nvPr/>
        </p:nvSpPr>
        <p:spPr>
          <a:xfrm>
            <a:off x="580022" y="2725058"/>
            <a:ext cx="7273658" cy="3046991"/>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3200" b="0" i="0" u="none" strike="noStrike" kern="1200" cap="none" spc="0" baseline="0">
                <a:solidFill>
                  <a:srgbClr val="FFFFFF"/>
                </a:solidFill>
                <a:uFillTx/>
                <a:latin typeface="Arial" pitchFamily="34"/>
                <a:cs typeface="Arial" pitchFamily="34"/>
              </a:rPr>
              <a:t>le CVL a conduit une réflexion autour de la recharge des téléphones portables en partant du fait que les élèves cherchent tous à recharger leurs appareils dans les salles de cours ou de TP.</a:t>
            </a:r>
          </a:p>
        </p:txBody>
      </p:sp>
      <p:pic>
        <p:nvPicPr>
          <p:cNvPr id="8" name="Image 1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982199" y="3031720"/>
            <a:ext cx="2941140" cy="1764490"/>
          </a:xfrm>
          <a:prstGeom prst="rect">
            <a:avLst/>
          </a:prstGeom>
          <a:noFill/>
          <a:ln cap="rnd">
            <a:noFill/>
          </a:ln>
        </p:spPr>
      </p:pic>
      <p:sp>
        <p:nvSpPr>
          <p:cNvPr id="9" name="ZoneTexte 11"/>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FFFF"/>
                </a:solidFill>
                <a:uFillTx/>
                <a:latin typeface="Arial" pitchFamily="34"/>
                <a:cs typeface="Arial" pitchFamily="34"/>
              </a:rPr>
              <a:t>PIERRE RIGAT IA-IPR Aix-Marseille et YAN GUEGUEN Lycée Vauvenargues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name="Slide34">
    <p:spTree>
      <p:nvGrpSpPr>
        <p:cNvPr id="1" name=""/>
        <p:cNvGrpSpPr/>
        <p:nvPr/>
      </p:nvGrpSpPr>
      <p:grpSpPr>
        <a:xfrm>
          <a:off x="0" y="0"/>
          <a:ext cx="0" cy="0"/>
          <a:chOff x="0" y="0"/>
          <a:chExt cx="0" cy="0"/>
        </a:xfrm>
      </p:grpSpPr>
      <p:pic>
        <p:nvPicPr>
          <p:cNvPr id="2"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sp>
        <p:nvSpPr>
          <p:cNvPr id="3" name="ZoneTexte 4"/>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dirty="0">
                <a:solidFill>
                  <a:srgbClr val="FFFFFF"/>
                </a:solidFill>
                <a:uFillTx/>
                <a:latin typeface="Arial" pitchFamily="34"/>
                <a:cs typeface="Arial" pitchFamily="34"/>
              </a:rPr>
              <a:t>PIERRE RIGAT IA-IPR Aix-Marseille et YAN GUEGUEN Lycée Vauvenargues</a:t>
            </a:r>
          </a:p>
        </p:txBody>
      </p:sp>
      <p:pic>
        <p:nvPicPr>
          <p:cNvPr id="4"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35917" y="5283586"/>
            <a:ext cx="1464823" cy="1393024"/>
          </a:xfrm>
          <a:prstGeom prst="rect">
            <a:avLst/>
          </a:prstGeom>
          <a:noFill/>
          <a:ln cap="rnd">
            <a:noFill/>
          </a:ln>
        </p:spPr>
      </p:pic>
      <p:sp>
        <p:nvSpPr>
          <p:cNvPr id="5" name="ZoneTexte 10"/>
          <p:cNvSpPr txBox="1"/>
          <p:nvPr/>
        </p:nvSpPr>
        <p:spPr>
          <a:xfrm>
            <a:off x="1814453" y="438692"/>
            <a:ext cx="10124437" cy="1723552"/>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600" b="1" i="0" u="none" strike="noStrike" kern="1200" cap="none" spc="0" baseline="0">
                <a:solidFill>
                  <a:srgbClr val="0070C0"/>
                </a:solidFill>
                <a:uFillTx/>
                <a:latin typeface="Arial" pitchFamily="34"/>
                <a:cs typeface="Arial" pitchFamily="34"/>
              </a:rPr>
              <a:t>3- L’INSTALLATION DES PANNEAUX SOLAIRES PERMET-ELLE DE REPONDRE AUX BESOINS ENERGETIQUES DE LA RECHARGE DES PORTABLES AU LYCEE?</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800" b="1" i="0" u="none" strike="noStrike" kern="1200" cap="none" spc="0" baseline="0">
              <a:solidFill>
                <a:srgbClr val="0070C0"/>
              </a:solidFill>
              <a:uFillTx/>
              <a:latin typeface="Arial" pitchFamily="34"/>
              <a:cs typeface="Arial" pitchFamily="34"/>
            </a:endParaRPr>
          </a:p>
        </p:txBody>
      </p:sp>
      <p:sp>
        <p:nvSpPr>
          <p:cNvPr id="6" name="ZoneTexte 1"/>
          <p:cNvSpPr txBox="1"/>
          <p:nvPr/>
        </p:nvSpPr>
        <p:spPr>
          <a:xfrm>
            <a:off x="863595" y="1818348"/>
            <a:ext cx="9174476" cy="1107996"/>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1" i="1" u="none" strike="noStrike" kern="1200" cap="none" spc="0" baseline="0">
                <a:solidFill>
                  <a:srgbClr val="D60093"/>
                </a:solidFill>
                <a:uFillTx/>
                <a:latin typeface="Arial" pitchFamily="34"/>
                <a:cs typeface="Arial" pitchFamily="34"/>
              </a:rPr>
              <a:t>Quelle est l’énergie disponible à partir de l’installation des panneaux solaires présente sur le toit du lycée ?</a:t>
            </a:r>
            <a:endParaRPr lang="fr-FR" sz="2400" b="0" i="0" u="none" strike="noStrike" kern="1200" cap="none" spc="0" baseline="0">
              <a:solidFill>
                <a:srgbClr val="D60093"/>
              </a:solidFill>
              <a:uFillTx/>
              <a:latin typeface="Arial" pitchFamily="34"/>
              <a:cs typeface="Arial" pitchFamily="34"/>
            </a:endParaRP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Century Gothic"/>
            </a:endParaRPr>
          </a:p>
        </p:txBody>
      </p:sp>
      <p:sp>
        <p:nvSpPr>
          <p:cNvPr id="7" name="ZoneTexte 2"/>
          <p:cNvSpPr txBox="1"/>
          <p:nvPr/>
        </p:nvSpPr>
        <p:spPr>
          <a:xfrm>
            <a:off x="589275" y="2744708"/>
            <a:ext cx="10810237" cy="1107996"/>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1" i="0" u="none" strike="noStrike" kern="1200" cap="none" spc="0" baseline="0">
                <a:solidFill>
                  <a:srgbClr val="FFFFFF"/>
                </a:solidFill>
                <a:uFillTx/>
                <a:latin typeface="Arial" pitchFamily="34"/>
                <a:cs typeface="Arial" pitchFamily="34"/>
              </a:rPr>
              <a:t>Une autre étape consiste à déterminer l’énergie électrique disponible en sortie de l’installation </a:t>
            </a:r>
            <a:endParaRPr lang="fr-FR" sz="2400" b="0" i="0" u="none" strike="noStrike" kern="1200" cap="none" spc="0" baseline="0">
              <a:solidFill>
                <a:srgbClr val="FFFFFF"/>
              </a:solidFill>
              <a:uFillTx/>
              <a:latin typeface="Arial" pitchFamily="34"/>
              <a:cs typeface="Arial" pitchFamily="34"/>
            </a:endParaRP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Century Gothic"/>
            </a:endParaRPr>
          </a:p>
        </p:txBody>
      </p:sp>
      <p:pic>
        <p:nvPicPr>
          <p:cNvPr id="8" name="Image 1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300477" y="3706538"/>
            <a:ext cx="7904475" cy="2409782"/>
          </a:xfrm>
          <a:prstGeom prst="rect">
            <a:avLst/>
          </a:prstGeom>
          <a:noFill/>
          <a:ln cap="rnd">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
                                          </p:val>
                                        </p:tav>
                                        <p:tav tm="100000">
                                          <p:val>
                                            <p:strVal val="#ppt_x"/>
                                          </p:val>
                                        </p:tav>
                                      </p:tavLst>
                                    </p:anim>
                                    <p:anim calcmode="lin" valueType="num">
                                      <p:cBhvr>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name="Slide36">
    <p:spTree>
      <p:nvGrpSpPr>
        <p:cNvPr id="1" name=""/>
        <p:cNvGrpSpPr/>
        <p:nvPr/>
      </p:nvGrpSpPr>
      <p:grpSpPr>
        <a:xfrm>
          <a:off x="0" y="0"/>
          <a:ext cx="0" cy="0"/>
          <a:chOff x="0" y="0"/>
          <a:chExt cx="0" cy="0"/>
        </a:xfrm>
      </p:grpSpPr>
      <p:pic>
        <p:nvPicPr>
          <p:cNvPr id="2"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sp>
        <p:nvSpPr>
          <p:cNvPr id="3" name="ZoneTexte 4"/>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FFFF"/>
                </a:solidFill>
                <a:uFillTx/>
                <a:latin typeface="Arial" pitchFamily="34"/>
                <a:cs typeface="Arial" pitchFamily="34"/>
              </a:rPr>
              <a:t>PIERRE RIGAT IA-IPR Aix-Marseille et YAN GUEGUEN Lycée Vauvenargues</a:t>
            </a:r>
          </a:p>
        </p:txBody>
      </p:sp>
      <p:pic>
        <p:nvPicPr>
          <p:cNvPr id="4"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35917" y="5283586"/>
            <a:ext cx="1464823" cy="1393024"/>
          </a:xfrm>
          <a:prstGeom prst="rect">
            <a:avLst/>
          </a:prstGeom>
          <a:noFill/>
          <a:ln cap="rnd">
            <a:noFill/>
          </a:ln>
        </p:spPr>
      </p:pic>
      <p:sp>
        <p:nvSpPr>
          <p:cNvPr id="5" name="ZoneTexte 10"/>
          <p:cNvSpPr txBox="1"/>
          <p:nvPr/>
        </p:nvSpPr>
        <p:spPr>
          <a:xfrm>
            <a:off x="1814453" y="438692"/>
            <a:ext cx="10124437" cy="1723552"/>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600" b="1" i="0" u="none" strike="noStrike" kern="1200" cap="none" spc="0" baseline="0">
                <a:solidFill>
                  <a:srgbClr val="0070C0"/>
                </a:solidFill>
                <a:uFillTx/>
                <a:latin typeface="Arial" pitchFamily="34"/>
                <a:cs typeface="Arial" pitchFamily="34"/>
              </a:rPr>
              <a:t>3- L’INSTALLATION DES PANNEAUX SOLAIRES PERMET-ELLE DE REPONDRE AUX BESOINS ENERGETIQUES DE LA RECHARGE DES PORTABLES AU LYCEE?</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800" b="1" i="0" u="none" strike="noStrike" kern="1200" cap="none" spc="0" baseline="0">
              <a:solidFill>
                <a:srgbClr val="0070C0"/>
              </a:solidFill>
              <a:uFillTx/>
              <a:latin typeface="Arial" pitchFamily="34"/>
              <a:cs typeface="Arial" pitchFamily="34"/>
            </a:endParaRPr>
          </a:p>
        </p:txBody>
      </p:sp>
      <p:sp>
        <p:nvSpPr>
          <p:cNvPr id="6" name="ZoneTexte 2"/>
          <p:cNvSpPr txBox="1"/>
          <p:nvPr/>
        </p:nvSpPr>
        <p:spPr>
          <a:xfrm>
            <a:off x="690884" y="2162235"/>
            <a:ext cx="10810237" cy="1846658"/>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1" i="0" u="none" strike="noStrike" kern="1200" cap="none" spc="0" baseline="0">
                <a:solidFill>
                  <a:srgbClr val="D60093"/>
                </a:solidFill>
                <a:uFillTx/>
                <a:latin typeface="Arial" pitchFamily="34"/>
                <a:cs typeface="Arial" pitchFamily="34"/>
              </a:rPr>
              <a:t>Une autre étape est la prise en compte du régulateur (ou controleur de l’installation). Quel est le rôle du régulateur (ou contrôleur) de charge des batteries au plomb associées aux panneaux solaires ? Quel est son impact énergétique ?</a:t>
            </a:r>
            <a:endParaRPr lang="fr-FR" sz="2400" b="0" i="0" u="none" strike="noStrike" kern="1200" cap="none" spc="0" baseline="0">
              <a:solidFill>
                <a:srgbClr val="D60093"/>
              </a:solidFill>
              <a:uFillTx/>
              <a:latin typeface="Arial" pitchFamily="34"/>
              <a:cs typeface="Arial" pitchFamily="34"/>
            </a:endParaRP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Century Gothic"/>
            </a:endParaRPr>
          </a:p>
        </p:txBody>
      </p:sp>
      <p:sp>
        <p:nvSpPr>
          <p:cNvPr id="7" name="ZoneTexte 6"/>
          <p:cNvSpPr txBox="1"/>
          <p:nvPr/>
        </p:nvSpPr>
        <p:spPr>
          <a:xfrm>
            <a:off x="690884" y="3998954"/>
            <a:ext cx="9255757" cy="461662"/>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0" u="none" strike="noStrike" kern="1200" cap="none" spc="0" baseline="0">
                <a:solidFill>
                  <a:srgbClr val="FFFFFF"/>
                </a:solidFill>
                <a:uFillTx/>
                <a:latin typeface="Arial" pitchFamily="34"/>
                <a:cs typeface="Arial" pitchFamily="34"/>
              </a:rPr>
              <a:t>Il adapte la tension, contrôle la charge, protège les batteries…</a:t>
            </a:r>
          </a:p>
        </p:txBody>
      </p:sp>
      <p:sp>
        <p:nvSpPr>
          <p:cNvPr id="8" name="ZoneTexte 9"/>
          <p:cNvSpPr txBox="1"/>
          <p:nvPr/>
        </p:nvSpPr>
        <p:spPr>
          <a:xfrm>
            <a:off x="690884" y="4821923"/>
            <a:ext cx="9255757" cy="830997"/>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1" u="none" strike="noStrike" kern="1200" cap="none" spc="0" baseline="0">
                <a:solidFill>
                  <a:srgbClr val="FFFFFF"/>
                </a:solidFill>
                <a:uFillTx/>
                <a:latin typeface="Arial" pitchFamily="34"/>
                <a:cs typeface="Arial" pitchFamily="34"/>
              </a:rPr>
              <a:t>Selon les technologies employées, les régulateurs de charge actuels ont de très bons rendements, variant de </a:t>
            </a:r>
            <a:r>
              <a:rPr lang="fr-FR" sz="2400" b="0" i="1" u="none" strike="noStrike" kern="1200" cap="none" spc="0" baseline="0">
                <a:solidFill>
                  <a:srgbClr val="D60093"/>
                </a:solidFill>
                <a:uFillTx/>
                <a:latin typeface="Arial" pitchFamily="34"/>
                <a:cs typeface="Arial" pitchFamily="34"/>
              </a:rPr>
              <a:t>85</a:t>
            </a:r>
            <a:r>
              <a:rPr lang="fr-FR" sz="2400" b="0" i="1" u="none" strike="noStrike" kern="1200" cap="none" spc="0" baseline="0">
                <a:solidFill>
                  <a:srgbClr val="FFFFFF"/>
                </a:solidFill>
                <a:uFillTx/>
                <a:latin typeface="Arial" pitchFamily="34"/>
                <a:cs typeface="Arial" pitchFamily="34"/>
              </a:rPr>
              <a:t> à </a:t>
            </a:r>
            <a:r>
              <a:rPr lang="fr-FR" sz="2400" b="0" i="1" u="none" strike="noStrike" kern="1200" cap="none" spc="0" baseline="0">
                <a:solidFill>
                  <a:srgbClr val="D60093"/>
                </a:solidFill>
                <a:uFillTx/>
                <a:latin typeface="Arial" pitchFamily="34"/>
                <a:cs typeface="Arial" pitchFamily="34"/>
              </a:rPr>
              <a:t>98%</a:t>
            </a:r>
            <a:r>
              <a:rPr lang="fr-FR" sz="2400" b="0" i="1" u="none" strike="noStrike" kern="1200" cap="none" spc="0" baseline="0">
                <a:solidFill>
                  <a:srgbClr val="FFFFFF"/>
                </a:solidFill>
                <a:uFillTx/>
                <a:latin typeface="Arial" pitchFamily="34"/>
                <a:cs typeface="Arial" pitchFamily="34"/>
              </a:rPr>
              <a:t>.</a:t>
            </a:r>
            <a:endParaRPr lang="fr-FR" sz="2400" b="0" i="0" u="none" strike="noStrike" kern="1200" cap="none" spc="0" baseline="0">
              <a:solidFill>
                <a:srgbClr val="FFFFFF"/>
              </a:solidFill>
              <a:uFillTx/>
              <a:latin typeface="Arial" pitchFamily="34"/>
              <a:cs typeface="Arial" pitchFamily="3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ppt_x"/>
                                          </p:val>
                                        </p:tav>
                                        <p:tav tm="100000">
                                          <p:val>
                                            <p:strVal val="#ppt_x"/>
                                          </p:val>
                                        </p:tav>
                                      </p:tavLst>
                                    </p:anim>
                                    <p:anim calcmode="lin" valueType="num">
                                      <p:cBhvr>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name="Slide37">
    <p:spTree>
      <p:nvGrpSpPr>
        <p:cNvPr id="1" name=""/>
        <p:cNvGrpSpPr/>
        <p:nvPr/>
      </p:nvGrpSpPr>
      <p:grpSpPr>
        <a:xfrm>
          <a:off x="0" y="0"/>
          <a:ext cx="0" cy="0"/>
          <a:chOff x="0" y="0"/>
          <a:chExt cx="0" cy="0"/>
        </a:xfrm>
      </p:grpSpPr>
      <p:pic>
        <p:nvPicPr>
          <p:cNvPr id="2"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sp>
        <p:nvSpPr>
          <p:cNvPr id="3" name="ZoneTexte 4"/>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FFFF"/>
                </a:solidFill>
                <a:uFillTx/>
                <a:latin typeface="Arial" pitchFamily="34"/>
                <a:cs typeface="Arial" pitchFamily="34"/>
              </a:rPr>
              <a:t>PIERRE RIGAT IA-IPR Aix-Marseille et YAN GUEGUEN Lycée Vauvenargues</a:t>
            </a:r>
          </a:p>
        </p:txBody>
      </p:sp>
      <p:pic>
        <p:nvPicPr>
          <p:cNvPr id="4"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35917" y="5283586"/>
            <a:ext cx="1464823" cy="1393024"/>
          </a:xfrm>
          <a:prstGeom prst="rect">
            <a:avLst/>
          </a:prstGeom>
          <a:noFill/>
          <a:ln cap="rnd">
            <a:noFill/>
          </a:ln>
        </p:spPr>
      </p:pic>
      <p:sp>
        <p:nvSpPr>
          <p:cNvPr id="5" name="ZoneTexte 10"/>
          <p:cNvSpPr txBox="1"/>
          <p:nvPr/>
        </p:nvSpPr>
        <p:spPr>
          <a:xfrm>
            <a:off x="1814453" y="438692"/>
            <a:ext cx="10124437" cy="1723552"/>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600" b="1" i="0" u="none" strike="noStrike" kern="1200" cap="none" spc="0" baseline="0">
                <a:solidFill>
                  <a:srgbClr val="0070C0"/>
                </a:solidFill>
                <a:uFillTx/>
                <a:latin typeface="Arial" pitchFamily="34"/>
                <a:cs typeface="Arial" pitchFamily="34"/>
              </a:rPr>
              <a:t>3- L’INSTALLATION DES PANNEAUX SOLAIRES PERMET-ELLE DE REPONDRE AUX BESOINS ENERGETIQUES DE LA RECHARGE DES PORTABLES AU LYCEE?</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800" b="1" i="0" u="none" strike="noStrike" kern="1200" cap="none" spc="0" baseline="0">
              <a:solidFill>
                <a:srgbClr val="0070C0"/>
              </a:solidFill>
              <a:uFillTx/>
              <a:latin typeface="Arial" pitchFamily="34"/>
              <a:cs typeface="Arial" pitchFamily="34"/>
            </a:endParaRPr>
          </a:p>
        </p:txBody>
      </p:sp>
      <p:sp>
        <p:nvSpPr>
          <p:cNvPr id="6" name="ZoneTexte 2"/>
          <p:cNvSpPr txBox="1"/>
          <p:nvPr/>
        </p:nvSpPr>
        <p:spPr>
          <a:xfrm>
            <a:off x="690884" y="2162235"/>
            <a:ext cx="10810237" cy="1107996"/>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1" i="0" u="none" strike="noStrike" kern="1200" cap="none" spc="0" baseline="0">
                <a:solidFill>
                  <a:srgbClr val="D60093"/>
                </a:solidFill>
                <a:uFillTx/>
                <a:latin typeface="Arial" pitchFamily="34"/>
                <a:cs typeface="Arial" pitchFamily="34"/>
              </a:rPr>
              <a:t>Est-ce-que les batteries peuvent restituer intégralement lors de la décharge, toute l’énergie stockée lors de la charge?</a:t>
            </a:r>
            <a:endParaRPr lang="fr-FR" sz="2400" b="0" i="0" u="none" strike="noStrike" kern="1200" cap="none" spc="0" baseline="0">
              <a:solidFill>
                <a:srgbClr val="D60093"/>
              </a:solidFill>
              <a:uFillTx/>
              <a:latin typeface="Arial" pitchFamily="34"/>
              <a:cs typeface="Arial" pitchFamily="34"/>
            </a:endParaRP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Century Gothic"/>
            </a:endParaRPr>
          </a:p>
        </p:txBody>
      </p:sp>
      <p:sp>
        <p:nvSpPr>
          <p:cNvPr id="7" name="ZoneTexte 6"/>
          <p:cNvSpPr txBox="1"/>
          <p:nvPr/>
        </p:nvSpPr>
        <p:spPr>
          <a:xfrm>
            <a:off x="599444" y="3429000"/>
            <a:ext cx="9255757" cy="267765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1" u="none" strike="noStrike" kern="1200" cap="none" spc="0" baseline="0">
                <a:solidFill>
                  <a:srgbClr val="FFFFFF"/>
                </a:solidFill>
                <a:uFillTx/>
                <a:latin typeface="Arial" pitchFamily="34"/>
                <a:cs typeface="Arial" pitchFamily="34"/>
              </a:rPr>
              <a:t>En réalité, ce n’est pas le cas. Le rendement de charge pour les batteries au plomb est plutôt de l’ordre de </a:t>
            </a:r>
            <a:r>
              <a:rPr lang="fr-FR" sz="2400" b="0" i="1" u="none" strike="noStrike" kern="1200" cap="none" spc="0" baseline="0">
                <a:solidFill>
                  <a:srgbClr val="D60093"/>
                </a:solidFill>
                <a:uFillTx/>
                <a:latin typeface="Arial" pitchFamily="34"/>
                <a:cs typeface="Arial" pitchFamily="34"/>
              </a:rPr>
              <a:t>0,8</a:t>
            </a:r>
            <a:r>
              <a:rPr lang="fr-FR" sz="2400" b="0" i="1" u="none" strike="noStrike" kern="1200" cap="none" spc="0" baseline="0">
                <a:solidFill>
                  <a:srgbClr val="FFFFFF"/>
                </a:solidFill>
                <a:uFillTx/>
                <a:latin typeface="Arial" pitchFamily="34"/>
                <a:cs typeface="Arial" pitchFamily="34"/>
              </a:rPr>
              <a:t>. </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1" u="none" strike="noStrike" kern="1200" cap="none" spc="0" baseline="0">
                <a:solidFill>
                  <a:srgbClr val="FFFFFF"/>
                </a:solidFill>
                <a:uFillTx/>
                <a:latin typeface="Arial" pitchFamily="34"/>
                <a:cs typeface="Arial" pitchFamily="34"/>
              </a:rPr>
              <a:t>Cela signifie donc que </a:t>
            </a:r>
            <a:r>
              <a:rPr lang="fr-FR" sz="2400" b="0" i="1" u="none" strike="noStrike" kern="1200" cap="none" spc="0" baseline="0">
                <a:solidFill>
                  <a:srgbClr val="D60093"/>
                </a:solidFill>
                <a:uFillTx/>
                <a:latin typeface="Arial" pitchFamily="34"/>
                <a:cs typeface="Arial" pitchFamily="34"/>
              </a:rPr>
              <a:t>80 %</a:t>
            </a:r>
            <a:r>
              <a:rPr lang="fr-FR" sz="2400" b="0" i="1" u="none" strike="noStrike" kern="1200" cap="none" spc="0" baseline="0">
                <a:solidFill>
                  <a:srgbClr val="FFFFFF"/>
                </a:solidFill>
                <a:uFillTx/>
                <a:latin typeface="Arial" pitchFamily="34"/>
                <a:cs typeface="Arial" pitchFamily="34"/>
              </a:rPr>
              <a:t> de l’énergie fournie pendant la charge est restituée lors de la décharge. Les </a:t>
            </a:r>
            <a:r>
              <a:rPr lang="fr-FR" sz="2400" b="0" i="1" u="none" strike="noStrike" kern="1200" cap="none" spc="0" baseline="0">
                <a:solidFill>
                  <a:srgbClr val="D60093"/>
                </a:solidFill>
                <a:uFillTx/>
                <a:latin typeface="Arial" pitchFamily="34"/>
                <a:cs typeface="Arial" pitchFamily="34"/>
              </a:rPr>
              <a:t>20 % </a:t>
            </a:r>
            <a:r>
              <a:rPr lang="fr-FR" sz="2400" b="0" i="1" u="none" strike="noStrike" kern="1200" cap="none" spc="0" baseline="0">
                <a:solidFill>
                  <a:srgbClr val="FFFFFF"/>
                </a:solidFill>
                <a:uFillTx/>
                <a:latin typeface="Arial" pitchFamily="34"/>
                <a:cs typeface="Arial" pitchFamily="34"/>
              </a:rPr>
              <a:t>restants sont dissipées sous différentes formes (réactions chimiques secondaires et effet joule)</a:t>
            </a:r>
            <a:endParaRPr lang="fr-FR" sz="2400" b="0" i="0" u="none" strike="noStrike" kern="1200" cap="none" spc="0" baseline="0">
              <a:solidFill>
                <a:srgbClr val="FFFFFF"/>
              </a:solidFill>
              <a:uFillTx/>
              <a:latin typeface="Arial" pitchFamily="34"/>
              <a:cs typeface="Arial" pitchFamily="34"/>
            </a:endParaRP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1" u="none" strike="noStrike" kern="1200" cap="none" spc="0" baseline="0">
                <a:solidFill>
                  <a:srgbClr val="FFFFFF"/>
                </a:solidFill>
                <a:uFillTx/>
                <a:latin typeface="Arial" pitchFamily="34"/>
                <a:cs typeface="Arial" pitchFamily="34"/>
              </a:rPr>
              <a:t> </a:t>
            </a:r>
            <a:endParaRPr lang="fr-FR" sz="2400" b="0" i="0" u="none" strike="noStrike" kern="1200" cap="none" spc="0" baseline="0">
              <a:solidFill>
                <a:srgbClr val="FFFFFF"/>
              </a:solidFill>
              <a:uFillTx/>
              <a:latin typeface="Arial" pitchFamily="34"/>
              <a:cs typeface="Arial" pitchFamily="3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name="Slide38">
    <p:spTree>
      <p:nvGrpSpPr>
        <p:cNvPr id="1" name=""/>
        <p:cNvGrpSpPr/>
        <p:nvPr/>
      </p:nvGrpSpPr>
      <p:grpSpPr>
        <a:xfrm>
          <a:off x="0" y="0"/>
          <a:ext cx="0" cy="0"/>
          <a:chOff x="0" y="0"/>
          <a:chExt cx="0" cy="0"/>
        </a:xfrm>
      </p:grpSpPr>
      <p:pic>
        <p:nvPicPr>
          <p:cNvPr id="2"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sp>
        <p:nvSpPr>
          <p:cNvPr id="3" name="ZoneTexte 4"/>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FFFF"/>
                </a:solidFill>
                <a:uFillTx/>
                <a:latin typeface="Arial" pitchFamily="34"/>
                <a:cs typeface="Arial" pitchFamily="34"/>
              </a:rPr>
              <a:t>PIERRE RIGAT IA-IPR Aix-Marseille et YAN GUEGUEN Lycée Vauvenargues</a:t>
            </a:r>
          </a:p>
        </p:txBody>
      </p:sp>
      <p:pic>
        <p:nvPicPr>
          <p:cNvPr id="4"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35917" y="5283586"/>
            <a:ext cx="1464823" cy="1393024"/>
          </a:xfrm>
          <a:prstGeom prst="rect">
            <a:avLst/>
          </a:prstGeom>
          <a:noFill/>
          <a:ln cap="rnd">
            <a:noFill/>
          </a:ln>
        </p:spPr>
      </p:pic>
      <p:sp>
        <p:nvSpPr>
          <p:cNvPr id="5" name="ZoneTexte 10"/>
          <p:cNvSpPr txBox="1"/>
          <p:nvPr/>
        </p:nvSpPr>
        <p:spPr>
          <a:xfrm>
            <a:off x="1814453" y="438692"/>
            <a:ext cx="10124437" cy="1723552"/>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600" b="1" i="0" u="none" strike="noStrike" kern="1200" cap="none" spc="0" baseline="0">
                <a:solidFill>
                  <a:srgbClr val="0070C0"/>
                </a:solidFill>
                <a:uFillTx/>
                <a:latin typeface="Arial" pitchFamily="34"/>
                <a:cs typeface="Arial" pitchFamily="34"/>
              </a:rPr>
              <a:t>3- L’INSTALLATION DES PANNEAUX SOLAIRES PERMET-ELLE DE REPONDRE AUX BESOINS ENERGETIQUES DE LA RECHARGE DES PORTABLES AU LYCEE?</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800" b="1" i="0" u="none" strike="noStrike" kern="1200" cap="none" spc="0" baseline="0">
              <a:solidFill>
                <a:srgbClr val="0070C0"/>
              </a:solidFill>
              <a:uFillTx/>
              <a:latin typeface="Arial" pitchFamily="34"/>
              <a:cs typeface="Arial" pitchFamily="34"/>
            </a:endParaRPr>
          </a:p>
        </p:txBody>
      </p:sp>
      <p:sp>
        <p:nvSpPr>
          <p:cNvPr id="6" name="ZoneTexte 2"/>
          <p:cNvSpPr txBox="1"/>
          <p:nvPr/>
        </p:nvSpPr>
        <p:spPr>
          <a:xfrm>
            <a:off x="599444" y="1936872"/>
            <a:ext cx="10810237" cy="1107996"/>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1" i="0" u="none" strike="noStrike" kern="1200" cap="none" spc="0" baseline="0">
                <a:solidFill>
                  <a:srgbClr val="D60093"/>
                </a:solidFill>
                <a:uFillTx/>
                <a:latin typeface="Arial" pitchFamily="34"/>
                <a:cs typeface="Arial" pitchFamily="34"/>
              </a:rPr>
              <a:t>Peut-on recharger les téléphones portables directement à la sortie des batteries au plomb ?</a:t>
            </a:r>
            <a:endParaRPr lang="fr-FR" sz="2400" b="0" i="0" u="none" strike="noStrike" kern="1200" cap="none" spc="0" baseline="0">
              <a:solidFill>
                <a:srgbClr val="D60093"/>
              </a:solidFill>
              <a:uFillTx/>
              <a:latin typeface="Arial" pitchFamily="34"/>
              <a:cs typeface="Arial" pitchFamily="34"/>
            </a:endParaRP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Century Gothic"/>
            </a:endParaRPr>
          </a:p>
        </p:txBody>
      </p:sp>
      <p:sp>
        <p:nvSpPr>
          <p:cNvPr id="7" name="ZoneTexte 6"/>
          <p:cNvSpPr txBox="1"/>
          <p:nvPr/>
        </p:nvSpPr>
        <p:spPr>
          <a:xfrm>
            <a:off x="599444" y="2963899"/>
            <a:ext cx="10149840" cy="830997"/>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0" u="none" strike="noStrike" kern="1200" cap="none" spc="0" baseline="0">
                <a:solidFill>
                  <a:srgbClr val="FFFFFF"/>
                </a:solidFill>
                <a:uFillTx/>
                <a:latin typeface="Arial" pitchFamily="34"/>
                <a:cs typeface="Arial" pitchFamily="34"/>
              </a:rPr>
              <a:t>Un régulateur électrique doit permettre la conversion </a:t>
            </a:r>
            <a:r>
              <a:rPr lang="fr-FR" sz="2400" b="0" i="0" u="none" strike="noStrike" kern="1200" cap="none" spc="0" baseline="0">
                <a:solidFill>
                  <a:srgbClr val="D60093"/>
                </a:solidFill>
                <a:uFillTx/>
                <a:latin typeface="Arial" pitchFamily="34"/>
                <a:cs typeface="Arial" pitchFamily="34"/>
              </a:rPr>
              <a:t>12V DC / 5V DC</a:t>
            </a:r>
            <a:r>
              <a:rPr lang="fr-FR" sz="2400" b="0" i="0" u="none" strike="noStrike" kern="1200" cap="none" spc="0" baseline="0">
                <a:solidFill>
                  <a:srgbClr val="FFFFFF"/>
                </a:solidFill>
                <a:uFillTx/>
                <a:latin typeface="Arial" pitchFamily="34"/>
                <a:cs typeface="Arial" pitchFamily="34"/>
              </a:rPr>
              <a:t>.</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1" u="none" strike="noStrike" kern="1200" cap="none" spc="0" baseline="0">
                <a:solidFill>
                  <a:srgbClr val="FFFFFF"/>
                </a:solidFill>
                <a:uFillTx/>
                <a:latin typeface="Arial" pitchFamily="34"/>
                <a:cs typeface="Arial" pitchFamily="34"/>
              </a:rPr>
              <a:t> </a:t>
            </a:r>
            <a:endParaRPr lang="fr-FR" sz="2400" b="0" i="0" u="none" strike="noStrike" kern="1200" cap="none" spc="0" baseline="0">
              <a:solidFill>
                <a:srgbClr val="FFFFFF"/>
              </a:solidFill>
              <a:uFillTx/>
              <a:latin typeface="Arial" pitchFamily="34"/>
              <a:cs typeface="Arial" pitchFamily="34"/>
            </a:endParaRPr>
          </a:p>
        </p:txBody>
      </p:sp>
      <p:sp>
        <p:nvSpPr>
          <p:cNvPr id="8" name="ZoneTexte 7"/>
          <p:cNvSpPr txBox="1"/>
          <p:nvPr/>
        </p:nvSpPr>
        <p:spPr>
          <a:xfrm>
            <a:off x="599444" y="3556220"/>
            <a:ext cx="9936483" cy="1569659"/>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0" u="none" strike="noStrike" kern="1200" cap="none" spc="0" baseline="0">
                <a:solidFill>
                  <a:srgbClr val="FFFFFF"/>
                </a:solidFill>
                <a:uFillTx/>
                <a:latin typeface="Arial" pitchFamily="34"/>
                <a:cs typeface="Arial" pitchFamily="34"/>
              </a:rPr>
              <a:t>Les élèves doivent effectuer une recherche pour déterminer l’ordre de grandeur du rendement du ou des régulateurs choisis. Le rendement peut être déterminé expérimentalement, le régulateur étant donné.</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1" u="none" strike="noStrike" kern="1200" cap="none" spc="0" baseline="0">
                <a:solidFill>
                  <a:srgbClr val="FFFFFF"/>
                </a:solidFill>
                <a:uFillTx/>
                <a:latin typeface="Arial" pitchFamily="34"/>
                <a:cs typeface="Arial" pitchFamily="34"/>
              </a:rPr>
              <a:t> </a:t>
            </a:r>
            <a:endParaRPr lang="fr-FR" sz="2400" b="0" i="0" u="none" strike="noStrike" kern="1200" cap="none" spc="0" baseline="0">
              <a:solidFill>
                <a:srgbClr val="FFFFFF"/>
              </a:solidFill>
              <a:uFillTx/>
              <a:latin typeface="Arial" pitchFamily="34"/>
              <a:cs typeface="Arial" pitchFamily="34"/>
            </a:endParaRPr>
          </a:p>
        </p:txBody>
      </p:sp>
      <p:sp>
        <p:nvSpPr>
          <p:cNvPr id="9" name="ZoneTexte 8"/>
          <p:cNvSpPr txBox="1"/>
          <p:nvPr/>
        </p:nvSpPr>
        <p:spPr>
          <a:xfrm>
            <a:off x="599444" y="4913290"/>
            <a:ext cx="10149840" cy="1569659"/>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0" u="none" strike="noStrike" kern="1200" cap="none" spc="0" baseline="0">
                <a:solidFill>
                  <a:srgbClr val="FFFFFF"/>
                </a:solidFill>
                <a:uFillTx/>
                <a:latin typeface="Arial" pitchFamily="34"/>
                <a:cs typeface="Arial" pitchFamily="34"/>
              </a:rPr>
              <a:t>Ils calculent enfin l’énergie disponible en sortie du régulateur et comparent à l’énergie nécessaire pour la recharge des téléphones portables.</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1" u="none" strike="noStrike" kern="1200" cap="none" spc="0" baseline="0">
                <a:solidFill>
                  <a:srgbClr val="FFFFFF"/>
                </a:solidFill>
                <a:uFillTx/>
                <a:latin typeface="Arial" pitchFamily="34"/>
                <a:cs typeface="Arial" pitchFamily="34"/>
              </a:rPr>
              <a:t> </a:t>
            </a:r>
            <a:endParaRPr lang="fr-FR" sz="2400" b="0" i="0" u="none" strike="noStrike" kern="1200" cap="none" spc="0" baseline="0">
              <a:solidFill>
                <a:srgbClr val="FFFFFF"/>
              </a:solidFill>
              <a:uFillTx/>
              <a:latin typeface="Arial" pitchFamily="34"/>
              <a:cs typeface="Arial" pitchFamily="3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ppt_x"/>
                                          </p:val>
                                        </p:tav>
                                        <p:tav tm="100000">
                                          <p:val>
                                            <p:strVal val="#ppt_x"/>
                                          </p:val>
                                        </p:tav>
                                      </p:tavLst>
                                    </p:anim>
                                    <p:anim calcmode="lin" valueType="num">
                                      <p:cBhvr>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name="Slide39">
    <p:spTree>
      <p:nvGrpSpPr>
        <p:cNvPr id="1" name=""/>
        <p:cNvGrpSpPr/>
        <p:nvPr/>
      </p:nvGrpSpPr>
      <p:grpSpPr>
        <a:xfrm>
          <a:off x="0" y="0"/>
          <a:ext cx="0" cy="0"/>
          <a:chOff x="0" y="0"/>
          <a:chExt cx="0" cy="0"/>
        </a:xfrm>
      </p:grpSpPr>
      <p:pic>
        <p:nvPicPr>
          <p:cNvPr id="2"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sp>
        <p:nvSpPr>
          <p:cNvPr id="3" name="ZoneTexte 4"/>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FFFF"/>
                </a:solidFill>
                <a:uFillTx/>
                <a:latin typeface="Arial" pitchFamily="34"/>
                <a:cs typeface="Arial" pitchFamily="34"/>
              </a:rPr>
              <a:t>PIERRE RIGAT IA-IPR Aix-Marseille et YAN GUEGUEN Lycée Vauvenargues</a:t>
            </a:r>
          </a:p>
        </p:txBody>
      </p:sp>
      <p:pic>
        <p:nvPicPr>
          <p:cNvPr id="4"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35917" y="5283586"/>
            <a:ext cx="1464823" cy="1393024"/>
          </a:xfrm>
          <a:prstGeom prst="rect">
            <a:avLst/>
          </a:prstGeom>
          <a:noFill/>
          <a:ln cap="rnd">
            <a:noFill/>
          </a:ln>
        </p:spPr>
      </p:pic>
      <p:sp>
        <p:nvSpPr>
          <p:cNvPr id="5" name="ZoneTexte 10"/>
          <p:cNvSpPr txBox="1"/>
          <p:nvPr/>
        </p:nvSpPr>
        <p:spPr>
          <a:xfrm>
            <a:off x="1814453" y="438692"/>
            <a:ext cx="10186297" cy="1723552"/>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600" b="1" i="0" u="none" strike="noStrike" kern="1200" cap="none" spc="0" baseline="0" dirty="0">
                <a:solidFill>
                  <a:srgbClr val="0070C0"/>
                </a:solidFill>
                <a:uFillTx/>
                <a:latin typeface="Arial" pitchFamily="34"/>
                <a:cs typeface="Arial" pitchFamily="34"/>
              </a:rPr>
              <a:t>4- LES ELEVES DU CVL DECIDENT D’EQUIPER LE FOYER DES ELEVES DE « SIEGES DYNOMO » COMME CEUX PRESENTS DANS LES GARES. COMBIEN FAUT-IL EN INSTALLER?</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800" b="1" i="0" u="none" strike="noStrike" kern="1200" cap="none" spc="0" baseline="0" dirty="0">
              <a:solidFill>
                <a:srgbClr val="0070C0"/>
              </a:solidFill>
              <a:uFillTx/>
              <a:latin typeface="Arial" pitchFamily="34"/>
              <a:cs typeface="Arial" pitchFamily="34"/>
            </a:endParaRPr>
          </a:p>
        </p:txBody>
      </p:sp>
      <p:sp>
        <p:nvSpPr>
          <p:cNvPr id="6" name="ZoneTexte 2"/>
          <p:cNvSpPr txBox="1"/>
          <p:nvPr/>
        </p:nvSpPr>
        <p:spPr>
          <a:xfrm>
            <a:off x="599444" y="1936872"/>
            <a:ext cx="10810237" cy="1107996"/>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1" i="0" u="none" strike="noStrike" kern="1200" cap="none" spc="0" baseline="0">
                <a:solidFill>
                  <a:srgbClr val="D60093"/>
                </a:solidFill>
                <a:uFillTx/>
                <a:latin typeface="Arial" pitchFamily="34"/>
                <a:cs typeface="Arial" pitchFamily="34"/>
              </a:rPr>
              <a:t>Comment utiliser l’énergie mécanique de pédalage pour recharger un smartphone ?</a:t>
            </a:r>
            <a:endParaRPr lang="fr-FR" sz="2400" b="0" i="0" u="none" strike="noStrike" kern="1200" cap="none" spc="0" baseline="0">
              <a:solidFill>
                <a:srgbClr val="D60093"/>
              </a:solidFill>
              <a:uFillTx/>
              <a:latin typeface="Arial" pitchFamily="34"/>
              <a:cs typeface="Arial" pitchFamily="34"/>
            </a:endParaRP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Century Gothic"/>
            </a:endParaRPr>
          </a:p>
        </p:txBody>
      </p:sp>
      <p:sp>
        <p:nvSpPr>
          <p:cNvPr id="7" name="ZoneTexte 6"/>
          <p:cNvSpPr txBox="1"/>
          <p:nvPr/>
        </p:nvSpPr>
        <p:spPr>
          <a:xfrm>
            <a:off x="599444" y="2963899"/>
            <a:ext cx="5496558" cy="3046991"/>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0" u="none" strike="noStrike" kern="1200" cap="none" spc="0" baseline="0">
                <a:solidFill>
                  <a:srgbClr val="FFFFFF"/>
                </a:solidFill>
                <a:uFillTx/>
                <a:latin typeface="Arial" pitchFamily="34"/>
                <a:cs typeface="Arial" pitchFamily="34"/>
              </a:rPr>
              <a:t>Les élèves peuvent s’inspirer de l’idée</a:t>
            </a:r>
            <a:r>
              <a:rPr lang="fr-FR" sz="2400" b="1" i="1" u="none" strike="noStrike" kern="1200" cap="none" spc="0" baseline="0">
                <a:solidFill>
                  <a:srgbClr val="FFFFFF"/>
                </a:solidFill>
                <a:uFillTx/>
                <a:latin typeface="Arial" pitchFamily="34"/>
                <a:cs typeface="Arial" pitchFamily="34"/>
              </a:rPr>
              <a:t> </a:t>
            </a:r>
            <a:r>
              <a:rPr lang="fr-FR" sz="2400" b="0" i="0" u="none" strike="noStrike" kern="1200" cap="none" spc="0" baseline="0">
                <a:solidFill>
                  <a:srgbClr val="FFFFFF"/>
                </a:solidFill>
                <a:uFillTx/>
                <a:latin typeface="Arial" pitchFamily="34"/>
                <a:cs typeface="Arial" pitchFamily="34"/>
              </a:rPr>
              <a:t>d’un milliardaire indien, Manoj Bhargava qui a décidé d’investir dans un projet à utilité mondiale : le vélo « </a:t>
            </a:r>
            <a:r>
              <a:rPr lang="fr-FR" sz="2400" b="1" i="0" u="none" strike="noStrike" kern="1200" cap="none" spc="0" baseline="0">
                <a:solidFill>
                  <a:srgbClr val="FFFFFF"/>
                </a:solidFill>
                <a:uFillTx/>
                <a:latin typeface="Arial" pitchFamily="34"/>
                <a:cs typeface="Arial" pitchFamily="34"/>
              </a:rPr>
              <a:t>Free Electric</a:t>
            </a:r>
            <a:r>
              <a:rPr lang="fr-FR" sz="2400" b="0" i="0" u="none" strike="noStrike" kern="1200" cap="none" spc="0" baseline="0">
                <a:solidFill>
                  <a:srgbClr val="FFFFFF"/>
                </a:solidFill>
                <a:uFillTx/>
                <a:latin typeface="Arial" pitchFamily="34"/>
                <a:cs typeface="Arial" pitchFamily="34"/>
              </a:rPr>
              <a:t> », créé par sa compagnie </a:t>
            </a:r>
            <a:r>
              <a:rPr lang="fr-FR" sz="2400" b="0" i="1" u="none" strike="noStrike" kern="1200" cap="none" spc="0" baseline="0">
                <a:solidFill>
                  <a:srgbClr val="FFFFFF"/>
                </a:solidFill>
                <a:uFillTx/>
                <a:latin typeface="Arial" pitchFamily="34"/>
                <a:cs typeface="Arial" pitchFamily="34"/>
              </a:rPr>
              <a:t>Billions in change</a:t>
            </a:r>
            <a:r>
              <a:rPr lang="fr-FR" sz="2400" b="0" i="0" u="none" strike="noStrike" kern="1200" cap="none" spc="0" baseline="0">
                <a:solidFill>
                  <a:srgbClr val="FFFFFF"/>
                </a:solidFill>
                <a:uFillTx/>
                <a:latin typeface="Arial" pitchFamily="34"/>
                <a:cs typeface="Arial" pitchFamily="34"/>
              </a:rPr>
              <a:t>, qui permet d’alimenter une maison modeste en électricité pendant 24 h.</a:t>
            </a:r>
          </a:p>
        </p:txBody>
      </p:sp>
      <p:pic>
        <p:nvPicPr>
          <p:cNvPr id="8" name="Image 9"/>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6096003" y="2768812"/>
            <a:ext cx="4391021" cy="2790821"/>
          </a:xfrm>
          <a:prstGeom prst="rect">
            <a:avLst/>
          </a:prstGeom>
          <a:noFill/>
          <a:ln cap="rnd">
            <a:noFill/>
          </a:ln>
        </p:spPr>
      </p:pic>
      <p:pic>
        <p:nvPicPr>
          <p:cNvPr id="9" name="Image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840490" y="1367681"/>
            <a:ext cx="1236974" cy="123697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name="Slide41">
    <p:spTree>
      <p:nvGrpSpPr>
        <p:cNvPr id="1" name=""/>
        <p:cNvGrpSpPr/>
        <p:nvPr/>
      </p:nvGrpSpPr>
      <p:grpSpPr>
        <a:xfrm>
          <a:off x="0" y="0"/>
          <a:ext cx="0" cy="0"/>
          <a:chOff x="0" y="0"/>
          <a:chExt cx="0" cy="0"/>
        </a:xfrm>
      </p:grpSpPr>
      <p:pic>
        <p:nvPicPr>
          <p:cNvPr id="2"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sp>
        <p:nvSpPr>
          <p:cNvPr id="3" name="ZoneTexte 4"/>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FFFF"/>
                </a:solidFill>
                <a:uFillTx/>
                <a:latin typeface="Arial" pitchFamily="34"/>
                <a:cs typeface="Arial" pitchFamily="34"/>
              </a:rPr>
              <a:t>PIERRE RIGAT IA-IPR Aix-Marseille et YAN GUEGUEN Lycée Vauvenargues</a:t>
            </a:r>
          </a:p>
        </p:txBody>
      </p:sp>
      <p:pic>
        <p:nvPicPr>
          <p:cNvPr id="4"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35917" y="5283586"/>
            <a:ext cx="1464823" cy="1393024"/>
          </a:xfrm>
          <a:prstGeom prst="rect">
            <a:avLst/>
          </a:prstGeom>
          <a:noFill/>
          <a:ln cap="rnd">
            <a:noFill/>
          </a:ln>
        </p:spPr>
      </p:pic>
      <p:sp>
        <p:nvSpPr>
          <p:cNvPr id="5" name="ZoneTexte 10"/>
          <p:cNvSpPr txBox="1"/>
          <p:nvPr/>
        </p:nvSpPr>
        <p:spPr>
          <a:xfrm>
            <a:off x="1814453" y="438692"/>
            <a:ext cx="10186297" cy="1723552"/>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600" b="1" i="0" u="none" strike="noStrike" kern="1200" cap="none" spc="0" baseline="0">
                <a:solidFill>
                  <a:srgbClr val="0070C0"/>
                </a:solidFill>
                <a:uFillTx/>
                <a:latin typeface="Arial" pitchFamily="34"/>
                <a:cs typeface="Arial" pitchFamily="34"/>
              </a:rPr>
              <a:t>4- LES ELEVES DU CVL DECIDENT D’EQUIPER LE FOYER DES ELEVES DE « SIEGES DYNOMO » COMME CEUX PRESENTS DANS LES GARES. COMBIEN FAUT-IL EN INSTALLER?</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800" b="1" i="0" u="none" strike="noStrike" kern="1200" cap="none" spc="0" baseline="0">
              <a:solidFill>
                <a:srgbClr val="0070C0"/>
              </a:solidFill>
              <a:uFillTx/>
              <a:latin typeface="Arial" pitchFamily="34"/>
              <a:cs typeface="Arial" pitchFamily="34"/>
            </a:endParaRPr>
          </a:p>
        </p:txBody>
      </p:sp>
      <p:sp>
        <p:nvSpPr>
          <p:cNvPr id="6" name="ZoneTexte 2"/>
          <p:cNvSpPr txBox="1"/>
          <p:nvPr/>
        </p:nvSpPr>
        <p:spPr>
          <a:xfrm>
            <a:off x="599444" y="1833911"/>
            <a:ext cx="10810237" cy="738661"/>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1" i="0" u="none" strike="noStrike" kern="1200" cap="none" spc="0" baseline="0">
                <a:solidFill>
                  <a:srgbClr val="D60093"/>
                </a:solidFill>
                <a:uFillTx/>
                <a:latin typeface="Arial" pitchFamily="34"/>
                <a:cs typeface="Arial" pitchFamily="34"/>
              </a:rPr>
              <a:t>Quelle puissance peut fournir un individu lors du pédalage ?</a:t>
            </a:r>
            <a:endParaRPr lang="fr-FR" sz="2400" b="0" i="0" u="none" strike="noStrike" kern="1200" cap="none" spc="0" baseline="0">
              <a:solidFill>
                <a:srgbClr val="D60093"/>
              </a:solidFill>
              <a:uFillTx/>
              <a:latin typeface="Arial" pitchFamily="34"/>
              <a:cs typeface="Arial" pitchFamily="34"/>
            </a:endParaRP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Century Gothic"/>
            </a:endParaRPr>
          </a:p>
        </p:txBody>
      </p:sp>
      <p:sp>
        <p:nvSpPr>
          <p:cNvPr id="7" name="ZoneTexte 6"/>
          <p:cNvSpPr txBox="1"/>
          <p:nvPr/>
        </p:nvSpPr>
        <p:spPr>
          <a:xfrm>
            <a:off x="599444" y="2363586"/>
            <a:ext cx="2926080" cy="3416317"/>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0" u="none" strike="noStrike" kern="1200" cap="none" spc="0" baseline="0">
                <a:solidFill>
                  <a:srgbClr val="FFFFFF"/>
                </a:solidFill>
                <a:uFillTx/>
                <a:latin typeface="Arial" pitchFamily="34"/>
                <a:cs typeface="Arial" pitchFamily="34"/>
              </a:rPr>
              <a:t>Les élèves déterminent la puissance moyenne que peut fournir un individu suivant le type d’effort souhaité lors de la production d’électricité.</a:t>
            </a:r>
          </a:p>
        </p:txBody>
      </p:sp>
      <p:pic>
        <p:nvPicPr>
          <p:cNvPr id="8" name="Image 8" descr="https://www.overstims.com/img/conseils/intensites.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3580954" y="2433090"/>
            <a:ext cx="4176650" cy="3610499"/>
          </a:xfrm>
          <a:prstGeom prst="rect">
            <a:avLst/>
          </a:prstGeom>
          <a:noFill/>
          <a:ln cap="rnd">
            <a:noFill/>
          </a:ln>
        </p:spPr>
      </p:pic>
      <p:sp>
        <p:nvSpPr>
          <p:cNvPr id="9" name="ZoneTexte 11"/>
          <p:cNvSpPr txBox="1"/>
          <p:nvPr/>
        </p:nvSpPr>
        <p:spPr>
          <a:xfrm>
            <a:off x="8170429" y="2574054"/>
            <a:ext cx="3830321" cy="2554545"/>
          </a:xfrm>
          <a:prstGeom prst="rect">
            <a:avLst/>
          </a:prstGeom>
          <a:solidFill>
            <a:srgbClr val="99CC00"/>
          </a:solid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000" b="0" i="0" u="none" strike="noStrike" kern="1200" cap="none" spc="0" baseline="0" dirty="0">
                <a:solidFill>
                  <a:srgbClr val="FFFFFF"/>
                </a:solidFill>
                <a:uFillTx/>
                <a:latin typeface="Arial" pitchFamily="34"/>
                <a:cs typeface="Arial" pitchFamily="34"/>
              </a:rPr>
              <a:t>La PMA s’exprime en Watt et est un effort que l’homme est capable de tenir de </a:t>
            </a:r>
            <a:r>
              <a:rPr lang="fr-FR" sz="2000" b="0" i="0" u="none" strike="noStrike" kern="1200" cap="none" spc="0" baseline="0" dirty="0">
                <a:solidFill>
                  <a:srgbClr val="D60093"/>
                </a:solidFill>
                <a:uFillTx/>
                <a:latin typeface="Arial" pitchFamily="34"/>
                <a:cs typeface="Arial" pitchFamily="34"/>
              </a:rPr>
              <a:t>3 min</a:t>
            </a:r>
            <a:r>
              <a:rPr lang="fr-FR" sz="2000" b="0" i="0" u="none" strike="noStrike" kern="1200" cap="none" spc="0" baseline="0" dirty="0">
                <a:solidFill>
                  <a:srgbClr val="FFFFFF"/>
                </a:solidFill>
                <a:uFillTx/>
                <a:latin typeface="Arial" pitchFamily="34"/>
                <a:cs typeface="Arial" pitchFamily="34"/>
              </a:rPr>
              <a:t> pour une personne peu entraînée à 10 min pour un athlète de haut niveau. Elle est </a:t>
            </a:r>
            <a:r>
              <a:rPr lang="fr-FR" sz="2000" b="0" i="0" u="none" strike="noStrike" kern="1200" cap="none" spc="0" baseline="0" dirty="0">
                <a:solidFill>
                  <a:srgbClr val="D60093"/>
                </a:solidFill>
                <a:uFillTx/>
                <a:latin typeface="Arial" pitchFamily="34"/>
                <a:cs typeface="Arial" pitchFamily="34"/>
              </a:rPr>
              <a:t>180 W</a:t>
            </a:r>
            <a:r>
              <a:rPr lang="fr-FR" sz="2000" b="0" i="0" u="none" strike="noStrike" kern="1200" cap="none" spc="0" baseline="0" dirty="0">
                <a:solidFill>
                  <a:srgbClr val="FFFFFF"/>
                </a:solidFill>
                <a:uFillTx/>
                <a:latin typeface="Arial" pitchFamily="34"/>
                <a:cs typeface="Arial" pitchFamily="34"/>
              </a:rPr>
              <a:t> pour un cycliste </a:t>
            </a:r>
            <a:r>
              <a:rPr lang="fr-FR" sz="2000" b="0" i="0" u="none" strike="noStrike" kern="1200" cap="none" spc="0" baseline="0" dirty="0">
                <a:solidFill>
                  <a:srgbClr val="92D050"/>
                </a:solidFill>
                <a:uFillTx/>
                <a:latin typeface="Arial" pitchFamily="34"/>
                <a:cs typeface="Arial" pitchFamily="34"/>
              </a:rPr>
              <a:t>moyen</a:t>
            </a:r>
            <a:r>
              <a:rPr lang="fr-FR" sz="2000" b="0" i="0" u="none" strike="noStrike" kern="1200" cap="none" spc="0" baseline="0" dirty="0">
                <a:solidFill>
                  <a:srgbClr val="FFFFFF"/>
                </a:solidFill>
                <a:uFillTx/>
                <a:latin typeface="Arial" pitchFamily="34"/>
                <a:cs typeface="Arial" pitchFamily="34"/>
              </a:rPr>
              <a:t> à 440 W pour un cycliste professionnel.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ppt_x</p:attrName>
                                        </p:attrNameLst>
                                      </p:cBhvr>
                                      <p:tavLst>
                                        <p:tav tm="0">
                                          <p:val>
                                            <p:strVal val="#ppt_x"/>
                                          </p:val>
                                        </p:tav>
                                        <p:tav tm="100000">
                                          <p:val>
                                            <p:strVal val="#ppt_x"/>
                                          </p:val>
                                        </p:tav>
                                      </p:tavLst>
                                    </p:anim>
                                    <p:anim calcmode="lin" valueType="num">
                                      <p:cBhvr>
                                        <p:cTn id="2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42">
    <p:spTree>
      <p:nvGrpSpPr>
        <p:cNvPr id="1" name=""/>
        <p:cNvGrpSpPr/>
        <p:nvPr/>
      </p:nvGrpSpPr>
      <p:grpSpPr>
        <a:xfrm>
          <a:off x="0" y="0"/>
          <a:ext cx="0" cy="0"/>
          <a:chOff x="0" y="0"/>
          <a:chExt cx="0" cy="0"/>
        </a:xfrm>
      </p:grpSpPr>
      <p:pic>
        <p:nvPicPr>
          <p:cNvPr id="2"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sp>
        <p:nvSpPr>
          <p:cNvPr id="3" name="ZoneTexte 4"/>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FFFF"/>
                </a:solidFill>
                <a:uFillTx/>
                <a:latin typeface="Arial" pitchFamily="34"/>
                <a:cs typeface="Arial" pitchFamily="34"/>
              </a:rPr>
              <a:t>PIERRE RIGAT IA-IPR Aix-Marseille et YAN GUEGUEN Lycée Vauvenargues</a:t>
            </a:r>
          </a:p>
        </p:txBody>
      </p:sp>
      <p:pic>
        <p:nvPicPr>
          <p:cNvPr id="4"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35917" y="5283586"/>
            <a:ext cx="1464823" cy="1393024"/>
          </a:xfrm>
          <a:prstGeom prst="rect">
            <a:avLst/>
          </a:prstGeom>
          <a:noFill/>
          <a:ln cap="rnd">
            <a:noFill/>
          </a:ln>
        </p:spPr>
      </p:pic>
      <p:sp>
        <p:nvSpPr>
          <p:cNvPr id="5" name="ZoneTexte 10"/>
          <p:cNvSpPr txBox="1"/>
          <p:nvPr/>
        </p:nvSpPr>
        <p:spPr>
          <a:xfrm>
            <a:off x="1814453" y="438692"/>
            <a:ext cx="10186297" cy="1723552"/>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600" b="1" i="0" u="none" strike="noStrike" kern="1200" cap="none" spc="0" baseline="0">
                <a:solidFill>
                  <a:srgbClr val="0070C0"/>
                </a:solidFill>
                <a:uFillTx/>
                <a:latin typeface="Arial" pitchFamily="34"/>
                <a:cs typeface="Arial" pitchFamily="34"/>
              </a:rPr>
              <a:t>4- LES ELEVES DU CVL DECIDENT D’EQUIPER LE FOYER DES ELEVES DE « SIEGES DYNOMO » COMME CEUX PRESENTS DANS LES GARES. COMBIEN FAUT-IL EN INSTALLER?</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800" b="1" i="0" u="none" strike="noStrike" kern="1200" cap="none" spc="0" baseline="0">
              <a:solidFill>
                <a:srgbClr val="0070C0"/>
              </a:solidFill>
              <a:uFillTx/>
              <a:latin typeface="Arial" pitchFamily="34"/>
              <a:cs typeface="Arial" pitchFamily="34"/>
            </a:endParaRPr>
          </a:p>
        </p:txBody>
      </p:sp>
      <p:sp>
        <p:nvSpPr>
          <p:cNvPr id="6" name="ZoneTexte 2"/>
          <p:cNvSpPr txBox="1"/>
          <p:nvPr/>
        </p:nvSpPr>
        <p:spPr>
          <a:xfrm>
            <a:off x="599444" y="1833911"/>
            <a:ext cx="10810237" cy="1107996"/>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1" i="0" u="none" strike="noStrike" kern="1200" cap="none" spc="0" baseline="0">
                <a:solidFill>
                  <a:srgbClr val="D60093"/>
                </a:solidFill>
                <a:uFillTx/>
                <a:latin typeface="Arial" pitchFamily="34"/>
                <a:cs typeface="Arial" pitchFamily="34"/>
              </a:rPr>
              <a:t>Comment fournir de l’énergie électrique à partir d’énergie mécanique et quelle est l’énergie électrique disponible ?</a:t>
            </a:r>
            <a:endParaRPr lang="fr-FR" sz="2400" b="0" i="0" u="none" strike="noStrike" kern="1200" cap="none" spc="0" baseline="0">
              <a:solidFill>
                <a:srgbClr val="D60093"/>
              </a:solidFill>
              <a:uFillTx/>
              <a:latin typeface="Arial" pitchFamily="34"/>
              <a:cs typeface="Arial" pitchFamily="34"/>
            </a:endParaRP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Century Gothic"/>
            </a:endParaRPr>
          </a:p>
        </p:txBody>
      </p:sp>
      <p:sp>
        <p:nvSpPr>
          <p:cNvPr id="7" name="ZoneTexte 11"/>
          <p:cNvSpPr txBox="1"/>
          <p:nvPr/>
        </p:nvSpPr>
        <p:spPr>
          <a:xfrm>
            <a:off x="599444" y="2742285"/>
            <a:ext cx="5974076" cy="830997"/>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0" u="none" strike="noStrike" kern="1200" cap="none" spc="0" baseline="0">
                <a:solidFill>
                  <a:srgbClr val="FFFFFF"/>
                </a:solidFill>
                <a:uFillTx/>
                <a:latin typeface="Arial" pitchFamily="34"/>
                <a:cs typeface="Arial" pitchFamily="34"/>
              </a:rPr>
              <a:t>Les élèves peuvent utiliser une génératrice à courant continu.</a:t>
            </a:r>
          </a:p>
        </p:txBody>
      </p:sp>
      <p:pic>
        <p:nvPicPr>
          <p:cNvPr id="8" name="Imag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665811" y="2612952"/>
            <a:ext cx="5334929" cy="2443788"/>
          </a:xfrm>
          <a:prstGeom prst="rect">
            <a:avLst/>
          </a:prstGeom>
          <a:noFill/>
          <a:ln cap="rnd">
            <a:noFill/>
          </a:ln>
        </p:spPr>
      </p:pic>
      <p:sp>
        <p:nvSpPr>
          <p:cNvPr id="9" name="ZoneTexte 12"/>
          <p:cNvSpPr txBox="1"/>
          <p:nvPr/>
        </p:nvSpPr>
        <p:spPr>
          <a:xfrm>
            <a:off x="576794" y="3521948"/>
            <a:ext cx="6019376" cy="2308320"/>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0" u="none" strike="noStrike" kern="1200" cap="none" spc="0" baseline="0">
                <a:solidFill>
                  <a:srgbClr val="FFFFFF"/>
                </a:solidFill>
                <a:uFillTx/>
                <a:latin typeface="Arial" pitchFamily="34"/>
                <a:cs typeface="Arial" pitchFamily="34"/>
              </a:rPr>
              <a:t>Les élèves doivent réfléchir à la liaison mécanique entre le plateau du vélo et la génératrice afin d’optimiser la production électrique (vitesse de rotation du plateau, moment de couple à fournir au niveau du plateau).</a:t>
            </a:r>
          </a:p>
        </p:txBody>
      </p:sp>
      <p:pic>
        <p:nvPicPr>
          <p:cNvPr id="10" name="Image 13"/>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6665811" y="5088078"/>
            <a:ext cx="1771649" cy="1219196"/>
          </a:xfrm>
          <a:prstGeom prst="rect">
            <a:avLst/>
          </a:prstGeom>
          <a:noFill/>
          <a:ln cap="rnd">
            <a:noFill/>
          </a:ln>
        </p:spPr>
      </p:pic>
      <p:sp>
        <p:nvSpPr>
          <p:cNvPr id="11" name="ZoneTexte 14"/>
          <p:cNvSpPr txBox="1"/>
          <p:nvPr/>
        </p:nvSpPr>
        <p:spPr>
          <a:xfrm>
            <a:off x="525569" y="5845612"/>
            <a:ext cx="5974076" cy="461662"/>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0" u="none" strike="noStrike" kern="1200" cap="none" spc="0" baseline="0">
                <a:solidFill>
                  <a:srgbClr val="FFFFFF"/>
                </a:solidFill>
                <a:uFillTx/>
                <a:latin typeface="Arial" pitchFamily="34"/>
                <a:cs typeface="Arial" pitchFamily="34"/>
              </a:rPr>
              <a:t>En lien avec l’enseignement technologique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ppt_x</p:attrName>
                                        </p:attrNameLst>
                                      </p:cBhvr>
                                      <p:tavLst>
                                        <p:tav tm="0">
                                          <p:val>
                                            <p:strVal val="#ppt_x"/>
                                          </p:val>
                                        </p:tav>
                                        <p:tav tm="100000">
                                          <p:val>
                                            <p:strVal val="#ppt_x"/>
                                          </p:val>
                                        </p:tav>
                                      </p:tavLst>
                                    </p:anim>
                                    <p:anim calcmode="lin" valueType="num">
                                      <p:cBhvr>
                                        <p:cTn id="2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ppt_x</p:attrName>
                                        </p:attrNameLst>
                                      </p:cBhvr>
                                      <p:tavLst>
                                        <p:tav tm="0">
                                          <p:val>
                                            <p:strVal val="#ppt_x"/>
                                          </p:val>
                                        </p:tav>
                                        <p:tav tm="100000">
                                          <p:val>
                                            <p:strVal val="#ppt_x"/>
                                          </p:val>
                                        </p:tav>
                                      </p:tavLst>
                                    </p:anim>
                                    <p:anim calcmode="lin" valueType="num">
                                      <p:cBhvr>
                                        <p:cTn id="3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name="Slide43">
    <p:spTree>
      <p:nvGrpSpPr>
        <p:cNvPr id="1" name=""/>
        <p:cNvGrpSpPr/>
        <p:nvPr/>
      </p:nvGrpSpPr>
      <p:grpSpPr>
        <a:xfrm>
          <a:off x="0" y="0"/>
          <a:ext cx="0" cy="0"/>
          <a:chOff x="0" y="0"/>
          <a:chExt cx="0" cy="0"/>
        </a:xfrm>
      </p:grpSpPr>
      <p:pic>
        <p:nvPicPr>
          <p:cNvPr id="2" name="Imag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sp>
        <p:nvSpPr>
          <p:cNvPr id="3" name="ZoneTexte 4"/>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FFFF"/>
                </a:solidFill>
                <a:uFillTx/>
                <a:latin typeface="Arial" pitchFamily="34"/>
                <a:cs typeface="Arial" pitchFamily="34"/>
              </a:rPr>
              <a:t>PIERRE RIGAT IA-IPR Aix-Marseille et YAN GUEGUEN Lycée Vauvenargues</a:t>
            </a:r>
          </a:p>
        </p:txBody>
      </p:sp>
      <p:pic>
        <p:nvPicPr>
          <p:cNvPr id="4" name="Imag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535917" y="5283586"/>
            <a:ext cx="1464823" cy="1393024"/>
          </a:xfrm>
          <a:prstGeom prst="rect">
            <a:avLst/>
          </a:prstGeom>
          <a:noFill/>
          <a:ln cap="rnd">
            <a:noFill/>
          </a:ln>
        </p:spPr>
      </p:pic>
      <p:sp>
        <p:nvSpPr>
          <p:cNvPr id="5" name="ZoneTexte 10"/>
          <p:cNvSpPr txBox="1"/>
          <p:nvPr/>
        </p:nvSpPr>
        <p:spPr>
          <a:xfrm>
            <a:off x="1814453" y="438692"/>
            <a:ext cx="10186297" cy="1723552"/>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600" b="1" i="0" u="none" strike="noStrike" kern="1200" cap="none" spc="0" baseline="0">
                <a:solidFill>
                  <a:srgbClr val="0070C0"/>
                </a:solidFill>
                <a:uFillTx/>
                <a:latin typeface="Arial" pitchFamily="34"/>
                <a:cs typeface="Arial" pitchFamily="34"/>
              </a:rPr>
              <a:t>4- LES ELEVES DU CVL DECIDENT D’EQUIPER LE FOYER DES ELEVES DE « SIEGES DYNOMO » COMME CEUX PRESENTS DANS LES GARES. COMBIEN FAUT-IL EN INSTALLER?</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800" b="1" i="0" u="none" strike="noStrike" kern="1200" cap="none" spc="0" baseline="0">
              <a:solidFill>
                <a:srgbClr val="0070C0"/>
              </a:solidFill>
              <a:uFillTx/>
              <a:latin typeface="Arial" pitchFamily="34"/>
              <a:cs typeface="Arial" pitchFamily="34"/>
            </a:endParaRPr>
          </a:p>
        </p:txBody>
      </p:sp>
      <p:sp>
        <p:nvSpPr>
          <p:cNvPr id="6" name="ZoneTexte 2"/>
          <p:cNvSpPr txBox="1"/>
          <p:nvPr/>
        </p:nvSpPr>
        <p:spPr>
          <a:xfrm>
            <a:off x="599444" y="1833911"/>
            <a:ext cx="10810237" cy="738661"/>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1" i="0" u="none" strike="noStrike" kern="1200" cap="none" spc="0" baseline="0">
                <a:solidFill>
                  <a:srgbClr val="D60093"/>
                </a:solidFill>
                <a:uFillTx/>
                <a:latin typeface="Arial" pitchFamily="34"/>
                <a:cs typeface="Arial" pitchFamily="34"/>
              </a:rPr>
              <a:t>On retrouve ensuite les mêmes étapes que pour les panneaux solaires:</a:t>
            </a:r>
            <a:endParaRPr lang="fr-FR" sz="2400" b="0" i="0" u="none" strike="noStrike" kern="1200" cap="none" spc="0" baseline="0">
              <a:solidFill>
                <a:srgbClr val="D60093"/>
              </a:solidFill>
              <a:uFillTx/>
              <a:latin typeface="Arial" pitchFamily="34"/>
              <a:cs typeface="Arial" pitchFamily="34"/>
            </a:endParaRP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Century Gothic"/>
            </a:endParaRPr>
          </a:p>
        </p:txBody>
      </p:sp>
      <p:sp>
        <p:nvSpPr>
          <p:cNvPr id="7" name="ZoneTexte 6"/>
          <p:cNvSpPr txBox="1"/>
          <p:nvPr/>
        </p:nvSpPr>
        <p:spPr>
          <a:xfrm>
            <a:off x="1330964" y="2572572"/>
            <a:ext cx="3047996" cy="830997"/>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0" u="none" strike="noStrike" kern="1200" cap="none" spc="0" baseline="0">
                <a:solidFill>
                  <a:srgbClr val="FFFFFF"/>
                </a:solidFill>
                <a:uFillTx/>
                <a:latin typeface="Arial" pitchFamily="34"/>
                <a:cs typeface="Arial" pitchFamily="34"/>
              </a:rPr>
              <a:t>Stockage batterie</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0" u="none" strike="noStrike" kern="1200" cap="none" spc="0" baseline="0">
                <a:solidFill>
                  <a:srgbClr val="FFFFFF"/>
                </a:solidFill>
                <a:uFillTx/>
                <a:latin typeface="Arial" pitchFamily="34"/>
                <a:cs typeface="Arial" pitchFamily="34"/>
              </a:rPr>
              <a:t> </a:t>
            </a:r>
          </a:p>
        </p:txBody>
      </p:sp>
      <p:sp>
        <p:nvSpPr>
          <p:cNvPr id="8" name="ZoneTexte 12"/>
          <p:cNvSpPr txBox="1"/>
          <p:nvPr/>
        </p:nvSpPr>
        <p:spPr>
          <a:xfrm>
            <a:off x="1330964" y="3166128"/>
            <a:ext cx="3484878" cy="830997"/>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0" u="none" strike="noStrike" kern="1200" cap="none" spc="0" baseline="0">
                <a:solidFill>
                  <a:srgbClr val="FFFFFF"/>
                </a:solidFill>
                <a:uFillTx/>
                <a:latin typeface="Arial" pitchFamily="34"/>
                <a:cs typeface="Arial" pitchFamily="34"/>
              </a:rPr>
              <a:t>Régulateur de charge</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0" u="none" strike="noStrike" kern="1200" cap="none" spc="0" baseline="0">
                <a:solidFill>
                  <a:srgbClr val="FFFFFF"/>
                </a:solidFill>
                <a:uFillTx/>
                <a:latin typeface="Arial" pitchFamily="34"/>
                <a:cs typeface="Arial" pitchFamily="34"/>
              </a:rPr>
              <a:t> </a:t>
            </a:r>
          </a:p>
        </p:txBody>
      </p:sp>
      <p:sp>
        <p:nvSpPr>
          <p:cNvPr id="9" name="ZoneTexte 13"/>
          <p:cNvSpPr txBox="1"/>
          <p:nvPr/>
        </p:nvSpPr>
        <p:spPr>
          <a:xfrm>
            <a:off x="1330964" y="3727643"/>
            <a:ext cx="4673598" cy="830997"/>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0" u="none" strike="noStrike" kern="1200" cap="none" spc="0" baseline="0">
                <a:solidFill>
                  <a:srgbClr val="FFFFFF"/>
                </a:solidFill>
                <a:uFillTx/>
                <a:latin typeface="Arial" pitchFamily="34"/>
                <a:cs typeface="Arial" pitchFamily="34"/>
              </a:rPr>
              <a:t>Adaptateur du niveau de tension</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0" u="none" strike="noStrike" kern="1200" cap="none" spc="0" baseline="0">
                <a:solidFill>
                  <a:srgbClr val="FFFFFF"/>
                </a:solidFill>
                <a:uFillTx/>
                <a:latin typeface="Arial" pitchFamily="34"/>
                <a:cs typeface="Arial" pitchFamily="34"/>
              </a:rPr>
              <a:t> </a:t>
            </a:r>
          </a:p>
        </p:txBody>
      </p:sp>
      <p:sp>
        <p:nvSpPr>
          <p:cNvPr id="10" name="ZoneTexte 14"/>
          <p:cNvSpPr txBox="1"/>
          <p:nvPr/>
        </p:nvSpPr>
        <p:spPr>
          <a:xfrm>
            <a:off x="599444" y="4410434"/>
            <a:ext cx="9368412" cy="1569659"/>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0" u="none" strike="noStrike" kern="1200" cap="none" spc="0" baseline="0">
                <a:solidFill>
                  <a:srgbClr val="FFFFFF"/>
                </a:solidFill>
                <a:uFillTx/>
                <a:latin typeface="Arial" pitchFamily="34"/>
                <a:cs typeface="Arial" pitchFamily="34"/>
              </a:rPr>
              <a:t>Les élèves effectuent un bilan en déterminant : le temps nécessaire pour recharger la batterie, le nombre de portables pouvant être chargés par la batterie, le nombre de « sièges dynamo » à installer pour satisfaire les besoins des élèves.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ppt_x"/>
                                          </p:val>
                                        </p:tav>
                                        <p:tav tm="100000">
                                          <p:val>
                                            <p:strVal val="#ppt_x"/>
                                          </p:val>
                                        </p:tav>
                                      </p:tavLst>
                                    </p:anim>
                                    <p:anim calcmode="lin" valueType="num">
                                      <p:cBhvr>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ppt_x</p:attrName>
                                        </p:attrNameLst>
                                      </p:cBhvr>
                                      <p:tavLst>
                                        <p:tav tm="0">
                                          <p:val>
                                            <p:strVal val="#ppt_x"/>
                                          </p:val>
                                        </p:tav>
                                        <p:tav tm="100000">
                                          <p:val>
                                            <p:strVal val="#ppt_x"/>
                                          </p:val>
                                        </p:tav>
                                      </p:tavLst>
                                    </p:anim>
                                    <p:anim calcmode="lin" valueType="num">
                                      <p:cBhvr>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Merci pour votre participation</a:t>
            </a:r>
          </a:p>
        </p:txBody>
      </p:sp>
      <p:sp>
        <p:nvSpPr>
          <p:cNvPr id="3" name="Espace réservé du contenu 2"/>
          <p:cNvSpPr>
            <a:spLocks noGrp="1"/>
          </p:cNvSpPr>
          <p:nvPr>
            <p:ph idx="1"/>
          </p:nvPr>
        </p:nvSpPr>
        <p:spPr/>
        <p:txBody>
          <a:bodyPr/>
          <a:lstStyle/>
          <a:p>
            <a:endParaRPr lang="fr-FR" dirty="0"/>
          </a:p>
        </p:txBody>
      </p:sp>
    </p:spTree>
    <p:extLst>
      <p:ext uri="{BB962C8B-B14F-4D97-AF65-F5344CB8AC3E}">
        <p14:creationId xmlns:p14="http://schemas.microsoft.com/office/powerpoint/2010/main" val="37978404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6">
    <p:spTree>
      <p:nvGrpSpPr>
        <p:cNvPr id="1" name=""/>
        <p:cNvGrpSpPr/>
        <p:nvPr/>
      </p:nvGrpSpPr>
      <p:grpSpPr>
        <a:xfrm>
          <a:off x="0" y="0"/>
          <a:ext cx="0" cy="0"/>
          <a:chOff x="0" y="0"/>
          <a:chExt cx="0" cy="0"/>
        </a:xfrm>
      </p:grpSpPr>
      <p:pic>
        <p:nvPicPr>
          <p:cNvPr id="2"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pic>
        <p:nvPicPr>
          <p:cNvPr id="3"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58644" y="5063828"/>
            <a:ext cx="1695910" cy="1612782"/>
          </a:xfrm>
          <a:prstGeom prst="rect">
            <a:avLst/>
          </a:prstGeom>
          <a:noFill/>
          <a:ln cap="rnd">
            <a:noFill/>
          </a:ln>
        </p:spPr>
      </p:pic>
      <p:sp>
        <p:nvSpPr>
          <p:cNvPr id="4" name="ZoneTexte 6"/>
          <p:cNvSpPr txBox="1"/>
          <p:nvPr/>
        </p:nvSpPr>
        <p:spPr>
          <a:xfrm>
            <a:off x="2424495" y="573255"/>
            <a:ext cx="4547932" cy="769440"/>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4400" b="1" i="0" u="none" strike="noStrike" kern="1200" cap="none" spc="0" baseline="0">
                <a:solidFill>
                  <a:srgbClr val="0070C0"/>
                </a:solidFill>
                <a:uFillTx/>
                <a:latin typeface="Arial" pitchFamily="34"/>
                <a:cs typeface="Arial" pitchFamily="34"/>
              </a:rPr>
              <a:t>LE CONTEXTE :</a:t>
            </a:r>
          </a:p>
        </p:txBody>
      </p:sp>
      <p:pic>
        <p:nvPicPr>
          <p:cNvPr id="5" name="Imag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320335" y="893908"/>
            <a:ext cx="2704594" cy="1483842"/>
          </a:xfrm>
          <a:prstGeom prst="rect">
            <a:avLst/>
          </a:prstGeom>
          <a:noFill/>
          <a:ln cap="rnd">
            <a:noFill/>
          </a:ln>
        </p:spPr>
      </p:pic>
      <p:sp>
        <p:nvSpPr>
          <p:cNvPr id="6" name="ZoneTexte 9"/>
          <p:cNvSpPr txBox="1"/>
          <p:nvPr/>
        </p:nvSpPr>
        <p:spPr>
          <a:xfrm>
            <a:off x="712098" y="2607932"/>
            <a:ext cx="9234534" cy="2862318"/>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3600" b="0" i="0" u="none" strike="noStrike" kern="1200" cap="none" spc="0" baseline="0">
                <a:solidFill>
                  <a:srgbClr val="FFFFFF"/>
                </a:solidFill>
                <a:uFillTx/>
                <a:latin typeface="Arial" pitchFamily="34"/>
                <a:cs typeface="Arial" pitchFamily="34"/>
              </a:rPr>
              <a:t>Le CVL s'interroge sur cette dépense énergétique à l'échelle du lycée et du pays pour trouver des alternatives permettant au lycée de diminuer cette consommation d'énergie électrique.</a:t>
            </a:r>
          </a:p>
        </p:txBody>
      </p:sp>
      <p:sp>
        <p:nvSpPr>
          <p:cNvPr id="7" name="ZoneTexte 11"/>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FFFF"/>
                </a:solidFill>
                <a:uFillTx/>
                <a:latin typeface="Arial" pitchFamily="34"/>
                <a:cs typeface="Arial" pitchFamily="34"/>
              </a:rPr>
              <a:t>PIERRE RIGAT IA-IPR Aix-Marseille et YAN GUEGUEN Lycée Vauvenargues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name="Slide10">
    <p:spTree>
      <p:nvGrpSpPr>
        <p:cNvPr id="1" name=""/>
        <p:cNvGrpSpPr/>
        <p:nvPr/>
      </p:nvGrpSpPr>
      <p:grpSpPr>
        <a:xfrm>
          <a:off x="0" y="0"/>
          <a:ext cx="0" cy="0"/>
          <a:chOff x="0" y="0"/>
          <a:chExt cx="0" cy="0"/>
        </a:xfrm>
      </p:grpSpPr>
      <p:pic>
        <p:nvPicPr>
          <p:cNvPr id="2"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pic>
        <p:nvPicPr>
          <p:cNvPr id="3"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681627" y="5466082"/>
            <a:ext cx="1272927" cy="1210528"/>
          </a:xfrm>
          <a:prstGeom prst="rect">
            <a:avLst/>
          </a:prstGeom>
          <a:noFill/>
          <a:ln cap="rnd">
            <a:noFill/>
          </a:ln>
        </p:spPr>
      </p:pic>
      <p:sp>
        <p:nvSpPr>
          <p:cNvPr id="4" name="ZoneTexte 6"/>
          <p:cNvSpPr txBox="1"/>
          <p:nvPr/>
        </p:nvSpPr>
        <p:spPr>
          <a:xfrm>
            <a:off x="2133596" y="551575"/>
            <a:ext cx="8625836" cy="584777"/>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3200" b="1" i="0" u="none" strike="noStrike" kern="1200" cap="none" spc="0" baseline="0">
                <a:solidFill>
                  <a:srgbClr val="FFFFFF"/>
                </a:solidFill>
                <a:uFillTx/>
                <a:latin typeface="Arial" pitchFamily="34"/>
                <a:cs typeface="Arial" pitchFamily="34"/>
              </a:rPr>
              <a:t>1</a:t>
            </a:r>
            <a:r>
              <a:rPr lang="fr-FR" sz="3200" b="1" i="0" u="none" strike="noStrike" kern="1200" cap="none" spc="0" baseline="30000">
                <a:solidFill>
                  <a:srgbClr val="FFFFFF"/>
                </a:solidFill>
                <a:uFillTx/>
                <a:latin typeface="Arial" pitchFamily="34"/>
                <a:cs typeface="Arial" pitchFamily="34"/>
              </a:rPr>
              <a:t>ere</a:t>
            </a:r>
            <a:r>
              <a:rPr lang="fr-FR" sz="3200" b="1" i="0" u="none" strike="noStrike" kern="1200" cap="none" spc="0" baseline="0">
                <a:solidFill>
                  <a:srgbClr val="FFFFFF"/>
                </a:solidFill>
                <a:uFillTx/>
                <a:latin typeface="Arial" pitchFamily="34"/>
                <a:cs typeface="Arial" pitchFamily="34"/>
              </a:rPr>
              <a:t> ETAPE : ECHANGE AVEC LA CLASSE</a:t>
            </a:r>
          </a:p>
        </p:txBody>
      </p:sp>
      <p:sp>
        <p:nvSpPr>
          <p:cNvPr id="5" name="ZoneTexte 7"/>
          <p:cNvSpPr txBox="1"/>
          <p:nvPr/>
        </p:nvSpPr>
        <p:spPr>
          <a:xfrm>
            <a:off x="2133596" y="1190064"/>
            <a:ext cx="7863840" cy="584777"/>
          </a:xfrm>
          <a:prstGeom prst="rect">
            <a:avLst/>
          </a:prstGeom>
          <a:noFill/>
          <a:ln cap="rnd">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3200" b="1" i="0" u="none" strike="noStrike" kern="0" cap="none" spc="0" baseline="0">
                <a:solidFill>
                  <a:srgbClr val="0070C0"/>
                </a:solidFill>
                <a:uFillTx/>
                <a:latin typeface="Arial" pitchFamily="34"/>
                <a:cs typeface="Arial" pitchFamily="34"/>
              </a:rPr>
              <a:t>BRAINSTORMING:</a:t>
            </a:r>
          </a:p>
        </p:txBody>
      </p:sp>
      <p:sp>
        <p:nvSpPr>
          <p:cNvPr id="6" name="ZoneTexte 8"/>
          <p:cNvSpPr txBox="1"/>
          <p:nvPr/>
        </p:nvSpPr>
        <p:spPr>
          <a:xfrm>
            <a:off x="986966" y="1895002"/>
            <a:ext cx="11064240" cy="1077218"/>
          </a:xfrm>
          <a:prstGeom prst="rect">
            <a:avLst/>
          </a:prstGeom>
          <a:noFill/>
          <a:ln cap="rnd">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3200" b="0" i="0" u="none" strike="noStrike" kern="0" cap="none" spc="0" baseline="0">
                <a:solidFill>
                  <a:srgbClr val="D60093"/>
                </a:solidFill>
                <a:uFillTx/>
                <a:latin typeface="Arial" pitchFamily="34"/>
                <a:cs typeface="Arial" pitchFamily="34"/>
              </a:rPr>
              <a:t>Quelle est la quantité d’énergie stockée en moyenne dans une batterie de smartphone?</a:t>
            </a:r>
          </a:p>
        </p:txBody>
      </p:sp>
      <p:pic>
        <p:nvPicPr>
          <p:cNvPr id="7" name="Image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47841" y="2976884"/>
            <a:ext cx="3618097" cy="3206297"/>
          </a:xfrm>
          <a:prstGeom prst="rect">
            <a:avLst/>
          </a:prstGeom>
          <a:noFill/>
          <a:ln cap="rnd">
            <a:noFill/>
          </a:ln>
        </p:spPr>
      </p:pic>
      <p:sp>
        <p:nvSpPr>
          <p:cNvPr id="8" name="ZoneTexte 12"/>
          <p:cNvSpPr txBox="1"/>
          <p:nvPr/>
        </p:nvSpPr>
        <p:spPr>
          <a:xfrm>
            <a:off x="670876" y="3202960"/>
            <a:ext cx="5679128" cy="267765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3000" b="0" i="0" u="none" strike="noStrike" kern="0" cap="none" spc="0" baseline="0">
                <a:solidFill>
                  <a:srgbClr val="F2F2F2"/>
                </a:solidFill>
                <a:uFillTx/>
                <a:latin typeface="Arial" pitchFamily="34"/>
                <a:cs typeface="Arial" pitchFamily="34"/>
              </a:rPr>
              <a:t>Chaque élève peut « ouvrir » son portable pour lire les indications présentes sur la batterie et la classe peut estimer l’énergie stockée en moyenne.</a:t>
            </a: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Century Gothic"/>
            </a:endParaRPr>
          </a:p>
        </p:txBody>
      </p:sp>
      <p:sp>
        <p:nvSpPr>
          <p:cNvPr id="9" name="ZoneTexte 1"/>
          <p:cNvSpPr txBox="1"/>
          <p:nvPr/>
        </p:nvSpPr>
        <p:spPr>
          <a:xfrm>
            <a:off x="7921803" y="3215579"/>
            <a:ext cx="2759832" cy="2092878"/>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1" i="1" u="none" strike="noStrike" kern="1200" cap="none" spc="0" baseline="0">
                <a:solidFill>
                  <a:srgbClr val="0070C0"/>
                </a:solidFill>
                <a:uFillTx/>
                <a:latin typeface="Arial" pitchFamily="34"/>
                <a:cs typeface="Arial" pitchFamily="34"/>
              </a:rPr>
              <a:t>10 Wh en moyenne pour les derniers smartphones.</a:t>
            </a:r>
            <a:endParaRPr lang="fr-FR" sz="2800" b="1" i="0" u="none" strike="noStrike" kern="1200" cap="none" spc="0" baseline="0">
              <a:solidFill>
                <a:srgbClr val="0070C0"/>
              </a:solidFill>
              <a:uFillTx/>
              <a:latin typeface="Arial" pitchFamily="34"/>
              <a:cs typeface="Arial" pitchFamily="34"/>
            </a:endParaRP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FFFFFF"/>
              </a:solidFill>
              <a:uFillTx/>
              <a:latin typeface="Century Gothic"/>
            </a:endParaRPr>
          </a:p>
        </p:txBody>
      </p:sp>
      <p:sp>
        <p:nvSpPr>
          <p:cNvPr id="10" name="ZoneTexte 14"/>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FFFF"/>
                </a:solidFill>
                <a:uFillTx/>
                <a:latin typeface="Arial" pitchFamily="34"/>
                <a:cs typeface="Arial" pitchFamily="34"/>
              </a:rPr>
              <a:t>PIERRE RIGAT IA-IPR Aix-Marseille et YAN GUEGUEN Lycée Vauvenargues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ppt_x"/>
                                          </p:val>
                                        </p:tav>
                                        <p:tav tm="100000">
                                          <p:val>
                                            <p:strVal val="#ppt_x"/>
                                          </p:val>
                                        </p:tav>
                                      </p:tavLst>
                                    </p:anim>
                                    <p:anim calcmode="lin" valueType="num">
                                      <p:cBhvr>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ppt_x</p:attrName>
                                        </p:attrNameLst>
                                      </p:cBhvr>
                                      <p:tavLst>
                                        <p:tav tm="0">
                                          <p:val>
                                            <p:strVal val="#ppt_x"/>
                                          </p:val>
                                        </p:tav>
                                        <p:tav tm="100000">
                                          <p:val>
                                            <p:strVal val="#ppt_x"/>
                                          </p:val>
                                        </p:tav>
                                      </p:tavLst>
                                    </p:anim>
                                    <p:anim calcmode="lin" valueType="num">
                                      <p:cBhvr>
                                        <p:cTn id="3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name="Slide5">
    <p:spTree>
      <p:nvGrpSpPr>
        <p:cNvPr id="1" name=""/>
        <p:cNvGrpSpPr/>
        <p:nvPr/>
      </p:nvGrpSpPr>
      <p:grpSpPr>
        <a:xfrm>
          <a:off x="0" y="0"/>
          <a:ext cx="0" cy="0"/>
          <a:chOff x="0" y="0"/>
          <a:chExt cx="0" cy="0"/>
        </a:xfrm>
      </p:grpSpPr>
      <p:pic>
        <p:nvPicPr>
          <p:cNvPr id="2"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pic>
        <p:nvPicPr>
          <p:cNvPr id="3"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58644" y="5063828"/>
            <a:ext cx="1695910" cy="1612782"/>
          </a:xfrm>
          <a:prstGeom prst="rect">
            <a:avLst/>
          </a:prstGeom>
          <a:noFill/>
          <a:ln cap="rnd">
            <a:noFill/>
          </a:ln>
        </p:spPr>
      </p:pic>
      <p:sp>
        <p:nvSpPr>
          <p:cNvPr id="4" name="ZoneTexte 6"/>
          <p:cNvSpPr txBox="1"/>
          <p:nvPr/>
        </p:nvSpPr>
        <p:spPr>
          <a:xfrm>
            <a:off x="2133596" y="551575"/>
            <a:ext cx="8625836" cy="584777"/>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3200" b="1" i="0" u="none" strike="noStrike" kern="1200" cap="none" spc="0" baseline="0">
                <a:solidFill>
                  <a:srgbClr val="FFFFFF"/>
                </a:solidFill>
                <a:uFillTx/>
                <a:latin typeface="Arial" pitchFamily="34"/>
                <a:cs typeface="Arial" pitchFamily="34"/>
              </a:rPr>
              <a:t>1</a:t>
            </a:r>
            <a:r>
              <a:rPr lang="fr-FR" sz="3200" b="1" i="0" u="none" strike="noStrike" kern="1200" cap="none" spc="0" baseline="30000">
                <a:solidFill>
                  <a:srgbClr val="FFFFFF"/>
                </a:solidFill>
                <a:uFillTx/>
                <a:latin typeface="Arial" pitchFamily="34"/>
                <a:cs typeface="Arial" pitchFamily="34"/>
              </a:rPr>
              <a:t>ere</a:t>
            </a:r>
            <a:r>
              <a:rPr lang="fr-FR" sz="3200" b="1" i="0" u="none" strike="noStrike" kern="1200" cap="none" spc="0" baseline="0">
                <a:solidFill>
                  <a:srgbClr val="FFFFFF"/>
                </a:solidFill>
                <a:uFillTx/>
                <a:latin typeface="Arial" pitchFamily="34"/>
                <a:cs typeface="Arial" pitchFamily="34"/>
              </a:rPr>
              <a:t> ETAPE : ECHANGE AVEC LA CLASSE</a:t>
            </a:r>
          </a:p>
        </p:txBody>
      </p:sp>
      <p:sp>
        <p:nvSpPr>
          <p:cNvPr id="5" name="ZoneTexte 9"/>
          <p:cNvSpPr txBox="1"/>
          <p:nvPr/>
        </p:nvSpPr>
        <p:spPr>
          <a:xfrm rot="722546">
            <a:off x="6607753" y="1812456"/>
            <a:ext cx="4896392" cy="2062100"/>
          </a:xfrm>
          <a:prstGeom prst="rect">
            <a:avLst/>
          </a:prstGeom>
          <a:noFill/>
          <a:ln cap="rnd">
            <a:noFill/>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3200" b="0" i="0" u="none" strike="noStrike" kern="0" cap="none" spc="0" baseline="0" dirty="0">
                <a:solidFill>
                  <a:srgbClr val="D60093"/>
                </a:solidFill>
                <a:uFillTx/>
                <a:latin typeface="Arial" pitchFamily="34"/>
                <a:cs typeface="Arial" pitchFamily="34"/>
              </a:rPr>
              <a:t>DE QUOI DEPEND LA CONSOMMATION ENERGETIQUE D’UN PORTABLE?</a:t>
            </a:r>
          </a:p>
        </p:txBody>
      </p:sp>
      <p:sp>
        <p:nvSpPr>
          <p:cNvPr id="6" name="ZoneTexte 10"/>
          <p:cNvSpPr txBox="1"/>
          <p:nvPr/>
        </p:nvSpPr>
        <p:spPr>
          <a:xfrm rot="20610426">
            <a:off x="254362" y="2249416"/>
            <a:ext cx="5261933" cy="2554540"/>
          </a:xfrm>
          <a:prstGeom prst="rect">
            <a:avLst/>
          </a:prstGeom>
          <a:noFill/>
          <a:ln cap="rnd">
            <a:noFill/>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3200" b="0" i="0" u="none" strike="noStrike" kern="0" cap="none" spc="0" baseline="0" dirty="0">
                <a:solidFill>
                  <a:srgbClr val="D60093"/>
                </a:solidFill>
                <a:uFillTx/>
                <a:latin typeface="Arial" pitchFamily="34"/>
                <a:cs typeface="Arial" pitchFamily="34"/>
              </a:rPr>
              <a:t>COMMENT ESTIMER L’IMPACT ENERGETIQUE DE LA RECHARGE DES PORTABLES AU SEIN DU LYCEE? DU PAYS? </a:t>
            </a:r>
          </a:p>
        </p:txBody>
      </p:sp>
      <p:sp>
        <p:nvSpPr>
          <p:cNvPr id="7" name="ZoneTexte 12"/>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FFFF"/>
                </a:solidFill>
                <a:uFillTx/>
                <a:latin typeface="Arial" pitchFamily="34"/>
                <a:cs typeface="Arial" pitchFamily="34"/>
              </a:rPr>
              <a:t>PIERRE RIGAT IA-IPR Aix-Marseille et YAN GUEGUEN Lycée Vauvenargues</a:t>
            </a:r>
          </a:p>
        </p:txBody>
      </p:sp>
      <p:sp>
        <p:nvSpPr>
          <p:cNvPr id="8" name="ZoneTexte 13"/>
          <p:cNvSpPr txBox="1"/>
          <p:nvPr/>
        </p:nvSpPr>
        <p:spPr>
          <a:xfrm>
            <a:off x="2133596" y="1190064"/>
            <a:ext cx="7863840" cy="584777"/>
          </a:xfrm>
          <a:prstGeom prst="rect">
            <a:avLst/>
          </a:prstGeom>
          <a:noFill/>
          <a:ln cap="rnd">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3200" b="1" i="0" u="none" strike="noStrike" kern="0" cap="none" spc="0" baseline="0">
                <a:solidFill>
                  <a:srgbClr val="0070C0"/>
                </a:solidFill>
                <a:uFillTx/>
                <a:latin typeface="Arial" pitchFamily="34"/>
                <a:cs typeface="Arial" pitchFamily="34"/>
              </a:rPr>
              <a:t>BRAINSTORMING:</a:t>
            </a:r>
          </a:p>
        </p:txBody>
      </p:sp>
      <p:sp>
        <p:nvSpPr>
          <p:cNvPr id="9" name="ZoneTexte 8"/>
          <p:cNvSpPr txBox="1"/>
          <p:nvPr/>
        </p:nvSpPr>
        <p:spPr>
          <a:xfrm>
            <a:off x="4940737" y="4245172"/>
            <a:ext cx="4979978" cy="2062103"/>
          </a:xfrm>
          <a:prstGeom prst="rect">
            <a:avLst/>
          </a:prstGeom>
          <a:noFill/>
          <a:ln cap="rnd">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3200" b="0" i="0" u="none" strike="noStrike" kern="0" cap="none" spc="0" baseline="0" dirty="0">
                <a:solidFill>
                  <a:srgbClr val="D60093"/>
                </a:solidFill>
                <a:uFillTx/>
                <a:latin typeface="Arial" pitchFamily="34"/>
                <a:cs typeface="Arial" pitchFamily="34"/>
              </a:rPr>
              <a:t>QUELLES SOURCES D’ENERGIE ALTERNATIVES UTILISER</a:t>
            </a:r>
            <a:r>
              <a:rPr lang="fr-FR" sz="3200" b="0" i="0" u="none" strike="noStrike" kern="0" cap="none" spc="0" dirty="0">
                <a:solidFill>
                  <a:srgbClr val="D60093"/>
                </a:solidFill>
                <a:uFillTx/>
                <a:latin typeface="Arial" pitchFamily="34"/>
                <a:cs typeface="Arial" pitchFamily="34"/>
              </a:rPr>
              <a:t> </a:t>
            </a:r>
            <a:r>
              <a:rPr lang="fr-FR" sz="3200" b="0" i="0" u="none" strike="noStrike" kern="0" cap="none" spc="0" baseline="0" dirty="0">
                <a:solidFill>
                  <a:srgbClr val="D60093"/>
                </a:solidFill>
                <a:uFillTx/>
                <a:latin typeface="Arial" pitchFamily="34"/>
                <a:cs typeface="Arial" pitchFamily="3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name="Slide9">
    <p:spTree>
      <p:nvGrpSpPr>
        <p:cNvPr id="1" name=""/>
        <p:cNvGrpSpPr/>
        <p:nvPr/>
      </p:nvGrpSpPr>
      <p:grpSpPr>
        <a:xfrm>
          <a:off x="0" y="0"/>
          <a:ext cx="0" cy="0"/>
          <a:chOff x="0" y="0"/>
          <a:chExt cx="0" cy="0"/>
        </a:xfrm>
      </p:grpSpPr>
      <p:pic>
        <p:nvPicPr>
          <p:cNvPr id="2"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pic>
        <p:nvPicPr>
          <p:cNvPr id="3"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58644" y="5063828"/>
            <a:ext cx="1695910" cy="1612782"/>
          </a:xfrm>
          <a:prstGeom prst="rect">
            <a:avLst/>
          </a:prstGeom>
          <a:noFill/>
          <a:ln cap="rnd">
            <a:noFill/>
          </a:ln>
        </p:spPr>
      </p:pic>
      <p:sp>
        <p:nvSpPr>
          <p:cNvPr id="4" name="ZoneTexte 6"/>
          <p:cNvSpPr txBox="1"/>
          <p:nvPr/>
        </p:nvSpPr>
        <p:spPr>
          <a:xfrm>
            <a:off x="2133596" y="551575"/>
            <a:ext cx="8625836" cy="584777"/>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3200" b="1" i="0" u="none" strike="noStrike" kern="1200" cap="none" spc="0" baseline="0">
                <a:solidFill>
                  <a:srgbClr val="FFFFFF"/>
                </a:solidFill>
                <a:uFillTx/>
                <a:latin typeface="Arial" pitchFamily="34"/>
                <a:cs typeface="Arial" pitchFamily="34"/>
              </a:rPr>
              <a:t>1</a:t>
            </a:r>
            <a:r>
              <a:rPr lang="fr-FR" sz="3200" b="1" i="0" u="none" strike="noStrike" kern="1200" cap="none" spc="0" baseline="30000">
                <a:solidFill>
                  <a:srgbClr val="FFFFFF"/>
                </a:solidFill>
                <a:uFillTx/>
                <a:latin typeface="Arial" pitchFamily="34"/>
                <a:cs typeface="Arial" pitchFamily="34"/>
              </a:rPr>
              <a:t>ere</a:t>
            </a:r>
            <a:r>
              <a:rPr lang="fr-FR" sz="3200" b="1" i="0" u="none" strike="noStrike" kern="1200" cap="none" spc="0" baseline="0">
                <a:solidFill>
                  <a:srgbClr val="FFFFFF"/>
                </a:solidFill>
                <a:uFillTx/>
                <a:latin typeface="Arial" pitchFamily="34"/>
                <a:cs typeface="Arial" pitchFamily="34"/>
              </a:rPr>
              <a:t> ETAPE : ECHANGE AVEC LA CLASSE</a:t>
            </a:r>
          </a:p>
        </p:txBody>
      </p:sp>
      <p:sp>
        <p:nvSpPr>
          <p:cNvPr id="5" name="ZoneTexte 7"/>
          <p:cNvSpPr txBox="1"/>
          <p:nvPr/>
        </p:nvSpPr>
        <p:spPr>
          <a:xfrm>
            <a:off x="2133596" y="1287667"/>
            <a:ext cx="3962396" cy="584777"/>
          </a:xfrm>
          <a:prstGeom prst="rect">
            <a:avLst/>
          </a:prstGeom>
          <a:noFill/>
          <a:ln cap="rnd">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3200" b="1" i="0" u="none" strike="noStrike" kern="0" cap="none" spc="0" baseline="0">
                <a:solidFill>
                  <a:srgbClr val="0070C0"/>
                </a:solidFill>
                <a:uFillTx/>
                <a:latin typeface="Arial" pitchFamily="34"/>
                <a:cs typeface="Arial" pitchFamily="34"/>
              </a:rPr>
              <a:t>BRAINSTORMING:</a:t>
            </a:r>
          </a:p>
        </p:txBody>
      </p:sp>
      <p:sp>
        <p:nvSpPr>
          <p:cNvPr id="6" name="ZoneTexte 8"/>
          <p:cNvSpPr txBox="1"/>
          <p:nvPr/>
        </p:nvSpPr>
        <p:spPr>
          <a:xfrm>
            <a:off x="899659" y="1964277"/>
            <a:ext cx="11017495" cy="584777"/>
          </a:xfrm>
          <a:prstGeom prst="rect">
            <a:avLst/>
          </a:prstGeom>
          <a:noFill/>
          <a:ln cap="rnd">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3200" b="0" i="0" u="none" strike="noStrike" kern="0" cap="none" spc="0" baseline="0" dirty="0">
                <a:solidFill>
                  <a:srgbClr val="D60093"/>
                </a:solidFill>
                <a:uFillTx/>
                <a:latin typeface="Arial" pitchFamily="34"/>
                <a:cs typeface="Arial" pitchFamily="34"/>
              </a:rPr>
              <a:t>QUELLES SOURCES D’ENERGIE ALTERNATIVES?</a:t>
            </a:r>
          </a:p>
        </p:txBody>
      </p:sp>
      <p:sp>
        <p:nvSpPr>
          <p:cNvPr id="7" name="ZoneTexte 1"/>
          <p:cNvSpPr txBox="1"/>
          <p:nvPr/>
        </p:nvSpPr>
        <p:spPr>
          <a:xfrm rot="20535449">
            <a:off x="731520" y="3134592"/>
            <a:ext cx="2590796" cy="1077218"/>
          </a:xfrm>
          <a:prstGeom prst="rect">
            <a:avLst/>
          </a:prstGeom>
          <a:noFill/>
          <a:ln cap="rnd">
            <a:noFill/>
          </a:ln>
        </p:spPr>
        <p:txBody>
          <a:bodyPr vert="horz" wrap="square" lIns="91440" tIns="45720" rIns="91440" bIns="45720" anchor="t" anchorCtr="1" compatLnSpc="1">
            <a:sp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3200" b="1" i="0" u="none" strike="noStrike" kern="1200" cap="none" spc="0" baseline="0">
                <a:solidFill>
                  <a:srgbClr val="F2F2F2"/>
                </a:solidFill>
                <a:uFillTx/>
                <a:latin typeface="Arial" pitchFamily="34"/>
                <a:cs typeface="Arial" pitchFamily="34"/>
              </a:rPr>
              <a:t>PANNEAUX</a:t>
            </a:r>
          </a:p>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3200" b="1" i="0" u="none" strike="noStrike" kern="1200" cap="none" spc="0" baseline="0">
                <a:solidFill>
                  <a:srgbClr val="F2F2F2"/>
                </a:solidFill>
                <a:uFillTx/>
                <a:latin typeface="Arial" pitchFamily="34"/>
                <a:cs typeface="Arial" pitchFamily="34"/>
              </a:rPr>
              <a:t>SOLAIRES</a:t>
            </a:r>
          </a:p>
        </p:txBody>
      </p:sp>
      <p:sp>
        <p:nvSpPr>
          <p:cNvPr id="8" name="ZoneTexte 11"/>
          <p:cNvSpPr txBox="1"/>
          <p:nvPr/>
        </p:nvSpPr>
        <p:spPr>
          <a:xfrm>
            <a:off x="3855723" y="3208830"/>
            <a:ext cx="2590796" cy="584777"/>
          </a:xfrm>
          <a:prstGeom prst="rect">
            <a:avLst/>
          </a:prstGeom>
          <a:noFill/>
          <a:ln cap="rnd">
            <a:noFill/>
          </a:ln>
        </p:spPr>
        <p:txBody>
          <a:bodyPr vert="horz" wrap="square" lIns="91440" tIns="45720" rIns="91440" bIns="45720" anchor="t" anchorCtr="1" compatLnSpc="1">
            <a:sp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3200" b="1" i="0" u="none" strike="noStrike" kern="1200" cap="none" spc="0" baseline="0">
                <a:solidFill>
                  <a:srgbClr val="F2F2F2"/>
                </a:solidFill>
                <a:uFillTx/>
                <a:latin typeface="Arial" pitchFamily="34"/>
                <a:cs typeface="Arial" pitchFamily="34"/>
              </a:rPr>
              <a:t>EOLIENNE</a:t>
            </a:r>
          </a:p>
        </p:txBody>
      </p:sp>
      <p:sp>
        <p:nvSpPr>
          <p:cNvPr id="9" name="ZoneTexte 12"/>
          <p:cNvSpPr txBox="1"/>
          <p:nvPr/>
        </p:nvSpPr>
        <p:spPr>
          <a:xfrm rot="20774269">
            <a:off x="6512558" y="2956556"/>
            <a:ext cx="4714244" cy="1077218"/>
          </a:xfrm>
          <a:prstGeom prst="rect">
            <a:avLst/>
          </a:prstGeom>
          <a:noFill/>
          <a:ln cap="rnd">
            <a:noFill/>
          </a:ln>
        </p:spPr>
        <p:txBody>
          <a:bodyPr vert="horz" wrap="square" lIns="91440" tIns="45720" rIns="91440" bIns="45720" anchor="t" anchorCtr="1" compatLnSpc="1">
            <a:sp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3200" b="1" i="0" u="none" strike="noStrike" kern="1200" cap="none" spc="0" baseline="0">
                <a:solidFill>
                  <a:srgbClr val="F2F2F2"/>
                </a:solidFill>
                <a:uFillTx/>
                <a:latin typeface="Arial" pitchFamily="34"/>
                <a:cs typeface="Arial" pitchFamily="34"/>
              </a:rPr>
              <a:t>DALLES </a:t>
            </a:r>
          </a:p>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3200" b="1" i="0" u="none" strike="noStrike" kern="1200" cap="none" spc="0" baseline="0">
                <a:solidFill>
                  <a:srgbClr val="F2F2F2"/>
                </a:solidFill>
                <a:uFillTx/>
                <a:latin typeface="Arial" pitchFamily="34"/>
                <a:cs typeface="Arial" pitchFamily="34"/>
              </a:rPr>
              <a:t>PIEZO-ELECTRIQUES</a:t>
            </a:r>
          </a:p>
        </p:txBody>
      </p:sp>
      <p:sp>
        <p:nvSpPr>
          <p:cNvPr id="10" name="ZoneTexte 13"/>
          <p:cNvSpPr txBox="1"/>
          <p:nvPr/>
        </p:nvSpPr>
        <p:spPr>
          <a:xfrm rot="961538">
            <a:off x="5096619" y="4695574"/>
            <a:ext cx="3215643" cy="1077218"/>
          </a:xfrm>
          <a:prstGeom prst="rect">
            <a:avLst/>
          </a:prstGeom>
          <a:noFill/>
          <a:ln cap="rnd">
            <a:noFill/>
          </a:ln>
        </p:spPr>
        <p:txBody>
          <a:bodyPr vert="horz" wrap="square" lIns="91440" tIns="45720" rIns="91440" bIns="45720" anchor="t" anchorCtr="1" compatLnSpc="1">
            <a:sp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3200" b="1" i="0" u="none" strike="noStrike" kern="1200" cap="none" spc="0" baseline="0">
                <a:solidFill>
                  <a:srgbClr val="F2F2F2"/>
                </a:solidFill>
                <a:uFillTx/>
                <a:latin typeface="Arial" pitchFamily="34"/>
                <a:cs typeface="Arial" pitchFamily="34"/>
              </a:rPr>
              <a:t>PILE A COMBUSTIBLE</a:t>
            </a:r>
          </a:p>
        </p:txBody>
      </p:sp>
      <p:sp>
        <p:nvSpPr>
          <p:cNvPr id="11" name="ZoneTexte 14"/>
          <p:cNvSpPr txBox="1"/>
          <p:nvPr/>
        </p:nvSpPr>
        <p:spPr>
          <a:xfrm rot="1241680">
            <a:off x="1927555" y="4583940"/>
            <a:ext cx="2590796" cy="1077218"/>
          </a:xfrm>
          <a:prstGeom prst="rect">
            <a:avLst/>
          </a:prstGeom>
          <a:noFill/>
          <a:ln cap="rnd">
            <a:noFill/>
          </a:ln>
        </p:spPr>
        <p:txBody>
          <a:bodyPr vert="horz" wrap="square" lIns="91440" tIns="45720" rIns="91440" bIns="45720" anchor="t" anchorCtr="1" compatLnSpc="1">
            <a:sp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3200" b="1" i="0" u="none" strike="noStrike" kern="1200" cap="none" spc="0" baseline="0">
                <a:solidFill>
                  <a:srgbClr val="F2F2F2"/>
                </a:solidFill>
                <a:uFillTx/>
                <a:latin typeface="Arial" pitchFamily="34"/>
                <a:cs typeface="Arial" pitchFamily="34"/>
              </a:rPr>
              <a:t>« SIEGE DYNAMO »</a:t>
            </a:r>
          </a:p>
        </p:txBody>
      </p:sp>
      <p:sp>
        <p:nvSpPr>
          <p:cNvPr id="12" name="ZoneTexte 15"/>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FFFF"/>
                </a:solidFill>
                <a:uFillTx/>
                <a:latin typeface="Arial" pitchFamily="34"/>
                <a:cs typeface="Arial" pitchFamily="34"/>
              </a:rPr>
              <a:t>PIERRE RIGAT IA-IPR Aix-Marseille et YAN GUEGUEN Lycée Vauvenargues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ppt_x</p:attrName>
                                        </p:attrNameLst>
                                      </p:cBhvr>
                                      <p:tavLst>
                                        <p:tav tm="0">
                                          <p:val>
                                            <p:strVal val="#ppt_x"/>
                                          </p:val>
                                        </p:tav>
                                        <p:tav tm="100000">
                                          <p:val>
                                            <p:strVal val="#ppt_x"/>
                                          </p:val>
                                        </p:tav>
                                      </p:tavLst>
                                    </p:anim>
                                    <p:anim calcmode="lin" valueType="num">
                                      <p:cBhvr>
                                        <p:cTn id="2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ppt_x</p:attrName>
                                        </p:attrNameLst>
                                      </p:cBhvr>
                                      <p:tavLst>
                                        <p:tav tm="0">
                                          <p:val>
                                            <p:strVal val="#ppt_x"/>
                                          </p:val>
                                        </p:tav>
                                        <p:tav tm="100000">
                                          <p:val>
                                            <p:strVal val="#ppt_x"/>
                                          </p:val>
                                        </p:tav>
                                      </p:tavLst>
                                    </p:anim>
                                    <p:anim calcmode="lin" valueType="num">
                                      <p:cBhvr>
                                        <p:cTn id="3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ppt_x</p:attrName>
                                        </p:attrNameLst>
                                      </p:cBhvr>
                                      <p:tavLst>
                                        <p:tav tm="0">
                                          <p:val>
                                            <p:strVal val="#ppt_x"/>
                                          </p:val>
                                        </p:tav>
                                        <p:tav tm="100000">
                                          <p:val>
                                            <p:strVal val="#ppt_x"/>
                                          </p:val>
                                        </p:tav>
                                      </p:tavLst>
                                    </p:anim>
                                    <p:anim calcmode="lin" valueType="num">
                                      <p:cBhvr>
                                        <p:cTn id="3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name="Slide29">
    <p:spTree>
      <p:nvGrpSpPr>
        <p:cNvPr id="1" name=""/>
        <p:cNvGrpSpPr/>
        <p:nvPr/>
      </p:nvGrpSpPr>
      <p:grpSpPr>
        <a:xfrm>
          <a:off x="0" y="0"/>
          <a:ext cx="0" cy="0"/>
          <a:chOff x="0" y="0"/>
          <a:chExt cx="0" cy="0"/>
        </a:xfrm>
      </p:grpSpPr>
      <p:pic>
        <p:nvPicPr>
          <p:cNvPr id="2"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pic>
        <p:nvPicPr>
          <p:cNvPr id="3"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637516" y="5424129"/>
            <a:ext cx="1317037" cy="1252481"/>
          </a:xfrm>
          <a:prstGeom prst="rect">
            <a:avLst/>
          </a:prstGeom>
          <a:noFill/>
          <a:ln cap="rnd">
            <a:noFill/>
          </a:ln>
        </p:spPr>
      </p:pic>
      <p:sp>
        <p:nvSpPr>
          <p:cNvPr id="4" name="ZoneTexte 6"/>
          <p:cNvSpPr txBox="1"/>
          <p:nvPr/>
        </p:nvSpPr>
        <p:spPr>
          <a:xfrm>
            <a:off x="2126638" y="323304"/>
            <a:ext cx="8625836" cy="1569659"/>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3200" b="1" i="0" u="none" strike="noStrike" kern="1200" cap="none" spc="0" baseline="0">
                <a:solidFill>
                  <a:srgbClr val="FFFFFF"/>
                </a:solidFill>
                <a:uFillTx/>
                <a:latin typeface="Arial" pitchFamily="34"/>
                <a:cs typeface="Arial" pitchFamily="34"/>
              </a:rPr>
              <a:t>2</a:t>
            </a:r>
            <a:r>
              <a:rPr lang="fr-FR" sz="3200" b="1" i="0" u="none" strike="noStrike" kern="1200" cap="none" spc="0" baseline="30000">
                <a:solidFill>
                  <a:srgbClr val="FFFFFF"/>
                </a:solidFill>
                <a:uFillTx/>
                <a:latin typeface="Arial" pitchFamily="34"/>
                <a:cs typeface="Arial" pitchFamily="34"/>
              </a:rPr>
              <a:t>eme</a:t>
            </a:r>
            <a:r>
              <a:rPr lang="fr-FR" sz="3200" b="1" i="0" u="none" strike="noStrike" kern="1200" cap="none" spc="0" baseline="0">
                <a:solidFill>
                  <a:srgbClr val="FFFFFF"/>
                </a:solidFill>
                <a:uFillTx/>
                <a:latin typeface="Arial" pitchFamily="34"/>
                <a:cs typeface="Arial" pitchFamily="34"/>
              </a:rPr>
              <a:t> ETAPE : DEFINITION DES QUESTIONS SCIENTIFIQUES ASSOCIEES ET REPARTITION DES PISTES A EXPLORER </a:t>
            </a:r>
          </a:p>
        </p:txBody>
      </p:sp>
      <p:sp>
        <p:nvSpPr>
          <p:cNvPr id="5" name="ZoneTexte 1"/>
          <p:cNvSpPr txBox="1"/>
          <p:nvPr/>
        </p:nvSpPr>
        <p:spPr>
          <a:xfrm>
            <a:off x="486789" y="2140235"/>
            <a:ext cx="10648882" cy="830997"/>
          </a:xfrm>
          <a:prstGeom prst="rect">
            <a:avLst/>
          </a:prstGeom>
          <a:noFill/>
          <a:ln cap="rnd">
            <a:noFill/>
          </a:ln>
        </p:spPr>
        <p:txBody>
          <a:bodyPr vert="horz" wrap="square" lIns="91440" tIns="45720" rIns="91440" bIns="45720" anchor="t" anchorCtr="0" compatLnSpc="1">
            <a:spAutoFit/>
          </a:bodyPr>
          <a:lstStyle/>
          <a:p>
            <a:pPr marL="342900" marR="0" lvl="0" indent="-342900" algn="l" defTabSz="4572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fr-FR" sz="2400" b="1" i="0" u="none" strike="noStrike" kern="1200" cap="none" spc="0" baseline="0" dirty="0">
                <a:solidFill>
                  <a:srgbClr val="0070C0"/>
                </a:solidFill>
                <a:uFillTx/>
                <a:latin typeface="Arial" pitchFamily="34"/>
                <a:cs typeface="Arial" pitchFamily="34"/>
              </a:rPr>
              <a:t>QUEL EST L’IMPACT SUR LA CONSOMMATION DES DIFFERENTES FONCTIONNALITES D’UN SMARTPHONE ?</a:t>
            </a:r>
          </a:p>
        </p:txBody>
      </p:sp>
      <p:sp>
        <p:nvSpPr>
          <p:cNvPr id="6" name="ZoneTexte 11"/>
          <p:cNvSpPr txBox="1"/>
          <p:nvPr/>
        </p:nvSpPr>
        <p:spPr>
          <a:xfrm>
            <a:off x="426183" y="3200720"/>
            <a:ext cx="10326291" cy="830997"/>
          </a:xfrm>
          <a:prstGeom prst="rect">
            <a:avLst/>
          </a:prstGeom>
          <a:noFill/>
          <a:ln cap="rnd">
            <a:noFill/>
          </a:ln>
        </p:spPr>
        <p:txBody>
          <a:bodyPr vert="horz" wrap="square" lIns="91440" tIns="45720" rIns="91440" bIns="45720" anchor="t" anchorCtr="0" compatLnSpc="1">
            <a:spAutoFit/>
          </a:bodyPr>
          <a:lstStyle/>
          <a:p>
            <a:pPr marL="342900" marR="0" lvl="0" indent="-342900" algn="l" defTabSz="4572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fr-FR" sz="2400" b="1" i="0" u="none" strike="noStrike" kern="1200" cap="none" spc="0" baseline="0" dirty="0">
                <a:solidFill>
                  <a:srgbClr val="0070C0"/>
                </a:solidFill>
                <a:uFillTx/>
                <a:latin typeface="Arial" pitchFamily="34"/>
                <a:cs typeface="Arial" pitchFamily="34"/>
              </a:rPr>
              <a:t>QUEL EST L’IMPACT ENERGETIQUE DE LA RECHARGE DES SMARTPHONES A L’ECHELLE DU LYCEE? DU PAYS ?</a:t>
            </a:r>
          </a:p>
        </p:txBody>
      </p:sp>
      <p:sp>
        <p:nvSpPr>
          <p:cNvPr id="7" name="Rectangle 2"/>
          <p:cNvSpPr/>
          <p:nvPr/>
        </p:nvSpPr>
        <p:spPr>
          <a:xfrm>
            <a:off x="413354" y="4168521"/>
            <a:ext cx="11584186" cy="1938992"/>
          </a:xfrm>
          <a:prstGeom prst="rect">
            <a:avLst/>
          </a:prstGeom>
          <a:noFill/>
          <a:ln cap="rnd">
            <a:noFill/>
            <a:prstDash val="solid"/>
          </a:ln>
        </p:spPr>
        <p:txBody>
          <a:bodyPr vert="horz" wrap="square" lIns="91440" tIns="45720" rIns="91440" bIns="45720" anchor="t" anchorCtr="0" compatLnSpc="1">
            <a:spAutoFit/>
          </a:bodyPr>
          <a:lstStyle/>
          <a:p>
            <a:pPr marL="342900" marR="0" lvl="0" indent="-342900" algn="l" defTabSz="4572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fr-FR" sz="2400" b="1" i="0" u="none" strike="noStrike" kern="1200" cap="none" spc="0" baseline="0" dirty="0">
                <a:solidFill>
                  <a:srgbClr val="0070C0"/>
                </a:solidFill>
                <a:uFillTx/>
                <a:latin typeface="Arial" pitchFamily="34"/>
                <a:cs typeface="Arial" pitchFamily="34"/>
              </a:rPr>
              <a:t>L’INSTALLATION DES PANNEAUX SOLAIRES PRESENTE POUR LES ENSEIGNEMENTS TECHNOLOGIQUES DES SERIES STI2D PERMET-ELLE DE REPONDRE AUX BESOINS ENERGETIQUES DE LA RECHARGE DES PORTABLES AU LYCEE ?</a:t>
            </a:r>
          </a:p>
          <a:p>
            <a:pPr marL="342900" marR="0" lvl="0" indent="-342900" algn="l" defTabSz="4572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fr-FR" sz="2400" b="1" kern="0" dirty="0">
                <a:solidFill>
                  <a:srgbClr val="0070C0"/>
                </a:solidFill>
                <a:latin typeface="Arial" pitchFamily="34"/>
                <a:cs typeface="Arial" pitchFamily="34"/>
              </a:rPr>
              <a:t>…</a:t>
            </a:r>
            <a:endParaRPr lang="fr-FR" sz="2400" b="1" i="0" u="none" strike="noStrike" kern="1200" cap="none" spc="0" baseline="0" dirty="0">
              <a:solidFill>
                <a:srgbClr val="0070C0"/>
              </a:solidFill>
              <a:uFillTx/>
              <a:latin typeface="Arial" pitchFamily="34"/>
              <a:cs typeface="Arial" pitchFamily="34"/>
            </a:endParaRPr>
          </a:p>
        </p:txBody>
      </p:sp>
      <p:sp>
        <p:nvSpPr>
          <p:cNvPr id="8" name="ZoneTexte 13"/>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FFFF"/>
                </a:solidFill>
                <a:uFillTx/>
                <a:latin typeface="Arial" pitchFamily="34"/>
                <a:cs typeface="Arial" pitchFamily="34"/>
              </a:rPr>
              <a:t>PIERRE RIGAT IA-IPR Aix-Marseille et YAN GUEGUEN Lycée Vauvenargues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name="Slide30">
    <p:spTree>
      <p:nvGrpSpPr>
        <p:cNvPr id="1" name=""/>
        <p:cNvGrpSpPr/>
        <p:nvPr/>
      </p:nvGrpSpPr>
      <p:grpSpPr>
        <a:xfrm>
          <a:off x="0" y="0"/>
          <a:ext cx="0" cy="0"/>
          <a:chOff x="0" y="0"/>
          <a:chExt cx="0" cy="0"/>
        </a:xfrm>
      </p:grpSpPr>
      <p:pic>
        <p:nvPicPr>
          <p:cNvPr id="2"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344" y="145042"/>
            <a:ext cx="1523244" cy="1625867"/>
          </a:xfrm>
          <a:prstGeom prst="rect">
            <a:avLst/>
          </a:prstGeom>
          <a:noFill/>
          <a:ln cap="rnd">
            <a:noFill/>
          </a:ln>
        </p:spPr>
      </p:pic>
      <p:pic>
        <p:nvPicPr>
          <p:cNvPr id="3"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58644" y="5063828"/>
            <a:ext cx="1695910" cy="1612782"/>
          </a:xfrm>
          <a:prstGeom prst="rect">
            <a:avLst/>
          </a:prstGeom>
          <a:noFill/>
          <a:ln cap="rnd">
            <a:noFill/>
          </a:ln>
        </p:spPr>
      </p:pic>
      <p:sp>
        <p:nvSpPr>
          <p:cNvPr id="4" name="ZoneTexte 6"/>
          <p:cNvSpPr txBox="1"/>
          <p:nvPr/>
        </p:nvSpPr>
        <p:spPr>
          <a:xfrm>
            <a:off x="2143755" y="272043"/>
            <a:ext cx="8625836" cy="1569659"/>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3200" b="1" i="0" u="none" strike="noStrike" kern="1200" cap="none" spc="0" baseline="0">
                <a:solidFill>
                  <a:srgbClr val="FFFFFF"/>
                </a:solidFill>
                <a:uFillTx/>
                <a:latin typeface="Arial" pitchFamily="34"/>
                <a:cs typeface="Arial" pitchFamily="34"/>
              </a:rPr>
              <a:t>2</a:t>
            </a:r>
            <a:r>
              <a:rPr lang="fr-FR" sz="3200" b="1" i="0" u="none" strike="noStrike" kern="1200" cap="none" spc="0" baseline="30000">
                <a:solidFill>
                  <a:srgbClr val="FFFFFF"/>
                </a:solidFill>
                <a:uFillTx/>
                <a:latin typeface="Arial" pitchFamily="34"/>
                <a:cs typeface="Arial" pitchFamily="34"/>
              </a:rPr>
              <a:t>eme</a:t>
            </a:r>
            <a:r>
              <a:rPr lang="fr-FR" sz="3200" b="1" i="0" u="none" strike="noStrike" kern="1200" cap="none" spc="0" baseline="0">
                <a:solidFill>
                  <a:srgbClr val="FFFFFF"/>
                </a:solidFill>
                <a:uFillTx/>
                <a:latin typeface="Arial" pitchFamily="34"/>
                <a:cs typeface="Arial" pitchFamily="34"/>
              </a:rPr>
              <a:t> ETAPE : DEFINITION DES QUESTIONS SCIENTIFIQUES ASSOCIEES ET REPARTITION DES PISTES A EXPLORER </a:t>
            </a:r>
          </a:p>
        </p:txBody>
      </p:sp>
      <p:sp>
        <p:nvSpPr>
          <p:cNvPr id="5" name="ZoneTexte 1"/>
          <p:cNvSpPr txBox="1"/>
          <p:nvPr/>
        </p:nvSpPr>
        <p:spPr>
          <a:xfrm>
            <a:off x="543555" y="3866695"/>
            <a:ext cx="10323219" cy="1200332"/>
          </a:xfrm>
          <a:prstGeom prst="rect">
            <a:avLst/>
          </a:prstGeom>
          <a:noFill/>
          <a:ln cap="rnd">
            <a:noFill/>
          </a:ln>
        </p:spPr>
        <p:txBody>
          <a:bodyPr vert="horz" wrap="square" lIns="91440" tIns="45720" rIns="91440" bIns="45720" anchor="t" anchorCtr="0" compatLnSpc="1">
            <a:spAutoFit/>
          </a:bodyPr>
          <a:lstStyle/>
          <a:p>
            <a:pPr marL="342900" marR="0" lvl="0" indent="-342900" algn="l" defTabSz="4572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fr-FR" sz="2400" b="1" i="0" u="none" strike="noStrike" kern="1200" cap="none" spc="0" baseline="0" dirty="0">
                <a:solidFill>
                  <a:srgbClr val="0070C0"/>
                </a:solidFill>
                <a:uFillTx/>
                <a:latin typeface="Arial" pitchFamily="34"/>
                <a:cs typeface="Arial" pitchFamily="34"/>
              </a:rPr>
              <a:t>LE LYCEE EST EQUIPE D’UNE EOLIENNE, CETTE INSTALLATION EST-ELLE SUFFISANTE POUR PRODUIRE L’ENERGIE NECESSAIRE ?</a:t>
            </a:r>
          </a:p>
        </p:txBody>
      </p:sp>
      <p:sp>
        <p:nvSpPr>
          <p:cNvPr id="6" name="ZoneTexte 11"/>
          <p:cNvSpPr txBox="1"/>
          <p:nvPr/>
        </p:nvSpPr>
        <p:spPr>
          <a:xfrm>
            <a:off x="543555" y="2247604"/>
            <a:ext cx="10755675" cy="1200332"/>
          </a:xfrm>
          <a:prstGeom prst="rect">
            <a:avLst/>
          </a:prstGeom>
          <a:noFill/>
          <a:ln cap="rnd">
            <a:noFill/>
          </a:ln>
        </p:spPr>
        <p:txBody>
          <a:bodyPr vert="horz" wrap="square" lIns="91440" tIns="45720" rIns="91440" bIns="45720" anchor="t" anchorCtr="0" compatLnSpc="1">
            <a:spAutoFit/>
          </a:bodyPr>
          <a:lstStyle/>
          <a:p>
            <a:pPr marL="342900" marR="0" lvl="0" indent="-342900" algn="l" defTabSz="4572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fr-FR" sz="2400" b="1" i="0" u="none" strike="noStrike" kern="1200" cap="none" spc="0" baseline="0" dirty="0">
                <a:solidFill>
                  <a:srgbClr val="0070C0"/>
                </a:solidFill>
                <a:uFillTx/>
                <a:latin typeface="Arial" pitchFamily="34"/>
                <a:cs typeface="Arial" pitchFamily="34"/>
              </a:rPr>
              <a:t>LES ELEVES DU CVL DECIDENT D’EQUIPER LE FOYER DES ELEVES DE « SIEGES DYNOMO » COMME CEUX PRESENTS DANS LES GARES. COMBIEN FAUT-IL EN INSTALLER ?</a:t>
            </a:r>
          </a:p>
        </p:txBody>
      </p:sp>
      <p:sp>
        <p:nvSpPr>
          <p:cNvPr id="7" name="ZoneTexte 8"/>
          <p:cNvSpPr txBox="1"/>
          <p:nvPr/>
        </p:nvSpPr>
        <p:spPr>
          <a:xfrm>
            <a:off x="191255" y="6307275"/>
            <a:ext cx="8597143" cy="369335"/>
          </a:xfrm>
          <a:prstGeom prst="rect">
            <a:avLst/>
          </a:prstGeom>
          <a:noFill/>
          <a:ln cap="rnd">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FFFFFF"/>
                </a:solidFill>
                <a:uFillTx/>
                <a:latin typeface="Arial" pitchFamily="34"/>
                <a:cs typeface="Arial" pitchFamily="34"/>
              </a:rPr>
              <a:t>PIERRE RIGAT IA-IPR Aix-Marseille et YAN GUEGUEN Lycée Vauvenargues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theme/theme1.xml><?xml version="1.0" encoding="utf-8"?>
<a:theme xmlns:a="http://schemas.openxmlformats.org/drawingml/2006/main" name="Secteur">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2879</TotalTime>
  <Words>2387</Words>
  <Application>Microsoft Office PowerPoint</Application>
  <PresentationFormat>Grand écran</PresentationFormat>
  <Paragraphs>213</Paragraphs>
  <Slides>38</Slides>
  <Notes>5</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38</vt:i4>
      </vt:variant>
    </vt:vector>
  </HeadingPairs>
  <TitlesOfParts>
    <vt:vector size="44" baseType="lpstr">
      <vt:lpstr>Arial</vt:lpstr>
      <vt:lpstr>Calibri</vt:lpstr>
      <vt:lpstr>Century Gothic</vt:lpstr>
      <vt:lpstr>Symbol</vt:lpstr>
      <vt:lpstr>Wingdings 3</vt:lpstr>
      <vt:lpstr>Secteur</vt:lpstr>
      <vt:lpstr>LE MINI-PROJET</vt:lpstr>
      <vt:lpstr>UN EXEMPLE DE MINI-PROJET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Merci pour votre participation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 MINI-PROJET</dc:title>
  <dc:creator>Yan GUEGUEN</dc:creator>
  <cp:lastModifiedBy>Emmanuel Malgras</cp:lastModifiedBy>
  <cp:revision>70</cp:revision>
  <dcterms:created xsi:type="dcterms:W3CDTF">2019-05-21T19:31:12Z</dcterms:created>
  <dcterms:modified xsi:type="dcterms:W3CDTF">2019-09-17T15:16:59Z</dcterms:modified>
</cp:coreProperties>
</file>