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8" r:id="rId5"/>
    <p:sldId id="258" r:id="rId6"/>
    <p:sldId id="259" r:id="rId7"/>
    <p:sldId id="260" r:id="rId8"/>
    <p:sldId id="261" r:id="rId9"/>
    <p:sldId id="264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3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0F6A6-EB0A-40A8-9613-C8C3AF461CFA}" type="datetimeFigureOut">
              <a:rPr lang="fr-FR" smtClean="0"/>
              <a:t>09/10/2024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CE97-39FB-49B2-A29C-2DDC61DF64B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agogie.ac-nantes.fr/anglais/webinaires/webinaire-l-epreuve-de-synthese-en-llcer-1332510.kjsp" TargetMode="External"/><Relationship Id="rId2" Type="http://schemas.openxmlformats.org/officeDocument/2006/relationships/hyperlink" Target="https://www.pedagogie.ac-nantes.fr/anglais/webinaires/webinaire-la-specialite-anglais-monde-contemporain-llce--1301151.kj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edagogie.ac-nantes.fr/anglais/enseignement/langues-litteratures-et-cultures-etrangeres-et-regionales-1326502.kjsp" TargetMode="External"/><Relationship Id="rId4" Type="http://schemas.openxmlformats.org/officeDocument/2006/relationships/hyperlink" Target="https://www.youtube.com/playlist?list=PLP9wrEKsIH-gklR4W7U20O0lIUE3bH9O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scol.education.fr/document/53262/downlo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Enseignements de spécialité </a:t>
            </a:r>
            <a:br>
              <a:rPr lang="fr-FR" dirty="0"/>
            </a:br>
            <a:r>
              <a:rPr lang="fr-FR" dirty="0"/>
              <a:t>LLCE / AMC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Un point sur les attendus pour les épreuves terminales – oct. 2024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79613" cy="1863725"/>
          </a:xfrm>
          <a:prstGeom prst="rect">
            <a:avLst/>
          </a:prstGeom>
          <a:noFill/>
          <a:ln w="10800">
            <a:noFill/>
            <a:round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4499992" y="5949280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Inspection pédagogique régionale d’anglais,</a:t>
            </a:r>
            <a:br>
              <a:rPr lang="fr-FR" dirty="0"/>
            </a:br>
            <a:r>
              <a:rPr lang="fr-FR" dirty="0"/>
              <a:t>académie de Nantes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Avertir les candidat(e)s pour que l’oral soit mieux vécu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attitudes et les paroles des jurys sont souvent </a:t>
            </a:r>
            <a:r>
              <a:rPr lang="fr-FR" dirty="0" err="1"/>
              <a:t>surinterprétées</a:t>
            </a:r>
            <a:r>
              <a:rPr lang="fr-FR" dirty="0"/>
              <a:t>, parfois mal comprises.</a:t>
            </a:r>
          </a:p>
          <a:p>
            <a:r>
              <a:rPr lang="fr-FR" dirty="0"/>
              <a:t>L’émotion des candidat(e)s peut rencontrer la lassitude des examinateurs ou examinatrices : il en résulte parfois plus d’inquiétude que de raison.</a:t>
            </a:r>
          </a:p>
          <a:p>
            <a:r>
              <a:rPr lang="fr-FR" dirty="0"/>
              <a:t>Les questionnements « difficiles » visent en général à pousser les candidat(e)s vers le haut.</a:t>
            </a:r>
          </a:p>
          <a:p>
            <a:r>
              <a:rPr lang="fr-FR" dirty="0"/>
              <a:t>Les évaluations finales sont généralement conformes aux résultats du CC, mais de belles progressions restent possibles.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L’esprit général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/>
              <a:t>Pour l’écrit comme pour l’oral, on cherche à former de futurs étudiants qui :</a:t>
            </a:r>
          </a:p>
          <a:p>
            <a:r>
              <a:rPr lang="fr-FR" b="1" dirty="0"/>
              <a:t>font preuve de connaissances </a:t>
            </a:r>
            <a:r>
              <a:rPr lang="fr-FR" dirty="0"/>
              <a:t>sur les domaines culturels visés (testées dans la synthèse écrite + dans l’interaction orale) ;</a:t>
            </a:r>
          </a:p>
          <a:p>
            <a:r>
              <a:rPr lang="fr-FR" b="1" dirty="0"/>
              <a:t>pensent par eux-mêmes </a:t>
            </a:r>
            <a:r>
              <a:rPr lang="fr-FR" dirty="0"/>
              <a:t>(synthèse </a:t>
            </a:r>
            <a:r>
              <a:rPr lang="fr-FR" u="sng" dirty="0"/>
              <a:t>personnelle</a:t>
            </a:r>
            <a:r>
              <a:rPr lang="fr-FR" dirty="0"/>
              <a:t> à l’écrit; présentation </a:t>
            </a:r>
            <a:r>
              <a:rPr lang="fr-FR" u="sng" dirty="0"/>
              <a:t>personnelle</a:t>
            </a:r>
            <a:r>
              <a:rPr lang="fr-FR" dirty="0"/>
              <a:t> de </a:t>
            </a:r>
            <a:r>
              <a:rPr lang="fr-FR" u="sng" dirty="0"/>
              <a:t>son</a:t>
            </a:r>
            <a:r>
              <a:rPr lang="fr-FR" dirty="0"/>
              <a:t> dossier à l’oral) ;</a:t>
            </a:r>
          </a:p>
          <a:p>
            <a:r>
              <a:rPr lang="fr-FR" dirty="0"/>
              <a:t>expriment cette pensée dans </a:t>
            </a:r>
            <a:r>
              <a:rPr lang="fr-FR" b="1" dirty="0"/>
              <a:t>une langue claire </a:t>
            </a:r>
            <a:r>
              <a:rPr lang="fr-FR" dirty="0"/>
              <a:t>et </a:t>
            </a:r>
            <a:r>
              <a:rPr lang="fr-FR" b="1" dirty="0"/>
              <a:t>un discours structuré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>
                <a:sym typeface="Wingdings" pitchFamily="2" charset="2"/>
              </a:rPr>
              <a:t> </a:t>
            </a:r>
            <a:r>
              <a:rPr lang="fr-FR" dirty="0"/>
              <a:t>C’est exigeant mais pas inatteignable. Les résultats académiques sont bons. Le défi est généralement relevé et la préparation pour le post-bac est ainsi en bonne voie.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académiques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Exemples de </a:t>
            </a:r>
            <a:r>
              <a:rPr lang="fr-FR" dirty="0" err="1"/>
              <a:t>webinaires</a:t>
            </a:r>
            <a:r>
              <a:rPr lang="fr-FR" dirty="0"/>
              <a:t> de l’inspection pédagogique régionale sur le thème :</a:t>
            </a:r>
          </a:p>
          <a:p>
            <a:pPr lvl="1"/>
            <a:r>
              <a:rPr lang="fr-FR" dirty="0">
                <a:hlinkClick r:id="rId2"/>
              </a:rPr>
              <a:t>La présentation de la spé. LLCE AMC</a:t>
            </a:r>
            <a:endParaRPr lang="fr-FR" dirty="0"/>
          </a:p>
          <a:p>
            <a:pPr lvl="1"/>
            <a:r>
              <a:rPr lang="fr-FR" dirty="0">
                <a:hlinkClick r:id="rId3"/>
              </a:rPr>
              <a:t>L’épreuve de synthèse en LLCE</a:t>
            </a:r>
            <a:r>
              <a:rPr lang="fr-FR" dirty="0"/>
              <a:t> </a:t>
            </a:r>
          </a:p>
          <a:p>
            <a:pPr>
              <a:buNone/>
            </a:pPr>
            <a:r>
              <a:rPr lang="fr-FR" sz="2400" dirty="0"/>
              <a:t>	Attention : enregistrements datant de 2020-21, donc avec les anciennes grilles d’évaluation.</a:t>
            </a:r>
          </a:p>
          <a:p>
            <a:pPr>
              <a:buNone/>
            </a:pPr>
            <a:endParaRPr lang="fr-FR" sz="2400" dirty="0"/>
          </a:p>
          <a:p>
            <a:r>
              <a:rPr lang="fr-FR" dirty="0"/>
              <a:t>Les vidéos informatives (formats courts) de la chaîne </a:t>
            </a:r>
            <a:r>
              <a:rPr lang="fr-FR" dirty="0" err="1"/>
              <a:t>Youtube</a:t>
            </a:r>
            <a:r>
              <a:rPr lang="fr-FR" dirty="0"/>
              <a:t> </a:t>
            </a:r>
            <a:r>
              <a:rPr lang="fr-FR" i="1" dirty="0">
                <a:hlinkClick r:id="rId4"/>
              </a:rPr>
              <a:t>The Joy of </a:t>
            </a:r>
            <a:r>
              <a:rPr lang="fr-FR" i="1" dirty="0" err="1">
                <a:hlinkClick r:id="rId4"/>
              </a:rPr>
              <a:t>Teaching</a:t>
            </a:r>
            <a:r>
              <a:rPr lang="fr-FR" i="1" dirty="0">
                <a:hlinkClick r:id="rId4"/>
              </a:rPr>
              <a:t> English</a:t>
            </a:r>
            <a:r>
              <a:rPr lang="fr-FR" dirty="0">
                <a:hlinkClick r:id="rId4"/>
              </a:rPr>
              <a:t> : </a:t>
            </a:r>
            <a:r>
              <a:rPr lang="fr-FR" dirty="0" err="1">
                <a:hlinkClick r:id="rId4"/>
              </a:rPr>
              <a:t>playlist</a:t>
            </a:r>
            <a:r>
              <a:rPr lang="fr-FR" dirty="0">
                <a:hlinkClick r:id="rId4"/>
              </a:rPr>
              <a:t> « </a:t>
            </a:r>
            <a:r>
              <a:rPr lang="fr-FR" dirty="0" err="1">
                <a:hlinkClick r:id="rId4"/>
              </a:rPr>
              <a:t>enseign</a:t>
            </a:r>
            <a:r>
              <a:rPr lang="fr-FR" dirty="0">
                <a:hlinkClick r:id="rId4"/>
              </a:rPr>
              <a:t>. de spécialité »</a:t>
            </a:r>
            <a:r>
              <a:rPr lang="fr-FR" dirty="0"/>
              <a:t> (chercher publications les plus récentes)</a:t>
            </a:r>
          </a:p>
          <a:p>
            <a:r>
              <a:rPr lang="fr-FR" dirty="0"/>
              <a:t>La </a:t>
            </a:r>
            <a:r>
              <a:rPr lang="fr-FR" dirty="0">
                <a:hlinkClick r:id="rId5"/>
              </a:rPr>
              <a:t>page du site académique</a:t>
            </a:r>
            <a:r>
              <a:rPr lang="fr-FR" dirty="0"/>
              <a:t> dédiée aux spécialités LLCE / AMC (y compris les fiches de présentation des dossiers d’oral).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/>
              <a:t>Merci de votre attention et de votre participation à ce </a:t>
            </a:r>
            <a:r>
              <a:rPr lang="fr-FR" dirty="0" err="1"/>
              <a:t>webinaire</a:t>
            </a:r>
            <a:r>
              <a:rPr lang="fr-FR" dirty="0"/>
              <a:t>. 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r>
              <a:rPr lang="fr-FR" dirty="0"/>
              <a:t>Les IA-IPR d’anglais restent à votre écoute pour vous conseiller dans votre travail quotidien auprès des élèves.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l’intervention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L’épreuve écrite : les attendus des correcteurs</a:t>
            </a:r>
          </a:p>
          <a:p>
            <a:r>
              <a:rPr lang="fr-FR" dirty="0"/>
              <a:t>L’épreuve orale : les attendus sur la forme et sur le fond (dossier personnel)</a:t>
            </a:r>
          </a:p>
          <a:p>
            <a:r>
              <a:rPr lang="fr-FR" dirty="0"/>
              <a:t>L’esprit général des épreuves</a:t>
            </a:r>
          </a:p>
          <a:p>
            <a:r>
              <a:rPr lang="fr-FR" dirty="0"/>
              <a:t>Quelques ressources académiques</a:t>
            </a:r>
          </a:p>
          <a:p>
            <a:pPr>
              <a:buNone/>
            </a:pPr>
            <a:endParaRPr lang="fr-FR" dirty="0"/>
          </a:p>
          <a:p>
            <a:r>
              <a:rPr lang="fr-FR" dirty="0"/>
              <a:t>Ce qui ne sera pas traité aujourd’hui :</a:t>
            </a:r>
          </a:p>
          <a:p>
            <a:pPr lvl="1"/>
            <a:r>
              <a:rPr lang="fr-FR" dirty="0"/>
              <a:t>Le Grand Oral.</a:t>
            </a:r>
          </a:p>
          <a:p>
            <a:pPr lvl="1"/>
            <a:r>
              <a:rPr lang="fr-FR" dirty="0"/>
              <a:t>Les stratégies d’enseignement : nous focalisons ici sur les épreuves (et donc, par rebond, sur leur préparation).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br>
              <a:rPr lang="fr-FR" b="1" dirty="0"/>
            </a:br>
            <a:r>
              <a:rPr lang="fr-FR" b="1" dirty="0"/>
              <a:t>- </a:t>
            </a:r>
            <a:r>
              <a:rPr lang="fr-FR" dirty="0"/>
              <a:t>BO n°6 du 31 juillet 2020, p.55 et suivantes : cadre général de l’épreuve</a:t>
            </a:r>
          </a:p>
          <a:p>
            <a:pPr>
              <a:buNone/>
            </a:pPr>
            <a:br>
              <a:rPr lang="fr-FR" dirty="0"/>
            </a:br>
            <a:r>
              <a:rPr lang="fr-FR" dirty="0"/>
              <a:t>- BO n°30 du 29 juillet 2021, p.591 : modification marginale avec la mention d’un texte littéraire au lieu de deux pour LLCE (hors AMC)</a:t>
            </a:r>
            <a:br>
              <a:rPr lang="fr-FR" dirty="0"/>
            </a:br>
            <a:r>
              <a:rPr lang="fr-FR" dirty="0"/>
              <a:t>- BO n°47 du 14 décembre 2023 qui renvoie aux grilles bleues publiées sur </a:t>
            </a:r>
            <a:r>
              <a:rPr lang="fr-FR" dirty="0" err="1"/>
              <a:t>éduscol</a:t>
            </a:r>
            <a:r>
              <a:rPr lang="fr-FR" dirty="0"/>
              <a:t> : </a:t>
            </a:r>
            <a:r>
              <a:rPr lang="fr-FR" dirty="0">
                <a:hlinkClick r:id="rId2"/>
              </a:rPr>
              <a:t>https://eduscol.education.fr/document/53262/download</a:t>
            </a:r>
            <a:r>
              <a:rPr lang="fr-FR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2A717-272F-4EA5-B7B2-D9B81741A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nouvelles grilles d’évaluation (extrait)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4709616-789B-4A32-B7F2-A231BA54B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" y="1600200"/>
            <a:ext cx="8185101" cy="4525963"/>
          </a:xfrm>
        </p:spPr>
      </p:pic>
    </p:spTree>
    <p:extLst>
      <p:ext uri="{BB962C8B-B14F-4D97-AF65-F5344CB8AC3E}">
        <p14:creationId xmlns:p14="http://schemas.microsoft.com/office/powerpoint/2010/main" val="2378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L’épreuve écrite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La synthèse : tentative de définition</a:t>
            </a:r>
          </a:p>
          <a:p>
            <a:pPr lvl="2">
              <a:buNone/>
            </a:pPr>
            <a:r>
              <a:rPr lang="fr-FR" dirty="0"/>
              <a:t>	</a:t>
            </a:r>
            <a:r>
              <a:rPr lang="fr-FR" b="1" dirty="0"/>
              <a:t>Capacité à traiter de manière concise l’ensemble d’un dossier documentaire, en en dégageant le ou les axes principaux, et en repérant ses complexités internes.</a:t>
            </a:r>
          </a:p>
          <a:p>
            <a:r>
              <a:rPr lang="fr-FR" dirty="0"/>
              <a:t>Donc… </a:t>
            </a:r>
          </a:p>
          <a:p>
            <a:pPr lvl="1"/>
            <a:r>
              <a:rPr lang="fr-FR" dirty="0"/>
              <a:t>ce n’est pas de l’analyse universitaire : il n’est pas exigé d’élaborer / développer au-delà du dossier ;</a:t>
            </a:r>
          </a:p>
          <a:p>
            <a:pPr lvl="1"/>
            <a:r>
              <a:rPr lang="fr-FR" dirty="0"/>
              <a:t>ce n’est pas une paraphrase ni un résumé factuel : il faut repérer un ou des angles d’étude, et éviter la linéarité ;</a:t>
            </a:r>
          </a:p>
          <a:p>
            <a:pPr lvl="1"/>
            <a:r>
              <a:rPr lang="fr-FR" dirty="0"/>
              <a:t>ce n’est pas un bavardage décousu autour du dossier : il faut tenir un propos, organiser un discours, rester bref.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L’épreuve écrite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u="sng" dirty="0"/>
              <a:t>La synthèse</a:t>
            </a:r>
            <a:r>
              <a:rPr lang="fr-FR" dirty="0"/>
              <a:t> doit permettre de voir :</a:t>
            </a:r>
          </a:p>
          <a:p>
            <a:pPr lvl="1">
              <a:buNone/>
            </a:pPr>
            <a:r>
              <a:rPr lang="fr-FR" dirty="0"/>
              <a:t>a) si le dossier est compris (plus ou moins en détail, voire dans ses éléments implicites) ;</a:t>
            </a:r>
          </a:p>
          <a:p>
            <a:pPr lvl="1">
              <a:buNone/>
            </a:pPr>
            <a:r>
              <a:rPr lang="fr-FR" dirty="0"/>
              <a:t>b) si la restitution de ce dossier est organisée. </a:t>
            </a:r>
          </a:p>
          <a:p>
            <a:r>
              <a:rPr lang="fr-FR" dirty="0"/>
              <a:t>Il s’agit donc de ne rien négliger… tout en allant à l’essentiel, et en restant lisible voire plaisant à lire, le tout dans une langue de bonne qualité.</a:t>
            </a:r>
          </a:p>
          <a:p>
            <a:pPr>
              <a:buNone/>
            </a:pPr>
            <a:endParaRPr lang="fr-FR" dirty="0"/>
          </a:p>
          <a:p>
            <a:r>
              <a:rPr lang="fr-FR" sz="2600" u="sng" dirty="0"/>
              <a:t>La traduction</a:t>
            </a:r>
            <a:r>
              <a:rPr lang="fr-FR" sz="2600" dirty="0"/>
              <a:t> s’entraîne ; la plupart des candidat(e)s pèchent par manque de sens dans leur texte français. </a:t>
            </a:r>
          </a:p>
          <a:p>
            <a:r>
              <a:rPr lang="fr-FR" sz="2600" u="sng" dirty="0"/>
              <a:t>La transposition</a:t>
            </a:r>
            <a:r>
              <a:rPr lang="fr-FR" sz="2600" dirty="0"/>
              <a:t> est une forme de résumé de texte, mêlé d’un travail de médiation d’une langue à l’autre.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L’épreuve écrite de synthèse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51125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dirty="0"/>
              <a:t>Quelques recommandations pratiques : </a:t>
            </a:r>
          </a:p>
          <a:p>
            <a:pPr lvl="1"/>
            <a:r>
              <a:rPr lang="fr-FR" sz="3200" dirty="0"/>
              <a:t>Ne pas systématiser/imposer un type de plan, d’intro° </a:t>
            </a:r>
            <a:r>
              <a:rPr lang="fr-FR" sz="3200" dirty="0" err="1"/>
              <a:t>etc</a:t>
            </a:r>
            <a:r>
              <a:rPr lang="fr-FR" sz="3200" dirty="0"/>
              <a:t> MAIS pousser à un minimum de structuration (chapeau introductif souhaitable, par ex.)</a:t>
            </a:r>
          </a:p>
          <a:p>
            <a:pPr lvl="1"/>
            <a:r>
              <a:rPr lang="fr-FR" sz="3200" dirty="0"/>
              <a:t>Éviter la paraphrase et la présentation fastidieuse de chaque document</a:t>
            </a:r>
          </a:p>
          <a:p>
            <a:pPr lvl="1"/>
            <a:r>
              <a:rPr lang="fr-FR" sz="3200" dirty="0"/>
              <a:t>Soigner la lisibilité, dans tous les sens du terme (clarté, liaison entre les éléments, suivi du propos…)</a:t>
            </a:r>
          </a:p>
          <a:p>
            <a:pPr lvl="1"/>
            <a:r>
              <a:rPr lang="fr-FR" sz="3200" dirty="0"/>
              <a:t>Ne jamais négliger un des documents ou le traiter à part du dossier</a:t>
            </a:r>
          </a:p>
          <a:p>
            <a:pPr lvl="1"/>
            <a:r>
              <a:rPr lang="fr-FR" sz="3200" dirty="0"/>
              <a:t>Prendre en compte la spécificité des documents</a:t>
            </a:r>
          </a:p>
          <a:p>
            <a:pPr lvl="1"/>
            <a:r>
              <a:rPr lang="fr-FR" sz="3200" dirty="0"/>
              <a:t>Suivre les consignes (!), notamment sur la longueur</a:t>
            </a:r>
          </a:p>
          <a:p>
            <a:pPr lvl="1"/>
            <a:r>
              <a:rPr lang="fr-FR" sz="3200" dirty="0"/>
              <a:t>Il est souvent inutile de mentionner une source, une date </a:t>
            </a:r>
            <a:r>
              <a:rPr lang="fr-FR" sz="3200" dirty="0" err="1"/>
              <a:t>etc</a:t>
            </a:r>
            <a:r>
              <a:rPr lang="fr-FR" sz="3200" dirty="0"/>
              <a:t> si on n’en fait aucune exploitation</a:t>
            </a:r>
          </a:p>
          <a:p>
            <a:pPr lvl="1"/>
            <a:r>
              <a:rPr lang="fr-FR" sz="3200" dirty="0"/>
              <a:t>De même, des citations sont attendues, mais brèves et pertinentes (c’est-à-dire commentées)</a:t>
            </a:r>
          </a:p>
          <a:p>
            <a:pPr lvl="1"/>
            <a:r>
              <a:rPr lang="fr-FR" sz="3200" dirty="0"/>
              <a:t>Toujours faire travailler sur la langue : exercices de (ré)écriture, d’inter-correction, </a:t>
            </a:r>
            <a:r>
              <a:rPr lang="fr-FR" sz="3200" dirty="0" err="1"/>
              <a:t>etc</a:t>
            </a:r>
            <a:endParaRPr lang="fr-FR" sz="3200" dirty="0"/>
          </a:p>
          <a:p>
            <a:pPr lvl="1"/>
            <a:r>
              <a:rPr lang="fr-FR" sz="3200" dirty="0"/>
              <a:t>Ne pas oublier la répartition des points : 16 sur 20 pour la synthèse 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L’épreuve orale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 dossier personnel… doit être personnel.</a:t>
            </a:r>
          </a:p>
          <a:p>
            <a:r>
              <a:rPr lang="fr-FR" dirty="0"/>
              <a:t>Il doit être visé (signé) par l’enseignant(e) de l’année, ce qui ne vaut pas validation.</a:t>
            </a:r>
          </a:p>
          <a:p>
            <a:r>
              <a:rPr lang="fr-FR" dirty="0"/>
              <a:t>Le candidat prévoit un dossier en 2 exemplaires, il en donne un au jury et conserve l’autre.</a:t>
            </a:r>
          </a:p>
          <a:p>
            <a:r>
              <a:rPr lang="fr-FR" u="sng" dirty="0"/>
              <a:t>Aucune</a:t>
            </a:r>
            <a:r>
              <a:rPr lang="fr-FR" dirty="0"/>
              <a:t> annotation, </a:t>
            </a:r>
            <a:r>
              <a:rPr lang="fr-FR" dirty="0" err="1"/>
              <a:t>surlignage</a:t>
            </a:r>
            <a:r>
              <a:rPr lang="fr-FR" dirty="0"/>
              <a:t>, commentaire </a:t>
            </a:r>
            <a:r>
              <a:rPr lang="fr-FR" dirty="0" err="1"/>
              <a:t>etc</a:t>
            </a:r>
            <a:r>
              <a:rPr lang="fr-FR" dirty="0"/>
              <a:t> </a:t>
            </a:r>
          </a:p>
          <a:p>
            <a:r>
              <a:rPr lang="fr-FR" dirty="0"/>
              <a:t>Une fiche académique de présentation normalisée existe : nous en recommandons l’usage (voir page « Ressources » en fin de diaporama).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attendus en 2è partie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On cherche surtout à déterminer les capacités à interagir, mais aussi à argumenter et à</a:t>
            </a:r>
            <a:br>
              <a:rPr lang="fr-FR" dirty="0"/>
            </a:br>
            <a:r>
              <a:rPr lang="fr-FR" dirty="0"/>
              <a:t>convaincre. Le candidat doit justifier ses choix et montrer la logique interne de son dossier.</a:t>
            </a:r>
          </a:p>
          <a:p>
            <a:r>
              <a:rPr lang="fr-FR" dirty="0"/>
              <a:t>Ce n’est pas un test de culture générale.</a:t>
            </a:r>
          </a:p>
          <a:p>
            <a:r>
              <a:rPr lang="fr-FR" dirty="0"/>
              <a:t>Le jury ne s’interdira pas de faire mention d’éléments culturels non mentionnés dans le</a:t>
            </a:r>
            <a:br>
              <a:rPr lang="fr-FR" dirty="0"/>
            </a:br>
            <a:r>
              <a:rPr lang="fr-FR" dirty="0"/>
              <a:t>dossier (mais en lien avec les programmes du cycle), si cela peut permettre de faire avancer</a:t>
            </a:r>
            <a:br>
              <a:rPr lang="fr-FR" dirty="0"/>
            </a:br>
            <a:r>
              <a:rPr lang="fr-FR" dirty="0"/>
              <a:t>l’évaluation du candidat.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1057</Words>
  <Application>Microsoft Office PowerPoint</Application>
  <PresentationFormat>Affichage à l'écran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Thème Office</vt:lpstr>
      <vt:lpstr>Enseignements de spécialité  LLCE / AMC</vt:lpstr>
      <vt:lpstr>Plan de l’intervention</vt:lpstr>
      <vt:lpstr>Les références</vt:lpstr>
      <vt:lpstr>Les nouvelles grilles d’évaluation (extrait)</vt:lpstr>
      <vt:lpstr>L’épreuve écrite</vt:lpstr>
      <vt:lpstr>L’épreuve écrite</vt:lpstr>
      <vt:lpstr>L’épreuve écrite de synthèse</vt:lpstr>
      <vt:lpstr>L’épreuve orale</vt:lpstr>
      <vt:lpstr>Les attendus en 2è partie</vt:lpstr>
      <vt:lpstr>Avertir les candidat(e)s pour que l’oral soit mieux vécu</vt:lpstr>
      <vt:lpstr>L’esprit général</vt:lpstr>
      <vt:lpstr>Ressources académiques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Enseignements de spécialité  LLCE / AMC</dc:title>
  <dc:creator>Fred</dc:creator>
  <cp:lastModifiedBy>Chotard Frederic</cp:lastModifiedBy>
  <cp:revision>16</cp:revision>
  <dcterms:created xsi:type="dcterms:W3CDTF">2024-10-08T19:38:06Z</dcterms:created>
  <dcterms:modified xsi:type="dcterms:W3CDTF">2024-10-09T12:37:55Z</dcterms:modified>
</cp:coreProperties>
</file>