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6"/>
  </p:notesMasterIdLst>
  <p:sldIdLst>
    <p:sldId id="256" r:id="rId2"/>
    <p:sldId id="274" r:id="rId3"/>
    <p:sldId id="277" r:id="rId4"/>
    <p:sldId id="257" r:id="rId5"/>
    <p:sldId id="258" r:id="rId6"/>
    <p:sldId id="259" r:id="rId7"/>
    <p:sldId id="276" r:id="rId8"/>
    <p:sldId id="261" r:id="rId9"/>
    <p:sldId id="273" r:id="rId10"/>
    <p:sldId id="288" r:id="rId11"/>
    <p:sldId id="262" r:id="rId12"/>
    <p:sldId id="287" r:id="rId13"/>
    <p:sldId id="263" r:id="rId14"/>
    <p:sldId id="286" r:id="rId15"/>
    <p:sldId id="264" r:id="rId16"/>
    <p:sldId id="265" r:id="rId17"/>
    <p:sldId id="266" r:id="rId18"/>
    <p:sldId id="285" r:id="rId19"/>
    <p:sldId id="279" r:id="rId20"/>
    <p:sldId id="280" r:id="rId21"/>
    <p:sldId id="281" r:id="rId22"/>
    <p:sldId id="282" r:id="rId23"/>
    <p:sldId id="283" r:id="rId24"/>
    <p:sldId id="284"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969696"/>
    <a:srgbClr val="0000FF"/>
    <a:srgbClr val="FF0000"/>
    <a:srgbClr val="CC0000"/>
    <a:srgbClr val="FF990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83" d="100"/>
          <a:sy n="83" d="100"/>
        </p:scale>
        <p:origin x="-7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7D0B509-784C-4E92-ADA9-7B5C1971AF8F}" type="datetimeFigureOut">
              <a:rPr lang="fr-FR"/>
              <a:pPr>
                <a:defRPr/>
              </a:pPr>
              <a:t>16/11/2011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75C30EF-13DC-487C-A54A-D15C53ABB96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9B9C5665-B427-4B46-B377-F1444F47DD34}" type="datetime1">
              <a:rPr lang="fr-FR"/>
              <a:pPr>
                <a:defRPr/>
              </a:pPr>
              <a:t>16/11/2011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6" name="Espace réservé du numéro de diapositive 5"/>
          <p:cNvSpPr>
            <a:spLocks noGrp="1"/>
          </p:cNvSpPr>
          <p:nvPr>
            <p:ph type="sldNum" sz="quarter" idx="12"/>
          </p:nvPr>
        </p:nvSpPr>
        <p:spPr/>
        <p:txBody>
          <a:bodyPr/>
          <a:lstStyle>
            <a:lvl1pPr>
              <a:defRPr/>
            </a:lvl1pPr>
          </a:lstStyle>
          <a:p>
            <a:pPr>
              <a:defRPr/>
            </a:pPr>
            <a:fld id="{D771EFBA-1E01-40F3-B026-DC056513E354}" type="slidenum">
              <a:rPr lang="fr-FR"/>
              <a:pPr>
                <a:defRPr/>
              </a:pPr>
              <a:t>‹N°›</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0D5A33F-BD30-4CFB-B5DA-3F314EE113C4}" type="datetime1">
              <a:rPr lang="fr-FR"/>
              <a:pPr>
                <a:defRPr/>
              </a:pPr>
              <a:t>16/11/2011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6" name="Espace réservé du numéro de diapositive 5"/>
          <p:cNvSpPr>
            <a:spLocks noGrp="1"/>
          </p:cNvSpPr>
          <p:nvPr>
            <p:ph type="sldNum" sz="quarter" idx="12"/>
          </p:nvPr>
        </p:nvSpPr>
        <p:spPr/>
        <p:txBody>
          <a:bodyPr/>
          <a:lstStyle>
            <a:lvl1pPr>
              <a:defRPr/>
            </a:lvl1pPr>
          </a:lstStyle>
          <a:p>
            <a:pPr>
              <a:defRPr/>
            </a:pPr>
            <a:fld id="{31361D88-05B4-4815-B8B0-51751F57535B}" type="slidenum">
              <a:rPr lang="fr-FR"/>
              <a:pPr>
                <a:defRPr/>
              </a:pPr>
              <a:t>‹N°›</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EDCDFAB-8E67-4C29-B14D-D8327CA8ED81}" type="datetime1">
              <a:rPr lang="fr-FR"/>
              <a:pPr>
                <a:defRPr/>
              </a:pPr>
              <a:t>16/11/2011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6" name="Espace réservé du numéro de diapositive 5"/>
          <p:cNvSpPr>
            <a:spLocks noGrp="1"/>
          </p:cNvSpPr>
          <p:nvPr>
            <p:ph type="sldNum" sz="quarter" idx="12"/>
          </p:nvPr>
        </p:nvSpPr>
        <p:spPr/>
        <p:txBody>
          <a:bodyPr/>
          <a:lstStyle>
            <a:lvl1pPr>
              <a:defRPr/>
            </a:lvl1pPr>
          </a:lstStyle>
          <a:p>
            <a:pPr>
              <a:defRPr/>
            </a:pPr>
            <a:fld id="{E64CDBF5-2A05-4B65-AFE2-AB006CC2E261}" type="slidenum">
              <a:rPr lang="fr-FR"/>
              <a:pPr>
                <a:defRPr/>
              </a:pPr>
              <a:t>‹N°›</a:t>
            </a:fld>
            <a:endParaRPr lang="fr-F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B15ED00-61A8-432F-AF82-031605354EEE}" type="datetime1">
              <a:rPr lang="fr-FR"/>
              <a:pPr>
                <a:defRPr/>
              </a:pPr>
              <a:t>16/11/2011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6" name="Espace réservé du numéro de diapositive 5"/>
          <p:cNvSpPr>
            <a:spLocks noGrp="1"/>
          </p:cNvSpPr>
          <p:nvPr>
            <p:ph type="sldNum" sz="quarter" idx="12"/>
          </p:nvPr>
        </p:nvSpPr>
        <p:spPr/>
        <p:txBody>
          <a:bodyPr/>
          <a:lstStyle>
            <a:lvl1pPr>
              <a:defRPr/>
            </a:lvl1pPr>
          </a:lstStyle>
          <a:p>
            <a:pPr>
              <a:defRPr/>
            </a:pPr>
            <a:fld id="{95F80864-EBFE-491C-B8F1-7CCE6704FDAB}" type="slidenum">
              <a:rPr lang="fr-FR"/>
              <a:pPr>
                <a:defRPr/>
              </a:pPr>
              <a:t>‹N°›</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23D4C0D-873B-4F22-AE4A-5C02EC1F9E6E}" type="datetime1">
              <a:rPr lang="fr-FR"/>
              <a:pPr>
                <a:defRPr/>
              </a:pPr>
              <a:t>16/11/2011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6" name="Espace réservé du numéro de diapositive 5"/>
          <p:cNvSpPr>
            <a:spLocks noGrp="1"/>
          </p:cNvSpPr>
          <p:nvPr>
            <p:ph type="sldNum" sz="quarter" idx="12"/>
          </p:nvPr>
        </p:nvSpPr>
        <p:spPr/>
        <p:txBody>
          <a:bodyPr/>
          <a:lstStyle>
            <a:lvl1pPr>
              <a:defRPr/>
            </a:lvl1pPr>
          </a:lstStyle>
          <a:p>
            <a:pPr>
              <a:defRPr/>
            </a:pPr>
            <a:fld id="{BFBDBBB3-B8A9-4603-92B7-333B2A7DEF4D}" type="slidenum">
              <a:rPr lang="fr-FR"/>
              <a:pPr>
                <a:defRPr/>
              </a:pPr>
              <a:t>‹N°›</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39AE3F0-77EC-41E7-A8A1-67B3B4836D22}" type="datetime1">
              <a:rPr lang="fr-FR"/>
              <a:pPr>
                <a:defRPr/>
              </a:pPr>
              <a:t>16/11/2011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7" name="Espace réservé du numéro de diapositive 5"/>
          <p:cNvSpPr>
            <a:spLocks noGrp="1"/>
          </p:cNvSpPr>
          <p:nvPr>
            <p:ph type="sldNum" sz="quarter" idx="12"/>
          </p:nvPr>
        </p:nvSpPr>
        <p:spPr/>
        <p:txBody>
          <a:bodyPr/>
          <a:lstStyle>
            <a:lvl1pPr>
              <a:defRPr/>
            </a:lvl1pPr>
          </a:lstStyle>
          <a:p>
            <a:pPr>
              <a:defRPr/>
            </a:pPr>
            <a:fld id="{2E63770D-747E-4612-AAF3-DCC3A5225BD6}" type="slidenum">
              <a:rPr lang="fr-FR"/>
              <a:pPr>
                <a:defRPr/>
              </a:pPr>
              <a:t>‹N°›</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CA3CC83-5827-4840-A50F-02135A170E01}" type="datetime1">
              <a:rPr lang="fr-FR"/>
              <a:pPr>
                <a:defRPr/>
              </a:pPr>
              <a:t>16/11/2011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9" name="Espace réservé du numéro de diapositive 5"/>
          <p:cNvSpPr>
            <a:spLocks noGrp="1"/>
          </p:cNvSpPr>
          <p:nvPr>
            <p:ph type="sldNum" sz="quarter" idx="12"/>
          </p:nvPr>
        </p:nvSpPr>
        <p:spPr/>
        <p:txBody>
          <a:bodyPr/>
          <a:lstStyle>
            <a:lvl1pPr>
              <a:defRPr/>
            </a:lvl1pPr>
          </a:lstStyle>
          <a:p>
            <a:pPr>
              <a:defRPr/>
            </a:pPr>
            <a:fld id="{903C5F8C-8D1B-4545-B249-19B42AA95D7F}" type="slidenum">
              <a:rPr lang="fr-FR"/>
              <a:pPr>
                <a:defRPr/>
              </a:pPr>
              <a:t>‹N°›</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6A97DC0-E0DF-4DAC-999E-FD35A7951335}" type="datetime1">
              <a:rPr lang="fr-FR"/>
              <a:pPr>
                <a:defRPr/>
              </a:pPr>
              <a:t>16/11/2011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5" name="Espace réservé du numéro de diapositive 5"/>
          <p:cNvSpPr>
            <a:spLocks noGrp="1"/>
          </p:cNvSpPr>
          <p:nvPr>
            <p:ph type="sldNum" sz="quarter" idx="12"/>
          </p:nvPr>
        </p:nvSpPr>
        <p:spPr/>
        <p:txBody>
          <a:bodyPr/>
          <a:lstStyle>
            <a:lvl1pPr>
              <a:defRPr/>
            </a:lvl1pPr>
          </a:lstStyle>
          <a:p>
            <a:pPr>
              <a:defRPr/>
            </a:pPr>
            <a:fld id="{64E2EFF6-FD1D-4212-B0DB-E41F34636FB9}" type="slidenum">
              <a:rPr lang="fr-FR"/>
              <a:pPr>
                <a:defRPr/>
              </a:pPr>
              <a:t>‹N°›</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2F4CDDE-6B34-446E-A0B5-35F6E0D0E63A}" type="datetime1">
              <a:rPr lang="fr-FR"/>
              <a:pPr>
                <a:defRPr/>
              </a:pPr>
              <a:t>16/11/2011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4" name="Espace réservé du numéro de diapositive 5"/>
          <p:cNvSpPr>
            <a:spLocks noGrp="1"/>
          </p:cNvSpPr>
          <p:nvPr>
            <p:ph type="sldNum" sz="quarter" idx="12"/>
          </p:nvPr>
        </p:nvSpPr>
        <p:spPr/>
        <p:txBody>
          <a:bodyPr/>
          <a:lstStyle>
            <a:lvl1pPr>
              <a:defRPr/>
            </a:lvl1pPr>
          </a:lstStyle>
          <a:p>
            <a:pPr>
              <a:defRPr/>
            </a:pPr>
            <a:fld id="{25810694-F4D3-4F40-8297-100F466F852B}" type="slidenum">
              <a:rPr lang="fr-FR"/>
              <a:pPr>
                <a:defRPr/>
              </a:pPr>
              <a:t>‹N°›</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3D6A510-B493-4466-8D27-215E8A49FED2}" type="datetime1">
              <a:rPr lang="fr-FR"/>
              <a:pPr>
                <a:defRPr/>
              </a:pPr>
              <a:t>16/11/2011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7" name="Espace réservé du numéro de diapositive 5"/>
          <p:cNvSpPr>
            <a:spLocks noGrp="1"/>
          </p:cNvSpPr>
          <p:nvPr>
            <p:ph type="sldNum" sz="quarter" idx="12"/>
          </p:nvPr>
        </p:nvSpPr>
        <p:spPr/>
        <p:txBody>
          <a:bodyPr/>
          <a:lstStyle>
            <a:lvl1pPr>
              <a:defRPr/>
            </a:lvl1pPr>
          </a:lstStyle>
          <a:p>
            <a:pPr>
              <a:defRPr/>
            </a:pPr>
            <a:fld id="{E2F82BC0-CF50-49AD-B46A-1DE4658E7B66}" type="slidenum">
              <a:rPr lang="fr-FR"/>
              <a:pPr>
                <a:defRPr/>
              </a:pPr>
              <a:t>‹N°›</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B10B4D5-BAE6-4BB8-A7E3-E65C3511FB7C}" type="datetime1">
              <a:rPr lang="fr-FR"/>
              <a:pPr>
                <a:defRPr/>
              </a:pPr>
              <a:t>16/11/2011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Le monde depuis le tournant des années 90 - Baccalauréat Professionnel - Terminale </a:t>
            </a:r>
          </a:p>
        </p:txBody>
      </p:sp>
      <p:sp>
        <p:nvSpPr>
          <p:cNvPr id="7" name="Espace réservé du numéro de diapositive 5"/>
          <p:cNvSpPr>
            <a:spLocks noGrp="1"/>
          </p:cNvSpPr>
          <p:nvPr>
            <p:ph type="sldNum" sz="quarter" idx="12"/>
          </p:nvPr>
        </p:nvSpPr>
        <p:spPr/>
        <p:txBody>
          <a:bodyPr/>
          <a:lstStyle>
            <a:lvl1pPr>
              <a:defRPr/>
            </a:lvl1pPr>
          </a:lstStyle>
          <a:p>
            <a:pPr>
              <a:defRPr/>
            </a:pPr>
            <a:fld id="{C7E18EB1-F66F-4867-8715-9B0ADDA3DD9B}" type="slidenum">
              <a:rPr lang="fr-FR"/>
              <a:pPr>
                <a:defRPr/>
              </a:pPr>
              <a:t>‹N°›</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0DF532-5AA2-41BE-8DF4-0EEFCF83773A}" type="datetime1">
              <a:rPr lang="fr-FR"/>
              <a:pPr>
                <a:defRPr/>
              </a:pPr>
              <a:t>16/11/2011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a:t>Le monde depuis le tournant des années 90 - Baccalauréat Professionnel - Terminale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9E97ABE-5997-42EA-815E-B3DFA2B7FDE6}"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G:\Cours%20Bac%20Pro%203%20ans\Histoire\Terminale%20Bac%20Pro\Le%20monde%20depuis%201989\Vid&#233;os\Reconstitution%203D%20du%20mur%20de%20Berlin.wmv" TargetMode="Externa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G:\Cours%20Bac%20Pro%203%20ans\Histoire\Terminale%20Bac%20Pro\Le%20monde%20depuis%201989\Vid&#233;os\kennedy-Berlin.wmv"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video" Target="file:///G:\Cours%20Bac%20Pro%203%20ans\Histoire\Terminale%20Bac%20Pro\Le%20monde%20depuis%201989\Vid&#233;os\Le%209%20Novembre%201989.wmv" TargetMode="External"/><Relationship Id="rId7" Type="http://schemas.openxmlformats.org/officeDocument/2006/relationships/image" Target="../media/image35.png"/><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video" Target="file:///G:\Cours%20Bac%20Pro%203%20ans\Histoire\Terminale%20Bac%20Pro\Le%20monde%20depuis%201989\Vid&#233;os\Victoire%20Solidarnosc.wmv" TargetMode="External"/><Relationship Id="rId16" Type="http://schemas.openxmlformats.org/officeDocument/2006/relationships/image" Target="../media/image44.png"/><Relationship Id="rId1" Type="http://schemas.openxmlformats.org/officeDocument/2006/relationships/video" Target="file:///G:\Cours%20Bac%20Pro%203%20ans\Histoire\Terminale%20Bac%20Pro\Le%20monde%20depuis%201989\Vid&#233;os\Ouverture%20Hongrie%20Autriche.wmv" TargetMode="Externa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slideLayout" Target="../slideLayouts/slideLayout7.xm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video" Target="file:///G:\Cours%20Bac%20Pro%203%20ans\Histoire\Terminale%20Bac%20Pro\Le%20monde%20depuis%201989\Vid&#233;os\Execution%20Ceaucescu.wmv" TargetMode="External"/><Relationship Id="rId9" Type="http://schemas.openxmlformats.org/officeDocument/2006/relationships/image" Target="../media/image37.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G:\Cours%20Bac%20Pro%203%20ans\Histoire\Terminale%20Bac%20Pro\Le%20monde%20depuis%201989\Vid&#233;os\blocus%20de%20berlin%201948%20-%201949.wmv"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ZoneTexte 3"/>
          <p:cNvPicPr>
            <a:picLocks noChangeArrowheads="1"/>
          </p:cNvPicPr>
          <p:nvPr/>
        </p:nvPicPr>
        <p:blipFill>
          <a:blip r:embed="rId2"/>
          <a:srcRect/>
          <a:stretch>
            <a:fillRect/>
          </a:stretch>
        </p:blipFill>
        <p:spPr bwMode="auto">
          <a:xfrm rot="544106">
            <a:off x="-396875" y="1125538"/>
            <a:ext cx="9779000" cy="49323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smtClean="0"/>
              <a:t>Le monde depuis le tournant des années 90 - Baccalauréat Professionnel - Terminale </a:t>
            </a:r>
            <a:endParaRPr lang="fr-FR"/>
          </a:p>
        </p:txBody>
      </p:sp>
      <p:sp>
        <p:nvSpPr>
          <p:cNvPr id="3" name="Espace réservé du numéro de diapositive 2"/>
          <p:cNvSpPr>
            <a:spLocks noGrp="1"/>
          </p:cNvSpPr>
          <p:nvPr>
            <p:ph type="sldNum" sz="quarter" idx="12"/>
          </p:nvPr>
        </p:nvSpPr>
        <p:spPr/>
        <p:txBody>
          <a:bodyPr/>
          <a:lstStyle/>
          <a:p>
            <a:pPr>
              <a:defRPr/>
            </a:pPr>
            <a:fld id="{112C5A14-DF06-4C9F-A809-11F4FB8D17C5}" type="slidenum">
              <a:rPr lang="fr-FR" smtClean="0"/>
              <a:pPr>
                <a:defRPr/>
              </a:pPr>
              <a:t>10</a:t>
            </a:fld>
            <a:endParaRPr lang="fr-FR"/>
          </a:p>
        </p:txBody>
      </p:sp>
      <p:pic>
        <p:nvPicPr>
          <p:cNvPr id="23555" name="Image 3" descr="Blocs.jpg"/>
          <p:cNvPicPr>
            <a:picLocks noChangeAspect="1"/>
          </p:cNvPicPr>
          <p:nvPr/>
        </p:nvPicPr>
        <p:blipFill>
          <a:blip r:embed="rId2"/>
          <a:srcRect/>
          <a:stretch>
            <a:fillRect/>
          </a:stretch>
        </p:blipFill>
        <p:spPr bwMode="auto">
          <a:xfrm>
            <a:off x="1116013" y="279400"/>
            <a:ext cx="7056437" cy="6299200"/>
          </a:xfrm>
          <a:prstGeom prst="rect">
            <a:avLst/>
          </a:prstGeom>
          <a:noFill/>
          <a:ln w="9525">
            <a:noFill/>
            <a:miter lim="800000"/>
            <a:headEnd/>
            <a:tailEnd/>
          </a:ln>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xfrm>
            <a:off x="1908175" y="260350"/>
            <a:ext cx="5256213" cy="854075"/>
          </a:xfrm>
        </p:spPr>
        <p:txBody>
          <a:bodyPr/>
          <a:lstStyle/>
          <a:p>
            <a:pPr eaLnBrk="1" hangingPunct="1"/>
            <a:r>
              <a:rPr lang="fr-FR" sz="2800" smtClean="0">
                <a:solidFill>
                  <a:schemeClr val="bg1"/>
                </a:solidFill>
              </a:rPr>
              <a:t>La crise de 1961</a:t>
            </a:r>
            <a:r>
              <a:rPr lang="fr-FR" sz="3600" smtClean="0">
                <a:solidFill>
                  <a:schemeClr val="bg1"/>
                </a:solidFill>
              </a:rPr>
              <a:t/>
            </a:r>
            <a:br>
              <a:rPr lang="fr-FR" sz="3600" smtClean="0">
                <a:solidFill>
                  <a:schemeClr val="bg1"/>
                </a:solidFill>
              </a:rPr>
            </a:br>
            <a:r>
              <a:rPr lang="fr-FR" sz="2000" smtClean="0">
                <a:solidFill>
                  <a:schemeClr val="bg1"/>
                </a:solidFill>
              </a:rPr>
              <a:t> L’opération « Muraille de Chine »</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E6340CE9-D8DC-41A9-A6E0-D0B6EA21011E}" type="slidenum">
              <a:rPr lang="fr-FR"/>
              <a:pPr>
                <a:defRPr/>
              </a:pPr>
              <a:t>11</a:t>
            </a:fld>
            <a:endParaRPr lang="fr-FR"/>
          </a:p>
        </p:txBody>
      </p:sp>
      <p:sp>
        <p:nvSpPr>
          <p:cNvPr id="24580" name="Text Box 5"/>
          <p:cNvSpPr txBox="1">
            <a:spLocks noChangeArrowheads="1"/>
          </p:cNvSpPr>
          <p:nvPr/>
        </p:nvSpPr>
        <p:spPr bwMode="auto">
          <a:xfrm>
            <a:off x="755650" y="1700213"/>
            <a:ext cx="7704138" cy="366712"/>
          </a:xfrm>
          <a:prstGeom prst="rect">
            <a:avLst/>
          </a:prstGeom>
          <a:noFill/>
          <a:ln w="9525">
            <a:noFill/>
            <a:miter lim="800000"/>
            <a:headEnd/>
            <a:tailEnd/>
          </a:ln>
        </p:spPr>
        <p:txBody>
          <a:bodyPr>
            <a:spAutoFit/>
          </a:bodyPr>
          <a:lstStyle/>
          <a:p>
            <a:pPr>
              <a:spcBef>
                <a:spcPct val="50000"/>
              </a:spcBef>
            </a:pPr>
            <a:endParaRPr lang="fr-FR"/>
          </a:p>
        </p:txBody>
      </p:sp>
      <p:sp>
        <p:nvSpPr>
          <p:cNvPr id="24581" name="Text Box 6"/>
          <p:cNvSpPr txBox="1">
            <a:spLocks noChangeArrowheads="1"/>
          </p:cNvSpPr>
          <p:nvPr/>
        </p:nvSpPr>
        <p:spPr bwMode="auto">
          <a:xfrm>
            <a:off x="468313" y="1125538"/>
            <a:ext cx="4751387" cy="5400675"/>
          </a:xfrm>
          <a:prstGeom prst="rect">
            <a:avLst/>
          </a:prstGeom>
          <a:noFill/>
          <a:ln w="9525">
            <a:noFill/>
            <a:miter lim="800000"/>
            <a:headEnd/>
            <a:tailEnd/>
          </a:ln>
        </p:spPr>
        <p:txBody>
          <a:bodyPr/>
          <a:lstStyle/>
          <a:p>
            <a:pPr algn="just"/>
            <a:r>
              <a:rPr lang="fr-FR" sz="1300" b="1">
                <a:solidFill>
                  <a:schemeClr val="bg1"/>
                </a:solidFill>
              </a:rPr>
              <a:t>Document 1</a:t>
            </a:r>
          </a:p>
          <a:p>
            <a:pPr algn="just"/>
            <a:r>
              <a:rPr lang="fr-FR" sz="1300">
                <a:solidFill>
                  <a:schemeClr val="bg1"/>
                </a:solidFill>
              </a:rPr>
              <a:t>Malgré la séparation en deux pays, il n’est guère difficile de passer d’une Allemagne à l’autre, tout particulièrement à Berlin où de nombreuses rues et deux lignes de tramway et de métro assurent la jonction entre les deux parties de la capitale. En ce début des années 60, </a:t>
            </a:r>
            <a:r>
              <a:rPr lang="fr-FR" sz="1300" b="1">
                <a:solidFill>
                  <a:schemeClr val="bg1"/>
                </a:solidFill>
              </a:rPr>
              <a:t>la RDA doit faire face à un problème de plus en plus préoccupant : l’exode massif de sa population vers l’Allemagne de l’Ouest</a:t>
            </a:r>
            <a:r>
              <a:rPr lang="fr-FR" sz="1300">
                <a:solidFill>
                  <a:schemeClr val="bg1"/>
                </a:solidFill>
              </a:rPr>
              <a:t>. Ce sont 2,7 millions de citoyens  (sur un total d’environ une quinzaine de millions d’habitants) qui, de 47 à 61, passent la frontière, mollement surveillée et "choisissent la liberté" comme on le dit à l’époque. Et pas les plus inutiles : médecins, ingénieurs, professeurs, ouvriers qualifiés, tout ceux qui ont des compétences qui leur permettront de réussir à l’Ouest  tentent leur chance de l’autre côté. </a:t>
            </a:r>
            <a:r>
              <a:rPr lang="fr-FR" sz="1300" b="1">
                <a:solidFill>
                  <a:schemeClr val="bg1"/>
                </a:solidFill>
              </a:rPr>
              <a:t>Pour le chef du gouvernement est-allemand, Walter Ulbricht, cette situation est devenue intenable</a:t>
            </a:r>
            <a:r>
              <a:rPr lang="fr-FR" sz="1300">
                <a:solidFill>
                  <a:schemeClr val="bg1"/>
                </a:solidFill>
              </a:rPr>
              <a:t>. Il obtient de Nikita Khrouchtchev, dirigeant de l’URSS, l’autorisation de régler ce problème par la force. C’est l’opération "Muraille de Chine" qui prend le monde par surprise. </a:t>
            </a:r>
            <a:r>
              <a:rPr lang="fr-FR" sz="1300" b="1">
                <a:solidFill>
                  <a:schemeClr val="bg1"/>
                </a:solidFill>
              </a:rPr>
              <a:t>Le 12 août 1961, la RDA mobilise 25 000 membres de l’armée et des Vopos (Volkspolizei, la police du peuple) pour construire en urgence un mur de 43 km qui barre l’accès entre les deux parties de la ville.</a:t>
            </a:r>
            <a:r>
              <a:rPr lang="fr-FR" sz="1300">
                <a:solidFill>
                  <a:schemeClr val="bg1"/>
                </a:solidFill>
              </a:rPr>
              <a:t> Les Berlinois éberlués découvrent en se réveillant le mur qui a poussé pendant la nuit, doublé d’un réseau de fils de fer barbelés.</a:t>
            </a:r>
          </a:p>
          <a:p>
            <a:endParaRPr lang="fr-FR" sz="1300">
              <a:solidFill>
                <a:schemeClr val="bg1"/>
              </a:solidFill>
            </a:endParaRPr>
          </a:p>
        </p:txBody>
      </p:sp>
      <p:sp>
        <p:nvSpPr>
          <p:cNvPr id="20487" name="Text Box 7"/>
          <p:cNvSpPr txBox="1">
            <a:spLocks noChangeArrowheads="1"/>
          </p:cNvSpPr>
          <p:nvPr/>
        </p:nvSpPr>
        <p:spPr bwMode="auto">
          <a:xfrm>
            <a:off x="5219700" y="1412875"/>
            <a:ext cx="3529013" cy="1687513"/>
          </a:xfrm>
          <a:prstGeom prst="rect">
            <a:avLst/>
          </a:prstGeom>
          <a:noFill/>
          <a:ln w="9525">
            <a:noFill/>
            <a:miter lim="800000"/>
            <a:headEnd/>
            <a:tailEnd/>
          </a:ln>
        </p:spPr>
        <p:txBody>
          <a:bodyPr>
            <a:spAutoFit/>
          </a:bodyPr>
          <a:lstStyle/>
          <a:p>
            <a:pPr>
              <a:spcBef>
                <a:spcPct val="50000"/>
              </a:spcBef>
            </a:pPr>
            <a:r>
              <a:rPr lang="fr-FR" sz="1400" b="1">
                <a:solidFill>
                  <a:schemeClr val="bg1"/>
                </a:solidFill>
              </a:rPr>
              <a:t>Quelles sont les raisons à l’origine de la construction du mur ?</a:t>
            </a:r>
          </a:p>
          <a:p>
            <a:pPr algn="just">
              <a:spcBef>
                <a:spcPct val="50000"/>
              </a:spcBef>
            </a:pPr>
            <a:r>
              <a:rPr lang="fr-FR" sz="1400" b="1"/>
              <a:t>La raison principale est l’exode massif des habitants de la RDA vers la RFA en utilisant le métro qui continuait de circuler entre Berlin-Ouest et Berlin Est.</a:t>
            </a:r>
          </a:p>
        </p:txBody>
      </p:sp>
      <p:pic>
        <p:nvPicPr>
          <p:cNvPr id="20488" name="Picture 8"/>
          <p:cNvPicPr>
            <a:picLocks noChangeAspect="1" noChangeArrowheads="1"/>
          </p:cNvPicPr>
          <p:nvPr/>
        </p:nvPicPr>
        <p:blipFill>
          <a:blip r:embed="rId2"/>
          <a:srcRect/>
          <a:stretch>
            <a:fillRect/>
          </a:stretch>
        </p:blipFill>
        <p:spPr bwMode="auto">
          <a:xfrm>
            <a:off x="5292725" y="3357563"/>
            <a:ext cx="3382963" cy="25209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7">
                                            <p:txEl>
                                              <p:pRg st="1" end="1"/>
                                            </p:txEl>
                                          </p:spTgt>
                                        </p:tgtEl>
                                        <p:attrNameLst>
                                          <p:attrName>style.visibility</p:attrName>
                                        </p:attrNameLst>
                                      </p:cBhvr>
                                      <p:to>
                                        <p:strVal val="visible"/>
                                      </p:to>
                                    </p:set>
                                    <p:animEffect transition="in" filter="blinds(horizontal)">
                                      <p:cBhvr>
                                        <p:cTn id="7" dur="500"/>
                                        <p:tgtEl>
                                          <p:spTgt spid="20487">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488"/>
                                        </p:tgtEl>
                                        <p:attrNameLst>
                                          <p:attrName>style.visibility</p:attrName>
                                        </p:attrNameLst>
                                      </p:cBhvr>
                                      <p:to>
                                        <p:strVal val="visible"/>
                                      </p:to>
                                    </p:set>
                                    <p:animEffect transition="in" filter="blinds(horizontal)">
                                      <p:cBhvr>
                                        <p:cTn id="1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nstitution 3D du mur de Berlin.wmv">
            <a:hlinkClick r:id="" action="ppaction://media"/>
          </p:cNvPr>
          <p:cNvPicPr>
            <a:picLocks noRot="1" noChangeAspect="1"/>
          </p:cNvPicPr>
          <p:nvPr>
            <a:videoFile r:link="rId1"/>
          </p:nvPr>
        </p:nvPicPr>
        <p:blipFill>
          <a:blip r:embed="rId3"/>
          <a:srcRect/>
          <a:stretch>
            <a:fillRect/>
          </a:stretch>
        </p:blipFill>
        <p:spPr bwMode="auto">
          <a:xfrm>
            <a:off x="347663" y="260350"/>
            <a:ext cx="8401050" cy="6300788"/>
          </a:xfrm>
          <a:prstGeom prst="rect">
            <a:avLst/>
          </a:prstGeom>
          <a:noFill/>
          <a:ln w="9525">
            <a:noFill/>
            <a:miter lim="800000"/>
            <a:headEnd/>
            <a:tailEnd/>
          </a:ln>
        </p:spPr>
      </p:pic>
      <p:sp>
        <p:nvSpPr>
          <p:cNvPr id="4" name="Espace réservé du pied de page 3"/>
          <p:cNvSpPr>
            <a:spLocks noGrp="1"/>
          </p:cNvSpPr>
          <p:nvPr>
            <p:ph type="ftr" sz="quarter" idx="11"/>
          </p:nvPr>
        </p:nvSpPr>
        <p:spPr>
          <a:xfrm>
            <a:off x="511175" y="6478588"/>
            <a:ext cx="8358188" cy="365125"/>
          </a:xfrm>
        </p:spPr>
        <p:txBody>
          <a:bodyPr/>
          <a:lstStyle/>
          <a:p>
            <a:pPr>
              <a:defRPr/>
            </a:pPr>
            <a:r>
              <a:rPr lang="fr-FR" dirty="0" smtClean="0"/>
              <a:t>Le monde depuis le tournant des années 90 - Baccalauréat Professionnel - Terminale </a:t>
            </a:r>
            <a:endParaRPr lang="fr-FR" dirty="0"/>
          </a:p>
        </p:txBody>
      </p:sp>
      <p:sp>
        <p:nvSpPr>
          <p:cNvPr id="5" name="Espace réservé du numéro de diapositive 4"/>
          <p:cNvSpPr>
            <a:spLocks noGrp="1"/>
          </p:cNvSpPr>
          <p:nvPr>
            <p:ph type="sldNum" sz="quarter" idx="12"/>
          </p:nvPr>
        </p:nvSpPr>
        <p:spPr/>
        <p:txBody>
          <a:bodyPr/>
          <a:lstStyle/>
          <a:p>
            <a:pPr>
              <a:defRPr/>
            </a:pPr>
            <a:fld id="{F88B3811-BE78-47AC-9663-60919CFB68AD}" type="slidenum">
              <a:rPr lang="fr-FR" smtClean="0"/>
              <a:pPr>
                <a:defRPr/>
              </a:pPr>
              <a:t>12</a:t>
            </a:fld>
            <a:endParaRPr lang="fr-FR"/>
          </a:p>
        </p:txBody>
      </p:sp>
      <p:pic>
        <p:nvPicPr>
          <p:cNvPr id="24581" name="Picture 5"/>
          <p:cNvPicPr>
            <a:picLocks noChangeAspect="1" noChangeArrowheads="1"/>
          </p:cNvPicPr>
          <p:nvPr/>
        </p:nvPicPr>
        <p:blipFill>
          <a:blip r:embed="rId4"/>
          <a:srcRect/>
          <a:stretch>
            <a:fillRect/>
          </a:stretch>
        </p:blipFill>
        <p:spPr bwMode="auto">
          <a:xfrm>
            <a:off x="1547813" y="1125538"/>
            <a:ext cx="6119812" cy="4594225"/>
          </a:xfrm>
          <a:prstGeom prst="rect">
            <a:avLst/>
          </a:prstGeom>
          <a:noFill/>
          <a:ln w="9525">
            <a:noFill/>
            <a:miter lim="800000"/>
            <a:headEnd/>
            <a:tailEnd/>
          </a:ln>
        </p:spPr>
      </p:pic>
      <p:sp>
        <p:nvSpPr>
          <p:cNvPr id="24582" name="Text Box 6"/>
          <p:cNvSpPr txBox="1">
            <a:spLocks noChangeArrowheads="1"/>
          </p:cNvSpPr>
          <p:nvPr/>
        </p:nvSpPr>
        <p:spPr bwMode="auto">
          <a:xfrm>
            <a:off x="900113" y="404813"/>
            <a:ext cx="7416800" cy="396875"/>
          </a:xfrm>
          <a:prstGeom prst="rect">
            <a:avLst/>
          </a:prstGeom>
          <a:noFill/>
          <a:ln w="9525">
            <a:noFill/>
            <a:miter lim="800000"/>
            <a:headEnd/>
            <a:tailEnd/>
          </a:ln>
        </p:spPr>
        <p:txBody>
          <a:bodyPr>
            <a:spAutoFit/>
          </a:bodyPr>
          <a:lstStyle/>
          <a:p>
            <a:pPr algn="ctr">
              <a:spcBef>
                <a:spcPct val="50000"/>
              </a:spcBef>
            </a:pPr>
            <a:r>
              <a:rPr lang="fr-FR" sz="2000">
                <a:solidFill>
                  <a:schemeClr val="bg1"/>
                </a:solidFill>
              </a:rPr>
              <a:t>Le mur vu de Berlin-Est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4581"/>
                                        </p:tgtEl>
                                      </p:cBhvr>
                                    </p:animEffect>
                                    <p:set>
                                      <p:cBhvr>
                                        <p:cTn id="7" dur="1" fill="hold">
                                          <p:stCondLst>
                                            <p:cond delay="499"/>
                                          </p:stCondLst>
                                        </p:cTn>
                                        <p:tgtEl>
                                          <p:spTgt spid="24581"/>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24582"/>
                                        </p:tgtEl>
                                      </p:cBhvr>
                                    </p:animEffect>
                                    <p:set>
                                      <p:cBhvr>
                                        <p:cTn id="10" dur="1" fill="hold">
                                          <p:stCondLst>
                                            <p:cond delay="499"/>
                                          </p:stCondLst>
                                        </p:cTn>
                                        <p:tgtEl>
                                          <p:spTgt spid="24582"/>
                                        </p:tgtEl>
                                        <p:attrNameLst>
                                          <p:attrName>style.visibility</p:attrName>
                                        </p:attrNameLst>
                                      </p:cBhvr>
                                      <p:to>
                                        <p:strVal val="hidden"/>
                                      </p:to>
                                    </p:se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with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p:cTn id="19"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245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pPr eaLnBrk="1" hangingPunct="1"/>
            <a:r>
              <a:rPr lang="fr-FR" sz="3600" smtClean="0">
                <a:solidFill>
                  <a:schemeClr val="bg1"/>
                </a:solidFill>
              </a:rPr>
              <a:t>La crise de 1961</a:t>
            </a:r>
            <a:br>
              <a:rPr lang="fr-FR" sz="3600" smtClean="0">
                <a:solidFill>
                  <a:schemeClr val="bg1"/>
                </a:solidFill>
              </a:rPr>
            </a:br>
            <a:r>
              <a:rPr lang="fr-FR" sz="2700" smtClean="0">
                <a:solidFill>
                  <a:schemeClr val="bg1"/>
                </a:solidFill>
              </a:rPr>
              <a:t>Le Mur de Berlin</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1DABACD4-1504-4D80-872B-33BB6F09C824}" type="slidenum">
              <a:rPr lang="fr-FR"/>
              <a:pPr>
                <a:defRPr/>
              </a:pPr>
              <a:t>13</a:t>
            </a:fld>
            <a:endParaRPr lang="fr-FR"/>
          </a:p>
        </p:txBody>
      </p:sp>
      <p:pic>
        <p:nvPicPr>
          <p:cNvPr id="26628" name="Picture 5" descr="mur de berlin"/>
          <p:cNvPicPr>
            <a:picLocks noChangeAspect="1" noChangeArrowheads="1"/>
          </p:cNvPicPr>
          <p:nvPr/>
        </p:nvPicPr>
        <p:blipFill>
          <a:blip r:embed="rId2"/>
          <a:srcRect/>
          <a:stretch>
            <a:fillRect/>
          </a:stretch>
        </p:blipFill>
        <p:spPr bwMode="auto">
          <a:xfrm>
            <a:off x="250825" y="1484313"/>
            <a:ext cx="4248150" cy="4249737"/>
          </a:xfrm>
          <a:prstGeom prst="rect">
            <a:avLst/>
          </a:prstGeom>
          <a:noFill/>
          <a:ln w="9525">
            <a:noFill/>
            <a:miter lim="800000"/>
            <a:headEnd/>
            <a:tailEnd/>
          </a:ln>
        </p:spPr>
      </p:pic>
      <p:sp>
        <p:nvSpPr>
          <p:cNvPr id="21510" name="Text Box 6"/>
          <p:cNvSpPr txBox="1">
            <a:spLocks noChangeArrowheads="1"/>
          </p:cNvSpPr>
          <p:nvPr/>
        </p:nvSpPr>
        <p:spPr bwMode="auto">
          <a:xfrm>
            <a:off x="4643438" y="1839913"/>
            <a:ext cx="4176712" cy="3446462"/>
          </a:xfrm>
          <a:prstGeom prst="rect">
            <a:avLst/>
          </a:prstGeom>
          <a:noFill/>
          <a:ln w="9525">
            <a:noFill/>
            <a:miter lim="800000"/>
            <a:headEnd/>
            <a:tailEnd/>
          </a:ln>
        </p:spPr>
        <p:txBody>
          <a:bodyPr>
            <a:spAutoFit/>
          </a:bodyPr>
          <a:lstStyle/>
          <a:p>
            <a:pPr algn="ctr">
              <a:spcBef>
                <a:spcPct val="50000"/>
              </a:spcBef>
            </a:pPr>
            <a:r>
              <a:rPr lang="fr-FR" sz="1600" b="1">
                <a:solidFill>
                  <a:schemeClr val="bg1"/>
                </a:solidFill>
              </a:rPr>
              <a:t>Listez les raisons qui font de ce mur un espace infranchissable ?</a:t>
            </a:r>
          </a:p>
          <a:p>
            <a:pPr>
              <a:spcBef>
                <a:spcPct val="50000"/>
              </a:spcBef>
              <a:buFontTx/>
              <a:buChar char="-"/>
            </a:pPr>
            <a:r>
              <a:rPr lang="fr-FR" sz="1600"/>
              <a:t>Sa hauteur : 3.60 m</a:t>
            </a:r>
          </a:p>
          <a:p>
            <a:pPr>
              <a:spcBef>
                <a:spcPct val="50000"/>
              </a:spcBef>
              <a:buFontTx/>
              <a:buChar char="-"/>
            </a:pPr>
            <a:r>
              <a:rPr lang="fr-FR" sz="1600"/>
              <a:t>Le cylindre qui le coiffe</a:t>
            </a:r>
          </a:p>
          <a:p>
            <a:pPr>
              <a:spcBef>
                <a:spcPct val="50000"/>
              </a:spcBef>
              <a:buFontTx/>
              <a:buChar char="-"/>
            </a:pPr>
            <a:r>
              <a:rPr lang="fr-FR" sz="1600"/>
              <a:t>Le no man’s land entre le mur et le grillage</a:t>
            </a:r>
          </a:p>
          <a:p>
            <a:pPr>
              <a:spcBef>
                <a:spcPct val="50000"/>
              </a:spcBef>
              <a:buFontTx/>
              <a:buChar char="-"/>
            </a:pPr>
            <a:r>
              <a:rPr lang="fr-FR" sz="1600"/>
              <a:t>Les herses (pelouse de Staline).</a:t>
            </a:r>
          </a:p>
          <a:p>
            <a:pPr>
              <a:spcBef>
                <a:spcPct val="50000"/>
              </a:spcBef>
              <a:buFontTx/>
              <a:buChar char="-"/>
            </a:pPr>
            <a:r>
              <a:rPr lang="fr-FR" sz="1600"/>
              <a:t>La surveillance : Chiens, Miradors, Vopos</a:t>
            </a:r>
          </a:p>
          <a:p>
            <a:pPr>
              <a:spcBef>
                <a:spcPct val="50000"/>
              </a:spcBef>
              <a:buFontTx/>
              <a:buChar char="-"/>
            </a:pPr>
            <a:r>
              <a:rPr lang="fr-FR" sz="1600"/>
              <a:t>Les alarmes</a:t>
            </a:r>
          </a:p>
          <a:p>
            <a:pPr>
              <a:spcBef>
                <a:spcPct val="50000"/>
              </a:spcBef>
              <a:buFontTx/>
              <a:buChar char="-"/>
            </a:pPr>
            <a:endParaRPr lang="fr-FR" sz="1400"/>
          </a:p>
          <a:p>
            <a:pPr>
              <a:spcBef>
                <a:spcPct val="50000"/>
              </a:spcBef>
            </a:pPr>
            <a:endParaRPr lang="fr-FR" sz="1400"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10">
                                            <p:txEl>
                                              <p:pRg st="1" end="1"/>
                                            </p:txEl>
                                          </p:spTgt>
                                        </p:tgtEl>
                                        <p:attrNameLst>
                                          <p:attrName>style.visibility</p:attrName>
                                        </p:attrNameLst>
                                      </p:cBhvr>
                                      <p:to>
                                        <p:strVal val="visible"/>
                                      </p:to>
                                    </p:set>
                                    <p:animEffect transition="in" filter="blinds(horizontal)">
                                      <p:cBhvr>
                                        <p:cTn id="7" dur="500"/>
                                        <p:tgtEl>
                                          <p:spTgt spid="21510">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10">
                                            <p:txEl>
                                              <p:pRg st="2" end="2"/>
                                            </p:txEl>
                                          </p:spTgt>
                                        </p:tgtEl>
                                        <p:attrNameLst>
                                          <p:attrName>style.visibility</p:attrName>
                                        </p:attrNameLst>
                                      </p:cBhvr>
                                      <p:to>
                                        <p:strVal val="visible"/>
                                      </p:to>
                                    </p:set>
                                    <p:animEffect transition="in" filter="blinds(horizontal)">
                                      <p:cBhvr>
                                        <p:cTn id="10" dur="500"/>
                                        <p:tgtEl>
                                          <p:spTgt spid="21510">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10">
                                            <p:txEl>
                                              <p:pRg st="3" end="3"/>
                                            </p:txEl>
                                          </p:spTgt>
                                        </p:tgtEl>
                                        <p:attrNameLst>
                                          <p:attrName>style.visibility</p:attrName>
                                        </p:attrNameLst>
                                      </p:cBhvr>
                                      <p:to>
                                        <p:strVal val="visible"/>
                                      </p:to>
                                    </p:set>
                                    <p:animEffect transition="in" filter="blinds(horizontal)">
                                      <p:cBhvr>
                                        <p:cTn id="13" dur="500"/>
                                        <p:tgtEl>
                                          <p:spTgt spid="21510">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510">
                                            <p:txEl>
                                              <p:pRg st="4" end="4"/>
                                            </p:txEl>
                                          </p:spTgt>
                                        </p:tgtEl>
                                        <p:attrNameLst>
                                          <p:attrName>style.visibility</p:attrName>
                                        </p:attrNameLst>
                                      </p:cBhvr>
                                      <p:to>
                                        <p:strVal val="visible"/>
                                      </p:to>
                                    </p:set>
                                    <p:animEffect transition="in" filter="blinds(horizontal)">
                                      <p:cBhvr>
                                        <p:cTn id="16" dur="500"/>
                                        <p:tgtEl>
                                          <p:spTgt spid="21510">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1510">
                                            <p:txEl>
                                              <p:pRg st="5" end="5"/>
                                            </p:txEl>
                                          </p:spTgt>
                                        </p:tgtEl>
                                        <p:attrNameLst>
                                          <p:attrName>style.visibility</p:attrName>
                                        </p:attrNameLst>
                                      </p:cBhvr>
                                      <p:to>
                                        <p:strVal val="visible"/>
                                      </p:to>
                                    </p:set>
                                    <p:animEffect transition="in" filter="blinds(horizontal)">
                                      <p:cBhvr>
                                        <p:cTn id="19" dur="500"/>
                                        <p:tgtEl>
                                          <p:spTgt spid="21510">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1510">
                                            <p:txEl>
                                              <p:pRg st="6" end="6"/>
                                            </p:txEl>
                                          </p:spTgt>
                                        </p:tgtEl>
                                        <p:attrNameLst>
                                          <p:attrName>style.visibility</p:attrName>
                                        </p:attrNameLst>
                                      </p:cBhvr>
                                      <p:to>
                                        <p:strVal val="visible"/>
                                      </p:to>
                                    </p:set>
                                    <p:animEffect transition="in" filter="blinds(horizontal)">
                                      <p:cBhvr>
                                        <p:cTn id="22" dur="500"/>
                                        <p:tgtEl>
                                          <p:spTgt spid="215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85750" y="6356350"/>
            <a:ext cx="8429625" cy="365125"/>
          </a:xfrm>
        </p:spPr>
        <p:txBody>
          <a:bodyPr/>
          <a:lstStyle/>
          <a:p>
            <a:pPr>
              <a:defRPr/>
            </a:pPr>
            <a:r>
              <a:rPr lang="fr-FR" dirty="0" smtClean="0"/>
              <a:t>Le monde depuis le tournant des années 90 - Baccalauréat Professionnel - Terminale </a:t>
            </a:r>
            <a:endParaRPr lang="fr-FR" dirty="0"/>
          </a:p>
        </p:txBody>
      </p:sp>
      <p:sp>
        <p:nvSpPr>
          <p:cNvPr id="5" name="Espace réservé du numéro de diapositive 4"/>
          <p:cNvSpPr>
            <a:spLocks noGrp="1"/>
          </p:cNvSpPr>
          <p:nvPr>
            <p:ph type="sldNum" sz="quarter" idx="12"/>
          </p:nvPr>
        </p:nvSpPr>
        <p:spPr/>
        <p:txBody>
          <a:bodyPr/>
          <a:lstStyle/>
          <a:p>
            <a:pPr>
              <a:defRPr/>
            </a:pPr>
            <a:fld id="{D688E813-1DE3-4CE6-B8A0-0A9B13AA3A30}" type="slidenum">
              <a:rPr lang="fr-FR" smtClean="0"/>
              <a:pPr>
                <a:defRPr/>
              </a:pPr>
              <a:t>14</a:t>
            </a:fld>
            <a:endParaRPr lang="fr-FR"/>
          </a:p>
        </p:txBody>
      </p:sp>
      <p:sp>
        <p:nvSpPr>
          <p:cNvPr id="6" name="Titre 1"/>
          <p:cNvSpPr txBox="1">
            <a:spLocks/>
          </p:cNvSpPr>
          <p:nvPr/>
        </p:nvSpPr>
        <p:spPr bwMode="auto">
          <a:xfrm>
            <a:off x="609600" y="427038"/>
            <a:ext cx="8229600" cy="1143000"/>
          </a:xfrm>
          <a:prstGeom prst="rect">
            <a:avLst/>
          </a:prstGeom>
          <a:noFill/>
          <a:ln w="9525">
            <a:noFill/>
            <a:miter lim="800000"/>
            <a:headEnd/>
            <a:tailEnd/>
          </a:ln>
        </p:spPr>
        <p:txBody>
          <a:bodyPr anchor="ctr"/>
          <a:lstStyle/>
          <a:p>
            <a:pPr algn="ctr">
              <a:defRPr/>
            </a:pPr>
            <a:r>
              <a:rPr lang="fr-FR" sz="3600">
                <a:solidFill>
                  <a:schemeClr val="bg1"/>
                </a:solidFill>
                <a:latin typeface="+mj-lt"/>
                <a:ea typeface="+mj-ea"/>
                <a:cs typeface="+mj-cs"/>
              </a:rPr>
              <a:t>La crise de 1961</a:t>
            </a:r>
            <a:br>
              <a:rPr lang="fr-FR" sz="3600">
                <a:solidFill>
                  <a:schemeClr val="bg1"/>
                </a:solidFill>
                <a:latin typeface="+mj-lt"/>
                <a:ea typeface="+mj-ea"/>
                <a:cs typeface="+mj-cs"/>
              </a:rPr>
            </a:br>
            <a:r>
              <a:rPr lang="fr-FR" sz="2700">
                <a:solidFill>
                  <a:schemeClr val="bg1"/>
                </a:solidFill>
                <a:latin typeface="+mj-lt"/>
                <a:ea typeface="+mj-ea"/>
                <a:cs typeface="+mj-cs"/>
              </a:rPr>
              <a:t>Le Mur de Berlin</a:t>
            </a:r>
            <a:endParaRPr lang="fr-FR" sz="2700" dirty="0">
              <a:solidFill>
                <a:schemeClr val="bg1"/>
              </a:solidFill>
              <a:latin typeface="+mj-lt"/>
              <a:ea typeface="+mj-ea"/>
              <a:cs typeface="+mj-cs"/>
            </a:endParaRPr>
          </a:p>
        </p:txBody>
      </p:sp>
      <p:pic>
        <p:nvPicPr>
          <p:cNvPr id="7" name="Image 6" descr="Dernière heure.jpg"/>
          <p:cNvPicPr>
            <a:picLocks noChangeAspect="1"/>
          </p:cNvPicPr>
          <p:nvPr/>
        </p:nvPicPr>
        <p:blipFill>
          <a:blip r:embed="rId2" cstate="print">
            <a:duotone>
              <a:prstClr val="black"/>
              <a:schemeClr val="accent2">
                <a:tint val="45000"/>
                <a:satMod val="400000"/>
              </a:schemeClr>
            </a:duotone>
          </a:blip>
          <a:stretch>
            <a:fillRect/>
          </a:stretch>
        </p:blipFill>
        <p:spPr>
          <a:xfrm>
            <a:off x="292116" y="1524271"/>
            <a:ext cx="4351322" cy="4619373"/>
          </a:xfrm>
          <a:prstGeom prst="rect">
            <a:avLst/>
          </a:prstGeom>
        </p:spPr>
      </p:pic>
      <p:sp>
        <p:nvSpPr>
          <p:cNvPr id="8" name="Rectangle 7"/>
          <p:cNvSpPr>
            <a:spLocks noChangeArrowheads="1"/>
          </p:cNvSpPr>
          <p:nvPr/>
        </p:nvSpPr>
        <p:spPr bwMode="auto">
          <a:xfrm>
            <a:off x="4714875" y="2219325"/>
            <a:ext cx="4143375" cy="2924175"/>
          </a:xfrm>
          <a:prstGeom prst="rect">
            <a:avLst/>
          </a:prstGeom>
          <a:noFill/>
          <a:ln w="9525">
            <a:noFill/>
            <a:miter lim="800000"/>
            <a:headEnd/>
            <a:tailEnd/>
          </a:ln>
        </p:spPr>
        <p:txBody>
          <a:bodyPr>
            <a:spAutoFit/>
          </a:bodyPr>
          <a:lstStyle/>
          <a:p>
            <a:pPr algn="ctr"/>
            <a:r>
              <a:rPr lang="fr-FR" sz="2000">
                <a:solidFill>
                  <a:schemeClr val="bg1"/>
                </a:solidFill>
              </a:rPr>
              <a:t>Expliquez la une de ce journal français :</a:t>
            </a:r>
            <a:endParaRPr lang="fr-FR" sz="2000" b="1">
              <a:solidFill>
                <a:schemeClr val="bg1"/>
              </a:solidFill>
            </a:endParaRPr>
          </a:p>
          <a:p>
            <a:pPr algn="ctr"/>
            <a:r>
              <a:rPr lang="fr-FR" sz="1600" b="1">
                <a:solidFill>
                  <a:schemeClr val="bg1"/>
                </a:solidFill>
              </a:rPr>
              <a:t>« Les communistes ont verrouillé le rideau de fer »</a:t>
            </a:r>
          </a:p>
          <a:p>
            <a:endParaRPr lang="fr-FR" sz="1600" b="1">
              <a:solidFill>
                <a:schemeClr val="bg1"/>
              </a:solidFill>
            </a:endParaRPr>
          </a:p>
          <a:p>
            <a:pPr algn="just"/>
            <a:r>
              <a:rPr lang="fr-FR" sz="1600" b="1"/>
              <a:t>Berlin était le seul endroit permettant de passer de l’Est à l’Ouest, et donc de franchir le rideau de fer.</a:t>
            </a:r>
          </a:p>
          <a:p>
            <a:pPr algn="just"/>
            <a:r>
              <a:rPr lang="fr-FR" sz="1600" b="1"/>
              <a:t>En construisant le mur, les dirigeants communistes enlèvent tout espoir aux habitants de la RDA de passer en RFA.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linds(horizont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3"/>
          <a:srcRect l="7243" t="1984" r="4610" b="14880"/>
          <a:stretch>
            <a:fillRect/>
          </a:stretch>
        </p:blipFill>
        <p:spPr bwMode="auto">
          <a:xfrm>
            <a:off x="66675" y="3132138"/>
            <a:ext cx="4125913" cy="2582862"/>
          </a:xfrm>
          <a:prstGeom prst="rect">
            <a:avLst/>
          </a:prstGeom>
          <a:noFill/>
          <a:ln w="9525">
            <a:noFill/>
            <a:miter lim="800000"/>
            <a:headEnd/>
            <a:tailEnd/>
          </a:ln>
        </p:spPr>
      </p:pic>
      <p:sp>
        <p:nvSpPr>
          <p:cNvPr id="28674" name="Titre 1"/>
          <p:cNvSpPr>
            <a:spLocks noGrp="1"/>
          </p:cNvSpPr>
          <p:nvPr>
            <p:ph type="title"/>
          </p:nvPr>
        </p:nvSpPr>
        <p:spPr>
          <a:xfrm>
            <a:off x="457200" y="274638"/>
            <a:ext cx="8229600" cy="274637"/>
          </a:xfrm>
        </p:spPr>
        <p:txBody>
          <a:bodyPr/>
          <a:lstStyle/>
          <a:p>
            <a:pPr eaLnBrk="1" hangingPunct="1"/>
            <a:r>
              <a:rPr lang="fr-FR" sz="1800" b="1" smtClean="0">
                <a:solidFill>
                  <a:schemeClr val="bg1"/>
                </a:solidFill>
              </a:rPr>
              <a:t>La crise de 1961 :La réaction occidentale</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9EC860CF-D924-47C1-9903-6F7B3E1A2E48}" type="slidenum">
              <a:rPr lang="fr-FR"/>
              <a:pPr>
                <a:defRPr/>
              </a:pPr>
              <a:t>15</a:t>
            </a:fld>
            <a:endParaRPr lang="fr-FR"/>
          </a:p>
        </p:txBody>
      </p:sp>
      <p:sp>
        <p:nvSpPr>
          <p:cNvPr id="22535" name="Text Box 7"/>
          <p:cNvSpPr txBox="1">
            <a:spLocks noChangeArrowheads="1"/>
          </p:cNvSpPr>
          <p:nvPr/>
        </p:nvSpPr>
        <p:spPr bwMode="auto">
          <a:xfrm>
            <a:off x="4254500" y="571500"/>
            <a:ext cx="4889500" cy="5862638"/>
          </a:xfrm>
          <a:prstGeom prst="rect">
            <a:avLst/>
          </a:prstGeom>
          <a:noFill/>
          <a:ln w="9525">
            <a:noFill/>
            <a:miter lim="800000"/>
            <a:headEnd/>
            <a:tailEnd/>
          </a:ln>
        </p:spPr>
        <p:txBody>
          <a:bodyPr>
            <a:spAutoFit/>
          </a:bodyPr>
          <a:lstStyle/>
          <a:p>
            <a:pPr algn="just">
              <a:defRPr/>
            </a:pPr>
            <a:r>
              <a:rPr lang="fr-FR" sz="1250" b="1" dirty="0">
                <a:solidFill>
                  <a:schemeClr val="bg1"/>
                </a:solidFill>
              </a:rPr>
              <a:t>« Je suis fier d’être venu dans votre ville (…). Je suis fier d’avoir visité la République fédérale d’Allemagne avec le chancelier Adenauer, qui durant de si longues années a construit la démocratie et la liberté en Allemagne.</a:t>
            </a:r>
          </a:p>
          <a:p>
            <a:pPr algn="just">
              <a:defRPr/>
            </a:pPr>
            <a:r>
              <a:rPr lang="fr-FR" sz="1250" b="1" dirty="0">
                <a:solidFill>
                  <a:schemeClr val="bg1"/>
                </a:solidFill>
              </a:rPr>
              <a:t>Il ne manque pas de personnes au monde qui ne veulent pas comprendre ou qui prétendent ne pas vouloir comprendre quel est le litige entre le communisme et le monde libre. Qu’elles viennent donc à Berlin. D’autres prétendent que le communisme est l’arme de l’avenir. Qu’ils viennent aussi à Berlin. Certains, enfin, en Europe et ailleurs, prétendent qu’on peut travailler avec les communistes. Qu’ils viennent donc ceux-là aussi à Berlin.</a:t>
            </a:r>
          </a:p>
          <a:p>
            <a:pPr algn="just">
              <a:defRPr/>
            </a:pPr>
            <a:r>
              <a:rPr lang="fr-FR" sz="1250" b="1" dirty="0">
                <a:solidFill>
                  <a:schemeClr val="bg1"/>
                </a:solidFill>
              </a:rPr>
              <a:t>Notre liberté éprouve certes beaucoup de difficultés et notre démocratie n’est pas parfaite. Cependant, nous n’avons jamais eu besoin, nous, d’ériger un mur pour empêcher notre peuple de s’enfuir. Je ne connais aucune ville qui ait connu dix-huit ans de régime d’occupation et qui soit restée aussi vitale et forte et qui vive avec l’espoir et la détermination qui est celle de Berlin-Ouest.</a:t>
            </a:r>
          </a:p>
          <a:p>
            <a:pPr algn="just">
              <a:defRPr/>
            </a:pPr>
            <a:r>
              <a:rPr lang="fr-FR" sz="1250" b="1" dirty="0">
                <a:solidFill>
                  <a:schemeClr val="bg1"/>
                </a:solidFill>
              </a:rPr>
              <a:t>Le mur fournit la démonstration éclatante de la faillite du système communiste. Cette faillite est visible aux yeux du monde entier. Nous n’éprouvons aucune satisfaction en voyant ce mur car il constitue à nos yeux une offense non seulement à l’histoire mais encore une offense à l’humanité.</a:t>
            </a:r>
          </a:p>
          <a:p>
            <a:pPr algn="just">
              <a:defRPr/>
            </a:pPr>
            <a:r>
              <a:rPr lang="fr-FR" sz="1250" b="1" dirty="0">
                <a:solidFill>
                  <a:schemeClr val="bg1"/>
                </a:solidFill>
              </a:rPr>
              <a:t>La population de Berlin-Ouest peut être certaine qu’elle a tenu bon pour la bonne cause sur le front de la liberté pendant une vingtaine d’années. Tous les hommes libres, où qu’ils vivent, sont citoyens de cette ville de Berlin-Ouest, et pour cette raison, en ma qualité d’homme libre, je dis</a:t>
            </a:r>
            <a:r>
              <a:rPr lang="fr-FR" sz="1250" b="1" dirty="0"/>
              <a:t> « </a:t>
            </a:r>
            <a:r>
              <a:rPr lang="fr-FR" sz="1250" b="1" dirty="0" err="1"/>
              <a:t>Ich</a:t>
            </a:r>
            <a:r>
              <a:rPr lang="fr-FR" sz="1250" b="1" dirty="0"/>
              <a:t> </a:t>
            </a:r>
            <a:r>
              <a:rPr lang="fr-FR" sz="1250" b="1" dirty="0" err="1"/>
              <a:t>bin</a:t>
            </a:r>
            <a:r>
              <a:rPr lang="fr-FR" sz="1250" b="1" dirty="0"/>
              <a:t> </a:t>
            </a:r>
            <a:r>
              <a:rPr lang="fr-FR" sz="1250" b="1" dirty="0" err="1"/>
              <a:t>ein</a:t>
            </a:r>
            <a:r>
              <a:rPr lang="fr-FR" sz="1250" b="1" dirty="0"/>
              <a:t> </a:t>
            </a:r>
            <a:r>
              <a:rPr lang="fr-FR" sz="1250" b="1" dirty="0" err="1"/>
              <a:t>Berliner</a:t>
            </a:r>
            <a:r>
              <a:rPr lang="fr-FR" sz="1250" b="1" dirty="0"/>
              <a:t> » »</a:t>
            </a:r>
          </a:p>
        </p:txBody>
      </p:sp>
      <p:sp>
        <p:nvSpPr>
          <p:cNvPr id="10" name="Ellipse 9"/>
          <p:cNvSpPr/>
          <p:nvPr/>
        </p:nvSpPr>
        <p:spPr>
          <a:xfrm>
            <a:off x="785813" y="1000125"/>
            <a:ext cx="2143125" cy="1928813"/>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 name="kennedy-Berlin.wmv">
            <a:hlinkClick r:id="" action="ppaction://media"/>
          </p:cNvPr>
          <p:cNvPicPr>
            <a:picLocks noRot="1" noChangeAspect="1"/>
          </p:cNvPicPr>
          <p:nvPr>
            <a:videoFile r:link="rId1"/>
          </p:nvPr>
        </p:nvPicPr>
        <p:blipFill>
          <a:blip r:embed="rId5"/>
          <a:srcRect/>
          <a:stretch>
            <a:fillRect/>
          </a:stretch>
        </p:blipFill>
        <p:spPr bwMode="auto">
          <a:xfrm>
            <a:off x="206375" y="3271838"/>
            <a:ext cx="3048000" cy="228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 contexte historique</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8F7BEE0-0AAB-4118-96A7-2ABA0087C701}" type="slidenum">
              <a:rPr lang="fr-FR" sz="1200">
                <a:solidFill>
                  <a:schemeClr val="tx1">
                    <a:tint val="75000"/>
                  </a:schemeClr>
                </a:solidFill>
                <a:latin typeface="+mn-lt"/>
              </a:rPr>
              <a:pPr algn="r" fontAlgn="auto">
                <a:spcBef>
                  <a:spcPts val="0"/>
                </a:spcBef>
                <a:spcAft>
                  <a:spcPts val="0"/>
                </a:spcAft>
                <a:defRPr/>
              </a:pPr>
              <a:t>16</a:t>
            </a:fld>
            <a:endParaRPr lang="fr-FR" sz="1200">
              <a:solidFill>
                <a:schemeClr val="tx1">
                  <a:tint val="75000"/>
                </a:schemeClr>
              </a:solidFill>
              <a:latin typeface="+mn-lt"/>
            </a:endParaRPr>
          </a:p>
        </p:txBody>
      </p:sp>
      <p:pic>
        <p:nvPicPr>
          <p:cNvPr id="29700" name="Picture 7" descr="URSS"/>
          <p:cNvPicPr>
            <a:picLocks noChangeAspect="1" noChangeArrowheads="1"/>
          </p:cNvPicPr>
          <p:nvPr/>
        </p:nvPicPr>
        <p:blipFill>
          <a:blip r:embed="rId2"/>
          <a:srcRect/>
          <a:stretch>
            <a:fillRect/>
          </a:stretch>
        </p:blipFill>
        <p:spPr bwMode="auto">
          <a:xfrm>
            <a:off x="1143000" y="2071688"/>
            <a:ext cx="6615113" cy="3857625"/>
          </a:xfrm>
          <a:prstGeom prst="rect">
            <a:avLst/>
          </a:prstGeom>
          <a:noFill/>
          <a:ln w="9525">
            <a:noFill/>
            <a:miter lim="800000"/>
            <a:headEnd/>
            <a:tailEnd/>
          </a:ln>
        </p:spPr>
      </p:pic>
      <p:sp>
        <p:nvSpPr>
          <p:cNvPr id="29701" name="Oval 8" descr="Gorbatchev"/>
          <p:cNvSpPr>
            <a:spLocks noChangeArrowheads="1"/>
          </p:cNvSpPr>
          <p:nvPr/>
        </p:nvSpPr>
        <p:spPr bwMode="auto">
          <a:xfrm>
            <a:off x="571500" y="428625"/>
            <a:ext cx="1285875" cy="1357313"/>
          </a:xfrm>
          <a:prstGeom prst="ellipse">
            <a:avLst/>
          </a:prstGeom>
          <a:blipFill dpi="0" rotWithShape="1">
            <a:blip r:embed="rId3"/>
            <a:srcRect/>
            <a:stretch>
              <a:fillRect/>
            </a:stretch>
          </a:blipFill>
          <a:ln w="9525">
            <a:solidFill>
              <a:schemeClr val="tx1"/>
            </a:solidFill>
            <a:round/>
            <a:headEnd/>
            <a:tailEnd/>
          </a:ln>
        </p:spPr>
        <p:txBody>
          <a:bodyPr wrap="none" anchor="ctr"/>
          <a:lstStyle/>
          <a:p>
            <a:endParaRPr lang="fr-F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idx="4294967295"/>
          </p:nvPr>
        </p:nvSpPr>
        <p:spPr>
          <a:xfrm>
            <a:off x="457200" y="142875"/>
            <a:ext cx="8229600" cy="439738"/>
          </a:xfrm>
        </p:spPr>
        <p:txBody>
          <a:bodyPr/>
          <a:lstStyle/>
          <a:p>
            <a:pPr eaLnBrk="1" hangingPunct="1"/>
            <a:r>
              <a:rPr lang="fr-FR" sz="2800" smtClean="0">
                <a:solidFill>
                  <a:schemeClr val="bg1"/>
                </a:solidFill>
              </a:rPr>
              <a:t>Le contexte historique</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FC154CC-6F38-41CE-8F8C-ACC421554F6F}" type="slidenum">
              <a:rPr lang="fr-FR" sz="1200">
                <a:solidFill>
                  <a:schemeClr val="tx1">
                    <a:tint val="75000"/>
                  </a:schemeClr>
                </a:solidFill>
                <a:latin typeface="+mn-lt"/>
              </a:rPr>
              <a:pPr algn="r" fontAlgn="auto">
                <a:spcBef>
                  <a:spcPts val="0"/>
                </a:spcBef>
                <a:spcAft>
                  <a:spcPts val="0"/>
                </a:spcAft>
                <a:defRPr/>
              </a:pPr>
              <a:t>17</a:t>
            </a:fld>
            <a:endParaRPr lang="fr-FR" sz="1200">
              <a:solidFill>
                <a:schemeClr val="tx1">
                  <a:tint val="75000"/>
                </a:schemeClr>
              </a:solidFill>
              <a:latin typeface="+mn-lt"/>
            </a:endParaRPr>
          </a:p>
        </p:txBody>
      </p:sp>
      <p:sp>
        <p:nvSpPr>
          <p:cNvPr id="25606" name="Rectangle 6"/>
          <p:cNvSpPr>
            <a:spLocks noChangeArrowheads="1"/>
          </p:cNvSpPr>
          <p:nvPr/>
        </p:nvSpPr>
        <p:spPr bwMode="auto">
          <a:xfrm>
            <a:off x="1063625" y="4013200"/>
            <a:ext cx="6496050" cy="352425"/>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a:defRPr/>
            </a:pPr>
            <a:endParaRPr lang="fr-FR"/>
          </a:p>
        </p:txBody>
      </p:sp>
      <p:sp>
        <p:nvSpPr>
          <p:cNvPr id="25607" name="Rectangle 7"/>
          <p:cNvSpPr>
            <a:spLocks noChangeArrowheads="1"/>
          </p:cNvSpPr>
          <p:nvPr/>
        </p:nvSpPr>
        <p:spPr bwMode="auto">
          <a:xfrm>
            <a:off x="1063625" y="4384675"/>
            <a:ext cx="6496050" cy="898525"/>
          </a:xfrm>
          <a:prstGeom prst="rect">
            <a:avLst/>
          </a:prstGeom>
          <a:gradFill rotWithShape="0">
            <a:gsLst>
              <a:gs pos="0">
                <a:srgbClr val="943634"/>
              </a:gs>
              <a:gs pos="50000">
                <a:srgbClr val="EAF1DD"/>
              </a:gs>
              <a:gs pos="100000">
                <a:srgbClr val="943634"/>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a:lstStyle/>
          <a:p>
            <a:pPr>
              <a:defRPr/>
            </a:pPr>
            <a:endParaRPr lang="fr-FR"/>
          </a:p>
        </p:txBody>
      </p:sp>
      <p:sp>
        <p:nvSpPr>
          <p:cNvPr id="30726" name="Text Box 8"/>
          <p:cNvSpPr txBox="1">
            <a:spLocks noChangeArrowheads="1"/>
          </p:cNvSpPr>
          <p:nvPr/>
        </p:nvSpPr>
        <p:spPr bwMode="auto">
          <a:xfrm>
            <a:off x="4211638" y="3981450"/>
            <a:ext cx="542925" cy="247650"/>
          </a:xfrm>
          <a:prstGeom prst="rect">
            <a:avLst/>
          </a:prstGeom>
          <a:noFill/>
          <a:ln w="9525">
            <a:noFill/>
            <a:miter lim="800000"/>
            <a:headEnd/>
            <a:tailEnd/>
          </a:ln>
        </p:spPr>
        <p:txBody>
          <a:bodyPr/>
          <a:lstStyle/>
          <a:p>
            <a:endParaRPr lang="fr-FR"/>
          </a:p>
        </p:txBody>
      </p:sp>
      <p:sp>
        <p:nvSpPr>
          <p:cNvPr id="28679" name="AutoShape 9"/>
          <p:cNvSpPr>
            <a:spLocks noChangeArrowheads="1"/>
          </p:cNvSpPr>
          <p:nvPr/>
        </p:nvSpPr>
        <p:spPr bwMode="auto">
          <a:xfrm>
            <a:off x="3140075" y="3290888"/>
            <a:ext cx="1257300" cy="533400"/>
          </a:xfrm>
          <a:prstGeom prst="wedgeEllipseCallout">
            <a:avLst>
              <a:gd name="adj1" fmla="val 35606"/>
              <a:gd name="adj2" fmla="val 154764"/>
            </a:avLst>
          </a:prstGeom>
          <a:solidFill>
            <a:srgbClr val="95B3D7"/>
          </a:solidFill>
          <a:ln w="9525">
            <a:solidFill>
              <a:srgbClr val="000000"/>
            </a:solidFill>
            <a:miter lim="800000"/>
            <a:headEnd/>
            <a:tailEnd/>
          </a:ln>
        </p:spPr>
        <p:txBody>
          <a:bodyPr/>
          <a:lstStyle/>
          <a:p>
            <a:pPr algn="ctr"/>
            <a:r>
              <a:rPr lang="fr-FR" sz="1000">
                <a:latin typeface="Calibri" pitchFamily="34" charset="0"/>
              </a:rPr>
              <a:t>Chute du </a:t>
            </a:r>
          </a:p>
          <a:p>
            <a:pPr algn="ctr"/>
            <a:r>
              <a:rPr lang="fr-FR" sz="1000">
                <a:latin typeface="Calibri" pitchFamily="34" charset="0"/>
              </a:rPr>
              <a:t>mur de Berlin</a:t>
            </a:r>
            <a:endParaRPr lang="fr-FR"/>
          </a:p>
        </p:txBody>
      </p:sp>
      <p:sp>
        <p:nvSpPr>
          <p:cNvPr id="28680" name="AutoShape 10"/>
          <p:cNvSpPr>
            <a:spLocks noChangeArrowheads="1"/>
          </p:cNvSpPr>
          <p:nvPr/>
        </p:nvSpPr>
        <p:spPr bwMode="auto">
          <a:xfrm>
            <a:off x="5816600" y="3262313"/>
            <a:ext cx="2019300" cy="723900"/>
          </a:xfrm>
          <a:prstGeom prst="wedgeEllipseCallout">
            <a:avLst>
              <a:gd name="adj1" fmla="val -30977"/>
              <a:gd name="adj2" fmla="val 103069"/>
            </a:avLst>
          </a:prstGeom>
          <a:solidFill>
            <a:srgbClr val="95B3D7"/>
          </a:solidFill>
          <a:ln w="9525">
            <a:solidFill>
              <a:srgbClr val="000000"/>
            </a:solidFill>
            <a:miter lim="800000"/>
            <a:headEnd/>
            <a:tailEnd/>
          </a:ln>
        </p:spPr>
        <p:txBody>
          <a:bodyPr/>
          <a:lstStyle/>
          <a:p>
            <a:pPr algn="ctr"/>
            <a:r>
              <a:rPr lang="fr-FR" sz="1000">
                <a:latin typeface="Calibri" pitchFamily="34" charset="0"/>
              </a:rPr>
              <a:t>Révolution Roumaine.</a:t>
            </a:r>
          </a:p>
          <a:p>
            <a:pPr algn="ctr"/>
            <a:r>
              <a:rPr lang="fr-FR" sz="1000">
                <a:latin typeface="Calibri" pitchFamily="34" charset="0"/>
              </a:rPr>
              <a:t>Procès et exécution du dirigeant Ceausescu</a:t>
            </a:r>
            <a:endParaRPr lang="fr-FR"/>
          </a:p>
        </p:txBody>
      </p:sp>
      <p:sp>
        <p:nvSpPr>
          <p:cNvPr id="28681" name="AutoShape 11"/>
          <p:cNvSpPr>
            <a:spLocks noChangeArrowheads="1"/>
          </p:cNvSpPr>
          <p:nvPr/>
        </p:nvSpPr>
        <p:spPr bwMode="auto">
          <a:xfrm>
            <a:off x="900113" y="3290888"/>
            <a:ext cx="2144712" cy="722312"/>
          </a:xfrm>
          <a:prstGeom prst="wedgeEllipseCallout">
            <a:avLst>
              <a:gd name="adj1" fmla="val -24310"/>
              <a:gd name="adj2" fmla="val 100769"/>
            </a:avLst>
          </a:prstGeom>
          <a:solidFill>
            <a:srgbClr val="95B3D7"/>
          </a:solidFill>
          <a:ln w="9525">
            <a:solidFill>
              <a:srgbClr val="000000"/>
            </a:solidFill>
            <a:miter lim="800000"/>
            <a:headEnd/>
            <a:tailEnd/>
          </a:ln>
        </p:spPr>
        <p:txBody>
          <a:bodyPr/>
          <a:lstStyle/>
          <a:p>
            <a:pPr algn="ctr"/>
            <a:r>
              <a:rPr lang="fr-FR" sz="1000">
                <a:latin typeface="Calibri" pitchFamily="34" charset="0"/>
              </a:rPr>
              <a:t>Ouverture de la frontière Austro-hongroise sans réaction de l’URSS</a:t>
            </a:r>
            <a:endParaRPr lang="fr-FR"/>
          </a:p>
        </p:txBody>
      </p:sp>
      <p:sp>
        <p:nvSpPr>
          <p:cNvPr id="28682" name="AutoShape 12"/>
          <p:cNvSpPr>
            <a:spLocks noChangeArrowheads="1"/>
          </p:cNvSpPr>
          <p:nvPr/>
        </p:nvSpPr>
        <p:spPr bwMode="auto">
          <a:xfrm>
            <a:off x="977900" y="5564188"/>
            <a:ext cx="2162175" cy="722312"/>
          </a:xfrm>
          <a:prstGeom prst="wedgeEllipseCallout">
            <a:avLst>
              <a:gd name="adj1" fmla="val 17745"/>
              <a:gd name="adj2" fmla="val -116986"/>
            </a:avLst>
          </a:prstGeom>
          <a:solidFill>
            <a:srgbClr val="95B3D7"/>
          </a:solidFill>
          <a:ln w="9525">
            <a:solidFill>
              <a:srgbClr val="000000"/>
            </a:solidFill>
            <a:miter lim="800000"/>
            <a:headEnd/>
            <a:tailEnd/>
          </a:ln>
        </p:spPr>
        <p:txBody>
          <a:bodyPr/>
          <a:lstStyle/>
          <a:p>
            <a:pPr algn="ctr"/>
            <a:r>
              <a:rPr lang="fr-FR" sz="1000">
                <a:latin typeface="Calibri" pitchFamily="34" charset="0"/>
              </a:rPr>
              <a:t>Le syndicat d’opposition Solidarnosc remporte les élections libres</a:t>
            </a:r>
            <a:endParaRPr lang="fr-FR"/>
          </a:p>
        </p:txBody>
      </p:sp>
      <p:sp>
        <p:nvSpPr>
          <p:cNvPr id="28683" name="AutoShape 13"/>
          <p:cNvSpPr>
            <a:spLocks noChangeArrowheads="1"/>
          </p:cNvSpPr>
          <p:nvPr/>
        </p:nvSpPr>
        <p:spPr bwMode="auto">
          <a:xfrm>
            <a:off x="5978525" y="5548313"/>
            <a:ext cx="1876425" cy="738187"/>
          </a:xfrm>
          <a:prstGeom prst="wedgeEllipseCallout">
            <a:avLst>
              <a:gd name="adj1" fmla="val 21319"/>
              <a:gd name="adj2" fmla="val -117097"/>
            </a:avLst>
          </a:prstGeom>
          <a:solidFill>
            <a:srgbClr val="95B3D7"/>
          </a:solidFill>
          <a:ln w="9525">
            <a:solidFill>
              <a:srgbClr val="000000"/>
            </a:solidFill>
            <a:miter lim="800000"/>
            <a:headEnd/>
            <a:tailEnd/>
          </a:ln>
        </p:spPr>
        <p:txBody>
          <a:bodyPr/>
          <a:lstStyle/>
          <a:p>
            <a:pPr algn="ctr"/>
            <a:r>
              <a:rPr lang="fr-FR" sz="1000">
                <a:latin typeface="Calibri" pitchFamily="34" charset="0"/>
              </a:rPr>
              <a:t>L’opposant V.Havel devient  Président de la Tchécoslovaquie</a:t>
            </a:r>
            <a:endParaRPr lang="fr-FR"/>
          </a:p>
        </p:txBody>
      </p:sp>
      <p:sp>
        <p:nvSpPr>
          <p:cNvPr id="28684" name="AutoShape 15"/>
          <p:cNvSpPr>
            <a:spLocks noChangeArrowheads="1"/>
          </p:cNvSpPr>
          <p:nvPr/>
        </p:nvSpPr>
        <p:spPr bwMode="auto">
          <a:xfrm>
            <a:off x="3502025" y="5572125"/>
            <a:ext cx="2181225" cy="714375"/>
          </a:xfrm>
          <a:prstGeom prst="wedgeEllipseCallout">
            <a:avLst>
              <a:gd name="adj1" fmla="val -51056"/>
              <a:gd name="adj2" fmla="val -123745"/>
            </a:avLst>
          </a:prstGeom>
          <a:solidFill>
            <a:srgbClr val="95B3D7"/>
          </a:solidFill>
          <a:ln w="9525">
            <a:solidFill>
              <a:srgbClr val="000000"/>
            </a:solidFill>
            <a:miter lim="800000"/>
            <a:headEnd/>
            <a:tailEnd/>
          </a:ln>
        </p:spPr>
        <p:txBody>
          <a:bodyPr/>
          <a:lstStyle/>
          <a:p>
            <a:pPr algn="ctr"/>
            <a:r>
              <a:rPr lang="fr-FR" sz="1000">
                <a:latin typeface="Calibri" pitchFamily="34" charset="0"/>
              </a:rPr>
              <a:t>Manifestations en RDA pour demander le départ du gouvernement</a:t>
            </a:r>
            <a:endParaRPr lang="fr-FR"/>
          </a:p>
        </p:txBody>
      </p:sp>
      <p:sp>
        <p:nvSpPr>
          <p:cNvPr id="30733" name="Text Box 16"/>
          <p:cNvSpPr txBox="1">
            <a:spLocks noChangeArrowheads="1"/>
          </p:cNvSpPr>
          <p:nvPr/>
        </p:nvSpPr>
        <p:spPr bwMode="auto">
          <a:xfrm>
            <a:off x="4140200" y="3967163"/>
            <a:ext cx="733425" cy="303212"/>
          </a:xfrm>
          <a:prstGeom prst="rect">
            <a:avLst/>
          </a:prstGeom>
          <a:noFill/>
          <a:ln w="9525">
            <a:noFill/>
            <a:miter lim="800000"/>
            <a:headEnd/>
            <a:tailEnd/>
          </a:ln>
        </p:spPr>
        <p:txBody>
          <a:bodyPr/>
          <a:lstStyle/>
          <a:p>
            <a:pPr algn="ctr"/>
            <a:r>
              <a:rPr lang="fr-FR" sz="1400" b="1">
                <a:solidFill>
                  <a:srgbClr val="632423"/>
                </a:solidFill>
                <a:latin typeface="Calibri" pitchFamily="34" charset="0"/>
              </a:rPr>
              <a:t>1989</a:t>
            </a:r>
            <a:endParaRPr lang="fr-FR"/>
          </a:p>
        </p:txBody>
      </p:sp>
      <p:pic>
        <p:nvPicPr>
          <p:cNvPr id="28686" name="Image 7"/>
          <p:cNvPicPr>
            <a:picLocks noChangeAspect="1" noChangeArrowheads="1"/>
          </p:cNvPicPr>
          <p:nvPr/>
        </p:nvPicPr>
        <p:blipFill>
          <a:blip r:embed="rId6"/>
          <a:srcRect/>
          <a:stretch>
            <a:fillRect/>
          </a:stretch>
        </p:blipFill>
        <p:spPr bwMode="auto">
          <a:xfrm>
            <a:off x="1187450" y="4437063"/>
            <a:ext cx="876300" cy="638175"/>
          </a:xfrm>
          <a:prstGeom prst="rect">
            <a:avLst/>
          </a:prstGeom>
          <a:noFill/>
          <a:ln w="9525">
            <a:noFill/>
            <a:miter lim="800000"/>
            <a:headEnd/>
            <a:tailEnd/>
          </a:ln>
        </p:spPr>
      </p:pic>
      <p:pic>
        <p:nvPicPr>
          <p:cNvPr id="28687" name="Image 10"/>
          <p:cNvPicPr>
            <a:picLocks noChangeAspect="1" noChangeArrowheads="1"/>
          </p:cNvPicPr>
          <p:nvPr/>
        </p:nvPicPr>
        <p:blipFill>
          <a:blip r:embed="rId7"/>
          <a:srcRect l="17786" r="20009" b="5598"/>
          <a:stretch>
            <a:fillRect/>
          </a:stretch>
        </p:blipFill>
        <p:spPr bwMode="auto">
          <a:xfrm>
            <a:off x="4194175" y="4437063"/>
            <a:ext cx="533400" cy="638175"/>
          </a:xfrm>
          <a:prstGeom prst="rect">
            <a:avLst/>
          </a:prstGeom>
          <a:noFill/>
          <a:ln w="9525">
            <a:noFill/>
            <a:miter lim="800000"/>
            <a:headEnd/>
            <a:tailEnd/>
          </a:ln>
        </p:spPr>
      </p:pic>
      <p:pic>
        <p:nvPicPr>
          <p:cNvPr id="28688" name="Image 13"/>
          <p:cNvPicPr>
            <a:picLocks noChangeAspect="1" noChangeArrowheads="1"/>
          </p:cNvPicPr>
          <p:nvPr/>
        </p:nvPicPr>
        <p:blipFill>
          <a:blip r:embed="rId8"/>
          <a:srcRect/>
          <a:stretch>
            <a:fillRect/>
          </a:stretch>
        </p:blipFill>
        <p:spPr bwMode="auto">
          <a:xfrm>
            <a:off x="5718175" y="4414838"/>
            <a:ext cx="963613" cy="638175"/>
          </a:xfrm>
          <a:prstGeom prst="rect">
            <a:avLst/>
          </a:prstGeom>
          <a:noFill/>
          <a:ln w="9525">
            <a:noFill/>
            <a:miter lim="800000"/>
            <a:headEnd/>
            <a:tailEnd/>
          </a:ln>
        </p:spPr>
      </p:pic>
      <p:pic>
        <p:nvPicPr>
          <p:cNvPr id="28689" name="Image 16"/>
          <p:cNvPicPr>
            <a:picLocks noChangeAspect="1" noChangeArrowheads="1"/>
          </p:cNvPicPr>
          <p:nvPr/>
        </p:nvPicPr>
        <p:blipFill>
          <a:blip r:embed="rId9"/>
          <a:srcRect/>
          <a:stretch>
            <a:fillRect/>
          </a:stretch>
        </p:blipFill>
        <p:spPr bwMode="auto">
          <a:xfrm>
            <a:off x="6732588" y="4414838"/>
            <a:ext cx="781050" cy="638175"/>
          </a:xfrm>
          <a:prstGeom prst="rect">
            <a:avLst/>
          </a:prstGeom>
          <a:noFill/>
          <a:ln w="9525">
            <a:noFill/>
            <a:miter lim="800000"/>
            <a:headEnd/>
            <a:tailEnd/>
          </a:ln>
        </p:spPr>
      </p:pic>
      <p:sp>
        <p:nvSpPr>
          <p:cNvPr id="30738" name="Text Box 23"/>
          <p:cNvSpPr txBox="1">
            <a:spLocks noChangeArrowheads="1"/>
          </p:cNvSpPr>
          <p:nvPr/>
        </p:nvSpPr>
        <p:spPr bwMode="auto">
          <a:xfrm>
            <a:off x="1063625" y="5045075"/>
            <a:ext cx="6800850" cy="238125"/>
          </a:xfrm>
          <a:prstGeom prst="rect">
            <a:avLst/>
          </a:prstGeom>
          <a:noFill/>
          <a:ln w="9525">
            <a:noFill/>
            <a:miter lim="800000"/>
            <a:headEnd/>
            <a:tailEnd/>
          </a:ln>
        </p:spPr>
        <p:txBody>
          <a:bodyPr/>
          <a:lstStyle/>
          <a:p>
            <a:r>
              <a:rPr lang="fr-FR" sz="1000">
                <a:solidFill>
                  <a:schemeClr val="bg1"/>
                </a:solidFill>
                <a:latin typeface="Calibri" pitchFamily="34" charset="0"/>
              </a:rPr>
              <a:t>        </a:t>
            </a:r>
            <a:r>
              <a:rPr lang="fr-FR" sz="1000" b="1">
                <a:solidFill>
                  <a:schemeClr val="bg1"/>
                </a:solidFill>
                <a:latin typeface="Calibri" pitchFamily="34" charset="0"/>
              </a:rPr>
              <a:t>18 juin</a:t>
            </a:r>
            <a:r>
              <a:rPr lang="fr-FR" sz="1000" b="1">
                <a:latin typeface="Calibri" pitchFamily="34" charset="0"/>
              </a:rPr>
              <a:t>	      </a:t>
            </a:r>
            <a:r>
              <a:rPr lang="fr-FR" sz="1000" b="1">
                <a:solidFill>
                  <a:schemeClr val="bg1"/>
                </a:solidFill>
                <a:latin typeface="Calibri" pitchFamily="34" charset="0"/>
              </a:rPr>
              <a:t>10 septembre            9 octobre           9 novembre          28 novembre   22 décembre         29 décembre</a:t>
            </a:r>
            <a:endParaRPr lang="fr-FR">
              <a:solidFill>
                <a:schemeClr val="bg1"/>
              </a:solidFill>
            </a:endParaRPr>
          </a:p>
        </p:txBody>
      </p:sp>
      <p:pic>
        <p:nvPicPr>
          <p:cNvPr id="28691" name="Image 19"/>
          <p:cNvPicPr>
            <a:picLocks noChangeAspect="1" noChangeArrowheads="1"/>
          </p:cNvPicPr>
          <p:nvPr/>
        </p:nvPicPr>
        <p:blipFill>
          <a:blip r:embed="rId10"/>
          <a:srcRect/>
          <a:stretch>
            <a:fillRect/>
          </a:stretch>
        </p:blipFill>
        <p:spPr bwMode="auto">
          <a:xfrm>
            <a:off x="3292475" y="4448175"/>
            <a:ext cx="438150" cy="625475"/>
          </a:xfrm>
          <a:prstGeom prst="rect">
            <a:avLst/>
          </a:prstGeom>
          <a:noFill/>
          <a:ln w="9525">
            <a:noFill/>
            <a:miter lim="800000"/>
            <a:headEnd/>
            <a:tailEnd/>
          </a:ln>
        </p:spPr>
      </p:pic>
      <p:sp>
        <p:nvSpPr>
          <p:cNvPr id="28692" name="AutoShape 25"/>
          <p:cNvSpPr>
            <a:spLocks noChangeArrowheads="1"/>
          </p:cNvSpPr>
          <p:nvPr/>
        </p:nvSpPr>
        <p:spPr bwMode="auto">
          <a:xfrm>
            <a:off x="4524375" y="3348038"/>
            <a:ext cx="1257300" cy="533400"/>
          </a:xfrm>
          <a:prstGeom prst="wedgeEllipseCallout">
            <a:avLst>
              <a:gd name="adj1" fmla="val 17801"/>
              <a:gd name="adj2" fmla="val 132144"/>
            </a:avLst>
          </a:prstGeom>
          <a:solidFill>
            <a:srgbClr val="95B3D7"/>
          </a:solidFill>
          <a:ln w="9525">
            <a:solidFill>
              <a:srgbClr val="000000"/>
            </a:solidFill>
            <a:miter lim="800000"/>
            <a:headEnd/>
            <a:tailEnd/>
          </a:ln>
        </p:spPr>
        <p:txBody>
          <a:bodyPr/>
          <a:lstStyle/>
          <a:p>
            <a:pPr algn="ctr"/>
            <a:r>
              <a:rPr lang="fr-FR" sz="1000">
                <a:latin typeface="Calibri" pitchFamily="34" charset="0"/>
              </a:rPr>
              <a:t>Révolution de velours</a:t>
            </a:r>
            <a:endParaRPr lang="fr-FR"/>
          </a:p>
        </p:txBody>
      </p:sp>
      <p:pic>
        <p:nvPicPr>
          <p:cNvPr id="28693" name="Picture 26" descr="revolution-velours-tchecosl"/>
          <p:cNvPicPr>
            <a:picLocks noChangeAspect="1" noChangeArrowheads="1"/>
          </p:cNvPicPr>
          <p:nvPr/>
        </p:nvPicPr>
        <p:blipFill>
          <a:blip r:embed="rId11"/>
          <a:srcRect/>
          <a:stretch>
            <a:fillRect/>
          </a:stretch>
        </p:blipFill>
        <p:spPr bwMode="auto">
          <a:xfrm>
            <a:off x="5192713" y="4414838"/>
            <a:ext cx="434975" cy="661987"/>
          </a:xfrm>
          <a:prstGeom prst="rect">
            <a:avLst/>
          </a:prstGeom>
          <a:noFill/>
          <a:ln w="9525">
            <a:noFill/>
            <a:miter lim="800000"/>
            <a:headEnd/>
            <a:tailEnd/>
          </a:ln>
        </p:spPr>
      </p:pic>
      <p:pic>
        <p:nvPicPr>
          <p:cNvPr id="28694" name="Picture 49" descr="Solidarsnoc"/>
          <p:cNvPicPr>
            <a:picLocks noChangeAspect="1" noChangeArrowheads="1"/>
          </p:cNvPicPr>
          <p:nvPr/>
        </p:nvPicPr>
        <p:blipFill>
          <a:blip r:embed="rId12"/>
          <a:srcRect/>
          <a:stretch>
            <a:fillRect/>
          </a:stretch>
        </p:blipFill>
        <p:spPr bwMode="auto">
          <a:xfrm>
            <a:off x="2106613" y="4410075"/>
            <a:ext cx="1008062" cy="668338"/>
          </a:xfrm>
          <a:prstGeom prst="rect">
            <a:avLst/>
          </a:prstGeom>
          <a:noFill/>
          <a:ln w="9525">
            <a:noFill/>
            <a:miter lim="800000"/>
            <a:headEnd/>
            <a:tailEnd/>
          </a:ln>
        </p:spPr>
      </p:pic>
      <p:pic>
        <p:nvPicPr>
          <p:cNvPr id="30743" name="Picture 3"/>
          <p:cNvPicPr>
            <a:picLocks noChangeAspect="1" noChangeArrowheads="1"/>
          </p:cNvPicPr>
          <p:nvPr/>
        </p:nvPicPr>
        <p:blipFill>
          <a:blip r:embed="rId13"/>
          <a:srcRect l="18692" t="11504" r="17628" b="13693"/>
          <a:stretch>
            <a:fillRect/>
          </a:stretch>
        </p:blipFill>
        <p:spPr bwMode="auto">
          <a:xfrm>
            <a:off x="2571750" y="622300"/>
            <a:ext cx="4000500" cy="2608263"/>
          </a:xfrm>
          <a:prstGeom prst="rect">
            <a:avLst/>
          </a:prstGeom>
          <a:noFill/>
          <a:ln w="9525">
            <a:noFill/>
            <a:miter lim="800000"/>
            <a:headEnd/>
            <a:tailEnd/>
          </a:ln>
        </p:spPr>
      </p:pic>
      <p:pic>
        <p:nvPicPr>
          <p:cNvPr id="30" name="Ouverture Hongrie Autriche.wmv">
            <a:hlinkClick r:id="" action="ppaction://media"/>
          </p:cNvPr>
          <p:cNvPicPr>
            <a:picLocks noRot="1" noChangeAspect="1"/>
          </p:cNvPicPr>
          <p:nvPr>
            <a:videoFile r:link="rId1"/>
          </p:nvPr>
        </p:nvPicPr>
        <p:blipFill>
          <a:blip r:embed="rId14"/>
          <a:srcRect/>
          <a:stretch>
            <a:fillRect/>
          </a:stretch>
        </p:blipFill>
        <p:spPr bwMode="auto">
          <a:xfrm>
            <a:off x="2700338" y="836613"/>
            <a:ext cx="3048000" cy="2286000"/>
          </a:xfrm>
          <a:prstGeom prst="rect">
            <a:avLst/>
          </a:prstGeom>
          <a:noFill/>
          <a:ln w="9525">
            <a:noFill/>
            <a:miter lim="800000"/>
            <a:headEnd/>
            <a:tailEnd/>
          </a:ln>
        </p:spPr>
      </p:pic>
      <p:pic>
        <p:nvPicPr>
          <p:cNvPr id="31" name="Victoire Solidarnosc.wmv">
            <a:hlinkClick r:id="" action="ppaction://media"/>
          </p:cNvPr>
          <p:cNvPicPr>
            <a:picLocks noRot="1" noChangeAspect="1"/>
          </p:cNvPicPr>
          <p:nvPr>
            <a:videoFile r:link="rId2"/>
          </p:nvPr>
        </p:nvPicPr>
        <p:blipFill>
          <a:blip r:embed="rId15"/>
          <a:srcRect/>
          <a:stretch>
            <a:fillRect/>
          </a:stretch>
        </p:blipFill>
        <p:spPr bwMode="auto">
          <a:xfrm>
            <a:off x="2700338" y="836613"/>
            <a:ext cx="3048000" cy="2286000"/>
          </a:xfrm>
          <a:prstGeom prst="rect">
            <a:avLst/>
          </a:prstGeom>
          <a:noFill/>
          <a:ln w="9525">
            <a:noFill/>
            <a:miter lim="800000"/>
            <a:headEnd/>
            <a:tailEnd/>
          </a:ln>
        </p:spPr>
      </p:pic>
      <p:pic>
        <p:nvPicPr>
          <p:cNvPr id="32" name="Le 9 Novembre 1989.wmv">
            <a:hlinkClick r:id="" action="ppaction://media"/>
          </p:cNvPr>
          <p:cNvPicPr>
            <a:picLocks noRot="1" noChangeAspect="1"/>
          </p:cNvPicPr>
          <p:nvPr>
            <a:videoFile r:link="rId3"/>
          </p:nvPr>
        </p:nvPicPr>
        <p:blipFill>
          <a:blip r:embed="rId16"/>
          <a:srcRect/>
          <a:stretch>
            <a:fillRect/>
          </a:stretch>
        </p:blipFill>
        <p:spPr bwMode="auto">
          <a:xfrm>
            <a:off x="2700338" y="836613"/>
            <a:ext cx="3048000" cy="2286000"/>
          </a:xfrm>
          <a:prstGeom prst="rect">
            <a:avLst/>
          </a:prstGeom>
          <a:noFill/>
          <a:ln w="9525">
            <a:noFill/>
            <a:miter lim="800000"/>
            <a:headEnd/>
            <a:tailEnd/>
          </a:ln>
        </p:spPr>
      </p:pic>
      <p:pic>
        <p:nvPicPr>
          <p:cNvPr id="33" name="Execution Ceaucescu.wmv">
            <a:hlinkClick r:id="" action="ppaction://media"/>
          </p:cNvPr>
          <p:cNvPicPr>
            <a:picLocks noRot="1" noChangeAspect="1"/>
          </p:cNvPicPr>
          <p:nvPr>
            <a:videoFile r:link="rId4"/>
          </p:nvPr>
        </p:nvPicPr>
        <p:blipFill>
          <a:blip r:embed="rId17"/>
          <a:srcRect/>
          <a:stretch>
            <a:fillRect/>
          </a:stretch>
        </p:blipFill>
        <p:spPr bwMode="auto">
          <a:xfrm>
            <a:off x="2700338" y="836613"/>
            <a:ext cx="3048000" cy="2286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blinds(horizontal)">
                                      <p:cBhvr>
                                        <p:cTn id="7" dur="500"/>
                                        <p:tgtEl>
                                          <p:spTgt spid="2868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681"/>
                                        </p:tgtEl>
                                        <p:attrNameLst>
                                          <p:attrName>style.visibility</p:attrName>
                                        </p:attrNameLst>
                                      </p:cBhvr>
                                      <p:to>
                                        <p:strVal val="visible"/>
                                      </p:to>
                                    </p:set>
                                    <p:animEffect transition="in" filter="blinds(horizontal)">
                                      <p:cBhvr>
                                        <p:cTn id="10" dur="500"/>
                                        <p:tgtEl>
                                          <p:spTgt spid="28681"/>
                                        </p:tgtEl>
                                      </p:cBhvr>
                                    </p:animEffect>
                                  </p:childTnLst>
                                </p:cTn>
                              </p:par>
                              <p:par>
                                <p:cTn id="11" presetID="5"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nodeType="clickEffect">
                                  <p:stCondLst>
                                    <p:cond delay="0"/>
                                  </p:stCondLst>
                                  <p:childTnLst>
                                    <p:animEffect transition="out" filter="checkerboard(across)">
                                      <p:cBhvr>
                                        <p:cTn id="17" dur="500"/>
                                        <p:tgtEl>
                                          <p:spTgt spid="30"/>
                                        </p:tgtEl>
                                      </p:cBhvr>
                                    </p:animEffect>
                                    <p:set>
                                      <p:cBhvr>
                                        <p:cTn id="18" dur="1" fill="hold">
                                          <p:stCondLst>
                                            <p:cond delay="499"/>
                                          </p:stCondLst>
                                        </p:cTn>
                                        <p:tgtEl>
                                          <p:spTgt spid="30"/>
                                        </p:tgtEl>
                                        <p:attrNameLst>
                                          <p:attrName>style.visibility</p:attrName>
                                        </p:attrNameLst>
                                      </p:cBhvr>
                                      <p:to>
                                        <p:strVal val="hidden"/>
                                      </p:to>
                                    </p:set>
                                    <p:cmd type="call" cmd="stop">
                                      <p:cBhvr>
                                        <p:cTn id="19" dur="1">
                                          <p:stCondLst>
                                            <p:cond delay="499"/>
                                          </p:stCondLst>
                                        </p:cTn>
                                        <p:tgtEl>
                                          <p:spTgt spid="30"/>
                                        </p:tgtEl>
                                      </p:cBhvr>
                                    </p:cmd>
                                  </p:childTnLst>
                                </p:cTn>
                              </p:par>
                              <p:par>
                                <p:cTn id="20" presetID="3" presetClass="entr" presetSubtype="10" fill="hold" nodeType="withEffect">
                                  <p:stCondLst>
                                    <p:cond delay="0"/>
                                  </p:stCondLst>
                                  <p:childTnLst>
                                    <p:set>
                                      <p:cBhvr>
                                        <p:cTn id="21" dur="1" fill="hold">
                                          <p:stCondLst>
                                            <p:cond delay="0"/>
                                          </p:stCondLst>
                                        </p:cTn>
                                        <p:tgtEl>
                                          <p:spTgt spid="28694"/>
                                        </p:tgtEl>
                                        <p:attrNameLst>
                                          <p:attrName>style.visibility</p:attrName>
                                        </p:attrNameLst>
                                      </p:cBhvr>
                                      <p:to>
                                        <p:strVal val="visible"/>
                                      </p:to>
                                    </p:set>
                                    <p:animEffect transition="in" filter="blinds(horizontal)">
                                      <p:cBhvr>
                                        <p:cTn id="22" dur="500"/>
                                        <p:tgtEl>
                                          <p:spTgt spid="2869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8682"/>
                                        </p:tgtEl>
                                        <p:attrNameLst>
                                          <p:attrName>style.visibility</p:attrName>
                                        </p:attrNameLst>
                                      </p:cBhvr>
                                      <p:to>
                                        <p:strVal val="visible"/>
                                      </p:to>
                                    </p:set>
                                    <p:animEffect transition="in" filter="blinds(horizontal)">
                                      <p:cBhvr>
                                        <p:cTn id="25" dur="500"/>
                                        <p:tgtEl>
                                          <p:spTgt spid="28682"/>
                                        </p:tgtEl>
                                      </p:cBhvr>
                                    </p:animEffect>
                                  </p:childTnLst>
                                </p:cTn>
                              </p:par>
                              <p:par>
                                <p:cTn id="26" presetID="5"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heckerboard(across)">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31"/>
                                        </p:tgtEl>
                                      </p:cBhvr>
                                    </p:animEffect>
                                    <p:set>
                                      <p:cBhvr>
                                        <p:cTn id="33" dur="1" fill="hold">
                                          <p:stCondLst>
                                            <p:cond delay="499"/>
                                          </p:stCondLst>
                                        </p:cTn>
                                        <p:tgtEl>
                                          <p:spTgt spid="31"/>
                                        </p:tgtEl>
                                        <p:attrNameLst>
                                          <p:attrName>style.visibility</p:attrName>
                                        </p:attrNameLst>
                                      </p:cBhvr>
                                      <p:to>
                                        <p:strVal val="hidden"/>
                                      </p:to>
                                    </p:set>
                                    <p:cmd type="call" cmd="stop">
                                      <p:cBhvr>
                                        <p:cTn id="34" dur="1">
                                          <p:stCondLst>
                                            <p:cond delay="499"/>
                                          </p:stCondLst>
                                        </p:cTn>
                                        <p:tgtEl>
                                          <p:spTgt spid="31"/>
                                        </p:tgtEl>
                                      </p:cBhvr>
                                    </p:cmd>
                                  </p:childTnLst>
                                </p:cTn>
                              </p:par>
                              <p:par>
                                <p:cTn id="35" presetID="3" presetClass="entr" presetSubtype="10" fill="hold" nodeType="withEffect">
                                  <p:stCondLst>
                                    <p:cond delay="0"/>
                                  </p:stCondLst>
                                  <p:childTnLst>
                                    <p:set>
                                      <p:cBhvr>
                                        <p:cTn id="36" dur="1" fill="hold">
                                          <p:stCondLst>
                                            <p:cond delay="0"/>
                                          </p:stCondLst>
                                        </p:cTn>
                                        <p:tgtEl>
                                          <p:spTgt spid="28691"/>
                                        </p:tgtEl>
                                        <p:attrNameLst>
                                          <p:attrName>style.visibility</p:attrName>
                                        </p:attrNameLst>
                                      </p:cBhvr>
                                      <p:to>
                                        <p:strVal val="visible"/>
                                      </p:to>
                                    </p:set>
                                    <p:animEffect transition="in" filter="blinds(horizontal)">
                                      <p:cBhvr>
                                        <p:cTn id="37" dur="500"/>
                                        <p:tgtEl>
                                          <p:spTgt spid="2869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8684"/>
                                        </p:tgtEl>
                                        <p:attrNameLst>
                                          <p:attrName>style.visibility</p:attrName>
                                        </p:attrNameLst>
                                      </p:cBhvr>
                                      <p:to>
                                        <p:strVal val="visible"/>
                                      </p:to>
                                    </p:set>
                                    <p:animEffect transition="in" filter="blinds(horizontal)">
                                      <p:cBhvr>
                                        <p:cTn id="40" dur="500"/>
                                        <p:tgtEl>
                                          <p:spTgt spid="2868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8687"/>
                                        </p:tgtEl>
                                        <p:attrNameLst>
                                          <p:attrName>style.visibility</p:attrName>
                                        </p:attrNameLst>
                                      </p:cBhvr>
                                      <p:to>
                                        <p:strVal val="visible"/>
                                      </p:to>
                                    </p:set>
                                    <p:animEffect transition="in" filter="blinds(horizontal)">
                                      <p:cBhvr>
                                        <p:cTn id="45" dur="500"/>
                                        <p:tgtEl>
                                          <p:spTgt spid="28687"/>
                                        </p:tgtEl>
                                      </p:cBhvr>
                                    </p:animEffect>
                                  </p:childTnLst>
                                </p:cTn>
                              </p:par>
                              <p:par>
                                <p:cTn id="46" presetID="3" presetClass="entr" presetSubtype="10" fill="hold" nodeType="withEffect">
                                  <p:stCondLst>
                                    <p:cond delay="0"/>
                                  </p:stCondLst>
                                  <p:childTnLst>
                                    <p:set>
                                      <p:cBhvr>
                                        <p:cTn id="47" dur="1" fill="hold">
                                          <p:stCondLst>
                                            <p:cond delay="0"/>
                                          </p:stCondLst>
                                        </p:cTn>
                                        <p:tgtEl>
                                          <p:spTgt spid="28679"/>
                                        </p:tgtEl>
                                        <p:attrNameLst>
                                          <p:attrName>style.visibility</p:attrName>
                                        </p:attrNameLst>
                                      </p:cBhvr>
                                      <p:to>
                                        <p:strVal val="visible"/>
                                      </p:to>
                                    </p:set>
                                    <p:animEffect transition="in" filter="blinds(horizontal)">
                                      <p:cBhvr>
                                        <p:cTn id="48" dur="500"/>
                                        <p:tgtEl>
                                          <p:spTgt spid="28679"/>
                                        </p:tgtEl>
                                      </p:cBhvr>
                                    </p:animEffect>
                                  </p:childTnLst>
                                </p:cTn>
                              </p:par>
                              <p:par>
                                <p:cTn id="49" presetID="5" presetClass="entr" presetSubtype="1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checkerboard(across)">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nodeType="clickEffect">
                                  <p:stCondLst>
                                    <p:cond delay="0"/>
                                  </p:stCondLst>
                                  <p:childTnLst>
                                    <p:animEffect transition="out" filter="checkerboard(across)">
                                      <p:cBhvr>
                                        <p:cTn id="55" dur="500"/>
                                        <p:tgtEl>
                                          <p:spTgt spid="32"/>
                                        </p:tgtEl>
                                      </p:cBhvr>
                                    </p:animEffect>
                                    <p:set>
                                      <p:cBhvr>
                                        <p:cTn id="56" dur="1" fill="hold">
                                          <p:stCondLst>
                                            <p:cond delay="499"/>
                                          </p:stCondLst>
                                        </p:cTn>
                                        <p:tgtEl>
                                          <p:spTgt spid="32"/>
                                        </p:tgtEl>
                                        <p:attrNameLst>
                                          <p:attrName>style.visibility</p:attrName>
                                        </p:attrNameLst>
                                      </p:cBhvr>
                                      <p:to>
                                        <p:strVal val="hidden"/>
                                      </p:to>
                                    </p:set>
                                    <p:cmd type="call" cmd="stop">
                                      <p:cBhvr>
                                        <p:cTn id="57" dur="1">
                                          <p:stCondLst>
                                            <p:cond delay="499"/>
                                          </p:stCondLst>
                                        </p:cTn>
                                        <p:tgtEl>
                                          <p:spTgt spid="32"/>
                                        </p:tgtEl>
                                      </p:cBhvr>
                                    </p:cmd>
                                  </p:childTnLst>
                                </p:cTn>
                              </p:par>
                              <p:par>
                                <p:cTn id="58" presetID="3" presetClass="entr" presetSubtype="10" fill="hold" nodeType="withEffect">
                                  <p:stCondLst>
                                    <p:cond delay="0"/>
                                  </p:stCondLst>
                                  <p:childTnLst>
                                    <p:set>
                                      <p:cBhvr>
                                        <p:cTn id="59" dur="1" fill="hold">
                                          <p:stCondLst>
                                            <p:cond delay="0"/>
                                          </p:stCondLst>
                                        </p:cTn>
                                        <p:tgtEl>
                                          <p:spTgt spid="28693"/>
                                        </p:tgtEl>
                                        <p:attrNameLst>
                                          <p:attrName>style.visibility</p:attrName>
                                        </p:attrNameLst>
                                      </p:cBhvr>
                                      <p:to>
                                        <p:strVal val="visible"/>
                                      </p:to>
                                    </p:set>
                                    <p:animEffect transition="in" filter="blinds(horizontal)">
                                      <p:cBhvr>
                                        <p:cTn id="60" dur="500"/>
                                        <p:tgtEl>
                                          <p:spTgt spid="2869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692"/>
                                        </p:tgtEl>
                                        <p:attrNameLst>
                                          <p:attrName>style.visibility</p:attrName>
                                        </p:attrNameLst>
                                      </p:cBhvr>
                                      <p:to>
                                        <p:strVal val="visible"/>
                                      </p:to>
                                    </p:set>
                                    <p:animEffect transition="in" filter="blinds(horizontal)">
                                      <p:cBhvr>
                                        <p:cTn id="63" dur="500"/>
                                        <p:tgtEl>
                                          <p:spTgt spid="2869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8688"/>
                                        </p:tgtEl>
                                        <p:attrNameLst>
                                          <p:attrName>style.visibility</p:attrName>
                                        </p:attrNameLst>
                                      </p:cBhvr>
                                      <p:to>
                                        <p:strVal val="visible"/>
                                      </p:to>
                                    </p:set>
                                    <p:animEffect transition="in" filter="blinds(horizontal)">
                                      <p:cBhvr>
                                        <p:cTn id="68" dur="500"/>
                                        <p:tgtEl>
                                          <p:spTgt spid="28688"/>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8680"/>
                                        </p:tgtEl>
                                        <p:attrNameLst>
                                          <p:attrName>style.visibility</p:attrName>
                                        </p:attrNameLst>
                                      </p:cBhvr>
                                      <p:to>
                                        <p:strVal val="visible"/>
                                      </p:to>
                                    </p:set>
                                    <p:animEffect transition="in" filter="blinds(horizontal)">
                                      <p:cBhvr>
                                        <p:cTn id="71" dur="500"/>
                                        <p:tgtEl>
                                          <p:spTgt spid="28680"/>
                                        </p:tgtEl>
                                      </p:cBhvr>
                                    </p:animEffect>
                                  </p:childTnLst>
                                </p:cTn>
                              </p:par>
                              <p:par>
                                <p:cTn id="72" presetID="5" presetClass="entr" presetSubtype="1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checkerboard(across)">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xit" presetSubtype="10" fill="hold" nodeType="clickEffect">
                                  <p:stCondLst>
                                    <p:cond delay="0"/>
                                  </p:stCondLst>
                                  <p:childTnLst>
                                    <p:animEffect transition="out" filter="checkerboard(across)">
                                      <p:cBhvr>
                                        <p:cTn id="78" dur="500"/>
                                        <p:tgtEl>
                                          <p:spTgt spid="33"/>
                                        </p:tgtEl>
                                      </p:cBhvr>
                                    </p:animEffect>
                                    <p:set>
                                      <p:cBhvr>
                                        <p:cTn id="79" dur="1" fill="hold">
                                          <p:stCondLst>
                                            <p:cond delay="499"/>
                                          </p:stCondLst>
                                        </p:cTn>
                                        <p:tgtEl>
                                          <p:spTgt spid="33"/>
                                        </p:tgtEl>
                                        <p:attrNameLst>
                                          <p:attrName>style.visibility</p:attrName>
                                        </p:attrNameLst>
                                      </p:cBhvr>
                                      <p:to>
                                        <p:strVal val="hidden"/>
                                      </p:to>
                                    </p:set>
                                    <p:cmd type="call" cmd="stop">
                                      <p:cBhvr>
                                        <p:cTn id="80" dur="1">
                                          <p:stCondLst>
                                            <p:cond delay="499"/>
                                          </p:stCondLst>
                                        </p:cTn>
                                        <p:tgtEl>
                                          <p:spTgt spid="33"/>
                                        </p:tgtEl>
                                      </p:cBhvr>
                                    </p:cmd>
                                  </p:childTnLst>
                                </p:cTn>
                              </p:par>
                              <p:par>
                                <p:cTn id="81" presetID="3" presetClass="entr" presetSubtype="10" fill="hold" nodeType="withEffect">
                                  <p:stCondLst>
                                    <p:cond delay="0"/>
                                  </p:stCondLst>
                                  <p:childTnLst>
                                    <p:set>
                                      <p:cBhvr>
                                        <p:cTn id="82" dur="1" fill="hold">
                                          <p:stCondLst>
                                            <p:cond delay="0"/>
                                          </p:stCondLst>
                                        </p:cTn>
                                        <p:tgtEl>
                                          <p:spTgt spid="28689"/>
                                        </p:tgtEl>
                                        <p:attrNameLst>
                                          <p:attrName>style.visibility</p:attrName>
                                        </p:attrNameLst>
                                      </p:cBhvr>
                                      <p:to>
                                        <p:strVal val="visible"/>
                                      </p:to>
                                    </p:set>
                                    <p:animEffect transition="in" filter="blinds(horizontal)">
                                      <p:cBhvr>
                                        <p:cTn id="83" dur="500"/>
                                        <p:tgtEl>
                                          <p:spTgt spid="28689"/>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28683"/>
                                        </p:tgtEl>
                                        <p:attrNameLst>
                                          <p:attrName>style.visibility</p:attrName>
                                        </p:attrNameLst>
                                      </p:cBhvr>
                                      <p:to>
                                        <p:strVal val="visible"/>
                                      </p:to>
                                    </p:set>
                                    <p:animEffect transition="in" filter="blinds(horizontal)">
                                      <p:cBhvr>
                                        <p:cTn id="86"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30"/>
                    </p:tgtEl>
                  </p:cond>
                </p:stCondLst>
                <p:endSync evt="end" delay="0">
                  <p:rtn val="all"/>
                </p:endSync>
                <p:childTnLst>
                  <p:par>
                    <p:cTn id="88" fill="hold">
                      <p:stCondLst>
                        <p:cond delay="0"/>
                      </p:stCondLst>
                      <p:childTnLst>
                        <p:par>
                          <p:cTn id="89" fill="hold">
                            <p:stCondLst>
                              <p:cond delay="0"/>
                            </p:stCondLst>
                            <p:childTnLst>
                              <p:par>
                                <p:cTn id="90" presetID="2" presetClass="mediacall" presetSubtype="0" fill="hold" nodeType="clickEffect">
                                  <p:stCondLst>
                                    <p:cond delay="0"/>
                                  </p:stCondLst>
                                  <p:childTnLst>
                                    <p:cmd type="call" cmd="togglePause">
                                      <p:cBhvr>
                                        <p:cTn id="91" dur="1" fill="hold"/>
                                        <p:tgtEl>
                                          <p:spTgt spid="30"/>
                                        </p:tgtEl>
                                      </p:cBhvr>
                                    </p:cmd>
                                  </p:childTnLst>
                                </p:cTn>
                              </p:par>
                            </p:childTnLst>
                          </p:cTn>
                        </p:par>
                      </p:childTnLst>
                    </p:cTn>
                  </p:par>
                </p:childTnLst>
              </p:cTn>
              <p:nextCondLst>
                <p:cond evt="onClick" delay="0">
                  <p:tgtEl>
                    <p:spTgt spid="30"/>
                  </p:tgtEl>
                </p:cond>
              </p:nextCondLst>
            </p:seq>
            <p:video>
              <p:cMediaNode>
                <p:cTn id="92" fill="hold" display="0">
                  <p:stCondLst>
                    <p:cond delay="indefinite"/>
                  </p:stCondLst>
                  <p:endCondLst>
                    <p:cond evt="onNext" delay="0">
                      <p:tgtEl>
                        <p:sldTgt/>
                      </p:tgtEl>
                    </p:cond>
                    <p:cond evt="onPrev" delay="0">
                      <p:tgtEl>
                        <p:sldTgt/>
                      </p:tgtEl>
                    </p:cond>
                  </p:endCondLst>
                </p:cTn>
                <p:tgtEl>
                  <p:spTgt spid="30"/>
                </p:tgtEl>
              </p:cMediaNode>
            </p:video>
            <p:seq concurrent="1" nextAc="seek">
              <p:cTn id="93" restart="whenNotActive" fill="hold" evtFilter="cancelBubble" nodeType="interactiveSeq">
                <p:stCondLst>
                  <p:cond evt="onClick" delay="0">
                    <p:tgtEl>
                      <p:spTgt spid="31"/>
                    </p:tgtEl>
                  </p:cond>
                </p:stCondLst>
                <p:endSync evt="end" delay="0">
                  <p:rtn val="all"/>
                </p:endSync>
                <p:childTnLst>
                  <p:par>
                    <p:cTn id="94" fill="hold">
                      <p:stCondLst>
                        <p:cond delay="0"/>
                      </p:stCondLst>
                      <p:childTnLst>
                        <p:par>
                          <p:cTn id="95" fill="hold">
                            <p:stCondLst>
                              <p:cond delay="0"/>
                            </p:stCondLst>
                            <p:childTnLst>
                              <p:par>
                                <p:cTn id="96" presetID="2" presetClass="mediacall" presetSubtype="0" fill="hold" nodeType="clickEffect">
                                  <p:stCondLst>
                                    <p:cond delay="0"/>
                                  </p:stCondLst>
                                  <p:childTnLst>
                                    <p:cmd type="call" cmd="togglePause">
                                      <p:cBhvr>
                                        <p:cTn id="97" dur="1" fill="hold"/>
                                        <p:tgtEl>
                                          <p:spTgt spid="31"/>
                                        </p:tgtEl>
                                      </p:cBhvr>
                                    </p:cmd>
                                  </p:childTnLst>
                                </p:cTn>
                              </p:par>
                            </p:childTnLst>
                          </p:cTn>
                        </p:par>
                      </p:childTnLst>
                    </p:cTn>
                  </p:par>
                </p:childTnLst>
              </p:cTn>
              <p:nextCondLst>
                <p:cond evt="onClick" delay="0">
                  <p:tgtEl>
                    <p:spTgt spid="31"/>
                  </p:tgtEl>
                </p:cond>
              </p:nextCondLst>
            </p:seq>
            <p:video>
              <p:cMediaNode>
                <p:cTn id="98" fill="hold" display="0">
                  <p:stCondLst>
                    <p:cond delay="indefinite"/>
                  </p:stCondLst>
                  <p:endCondLst>
                    <p:cond evt="onNext" delay="0">
                      <p:tgtEl>
                        <p:sldTgt/>
                      </p:tgtEl>
                    </p:cond>
                    <p:cond evt="onPrev" delay="0">
                      <p:tgtEl>
                        <p:sldTgt/>
                      </p:tgtEl>
                    </p:cond>
                  </p:endCondLst>
                </p:cTn>
                <p:tgtEl>
                  <p:spTgt spid="31"/>
                </p:tgtEl>
              </p:cMediaNode>
            </p:video>
            <p:seq concurrent="1" nextAc="seek">
              <p:cTn id="99" restart="whenNotActive" fill="hold" evtFilter="cancelBubble" nodeType="interactiveSeq">
                <p:stCondLst>
                  <p:cond evt="onClick" delay="0">
                    <p:tgtEl>
                      <p:spTgt spid="32"/>
                    </p:tgtEl>
                  </p:cond>
                </p:stCondLst>
                <p:endSync evt="end" delay="0">
                  <p:rtn val="all"/>
                </p:endSync>
                <p:childTnLst>
                  <p:par>
                    <p:cTn id="100" fill="hold">
                      <p:stCondLst>
                        <p:cond delay="0"/>
                      </p:stCondLst>
                      <p:childTnLst>
                        <p:par>
                          <p:cTn id="101" fill="hold">
                            <p:stCondLst>
                              <p:cond delay="0"/>
                            </p:stCondLst>
                            <p:childTnLst>
                              <p:par>
                                <p:cTn id="102" presetID="2" presetClass="mediacall" presetSubtype="0" fill="hold" nodeType="clickEffect">
                                  <p:stCondLst>
                                    <p:cond delay="0"/>
                                  </p:stCondLst>
                                  <p:childTnLst>
                                    <p:cmd type="call" cmd="togglePause">
                                      <p:cBhvr>
                                        <p:cTn id="103" dur="1" fill="hold"/>
                                        <p:tgtEl>
                                          <p:spTgt spid="32"/>
                                        </p:tgtEl>
                                      </p:cBhvr>
                                    </p:cmd>
                                  </p:childTnLst>
                                </p:cTn>
                              </p:par>
                            </p:childTnLst>
                          </p:cTn>
                        </p:par>
                      </p:childTnLst>
                    </p:cTn>
                  </p:par>
                </p:childTnLst>
              </p:cTn>
              <p:nextCondLst>
                <p:cond evt="onClick" delay="0">
                  <p:tgtEl>
                    <p:spTgt spid="32"/>
                  </p:tgtEl>
                </p:cond>
              </p:nextCondLst>
            </p:seq>
            <p:video>
              <p:cMediaNode>
                <p:cTn id="104" fill="hold" display="0">
                  <p:stCondLst>
                    <p:cond delay="indefinite"/>
                  </p:stCondLst>
                  <p:endCondLst>
                    <p:cond evt="onNext" delay="0">
                      <p:tgtEl>
                        <p:sldTgt/>
                      </p:tgtEl>
                    </p:cond>
                    <p:cond evt="onPrev" delay="0">
                      <p:tgtEl>
                        <p:sldTgt/>
                      </p:tgtEl>
                    </p:cond>
                  </p:endCondLst>
                </p:cTn>
                <p:tgtEl>
                  <p:spTgt spid="32"/>
                </p:tgtEl>
              </p:cMediaNode>
            </p:video>
            <p:seq concurrent="1" nextAc="seek">
              <p:cTn id="105" restart="whenNotActive" fill="hold" evtFilter="cancelBubble" nodeType="interactiveSeq">
                <p:stCondLst>
                  <p:cond evt="onClick" delay="0">
                    <p:tgtEl>
                      <p:spTgt spid="33"/>
                    </p:tgtEl>
                  </p:cond>
                </p:stCondLst>
                <p:endSync evt="end" delay="0">
                  <p:rtn val="all"/>
                </p:endSync>
                <p:childTnLst>
                  <p:par>
                    <p:cTn id="106" fill="hold">
                      <p:stCondLst>
                        <p:cond delay="0"/>
                      </p:stCondLst>
                      <p:childTnLst>
                        <p:par>
                          <p:cTn id="107" fill="hold">
                            <p:stCondLst>
                              <p:cond delay="0"/>
                            </p:stCondLst>
                            <p:childTnLst>
                              <p:par>
                                <p:cTn id="108" presetID="2" presetClass="mediacall" presetSubtype="0" fill="hold" nodeType="clickEffect">
                                  <p:stCondLst>
                                    <p:cond delay="0"/>
                                  </p:stCondLst>
                                  <p:childTnLst>
                                    <p:cmd type="call" cmd="togglePause">
                                      <p:cBhvr>
                                        <p:cTn id="109" dur="1" fill="hold"/>
                                        <p:tgtEl>
                                          <p:spTgt spid="33"/>
                                        </p:tgtEl>
                                      </p:cBhvr>
                                    </p:cmd>
                                  </p:childTnLst>
                                </p:cTn>
                              </p:par>
                            </p:childTnLst>
                          </p:cTn>
                        </p:par>
                      </p:childTnLst>
                    </p:cTn>
                  </p:par>
                </p:childTnLst>
              </p:cTn>
              <p:nextCondLst>
                <p:cond evt="onClick" delay="0">
                  <p:tgtEl>
                    <p:spTgt spid="33"/>
                  </p:tgtEl>
                </p:cond>
              </p:nextCondLst>
            </p:seq>
            <p:video>
              <p:cMediaNode>
                <p:cTn id="110" fill="hold" display="0">
                  <p:stCondLst>
                    <p:cond delay="indefinite"/>
                  </p:stCondLst>
                  <p:endCondLst>
                    <p:cond evt="onNext" delay="0">
                      <p:tgtEl>
                        <p:sldTgt/>
                      </p:tgtEl>
                    </p:cond>
                    <p:cond evt="onPrev" delay="0">
                      <p:tgtEl>
                        <p:sldTgt/>
                      </p:tgtEl>
                    </p:cond>
                  </p:endCondLst>
                </p:cTn>
                <p:tgtEl>
                  <p:spTgt spid="33"/>
                </p:tgtEl>
              </p:cMediaNode>
            </p:video>
          </p:childTnLst>
        </p:cTn>
      </p:par>
    </p:tnLst>
    <p:bldLst>
      <p:bldP spid="28680" grpId="0" animBg="1"/>
      <p:bldP spid="28681" grpId="0" animBg="1"/>
      <p:bldP spid="28682" grpId="0" animBg="1"/>
      <p:bldP spid="28683" grpId="0" animBg="1"/>
      <p:bldP spid="28684" grpId="0" animBg="1"/>
      <p:bldP spid="286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323850" y="1943100"/>
            <a:ext cx="8280400" cy="2565400"/>
          </a:xfrm>
          <a:prstGeom prst="rect">
            <a:avLst/>
          </a:prstGeom>
          <a:noFill/>
          <a:ln w="9525">
            <a:noFill/>
            <a:miter lim="800000"/>
            <a:headEnd/>
            <a:tailEnd/>
          </a:ln>
        </p:spPr>
        <p:txBody>
          <a:bodyPr>
            <a:spAutoFit/>
          </a:bodyPr>
          <a:lstStyle/>
          <a:p>
            <a:pPr algn="just">
              <a:spcBef>
                <a:spcPct val="50000"/>
              </a:spcBef>
            </a:pPr>
            <a:r>
              <a:rPr lang="fr-FR">
                <a:solidFill>
                  <a:schemeClr val="bg1"/>
                </a:solidFill>
              </a:rPr>
              <a:t>L’arrivée à la tête de l’URSS, en 1985, de Michail Gorbatchev fut l’élément précurseur à la chute du mur.</a:t>
            </a:r>
          </a:p>
          <a:p>
            <a:pPr algn="just">
              <a:spcBef>
                <a:spcPct val="50000"/>
              </a:spcBef>
            </a:pPr>
            <a:r>
              <a:rPr lang="fr-FR">
                <a:solidFill>
                  <a:schemeClr val="bg1"/>
                </a:solidFill>
              </a:rPr>
              <a:t>La </a:t>
            </a:r>
            <a:r>
              <a:rPr lang="fr-FR">
                <a:solidFill>
                  <a:srgbClr val="FF0000"/>
                </a:solidFill>
              </a:rPr>
              <a:t>glasnost</a:t>
            </a:r>
            <a:r>
              <a:rPr lang="fr-FR">
                <a:solidFill>
                  <a:schemeClr val="bg1"/>
                </a:solidFill>
              </a:rPr>
              <a:t> (transparence politique) et la </a:t>
            </a:r>
            <a:r>
              <a:rPr lang="fr-FR">
                <a:solidFill>
                  <a:srgbClr val="FF0000"/>
                </a:solidFill>
              </a:rPr>
              <a:t>perestroïka</a:t>
            </a:r>
            <a:r>
              <a:rPr lang="fr-FR">
                <a:solidFill>
                  <a:schemeClr val="bg1"/>
                </a:solidFill>
              </a:rPr>
              <a:t> (modernisation de l’économie) ont amené les dirigeants des différents pays du bloc de l’est à assouplir leur position (élections libres en Pologne) .</a:t>
            </a:r>
          </a:p>
          <a:p>
            <a:pPr algn="just">
              <a:spcBef>
                <a:spcPct val="50000"/>
              </a:spcBef>
            </a:pPr>
            <a:r>
              <a:rPr lang="fr-FR">
                <a:solidFill>
                  <a:schemeClr val="bg1"/>
                </a:solidFill>
              </a:rPr>
              <a:t>De juin à décembre 1989, les démocraties populaires s’ouvrent, sous la pression de leurs habitants à la démocratie, symbolisée par la chute du mur le 9 novembre.</a:t>
            </a:r>
          </a:p>
        </p:txBody>
      </p:sp>
      <p:sp>
        <p:nvSpPr>
          <p:cNvPr id="31746" name="Text Box 5"/>
          <p:cNvSpPr txBox="1">
            <a:spLocks noChangeArrowheads="1"/>
          </p:cNvSpPr>
          <p:nvPr/>
        </p:nvSpPr>
        <p:spPr bwMode="auto">
          <a:xfrm>
            <a:off x="1187450" y="836613"/>
            <a:ext cx="6769100" cy="366712"/>
          </a:xfrm>
          <a:prstGeom prst="rect">
            <a:avLst/>
          </a:prstGeom>
          <a:noFill/>
          <a:ln w="9525">
            <a:noFill/>
            <a:miter lim="800000"/>
            <a:headEnd/>
            <a:tailEnd/>
          </a:ln>
        </p:spPr>
        <p:txBody>
          <a:bodyPr>
            <a:spAutoFit/>
          </a:bodyPr>
          <a:lstStyle/>
          <a:p>
            <a:pPr algn="ctr">
              <a:spcBef>
                <a:spcPct val="50000"/>
              </a:spcBef>
            </a:pPr>
            <a:r>
              <a:rPr lang="fr-FR">
                <a:solidFill>
                  <a:schemeClr val="bg1"/>
                </a:solidFill>
              </a:rPr>
              <a:t>Le contexte historique</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Les conséquences</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73A7392-57B2-4447-B355-9BFBC2BF98A2}" type="slidenum">
              <a:rPr lang="fr-FR" sz="1200">
                <a:solidFill>
                  <a:schemeClr val="tx1">
                    <a:tint val="75000"/>
                  </a:schemeClr>
                </a:solidFill>
                <a:latin typeface="+mn-lt"/>
              </a:rPr>
              <a:pPr algn="r" fontAlgn="auto">
                <a:spcBef>
                  <a:spcPts val="0"/>
                </a:spcBef>
                <a:spcAft>
                  <a:spcPts val="0"/>
                </a:spcAft>
                <a:defRPr/>
              </a:pPr>
              <a:t>19</a:t>
            </a:fld>
            <a:endParaRPr lang="fr-FR" sz="1200">
              <a:solidFill>
                <a:schemeClr val="tx1">
                  <a:tint val="75000"/>
                </a:schemeClr>
              </a:solidFill>
              <a:latin typeface="+mn-lt"/>
            </a:endParaRPr>
          </a:p>
        </p:txBody>
      </p:sp>
      <p:pic>
        <p:nvPicPr>
          <p:cNvPr id="32772" name="Picture 5" descr="europe_1991"/>
          <p:cNvPicPr>
            <a:picLocks noChangeAspect="1" noChangeArrowheads="1"/>
          </p:cNvPicPr>
          <p:nvPr/>
        </p:nvPicPr>
        <p:blipFill>
          <a:blip r:embed="rId2"/>
          <a:srcRect/>
          <a:stretch>
            <a:fillRect/>
          </a:stretch>
        </p:blipFill>
        <p:spPr bwMode="auto">
          <a:xfrm>
            <a:off x="395288" y="1557338"/>
            <a:ext cx="4032250" cy="3530600"/>
          </a:xfrm>
          <a:prstGeom prst="rect">
            <a:avLst/>
          </a:prstGeom>
          <a:noFill/>
          <a:ln w="9525">
            <a:noFill/>
            <a:miter lim="800000"/>
            <a:headEnd/>
            <a:tailEnd/>
          </a:ln>
        </p:spPr>
      </p:pic>
      <p:sp>
        <p:nvSpPr>
          <p:cNvPr id="30725" name="Text Box 6"/>
          <p:cNvSpPr txBox="1">
            <a:spLocks noChangeArrowheads="1"/>
          </p:cNvSpPr>
          <p:nvPr/>
        </p:nvSpPr>
        <p:spPr bwMode="auto">
          <a:xfrm>
            <a:off x="4572000" y="1639888"/>
            <a:ext cx="3887788" cy="3876675"/>
          </a:xfrm>
          <a:prstGeom prst="rect">
            <a:avLst/>
          </a:prstGeom>
          <a:noFill/>
          <a:ln w="9525">
            <a:noFill/>
            <a:miter lim="800000"/>
            <a:headEnd/>
            <a:tailEnd/>
          </a:ln>
        </p:spPr>
        <p:txBody>
          <a:bodyPr>
            <a:spAutoFit/>
          </a:bodyPr>
          <a:lstStyle/>
          <a:p>
            <a:pPr algn="ctr">
              <a:spcBef>
                <a:spcPct val="50000"/>
              </a:spcBef>
            </a:pPr>
            <a:r>
              <a:rPr lang="fr-FR">
                <a:solidFill>
                  <a:schemeClr val="bg1"/>
                </a:solidFill>
              </a:rPr>
              <a:t>La réunification allemande</a:t>
            </a:r>
          </a:p>
          <a:p>
            <a:pPr algn="just">
              <a:spcBef>
                <a:spcPct val="50000"/>
              </a:spcBef>
            </a:pPr>
            <a:r>
              <a:rPr lang="fr-FR" sz="1400" b="1">
                <a:solidFill>
                  <a:schemeClr val="bg1"/>
                </a:solidFill>
              </a:rPr>
              <a:t>Il fallut attendre onze mois après la chute du Mur en 1989 pour que se réalise la réunification allemande. Elle correspondait à la volonté des Allemands dans les deux Etats. Lors des premières (et dernières) élections libres à la Chambre du peuple le 18 mars 1990, la grande majorité des Allemands de l’Est vota en faveur des partis qui demandaient une adhésion rapide de la RDA à la République fédérale. Celle-ci fut convenue par traité entre les deux Etats allemands pendant l’été 1990. La réunification fut effective en octobre 1990.</a:t>
            </a:r>
          </a:p>
          <a:p>
            <a:pPr algn="ctr">
              <a:spcBef>
                <a:spcPct val="50000"/>
              </a:spcBef>
            </a:pPr>
            <a:endParaRPr lang="fr-FR" sz="1400" b="1">
              <a:solidFill>
                <a:schemeClr val="bg1"/>
              </a:solidFill>
            </a:endParaRPr>
          </a:p>
          <a:p>
            <a:pPr algn="ctr">
              <a:spcBef>
                <a:spcPct val="50000"/>
              </a:spcBef>
            </a:pPr>
            <a:endParaRPr lang="fr-FR" sz="140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linds(horizontal)">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p:cNvPicPr>
            <a:picLocks noChangeAspect="1" noChangeArrowheads="1"/>
          </p:cNvPicPr>
          <p:nvPr/>
        </p:nvPicPr>
        <p:blipFill>
          <a:blip r:embed="rId2"/>
          <a:srcRect/>
          <a:stretch>
            <a:fillRect/>
          </a:stretch>
        </p:blipFill>
        <p:spPr bwMode="auto">
          <a:xfrm>
            <a:off x="684213" y="1484313"/>
            <a:ext cx="7775575" cy="3719512"/>
          </a:xfrm>
          <a:prstGeom prst="rect">
            <a:avLst/>
          </a:prstGeom>
          <a:noFill/>
          <a:ln w="9525">
            <a:noFill/>
            <a:miter lim="800000"/>
            <a:headEnd/>
            <a:tailEnd/>
          </a:ln>
        </p:spPr>
      </p:pic>
      <p:sp>
        <p:nvSpPr>
          <p:cNvPr id="15362" name="Text Box 6"/>
          <p:cNvSpPr txBox="1">
            <a:spLocks noChangeArrowheads="1"/>
          </p:cNvSpPr>
          <p:nvPr/>
        </p:nvSpPr>
        <p:spPr bwMode="auto">
          <a:xfrm>
            <a:off x="827088" y="404813"/>
            <a:ext cx="7561262" cy="579437"/>
          </a:xfrm>
          <a:prstGeom prst="rect">
            <a:avLst/>
          </a:prstGeom>
          <a:noFill/>
          <a:ln w="9525">
            <a:noFill/>
            <a:miter lim="800000"/>
            <a:headEnd/>
            <a:tailEnd/>
          </a:ln>
        </p:spPr>
        <p:txBody>
          <a:bodyPr>
            <a:spAutoFit/>
          </a:bodyPr>
          <a:lstStyle/>
          <a:p>
            <a:pPr algn="ctr">
              <a:spcBef>
                <a:spcPct val="50000"/>
              </a:spcBef>
            </a:pPr>
            <a:r>
              <a:rPr lang="fr-FR" sz="3200">
                <a:solidFill>
                  <a:schemeClr val="bg1"/>
                </a:solidFill>
              </a:rPr>
              <a:t>Un monde Bipolaire</a:t>
            </a:r>
          </a:p>
        </p:txBody>
      </p:sp>
      <p:sp>
        <p:nvSpPr>
          <p:cNvPr id="34823" name="AutoShape 7"/>
          <p:cNvSpPr>
            <a:spLocks noChangeArrowheads="1"/>
          </p:cNvSpPr>
          <p:nvPr/>
        </p:nvSpPr>
        <p:spPr bwMode="auto">
          <a:xfrm>
            <a:off x="468313" y="5661025"/>
            <a:ext cx="1439862" cy="503238"/>
          </a:xfrm>
          <a:prstGeom prst="wedgeRectCallout">
            <a:avLst>
              <a:gd name="adj1" fmla="val 47574"/>
              <a:gd name="adj2" fmla="val -420662"/>
            </a:avLst>
          </a:prstGeom>
          <a:solidFill>
            <a:srgbClr val="0000FF"/>
          </a:solidFill>
          <a:ln w="9525">
            <a:solidFill>
              <a:schemeClr val="tx1"/>
            </a:solidFill>
            <a:miter lim="800000"/>
            <a:headEnd/>
            <a:tailEnd/>
          </a:ln>
        </p:spPr>
        <p:txBody>
          <a:bodyPr/>
          <a:lstStyle/>
          <a:p>
            <a:pPr algn="ctr"/>
            <a:r>
              <a:rPr lang="fr-FR" sz="1400" b="1"/>
              <a:t>Etats-Unis d’Amérique</a:t>
            </a:r>
          </a:p>
        </p:txBody>
      </p:sp>
      <p:sp>
        <p:nvSpPr>
          <p:cNvPr id="34824" name="AutoShape 8"/>
          <p:cNvSpPr>
            <a:spLocks noChangeArrowheads="1"/>
          </p:cNvSpPr>
          <p:nvPr/>
        </p:nvSpPr>
        <p:spPr bwMode="auto">
          <a:xfrm>
            <a:off x="7380288" y="5805488"/>
            <a:ext cx="1439862" cy="360362"/>
          </a:xfrm>
          <a:prstGeom prst="wedgeRectCallout">
            <a:avLst>
              <a:gd name="adj1" fmla="val -66648"/>
              <a:gd name="adj2" fmla="val -516958"/>
            </a:avLst>
          </a:prstGeom>
          <a:solidFill>
            <a:srgbClr val="FF0000"/>
          </a:solidFill>
          <a:ln w="9525">
            <a:solidFill>
              <a:schemeClr val="tx1"/>
            </a:solidFill>
            <a:miter lim="800000"/>
            <a:headEnd/>
            <a:tailEnd/>
          </a:ln>
        </p:spPr>
        <p:txBody>
          <a:bodyPr/>
          <a:lstStyle/>
          <a:p>
            <a:pPr algn="ctr"/>
            <a:r>
              <a:rPr lang="fr-FR" b="1">
                <a:solidFill>
                  <a:schemeClr val="bg1"/>
                </a:solidFill>
              </a:rPr>
              <a:t>URSS</a:t>
            </a:r>
          </a:p>
        </p:txBody>
      </p:sp>
      <p:sp>
        <p:nvSpPr>
          <p:cNvPr id="34825" name="AutoShape 9"/>
          <p:cNvSpPr>
            <a:spLocks noChangeArrowheads="1"/>
          </p:cNvSpPr>
          <p:nvPr/>
        </p:nvSpPr>
        <p:spPr bwMode="auto">
          <a:xfrm>
            <a:off x="2268538" y="6021388"/>
            <a:ext cx="1439862" cy="503237"/>
          </a:xfrm>
          <a:prstGeom prst="wedgeRectCallout">
            <a:avLst>
              <a:gd name="adj1" fmla="val -5347"/>
              <a:gd name="adj2" fmla="val -300472"/>
            </a:avLst>
          </a:prstGeom>
          <a:solidFill>
            <a:srgbClr val="0000FF"/>
          </a:solidFill>
          <a:ln w="9525">
            <a:solidFill>
              <a:schemeClr val="tx1"/>
            </a:solidFill>
            <a:miter lim="800000"/>
            <a:headEnd/>
            <a:tailEnd/>
          </a:ln>
        </p:spPr>
        <p:txBody>
          <a:bodyPr/>
          <a:lstStyle/>
          <a:p>
            <a:pPr algn="ctr"/>
            <a:r>
              <a:rPr lang="fr-FR" sz="1400" b="1"/>
              <a:t>Bloc Occidental</a:t>
            </a:r>
          </a:p>
        </p:txBody>
      </p:sp>
      <p:sp>
        <p:nvSpPr>
          <p:cNvPr id="34826" name="AutoShape 10"/>
          <p:cNvSpPr>
            <a:spLocks noChangeArrowheads="1"/>
          </p:cNvSpPr>
          <p:nvPr/>
        </p:nvSpPr>
        <p:spPr bwMode="auto">
          <a:xfrm>
            <a:off x="5580063" y="5949950"/>
            <a:ext cx="1439862" cy="504825"/>
          </a:xfrm>
          <a:prstGeom prst="wedgeRectCallout">
            <a:avLst>
              <a:gd name="adj1" fmla="val -14940"/>
              <a:gd name="adj2" fmla="val -276417"/>
            </a:avLst>
          </a:prstGeom>
          <a:solidFill>
            <a:srgbClr val="FF0000"/>
          </a:solidFill>
          <a:ln w="9525">
            <a:solidFill>
              <a:schemeClr val="tx1"/>
            </a:solidFill>
            <a:miter lim="800000"/>
            <a:headEnd/>
            <a:tailEnd/>
          </a:ln>
        </p:spPr>
        <p:txBody>
          <a:bodyPr/>
          <a:lstStyle/>
          <a:p>
            <a:pPr algn="ctr"/>
            <a:r>
              <a:rPr lang="fr-FR" sz="1400" b="1">
                <a:solidFill>
                  <a:schemeClr val="bg1"/>
                </a:solidFill>
              </a:rPr>
              <a:t>Bloc communiste</a:t>
            </a:r>
          </a:p>
        </p:txBody>
      </p:sp>
      <p:sp>
        <p:nvSpPr>
          <p:cNvPr id="34827" name="AutoShape 11"/>
          <p:cNvSpPr>
            <a:spLocks noChangeArrowheads="1"/>
          </p:cNvSpPr>
          <p:nvPr/>
        </p:nvSpPr>
        <p:spPr bwMode="auto">
          <a:xfrm>
            <a:off x="3924300" y="6021388"/>
            <a:ext cx="1368425" cy="503237"/>
          </a:xfrm>
          <a:prstGeom prst="wedgeRectCallout">
            <a:avLst>
              <a:gd name="adj1" fmla="val -6958"/>
              <a:gd name="adj2" fmla="val -309306"/>
            </a:avLst>
          </a:prstGeom>
          <a:solidFill>
            <a:srgbClr val="C0C0C0"/>
          </a:solidFill>
          <a:ln w="9525">
            <a:solidFill>
              <a:schemeClr val="tx1"/>
            </a:solidFill>
            <a:miter lim="800000"/>
            <a:headEnd/>
            <a:tailEnd/>
          </a:ln>
        </p:spPr>
        <p:txBody>
          <a:bodyPr/>
          <a:lstStyle/>
          <a:p>
            <a:pPr algn="ctr"/>
            <a:r>
              <a:rPr lang="fr-FR" sz="1400" b="1">
                <a:solidFill>
                  <a:schemeClr val="bg1"/>
                </a:solidFill>
              </a:rPr>
              <a:t>Pays Indépendants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linds(horizontal)">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blinds(horizontal)">
                                      <p:cBhvr>
                                        <p:cTn id="12" dur="500"/>
                                        <p:tgtEl>
                                          <p:spTgt spid="348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5"/>
                                        </p:tgtEl>
                                        <p:attrNameLst>
                                          <p:attrName>style.visibility</p:attrName>
                                        </p:attrNameLst>
                                      </p:cBhvr>
                                      <p:to>
                                        <p:strVal val="visible"/>
                                      </p:to>
                                    </p:set>
                                    <p:animEffect transition="in" filter="blinds(horizontal)">
                                      <p:cBhvr>
                                        <p:cTn id="17" dur="500"/>
                                        <p:tgtEl>
                                          <p:spTgt spid="348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826"/>
                                        </p:tgtEl>
                                        <p:attrNameLst>
                                          <p:attrName>style.visibility</p:attrName>
                                        </p:attrNameLst>
                                      </p:cBhvr>
                                      <p:to>
                                        <p:strVal val="visible"/>
                                      </p:to>
                                    </p:set>
                                    <p:animEffect transition="in" filter="blinds(horizontal)">
                                      <p:cBhvr>
                                        <p:cTn id="22" dur="500"/>
                                        <p:tgtEl>
                                          <p:spTgt spid="348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827"/>
                                        </p:tgtEl>
                                        <p:attrNameLst>
                                          <p:attrName>style.visibility</p:attrName>
                                        </p:attrNameLst>
                                      </p:cBhvr>
                                      <p:to>
                                        <p:strVal val="visible"/>
                                      </p:to>
                                    </p:set>
                                    <p:animEffect transition="in" filter="blinds(horizontal)">
                                      <p:cBhvr>
                                        <p:cTn id="27" dur="5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animBg="1"/>
      <p:bldP spid="34825" grpId="0" animBg="1"/>
      <p:bldP spid="34826" grpId="0" animBg="1"/>
      <p:bldP spid="348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Les conséquences</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0E4837B-6868-42CA-B8FC-6851E7C495D9}" type="slidenum">
              <a:rPr lang="fr-FR" sz="1200">
                <a:solidFill>
                  <a:schemeClr val="tx1">
                    <a:tint val="75000"/>
                  </a:schemeClr>
                </a:solidFill>
                <a:latin typeface="+mn-lt"/>
              </a:rPr>
              <a:pPr algn="r" fontAlgn="auto">
                <a:spcBef>
                  <a:spcPts val="0"/>
                </a:spcBef>
                <a:spcAft>
                  <a:spcPts val="0"/>
                </a:spcAft>
                <a:defRPr/>
              </a:pPr>
              <a:t>20</a:t>
            </a:fld>
            <a:endParaRPr lang="fr-FR" sz="1200">
              <a:solidFill>
                <a:schemeClr val="tx1">
                  <a:tint val="75000"/>
                </a:schemeClr>
              </a:solidFill>
              <a:latin typeface="+mn-lt"/>
            </a:endParaRPr>
          </a:p>
        </p:txBody>
      </p:sp>
      <p:grpSp>
        <p:nvGrpSpPr>
          <p:cNvPr id="33796" name="Group 7"/>
          <p:cNvGrpSpPr>
            <a:grpSpLocks/>
          </p:cNvGrpSpPr>
          <p:nvPr/>
        </p:nvGrpSpPr>
        <p:grpSpPr bwMode="auto">
          <a:xfrm>
            <a:off x="900113" y="1412875"/>
            <a:ext cx="2159000" cy="4606925"/>
            <a:chOff x="476" y="1026"/>
            <a:chExt cx="1315" cy="2857"/>
          </a:xfrm>
        </p:grpSpPr>
        <p:pic>
          <p:nvPicPr>
            <p:cNvPr id="33798" name="Picture 5" descr="bacp9814"/>
            <p:cNvPicPr>
              <a:picLocks noChangeAspect="1" noChangeArrowheads="1"/>
            </p:cNvPicPr>
            <p:nvPr/>
          </p:nvPicPr>
          <p:blipFill>
            <a:blip r:embed="rId2"/>
            <a:srcRect/>
            <a:stretch>
              <a:fillRect/>
            </a:stretch>
          </p:blipFill>
          <p:spPr bwMode="auto">
            <a:xfrm>
              <a:off x="476" y="1026"/>
              <a:ext cx="1315" cy="1407"/>
            </a:xfrm>
            <a:prstGeom prst="rect">
              <a:avLst/>
            </a:prstGeom>
            <a:noFill/>
            <a:ln w="9525">
              <a:noFill/>
              <a:miter lim="800000"/>
              <a:headEnd/>
              <a:tailEnd/>
            </a:ln>
          </p:spPr>
        </p:pic>
        <p:pic>
          <p:nvPicPr>
            <p:cNvPr id="33799" name="Picture 6" descr="chomage allemagne"/>
            <p:cNvPicPr>
              <a:picLocks noChangeAspect="1" noChangeArrowheads="1"/>
            </p:cNvPicPr>
            <p:nvPr/>
          </p:nvPicPr>
          <p:blipFill>
            <a:blip r:embed="rId3"/>
            <a:srcRect/>
            <a:stretch>
              <a:fillRect/>
            </a:stretch>
          </p:blipFill>
          <p:spPr bwMode="auto">
            <a:xfrm>
              <a:off x="476" y="2432"/>
              <a:ext cx="1315" cy="1451"/>
            </a:xfrm>
            <a:prstGeom prst="rect">
              <a:avLst/>
            </a:prstGeom>
            <a:noFill/>
            <a:ln w="9525">
              <a:noFill/>
              <a:miter lim="800000"/>
              <a:headEnd/>
              <a:tailEnd/>
            </a:ln>
          </p:spPr>
        </p:pic>
      </p:grpSp>
      <p:sp>
        <p:nvSpPr>
          <p:cNvPr id="31749" name="Text Box 8"/>
          <p:cNvSpPr txBox="1">
            <a:spLocks noChangeArrowheads="1"/>
          </p:cNvSpPr>
          <p:nvPr/>
        </p:nvSpPr>
        <p:spPr bwMode="auto">
          <a:xfrm>
            <a:off x="3708400" y="1557338"/>
            <a:ext cx="4535488" cy="3513137"/>
          </a:xfrm>
          <a:prstGeom prst="rect">
            <a:avLst/>
          </a:prstGeom>
          <a:noFill/>
          <a:ln w="9525">
            <a:noFill/>
            <a:miter lim="800000"/>
            <a:headEnd/>
            <a:tailEnd/>
          </a:ln>
        </p:spPr>
        <p:txBody>
          <a:bodyPr>
            <a:spAutoFit/>
          </a:bodyPr>
          <a:lstStyle/>
          <a:p>
            <a:pPr algn="ctr">
              <a:spcBef>
                <a:spcPct val="50000"/>
              </a:spcBef>
            </a:pPr>
            <a:r>
              <a:rPr lang="fr-FR">
                <a:solidFill>
                  <a:schemeClr val="bg1"/>
                </a:solidFill>
              </a:rPr>
              <a:t>La difficile intégration de l’Allemagne de l’Est</a:t>
            </a:r>
          </a:p>
          <a:p>
            <a:pPr algn="just">
              <a:spcBef>
                <a:spcPct val="50000"/>
              </a:spcBef>
            </a:pPr>
            <a:r>
              <a:rPr lang="fr-FR" sz="1400" b="1">
                <a:solidFill>
                  <a:schemeClr val="bg1"/>
                </a:solidFill>
              </a:rPr>
              <a:t>L’intégration de la RDA à l’Allemagne fédérale a souvent été perçue par les allemands de l’Est comme une « absorption » de l’Est par L’Ouest.</a:t>
            </a:r>
          </a:p>
          <a:p>
            <a:pPr algn="just">
              <a:spcBef>
                <a:spcPct val="50000"/>
              </a:spcBef>
            </a:pPr>
            <a:r>
              <a:rPr lang="fr-FR" sz="1400" b="1">
                <a:solidFill>
                  <a:schemeClr val="bg1"/>
                </a:solidFill>
              </a:rPr>
              <a:t>En effet, l’intégration à l’économie de Marché s’est faite par la privatisation de nombreuses entreprises. Celles qui n’étaient pas rentables ont été liquidées avec les conséquences humaines que cela entraîne, notamment au niveau du chômage.</a:t>
            </a:r>
          </a:p>
          <a:p>
            <a:pPr algn="just">
              <a:spcBef>
                <a:spcPct val="50000"/>
              </a:spcBef>
            </a:pPr>
            <a:r>
              <a:rPr lang="fr-FR" sz="1400" b="1">
                <a:solidFill>
                  <a:schemeClr val="bg1"/>
                </a:solidFill>
              </a:rPr>
              <a:t>Ainsi, les traces de la division dans l’Allemagne d’aujourd’hui persistent avec un décalage de niveau de vie et de mentalités générateurs de tensions entre l’Ouest et l’Est.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linds(horizontal)">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Les conséquences</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CAD0E47-F6E1-4005-A97F-4E98D01C2FCE}" type="slidenum">
              <a:rPr lang="fr-FR" sz="1200">
                <a:solidFill>
                  <a:schemeClr val="tx1">
                    <a:tint val="75000"/>
                  </a:schemeClr>
                </a:solidFill>
                <a:latin typeface="+mn-lt"/>
              </a:rPr>
              <a:pPr algn="r" fontAlgn="auto">
                <a:spcBef>
                  <a:spcPts val="0"/>
                </a:spcBef>
                <a:spcAft>
                  <a:spcPts val="0"/>
                </a:spcAft>
                <a:defRPr/>
              </a:pPr>
              <a:t>21</a:t>
            </a:fld>
            <a:endParaRPr lang="fr-FR" sz="1200">
              <a:solidFill>
                <a:schemeClr val="tx1">
                  <a:tint val="75000"/>
                </a:schemeClr>
              </a:solidFill>
              <a:latin typeface="+mn-lt"/>
            </a:endParaRPr>
          </a:p>
        </p:txBody>
      </p:sp>
      <p:pic>
        <p:nvPicPr>
          <p:cNvPr id="34820" name="Picture 5" descr="Tête nucléaires"/>
          <p:cNvPicPr>
            <a:picLocks noChangeAspect="1" noChangeArrowheads="1"/>
          </p:cNvPicPr>
          <p:nvPr/>
        </p:nvPicPr>
        <p:blipFill>
          <a:blip r:embed="rId2"/>
          <a:srcRect/>
          <a:stretch>
            <a:fillRect/>
          </a:stretch>
        </p:blipFill>
        <p:spPr bwMode="auto">
          <a:xfrm>
            <a:off x="755650" y="1557338"/>
            <a:ext cx="3311525" cy="3238500"/>
          </a:xfrm>
          <a:prstGeom prst="rect">
            <a:avLst/>
          </a:prstGeom>
          <a:noFill/>
          <a:ln w="9525">
            <a:noFill/>
            <a:miter lim="800000"/>
            <a:headEnd/>
            <a:tailEnd/>
          </a:ln>
        </p:spPr>
      </p:pic>
      <p:sp>
        <p:nvSpPr>
          <p:cNvPr id="32773" name="Text Box 6"/>
          <p:cNvSpPr txBox="1">
            <a:spLocks noChangeArrowheads="1"/>
          </p:cNvSpPr>
          <p:nvPr/>
        </p:nvSpPr>
        <p:spPr bwMode="auto">
          <a:xfrm>
            <a:off x="4572000" y="1844675"/>
            <a:ext cx="4032250" cy="2768600"/>
          </a:xfrm>
          <a:prstGeom prst="rect">
            <a:avLst/>
          </a:prstGeom>
          <a:noFill/>
          <a:ln w="9525">
            <a:noFill/>
            <a:miter lim="800000"/>
            <a:headEnd/>
            <a:tailEnd/>
          </a:ln>
        </p:spPr>
        <p:txBody>
          <a:bodyPr>
            <a:spAutoFit/>
          </a:bodyPr>
          <a:lstStyle/>
          <a:p>
            <a:pPr algn="ctr">
              <a:spcBef>
                <a:spcPct val="50000"/>
              </a:spcBef>
            </a:pPr>
            <a:r>
              <a:rPr lang="fr-FR">
                <a:solidFill>
                  <a:schemeClr val="bg1"/>
                </a:solidFill>
              </a:rPr>
              <a:t>La diminution de l’armement nucléaire</a:t>
            </a:r>
          </a:p>
          <a:p>
            <a:pPr algn="just">
              <a:spcBef>
                <a:spcPct val="50000"/>
              </a:spcBef>
            </a:pPr>
            <a:r>
              <a:rPr lang="fr-FR" sz="1400" b="1">
                <a:solidFill>
                  <a:schemeClr val="bg1"/>
                </a:solidFill>
              </a:rPr>
              <a:t>La dissuasion nucléaire a fonctionné durant toute la guerre froide selon le principe de la terreur. : pas question d’attaquer puisque l’adversaire a les capacités de vous infliger des dommages terribles en représailles.</a:t>
            </a:r>
          </a:p>
          <a:p>
            <a:pPr algn="just">
              <a:spcBef>
                <a:spcPct val="50000"/>
              </a:spcBef>
            </a:pPr>
            <a:r>
              <a:rPr lang="fr-FR" sz="1400" b="1">
                <a:solidFill>
                  <a:schemeClr val="bg1"/>
                </a:solidFill>
              </a:rPr>
              <a:t>La fin des années 1990 marque également la fin de la prolifération de l’armement nucléaire et notamment de l’ensemble des ogives pointées sur les différents blocs en Europe.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Les conséquences</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2540E62-3F2D-444A-BBD2-FD3BD5C5E8F4}" type="slidenum">
              <a:rPr lang="fr-FR" sz="1200">
                <a:solidFill>
                  <a:schemeClr val="tx1">
                    <a:tint val="75000"/>
                  </a:schemeClr>
                </a:solidFill>
                <a:latin typeface="+mn-lt"/>
              </a:rPr>
              <a:pPr algn="r" fontAlgn="auto">
                <a:spcBef>
                  <a:spcPts val="0"/>
                </a:spcBef>
                <a:spcAft>
                  <a:spcPts val="0"/>
                </a:spcAft>
                <a:defRPr/>
              </a:pPr>
              <a:t>22</a:t>
            </a:fld>
            <a:endParaRPr lang="fr-FR" sz="1200">
              <a:solidFill>
                <a:schemeClr val="tx1">
                  <a:tint val="75000"/>
                </a:schemeClr>
              </a:solidFill>
              <a:latin typeface="+mn-lt"/>
            </a:endParaRPr>
          </a:p>
        </p:txBody>
      </p:sp>
      <p:pic>
        <p:nvPicPr>
          <p:cNvPr id="35844" name="Picture 5" descr="Eclatement URSS"/>
          <p:cNvPicPr>
            <a:picLocks noChangeAspect="1" noChangeArrowheads="1"/>
          </p:cNvPicPr>
          <p:nvPr/>
        </p:nvPicPr>
        <p:blipFill>
          <a:blip r:embed="rId2"/>
          <a:srcRect/>
          <a:stretch>
            <a:fillRect/>
          </a:stretch>
        </p:blipFill>
        <p:spPr bwMode="auto">
          <a:xfrm>
            <a:off x="611188" y="2205038"/>
            <a:ext cx="3948112" cy="2938462"/>
          </a:xfrm>
          <a:prstGeom prst="rect">
            <a:avLst/>
          </a:prstGeom>
          <a:noFill/>
          <a:ln w="9525">
            <a:solidFill>
              <a:schemeClr val="bg2"/>
            </a:solidFill>
            <a:miter lim="800000"/>
            <a:headEnd/>
            <a:tailEnd/>
          </a:ln>
        </p:spPr>
      </p:pic>
      <p:sp>
        <p:nvSpPr>
          <p:cNvPr id="33797" name="Text Box 6"/>
          <p:cNvSpPr txBox="1">
            <a:spLocks noChangeArrowheads="1"/>
          </p:cNvSpPr>
          <p:nvPr/>
        </p:nvSpPr>
        <p:spPr bwMode="auto">
          <a:xfrm>
            <a:off x="4714875" y="2133600"/>
            <a:ext cx="3673475" cy="4016375"/>
          </a:xfrm>
          <a:prstGeom prst="rect">
            <a:avLst/>
          </a:prstGeom>
          <a:noFill/>
          <a:ln w="9525">
            <a:noFill/>
            <a:miter lim="800000"/>
            <a:headEnd/>
            <a:tailEnd/>
          </a:ln>
        </p:spPr>
        <p:txBody>
          <a:bodyPr>
            <a:spAutoFit/>
          </a:bodyPr>
          <a:lstStyle/>
          <a:p>
            <a:pPr algn="ctr">
              <a:spcBef>
                <a:spcPct val="50000"/>
              </a:spcBef>
            </a:pPr>
            <a:r>
              <a:rPr lang="fr-FR">
                <a:solidFill>
                  <a:schemeClr val="bg1"/>
                </a:solidFill>
              </a:rPr>
              <a:t>L’éclatement de l’URSS –1991</a:t>
            </a:r>
          </a:p>
          <a:p>
            <a:pPr algn="just">
              <a:spcBef>
                <a:spcPct val="50000"/>
              </a:spcBef>
            </a:pPr>
            <a:r>
              <a:rPr lang="fr-FR" sz="1400" b="1">
                <a:solidFill>
                  <a:schemeClr val="bg1"/>
                </a:solidFill>
              </a:rPr>
              <a:t>Les réformes de Mikhaïl Gorbatchev (ouverture et démocratisation), destinées à redresser une économie sinistrée aboutissent à l’éclatement de l’URSS : indépendance des pays baltes annexés en 1940, puis des républiques soviétiques qui se regroupent dans une nouvelle communauté économique : la communauté des états indépendants (CEI).</a:t>
            </a:r>
          </a:p>
          <a:p>
            <a:pPr algn="ctr">
              <a:spcBef>
                <a:spcPct val="50000"/>
              </a:spcBef>
            </a:pPr>
            <a:endParaRPr lang="fr-FR" sz="1400" b="1">
              <a:solidFill>
                <a:schemeClr val="bg1"/>
              </a:solidFill>
            </a:endParaRPr>
          </a:p>
          <a:p>
            <a:pPr algn="ctr">
              <a:spcBef>
                <a:spcPct val="50000"/>
              </a:spcBef>
            </a:pPr>
            <a:endParaRPr lang="fr-FR">
              <a:solidFill>
                <a:schemeClr val="bg1"/>
              </a:solidFill>
            </a:endParaRPr>
          </a:p>
          <a:p>
            <a:pPr algn="ctr">
              <a:spcBef>
                <a:spcPct val="50000"/>
              </a:spcBef>
            </a:pPr>
            <a:endParaRPr lang="fr-FR" sz="1400" b="1">
              <a:solidFill>
                <a:schemeClr val="bg1"/>
              </a:solidFill>
            </a:endParaRPr>
          </a:p>
          <a:p>
            <a:pPr algn="ctr">
              <a:spcBef>
                <a:spcPct val="50000"/>
              </a:spcBef>
            </a:pPr>
            <a:endParaRPr lang="fr-FR" sz="140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linds(horizontal)">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Les conséquences</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33D3645-8AD7-4CC7-994C-6525DBCA1BBC}" type="slidenum">
              <a:rPr lang="fr-FR" sz="1200">
                <a:solidFill>
                  <a:schemeClr val="tx1">
                    <a:tint val="75000"/>
                  </a:schemeClr>
                </a:solidFill>
                <a:latin typeface="+mn-lt"/>
              </a:rPr>
              <a:pPr algn="r" fontAlgn="auto">
                <a:spcBef>
                  <a:spcPts val="0"/>
                </a:spcBef>
                <a:spcAft>
                  <a:spcPts val="0"/>
                </a:spcAft>
                <a:defRPr/>
              </a:pPr>
              <a:t>23</a:t>
            </a:fld>
            <a:endParaRPr lang="fr-FR" sz="1200">
              <a:solidFill>
                <a:schemeClr val="tx1">
                  <a:tint val="75000"/>
                </a:schemeClr>
              </a:solidFill>
              <a:latin typeface="+mn-lt"/>
            </a:endParaRPr>
          </a:p>
        </p:txBody>
      </p:sp>
      <p:pic>
        <p:nvPicPr>
          <p:cNvPr id="36868" name="Picture 5" descr="USA-oncle_sam2"/>
          <p:cNvPicPr>
            <a:picLocks noChangeAspect="1" noChangeArrowheads="1"/>
          </p:cNvPicPr>
          <p:nvPr/>
        </p:nvPicPr>
        <p:blipFill>
          <a:blip r:embed="rId2"/>
          <a:srcRect/>
          <a:stretch>
            <a:fillRect/>
          </a:stretch>
        </p:blipFill>
        <p:spPr bwMode="auto">
          <a:xfrm>
            <a:off x="1042988" y="1484313"/>
            <a:ext cx="2979737" cy="4105275"/>
          </a:xfrm>
          <a:prstGeom prst="rect">
            <a:avLst/>
          </a:prstGeom>
          <a:noFill/>
          <a:ln w="9525">
            <a:noFill/>
            <a:miter lim="800000"/>
            <a:headEnd/>
            <a:tailEnd/>
          </a:ln>
        </p:spPr>
      </p:pic>
      <p:sp>
        <p:nvSpPr>
          <p:cNvPr id="34821" name="Text Box 6"/>
          <p:cNvSpPr txBox="1">
            <a:spLocks noChangeArrowheads="1"/>
          </p:cNvSpPr>
          <p:nvPr/>
        </p:nvSpPr>
        <p:spPr bwMode="auto">
          <a:xfrm>
            <a:off x="4572000" y="1714500"/>
            <a:ext cx="3786188" cy="4094163"/>
          </a:xfrm>
          <a:prstGeom prst="rect">
            <a:avLst/>
          </a:prstGeom>
          <a:noFill/>
          <a:ln w="9525">
            <a:noFill/>
            <a:miter lim="800000"/>
            <a:headEnd/>
            <a:tailEnd/>
          </a:ln>
        </p:spPr>
        <p:txBody>
          <a:bodyPr>
            <a:spAutoFit/>
          </a:bodyPr>
          <a:lstStyle/>
          <a:p>
            <a:pPr algn="ctr">
              <a:spcBef>
                <a:spcPct val="50000"/>
              </a:spcBef>
            </a:pPr>
            <a:r>
              <a:rPr lang="fr-FR">
                <a:solidFill>
                  <a:schemeClr val="bg1"/>
                </a:solidFill>
              </a:rPr>
              <a:t>Les Etats-Unis, unique superpuissance</a:t>
            </a:r>
          </a:p>
          <a:p>
            <a:pPr algn="just">
              <a:spcBef>
                <a:spcPct val="50000"/>
              </a:spcBef>
            </a:pPr>
            <a:r>
              <a:rPr lang="fr-FR" sz="1400" b="1">
                <a:solidFill>
                  <a:schemeClr val="bg1"/>
                </a:solidFill>
              </a:rPr>
              <a:t>Avec la disparition de leur principal concurrent, les Etats-Unisse trouvent sans adversaire à leur taille. Ils sont les seuls à posséder tous les éléments de puissance : technologique, économique, financière, politique, diplomatique, militaire et culturelle. </a:t>
            </a:r>
          </a:p>
          <a:p>
            <a:pPr algn="just">
              <a:spcBef>
                <a:spcPct val="50000"/>
              </a:spcBef>
            </a:pPr>
            <a:r>
              <a:rPr lang="fr-FR" sz="1400" b="1">
                <a:solidFill>
                  <a:schemeClr val="bg1"/>
                </a:solidFill>
              </a:rPr>
              <a:t>En position d’hégémonie, les USA imposent un ordre mondial fondé sur les principes de la démocratie, le droit international et le multilatéralisme (action à laquelle participent plusieurs états)</a:t>
            </a:r>
          </a:p>
          <a:p>
            <a:pPr algn="ctr">
              <a:spcBef>
                <a:spcPct val="50000"/>
              </a:spcBef>
            </a:pPr>
            <a:endParaRPr lang="fr-FR" sz="1400" b="1">
              <a:solidFill>
                <a:schemeClr val="bg1"/>
              </a:solidFill>
            </a:endParaRPr>
          </a:p>
          <a:p>
            <a:pPr algn="ctr">
              <a:spcBef>
                <a:spcPct val="50000"/>
              </a:spcBef>
            </a:pPr>
            <a:endParaRPr lang="fr-FR" sz="140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blinds(horizontal)">
                                      <p:cBhvr>
                                        <p:cTn id="7"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idx="4294967295"/>
          </p:nvPr>
        </p:nvSpPr>
        <p:spPr/>
        <p:txBody>
          <a:bodyPr/>
          <a:lstStyle/>
          <a:p>
            <a:pPr eaLnBrk="1" hangingPunct="1"/>
            <a:r>
              <a:rPr lang="fr-FR" sz="3200" smtClean="0">
                <a:solidFill>
                  <a:schemeClr val="bg1"/>
                </a:solidFill>
              </a:rPr>
              <a:t> La chute du mur de Berlin</a:t>
            </a:r>
            <a:br>
              <a:rPr lang="fr-FR" sz="3200" smtClean="0">
                <a:solidFill>
                  <a:schemeClr val="bg1"/>
                </a:solidFill>
              </a:rPr>
            </a:br>
            <a:r>
              <a:rPr lang="fr-FR" sz="2800" smtClean="0">
                <a:solidFill>
                  <a:schemeClr val="bg1"/>
                </a:solidFill>
              </a:rPr>
              <a:t>Les conséquences</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8A61B7F-988C-462E-84E1-B627FF04F141}" type="slidenum">
              <a:rPr lang="fr-FR" sz="1200">
                <a:solidFill>
                  <a:schemeClr val="tx1">
                    <a:tint val="75000"/>
                  </a:schemeClr>
                </a:solidFill>
                <a:latin typeface="+mn-lt"/>
              </a:rPr>
              <a:pPr algn="r" fontAlgn="auto">
                <a:spcBef>
                  <a:spcPts val="0"/>
                </a:spcBef>
                <a:spcAft>
                  <a:spcPts val="0"/>
                </a:spcAft>
                <a:defRPr/>
              </a:pPr>
              <a:t>24</a:t>
            </a:fld>
            <a:endParaRPr lang="fr-FR" sz="1200">
              <a:solidFill>
                <a:schemeClr val="tx1">
                  <a:tint val="75000"/>
                </a:schemeClr>
              </a:solidFill>
              <a:latin typeface="+mn-lt"/>
            </a:endParaRPr>
          </a:p>
        </p:txBody>
      </p:sp>
      <p:pic>
        <p:nvPicPr>
          <p:cNvPr id="37892" name="Picture 5" descr="paix-europe"/>
          <p:cNvPicPr>
            <a:picLocks noChangeAspect="1" noChangeArrowheads="1"/>
          </p:cNvPicPr>
          <p:nvPr/>
        </p:nvPicPr>
        <p:blipFill>
          <a:blip r:embed="rId2"/>
          <a:srcRect/>
          <a:stretch>
            <a:fillRect/>
          </a:stretch>
        </p:blipFill>
        <p:spPr bwMode="auto">
          <a:xfrm>
            <a:off x="900113" y="1628775"/>
            <a:ext cx="3130550" cy="4248150"/>
          </a:xfrm>
          <a:prstGeom prst="rect">
            <a:avLst/>
          </a:prstGeom>
          <a:noFill/>
          <a:ln w="9525">
            <a:noFill/>
            <a:miter lim="800000"/>
            <a:headEnd/>
            <a:tailEnd/>
          </a:ln>
        </p:spPr>
      </p:pic>
      <p:sp>
        <p:nvSpPr>
          <p:cNvPr id="35845" name="Text Box 6"/>
          <p:cNvSpPr txBox="1">
            <a:spLocks noChangeArrowheads="1"/>
          </p:cNvSpPr>
          <p:nvPr/>
        </p:nvSpPr>
        <p:spPr bwMode="auto">
          <a:xfrm>
            <a:off x="4211638" y="1700213"/>
            <a:ext cx="3889375" cy="3132137"/>
          </a:xfrm>
          <a:prstGeom prst="rect">
            <a:avLst/>
          </a:prstGeom>
          <a:noFill/>
          <a:ln w="9525">
            <a:noFill/>
            <a:miter lim="800000"/>
            <a:headEnd/>
            <a:tailEnd/>
          </a:ln>
        </p:spPr>
        <p:txBody>
          <a:bodyPr>
            <a:spAutoFit/>
          </a:bodyPr>
          <a:lstStyle/>
          <a:p>
            <a:pPr algn="ctr">
              <a:spcBef>
                <a:spcPct val="50000"/>
              </a:spcBef>
            </a:pPr>
            <a:r>
              <a:rPr lang="fr-FR">
                <a:solidFill>
                  <a:schemeClr val="bg1"/>
                </a:solidFill>
              </a:rPr>
              <a:t>Une paix durable en Europe ?</a:t>
            </a:r>
          </a:p>
          <a:p>
            <a:pPr algn="just">
              <a:spcBef>
                <a:spcPct val="50000"/>
              </a:spcBef>
            </a:pPr>
            <a:r>
              <a:rPr lang="fr-FR" sz="1400" b="1">
                <a:solidFill>
                  <a:schemeClr val="bg1"/>
                </a:solidFill>
              </a:rPr>
              <a:t>La chute du mur de Berlin a favorisé l’arrêt de la course aux armements en Europe et facilité l’intégration des pays de l’Est au sein de l’Union Européenne. En 2004, puis en 2007, 10 nations issues des démocraties populaires (Pologne, Slovénie, Lituanie, Lettonie, Estonie, Hongrie, République Tchèque, Slovaquie, Roumanie et Bulgarie) ont intégré l’Union Européenne, garantissant, par cette union, une paix durable.</a:t>
            </a:r>
          </a:p>
          <a:p>
            <a:pPr algn="just">
              <a:spcBef>
                <a:spcPct val="50000"/>
              </a:spcBef>
            </a:pPr>
            <a:endParaRPr lang="fr-FR" sz="1400" b="1">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linds(horizontal)">
                                      <p:cBhvr>
                                        <p:cTn id="7"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827088" y="404813"/>
            <a:ext cx="7561262" cy="579437"/>
          </a:xfrm>
          <a:prstGeom prst="rect">
            <a:avLst/>
          </a:prstGeom>
          <a:noFill/>
          <a:ln w="9525">
            <a:noFill/>
            <a:miter lim="800000"/>
            <a:headEnd/>
            <a:tailEnd/>
          </a:ln>
        </p:spPr>
        <p:txBody>
          <a:bodyPr>
            <a:spAutoFit/>
          </a:bodyPr>
          <a:lstStyle/>
          <a:p>
            <a:pPr algn="ctr">
              <a:spcBef>
                <a:spcPct val="50000"/>
              </a:spcBef>
            </a:pPr>
            <a:r>
              <a:rPr lang="fr-FR" sz="3200">
                <a:solidFill>
                  <a:schemeClr val="bg1"/>
                </a:solidFill>
              </a:rPr>
              <a:t>Un monde Bipolaire</a:t>
            </a:r>
          </a:p>
        </p:txBody>
      </p:sp>
      <p:sp>
        <p:nvSpPr>
          <p:cNvPr id="16386" name="Text Box 9"/>
          <p:cNvSpPr txBox="1">
            <a:spLocks noChangeArrowheads="1"/>
          </p:cNvSpPr>
          <p:nvPr/>
        </p:nvSpPr>
        <p:spPr bwMode="auto">
          <a:xfrm>
            <a:off x="539750" y="1185863"/>
            <a:ext cx="8064500" cy="2428875"/>
          </a:xfrm>
          <a:prstGeom prst="rect">
            <a:avLst/>
          </a:prstGeom>
          <a:noFill/>
          <a:ln w="9525">
            <a:noFill/>
            <a:miter lim="800000"/>
            <a:headEnd/>
            <a:tailEnd/>
          </a:ln>
        </p:spPr>
        <p:txBody>
          <a:bodyPr>
            <a:spAutoFit/>
          </a:bodyPr>
          <a:lstStyle/>
          <a:p>
            <a:pPr>
              <a:spcBef>
                <a:spcPct val="50000"/>
              </a:spcBef>
            </a:pPr>
            <a:r>
              <a:rPr lang="fr-FR">
                <a:solidFill>
                  <a:schemeClr val="bg1"/>
                </a:solidFill>
              </a:rPr>
              <a:t>Le dessinateur Plantu livre une vision manichéenne du monde.</a:t>
            </a:r>
          </a:p>
          <a:p>
            <a:pPr lvl="1">
              <a:spcBef>
                <a:spcPct val="50000"/>
              </a:spcBef>
              <a:buFontTx/>
              <a:buChar char="-"/>
            </a:pPr>
            <a:r>
              <a:rPr lang="fr-FR" b="1">
                <a:solidFill>
                  <a:schemeClr val="bg1"/>
                </a:solidFill>
              </a:rPr>
              <a:t>Les joueurs de flutes représentent les deux hyper-puissances : </a:t>
            </a:r>
            <a:r>
              <a:rPr lang="fr-FR" b="1">
                <a:solidFill>
                  <a:srgbClr val="0000FF"/>
                </a:solidFill>
              </a:rPr>
              <a:t>Etats-Unis</a:t>
            </a:r>
            <a:r>
              <a:rPr lang="fr-FR">
                <a:solidFill>
                  <a:schemeClr val="bg1"/>
                </a:solidFill>
              </a:rPr>
              <a:t> et </a:t>
            </a:r>
            <a:r>
              <a:rPr lang="fr-FR" b="1">
                <a:solidFill>
                  <a:srgbClr val="CC0000"/>
                </a:solidFill>
              </a:rPr>
              <a:t>URSS</a:t>
            </a:r>
            <a:r>
              <a:rPr lang="fr-FR">
                <a:solidFill>
                  <a:schemeClr val="bg1"/>
                </a:solidFill>
              </a:rPr>
              <a:t>, ainsi que leurs politiques respectives et opposées : le libéralisme et le communisme.</a:t>
            </a:r>
          </a:p>
          <a:p>
            <a:pPr lvl="1">
              <a:spcBef>
                <a:spcPct val="50000"/>
              </a:spcBef>
              <a:buFontTx/>
              <a:buChar char="-"/>
            </a:pPr>
            <a:r>
              <a:rPr lang="fr-FR">
                <a:solidFill>
                  <a:schemeClr val="bg1"/>
                </a:solidFill>
              </a:rPr>
              <a:t>Chacun des camps attire à lui des alliés symbolisés par les </a:t>
            </a:r>
            <a:r>
              <a:rPr lang="fr-FR" b="1">
                <a:solidFill>
                  <a:schemeClr val="bg1"/>
                </a:solidFill>
              </a:rPr>
              <a:t>rats.</a:t>
            </a:r>
          </a:p>
          <a:p>
            <a:pPr lvl="1">
              <a:spcBef>
                <a:spcPct val="50000"/>
              </a:spcBef>
              <a:buFontTx/>
              <a:buChar char="-"/>
            </a:pPr>
            <a:r>
              <a:rPr lang="fr-FR">
                <a:solidFill>
                  <a:schemeClr val="bg1"/>
                </a:solidFill>
              </a:rPr>
              <a:t>Au centre, enfin, les pays qui refusent la politique des deux géants : </a:t>
            </a:r>
            <a:r>
              <a:rPr lang="fr-FR" b="1">
                <a:solidFill>
                  <a:srgbClr val="4D4D4D"/>
                </a:solidFill>
              </a:rPr>
              <a:t>les non-alignés</a:t>
            </a:r>
            <a:r>
              <a:rPr lang="fr-FR" b="1">
                <a:solidFill>
                  <a:schemeClr val="bg1"/>
                </a:solidFill>
              </a:rPr>
              <a:t>.</a:t>
            </a:r>
          </a:p>
        </p:txBody>
      </p:sp>
      <p:pic>
        <p:nvPicPr>
          <p:cNvPr id="16387" name="Picture 10" descr="guerre_froide"/>
          <p:cNvPicPr>
            <a:picLocks noChangeAspect="1" noChangeArrowheads="1"/>
          </p:cNvPicPr>
          <p:nvPr/>
        </p:nvPicPr>
        <p:blipFill>
          <a:blip r:embed="rId2"/>
          <a:srcRect/>
          <a:stretch>
            <a:fillRect/>
          </a:stretch>
        </p:blipFill>
        <p:spPr bwMode="auto">
          <a:xfrm>
            <a:off x="2411413" y="3573463"/>
            <a:ext cx="4392612" cy="28844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pPr eaLnBrk="1" hangingPunct="1"/>
            <a:r>
              <a:rPr lang="fr-FR" sz="3600" smtClean="0">
                <a:solidFill>
                  <a:schemeClr val="bg1"/>
                </a:solidFill>
              </a:rPr>
              <a:t>L’Allemagne et Berlin en 1945</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F88AB842-0923-43B9-B8C5-1147448E080C}" type="slidenum">
              <a:rPr lang="fr-FR"/>
              <a:pPr>
                <a:defRPr/>
              </a:pPr>
              <a:t>4</a:t>
            </a:fld>
            <a:endParaRPr lang="fr-FR"/>
          </a:p>
        </p:txBody>
      </p:sp>
      <p:pic>
        <p:nvPicPr>
          <p:cNvPr id="15379" name="Picture 19" descr="Berlin"/>
          <p:cNvPicPr>
            <a:picLocks noChangeAspect="1" noChangeArrowheads="1"/>
          </p:cNvPicPr>
          <p:nvPr/>
        </p:nvPicPr>
        <p:blipFill>
          <a:blip r:embed="rId2"/>
          <a:srcRect/>
          <a:stretch>
            <a:fillRect/>
          </a:stretch>
        </p:blipFill>
        <p:spPr bwMode="auto">
          <a:xfrm>
            <a:off x="6659563" y="1412875"/>
            <a:ext cx="1819275" cy="1363663"/>
          </a:xfrm>
          <a:prstGeom prst="rect">
            <a:avLst/>
          </a:prstGeom>
          <a:noFill/>
          <a:ln w="9525">
            <a:noFill/>
            <a:miter lim="800000"/>
            <a:headEnd/>
            <a:tailEnd/>
          </a:ln>
        </p:spPr>
      </p:pic>
      <p:pic>
        <p:nvPicPr>
          <p:cNvPr id="17413" name="Picture 20" descr="Europe1946GF"/>
          <p:cNvPicPr>
            <a:picLocks noChangeAspect="1" noChangeArrowheads="1"/>
          </p:cNvPicPr>
          <p:nvPr/>
        </p:nvPicPr>
        <p:blipFill>
          <a:blip r:embed="rId3"/>
          <a:srcRect/>
          <a:stretch>
            <a:fillRect/>
          </a:stretch>
        </p:blipFill>
        <p:spPr bwMode="auto">
          <a:xfrm>
            <a:off x="2484438" y="1412875"/>
            <a:ext cx="3671887" cy="2884488"/>
          </a:xfrm>
          <a:prstGeom prst="rect">
            <a:avLst/>
          </a:prstGeom>
          <a:noFill/>
          <a:ln w="9525">
            <a:noFill/>
            <a:miter lim="800000"/>
            <a:headEnd/>
            <a:tailEnd/>
          </a:ln>
        </p:spPr>
      </p:pic>
      <p:pic>
        <p:nvPicPr>
          <p:cNvPr id="15381" name="Picture 21" descr="Occupation-alliee-de-lAllemagne"/>
          <p:cNvPicPr>
            <a:picLocks noChangeAspect="1" noChangeArrowheads="1"/>
          </p:cNvPicPr>
          <p:nvPr/>
        </p:nvPicPr>
        <p:blipFill>
          <a:blip r:embed="rId4"/>
          <a:srcRect/>
          <a:stretch>
            <a:fillRect/>
          </a:stretch>
        </p:blipFill>
        <p:spPr bwMode="auto">
          <a:xfrm>
            <a:off x="539750" y="1412875"/>
            <a:ext cx="1404938" cy="1800225"/>
          </a:xfrm>
          <a:prstGeom prst="rect">
            <a:avLst/>
          </a:prstGeom>
          <a:noFill/>
          <a:ln w="9525">
            <a:noFill/>
            <a:miter lim="800000"/>
            <a:headEnd/>
            <a:tailEnd/>
          </a:ln>
        </p:spPr>
      </p:pic>
      <p:sp>
        <p:nvSpPr>
          <p:cNvPr id="17415" name="Text Box 22"/>
          <p:cNvSpPr txBox="1">
            <a:spLocks noChangeArrowheads="1"/>
          </p:cNvSpPr>
          <p:nvPr/>
        </p:nvSpPr>
        <p:spPr bwMode="auto">
          <a:xfrm>
            <a:off x="611188" y="4797425"/>
            <a:ext cx="7921625" cy="1465263"/>
          </a:xfrm>
          <a:prstGeom prst="rect">
            <a:avLst/>
          </a:prstGeom>
          <a:noFill/>
          <a:ln w="9525">
            <a:noFill/>
            <a:miter lim="800000"/>
            <a:headEnd/>
            <a:tailEnd/>
          </a:ln>
        </p:spPr>
        <p:txBody>
          <a:bodyPr>
            <a:spAutoFit/>
          </a:bodyPr>
          <a:lstStyle/>
          <a:p>
            <a:pPr algn="just">
              <a:spcBef>
                <a:spcPct val="50000"/>
              </a:spcBef>
            </a:pPr>
            <a:r>
              <a:rPr lang="fr-FR"/>
              <a:t>Prévue lors de la conférence interalliée de Londres (1944) puis entérinée définitivement à la conférence de Yalta (Février 1945), </a:t>
            </a:r>
            <a:r>
              <a:rPr lang="fr-FR" b="1"/>
              <a:t>le partage de l’Allemagne en 4 Zones d’occupation </a:t>
            </a:r>
            <a:r>
              <a:rPr lang="fr-FR"/>
              <a:t>fut effective dés la fin de la guerre. La Capitale, Berlin, détruite à 90%, et qui se trouvait au cœur de la zone d’occupation soviétique, fut également divisée en 4 zones militaires. </a:t>
            </a:r>
          </a:p>
        </p:txBody>
      </p:sp>
      <p:sp>
        <p:nvSpPr>
          <p:cNvPr id="15383" name="Line 23"/>
          <p:cNvSpPr>
            <a:spLocks noChangeShapeType="1"/>
          </p:cNvSpPr>
          <p:nvPr/>
        </p:nvSpPr>
        <p:spPr bwMode="auto">
          <a:xfrm>
            <a:off x="1908175" y="2060575"/>
            <a:ext cx="2592388" cy="863600"/>
          </a:xfrm>
          <a:prstGeom prst="line">
            <a:avLst/>
          </a:prstGeom>
          <a:noFill/>
          <a:ln w="34925">
            <a:solidFill>
              <a:srgbClr val="003300"/>
            </a:solidFill>
            <a:round/>
            <a:headEnd/>
            <a:tailEnd type="stealth" w="med" len="med"/>
          </a:ln>
        </p:spPr>
        <p:txBody>
          <a:bodyPr/>
          <a:lstStyle/>
          <a:p>
            <a:endParaRPr lang="fr-FR"/>
          </a:p>
        </p:txBody>
      </p:sp>
      <p:sp>
        <p:nvSpPr>
          <p:cNvPr id="15384" name="Line 24"/>
          <p:cNvSpPr>
            <a:spLocks noChangeShapeType="1"/>
          </p:cNvSpPr>
          <p:nvPr/>
        </p:nvSpPr>
        <p:spPr bwMode="auto">
          <a:xfrm flipH="1">
            <a:off x="4787900" y="1628775"/>
            <a:ext cx="1871663" cy="1223963"/>
          </a:xfrm>
          <a:prstGeom prst="line">
            <a:avLst/>
          </a:prstGeom>
          <a:noFill/>
          <a:ln w="34925">
            <a:solidFill>
              <a:srgbClr val="003300"/>
            </a:solidFill>
            <a:round/>
            <a:headEnd/>
            <a:tailEnd type="stealth" w="med" len="med"/>
          </a:ln>
        </p:spPr>
        <p:txBody>
          <a:bodyPr/>
          <a:lstStyle/>
          <a:p>
            <a:endParaRPr lang="fr-FR"/>
          </a:p>
        </p:txBody>
      </p:sp>
      <p:pic>
        <p:nvPicPr>
          <p:cNvPr id="1026" name="Picture 2"/>
          <p:cNvPicPr>
            <a:picLocks noChangeAspect="1" noChangeArrowheads="1"/>
          </p:cNvPicPr>
          <p:nvPr/>
        </p:nvPicPr>
        <p:blipFill>
          <a:blip r:embed="rId5"/>
          <a:srcRect/>
          <a:stretch>
            <a:fillRect/>
          </a:stretch>
        </p:blipFill>
        <p:spPr bwMode="auto">
          <a:xfrm>
            <a:off x="2500313" y="1428750"/>
            <a:ext cx="3714750" cy="29956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blinds(horizontal)">
                                      <p:cBhvr>
                                        <p:cTn id="10" dur="500"/>
                                        <p:tgtEl>
                                          <p:spTgt spid="174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381"/>
                                        </p:tgtEl>
                                        <p:attrNameLst>
                                          <p:attrName>style.visibility</p:attrName>
                                        </p:attrNameLst>
                                      </p:cBhvr>
                                      <p:to>
                                        <p:strVal val="visible"/>
                                      </p:to>
                                    </p:set>
                                    <p:animEffect transition="in" filter="blinds(horizontal)">
                                      <p:cBhvr>
                                        <p:cTn id="15" dur="500"/>
                                        <p:tgtEl>
                                          <p:spTgt spid="1538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383"/>
                                        </p:tgtEl>
                                        <p:attrNameLst>
                                          <p:attrName>style.visibility</p:attrName>
                                        </p:attrNameLst>
                                      </p:cBhvr>
                                      <p:to>
                                        <p:strVal val="visible"/>
                                      </p:to>
                                    </p:set>
                                    <p:animEffect transition="in" filter="blinds(horizontal)">
                                      <p:cBhvr>
                                        <p:cTn id="18" dur="500"/>
                                        <p:tgtEl>
                                          <p:spTgt spid="1538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379"/>
                                        </p:tgtEl>
                                        <p:attrNameLst>
                                          <p:attrName>style.visibility</p:attrName>
                                        </p:attrNameLst>
                                      </p:cBhvr>
                                      <p:to>
                                        <p:strVal val="visible"/>
                                      </p:to>
                                    </p:set>
                                    <p:animEffect transition="in" filter="blinds(horizontal)">
                                      <p:cBhvr>
                                        <p:cTn id="23" dur="500"/>
                                        <p:tgtEl>
                                          <p:spTgt spid="15379"/>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5384"/>
                                        </p:tgtEl>
                                        <p:attrNameLst>
                                          <p:attrName>style.visibility</p:attrName>
                                        </p:attrNameLst>
                                      </p:cBhvr>
                                      <p:to>
                                        <p:strVal val="visible"/>
                                      </p:to>
                                    </p:set>
                                    <p:animEffect transition="in" filter="blinds(horizontal)">
                                      <p:cBhvr>
                                        <p:cTn id="27"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animBg="1"/>
      <p:bldP spid="153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eaLnBrk="1" hangingPunct="1"/>
            <a:r>
              <a:rPr lang="fr-FR" sz="3600" smtClean="0">
                <a:solidFill>
                  <a:schemeClr val="bg1"/>
                </a:solidFill>
              </a:rPr>
              <a:t>La mise en place des blocs</a:t>
            </a:r>
            <a:br>
              <a:rPr lang="fr-FR" sz="3600" smtClean="0">
                <a:solidFill>
                  <a:schemeClr val="bg1"/>
                </a:solidFill>
              </a:rPr>
            </a:br>
            <a:r>
              <a:rPr lang="fr-FR" sz="2700" smtClean="0">
                <a:solidFill>
                  <a:schemeClr val="bg1"/>
                </a:solidFill>
              </a:rPr>
              <a:t>Le discours de Fulton</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58C1635C-F934-452E-9EA6-20B85D1C9393}" type="slidenum">
              <a:rPr lang="fr-FR"/>
              <a:pPr>
                <a:defRPr/>
              </a:pPr>
              <a:t>5</a:t>
            </a:fld>
            <a:endParaRPr lang="fr-FR"/>
          </a:p>
        </p:txBody>
      </p:sp>
      <p:sp>
        <p:nvSpPr>
          <p:cNvPr id="18436" name="Oval 7" descr="Churchill a fulton"/>
          <p:cNvSpPr>
            <a:spLocks noChangeArrowheads="1"/>
          </p:cNvSpPr>
          <p:nvPr/>
        </p:nvSpPr>
        <p:spPr bwMode="auto">
          <a:xfrm>
            <a:off x="7019925" y="836613"/>
            <a:ext cx="1946275" cy="1871662"/>
          </a:xfrm>
          <a:prstGeom prst="ellipse">
            <a:avLst/>
          </a:prstGeom>
          <a:blipFill dpi="0" rotWithShape="1">
            <a:blip r:embed="rId2"/>
            <a:srcRect/>
            <a:stretch>
              <a:fillRect/>
            </a:stretch>
          </a:blipFill>
          <a:ln w="9525">
            <a:solidFill>
              <a:schemeClr val="tx1"/>
            </a:solidFill>
            <a:round/>
            <a:headEnd/>
            <a:tailEnd/>
          </a:ln>
        </p:spPr>
        <p:txBody>
          <a:bodyPr wrap="none" anchor="ctr"/>
          <a:lstStyle/>
          <a:p>
            <a:endParaRPr lang="fr-FR"/>
          </a:p>
        </p:txBody>
      </p:sp>
      <p:pic>
        <p:nvPicPr>
          <p:cNvPr id="1026" name="Picture 2"/>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7158" y="1357298"/>
            <a:ext cx="6500858" cy="5026126"/>
          </a:xfrm>
          <a:prstGeom prst="rect">
            <a:avLst/>
          </a:prstGeom>
          <a:noFill/>
          <a:ln w="9525">
            <a:noFill/>
            <a:miter lim="800000"/>
            <a:headEnd/>
            <a:tailEnd/>
          </a:ln>
          <a:effectLst/>
        </p:spPr>
      </p:pic>
      <p:pic>
        <p:nvPicPr>
          <p:cNvPr id="7" name="Image 5" descr="Rideau de fer.jpg"/>
          <p:cNvPicPr>
            <a:picLocks noChangeAspect="1"/>
          </p:cNvPicPr>
          <p:nvPr/>
        </p:nvPicPr>
        <p:blipFill>
          <a:blip r:embed="rId4"/>
          <a:srcRect/>
          <a:stretch>
            <a:fillRect/>
          </a:stretch>
        </p:blipFill>
        <p:spPr bwMode="auto">
          <a:xfrm>
            <a:off x="1000125" y="1357313"/>
            <a:ext cx="5429250" cy="50117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eaLnBrk="1" hangingPunct="1"/>
            <a:r>
              <a:rPr lang="fr-FR" sz="3600" smtClean="0">
                <a:solidFill>
                  <a:schemeClr val="bg1"/>
                </a:solidFill>
              </a:rPr>
              <a:t>La mise en place des blocs</a:t>
            </a:r>
            <a:br>
              <a:rPr lang="fr-FR" sz="3600" smtClean="0">
                <a:solidFill>
                  <a:schemeClr val="bg1"/>
                </a:solidFill>
              </a:rPr>
            </a:br>
            <a:r>
              <a:rPr lang="fr-FR" sz="2700" smtClean="0">
                <a:solidFill>
                  <a:schemeClr val="bg1"/>
                </a:solidFill>
              </a:rPr>
              <a:t>Le Plan Marshall</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065CB9ED-84AC-4383-B75C-9C5BF8D63E8B}" type="slidenum">
              <a:rPr lang="fr-FR"/>
              <a:pPr>
                <a:defRPr/>
              </a:pPr>
              <a:t>6</a:t>
            </a:fld>
            <a:endParaRPr lang="fr-FR"/>
          </a:p>
        </p:txBody>
      </p:sp>
      <p:pic>
        <p:nvPicPr>
          <p:cNvPr id="18437" name="Picture 5" descr="Carte PM"/>
          <p:cNvPicPr>
            <a:picLocks noChangeAspect="1" noChangeArrowheads="1"/>
          </p:cNvPicPr>
          <p:nvPr/>
        </p:nvPicPr>
        <p:blipFill>
          <a:blip r:embed="rId2"/>
          <a:srcRect/>
          <a:stretch>
            <a:fillRect/>
          </a:stretch>
        </p:blipFill>
        <p:spPr bwMode="auto">
          <a:xfrm>
            <a:off x="5076825" y="1412875"/>
            <a:ext cx="2900363" cy="3240088"/>
          </a:xfrm>
          <a:prstGeom prst="rect">
            <a:avLst/>
          </a:prstGeom>
          <a:noFill/>
          <a:ln w="9525">
            <a:noFill/>
            <a:miter lim="800000"/>
            <a:headEnd/>
            <a:tailEnd/>
          </a:ln>
        </p:spPr>
      </p:pic>
      <p:sp>
        <p:nvSpPr>
          <p:cNvPr id="19461" name="Oval 6" descr="Marshall"/>
          <p:cNvSpPr>
            <a:spLocks noChangeArrowheads="1"/>
          </p:cNvSpPr>
          <p:nvPr/>
        </p:nvSpPr>
        <p:spPr bwMode="auto">
          <a:xfrm>
            <a:off x="250825" y="1844675"/>
            <a:ext cx="1728788" cy="1728788"/>
          </a:xfrm>
          <a:prstGeom prst="ellipse">
            <a:avLst/>
          </a:prstGeom>
          <a:blipFill dpi="0" rotWithShape="1">
            <a:blip r:embed="rId3"/>
            <a:srcRect/>
            <a:stretch>
              <a:fillRect/>
            </a:stretch>
          </a:blipFill>
          <a:ln w="9525">
            <a:solidFill>
              <a:schemeClr val="tx1"/>
            </a:solidFill>
            <a:round/>
            <a:headEnd/>
            <a:tailEnd/>
          </a:ln>
        </p:spPr>
        <p:txBody>
          <a:bodyPr wrap="none" anchor="ctr"/>
          <a:lstStyle/>
          <a:p>
            <a:endParaRPr lang="fr-FR"/>
          </a:p>
        </p:txBody>
      </p:sp>
      <p:pic>
        <p:nvPicPr>
          <p:cNvPr id="18439" name="Picture 7" descr="Tableau PM"/>
          <p:cNvPicPr>
            <a:picLocks noChangeAspect="1" noChangeArrowheads="1"/>
          </p:cNvPicPr>
          <p:nvPr/>
        </p:nvPicPr>
        <p:blipFill>
          <a:blip r:embed="rId4"/>
          <a:srcRect/>
          <a:stretch>
            <a:fillRect/>
          </a:stretch>
        </p:blipFill>
        <p:spPr bwMode="auto">
          <a:xfrm>
            <a:off x="2411413" y="1412875"/>
            <a:ext cx="2047875" cy="3311525"/>
          </a:xfrm>
          <a:prstGeom prst="rect">
            <a:avLst/>
          </a:prstGeom>
          <a:noFill/>
          <a:ln w="9525">
            <a:noFill/>
            <a:miter lim="800000"/>
            <a:headEnd/>
            <a:tailEnd/>
          </a:ln>
        </p:spPr>
      </p:pic>
      <p:sp>
        <p:nvSpPr>
          <p:cNvPr id="19463" name="Text Box 8"/>
          <p:cNvSpPr txBox="1">
            <a:spLocks noChangeArrowheads="1"/>
          </p:cNvSpPr>
          <p:nvPr/>
        </p:nvSpPr>
        <p:spPr bwMode="auto">
          <a:xfrm>
            <a:off x="611188" y="4797425"/>
            <a:ext cx="8281987" cy="1465263"/>
          </a:xfrm>
          <a:prstGeom prst="rect">
            <a:avLst/>
          </a:prstGeom>
          <a:noFill/>
          <a:ln w="9525">
            <a:noFill/>
            <a:miter lim="800000"/>
            <a:headEnd/>
            <a:tailEnd/>
          </a:ln>
        </p:spPr>
        <p:txBody>
          <a:bodyPr>
            <a:spAutoFit/>
          </a:bodyPr>
          <a:lstStyle/>
          <a:p>
            <a:pPr algn="just">
              <a:spcBef>
                <a:spcPct val="50000"/>
              </a:spcBef>
            </a:pPr>
            <a:r>
              <a:rPr lang="fr-FR">
                <a:solidFill>
                  <a:schemeClr val="bg1"/>
                </a:solidFill>
              </a:rPr>
              <a:t>Le </a:t>
            </a:r>
            <a:r>
              <a:rPr lang="fr-FR" b="1">
                <a:solidFill>
                  <a:schemeClr val="bg1"/>
                </a:solidFill>
              </a:rPr>
              <a:t>plan Marshall</a:t>
            </a:r>
            <a:r>
              <a:rPr lang="fr-FR">
                <a:solidFill>
                  <a:schemeClr val="bg1"/>
                </a:solidFill>
              </a:rPr>
              <a:t> fut un plan américain pour aider la reconstruction de l'Europe après la Deuxième Guerre mondiale. Par l'aide financière, les États-Unis cherchent à prévenir l'accession au pouvoir des partis communistes en Europe de l'ouest. Les Américains estiment que la pauvreté de l'Europe, qui fait le lit du discours communiste, doit être résolue.</a:t>
            </a:r>
            <a:r>
              <a:rPr lang="fr-F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blinds(horizontal)">
                                      <p:cBhvr>
                                        <p:cTn id="11"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idx="4294967295"/>
          </p:nvPr>
        </p:nvSpPr>
        <p:spPr/>
        <p:txBody>
          <a:bodyPr/>
          <a:lstStyle/>
          <a:p>
            <a:pPr eaLnBrk="1" hangingPunct="1"/>
            <a:r>
              <a:rPr lang="fr-FR" sz="3600" smtClean="0">
                <a:solidFill>
                  <a:schemeClr val="bg1"/>
                </a:solidFill>
              </a:rPr>
              <a:t>Les premiers accrochages</a:t>
            </a:r>
            <a:br>
              <a:rPr lang="fr-FR" sz="3600" smtClean="0">
                <a:solidFill>
                  <a:schemeClr val="bg1"/>
                </a:solidFill>
              </a:rPr>
            </a:br>
            <a:r>
              <a:rPr lang="fr-FR" sz="2700" smtClean="0">
                <a:solidFill>
                  <a:schemeClr val="bg1"/>
                </a:solidFill>
              </a:rPr>
              <a:t>Le blocus de Berlin</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FCC5085-BA3F-442E-9D56-7DC25672A759}" type="slidenum">
              <a:rPr lang="fr-FR" sz="1200">
                <a:solidFill>
                  <a:schemeClr val="tx1">
                    <a:tint val="75000"/>
                  </a:schemeClr>
                </a:solidFill>
                <a:latin typeface="+mn-lt"/>
              </a:rPr>
              <a:pPr algn="r" fontAlgn="auto">
                <a:spcBef>
                  <a:spcPts val="0"/>
                </a:spcBef>
                <a:spcAft>
                  <a:spcPts val="0"/>
                </a:spcAft>
                <a:defRPr/>
              </a:pPr>
              <a:t>7</a:t>
            </a:fld>
            <a:endParaRPr lang="fr-FR" sz="1200">
              <a:solidFill>
                <a:schemeClr val="tx1">
                  <a:tint val="75000"/>
                </a:schemeClr>
              </a:solidFill>
              <a:latin typeface="+mn-lt"/>
            </a:endParaRPr>
          </a:p>
        </p:txBody>
      </p:sp>
      <p:sp>
        <p:nvSpPr>
          <p:cNvPr id="20484" name="Text Box 7"/>
          <p:cNvSpPr txBox="1">
            <a:spLocks noChangeArrowheads="1"/>
          </p:cNvSpPr>
          <p:nvPr/>
        </p:nvSpPr>
        <p:spPr bwMode="auto">
          <a:xfrm>
            <a:off x="5003800" y="1700213"/>
            <a:ext cx="3889375" cy="366712"/>
          </a:xfrm>
          <a:prstGeom prst="rect">
            <a:avLst/>
          </a:prstGeom>
          <a:noFill/>
          <a:ln w="9525">
            <a:noFill/>
            <a:miter lim="800000"/>
            <a:headEnd/>
            <a:tailEnd/>
          </a:ln>
        </p:spPr>
        <p:txBody>
          <a:bodyPr>
            <a:spAutoFit/>
          </a:bodyPr>
          <a:lstStyle/>
          <a:p>
            <a:pPr>
              <a:spcBef>
                <a:spcPct val="50000"/>
              </a:spcBef>
            </a:pPr>
            <a:endParaRPr lang="fr-FR"/>
          </a:p>
        </p:txBody>
      </p:sp>
      <p:sp>
        <p:nvSpPr>
          <p:cNvPr id="20485" name="Text Box 8"/>
          <p:cNvSpPr txBox="1">
            <a:spLocks noChangeArrowheads="1"/>
          </p:cNvSpPr>
          <p:nvPr/>
        </p:nvSpPr>
        <p:spPr bwMode="auto">
          <a:xfrm>
            <a:off x="638175" y="1484313"/>
            <a:ext cx="3933825" cy="4697412"/>
          </a:xfrm>
          <a:prstGeom prst="rect">
            <a:avLst/>
          </a:prstGeom>
          <a:solidFill>
            <a:srgbClr val="CCFFFF"/>
          </a:solidFill>
          <a:ln w="9525">
            <a:noFill/>
            <a:miter lim="800000"/>
            <a:headEnd/>
            <a:tailEnd/>
          </a:ln>
        </p:spPr>
        <p:txBody>
          <a:bodyPr/>
          <a:lstStyle/>
          <a:p>
            <a:r>
              <a:rPr lang="fr-FR" sz="1400">
                <a:solidFill>
                  <a:schemeClr val="bg1"/>
                </a:solidFill>
                <a:latin typeface="Calibri" pitchFamily="34" charset="0"/>
              </a:rPr>
              <a:t>Document 1 : Harry Truman, </a:t>
            </a:r>
            <a:r>
              <a:rPr lang="fr-FR" sz="1400" i="1">
                <a:solidFill>
                  <a:schemeClr val="bg1"/>
                </a:solidFill>
                <a:latin typeface="Calibri" pitchFamily="34" charset="0"/>
              </a:rPr>
              <a:t>Mémoires</a:t>
            </a:r>
            <a:r>
              <a:rPr lang="fr-FR" sz="1400">
                <a:solidFill>
                  <a:schemeClr val="bg1"/>
                </a:solidFill>
                <a:latin typeface="Calibri" pitchFamily="34" charset="0"/>
              </a:rPr>
              <a:t>, 1956</a:t>
            </a:r>
          </a:p>
          <a:p>
            <a:pPr algn="just"/>
            <a:r>
              <a:rPr lang="fr-FR" sz="1400">
                <a:solidFill>
                  <a:schemeClr val="bg1"/>
                </a:solidFill>
                <a:latin typeface="Calibri" pitchFamily="34" charset="0"/>
              </a:rPr>
              <a:t>"Il était visible que les Russes étaient résolus à nous faire partir de Berlin. Ils venaient de subir des échecs en Italie, en France, en Finlande ; leur satellite le plus puissant, la Yougoslavie, prenait soudain goût à l'indépendance et le programme d'aide à l'Europe commençait à porter ses fruits. Le blocus était la contre-attaque du communisme international et le Kremlin avait bien choisi son objectif. Berlin, la vieille capitale qui était et qui est encore un symbole pour les Allemands, constituait peut-être le point le plus sensible de l'Europe. Si nous ne parvenions pas à nous y maintenir notre position, le communisme s'en trouverait redoutablement renforcé dans l'opinion publique allemande. Or, notre position dans la capitale était précaire, et si nous voulions nous y accrocher, il fallait faire montre de notre force, malgré le risque toujours présent d'une réaction russe qui eût conduit à la guerre. Il nous fallait tenir compte de la possibilité que la Russie eût délibérément choisi de faire de Berlin le prétexte d'un conflit."</a:t>
            </a:r>
            <a:endParaRPr lang="fr-FR" sz="1400">
              <a:solidFill>
                <a:schemeClr val="bg1"/>
              </a:solidFill>
            </a:endParaRPr>
          </a:p>
        </p:txBody>
      </p:sp>
      <p:sp>
        <p:nvSpPr>
          <p:cNvPr id="21510" name="Text Box 9"/>
          <p:cNvSpPr txBox="1">
            <a:spLocks noChangeArrowheads="1"/>
          </p:cNvSpPr>
          <p:nvPr/>
        </p:nvSpPr>
        <p:spPr bwMode="auto">
          <a:xfrm>
            <a:off x="4787900" y="1557338"/>
            <a:ext cx="3816350" cy="4452937"/>
          </a:xfrm>
          <a:prstGeom prst="rect">
            <a:avLst/>
          </a:prstGeom>
          <a:noFill/>
          <a:ln w="9525">
            <a:noFill/>
            <a:miter lim="800000"/>
            <a:headEnd/>
            <a:tailEnd/>
          </a:ln>
        </p:spPr>
        <p:txBody>
          <a:bodyPr>
            <a:spAutoFit/>
          </a:bodyPr>
          <a:lstStyle/>
          <a:p>
            <a:pPr>
              <a:spcBef>
                <a:spcPct val="50000"/>
              </a:spcBef>
            </a:pPr>
            <a:r>
              <a:rPr lang="fr-FR" sz="1400" b="1">
                <a:solidFill>
                  <a:schemeClr val="bg1"/>
                </a:solidFill>
              </a:rPr>
              <a:t>Quel est l’auteur du document ? Quelle était sa fonction en 1948 ?</a:t>
            </a:r>
          </a:p>
          <a:p>
            <a:pPr>
              <a:spcBef>
                <a:spcPct val="50000"/>
              </a:spcBef>
            </a:pPr>
            <a:r>
              <a:rPr lang="fr-FR" sz="1400" b="1"/>
              <a:t>Harry S. Truman fut Président des Etats-Unis de 1945 à 1952</a:t>
            </a:r>
          </a:p>
          <a:p>
            <a:pPr>
              <a:spcBef>
                <a:spcPct val="50000"/>
              </a:spcBef>
            </a:pPr>
            <a:r>
              <a:rPr lang="fr-FR" sz="1400" b="1">
                <a:solidFill>
                  <a:schemeClr val="bg1"/>
                </a:solidFill>
              </a:rPr>
              <a:t>Pourquoi, selon l’auteur, les soviétiques tentent-ils un coup de force à Berlin en 1948 ?</a:t>
            </a:r>
          </a:p>
          <a:p>
            <a:pPr>
              <a:spcBef>
                <a:spcPct val="50000"/>
              </a:spcBef>
            </a:pPr>
            <a:r>
              <a:rPr lang="fr-FR" sz="1400" b="1"/>
              <a:t>Parce qu’ils viennent de subir plusieurs échecs : indépendance de la Yougoslavie,</a:t>
            </a:r>
            <a:r>
              <a:rPr lang="fr-FR" sz="1400" b="1">
                <a:solidFill>
                  <a:srgbClr val="FF0000"/>
                </a:solidFill>
              </a:rPr>
              <a:t> </a:t>
            </a:r>
            <a:r>
              <a:rPr lang="fr-FR" sz="1400" b="1"/>
              <a:t>reconstruction occidentale de l’Allemagne, </a:t>
            </a:r>
          </a:p>
          <a:p>
            <a:pPr>
              <a:spcBef>
                <a:spcPct val="50000"/>
              </a:spcBef>
            </a:pPr>
            <a:endParaRPr lang="fr-FR" sz="1400"/>
          </a:p>
          <a:p>
            <a:pPr>
              <a:spcBef>
                <a:spcPct val="50000"/>
              </a:spcBef>
            </a:pPr>
            <a:r>
              <a:rPr lang="fr-FR" sz="1400" b="1">
                <a:solidFill>
                  <a:schemeClr val="bg1"/>
                </a:solidFill>
              </a:rPr>
              <a:t>Quel est le nom du programme d’aide à l’Europe mentionné par l’Auteur ? Quel était son objectif ?</a:t>
            </a:r>
          </a:p>
          <a:p>
            <a:pPr>
              <a:spcBef>
                <a:spcPct val="50000"/>
              </a:spcBef>
            </a:pPr>
            <a:r>
              <a:rPr lang="fr-FR" sz="1400" b="1"/>
              <a:t>Le plan Marschall</a:t>
            </a:r>
          </a:p>
          <a:p>
            <a:pPr>
              <a:spcBef>
                <a:spcPct val="50000"/>
              </a:spcBef>
            </a:pPr>
            <a:r>
              <a:rPr lang="fr-FR" sz="1400" b="1"/>
              <a:t>L’objectif de ce plan était de favoriser la reconstruction de l’Europe occidentale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10">
                                            <p:txEl>
                                              <p:pRg st="1" end="1"/>
                                            </p:txEl>
                                          </p:spTgt>
                                        </p:tgtEl>
                                        <p:attrNameLst>
                                          <p:attrName>style.visibility</p:attrName>
                                        </p:attrNameLst>
                                      </p:cBhvr>
                                      <p:to>
                                        <p:strVal val="visible"/>
                                      </p:to>
                                    </p:set>
                                    <p:animEffect transition="in" filter="blinds(horizontal)">
                                      <p:cBhvr>
                                        <p:cTn id="7" dur="500"/>
                                        <p:tgtEl>
                                          <p:spTgt spid="215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10">
                                            <p:txEl>
                                              <p:pRg st="3" end="3"/>
                                            </p:txEl>
                                          </p:spTgt>
                                        </p:tgtEl>
                                        <p:attrNameLst>
                                          <p:attrName>style.visibility</p:attrName>
                                        </p:attrNameLst>
                                      </p:cBhvr>
                                      <p:to>
                                        <p:strVal val="visible"/>
                                      </p:to>
                                    </p:set>
                                    <p:animEffect transition="in" filter="blinds(horizontal)">
                                      <p:cBhvr>
                                        <p:cTn id="12" dur="500"/>
                                        <p:tgtEl>
                                          <p:spTgt spid="215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10">
                                            <p:txEl>
                                              <p:pRg st="6" end="6"/>
                                            </p:txEl>
                                          </p:spTgt>
                                        </p:tgtEl>
                                        <p:attrNameLst>
                                          <p:attrName>style.visibility</p:attrName>
                                        </p:attrNameLst>
                                      </p:cBhvr>
                                      <p:to>
                                        <p:strVal val="visible"/>
                                      </p:to>
                                    </p:set>
                                    <p:animEffect transition="in" filter="blinds(horizontal)">
                                      <p:cBhvr>
                                        <p:cTn id="17" dur="500"/>
                                        <p:tgtEl>
                                          <p:spTgt spid="21510">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1510">
                                            <p:txEl>
                                              <p:pRg st="7" end="7"/>
                                            </p:txEl>
                                          </p:spTgt>
                                        </p:tgtEl>
                                        <p:attrNameLst>
                                          <p:attrName>style.visibility</p:attrName>
                                        </p:attrNameLst>
                                      </p:cBhvr>
                                      <p:to>
                                        <p:strVal val="visible"/>
                                      </p:to>
                                    </p:set>
                                    <p:animEffect transition="in" filter="blinds(horizontal)">
                                      <p:cBhvr>
                                        <p:cTn id="20" dur="500"/>
                                        <p:tgtEl>
                                          <p:spTgt spid="215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FR" sz="3600" smtClean="0">
                <a:solidFill>
                  <a:schemeClr val="bg1"/>
                </a:solidFill>
              </a:rPr>
              <a:t>Les premiers accrochages</a:t>
            </a:r>
            <a:br>
              <a:rPr lang="fr-FR" sz="3600" smtClean="0">
                <a:solidFill>
                  <a:schemeClr val="bg1"/>
                </a:solidFill>
              </a:rPr>
            </a:br>
            <a:r>
              <a:rPr lang="fr-FR" sz="2700" smtClean="0">
                <a:solidFill>
                  <a:schemeClr val="bg1"/>
                </a:solidFill>
              </a:rPr>
              <a:t>Le blocus de Berlin</a:t>
            </a:r>
          </a:p>
        </p:txBody>
      </p:sp>
      <p:sp>
        <p:nvSpPr>
          <p:cNvPr id="4" name="Espace réservé du pied de page 3"/>
          <p:cNvSpPr>
            <a:spLocks noGrp="1"/>
          </p:cNvSpPr>
          <p:nvPr>
            <p:ph type="ftr" sz="quarter" idx="11"/>
          </p:nvPr>
        </p:nvSpPr>
        <p:spPr>
          <a:xfrm>
            <a:off x="357188" y="6356350"/>
            <a:ext cx="8358187" cy="365125"/>
          </a:xfrm>
        </p:spPr>
        <p:txBody>
          <a:bodyPr/>
          <a:lstStyle/>
          <a:p>
            <a:pPr>
              <a:defRPr/>
            </a:pPr>
            <a:r>
              <a:rPr lang="fr-FR" dirty="0"/>
              <a:t>Le monde depuis le tournant des années 90 - Baccalauréat Professionnel - Terminale </a:t>
            </a:r>
          </a:p>
        </p:txBody>
      </p:sp>
      <p:sp>
        <p:nvSpPr>
          <p:cNvPr id="5" name="Espace réservé du numéro de diapositive 4"/>
          <p:cNvSpPr>
            <a:spLocks noGrp="1"/>
          </p:cNvSpPr>
          <p:nvPr>
            <p:ph type="sldNum" sz="quarter" idx="12"/>
          </p:nvPr>
        </p:nvSpPr>
        <p:spPr/>
        <p:txBody>
          <a:bodyPr/>
          <a:lstStyle/>
          <a:p>
            <a:pPr>
              <a:defRPr/>
            </a:pPr>
            <a:fld id="{9849CE18-4B91-4B88-A74F-A831D99DFD05}" type="slidenum">
              <a:rPr lang="fr-FR"/>
              <a:pPr>
                <a:defRPr/>
              </a:pPr>
              <a:t>8</a:t>
            </a:fld>
            <a:endParaRPr lang="fr-FR"/>
          </a:p>
        </p:txBody>
      </p:sp>
      <p:pic>
        <p:nvPicPr>
          <p:cNvPr id="21508" name="Picture 6" descr="Pont aérien carte"/>
          <p:cNvPicPr>
            <a:picLocks noChangeAspect="1" noChangeArrowheads="1"/>
          </p:cNvPicPr>
          <p:nvPr/>
        </p:nvPicPr>
        <p:blipFill>
          <a:blip r:embed="rId3"/>
          <a:srcRect/>
          <a:stretch>
            <a:fillRect/>
          </a:stretch>
        </p:blipFill>
        <p:spPr bwMode="auto">
          <a:xfrm>
            <a:off x="900113" y="1341438"/>
            <a:ext cx="3240087" cy="2916237"/>
          </a:xfrm>
          <a:prstGeom prst="rect">
            <a:avLst/>
          </a:prstGeom>
          <a:noFill/>
          <a:ln w="9525">
            <a:noFill/>
            <a:miter lim="800000"/>
            <a:headEnd/>
            <a:tailEnd/>
          </a:ln>
        </p:spPr>
      </p:pic>
      <p:pic>
        <p:nvPicPr>
          <p:cNvPr id="19464" name="Picture 8" descr="Pont aérien"/>
          <p:cNvPicPr>
            <a:picLocks noChangeAspect="1" noChangeArrowheads="1"/>
          </p:cNvPicPr>
          <p:nvPr/>
        </p:nvPicPr>
        <p:blipFill>
          <a:blip r:embed="rId4"/>
          <a:srcRect/>
          <a:stretch>
            <a:fillRect/>
          </a:stretch>
        </p:blipFill>
        <p:spPr bwMode="auto">
          <a:xfrm>
            <a:off x="468313" y="4437063"/>
            <a:ext cx="1871662" cy="1706562"/>
          </a:xfrm>
          <a:prstGeom prst="rect">
            <a:avLst/>
          </a:prstGeom>
          <a:noFill/>
          <a:ln w="9525">
            <a:noFill/>
            <a:miter lim="800000"/>
            <a:headEnd/>
            <a:tailEnd/>
          </a:ln>
        </p:spPr>
      </p:pic>
      <p:sp>
        <p:nvSpPr>
          <p:cNvPr id="21510" name="Text Box 9"/>
          <p:cNvSpPr txBox="1">
            <a:spLocks noChangeArrowheads="1"/>
          </p:cNvSpPr>
          <p:nvPr/>
        </p:nvSpPr>
        <p:spPr bwMode="auto">
          <a:xfrm>
            <a:off x="5003800" y="1700213"/>
            <a:ext cx="3889375" cy="366712"/>
          </a:xfrm>
          <a:prstGeom prst="rect">
            <a:avLst/>
          </a:prstGeom>
          <a:noFill/>
          <a:ln w="9525">
            <a:noFill/>
            <a:miter lim="800000"/>
            <a:headEnd/>
            <a:tailEnd/>
          </a:ln>
        </p:spPr>
        <p:txBody>
          <a:bodyPr>
            <a:spAutoFit/>
          </a:bodyPr>
          <a:lstStyle/>
          <a:p>
            <a:pPr>
              <a:spcBef>
                <a:spcPct val="50000"/>
              </a:spcBef>
            </a:pPr>
            <a:endParaRPr lang="fr-FR"/>
          </a:p>
        </p:txBody>
      </p:sp>
      <p:pic>
        <p:nvPicPr>
          <p:cNvPr id="19466" name="Picture 10" descr="blocus"/>
          <p:cNvPicPr>
            <a:picLocks noChangeAspect="1" noChangeArrowheads="1"/>
          </p:cNvPicPr>
          <p:nvPr/>
        </p:nvPicPr>
        <p:blipFill>
          <a:blip r:embed="rId5"/>
          <a:srcRect/>
          <a:stretch>
            <a:fillRect/>
          </a:stretch>
        </p:blipFill>
        <p:spPr bwMode="auto">
          <a:xfrm>
            <a:off x="2700338" y="4437063"/>
            <a:ext cx="1412875" cy="1655762"/>
          </a:xfrm>
          <a:prstGeom prst="rect">
            <a:avLst/>
          </a:prstGeom>
          <a:noFill/>
          <a:ln w="9525">
            <a:noFill/>
            <a:miter lim="800000"/>
            <a:headEnd/>
            <a:tailEnd/>
          </a:ln>
        </p:spPr>
      </p:pic>
      <p:sp>
        <p:nvSpPr>
          <p:cNvPr id="19467" name="Text Box 11"/>
          <p:cNvSpPr txBox="1">
            <a:spLocks noChangeArrowheads="1"/>
          </p:cNvSpPr>
          <p:nvPr/>
        </p:nvSpPr>
        <p:spPr bwMode="auto">
          <a:xfrm>
            <a:off x="4572000" y="1484313"/>
            <a:ext cx="4248150" cy="4027487"/>
          </a:xfrm>
          <a:prstGeom prst="rect">
            <a:avLst/>
          </a:prstGeom>
          <a:noFill/>
          <a:ln w="9525">
            <a:noFill/>
            <a:miter lim="800000"/>
            <a:headEnd/>
            <a:tailEnd/>
          </a:ln>
        </p:spPr>
        <p:txBody>
          <a:bodyPr>
            <a:spAutoFit/>
          </a:bodyPr>
          <a:lstStyle/>
          <a:p>
            <a:pPr>
              <a:spcBef>
                <a:spcPct val="50000"/>
              </a:spcBef>
            </a:pPr>
            <a:r>
              <a:rPr lang="fr-FR" sz="1400" b="1">
                <a:solidFill>
                  <a:schemeClr val="bg1"/>
                </a:solidFill>
              </a:rPr>
              <a:t>Quelle stratégie, suggérée par le document 2, les Soviétiques mettent-ils en place ?</a:t>
            </a:r>
          </a:p>
          <a:p>
            <a:pPr>
              <a:spcBef>
                <a:spcPct val="50000"/>
              </a:spcBef>
            </a:pPr>
            <a:r>
              <a:rPr lang="fr-FR" sz="1400" b="1"/>
              <a:t>La mise en place d’un blocus rendant la capitale inaccessible par voie terrestre ou fluviale</a:t>
            </a:r>
          </a:p>
          <a:p>
            <a:pPr>
              <a:spcBef>
                <a:spcPct val="50000"/>
              </a:spcBef>
            </a:pPr>
            <a:r>
              <a:rPr lang="fr-FR" sz="1400" b="1">
                <a:solidFill>
                  <a:schemeClr val="bg1"/>
                </a:solidFill>
              </a:rPr>
              <a:t>Pourquoi la situation de Berlin favorise-t-elle cette stratégie ?</a:t>
            </a:r>
          </a:p>
          <a:p>
            <a:pPr>
              <a:spcBef>
                <a:spcPct val="50000"/>
              </a:spcBef>
            </a:pPr>
            <a:r>
              <a:rPr lang="fr-FR" sz="1400" b="1"/>
              <a:t>Car la ville de Berlin se trouve au cœur de la zone Soviétique</a:t>
            </a:r>
          </a:p>
          <a:p>
            <a:pPr>
              <a:spcBef>
                <a:spcPct val="50000"/>
              </a:spcBef>
            </a:pPr>
            <a:r>
              <a:rPr lang="fr-FR" sz="1400" b="1">
                <a:solidFill>
                  <a:schemeClr val="bg1"/>
                </a:solidFill>
              </a:rPr>
              <a:t>Comment les Américains réagissent-ils ?</a:t>
            </a:r>
          </a:p>
          <a:p>
            <a:pPr>
              <a:spcBef>
                <a:spcPct val="50000"/>
              </a:spcBef>
            </a:pPr>
            <a:r>
              <a:rPr lang="fr-FR" sz="1400" b="1"/>
              <a:t>Ils ravitaillent la partie ouest de la ville par la mise en place d’un pont aérien</a:t>
            </a:r>
            <a:endParaRPr lang="fr-FR" sz="1400" b="1">
              <a:solidFill>
                <a:schemeClr val="bg1"/>
              </a:solidFill>
            </a:endParaRPr>
          </a:p>
          <a:p>
            <a:pPr>
              <a:spcBef>
                <a:spcPct val="50000"/>
              </a:spcBef>
            </a:pPr>
            <a:r>
              <a:rPr lang="fr-FR" sz="1400" b="1">
                <a:solidFill>
                  <a:schemeClr val="bg1"/>
                </a:solidFill>
              </a:rPr>
              <a:t>Quelle était leur crainte ?</a:t>
            </a:r>
          </a:p>
          <a:p>
            <a:pPr>
              <a:spcBef>
                <a:spcPct val="50000"/>
              </a:spcBef>
            </a:pPr>
            <a:r>
              <a:rPr lang="fr-FR" sz="1400" b="1"/>
              <a:t>Un conflit direct entre les Etats-Unis et L’URSS qui aurait débouché sur un nouveau conflit mondial.</a:t>
            </a:r>
          </a:p>
        </p:txBody>
      </p:sp>
      <p:sp>
        <p:nvSpPr>
          <p:cNvPr id="19468" name="Oval 12"/>
          <p:cNvSpPr>
            <a:spLocks noChangeArrowheads="1"/>
          </p:cNvSpPr>
          <p:nvPr/>
        </p:nvSpPr>
        <p:spPr bwMode="auto">
          <a:xfrm>
            <a:off x="2251075" y="2360613"/>
            <a:ext cx="360363" cy="287337"/>
          </a:xfrm>
          <a:prstGeom prst="ellipse">
            <a:avLst/>
          </a:prstGeom>
          <a:noFill/>
          <a:ln w="38100">
            <a:solidFill>
              <a:schemeClr val="tx1"/>
            </a:solidFill>
            <a:round/>
            <a:headEnd/>
            <a:tailEnd/>
          </a:ln>
        </p:spPr>
        <p:txBody>
          <a:bodyPr wrap="none" anchor="ctr"/>
          <a:lstStyle/>
          <a:p>
            <a:endParaRPr lang="fr-FR"/>
          </a:p>
        </p:txBody>
      </p:sp>
      <p:sp>
        <p:nvSpPr>
          <p:cNvPr id="19469" name="Line 13"/>
          <p:cNvSpPr>
            <a:spLocks noChangeShapeType="1"/>
          </p:cNvSpPr>
          <p:nvPr/>
        </p:nvSpPr>
        <p:spPr bwMode="auto">
          <a:xfrm flipV="1">
            <a:off x="1692275" y="2647950"/>
            <a:ext cx="647700" cy="504825"/>
          </a:xfrm>
          <a:prstGeom prst="line">
            <a:avLst/>
          </a:prstGeom>
          <a:noFill/>
          <a:ln w="63500">
            <a:solidFill>
              <a:schemeClr val="tx1"/>
            </a:solidFill>
            <a:round/>
            <a:headEnd/>
            <a:tailEnd type="triangle" w="med" len="med"/>
          </a:ln>
        </p:spPr>
        <p:txBody>
          <a:bodyPr/>
          <a:lstStyle/>
          <a:p>
            <a:endParaRPr lang="fr-FR"/>
          </a:p>
        </p:txBody>
      </p:sp>
      <p:sp>
        <p:nvSpPr>
          <p:cNvPr id="19470" name="Line 14"/>
          <p:cNvSpPr>
            <a:spLocks noChangeShapeType="1"/>
          </p:cNvSpPr>
          <p:nvPr/>
        </p:nvSpPr>
        <p:spPr bwMode="auto">
          <a:xfrm>
            <a:off x="1908175" y="2205038"/>
            <a:ext cx="360363" cy="215900"/>
          </a:xfrm>
          <a:prstGeom prst="line">
            <a:avLst/>
          </a:prstGeom>
          <a:noFill/>
          <a:ln w="63500">
            <a:solidFill>
              <a:schemeClr val="tx1"/>
            </a:solidFill>
            <a:round/>
            <a:headEnd/>
            <a:tailEnd type="triangle" w="med" len="med"/>
          </a:ln>
        </p:spPr>
        <p:txBody>
          <a:bodyPr/>
          <a:lstStyle/>
          <a:p>
            <a:endParaRPr lang="fr-FR"/>
          </a:p>
        </p:txBody>
      </p:sp>
      <p:sp>
        <p:nvSpPr>
          <p:cNvPr id="19471" name="Line 15"/>
          <p:cNvSpPr>
            <a:spLocks noChangeShapeType="1"/>
          </p:cNvSpPr>
          <p:nvPr/>
        </p:nvSpPr>
        <p:spPr bwMode="auto">
          <a:xfrm>
            <a:off x="1868488" y="2525713"/>
            <a:ext cx="360362" cy="0"/>
          </a:xfrm>
          <a:prstGeom prst="line">
            <a:avLst/>
          </a:prstGeom>
          <a:noFill/>
          <a:ln w="63500">
            <a:solidFill>
              <a:schemeClr val="tx1"/>
            </a:solidFill>
            <a:round/>
            <a:headEnd/>
            <a:tailEnd type="triangle" w="med" len="med"/>
          </a:ln>
        </p:spPr>
        <p:txBody>
          <a:bodyPr/>
          <a:lstStyle/>
          <a:p>
            <a:endParaRPr lang="fr-FR"/>
          </a:p>
        </p:txBody>
      </p:sp>
      <p:pic>
        <p:nvPicPr>
          <p:cNvPr id="14" name="Picture 3"/>
          <p:cNvPicPr>
            <a:picLocks noChangeAspect="1" noChangeArrowheads="1"/>
          </p:cNvPicPr>
          <p:nvPr/>
        </p:nvPicPr>
        <p:blipFill>
          <a:blip r:embed="rId6"/>
          <a:srcRect l="7243" t="1984" r="4610" b="14880"/>
          <a:stretch>
            <a:fillRect/>
          </a:stretch>
        </p:blipFill>
        <p:spPr bwMode="auto">
          <a:xfrm>
            <a:off x="71438" y="1330325"/>
            <a:ext cx="4429125" cy="2955925"/>
          </a:xfrm>
          <a:prstGeom prst="rect">
            <a:avLst/>
          </a:prstGeom>
          <a:noFill/>
          <a:ln w="9525">
            <a:noFill/>
            <a:miter lim="800000"/>
            <a:headEnd/>
            <a:tailEnd/>
          </a:ln>
        </p:spPr>
      </p:pic>
      <p:pic>
        <p:nvPicPr>
          <p:cNvPr id="17" name="blocus de berlin 1948 - 1949.wmv">
            <a:hlinkClick r:id="" action="ppaction://media"/>
          </p:cNvPr>
          <p:cNvPicPr>
            <a:picLocks noRot="1" noChangeAspect="1"/>
          </p:cNvPicPr>
          <p:nvPr>
            <a:videoFile r:link="rId1"/>
          </p:nvPr>
        </p:nvPicPr>
        <p:blipFill>
          <a:blip r:embed="rId7"/>
          <a:srcRect/>
          <a:stretch>
            <a:fillRect/>
          </a:stretch>
        </p:blipFill>
        <p:spPr bwMode="auto">
          <a:xfrm>
            <a:off x="296863" y="1592263"/>
            <a:ext cx="3167062" cy="24844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7">
                                            <p:txEl>
                                              <p:pRg st="1" end="1"/>
                                            </p:txEl>
                                          </p:spTgt>
                                        </p:tgtEl>
                                        <p:attrNameLst>
                                          <p:attrName>style.visibility</p:attrName>
                                        </p:attrNameLst>
                                      </p:cBhvr>
                                      <p:to>
                                        <p:strVal val="visible"/>
                                      </p:to>
                                    </p:set>
                                    <p:animEffect transition="in" filter="blinds(horizontal)">
                                      <p:cBhvr>
                                        <p:cTn id="7" dur="500"/>
                                        <p:tgtEl>
                                          <p:spTgt spid="19467">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transition="in" filter="blinds(horizontal)">
                                      <p:cBhvr>
                                        <p:cTn id="11" dur="500"/>
                                        <p:tgtEl>
                                          <p:spTgt spid="19466"/>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9468"/>
                                        </p:tgtEl>
                                        <p:attrNameLst>
                                          <p:attrName>style.visibility</p:attrName>
                                        </p:attrNameLst>
                                      </p:cBhvr>
                                      <p:to>
                                        <p:strVal val="visible"/>
                                      </p:to>
                                    </p:set>
                                    <p:anim calcmode="lin" valueType="num">
                                      <p:cBhvr additive="base">
                                        <p:cTn id="15" dur="500" fill="hold"/>
                                        <p:tgtEl>
                                          <p:spTgt spid="19468"/>
                                        </p:tgtEl>
                                        <p:attrNameLst>
                                          <p:attrName>ppt_x</p:attrName>
                                        </p:attrNameLst>
                                      </p:cBhvr>
                                      <p:tavLst>
                                        <p:tav tm="0">
                                          <p:val>
                                            <p:strVal val="#ppt_x"/>
                                          </p:val>
                                        </p:tav>
                                        <p:tav tm="100000">
                                          <p:val>
                                            <p:strVal val="#ppt_x"/>
                                          </p:val>
                                        </p:tav>
                                      </p:tavLst>
                                    </p:anim>
                                    <p:anim calcmode="lin" valueType="num">
                                      <p:cBhvr additive="base">
                                        <p:cTn id="16"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9467">
                                            <p:txEl>
                                              <p:pRg st="3" end="3"/>
                                            </p:txEl>
                                          </p:spTgt>
                                        </p:tgtEl>
                                        <p:attrNameLst>
                                          <p:attrName>style.visibility</p:attrName>
                                        </p:attrNameLst>
                                      </p:cBhvr>
                                      <p:to>
                                        <p:strVal val="visible"/>
                                      </p:to>
                                    </p:set>
                                    <p:animEffect transition="in" filter="blinds(horizontal)">
                                      <p:cBhvr>
                                        <p:cTn id="21" dur="500"/>
                                        <p:tgtEl>
                                          <p:spTgt spid="1946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9467">
                                            <p:txEl>
                                              <p:pRg st="5" end="5"/>
                                            </p:txEl>
                                          </p:spTgt>
                                        </p:tgtEl>
                                        <p:attrNameLst>
                                          <p:attrName>style.visibility</p:attrName>
                                        </p:attrNameLst>
                                      </p:cBhvr>
                                      <p:to>
                                        <p:strVal val="visible"/>
                                      </p:to>
                                    </p:set>
                                    <p:animEffect transition="in" filter="blinds(horizontal)">
                                      <p:cBhvr>
                                        <p:cTn id="26" dur="500"/>
                                        <p:tgtEl>
                                          <p:spTgt spid="19467">
                                            <p:txEl>
                                              <p:pRg st="5" end="5"/>
                                            </p:txEl>
                                          </p:spTgt>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19464"/>
                                        </p:tgtEl>
                                        <p:attrNameLst>
                                          <p:attrName>style.visibility</p:attrName>
                                        </p:attrNameLst>
                                      </p:cBhvr>
                                      <p:to>
                                        <p:strVal val="visible"/>
                                      </p:to>
                                    </p:set>
                                    <p:animEffect transition="in" filter="blinds(horizontal)">
                                      <p:cBhvr>
                                        <p:cTn id="30" dur="500"/>
                                        <p:tgtEl>
                                          <p:spTgt spid="19464"/>
                                        </p:tgtEl>
                                      </p:cBhvr>
                                    </p:animEffect>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9469"/>
                                        </p:tgtEl>
                                        <p:attrNameLst>
                                          <p:attrName>style.visibility</p:attrName>
                                        </p:attrNameLst>
                                      </p:cBhvr>
                                      <p:to>
                                        <p:strVal val="visible"/>
                                      </p:to>
                                    </p:set>
                                    <p:anim calcmode="lin" valueType="num">
                                      <p:cBhvr additive="base">
                                        <p:cTn id="34" dur="500" fill="hold"/>
                                        <p:tgtEl>
                                          <p:spTgt spid="19469"/>
                                        </p:tgtEl>
                                        <p:attrNameLst>
                                          <p:attrName>ppt_x</p:attrName>
                                        </p:attrNameLst>
                                      </p:cBhvr>
                                      <p:tavLst>
                                        <p:tav tm="0">
                                          <p:val>
                                            <p:strVal val="#ppt_x"/>
                                          </p:val>
                                        </p:tav>
                                        <p:tav tm="100000">
                                          <p:val>
                                            <p:strVal val="#ppt_x"/>
                                          </p:val>
                                        </p:tav>
                                      </p:tavLst>
                                    </p:anim>
                                    <p:anim calcmode="lin" valueType="num">
                                      <p:cBhvr additive="base">
                                        <p:cTn id="35" dur="500" fill="hold"/>
                                        <p:tgtEl>
                                          <p:spTgt spid="1946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471"/>
                                        </p:tgtEl>
                                        <p:attrNameLst>
                                          <p:attrName>style.visibility</p:attrName>
                                        </p:attrNameLst>
                                      </p:cBhvr>
                                      <p:to>
                                        <p:strVal val="visible"/>
                                      </p:to>
                                    </p:set>
                                    <p:anim calcmode="lin" valueType="num">
                                      <p:cBhvr additive="base">
                                        <p:cTn id="38" dur="500" fill="hold"/>
                                        <p:tgtEl>
                                          <p:spTgt spid="19471"/>
                                        </p:tgtEl>
                                        <p:attrNameLst>
                                          <p:attrName>ppt_x</p:attrName>
                                        </p:attrNameLst>
                                      </p:cBhvr>
                                      <p:tavLst>
                                        <p:tav tm="0">
                                          <p:val>
                                            <p:strVal val="#ppt_x"/>
                                          </p:val>
                                        </p:tav>
                                        <p:tav tm="100000">
                                          <p:val>
                                            <p:strVal val="#ppt_x"/>
                                          </p:val>
                                        </p:tav>
                                      </p:tavLst>
                                    </p:anim>
                                    <p:anim calcmode="lin" valueType="num">
                                      <p:cBhvr additive="base">
                                        <p:cTn id="39" dur="500" fill="hold"/>
                                        <p:tgtEl>
                                          <p:spTgt spid="1947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9470"/>
                                        </p:tgtEl>
                                        <p:attrNameLst>
                                          <p:attrName>style.visibility</p:attrName>
                                        </p:attrNameLst>
                                      </p:cBhvr>
                                      <p:to>
                                        <p:strVal val="visible"/>
                                      </p:to>
                                    </p:set>
                                    <p:anim calcmode="lin" valueType="num">
                                      <p:cBhvr additive="base">
                                        <p:cTn id="42" dur="500" fill="hold"/>
                                        <p:tgtEl>
                                          <p:spTgt spid="19470"/>
                                        </p:tgtEl>
                                        <p:attrNameLst>
                                          <p:attrName>ppt_x</p:attrName>
                                        </p:attrNameLst>
                                      </p:cBhvr>
                                      <p:tavLst>
                                        <p:tav tm="0">
                                          <p:val>
                                            <p:strVal val="#ppt_x"/>
                                          </p:val>
                                        </p:tav>
                                        <p:tav tm="100000">
                                          <p:val>
                                            <p:strVal val="#ppt_x"/>
                                          </p:val>
                                        </p:tav>
                                      </p:tavLst>
                                    </p:anim>
                                    <p:anim calcmode="lin" valueType="num">
                                      <p:cBhvr additive="base">
                                        <p:cTn id="43"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9467">
                                            <p:txEl>
                                              <p:pRg st="7" end="7"/>
                                            </p:txEl>
                                          </p:spTgt>
                                        </p:tgtEl>
                                        <p:attrNameLst>
                                          <p:attrName>style.visibility</p:attrName>
                                        </p:attrNameLst>
                                      </p:cBhvr>
                                      <p:to>
                                        <p:strVal val="visible"/>
                                      </p:to>
                                    </p:set>
                                    <p:animEffect transition="in" filter="blinds(horizontal)">
                                      <p:cBhvr>
                                        <p:cTn id="48" dur="500"/>
                                        <p:tgtEl>
                                          <p:spTgt spid="1946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2" presetClass="mediacall" presetSubtype="0" fill="hold" nodeType="clickEffect">
                                  <p:stCondLst>
                                    <p:cond delay="0"/>
                                  </p:stCondLst>
                                  <p:childTnLst>
                                    <p:cmd type="call" cmd="togglePause">
                                      <p:cBhvr>
                                        <p:cTn id="63" dur="1" fill="hold"/>
                                        <p:tgtEl>
                                          <p:spTgt spid="17"/>
                                        </p:tgtEl>
                                      </p:cBhvr>
                                    </p:cmd>
                                  </p:childTnLst>
                                </p:cTn>
                              </p:par>
                            </p:childTnLst>
                          </p:cTn>
                        </p:par>
                      </p:childTnLst>
                    </p:cTn>
                  </p:par>
                </p:childTnLst>
              </p:cTn>
              <p:nextCondLst>
                <p:cond evt="onClick" delay="0">
                  <p:tgtEl>
                    <p:spTgt spid="17"/>
                  </p:tgtEl>
                </p:cond>
              </p:nextCondLst>
            </p:seq>
            <p:video>
              <p:cMediaNode>
                <p:cTn id="64" fill="hold" display="0">
                  <p:stCondLst>
                    <p:cond delay="indefinite"/>
                  </p:stCondLst>
                  <p:endCondLst>
                    <p:cond evt="onNext" delay="0">
                      <p:tgtEl>
                        <p:sldTgt/>
                      </p:tgtEl>
                    </p:cond>
                    <p:cond evt="onPrev" delay="0">
                      <p:tgtEl>
                        <p:sldTgt/>
                      </p:tgtEl>
                    </p:cond>
                  </p:endCondLst>
                </p:cTn>
                <p:tgtEl>
                  <p:spTgt spid="17"/>
                </p:tgtEl>
              </p:cMediaNode>
            </p:video>
          </p:childTnLst>
        </p:cTn>
      </p:par>
    </p:tnLst>
    <p:bldLst>
      <p:bldP spid="19468" grpId="0" animBg="1"/>
      <p:bldP spid="19469" grpId="0" animBg="1"/>
      <p:bldP spid="19470" grpId="0" animBg="1"/>
      <p:bldP spid="194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idx="4294967295"/>
          </p:nvPr>
        </p:nvSpPr>
        <p:spPr/>
        <p:txBody>
          <a:bodyPr/>
          <a:lstStyle/>
          <a:p>
            <a:pPr eaLnBrk="1" hangingPunct="1"/>
            <a:r>
              <a:rPr lang="fr-FR" sz="3600" smtClean="0">
                <a:solidFill>
                  <a:schemeClr val="bg1"/>
                </a:solidFill>
              </a:rPr>
              <a:t>L’année 1949</a:t>
            </a:r>
            <a:br>
              <a:rPr lang="fr-FR" sz="3600" smtClean="0">
                <a:solidFill>
                  <a:schemeClr val="bg1"/>
                </a:solidFill>
              </a:rPr>
            </a:br>
            <a:r>
              <a:rPr lang="fr-FR" sz="2800" smtClean="0">
                <a:solidFill>
                  <a:schemeClr val="bg1"/>
                </a:solidFill>
              </a:rPr>
              <a:t>La création des deux Allemagne</a:t>
            </a:r>
          </a:p>
        </p:txBody>
      </p:sp>
      <p:sp>
        <p:nvSpPr>
          <p:cNvPr id="4" name="Espace réservé du pied de page 3"/>
          <p:cNvSpPr txBox="1">
            <a:spLocks noGrp="1"/>
          </p:cNvSpPr>
          <p:nvPr/>
        </p:nvSpPr>
        <p:spPr>
          <a:xfrm>
            <a:off x="357188" y="6356350"/>
            <a:ext cx="8358187" cy="365125"/>
          </a:xfrm>
          <a:prstGeom prst="rect">
            <a:avLst/>
          </a:prstGeom>
          <a:noFill/>
        </p:spPr>
        <p:txBody>
          <a:bodyPr anchor="ctr"/>
          <a:lstStyle/>
          <a:p>
            <a:pPr algn="ctr" fontAlgn="auto">
              <a:spcBef>
                <a:spcPts val="0"/>
              </a:spcBef>
              <a:spcAft>
                <a:spcPts val="0"/>
              </a:spcAft>
              <a:defRPr/>
            </a:pPr>
            <a:r>
              <a:rPr lang="fr-FR" sz="1200" dirty="0">
                <a:solidFill>
                  <a:schemeClr val="tx1">
                    <a:tint val="75000"/>
                  </a:schemeClr>
                </a:solidFill>
                <a:latin typeface="+mn-lt"/>
              </a:rPr>
              <a:t>Le monde depuis le tournant des années 90 - Baccalauréat Professionnel - Terminale </a:t>
            </a:r>
          </a:p>
        </p:txBody>
      </p:sp>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5E042A3-828D-466D-8AB9-871515D669AC}" type="slidenum">
              <a:rPr lang="fr-FR" sz="1200">
                <a:solidFill>
                  <a:schemeClr val="tx1">
                    <a:tint val="75000"/>
                  </a:schemeClr>
                </a:solidFill>
                <a:latin typeface="+mn-lt"/>
              </a:rPr>
              <a:pPr algn="r" fontAlgn="auto">
                <a:spcBef>
                  <a:spcPts val="0"/>
                </a:spcBef>
                <a:spcAft>
                  <a:spcPts val="0"/>
                </a:spcAft>
                <a:defRPr/>
              </a:pPr>
              <a:t>9</a:t>
            </a:fld>
            <a:endParaRPr lang="fr-FR" sz="1200">
              <a:solidFill>
                <a:schemeClr val="tx1">
                  <a:tint val="75000"/>
                </a:schemeClr>
              </a:solidFill>
              <a:latin typeface="+mn-lt"/>
            </a:endParaRPr>
          </a:p>
        </p:txBody>
      </p:sp>
      <p:pic>
        <p:nvPicPr>
          <p:cNvPr id="22532" name="Picture 5" descr="RDA RFA"/>
          <p:cNvPicPr>
            <a:picLocks noChangeAspect="1" noChangeArrowheads="1"/>
          </p:cNvPicPr>
          <p:nvPr/>
        </p:nvPicPr>
        <p:blipFill>
          <a:blip r:embed="rId2"/>
          <a:srcRect/>
          <a:stretch>
            <a:fillRect/>
          </a:stretch>
        </p:blipFill>
        <p:spPr bwMode="auto">
          <a:xfrm>
            <a:off x="1116013" y="1412875"/>
            <a:ext cx="2887662" cy="4968875"/>
          </a:xfrm>
          <a:prstGeom prst="rect">
            <a:avLst/>
          </a:prstGeom>
          <a:noFill/>
          <a:ln w="9525">
            <a:noFill/>
            <a:miter lim="800000"/>
            <a:headEnd/>
            <a:tailEnd/>
          </a:ln>
        </p:spPr>
      </p:pic>
      <p:sp>
        <p:nvSpPr>
          <p:cNvPr id="33798" name="Text Box 6"/>
          <p:cNvSpPr txBox="1">
            <a:spLocks noChangeArrowheads="1"/>
          </p:cNvSpPr>
          <p:nvPr/>
        </p:nvSpPr>
        <p:spPr bwMode="auto">
          <a:xfrm>
            <a:off x="4284663" y="1628775"/>
            <a:ext cx="4103687" cy="3387725"/>
          </a:xfrm>
          <a:prstGeom prst="rect">
            <a:avLst/>
          </a:prstGeom>
          <a:noFill/>
          <a:ln w="9525">
            <a:noFill/>
            <a:miter lim="800000"/>
            <a:headEnd/>
            <a:tailEnd/>
          </a:ln>
        </p:spPr>
        <p:txBody>
          <a:bodyPr>
            <a:spAutoFit/>
          </a:bodyPr>
          <a:lstStyle/>
          <a:p>
            <a:pPr algn="just"/>
            <a:r>
              <a:rPr lang="fr-FR">
                <a:solidFill>
                  <a:schemeClr val="bg1"/>
                </a:solidFill>
              </a:rPr>
              <a:t>Le blocus de Berlin se termina en juin 1949 par le retrait des troupes soviétiques.</a:t>
            </a:r>
          </a:p>
          <a:p>
            <a:pPr algn="just"/>
            <a:r>
              <a:rPr lang="fr-FR">
                <a:solidFill>
                  <a:schemeClr val="bg1"/>
                </a:solidFill>
              </a:rPr>
              <a:t>La conséquence immédiate du conflit fut la création de deux nouveaux états :</a:t>
            </a:r>
          </a:p>
          <a:p>
            <a:pPr algn="just"/>
            <a:r>
              <a:rPr lang="fr-FR">
                <a:solidFill>
                  <a:schemeClr val="bg1"/>
                </a:solidFill>
              </a:rPr>
              <a:t>- </a:t>
            </a:r>
            <a:r>
              <a:rPr lang="fr-FR" b="1">
                <a:solidFill>
                  <a:srgbClr val="FF9900"/>
                </a:solidFill>
              </a:rPr>
              <a:t>La RFA</a:t>
            </a:r>
            <a:r>
              <a:rPr lang="fr-FR">
                <a:solidFill>
                  <a:schemeClr val="bg1"/>
                </a:solidFill>
              </a:rPr>
              <a:t> (République Fédérale Allemande) avec pour capitale Bonn et attachée au bloc occidental.</a:t>
            </a:r>
          </a:p>
          <a:p>
            <a:pPr algn="just"/>
            <a:r>
              <a:rPr lang="fr-FR">
                <a:solidFill>
                  <a:srgbClr val="6699FF"/>
                </a:solidFill>
              </a:rPr>
              <a:t>- </a:t>
            </a:r>
            <a:r>
              <a:rPr lang="fr-FR" b="1">
                <a:solidFill>
                  <a:srgbClr val="6699FF"/>
                </a:solidFill>
              </a:rPr>
              <a:t>La RDA</a:t>
            </a:r>
            <a:r>
              <a:rPr lang="fr-FR">
                <a:solidFill>
                  <a:schemeClr val="bg1"/>
                </a:solidFill>
              </a:rPr>
              <a:t> (République Démocratique Allemande) avec Berlin pour capitale et attachée au bloc Soviétique.</a:t>
            </a:r>
          </a:p>
        </p:txBody>
      </p:sp>
      <p:pic>
        <p:nvPicPr>
          <p:cNvPr id="33799" name="Picture 7"/>
          <p:cNvPicPr>
            <a:picLocks noChangeAspect="1" noChangeArrowheads="1"/>
          </p:cNvPicPr>
          <p:nvPr/>
        </p:nvPicPr>
        <p:blipFill>
          <a:blip r:embed="rId3"/>
          <a:srcRect/>
          <a:stretch>
            <a:fillRect/>
          </a:stretch>
        </p:blipFill>
        <p:spPr bwMode="auto">
          <a:xfrm>
            <a:off x="4500563" y="5157788"/>
            <a:ext cx="1704975" cy="1054100"/>
          </a:xfrm>
          <a:prstGeom prst="rect">
            <a:avLst/>
          </a:prstGeom>
          <a:noFill/>
          <a:ln w="9525">
            <a:noFill/>
            <a:miter lim="800000"/>
            <a:headEnd/>
            <a:tailEnd/>
          </a:ln>
        </p:spPr>
      </p:pic>
      <p:pic>
        <p:nvPicPr>
          <p:cNvPr id="33800" name="Picture 8"/>
          <p:cNvPicPr>
            <a:picLocks noChangeAspect="1" noChangeArrowheads="1"/>
          </p:cNvPicPr>
          <p:nvPr/>
        </p:nvPicPr>
        <p:blipFill>
          <a:blip r:embed="rId4"/>
          <a:srcRect/>
          <a:stretch>
            <a:fillRect/>
          </a:stretch>
        </p:blipFill>
        <p:spPr bwMode="auto">
          <a:xfrm>
            <a:off x="6588125" y="5157788"/>
            <a:ext cx="1722438" cy="1033462"/>
          </a:xfrm>
          <a:prstGeom prst="rect">
            <a:avLst/>
          </a:prstGeom>
          <a:noFill/>
          <a:ln w="9525">
            <a:noFill/>
            <a:miter lim="800000"/>
            <a:headEnd/>
            <a:tailEnd/>
          </a:ln>
        </p:spPr>
      </p:pic>
      <p:pic>
        <p:nvPicPr>
          <p:cNvPr id="33801" name="Picture 9"/>
          <p:cNvPicPr>
            <a:picLocks noChangeAspect="1" noChangeArrowheads="1"/>
          </p:cNvPicPr>
          <p:nvPr/>
        </p:nvPicPr>
        <p:blipFill>
          <a:blip r:embed="rId5"/>
          <a:srcRect/>
          <a:stretch>
            <a:fillRect/>
          </a:stretch>
        </p:blipFill>
        <p:spPr bwMode="auto">
          <a:xfrm>
            <a:off x="1835150" y="2708275"/>
            <a:ext cx="576263" cy="355600"/>
          </a:xfrm>
          <a:prstGeom prst="rect">
            <a:avLst/>
          </a:prstGeom>
          <a:noFill/>
          <a:ln w="9525">
            <a:noFill/>
            <a:miter lim="800000"/>
            <a:headEnd/>
            <a:tailEnd/>
          </a:ln>
        </p:spPr>
      </p:pic>
      <p:pic>
        <p:nvPicPr>
          <p:cNvPr id="33802" name="Picture 10"/>
          <p:cNvPicPr>
            <a:picLocks noChangeAspect="1" noChangeArrowheads="1"/>
          </p:cNvPicPr>
          <p:nvPr/>
        </p:nvPicPr>
        <p:blipFill>
          <a:blip r:embed="rId6"/>
          <a:srcRect/>
          <a:stretch>
            <a:fillRect/>
          </a:stretch>
        </p:blipFill>
        <p:spPr bwMode="auto">
          <a:xfrm>
            <a:off x="2987675" y="2565400"/>
            <a:ext cx="576263" cy="344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8">
                                            <p:txEl>
                                              <p:pRg st="2" end="2"/>
                                            </p:txEl>
                                          </p:spTgt>
                                        </p:tgtEl>
                                        <p:attrNameLst>
                                          <p:attrName>style.visibility</p:attrName>
                                        </p:attrNameLst>
                                      </p:cBhvr>
                                      <p:to>
                                        <p:strVal val="visible"/>
                                      </p:to>
                                    </p:set>
                                    <p:animEffect transition="in" filter="blinds(horizontal)">
                                      <p:cBhvr>
                                        <p:cTn id="7" dur="500"/>
                                        <p:tgtEl>
                                          <p:spTgt spid="33798">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3799"/>
                                        </p:tgtEl>
                                        <p:attrNameLst>
                                          <p:attrName>style.visibility</p:attrName>
                                        </p:attrNameLst>
                                      </p:cBhvr>
                                      <p:to>
                                        <p:strVal val="visible"/>
                                      </p:to>
                                    </p:set>
                                    <p:animEffect transition="in" filter="blinds(horizontal)">
                                      <p:cBhvr>
                                        <p:cTn id="11" dur="500"/>
                                        <p:tgtEl>
                                          <p:spTgt spid="3379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3799"/>
                                        </p:tgtEl>
                                      </p:cBhvr>
                                    </p:animEffect>
                                    <p:set>
                                      <p:cBhvr>
                                        <p:cTn id="16" dur="1" fill="hold">
                                          <p:stCondLst>
                                            <p:cond delay="499"/>
                                          </p:stCondLst>
                                        </p:cTn>
                                        <p:tgtEl>
                                          <p:spTgt spid="33799"/>
                                        </p:tgtEl>
                                        <p:attrNameLst>
                                          <p:attrName>style.visibility</p:attrName>
                                        </p:attrNameLst>
                                      </p:cBhvr>
                                      <p:to>
                                        <p:strVal val="hidden"/>
                                      </p:to>
                                    </p:se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3801"/>
                                        </p:tgtEl>
                                        <p:attrNameLst>
                                          <p:attrName>style.visibility</p:attrName>
                                        </p:attrNameLst>
                                      </p:cBhvr>
                                      <p:to>
                                        <p:strVal val="visible"/>
                                      </p:to>
                                    </p:set>
                                    <p:animEffect transition="in" filter="blinds(horizontal)">
                                      <p:cBhvr>
                                        <p:cTn id="20" dur="500"/>
                                        <p:tgtEl>
                                          <p:spTgt spid="33801"/>
                                        </p:tgtEl>
                                      </p:cBhvr>
                                    </p:animEffect>
                                  </p:childTnLst>
                                </p:cTn>
                              </p:par>
                              <p:par>
                                <p:cTn id="21" presetID="3" presetClass="entr" presetSubtype="10" fill="hold" nodeType="withEffect">
                                  <p:stCondLst>
                                    <p:cond delay="0"/>
                                  </p:stCondLst>
                                  <p:childTnLst>
                                    <p:set>
                                      <p:cBhvr>
                                        <p:cTn id="22" dur="1" fill="hold">
                                          <p:stCondLst>
                                            <p:cond delay="0"/>
                                          </p:stCondLst>
                                        </p:cTn>
                                        <p:tgtEl>
                                          <p:spTgt spid="33798">
                                            <p:txEl>
                                              <p:pRg st="3" end="3"/>
                                            </p:txEl>
                                          </p:spTgt>
                                        </p:tgtEl>
                                        <p:attrNameLst>
                                          <p:attrName>style.visibility</p:attrName>
                                        </p:attrNameLst>
                                      </p:cBhvr>
                                      <p:to>
                                        <p:strVal val="visible"/>
                                      </p:to>
                                    </p:set>
                                    <p:animEffect transition="in" filter="blinds(horizontal)">
                                      <p:cBhvr>
                                        <p:cTn id="23" dur="500"/>
                                        <p:tgtEl>
                                          <p:spTgt spid="33798">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3800"/>
                                        </p:tgtEl>
                                        <p:attrNameLst>
                                          <p:attrName>style.visibility</p:attrName>
                                        </p:attrNameLst>
                                      </p:cBhvr>
                                      <p:to>
                                        <p:strVal val="visible"/>
                                      </p:to>
                                    </p:set>
                                    <p:animEffect transition="in" filter="blinds(horizontal)">
                                      <p:cBhvr>
                                        <p:cTn id="26" dur="500"/>
                                        <p:tgtEl>
                                          <p:spTgt spid="3380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33800"/>
                                        </p:tgtEl>
                                      </p:cBhvr>
                                    </p:animEffect>
                                    <p:set>
                                      <p:cBhvr>
                                        <p:cTn id="31" dur="1" fill="hold">
                                          <p:stCondLst>
                                            <p:cond delay="499"/>
                                          </p:stCondLst>
                                        </p:cTn>
                                        <p:tgtEl>
                                          <p:spTgt spid="33800"/>
                                        </p:tgtEl>
                                        <p:attrNameLst>
                                          <p:attrName>style.visibility</p:attrName>
                                        </p:attrNameLst>
                                      </p:cBhvr>
                                      <p:to>
                                        <p:strVal val="hidden"/>
                                      </p:to>
                                    </p:se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33802"/>
                                        </p:tgtEl>
                                        <p:attrNameLst>
                                          <p:attrName>style.visibility</p:attrName>
                                        </p:attrNameLst>
                                      </p:cBhvr>
                                      <p:to>
                                        <p:strVal val="visible"/>
                                      </p:to>
                                    </p:set>
                                    <p:animEffect transition="in" filter="blinds(horizontal)">
                                      <p:cBhvr>
                                        <p:cTn id="35"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2181</Words>
  <Application>Microsoft Office PowerPoint</Application>
  <PresentationFormat>Affichage à l'écran (4:3)</PresentationFormat>
  <Paragraphs>148</Paragraphs>
  <Slides>24</Slides>
  <Notes>0</Notes>
  <HiddenSlides>0</HiddenSlides>
  <MMClips>7</MMClips>
  <ScaleCrop>false</ScaleCrop>
  <HeadingPairs>
    <vt:vector size="6" baseType="variant">
      <vt:variant>
        <vt:lpstr>Polices utilisées</vt:lpstr>
      </vt:variant>
      <vt:variant>
        <vt:i4>2</vt:i4>
      </vt:variant>
      <vt:variant>
        <vt:lpstr>Modèle de conception</vt:lpstr>
      </vt:variant>
      <vt:variant>
        <vt:i4>1</vt:i4>
      </vt:variant>
      <vt:variant>
        <vt:lpstr>Titres des diapositives</vt:lpstr>
      </vt:variant>
      <vt:variant>
        <vt:i4>24</vt:i4>
      </vt:variant>
    </vt:vector>
  </HeadingPairs>
  <TitlesOfParts>
    <vt:vector size="27" baseType="lpstr">
      <vt:lpstr>Arial</vt:lpstr>
      <vt:lpstr>Calibri</vt:lpstr>
      <vt:lpstr>Thème Office</vt:lpstr>
      <vt:lpstr>Diapositive 1</vt:lpstr>
      <vt:lpstr>Diapositive 2</vt:lpstr>
      <vt:lpstr>Diapositive 3</vt:lpstr>
      <vt:lpstr>L’Allemagne et Berlin en 1945</vt:lpstr>
      <vt:lpstr>La mise en place des blocs Le discours de Fulton</vt:lpstr>
      <vt:lpstr>La mise en place des blocs Le Plan Marshall</vt:lpstr>
      <vt:lpstr>Les premiers accrochages Le blocus de Berlin</vt:lpstr>
      <vt:lpstr>Les premiers accrochages Le blocus de Berlin</vt:lpstr>
      <vt:lpstr>L’année 1949 La création des deux Allemagne</vt:lpstr>
      <vt:lpstr>Diapositive 10</vt:lpstr>
      <vt:lpstr>La crise de 1961  L’opération « Muraille de Chine »</vt:lpstr>
      <vt:lpstr>Diapositive 12</vt:lpstr>
      <vt:lpstr>La crise de 1961 Le Mur de Berlin</vt:lpstr>
      <vt:lpstr>Diapositive 14</vt:lpstr>
      <vt:lpstr>La crise de 1961 :La réaction occidentale</vt:lpstr>
      <vt:lpstr> La chute du mur de Berlin Le contexte historique</vt:lpstr>
      <vt:lpstr>Le contexte historique</vt:lpstr>
      <vt:lpstr>Diapositive 18</vt:lpstr>
      <vt:lpstr> La chute du mur de Berlin Les conséquences</vt:lpstr>
      <vt:lpstr> La chute du mur de Berlin Les conséquences</vt:lpstr>
      <vt:lpstr> La chute du mur de Berlin Les conséquences</vt:lpstr>
      <vt:lpstr> La chute du mur de Berlin Les conséquences</vt:lpstr>
      <vt:lpstr> La chute du mur de Berlin Les conséquences</vt:lpstr>
      <vt:lpstr> La chute du mur de Berlin Les conséquences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CMALA</cp:lastModifiedBy>
  <cp:revision>47</cp:revision>
  <dcterms:created xsi:type="dcterms:W3CDTF">2011-08-25T14:26:50Z</dcterms:created>
  <dcterms:modified xsi:type="dcterms:W3CDTF">2011-11-16T14:12:50Z</dcterms:modified>
</cp:coreProperties>
</file>