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8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2" r:id="rId16"/>
    <p:sldId id="273" r:id="rId17"/>
    <p:sldId id="274" r:id="rId18"/>
    <p:sldId id="275" r:id="rId19"/>
    <p:sldId id="276" r:id="rId20"/>
    <p:sldId id="277" r:id="rId21"/>
    <p:sldId id="278" r:id="rId22"/>
    <p:sldId id="280" r:id="rId23"/>
    <p:sldId id="281" r:id="rId24"/>
    <p:sldId id="282" r:id="rId25"/>
    <p:sldId id="283" r:id="rId26"/>
    <p:sldId id="284" r:id="rId27"/>
    <p:sldId id="285"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4410"/>
  </p:normalViewPr>
  <p:slideViewPr>
    <p:cSldViewPr snapToGrid="0" snapToObjects="1">
      <p:cViewPr varScale="1">
        <p:scale>
          <a:sx n="64" d="100"/>
          <a:sy n="64" d="100"/>
        </p:scale>
        <p:origin x="6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C63B17-AB98-EE4D-878E-94C99E350F90}" type="datetimeFigureOut">
              <a:rPr lang="fr-FR" smtClean="0"/>
              <a:t>01/04/2024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73ADAD-1891-614B-9729-E0DCB59D9681}" type="slidenum">
              <a:rPr lang="fr-FR" smtClean="0"/>
              <a:t>‹N°›</a:t>
            </a:fld>
            <a:endParaRPr lang="fr-FR"/>
          </a:p>
        </p:txBody>
      </p:sp>
    </p:spTree>
    <p:extLst>
      <p:ext uri="{BB962C8B-B14F-4D97-AF65-F5344CB8AC3E}">
        <p14:creationId xmlns:p14="http://schemas.microsoft.com/office/powerpoint/2010/main" val="3529805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A4E14E-94FA-3E42-ACA9-EB86551474F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B9A6B2B-D158-EE48-84EE-BC4BEF4205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143F36F-4A0C-1442-9DF3-05AAB5924EE9}"/>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5" name="Espace réservé du pied de page 4">
            <a:extLst>
              <a:ext uri="{FF2B5EF4-FFF2-40B4-BE49-F238E27FC236}">
                <a16:creationId xmlns:a16="http://schemas.microsoft.com/office/drawing/2014/main" id="{731A976F-A564-834F-B4D7-04EA0CC20DE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3C980E9-AAAB-A74D-90C6-0CAAA3877448}"/>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1078493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EDF501-8DA8-BA46-9EB5-1DEF9B75EEF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A8ADCBF-E840-874A-B235-A4787221EFE8}"/>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39E43501-5780-EA4F-BF4C-F7BBC334ED29}"/>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5" name="Espace réservé du pied de page 4">
            <a:extLst>
              <a:ext uri="{FF2B5EF4-FFF2-40B4-BE49-F238E27FC236}">
                <a16:creationId xmlns:a16="http://schemas.microsoft.com/office/drawing/2014/main" id="{19687FE9-2608-1242-826B-E57915EF312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F7D0876-975C-E040-89CB-3285ED8C76DC}"/>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1856742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79E1B2C-8D1F-6242-9C77-F31B5475647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DE2BB32-D7D7-6243-A946-BD36A964B4F5}"/>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4152C14A-35A9-BD4A-87C0-318FAC09104C}"/>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5" name="Espace réservé du pied de page 4">
            <a:extLst>
              <a:ext uri="{FF2B5EF4-FFF2-40B4-BE49-F238E27FC236}">
                <a16:creationId xmlns:a16="http://schemas.microsoft.com/office/drawing/2014/main" id="{65E8CDCB-9849-284D-B096-E2FEF7BBCEF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A15A0C3-E3B1-5645-A224-D48CC3630D6D}"/>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2509540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31F67B-65CD-3549-81CD-C36D0C223E9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106E2C-BEDC-2344-B17E-0CB51F7F91A8}"/>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43C28AB4-1286-6145-939D-2C79ECFE7E68}"/>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5" name="Espace réservé du pied de page 4">
            <a:extLst>
              <a:ext uri="{FF2B5EF4-FFF2-40B4-BE49-F238E27FC236}">
                <a16:creationId xmlns:a16="http://schemas.microsoft.com/office/drawing/2014/main" id="{A20CA675-D477-AE4B-AA41-7F9A208E1A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1AEB58A-2393-6C48-B64C-E02EEE177E95}"/>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15186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3A93D4-884D-A549-8600-82848095E9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959DCA80-3751-2142-A501-5CEE71C3DA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2C6E37D5-0A21-FD43-98A7-CEB63EFEFDBA}"/>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5" name="Espace réservé du pied de page 4">
            <a:extLst>
              <a:ext uri="{FF2B5EF4-FFF2-40B4-BE49-F238E27FC236}">
                <a16:creationId xmlns:a16="http://schemas.microsoft.com/office/drawing/2014/main" id="{4F50649F-C091-F640-A6BE-B4EFB44C95E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934271E-6F18-8845-9A64-AEDEC8DCACDC}"/>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3453854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73AF67-A9CF-4D4E-9EF0-5571E08F0FA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781BBF4-C042-BF4E-A650-D09187961CC7}"/>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1A739E4B-9FAE-8344-9990-C7C7C4EAFBA8}"/>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C26E556C-0420-1F42-9C02-F1461F339437}"/>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6" name="Espace réservé du pied de page 5">
            <a:extLst>
              <a:ext uri="{FF2B5EF4-FFF2-40B4-BE49-F238E27FC236}">
                <a16:creationId xmlns:a16="http://schemas.microsoft.com/office/drawing/2014/main" id="{F4607DB6-EDC9-9A47-8BBE-7D0E219897B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4A48BFB-C79A-A643-BCBE-2C2E41975E82}"/>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3398804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C87CBA-9182-B946-9020-2F064094E7B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8772B8E-D3F8-2C4D-96EC-B103D4B94C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66B09991-425F-444F-8ACB-AFA5D8BA3EFC}"/>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68C31171-125B-B848-9582-7975351C63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20F04463-B0F3-E748-AD93-AC47A0AB6C59}"/>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5AD29121-157C-574F-9D5A-65C85B64F264}"/>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8" name="Espace réservé du pied de page 7">
            <a:extLst>
              <a:ext uri="{FF2B5EF4-FFF2-40B4-BE49-F238E27FC236}">
                <a16:creationId xmlns:a16="http://schemas.microsoft.com/office/drawing/2014/main" id="{7BD843D9-3E95-984E-B25C-A4441D36EA0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B1CB218-21B1-1340-BA0E-F9EB9172EEC3}"/>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4046670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594DD1-183E-1E48-8B8C-AFA95F15D7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F02AAAB-723F-9A4C-9DFF-2DA3982F7204}"/>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4" name="Espace réservé du pied de page 3">
            <a:extLst>
              <a:ext uri="{FF2B5EF4-FFF2-40B4-BE49-F238E27FC236}">
                <a16:creationId xmlns:a16="http://schemas.microsoft.com/office/drawing/2014/main" id="{BFEB95EF-FA3C-8F4B-8943-074B09C34A2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982FA5C-1DA3-6944-ADE6-D6DCA66CCC09}"/>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1833245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A830F55-AECE-2044-8262-BD26D77D3F94}"/>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3" name="Espace réservé du pied de page 2">
            <a:extLst>
              <a:ext uri="{FF2B5EF4-FFF2-40B4-BE49-F238E27FC236}">
                <a16:creationId xmlns:a16="http://schemas.microsoft.com/office/drawing/2014/main" id="{10A34634-BC31-EF4C-908B-8EFC1B5979F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3A50E5E-CE92-BC4D-97F4-55E04CD382F1}"/>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2476342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DB6B91-1B0F-0449-AC1D-900854AAB0E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A67CCA1-26F9-EB46-BFFF-291E8A8AF2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D1202D8C-A5D2-8D49-8ADA-2C88CDA66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5AEF421F-227E-FD43-845B-95B20C243F4C}"/>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6" name="Espace réservé du pied de page 5">
            <a:extLst>
              <a:ext uri="{FF2B5EF4-FFF2-40B4-BE49-F238E27FC236}">
                <a16:creationId xmlns:a16="http://schemas.microsoft.com/office/drawing/2014/main" id="{2230891E-3A65-1B4A-88AA-0E87AA38EF4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E5756EF-DDD9-9942-857E-7BC0F834B3F7}"/>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658579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29CD9C-9437-0944-A560-042683C04D8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2C3D579-EBA1-D948-8401-5C727DA308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463ABE1-A025-4D4A-A2B8-0B3900169E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2E58DDC8-4291-DB43-9807-D14063C5978A}"/>
              </a:ext>
            </a:extLst>
          </p:cNvPr>
          <p:cNvSpPr>
            <a:spLocks noGrp="1"/>
          </p:cNvSpPr>
          <p:nvPr>
            <p:ph type="dt" sz="half" idx="10"/>
          </p:nvPr>
        </p:nvSpPr>
        <p:spPr/>
        <p:txBody>
          <a:bodyPr/>
          <a:lstStyle/>
          <a:p>
            <a:fld id="{0E75CB45-EF78-7944-B323-FF6B2845EAE3}" type="datetimeFigureOut">
              <a:rPr lang="fr-FR" smtClean="0"/>
              <a:t>01/04/2024</a:t>
            </a:fld>
            <a:endParaRPr lang="fr-FR"/>
          </a:p>
        </p:txBody>
      </p:sp>
      <p:sp>
        <p:nvSpPr>
          <p:cNvPr id="6" name="Espace réservé du pied de page 5">
            <a:extLst>
              <a:ext uri="{FF2B5EF4-FFF2-40B4-BE49-F238E27FC236}">
                <a16:creationId xmlns:a16="http://schemas.microsoft.com/office/drawing/2014/main" id="{EC49302E-857A-4142-AEE3-A15727549D9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1592E8-B7E2-2540-80B2-43525F173E14}"/>
              </a:ext>
            </a:extLst>
          </p:cNvPr>
          <p:cNvSpPr>
            <a:spLocks noGrp="1"/>
          </p:cNvSpPr>
          <p:nvPr>
            <p:ph type="sldNum" sz="quarter" idx="12"/>
          </p:nvPr>
        </p:nvSpPr>
        <p:spPr/>
        <p:txBody>
          <a:bodyPr/>
          <a:lstStyle/>
          <a:p>
            <a:fld id="{7FD692DB-C514-FD46-AF6B-AFFF6C8EDAB2}" type="slidenum">
              <a:rPr lang="fr-FR" smtClean="0"/>
              <a:t>‹N°›</a:t>
            </a:fld>
            <a:endParaRPr lang="fr-FR"/>
          </a:p>
        </p:txBody>
      </p:sp>
    </p:spTree>
    <p:extLst>
      <p:ext uri="{BB962C8B-B14F-4D97-AF65-F5344CB8AC3E}">
        <p14:creationId xmlns:p14="http://schemas.microsoft.com/office/powerpoint/2010/main" val="16788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CB1FB53-7CBA-F246-A44A-BC76FA5114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63BD0D40-9286-014C-A06D-61C144A16F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11BA246-510A-0F4F-AE62-BC6792A00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75CB45-EF78-7944-B323-FF6B2845EAE3}" type="datetimeFigureOut">
              <a:rPr lang="fr-FR" smtClean="0"/>
              <a:t>01/04/2024</a:t>
            </a:fld>
            <a:endParaRPr lang="fr-FR"/>
          </a:p>
        </p:txBody>
      </p:sp>
      <p:sp>
        <p:nvSpPr>
          <p:cNvPr id="5" name="Espace réservé du pied de page 4">
            <a:extLst>
              <a:ext uri="{FF2B5EF4-FFF2-40B4-BE49-F238E27FC236}">
                <a16:creationId xmlns:a16="http://schemas.microsoft.com/office/drawing/2014/main" id="{4C96899D-8462-094A-A4D7-CEC5EEE1A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CC8D830-1EF2-784C-8A58-8CBD500B76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692DB-C514-FD46-AF6B-AFFF6C8EDAB2}" type="slidenum">
              <a:rPr lang="fr-FR" smtClean="0"/>
              <a:t>‹N°›</a:t>
            </a:fld>
            <a:endParaRPr lang="fr-FR"/>
          </a:p>
        </p:txBody>
      </p:sp>
    </p:spTree>
    <p:extLst>
      <p:ext uri="{BB962C8B-B14F-4D97-AF65-F5344CB8AC3E}">
        <p14:creationId xmlns:p14="http://schemas.microsoft.com/office/powerpoint/2010/main" val="1818516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D0A1F3-B7BE-58B7-8663-D354EEDE2D7C}"/>
              </a:ext>
            </a:extLst>
          </p:cNvPr>
          <p:cNvSpPr>
            <a:spLocks noGrp="1"/>
          </p:cNvSpPr>
          <p:nvPr>
            <p:ph type="title"/>
          </p:nvPr>
        </p:nvSpPr>
        <p:spPr>
          <a:xfrm>
            <a:off x="838200" y="365125"/>
            <a:ext cx="10515600" cy="897145"/>
          </a:xfrm>
        </p:spPr>
        <p:txBody>
          <a:bodyPr/>
          <a:lstStyle/>
          <a:p>
            <a:r>
              <a:rPr lang="fr-FR" dirty="0"/>
              <a:t>  </a:t>
            </a:r>
          </a:p>
        </p:txBody>
      </p:sp>
      <p:sp>
        <p:nvSpPr>
          <p:cNvPr id="3" name="Espace réservé du contenu 2">
            <a:extLst>
              <a:ext uri="{FF2B5EF4-FFF2-40B4-BE49-F238E27FC236}">
                <a16:creationId xmlns:a16="http://schemas.microsoft.com/office/drawing/2014/main" id="{DAD90C43-E1B3-AE58-CBC6-715DCBA6546E}"/>
              </a:ext>
            </a:extLst>
          </p:cNvPr>
          <p:cNvSpPr>
            <a:spLocks noGrp="1"/>
          </p:cNvSpPr>
          <p:nvPr>
            <p:ph idx="1"/>
          </p:nvPr>
        </p:nvSpPr>
        <p:spPr>
          <a:xfrm>
            <a:off x="321365" y="1845503"/>
            <a:ext cx="10515600" cy="4351338"/>
          </a:xfrm>
        </p:spPr>
        <p:txBody>
          <a:bodyPr/>
          <a:lstStyle/>
          <a:p>
            <a:pPr marL="0" indent="0" algn="ctr">
              <a:buNone/>
            </a:pPr>
            <a:r>
              <a:rPr lang="fr-FR" sz="3600" b="1" dirty="0">
                <a:latin typeface="Aptos" panose="020B0004020202020204" pitchFamily="34" charset="0"/>
                <a:ea typeface="Times New Roman" panose="02020603050405020304" pitchFamily="18" charset="0"/>
                <a:cs typeface="Arial" panose="020B0604020202020204" pitchFamily="34" charset="0"/>
              </a:rPr>
              <a:t>Risque systémique et</a:t>
            </a:r>
          </a:p>
          <a:p>
            <a:pPr marL="0" indent="0" algn="ctr">
              <a:buNone/>
            </a:pPr>
            <a:r>
              <a:rPr lang="fr-FR" sz="3600" b="1" dirty="0">
                <a:effectLst/>
                <a:latin typeface="Aptos" panose="020B0004020202020204" pitchFamily="34" charset="0"/>
                <a:ea typeface="Times New Roman" panose="02020603050405020304" pitchFamily="18" charset="0"/>
                <a:cs typeface="Arial" panose="020B0604020202020204" pitchFamily="34" charset="0"/>
              </a:rPr>
              <a:t>politiques micro et macroprudentielles</a:t>
            </a:r>
          </a:p>
          <a:p>
            <a:pPr marL="0" indent="0" algn="ctr">
              <a:buNone/>
            </a:pPr>
            <a:endParaRPr lang="fr-FR" sz="3600" b="1" dirty="0">
              <a:latin typeface="Aptos" panose="020B0004020202020204" pitchFamily="34" charset="0"/>
              <a:ea typeface="Aptos" panose="020B0004020202020204" pitchFamily="34" charset="0"/>
              <a:cs typeface="Arial" panose="020B0604020202020204" pitchFamily="34" charset="0"/>
            </a:endParaRPr>
          </a:p>
          <a:p>
            <a:pPr marL="0" indent="0" algn="ctr">
              <a:buNone/>
            </a:pPr>
            <a:r>
              <a:rPr lang="fr-FR" b="1" dirty="0"/>
              <a:t>Laurence Scialom</a:t>
            </a:r>
          </a:p>
          <a:p>
            <a:pPr marL="0" indent="0" algn="ctr">
              <a:buNone/>
            </a:pPr>
            <a:r>
              <a:rPr lang="fr-FR" b="1" dirty="0"/>
              <a:t>Le 2 avril 2024</a:t>
            </a:r>
          </a:p>
        </p:txBody>
      </p:sp>
    </p:spTree>
    <p:extLst>
      <p:ext uri="{BB962C8B-B14F-4D97-AF65-F5344CB8AC3E}">
        <p14:creationId xmlns:p14="http://schemas.microsoft.com/office/powerpoint/2010/main" val="4034751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CDC516-3965-EF41-ABD4-557D552227A6}"/>
              </a:ext>
            </a:extLst>
          </p:cNvPr>
          <p:cNvSpPr>
            <a:spLocks noGrp="1"/>
          </p:cNvSpPr>
          <p:nvPr>
            <p:ph type="title"/>
          </p:nvPr>
        </p:nvSpPr>
        <p:spPr>
          <a:xfrm>
            <a:off x="838200" y="365126"/>
            <a:ext cx="10515600" cy="921808"/>
          </a:xfrm>
        </p:spPr>
        <p:txBody>
          <a:bodyPr>
            <a:normAutofit/>
          </a:bodyPr>
          <a:lstStyle/>
          <a:p>
            <a:pPr algn="ctr"/>
            <a:r>
              <a:rPr lang="fr-FR" sz="3200" b="1" dirty="0"/>
              <a:t>Justification des politiques micro et macro-prudentielles </a:t>
            </a:r>
          </a:p>
        </p:txBody>
      </p:sp>
      <p:sp>
        <p:nvSpPr>
          <p:cNvPr id="3" name="Espace réservé du contenu 2">
            <a:extLst>
              <a:ext uri="{FF2B5EF4-FFF2-40B4-BE49-F238E27FC236}">
                <a16:creationId xmlns:a16="http://schemas.microsoft.com/office/drawing/2014/main" id="{FC6131DB-CCAC-B84A-BCCA-0A6E5043772D}"/>
              </a:ext>
            </a:extLst>
          </p:cNvPr>
          <p:cNvSpPr>
            <a:spLocks noGrp="1"/>
          </p:cNvSpPr>
          <p:nvPr>
            <p:ph idx="1"/>
          </p:nvPr>
        </p:nvSpPr>
        <p:spPr>
          <a:xfrm>
            <a:off x="838200" y="1286934"/>
            <a:ext cx="10515600" cy="5283199"/>
          </a:xfrm>
        </p:spPr>
        <p:txBody>
          <a:bodyPr>
            <a:normAutofit fontScale="77500" lnSpcReduction="20000"/>
          </a:bodyPr>
          <a:lstStyle/>
          <a:p>
            <a:r>
              <a:rPr lang="fr-FR" dirty="0"/>
              <a:t>La réglementation micro-prudentielle appliquée aux banques est justifiée par l’incapacité des petits déposants à contrôler l’usage que les banquiers font de leurs fonds (</a:t>
            </a:r>
            <a:r>
              <a:rPr lang="fr-FR" dirty="0" err="1"/>
              <a:t>delegated</a:t>
            </a:r>
            <a:r>
              <a:rPr lang="fr-FR" dirty="0"/>
              <a:t> monitoring) + opacité des bilans et activités bancaires pour les outsiders</a:t>
            </a:r>
          </a:p>
          <a:p>
            <a:endParaRPr lang="fr-FR" dirty="0"/>
          </a:p>
          <a:p>
            <a:pPr lvl="1">
              <a:buFont typeface="Wingdings" pitchFamily="2" charset="2"/>
              <a:buChar char="Ø"/>
            </a:pPr>
            <a:r>
              <a:rPr lang="fr-FR" dirty="0"/>
              <a:t>Dans cette logique le rôle du superviseur bancaire est donc de représenter les intérêts des déposants vis à vis des banques.</a:t>
            </a:r>
          </a:p>
          <a:p>
            <a:r>
              <a:rPr lang="fr-FR" dirty="0"/>
              <a:t>La régulation macro-prudentielle est justifiée par l’incapacité du marché à gérer les risques agrégés dans certaines configuration de stress financier =&gt;  relève donc d’une logique de bien public si l’on admet que la stabilité financière est un bien public. </a:t>
            </a:r>
          </a:p>
          <a:p>
            <a:endParaRPr lang="fr-FR" dirty="0"/>
          </a:p>
          <a:p>
            <a:pPr lvl="1">
              <a:buFont typeface="Wingdings" pitchFamily="2" charset="2"/>
              <a:buChar char="Ø"/>
            </a:pPr>
            <a:r>
              <a:rPr lang="fr-FR" dirty="0"/>
              <a:t>Cette dimension de bien public justifie l’engagement non contestable des autorités publiques  dans la régulation macro-prudentielle. Pourquoi ? Comme pour les autres biens publics, la somme des propensions à payer des investisseurs privés pour la préservation de cette stabilité financière est inférieur  à  l’utilité sociale de cette stabilité en raison notamment de la non exclusion d’usage attachée à cette stabilité financière.</a:t>
            </a:r>
          </a:p>
          <a:p>
            <a:pPr lvl="1">
              <a:buFont typeface="Wingdings" pitchFamily="2" charset="2"/>
              <a:buChar char="Ø"/>
            </a:pPr>
            <a:endParaRPr lang="fr-FR" dirty="0"/>
          </a:p>
          <a:p>
            <a:pPr marL="0" indent="0">
              <a:buNone/>
            </a:pPr>
            <a:r>
              <a:rPr lang="fr-FR" dirty="0"/>
              <a:t>La logique de l’accord de Bâle relevait avant la crise financière globale d’une logique plutôt du micro-prudentiel.</a:t>
            </a:r>
          </a:p>
          <a:p>
            <a:endParaRPr lang="fr-FR" dirty="0"/>
          </a:p>
        </p:txBody>
      </p:sp>
    </p:spTree>
    <p:extLst>
      <p:ext uri="{BB962C8B-B14F-4D97-AF65-F5344CB8AC3E}">
        <p14:creationId xmlns:p14="http://schemas.microsoft.com/office/powerpoint/2010/main" val="1741736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9F0FAB-FDF4-4643-82D9-1A5A32ED946E}"/>
              </a:ext>
            </a:extLst>
          </p:cNvPr>
          <p:cNvSpPr>
            <a:spLocks noGrp="1"/>
          </p:cNvSpPr>
          <p:nvPr>
            <p:ph type="title"/>
          </p:nvPr>
        </p:nvSpPr>
        <p:spPr>
          <a:xfrm>
            <a:off x="838200" y="365126"/>
            <a:ext cx="10515600" cy="786342"/>
          </a:xfrm>
        </p:spPr>
        <p:txBody>
          <a:bodyPr>
            <a:normAutofit fontScale="90000"/>
          </a:bodyPr>
          <a:lstStyle/>
          <a:p>
            <a:pPr lvl="1" algn="ctr"/>
            <a:r>
              <a:rPr lang="fr-FR" sz="3200" b="1" dirty="0"/>
              <a:t>La conception micro-prudentielle du ratio de capitalisation</a:t>
            </a:r>
            <a:br>
              <a:rPr lang="fr-FR" sz="1800" dirty="0"/>
            </a:br>
            <a:r>
              <a:rPr lang="fr-FR" sz="1800" dirty="0"/>
              <a:t> </a:t>
            </a:r>
            <a:br>
              <a:rPr lang="fr-FR" sz="1800" dirty="0"/>
            </a:br>
            <a:endParaRPr lang="fr-FR" dirty="0"/>
          </a:p>
        </p:txBody>
      </p:sp>
      <p:sp>
        <p:nvSpPr>
          <p:cNvPr id="3" name="Espace réservé du contenu 2">
            <a:extLst>
              <a:ext uri="{FF2B5EF4-FFF2-40B4-BE49-F238E27FC236}">
                <a16:creationId xmlns:a16="http://schemas.microsoft.com/office/drawing/2014/main" id="{C320CBC3-6239-994F-B440-2EBE8FA2EEAB}"/>
              </a:ext>
            </a:extLst>
          </p:cNvPr>
          <p:cNvSpPr>
            <a:spLocks noGrp="1"/>
          </p:cNvSpPr>
          <p:nvPr>
            <p:ph idx="1"/>
          </p:nvPr>
        </p:nvSpPr>
        <p:spPr>
          <a:xfrm>
            <a:off x="812800" y="1032935"/>
            <a:ext cx="10515600" cy="5232399"/>
          </a:xfrm>
        </p:spPr>
        <p:txBody>
          <a:bodyPr>
            <a:normAutofit fontScale="85000" lnSpcReduction="20000"/>
          </a:bodyPr>
          <a:lstStyle/>
          <a:p>
            <a:pPr algn="just"/>
            <a:r>
              <a:rPr lang="fr-FR" dirty="0"/>
              <a:t>juillet 1988 : ratio international de solvabilité connu sous le nom de ratio Cooke aujourd’hui Bâle 1.</a:t>
            </a:r>
          </a:p>
          <a:p>
            <a:pPr algn="just"/>
            <a:r>
              <a:rPr lang="fr-FR" dirty="0"/>
              <a:t> Le choix fut alors fait d’une méthodologie simple</a:t>
            </a:r>
          </a:p>
          <a:p>
            <a:pPr lvl="1" algn="just">
              <a:buFont typeface="Wingdings" pitchFamily="2" charset="2"/>
              <a:buChar char="Ø"/>
            </a:pPr>
            <a:r>
              <a:rPr lang="fr-FR" dirty="0"/>
              <a:t>1ier choix : limiter dans un premier temps le champ des risques couverts au seul risque de crédit. </a:t>
            </a:r>
          </a:p>
          <a:p>
            <a:pPr lvl="1" algn="just">
              <a:buFont typeface="Wingdings" pitchFamily="2" charset="2"/>
              <a:buChar char="Ø"/>
            </a:pPr>
            <a:r>
              <a:rPr lang="fr-FR" dirty="0"/>
              <a:t>2d choix a été de retenir un ratio des risques pondérés.</a:t>
            </a:r>
          </a:p>
          <a:p>
            <a:pPr marL="0" indent="0" algn="just">
              <a:buNone/>
            </a:pPr>
            <a:endParaRPr lang="fr-FR" dirty="0"/>
          </a:p>
          <a:p>
            <a:pPr marL="0" indent="0" algn="just">
              <a:buNone/>
            </a:pPr>
            <a:r>
              <a:rPr lang="fr-FR" dirty="0"/>
              <a:t>L’évaluation de l’adéquation du capital se fait par l’utilisation d’un </a:t>
            </a:r>
            <a:r>
              <a:rPr lang="fr-FR" b="1" dirty="0"/>
              <a:t>ratio de couverture des risques pondérés</a:t>
            </a:r>
            <a:r>
              <a:rPr lang="fr-FR" dirty="0"/>
              <a:t> : les fonds propres (capital dur) + quasi fonds propres (réserves + certaines provisions + titres de la dette subordonnées) sont rapportés à différentes catégories de risques nés d’actifs ou d’engagements hors bilan. </a:t>
            </a:r>
          </a:p>
          <a:p>
            <a:pPr marL="0" indent="0" algn="just">
              <a:buNone/>
            </a:pPr>
            <a:endParaRPr lang="fr-FR" dirty="0"/>
          </a:p>
          <a:p>
            <a:pPr marL="457200" lvl="1" indent="0">
              <a:buNone/>
            </a:pPr>
            <a:r>
              <a:rPr lang="fr-FR" dirty="0"/>
              <a:t>Fonds propres + quasi Fonds Propres / ensemble des engagements pondérés selon la nature de l’emprunteur doit être &gt; 8 %  </a:t>
            </a:r>
          </a:p>
          <a:p>
            <a:pPr marL="457200" lvl="1" indent="0">
              <a:buNone/>
            </a:pPr>
            <a:endParaRPr lang="fr-FR" dirty="0"/>
          </a:p>
          <a:p>
            <a:pPr marL="457200" lvl="1" indent="0">
              <a:buNone/>
            </a:pPr>
            <a:r>
              <a:rPr lang="fr-FR" dirty="0"/>
              <a:t>Fonds propres (</a:t>
            </a:r>
            <a:r>
              <a:rPr lang="fr-FR" dirty="0" err="1"/>
              <a:t>Tier</a:t>
            </a:r>
            <a:r>
              <a:rPr lang="fr-FR" dirty="0"/>
              <a:t> 1) / ensemble des engagements pondérés doit être &gt; 4 %</a:t>
            </a:r>
          </a:p>
          <a:p>
            <a:pPr marL="0" indent="0">
              <a:buNone/>
            </a:pPr>
            <a:endParaRPr lang="fr-FR" dirty="0"/>
          </a:p>
          <a:p>
            <a:pPr marL="0" indent="0">
              <a:buNone/>
            </a:pPr>
            <a:endParaRPr lang="fr-FR" dirty="0"/>
          </a:p>
          <a:p>
            <a:endParaRPr lang="fr-FR" dirty="0"/>
          </a:p>
        </p:txBody>
      </p:sp>
    </p:spTree>
    <p:extLst>
      <p:ext uri="{BB962C8B-B14F-4D97-AF65-F5344CB8AC3E}">
        <p14:creationId xmlns:p14="http://schemas.microsoft.com/office/powerpoint/2010/main" val="843714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37A919-486F-BE4C-AD85-60D97774E1D8}"/>
              </a:ext>
            </a:extLst>
          </p:cNvPr>
          <p:cNvSpPr>
            <a:spLocks noGrp="1"/>
          </p:cNvSpPr>
          <p:nvPr>
            <p:ph type="title"/>
          </p:nvPr>
        </p:nvSpPr>
        <p:spPr>
          <a:xfrm>
            <a:off x="838200" y="365126"/>
            <a:ext cx="10515600" cy="633942"/>
          </a:xfrm>
        </p:spPr>
        <p:txBody>
          <a:bodyPr>
            <a:normAutofit/>
          </a:bodyPr>
          <a:lstStyle/>
          <a:p>
            <a:pPr algn="ctr"/>
            <a:r>
              <a:rPr lang="fr-FR" sz="3600" b="1" dirty="0"/>
              <a:t>L’évolution du ratio à partir de 1995</a:t>
            </a:r>
          </a:p>
        </p:txBody>
      </p:sp>
      <p:sp>
        <p:nvSpPr>
          <p:cNvPr id="3" name="Espace réservé du contenu 2">
            <a:extLst>
              <a:ext uri="{FF2B5EF4-FFF2-40B4-BE49-F238E27FC236}">
                <a16:creationId xmlns:a16="http://schemas.microsoft.com/office/drawing/2014/main" id="{167236D4-BD9C-F74C-86B9-8C2470FCC537}"/>
              </a:ext>
            </a:extLst>
          </p:cNvPr>
          <p:cNvSpPr>
            <a:spLocks noGrp="1"/>
          </p:cNvSpPr>
          <p:nvPr>
            <p:ph idx="1"/>
          </p:nvPr>
        </p:nvSpPr>
        <p:spPr>
          <a:xfrm>
            <a:off x="643467" y="1236133"/>
            <a:ext cx="10989733" cy="5452534"/>
          </a:xfrm>
        </p:spPr>
        <p:txBody>
          <a:bodyPr>
            <a:normAutofit fontScale="77500" lnSpcReduction="20000"/>
          </a:bodyPr>
          <a:lstStyle/>
          <a:p>
            <a:r>
              <a:rPr lang="fr-FR" dirty="0"/>
              <a:t>le Comité de Bâle a  proposé la révision de ce ratio orientée vers une meilleure adaptation de ce ratio de solvabilité à la qualité des risques portés par les banques.</a:t>
            </a:r>
          </a:p>
          <a:p>
            <a:r>
              <a:rPr lang="fr-FR" dirty="0"/>
              <a:t> Objectif reconnu : un rapprochement des fonds propres réglementaires et des fonds propres économiques. Mais le  </a:t>
            </a:r>
            <a:r>
              <a:rPr lang="fr-FR" b="1" dirty="0"/>
              <a:t>capital économique et le capital réglementaire diffèrent fortement dans leur logique.</a:t>
            </a:r>
          </a:p>
          <a:p>
            <a:r>
              <a:rPr lang="fr-FR" dirty="0"/>
              <a:t> Le capital économique : le niveau de capitalisation requis pour atteindre les objectifs de développement de la banque avec un niveau de protection jugé par les actionnaires suffisant contre les risques. Il répond à la logique de l’actionnaire notamment en matière de création de valeur.</a:t>
            </a:r>
          </a:p>
          <a:p>
            <a:r>
              <a:rPr lang="fr-FR" dirty="0"/>
              <a:t> Le capital réglementaire vise à protéger la banque et ses actionnaires mais pas uniquement :  éviter la propagation des défaillances bancaires  à l’ensemble du système et protéger in fine les déposants =&gt; logique plus collective. Le régulateur doit intégrer les externalités négatives sur le reste du système bancaire et financier de la défaillance d’une banque. </a:t>
            </a:r>
          </a:p>
          <a:p>
            <a:r>
              <a:rPr lang="fr-FR" dirty="0"/>
              <a:t>Si la convergence entre les deux approches du capital économique et du capital réglementaire va trop loin cela contredit les fondements même de la réglementation prudentielle.</a:t>
            </a:r>
          </a:p>
          <a:p>
            <a:r>
              <a:rPr lang="fr-FR" dirty="0"/>
              <a:t>La reconnaissance des modèles de contrôle interne des banques pour le calcul du capital règlementaire visant à couvrir le risque de marché a été un pas décisif vers les accords de Bâle 2 qui généralise ce </a:t>
            </a:r>
            <a:r>
              <a:rPr lang="fr-FR" b="1" dirty="0"/>
              <a:t>principe d’autorégulation</a:t>
            </a:r>
            <a:r>
              <a:rPr lang="fr-FR" dirty="0"/>
              <a:t>. </a:t>
            </a:r>
          </a:p>
          <a:p>
            <a:endParaRPr lang="fr-FR" dirty="0"/>
          </a:p>
        </p:txBody>
      </p:sp>
    </p:spTree>
    <p:extLst>
      <p:ext uri="{BB962C8B-B14F-4D97-AF65-F5344CB8AC3E}">
        <p14:creationId xmlns:p14="http://schemas.microsoft.com/office/powerpoint/2010/main" val="4250324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884693D-1C51-1B4A-A26F-611A06CD4612}"/>
              </a:ext>
            </a:extLst>
          </p:cNvPr>
          <p:cNvSpPr>
            <a:spLocks noGrp="1"/>
          </p:cNvSpPr>
          <p:nvPr>
            <p:ph type="title"/>
          </p:nvPr>
        </p:nvSpPr>
        <p:spPr>
          <a:xfrm>
            <a:off x="719667" y="382058"/>
            <a:ext cx="10515600" cy="955675"/>
          </a:xfrm>
        </p:spPr>
        <p:txBody>
          <a:bodyPr>
            <a:noAutofit/>
          </a:bodyPr>
          <a:lstStyle/>
          <a:p>
            <a:pPr algn="ctr"/>
            <a:r>
              <a:rPr lang="fr-FR" sz="2800" b="1" dirty="0"/>
              <a:t>La reconnaissance des modèles internes d’évaluation des risques des établissements pour déterminer l’adéquation des fonds propres aux risques de marché </a:t>
            </a:r>
          </a:p>
        </p:txBody>
      </p:sp>
      <p:sp>
        <p:nvSpPr>
          <p:cNvPr id="3" name="Espace réservé du contenu 2">
            <a:extLst>
              <a:ext uri="{FF2B5EF4-FFF2-40B4-BE49-F238E27FC236}">
                <a16:creationId xmlns:a16="http://schemas.microsoft.com/office/drawing/2014/main" id="{936BCBD6-8B3C-F94B-B0C2-3F67B6E109CB}"/>
              </a:ext>
            </a:extLst>
          </p:cNvPr>
          <p:cNvSpPr>
            <a:spLocks noGrp="1"/>
          </p:cNvSpPr>
          <p:nvPr>
            <p:ph idx="1"/>
          </p:nvPr>
        </p:nvSpPr>
        <p:spPr>
          <a:xfrm>
            <a:off x="838200" y="1625600"/>
            <a:ext cx="10515600" cy="5096933"/>
          </a:xfrm>
        </p:spPr>
        <p:txBody>
          <a:bodyPr>
            <a:normAutofit fontScale="70000" lnSpcReduction="20000"/>
          </a:bodyPr>
          <a:lstStyle/>
          <a:p>
            <a:r>
              <a:rPr lang="fr-FR" dirty="0"/>
              <a:t>Un développement logique du cadre prudentiel compte tenu de l’importance croissante de ces risques dans le profil global de risque de certaines banques.</a:t>
            </a:r>
          </a:p>
          <a:p>
            <a:r>
              <a:rPr lang="fr-FR" dirty="0"/>
              <a:t>Cette réforme introduit une séparation entre les portefeuilles de négociation et les portefeuilles hors négociation. </a:t>
            </a:r>
          </a:p>
          <a:p>
            <a:pPr algn="just"/>
            <a:r>
              <a:rPr lang="fr-FR" dirty="0"/>
              <a:t>Pour le portefeuille hors négociation la méthode du ratio de solvabilité (Cooke) est conservée.</a:t>
            </a:r>
          </a:p>
          <a:p>
            <a:pPr algn="just"/>
            <a:r>
              <a:rPr lang="fr-FR" dirty="0"/>
              <a:t>Pour le portefeuille de négociation l’appréciation des différents risques de position comme les risques de taux, risques de change où les risques de variation des prix de marché des actions et la détermination des fonds propres requis sont effectués à partir de modèles internes de mesure de l’exposition au risque les fameux modèles </a:t>
            </a:r>
            <a:r>
              <a:rPr lang="fr-FR" dirty="0" err="1"/>
              <a:t>VaR</a:t>
            </a:r>
            <a:r>
              <a:rPr lang="fr-FR" dirty="0"/>
              <a:t> (Value at Risk).</a:t>
            </a:r>
          </a:p>
          <a:p>
            <a:pPr algn="just"/>
            <a:r>
              <a:rPr lang="fr-FR" dirty="0"/>
              <a:t>Dès lors qu’ils sont agréés par les autorités de tutelle et respectent donc certains critères qualitatifs et quantitatifs, les modèles </a:t>
            </a:r>
            <a:r>
              <a:rPr lang="fr-FR" dirty="0" err="1"/>
              <a:t>VaR</a:t>
            </a:r>
            <a:r>
              <a:rPr lang="fr-FR" dirty="0"/>
              <a:t> peuvent être utilisés pour calculer les exigences de capitalisation relatives aux risques de taux, de variation des prix des titres de propriété et de risques de change.</a:t>
            </a:r>
          </a:p>
          <a:p>
            <a:pPr algn="just"/>
            <a:r>
              <a:rPr lang="fr-FR" dirty="0"/>
              <a:t>La </a:t>
            </a:r>
            <a:r>
              <a:rPr lang="fr-FR" b="1" dirty="0" err="1"/>
              <a:t>VaR</a:t>
            </a:r>
            <a:r>
              <a:rPr lang="fr-FR" b="1" dirty="0"/>
              <a:t> est une mesure probabiliste de l’exposition au risque =&gt; </a:t>
            </a:r>
            <a:r>
              <a:rPr lang="fr-FR" dirty="0"/>
              <a:t>fournit une mesure de la perte maximale potentielle associée à un portefeuille donné pour une durée de détention et un intervalle de confiance déterminés suite à une variation des prix de marché.</a:t>
            </a:r>
          </a:p>
          <a:p>
            <a:endParaRPr lang="fr-FR" dirty="0"/>
          </a:p>
        </p:txBody>
      </p:sp>
    </p:spTree>
    <p:extLst>
      <p:ext uri="{BB962C8B-B14F-4D97-AF65-F5344CB8AC3E}">
        <p14:creationId xmlns:p14="http://schemas.microsoft.com/office/powerpoint/2010/main" val="221505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B755A9-7825-3249-8547-42E553D7022C}"/>
              </a:ext>
            </a:extLst>
          </p:cNvPr>
          <p:cNvSpPr>
            <a:spLocks noGrp="1"/>
          </p:cNvSpPr>
          <p:nvPr>
            <p:ph type="title"/>
          </p:nvPr>
        </p:nvSpPr>
        <p:spPr>
          <a:xfrm>
            <a:off x="838200" y="365126"/>
            <a:ext cx="10515600" cy="1074208"/>
          </a:xfrm>
        </p:spPr>
        <p:txBody>
          <a:bodyPr>
            <a:normAutofit fontScale="90000"/>
          </a:bodyPr>
          <a:lstStyle/>
          <a:p>
            <a:pPr algn="ctr"/>
            <a:r>
              <a:rPr lang="fr-FR" sz="3600" b="1" dirty="0"/>
              <a:t>Le tournant de l’autorégulation : une modification de doctrine prudentielle</a:t>
            </a:r>
          </a:p>
        </p:txBody>
      </p:sp>
      <p:sp>
        <p:nvSpPr>
          <p:cNvPr id="3" name="Espace réservé du contenu 2">
            <a:extLst>
              <a:ext uri="{FF2B5EF4-FFF2-40B4-BE49-F238E27FC236}">
                <a16:creationId xmlns:a16="http://schemas.microsoft.com/office/drawing/2014/main" id="{1573AA21-DA88-6148-9557-0B3B1EC41A3B}"/>
              </a:ext>
            </a:extLst>
          </p:cNvPr>
          <p:cNvSpPr>
            <a:spLocks noGrp="1"/>
          </p:cNvSpPr>
          <p:nvPr>
            <p:ph idx="1"/>
          </p:nvPr>
        </p:nvSpPr>
        <p:spPr>
          <a:xfrm>
            <a:off x="838200" y="1625600"/>
            <a:ext cx="10515600" cy="5046133"/>
          </a:xfrm>
        </p:spPr>
        <p:txBody>
          <a:bodyPr>
            <a:normAutofit fontScale="85000" lnSpcReduction="20000"/>
          </a:bodyPr>
          <a:lstStyle/>
          <a:p>
            <a:r>
              <a:rPr lang="fr-FR" dirty="0"/>
              <a:t>Les modèles internes sont :</a:t>
            </a:r>
          </a:p>
          <a:p>
            <a:pPr lvl="1" algn="just">
              <a:buFont typeface="Wingdings" pitchFamily="2" charset="2"/>
              <a:buChar char="Ø"/>
            </a:pPr>
            <a:r>
              <a:rPr lang="fr-FR" dirty="0"/>
              <a:t>censés  réduire voire éliminer  les incitations aux arbitrages de réglementation dans la mesure où les charges en capital doivent refléter les propres estimations de la banque sur le risque. </a:t>
            </a:r>
          </a:p>
          <a:p>
            <a:pPr lvl="1" algn="just">
              <a:buFont typeface="Wingdings" pitchFamily="2" charset="2"/>
              <a:buChar char="Ø"/>
            </a:pPr>
            <a:r>
              <a:rPr lang="fr-FR" dirty="0"/>
              <a:t>censés être plus flexibles vis-à-vis des innovations financières en les incorporant dans le cadre réglementaire dès qu’elles sont incorporées dans les propres modèles de gestion des risques de la banque. censés fournir aux banques une incitation à améliorer leurs processus et procédures de gestion des risques de manière à les faire valider par les régulateurs.</a:t>
            </a:r>
          </a:p>
          <a:p>
            <a:pPr lvl="1" algn="just">
              <a:buFont typeface="Wingdings" pitchFamily="2" charset="2"/>
              <a:buChar char="Ø"/>
            </a:pPr>
            <a:r>
              <a:rPr lang="fr-FR" dirty="0"/>
              <a:t> censés réduire  les coûts de mise en conformité  puisque les activités sont réglementées de la même manière qu’elles sont gérées.</a:t>
            </a:r>
          </a:p>
          <a:p>
            <a:endParaRPr lang="fr-FR" dirty="0"/>
          </a:p>
          <a:p>
            <a:r>
              <a:rPr lang="fr-FR" b="1" dirty="0"/>
              <a:t>Extension de cette méthodologie au risque de crédit avec Bâle 2</a:t>
            </a:r>
            <a:r>
              <a:rPr lang="fr-FR" dirty="0"/>
              <a:t>, c'est-à-dire au risque essentiel auxquelles sont confrontées les banques</a:t>
            </a:r>
          </a:p>
          <a:p>
            <a:pPr marL="0" indent="0" algn="just">
              <a:buNone/>
            </a:pPr>
            <a:r>
              <a:rPr lang="fr-FR" dirty="0"/>
              <a:t>Les innovations financières ont érodé les distinctions traditionnelles entre le portefeuille de négoce et le portefeuille bancaire. Un marché du risque de crédit s’est développé rapidement via les dérivés sur risque de crédit. Les prêts bancaires sont de plus en plus souscrits avec l’idée de les rendre plus négociables (Titrisation) </a:t>
            </a:r>
          </a:p>
          <a:p>
            <a:endParaRPr lang="fr-FR" dirty="0"/>
          </a:p>
        </p:txBody>
      </p:sp>
    </p:spTree>
    <p:extLst>
      <p:ext uri="{BB962C8B-B14F-4D97-AF65-F5344CB8AC3E}">
        <p14:creationId xmlns:p14="http://schemas.microsoft.com/office/powerpoint/2010/main" val="39615257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9EB121-080E-B040-9747-CCE524E2E787}"/>
              </a:ext>
            </a:extLst>
          </p:cNvPr>
          <p:cNvSpPr>
            <a:spLocks noGrp="1"/>
          </p:cNvSpPr>
          <p:nvPr>
            <p:ph type="title"/>
          </p:nvPr>
        </p:nvSpPr>
        <p:spPr>
          <a:xfrm>
            <a:off x="838200" y="365125"/>
            <a:ext cx="10515600" cy="752475"/>
          </a:xfrm>
        </p:spPr>
        <p:txBody>
          <a:bodyPr>
            <a:normAutofit/>
          </a:bodyPr>
          <a:lstStyle/>
          <a:p>
            <a:r>
              <a:rPr lang="fr-FR" sz="3600" b="1" dirty="0"/>
              <a:t>Carences et lacunes de l’approche micro-prudentielle</a:t>
            </a:r>
          </a:p>
        </p:txBody>
      </p:sp>
      <p:sp>
        <p:nvSpPr>
          <p:cNvPr id="3" name="Espace réservé du contenu 2">
            <a:extLst>
              <a:ext uri="{FF2B5EF4-FFF2-40B4-BE49-F238E27FC236}">
                <a16:creationId xmlns:a16="http://schemas.microsoft.com/office/drawing/2014/main" id="{82FE079B-5229-7746-B5DF-2334B9F6F28E}"/>
              </a:ext>
            </a:extLst>
          </p:cNvPr>
          <p:cNvSpPr>
            <a:spLocks noGrp="1"/>
          </p:cNvSpPr>
          <p:nvPr>
            <p:ph idx="1"/>
          </p:nvPr>
        </p:nvSpPr>
        <p:spPr>
          <a:xfrm>
            <a:off x="838200" y="1117600"/>
            <a:ext cx="10515600" cy="5059363"/>
          </a:xfrm>
        </p:spPr>
        <p:txBody>
          <a:bodyPr>
            <a:normAutofit fontScale="92500" lnSpcReduction="10000"/>
          </a:bodyPr>
          <a:lstStyle/>
          <a:p>
            <a:pPr algn="just"/>
            <a:r>
              <a:rPr lang="fr-FR" dirty="0"/>
              <a:t>La crise financière systémique a révélé les faiblesses, inefficacités et effets pernicieux de la régulation micro-prudentielle =&gt; </a:t>
            </a:r>
            <a:r>
              <a:rPr lang="fr-FR" b="1" dirty="0"/>
              <a:t>réorientation de la régulation vers une régulation </a:t>
            </a:r>
            <a:r>
              <a:rPr lang="fr-FR" b="1" dirty="0" err="1"/>
              <a:t>macroprudentielle</a:t>
            </a:r>
            <a:r>
              <a:rPr lang="fr-FR" b="1" dirty="0"/>
              <a:t> + refonte de la régulation </a:t>
            </a:r>
            <a:r>
              <a:rPr lang="fr-FR" b="1" dirty="0" err="1"/>
              <a:t>microprudentielle</a:t>
            </a:r>
            <a:r>
              <a:rPr lang="fr-FR" b="1" dirty="0"/>
              <a:t> pour intégrer les leçons de la crise</a:t>
            </a:r>
          </a:p>
          <a:p>
            <a:pPr algn="just"/>
            <a:r>
              <a:rPr lang="fr-FR" dirty="0"/>
              <a:t>depuis les années 80, il est largement admis que le déterminant essentiel du coussin de capital réglementaire doit être le caractère plus ou moins risqué des actifs avec une évaluation très rudimentaire de ces risques dans Bâle 1 et une évaluation beaucoup plus sophistiquée dans Bâle 2.</a:t>
            </a:r>
          </a:p>
          <a:p>
            <a:pPr algn="just"/>
            <a:r>
              <a:rPr lang="fr-FR" dirty="0"/>
              <a:t>Présupposé : les racines des problèmes de solvabilité sont strictement localisées du côté des actifs car les dispositifs d’assurance dépôts protègent les banques des ruées des déposants. Suppose une stricte distinction entre </a:t>
            </a:r>
            <a:r>
              <a:rPr lang="fr-FR" dirty="0" err="1"/>
              <a:t>illiquidité</a:t>
            </a:r>
            <a:r>
              <a:rPr lang="fr-FR" dirty="0"/>
              <a:t> et insolvabilité.</a:t>
            </a:r>
          </a:p>
          <a:p>
            <a:pPr algn="just"/>
            <a:r>
              <a:rPr lang="fr-FR" dirty="0"/>
              <a:t>La crise a témoigné du fait que risque de liquidité et risque de crédit sont fortement imbriqués et interdépendants.</a:t>
            </a:r>
            <a:r>
              <a:rPr lang="fr-FR" dirty="0">
                <a:effectLst/>
              </a:rPr>
              <a:t> </a:t>
            </a:r>
            <a:endParaRPr lang="fr-FR" dirty="0"/>
          </a:p>
        </p:txBody>
      </p:sp>
    </p:spTree>
    <p:extLst>
      <p:ext uri="{BB962C8B-B14F-4D97-AF65-F5344CB8AC3E}">
        <p14:creationId xmlns:p14="http://schemas.microsoft.com/office/powerpoint/2010/main" val="11688751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2ADC37-A374-B544-B9E2-672119EBB212}"/>
              </a:ext>
            </a:extLst>
          </p:cNvPr>
          <p:cNvSpPr>
            <a:spLocks noGrp="1"/>
          </p:cNvSpPr>
          <p:nvPr>
            <p:ph type="title"/>
          </p:nvPr>
        </p:nvSpPr>
        <p:spPr>
          <a:xfrm>
            <a:off x="838200" y="365125"/>
            <a:ext cx="10515600" cy="447675"/>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7CBBF00B-5E9F-9841-A5FB-F59CE144EEDE}"/>
              </a:ext>
            </a:extLst>
          </p:cNvPr>
          <p:cNvSpPr>
            <a:spLocks noGrp="1"/>
          </p:cNvSpPr>
          <p:nvPr>
            <p:ph idx="1"/>
          </p:nvPr>
        </p:nvSpPr>
        <p:spPr>
          <a:xfrm>
            <a:off x="838200" y="1185333"/>
            <a:ext cx="10515600" cy="4991630"/>
          </a:xfrm>
        </p:spPr>
        <p:txBody>
          <a:bodyPr>
            <a:normAutofit/>
          </a:bodyPr>
          <a:lstStyle/>
          <a:p>
            <a:pPr algn="just"/>
            <a:r>
              <a:rPr lang="fr-FR" b="1" dirty="0"/>
              <a:t>interaction dynamique entre la liquidité et la solvabilité des établissements financiers </a:t>
            </a:r>
            <a:r>
              <a:rPr lang="fr-FR" dirty="0"/>
              <a:t>: si  les participants au marché ont des doutes sur la solvabilité de leurs contreparties, ils restreignent leur accès aux financements et ainsi créent les problèmes de solvabilité qu’ils craignent. Prophétie </a:t>
            </a:r>
            <a:r>
              <a:rPr lang="fr-FR" dirty="0" err="1"/>
              <a:t>autoréalisatrice</a:t>
            </a:r>
            <a:endParaRPr lang="fr-FR" dirty="0"/>
          </a:p>
          <a:p>
            <a:pPr algn="just"/>
            <a:r>
              <a:rPr lang="fr-FR" dirty="0"/>
              <a:t>L’</a:t>
            </a:r>
            <a:r>
              <a:rPr lang="fr-FR" dirty="0" err="1"/>
              <a:t>illiquidité</a:t>
            </a:r>
            <a:r>
              <a:rPr lang="fr-FR" dirty="0"/>
              <a:t> de marché et de financement sont fortement interdépendantes et auto-</a:t>
            </a:r>
            <a:r>
              <a:rPr lang="fr-FR" dirty="0" err="1"/>
              <a:t>renforçantes</a:t>
            </a:r>
            <a:r>
              <a:rPr lang="fr-FR" dirty="0"/>
              <a:t> =&gt; ne peut plus considérer que les problèmes de solvabilité proviennent uniquement de l’actif.</a:t>
            </a:r>
          </a:p>
          <a:p>
            <a:pPr marL="0" indent="0" algn="just">
              <a:buNone/>
            </a:pPr>
            <a:endParaRPr lang="fr-FR" dirty="0"/>
          </a:p>
          <a:p>
            <a:pPr marL="0" indent="0" algn="just">
              <a:buNone/>
            </a:pPr>
            <a:r>
              <a:rPr lang="fr-FR" dirty="0"/>
              <a:t>La réglementation microprudentielle doit être repensée pour être mise en cohérence avec la régulation macroprudentielle</a:t>
            </a:r>
          </a:p>
        </p:txBody>
      </p:sp>
    </p:spTree>
    <p:extLst>
      <p:ext uri="{BB962C8B-B14F-4D97-AF65-F5344CB8AC3E}">
        <p14:creationId xmlns:p14="http://schemas.microsoft.com/office/powerpoint/2010/main" val="2538945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E86ECD-B4E9-BE4B-8B39-A1F54CD147A4}"/>
              </a:ext>
            </a:extLst>
          </p:cNvPr>
          <p:cNvSpPr>
            <a:spLocks noGrp="1"/>
          </p:cNvSpPr>
          <p:nvPr>
            <p:ph type="title"/>
          </p:nvPr>
        </p:nvSpPr>
        <p:spPr>
          <a:xfrm>
            <a:off x="838200" y="365126"/>
            <a:ext cx="10515600" cy="278342"/>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E4CDDF52-29F4-7A47-AA54-D6C3BD80FFDF}"/>
              </a:ext>
            </a:extLst>
          </p:cNvPr>
          <p:cNvSpPr>
            <a:spLocks noGrp="1"/>
          </p:cNvSpPr>
          <p:nvPr>
            <p:ph idx="1"/>
          </p:nvPr>
        </p:nvSpPr>
        <p:spPr>
          <a:xfrm>
            <a:off x="838200" y="880533"/>
            <a:ext cx="10515600" cy="5296430"/>
          </a:xfrm>
        </p:spPr>
        <p:txBody>
          <a:bodyPr>
            <a:normAutofit fontScale="92500" lnSpcReduction="10000"/>
          </a:bodyPr>
          <a:lstStyle/>
          <a:p>
            <a:pPr algn="just"/>
            <a:r>
              <a:rPr lang="fr-FR" dirty="0"/>
              <a:t>« les lois en finance ne sont pas les mêmes que les lois de la nature. L’ingénieur par sa compréhension de la physique peut créer des structures qui sont sures quelle que soit ce que la nature leur fait subir car l’ingénieur réagit à la nature mais la nature en général ne réagit pas à l’ingénieur. » Jon </a:t>
            </a:r>
            <a:r>
              <a:rPr lang="fr-FR" dirty="0" err="1"/>
              <a:t>Danielsson</a:t>
            </a:r>
            <a:endParaRPr lang="fr-FR" dirty="0"/>
          </a:p>
          <a:p>
            <a:pPr algn="just"/>
            <a:r>
              <a:rPr lang="fr-FR" dirty="0"/>
              <a:t>En finance, les actions qu’une institution individuelle peut prendre pour préserver sa solidité financière peuvent miner la stabilité financière globale =&gt; amplifié par les contraintes de Value at </a:t>
            </a:r>
            <a:r>
              <a:rPr lang="fr-FR" dirty="0" err="1"/>
              <a:t>Risk</a:t>
            </a:r>
            <a:r>
              <a:rPr lang="fr-FR" dirty="0"/>
              <a:t> sous lesquelles tous les participants actifs au marché agissent.</a:t>
            </a:r>
          </a:p>
          <a:p>
            <a:pPr algn="just"/>
            <a:r>
              <a:rPr lang="fr-FR" dirty="0"/>
              <a:t>Bâle 2 –c’est-à-dire la version des accords de Bâle qui prévalait avant crise- a créé de nouveaux risques : le risque de modèle et le risque d’un sentiment faux de sécurité qui s’est généralisé dans la décennie pré-crise</a:t>
            </a:r>
          </a:p>
          <a:p>
            <a:pPr algn="just"/>
            <a:r>
              <a:rPr lang="fr-FR" b="1" dirty="0"/>
              <a:t>le risque systémique n’est pas la simple agrégation des expositions individuelles aux risques</a:t>
            </a:r>
          </a:p>
          <a:p>
            <a:endParaRPr lang="fr-FR" dirty="0"/>
          </a:p>
        </p:txBody>
      </p:sp>
    </p:spTree>
    <p:extLst>
      <p:ext uri="{BB962C8B-B14F-4D97-AF65-F5344CB8AC3E}">
        <p14:creationId xmlns:p14="http://schemas.microsoft.com/office/powerpoint/2010/main" val="1978759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8D7704-6FEA-3C4D-8EAF-380399DEA7DA}"/>
              </a:ext>
            </a:extLst>
          </p:cNvPr>
          <p:cNvSpPr>
            <a:spLocks noGrp="1"/>
          </p:cNvSpPr>
          <p:nvPr>
            <p:ph type="title"/>
          </p:nvPr>
        </p:nvSpPr>
        <p:spPr>
          <a:xfrm>
            <a:off x="838200" y="365126"/>
            <a:ext cx="10515600" cy="684742"/>
          </a:xfrm>
        </p:spPr>
        <p:txBody>
          <a:bodyPr>
            <a:normAutofit fontScale="90000"/>
          </a:bodyPr>
          <a:lstStyle/>
          <a:p>
            <a:pPr algn="ctr"/>
            <a:r>
              <a:rPr lang="fr-FR" sz="3200" b="1" dirty="0"/>
              <a:t>Les failles de la réglementation prudentielle pré-crise : une logique purement </a:t>
            </a:r>
            <a:r>
              <a:rPr lang="fr-FR" sz="3200" b="1" dirty="0" err="1"/>
              <a:t>microprudentielle</a:t>
            </a:r>
            <a:r>
              <a:rPr lang="fr-FR" sz="3200" b="1" dirty="0"/>
              <a:t> reposant sur des présupposés faux </a:t>
            </a:r>
            <a:endParaRPr lang="fr-FR" sz="3200" dirty="0"/>
          </a:p>
        </p:txBody>
      </p:sp>
      <p:sp>
        <p:nvSpPr>
          <p:cNvPr id="3" name="Espace réservé du contenu 2">
            <a:extLst>
              <a:ext uri="{FF2B5EF4-FFF2-40B4-BE49-F238E27FC236}">
                <a16:creationId xmlns:a16="http://schemas.microsoft.com/office/drawing/2014/main" id="{BC127613-C696-7241-99E4-42E5A80E8602}"/>
              </a:ext>
            </a:extLst>
          </p:cNvPr>
          <p:cNvSpPr>
            <a:spLocks noGrp="1"/>
          </p:cNvSpPr>
          <p:nvPr>
            <p:ph idx="1"/>
          </p:nvPr>
        </p:nvSpPr>
        <p:spPr>
          <a:xfrm>
            <a:off x="838200" y="1270000"/>
            <a:ext cx="10515600" cy="5164667"/>
          </a:xfrm>
        </p:spPr>
        <p:txBody>
          <a:bodyPr>
            <a:normAutofit fontScale="62500" lnSpcReduction="20000"/>
          </a:bodyPr>
          <a:lstStyle/>
          <a:p>
            <a:pPr marL="0" indent="0" algn="just">
              <a:buNone/>
            </a:pPr>
            <a:r>
              <a:rPr lang="fr-FR" sz="3800" b="1" i="1" dirty="0"/>
              <a:t>Présupposé nº 1</a:t>
            </a:r>
            <a:endParaRPr lang="fr-FR" sz="3800" b="1" dirty="0"/>
          </a:p>
          <a:p>
            <a:pPr algn="just"/>
            <a:r>
              <a:rPr lang="fr-FR" dirty="0"/>
              <a:t>En rendant plus robuste chaque banque individuellement, on renforce la robustesse du système financier dans son ensemble.</a:t>
            </a:r>
          </a:p>
          <a:p>
            <a:pPr algn="just"/>
            <a:r>
              <a:rPr lang="fr-FR" dirty="0"/>
              <a:t> Mais le risque systémique n’est pas réductible à la simple agrégation des expositions individuelles aux risques, d’autant plus que celles-ci sont sous-estimées du fait de la logique des modélisations mobilisées pour les évaluer.</a:t>
            </a:r>
          </a:p>
          <a:p>
            <a:pPr algn="just"/>
            <a:r>
              <a:rPr lang="fr-FR" b="1" dirty="0"/>
              <a:t>Les modèles internes de contrôle des risques des banques sont fondés sur une conception du risque comme un jeu contre la nature </a:t>
            </a:r>
            <a:r>
              <a:rPr lang="fr-FR" dirty="0"/>
              <a:t>=&gt; chaque banque suppose être dans un environnement où le risque provient de facteurs exogènes.</a:t>
            </a:r>
          </a:p>
          <a:p>
            <a:pPr algn="just"/>
            <a:r>
              <a:rPr lang="fr-FR" dirty="0"/>
              <a:t> Ces modèles ressemblent à celui de la météo où le temps qu’il fait n’est pas affecté par les prédictions des météorologues et par les actions que suscitent ces prédictions. Mais en Finance le risque devient endogène en période de stress</a:t>
            </a:r>
          </a:p>
          <a:p>
            <a:pPr algn="just"/>
            <a:r>
              <a:rPr lang="fr-FR" dirty="0"/>
              <a:t>les comportements individuels visant à se prémunir des risques annoncés les amplifient. </a:t>
            </a:r>
          </a:p>
          <a:p>
            <a:pPr algn="just"/>
            <a:r>
              <a:rPr lang="fr-FR" dirty="0"/>
              <a:t>.Les méthodes de couverture des risques dictées par les modèles de gestion des risques ont tendance à homogénéiser leurs réactions face aux risques. Les actions prises par chaque banque pour se protéger contre les risques minent la stabilité du système dans son ensemble. </a:t>
            </a:r>
          </a:p>
          <a:p>
            <a:pPr algn="just"/>
            <a:r>
              <a:rPr lang="fr-FR" b="1" dirty="0"/>
              <a:t>si l’objectif est la stabilité financière globale, c’est une erreur de fonder la régulation financière sur les meilleures pratiques de gestion du risque au niveau individuel</a:t>
            </a:r>
            <a:r>
              <a:rPr lang="fr-FR" dirty="0"/>
              <a:t>, comme le fait la réglementation du capital bancaire sous Bâle 2. Les réponses optimales au niveau individuel face à la montée des risques ne font que rendre les crises systémiques plus graves et plus coûteuses collectivement. </a:t>
            </a:r>
          </a:p>
        </p:txBody>
      </p:sp>
    </p:spTree>
    <p:extLst>
      <p:ext uri="{BB962C8B-B14F-4D97-AF65-F5344CB8AC3E}">
        <p14:creationId xmlns:p14="http://schemas.microsoft.com/office/powerpoint/2010/main" val="1441931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4D1F78-D47B-6F4B-81E1-41354D285CA7}"/>
              </a:ext>
            </a:extLst>
          </p:cNvPr>
          <p:cNvSpPr>
            <a:spLocks noGrp="1"/>
          </p:cNvSpPr>
          <p:nvPr>
            <p:ph type="title"/>
          </p:nvPr>
        </p:nvSpPr>
        <p:spPr>
          <a:xfrm>
            <a:off x="838200" y="365126"/>
            <a:ext cx="10515600" cy="329142"/>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AA636B37-BB65-8840-A5EC-B7192738ABBA}"/>
              </a:ext>
            </a:extLst>
          </p:cNvPr>
          <p:cNvSpPr>
            <a:spLocks noGrp="1"/>
          </p:cNvSpPr>
          <p:nvPr>
            <p:ph idx="1"/>
          </p:nvPr>
        </p:nvSpPr>
        <p:spPr>
          <a:xfrm>
            <a:off x="838200" y="365125"/>
            <a:ext cx="10515600" cy="6103407"/>
          </a:xfrm>
        </p:spPr>
        <p:txBody>
          <a:bodyPr>
            <a:normAutofit fontScale="85000" lnSpcReduction="20000"/>
          </a:bodyPr>
          <a:lstStyle/>
          <a:p>
            <a:pPr marL="0" indent="0">
              <a:buNone/>
            </a:pPr>
            <a:r>
              <a:rPr lang="fr-FR" sz="3300" b="1" i="1" dirty="0"/>
              <a:t>Présupposé nº 2</a:t>
            </a:r>
            <a:r>
              <a:rPr lang="fr-FR" i="1" dirty="0"/>
              <a:t> </a:t>
            </a:r>
            <a:endParaRPr lang="fr-FR" dirty="0"/>
          </a:p>
          <a:p>
            <a:pPr algn="just"/>
            <a:r>
              <a:rPr lang="fr-FR" dirty="0"/>
              <a:t>Le déterminant clé du volant de capital doit être le degré de risque des actifs portés par l’intermédiaire financier. </a:t>
            </a:r>
          </a:p>
          <a:p>
            <a:pPr algn="just"/>
            <a:r>
              <a:rPr lang="fr-FR" dirty="0"/>
              <a:t>Objectif affiché: promouvoir un meilleur alignement des exigences réglementaires avec le capital économique</a:t>
            </a:r>
          </a:p>
          <a:p>
            <a:pPr algn="just"/>
            <a:r>
              <a:rPr lang="fr-FR" dirty="0"/>
              <a:t>Cet objectif est</a:t>
            </a:r>
            <a:r>
              <a:rPr lang="fr-FR" i="1" dirty="0"/>
              <a:t> </a:t>
            </a:r>
            <a:r>
              <a:rPr lang="fr-FR" dirty="0"/>
              <a:t>contradictoire avec ce que doit être le capital réglementaire dès lors que l’on admet que le régulateur est le représentant des intérêts de la collectivité et donc des contribuables, car le coût collectif d’une faillite bancaire est très supérieur à la somme des coûts privés supportés par les contreparties et les actionnaires. </a:t>
            </a:r>
          </a:p>
          <a:p>
            <a:pPr algn="just"/>
            <a:r>
              <a:rPr lang="fr-FR" dirty="0"/>
              <a:t>Le capital réglementaire doit donc être plus élevé que le capital économique en intégrant les coûts pour la collectivité d’une défaillance bancaire.</a:t>
            </a:r>
          </a:p>
          <a:p>
            <a:pPr algn="just"/>
            <a:r>
              <a:rPr lang="fr-FR" dirty="0"/>
              <a:t>De plus, un </a:t>
            </a:r>
            <a:r>
              <a:rPr lang="fr-FR" b="1" dirty="0"/>
              <a:t>ratio de capital pondéré par les risques est </a:t>
            </a:r>
            <a:r>
              <a:rPr lang="fr-FR" b="1" dirty="0" err="1"/>
              <a:t>procyclique</a:t>
            </a:r>
            <a:r>
              <a:rPr lang="fr-FR" b="1" dirty="0"/>
              <a:t> </a:t>
            </a:r>
            <a:r>
              <a:rPr lang="fr-FR" dirty="0"/>
              <a:t>c.à.d. qu’il exacerbe le cycle financier au lieu de le tempérer.</a:t>
            </a:r>
          </a:p>
          <a:p>
            <a:pPr algn="just"/>
            <a:r>
              <a:rPr lang="fr-FR" dirty="0"/>
              <a:t> La leçon que l’on peut en tirer : pour que les règles prudentielles ne soient pas </a:t>
            </a:r>
            <a:r>
              <a:rPr lang="fr-FR" dirty="0" err="1"/>
              <a:t>procycliques</a:t>
            </a:r>
            <a:r>
              <a:rPr lang="fr-FR" dirty="0"/>
              <a:t>, elles doivent être variables au cours du cycle économique : il faut donc renforcer les amortisseurs dans le système en les constituant « en excès » dans les périodes de bonne conjoncture, de manière à pouvoir les « consommer » dans les périodes de basse conjoncture.</a:t>
            </a:r>
          </a:p>
          <a:p>
            <a:endParaRPr lang="fr-FR" dirty="0"/>
          </a:p>
        </p:txBody>
      </p:sp>
    </p:spTree>
    <p:extLst>
      <p:ext uri="{BB962C8B-B14F-4D97-AF65-F5344CB8AC3E}">
        <p14:creationId xmlns:p14="http://schemas.microsoft.com/office/powerpoint/2010/main" val="426081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2C1BC0-FBF0-BDE4-68D0-E1521053D81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DE010EB-3032-8E17-18C9-938FEF50B16C}"/>
              </a:ext>
            </a:extLst>
          </p:cNvPr>
          <p:cNvSpPr>
            <a:spLocks noGrp="1"/>
          </p:cNvSpPr>
          <p:nvPr>
            <p:ph type="title"/>
          </p:nvPr>
        </p:nvSpPr>
        <p:spPr>
          <a:xfrm>
            <a:off x="838200" y="365126"/>
            <a:ext cx="10515600" cy="1091716"/>
          </a:xfrm>
        </p:spPr>
        <p:txBody>
          <a:bodyPr>
            <a:normAutofit/>
          </a:bodyPr>
          <a:lstStyle/>
          <a:p>
            <a:pPr algn="ctr"/>
            <a:r>
              <a:rPr lang="fr-FR" sz="3200" b="1" dirty="0"/>
              <a:t>La stabilité financière un objectif majeur de politique économique </a:t>
            </a:r>
          </a:p>
        </p:txBody>
      </p:sp>
      <p:sp>
        <p:nvSpPr>
          <p:cNvPr id="3" name="Espace réservé du contenu 2">
            <a:extLst>
              <a:ext uri="{FF2B5EF4-FFF2-40B4-BE49-F238E27FC236}">
                <a16:creationId xmlns:a16="http://schemas.microsoft.com/office/drawing/2014/main" id="{7D576BFA-A976-49C1-15E6-D6D723A8D95E}"/>
              </a:ext>
            </a:extLst>
          </p:cNvPr>
          <p:cNvSpPr>
            <a:spLocks noGrp="1"/>
          </p:cNvSpPr>
          <p:nvPr>
            <p:ph idx="1"/>
          </p:nvPr>
        </p:nvSpPr>
        <p:spPr>
          <a:xfrm>
            <a:off x="576470" y="1596325"/>
            <a:ext cx="11082130" cy="4794536"/>
          </a:xfrm>
        </p:spPr>
        <p:txBody>
          <a:bodyPr>
            <a:normAutofit fontScale="85000" lnSpcReduction="10000"/>
          </a:bodyPr>
          <a:lstStyle/>
          <a:p>
            <a:r>
              <a:rPr lang="fr-FR" dirty="0"/>
              <a:t>La stabilité financière un concept difficile à définir.</a:t>
            </a:r>
          </a:p>
          <a:p>
            <a:pPr algn="just"/>
            <a:r>
              <a:rPr lang="fr-FR" dirty="0"/>
              <a:t>la stabilité financière souvent définie à contrario c.à.d. en opposition à l’instabilité financière.</a:t>
            </a:r>
          </a:p>
          <a:p>
            <a:pPr algn="just"/>
            <a:r>
              <a:rPr lang="fr-FR" dirty="0"/>
              <a:t> Rares les travaux qui adoptent une définition positive de la stabilité financière: situation d’un système financier qui remplit correctement les fonctions suivantes : </a:t>
            </a:r>
          </a:p>
          <a:p>
            <a:pPr algn="just"/>
            <a:endParaRPr lang="fr-FR" dirty="0"/>
          </a:p>
          <a:p>
            <a:pPr lvl="1" algn="just">
              <a:buFont typeface="Wingdings" pitchFamily="2" charset="2"/>
              <a:buChar char="Ø"/>
            </a:pPr>
            <a:r>
              <a:rPr lang="fr-FR" dirty="0"/>
              <a:t>l’allocation intertemporelle et intersectorielle efficace des ressources</a:t>
            </a:r>
          </a:p>
          <a:p>
            <a:pPr lvl="1" algn="just">
              <a:buFont typeface="Wingdings" pitchFamily="2" charset="2"/>
              <a:buChar char="Ø"/>
            </a:pPr>
            <a:endParaRPr lang="fr-FR" dirty="0"/>
          </a:p>
          <a:p>
            <a:pPr lvl="1" algn="just">
              <a:buFont typeface="Wingdings" pitchFamily="2" charset="2"/>
              <a:buChar char="Ø"/>
            </a:pPr>
            <a:r>
              <a:rPr lang="fr-FR" dirty="0"/>
              <a:t> l’évaluation et la gestion des risques financiers et l’absorption des chocs.</a:t>
            </a:r>
          </a:p>
          <a:p>
            <a:pPr lvl="1" algn="just">
              <a:buFont typeface="Wingdings" pitchFamily="2" charset="2"/>
              <a:buChar char="Ø"/>
            </a:pPr>
            <a:endParaRPr lang="fr-FR" dirty="0"/>
          </a:p>
          <a:p>
            <a:pPr lvl="2" algn="just">
              <a:buFont typeface="Symbol" pitchFamily="2" charset="2"/>
              <a:buChar char="Þ"/>
            </a:pPr>
            <a:r>
              <a:rPr lang="fr-FR" dirty="0"/>
              <a:t> Notion relative et non absolue qui ne peut se résumer à une mesure quantitative univoque.</a:t>
            </a:r>
          </a:p>
          <a:p>
            <a:pPr marL="914400" lvl="2" indent="0" algn="just">
              <a:buNone/>
            </a:pPr>
            <a:r>
              <a:rPr lang="fr-FR" dirty="0"/>
              <a:t> </a:t>
            </a:r>
          </a:p>
          <a:p>
            <a:pPr lvl="2" algn="just">
              <a:buFont typeface="Symbol" pitchFamily="2" charset="2"/>
              <a:buChar char="Þ"/>
            </a:pPr>
            <a:r>
              <a:rPr lang="fr-FR" dirty="0"/>
              <a:t> l’objectif de stabilité financière ne peut être synthétisé par un indicateur unique. Les benchmarks à l’aune desquels juger de la stabilité financière sont nécessairement composites et évoluent dans le temps. </a:t>
            </a:r>
          </a:p>
          <a:p>
            <a:endParaRPr lang="fr-FR" dirty="0"/>
          </a:p>
        </p:txBody>
      </p:sp>
    </p:spTree>
    <p:extLst>
      <p:ext uri="{BB962C8B-B14F-4D97-AF65-F5344CB8AC3E}">
        <p14:creationId xmlns:p14="http://schemas.microsoft.com/office/powerpoint/2010/main" val="653369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2EE6E7-1910-EF49-9CB4-92D077165B90}"/>
              </a:ext>
            </a:extLst>
          </p:cNvPr>
          <p:cNvSpPr>
            <a:spLocks noGrp="1"/>
          </p:cNvSpPr>
          <p:nvPr>
            <p:ph type="title"/>
          </p:nvPr>
        </p:nvSpPr>
        <p:spPr>
          <a:xfrm>
            <a:off x="838200" y="365126"/>
            <a:ext cx="10515600" cy="278342"/>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F780578C-980F-ED49-995C-237FD6E4BCBC}"/>
              </a:ext>
            </a:extLst>
          </p:cNvPr>
          <p:cNvSpPr>
            <a:spLocks noGrp="1"/>
          </p:cNvSpPr>
          <p:nvPr>
            <p:ph idx="1"/>
          </p:nvPr>
        </p:nvSpPr>
        <p:spPr>
          <a:xfrm>
            <a:off x="838200" y="643468"/>
            <a:ext cx="10515600" cy="5533495"/>
          </a:xfrm>
        </p:spPr>
        <p:txBody>
          <a:bodyPr>
            <a:normAutofit lnSpcReduction="10000"/>
          </a:bodyPr>
          <a:lstStyle/>
          <a:p>
            <a:pPr marL="0" indent="0">
              <a:buNone/>
            </a:pPr>
            <a:r>
              <a:rPr lang="fr-FR" sz="4000" b="1" i="1" dirty="0"/>
              <a:t>Présupposé nº 3</a:t>
            </a:r>
            <a:endParaRPr lang="fr-FR" sz="4000" b="1" dirty="0"/>
          </a:p>
          <a:p>
            <a:pPr algn="just"/>
            <a:r>
              <a:rPr lang="fr-FR" dirty="0"/>
              <a:t>Le ratio de capitalisation suffit comme pivot de la réglementation bancaire car </a:t>
            </a:r>
            <a:r>
              <a:rPr lang="fr-FR" dirty="0" err="1"/>
              <a:t>illiquidité</a:t>
            </a:r>
            <a:r>
              <a:rPr lang="fr-FR" dirty="0"/>
              <a:t> et insolvabilité sont supposées clairement distinctes et les racines de l’insolvabilité se trouvent uniquement du côté de l’actif dès lors que l’assurance dépôts existe et préserve les banques des ruées de déposants. </a:t>
            </a:r>
          </a:p>
          <a:p>
            <a:pPr algn="just"/>
            <a:r>
              <a:rPr lang="fr-FR" dirty="0"/>
              <a:t>Or la crise financière globale a infirmé ce présupposé : forte porosité entre </a:t>
            </a:r>
            <a:r>
              <a:rPr lang="fr-FR" dirty="0" err="1"/>
              <a:t>illiquidité</a:t>
            </a:r>
            <a:r>
              <a:rPr lang="fr-FR" dirty="0"/>
              <a:t> et insolvabilité dans les systèmes financiers contemporains, accentué par la généralisation du </a:t>
            </a:r>
            <a:r>
              <a:rPr lang="fr-FR" i="1" dirty="0"/>
              <a:t>mark to </a:t>
            </a:r>
            <a:r>
              <a:rPr lang="fr-FR" i="1" dirty="0" err="1"/>
              <a:t>market</a:t>
            </a:r>
            <a:r>
              <a:rPr lang="fr-FR" i="1" dirty="0"/>
              <a:t> </a:t>
            </a:r>
            <a:r>
              <a:rPr lang="fr-FR" dirty="0"/>
              <a:t>et l’insuffisance de l’assurance dépôts à garantir la liquidité des banques.</a:t>
            </a:r>
          </a:p>
          <a:p>
            <a:pPr algn="just"/>
            <a:r>
              <a:rPr lang="fr-FR" dirty="0"/>
              <a:t>Dans les systèmes financiers contemporains, le risque de liquidité présente des caractéristiques qui le rendent d’emblée systémique.  </a:t>
            </a:r>
          </a:p>
          <a:p>
            <a:pPr marL="0" indent="0">
              <a:buNone/>
            </a:pPr>
            <a:r>
              <a:rPr lang="fr-FR" b="1" dirty="0"/>
              <a:t> </a:t>
            </a:r>
            <a:endParaRPr lang="fr-FR" dirty="0"/>
          </a:p>
          <a:p>
            <a:endParaRPr lang="fr-FR" dirty="0"/>
          </a:p>
        </p:txBody>
      </p:sp>
    </p:spTree>
    <p:extLst>
      <p:ext uri="{BB962C8B-B14F-4D97-AF65-F5344CB8AC3E}">
        <p14:creationId xmlns:p14="http://schemas.microsoft.com/office/powerpoint/2010/main" val="11585835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FAC6C7-83E3-7F4C-8A35-CF10E62B5471}"/>
              </a:ext>
            </a:extLst>
          </p:cNvPr>
          <p:cNvSpPr>
            <a:spLocks noGrp="1"/>
          </p:cNvSpPr>
          <p:nvPr>
            <p:ph type="title"/>
          </p:nvPr>
        </p:nvSpPr>
        <p:spPr>
          <a:xfrm>
            <a:off x="838200" y="365126"/>
            <a:ext cx="10515600" cy="583142"/>
          </a:xfrm>
        </p:spPr>
        <p:txBody>
          <a:bodyPr>
            <a:normAutofit fontScale="90000"/>
          </a:bodyPr>
          <a:lstStyle/>
          <a:p>
            <a:pPr algn="ctr"/>
            <a:r>
              <a:rPr lang="fr-FR" sz="3600" b="1" dirty="0"/>
              <a:t>Bâle 3</a:t>
            </a:r>
          </a:p>
        </p:txBody>
      </p:sp>
      <p:sp>
        <p:nvSpPr>
          <p:cNvPr id="3" name="Espace réservé du contenu 2">
            <a:extLst>
              <a:ext uri="{FF2B5EF4-FFF2-40B4-BE49-F238E27FC236}">
                <a16:creationId xmlns:a16="http://schemas.microsoft.com/office/drawing/2014/main" id="{DDFE3014-869F-5C46-B444-601302DF2AEE}"/>
              </a:ext>
            </a:extLst>
          </p:cNvPr>
          <p:cNvSpPr>
            <a:spLocks noGrp="1"/>
          </p:cNvSpPr>
          <p:nvPr>
            <p:ph idx="1"/>
          </p:nvPr>
        </p:nvSpPr>
        <p:spPr>
          <a:xfrm>
            <a:off x="838200" y="1202267"/>
            <a:ext cx="10515600" cy="5317066"/>
          </a:xfrm>
        </p:spPr>
        <p:txBody>
          <a:bodyPr>
            <a:normAutofit fontScale="77500" lnSpcReduction="20000"/>
          </a:bodyPr>
          <a:lstStyle/>
          <a:p>
            <a:pPr algn="just"/>
            <a:r>
              <a:rPr lang="fr-FR" dirty="0"/>
              <a:t>. Les exigences minimales en fonds propres se décomposent en trois éléments.</a:t>
            </a:r>
          </a:p>
          <a:p>
            <a:pPr marL="457200" lvl="1" indent="0" algn="just">
              <a:buNone/>
            </a:pPr>
            <a:r>
              <a:rPr lang="fr-FR" dirty="0"/>
              <a:t>– Le numérateur : la mesure des fonds propres.</a:t>
            </a:r>
          </a:p>
          <a:p>
            <a:pPr marL="457200" lvl="1" indent="0" algn="just">
              <a:buNone/>
            </a:pPr>
            <a:r>
              <a:rPr lang="fr-FR" dirty="0"/>
              <a:t>– Le dénominateur : les actifs pondérés par les risques en regard desquels des fonds propres sont constitués pour absorber les pertes.</a:t>
            </a:r>
          </a:p>
          <a:p>
            <a:pPr marL="457200" lvl="1" indent="0" algn="just">
              <a:buNone/>
            </a:pPr>
            <a:r>
              <a:rPr lang="fr-FR" dirty="0"/>
              <a:t>– Le seuil du ratio.</a:t>
            </a:r>
          </a:p>
          <a:p>
            <a:pPr algn="just"/>
            <a:r>
              <a:rPr lang="fr-FR" dirty="0"/>
              <a:t>Le comité de Bâle a renforcé chacun de ces trois éléments.</a:t>
            </a:r>
          </a:p>
          <a:p>
            <a:pPr algn="just"/>
            <a:r>
              <a:rPr lang="fr-FR" dirty="0"/>
              <a:t>Les nouveaux seuils réglementaires sont équivalents au moins à un triplement des exigences entre Bâle II et Bâle III en raison des redéfinitions du numérateur et du dénominateur : une amélioration. Mais ces chiffres ne doivent pas faire illusion :on partait d’une situation de sous-capitalisation massive. </a:t>
            </a:r>
          </a:p>
          <a:p>
            <a:pPr algn="just"/>
            <a:r>
              <a:rPr lang="fr-FR" dirty="0"/>
              <a:t>Avant la crise, de nombreuses banques ne respectaient pas un ratio de capital sur actif pondéré par les risques de 8 % si l’on donne au terme de capital le sens de « vrai » capital, c.à.d. essentiellement des fonds propres de base ou actions ordinaires. </a:t>
            </a:r>
          </a:p>
          <a:p>
            <a:pPr algn="just"/>
            <a:r>
              <a:rPr lang="fr-FR" dirty="0"/>
              <a:t>La définition du capital avait été largement galvaudée par l’intégration de titres hybrides et diverses possibilités dites d’ajustements réglementaires=&gt; la majorité des banques avaient un ratio de capital « dur » sur actif pondéré de l’ordre de 2 % et cela pouvait même être inférieur en mobilisant les ajustements réglementaires. </a:t>
            </a:r>
          </a:p>
          <a:p>
            <a:pPr algn="just"/>
            <a:r>
              <a:rPr lang="fr-FR" dirty="0"/>
              <a:t>Sous cet angle, un triplement des exigences en capital relativise l’effort consenti par l’industrie bancaire. </a:t>
            </a:r>
          </a:p>
          <a:p>
            <a:endParaRPr lang="fr-FR" dirty="0"/>
          </a:p>
        </p:txBody>
      </p:sp>
    </p:spTree>
    <p:extLst>
      <p:ext uri="{BB962C8B-B14F-4D97-AF65-F5344CB8AC3E}">
        <p14:creationId xmlns:p14="http://schemas.microsoft.com/office/powerpoint/2010/main" val="2583155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FCA34B-AF60-5D41-B12B-3654EC3735BF}"/>
              </a:ext>
            </a:extLst>
          </p:cNvPr>
          <p:cNvSpPr>
            <a:spLocks noGrp="1"/>
          </p:cNvSpPr>
          <p:nvPr>
            <p:ph type="title"/>
          </p:nvPr>
        </p:nvSpPr>
        <p:spPr>
          <a:xfrm>
            <a:off x="838200" y="365126"/>
            <a:ext cx="10515600" cy="329142"/>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1C0B9C61-8990-E44F-8FB6-DD8874E0E508}"/>
              </a:ext>
            </a:extLst>
          </p:cNvPr>
          <p:cNvSpPr>
            <a:spLocks noGrp="1"/>
          </p:cNvSpPr>
          <p:nvPr>
            <p:ph idx="1"/>
          </p:nvPr>
        </p:nvSpPr>
        <p:spPr>
          <a:xfrm>
            <a:off x="838200" y="508000"/>
            <a:ext cx="10515600" cy="5943600"/>
          </a:xfrm>
        </p:spPr>
        <p:txBody>
          <a:bodyPr>
            <a:normAutofit fontScale="70000" lnSpcReduction="20000"/>
          </a:bodyPr>
          <a:lstStyle/>
          <a:p>
            <a:pPr algn="just"/>
            <a:r>
              <a:rPr lang="fr-FR" dirty="0"/>
              <a:t>La majorité des pertes dans la phase initiale de la crise ont été liées au portefeuille de négoce. Toutes les expositions liées aux activités de négoce, aux opérations de titrisation complexes et aux expositions sur les véhicules hors bilan étaient réglementairement très sous-capitalisées.</a:t>
            </a:r>
          </a:p>
          <a:p>
            <a:pPr algn="just"/>
            <a:r>
              <a:rPr lang="fr-FR" dirty="0"/>
              <a:t>Bâle 3 a en partie répondu à ces failles en imposant : </a:t>
            </a:r>
          </a:p>
          <a:p>
            <a:pPr algn="just"/>
            <a:r>
              <a:rPr lang="fr-FR" dirty="0"/>
              <a:t>— au numérateur, un renforcement très net de la qualité du capital exigé avec une définition plus stricte du capital (fonds propres durs : actions ordinaires + résultats mis en réserve) ; </a:t>
            </a:r>
          </a:p>
          <a:p>
            <a:pPr algn="just"/>
            <a:r>
              <a:rPr lang="fr-FR" dirty="0"/>
              <a:t>— au dénominateur : un ensemble de mesures visant à prendre en compte toute la gamme des risques significatifs, avec en particulier le renforcement des exigences en capital réglementaire sur les expositions du portefeuille de négoce de titres (</a:t>
            </a:r>
            <a:r>
              <a:rPr lang="fr-FR" i="1" dirty="0"/>
              <a:t>trading book</a:t>
            </a:r>
            <a:r>
              <a:rPr lang="fr-FR" dirty="0"/>
              <a:t>) ainsi que des exigences relatives aux risques de contrepartie liés notamment aux activités sur dérivés.</a:t>
            </a:r>
          </a:p>
          <a:p>
            <a:pPr algn="just"/>
            <a:r>
              <a:rPr lang="fr-FR" dirty="0"/>
              <a:t> Le niveau du ratio de capitalisation lui-même a été relevé.</a:t>
            </a:r>
          </a:p>
          <a:p>
            <a:pPr algn="just"/>
            <a:r>
              <a:rPr lang="fr-FR" dirty="0"/>
              <a:t>Enfin, Bâle 3 impose un ratio de levier simple minimum de 3, ce qui signifie que le total des expositions en bilan et hors-bilan ne doit pas dépasser 33 fois le capital </a:t>
            </a:r>
            <a:r>
              <a:rPr lang="fr-FR" dirty="0" err="1"/>
              <a:t>Tier</a:t>
            </a:r>
            <a:r>
              <a:rPr lang="fr-FR" dirty="0"/>
              <a:t> 1 des  banques. Le levier simple — non pondéré par les risques — permet de contrer l’hétérogénéité d’évaluation du dénominateur du ratio de capitalisation qui a créé de nouveaux risques :le risque de modèle et le risque d’un faux sentiment de sécurité qui a alimenté les prises de risque excessives dans la période pré-crise. </a:t>
            </a:r>
          </a:p>
          <a:p>
            <a:pPr algn="just"/>
            <a:r>
              <a:rPr lang="fr-FR" dirty="0"/>
              <a:t>Ce ratio de levier : facile à mesurer, publiquement vérifiable et difficile à manipuler. Il agit indépendamment de toute hypothèse complexe de modélisation et de procédure de calibration et réduit donc le risque de capture du régulateur et d’arbitrage de régulation : les pondérations de risque sont calculées à partir des modèles internes dans les banques. </a:t>
            </a:r>
          </a:p>
          <a:p>
            <a:pPr algn="just"/>
            <a:r>
              <a:rPr lang="fr-FR" dirty="0"/>
              <a:t>l’actif pondéré par les risques peut être manipulé par les banques. </a:t>
            </a:r>
          </a:p>
          <a:p>
            <a:endParaRPr lang="fr-FR" dirty="0"/>
          </a:p>
        </p:txBody>
      </p:sp>
    </p:spTree>
    <p:extLst>
      <p:ext uri="{BB962C8B-B14F-4D97-AF65-F5344CB8AC3E}">
        <p14:creationId xmlns:p14="http://schemas.microsoft.com/office/powerpoint/2010/main" val="936957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7DF22C-6FE2-F44D-9CBA-47EF26B9DF22}"/>
              </a:ext>
            </a:extLst>
          </p:cNvPr>
          <p:cNvSpPr>
            <a:spLocks noGrp="1"/>
          </p:cNvSpPr>
          <p:nvPr>
            <p:ph type="title"/>
          </p:nvPr>
        </p:nvSpPr>
        <p:spPr>
          <a:xfrm>
            <a:off x="838200" y="365126"/>
            <a:ext cx="10515600" cy="667808"/>
          </a:xfrm>
        </p:spPr>
        <p:txBody>
          <a:bodyPr>
            <a:normAutofit/>
          </a:bodyPr>
          <a:lstStyle/>
          <a:p>
            <a:pPr algn="ctr"/>
            <a:r>
              <a:rPr lang="fr-FR" sz="3600" b="1" dirty="0"/>
              <a:t>Les ratios de liquidité de Bâle 3 </a:t>
            </a:r>
          </a:p>
        </p:txBody>
      </p:sp>
      <p:sp>
        <p:nvSpPr>
          <p:cNvPr id="3" name="Espace réservé du contenu 2">
            <a:extLst>
              <a:ext uri="{FF2B5EF4-FFF2-40B4-BE49-F238E27FC236}">
                <a16:creationId xmlns:a16="http://schemas.microsoft.com/office/drawing/2014/main" id="{F944BE37-9BE6-0E4C-9CE5-C98867FC877F}"/>
              </a:ext>
            </a:extLst>
          </p:cNvPr>
          <p:cNvSpPr>
            <a:spLocks noGrp="1"/>
          </p:cNvSpPr>
          <p:nvPr>
            <p:ph idx="1"/>
          </p:nvPr>
        </p:nvSpPr>
        <p:spPr>
          <a:xfrm>
            <a:off x="838200" y="1219200"/>
            <a:ext cx="10515600" cy="4957763"/>
          </a:xfrm>
        </p:spPr>
        <p:txBody>
          <a:bodyPr>
            <a:normAutofit fontScale="92500" lnSpcReduction="20000"/>
          </a:bodyPr>
          <a:lstStyle/>
          <a:p>
            <a:pPr marL="0" indent="0">
              <a:buNone/>
            </a:pPr>
            <a:r>
              <a:rPr lang="fr-FR" dirty="0"/>
              <a:t>Bâle 3 crée deux ratios de liquidité agissant sur l’actif et le passif bancaire. </a:t>
            </a:r>
          </a:p>
          <a:p>
            <a:pPr algn="just">
              <a:buFont typeface="Wingdings" pitchFamily="2" charset="2"/>
              <a:buChar char="Ø"/>
            </a:pPr>
            <a:r>
              <a:rPr lang="fr-FR" dirty="0"/>
              <a:t>Le </a:t>
            </a:r>
            <a:r>
              <a:rPr lang="fr-FR" b="1" i="1" dirty="0" err="1"/>
              <a:t>liquidity</a:t>
            </a:r>
            <a:r>
              <a:rPr lang="fr-FR" b="1" i="1" dirty="0"/>
              <a:t> </a:t>
            </a:r>
            <a:r>
              <a:rPr lang="fr-FR" b="1" i="1" dirty="0" err="1"/>
              <a:t>coverage</a:t>
            </a:r>
            <a:r>
              <a:rPr lang="fr-FR" b="1" i="1" dirty="0"/>
              <a:t> ratio </a:t>
            </a:r>
            <a:r>
              <a:rPr lang="fr-FR" b="1" dirty="0"/>
              <a:t>(LCR) </a:t>
            </a:r>
            <a:r>
              <a:rPr lang="fr-FR" dirty="0"/>
              <a:t>a pour objectif de renforcer la résilience des banques à une crise de liquidité sur un horizon d’un mois par la mobilisation d’actifs de bonne qualité, c’est à- dire restant liquides sur les marchés même en cas de stress et idéalement éligibles à la banque centrale. Le LCR est donc centré sur l’actif des banques et les oblige à détenir suffisamment d’actifs liquides. </a:t>
            </a:r>
          </a:p>
          <a:p>
            <a:pPr algn="just">
              <a:buFont typeface="Wingdings" pitchFamily="2" charset="2"/>
              <a:buChar char="Ø"/>
            </a:pPr>
            <a:r>
              <a:rPr lang="fr-FR" dirty="0"/>
              <a:t>Le </a:t>
            </a:r>
            <a:r>
              <a:rPr lang="fr-FR" b="1" i="1" dirty="0"/>
              <a:t>net stable </a:t>
            </a:r>
            <a:r>
              <a:rPr lang="fr-FR" b="1" i="1" dirty="0" err="1"/>
              <a:t>funding</a:t>
            </a:r>
            <a:r>
              <a:rPr lang="fr-FR" b="1" i="1" dirty="0"/>
              <a:t> ratio </a:t>
            </a:r>
            <a:r>
              <a:rPr lang="fr-FR" b="1" dirty="0"/>
              <a:t>(NSFR) </a:t>
            </a:r>
            <a:r>
              <a:rPr lang="fr-FR" dirty="0"/>
              <a:t>répond au second objectif qui est de promouvoir la résilience des banques sur un horizon plus long (un an) en créant des incitations pour qu’elles financent leurs activités sur des sources de financement plus stables. Le NSFR est donc centré sur le passif. Ce ratio vise à se prémunir du risque de transformation. Il doit permettre d’éviter que des banques disposant de liquidités abondantes en période de boom ne fassent une confiance excessive aux possibilités de refinancement à court terme.</a:t>
            </a:r>
          </a:p>
          <a:p>
            <a:endParaRPr lang="fr-FR" dirty="0"/>
          </a:p>
        </p:txBody>
      </p:sp>
    </p:spTree>
    <p:extLst>
      <p:ext uri="{BB962C8B-B14F-4D97-AF65-F5344CB8AC3E}">
        <p14:creationId xmlns:p14="http://schemas.microsoft.com/office/powerpoint/2010/main" val="2489973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927A54-7421-114E-AB7C-2282A45DF92E}"/>
              </a:ext>
            </a:extLst>
          </p:cNvPr>
          <p:cNvSpPr>
            <a:spLocks noGrp="1"/>
          </p:cNvSpPr>
          <p:nvPr>
            <p:ph type="title"/>
          </p:nvPr>
        </p:nvSpPr>
        <p:spPr>
          <a:xfrm>
            <a:off x="838200" y="851748"/>
            <a:ext cx="10515600" cy="181185"/>
          </a:xfrm>
        </p:spPr>
        <p:txBody>
          <a:bodyPr>
            <a:normAutofit fontScale="90000"/>
          </a:bodyPr>
          <a:lstStyle/>
          <a:p>
            <a:br>
              <a:rPr lang="fr-FR" b="1" dirty="0"/>
            </a:br>
            <a:r>
              <a:rPr lang="fr-FR" sz="4000" b="1" dirty="0"/>
              <a:t>La politique macro-prudentielle au-delà de Bâle 3 </a:t>
            </a:r>
            <a:br>
              <a:rPr lang="fr-FR" dirty="0"/>
            </a:br>
            <a:r>
              <a:rPr lang="fr-FR" dirty="0"/>
              <a:t> </a:t>
            </a:r>
            <a:br>
              <a:rPr lang="fr-FR" dirty="0"/>
            </a:br>
            <a:endParaRPr lang="fr-FR" dirty="0"/>
          </a:p>
        </p:txBody>
      </p:sp>
      <p:sp>
        <p:nvSpPr>
          <p:cNvPr id="3" name="Espace réservé du contenu 2">
            <a:extLst>
              <a:ext uri="{FF2B5EF4-FFF2-40B4-BE49-F238E27FC236}">
                <a16:creationId xmlns:a16="http://schemas.microsoft.com/office/drawing/2014/main" id="{4509828C-AEEC-6F47-8CEC-D4D1C6C5A162}"/>
              </a:ext>
            </a:extLst>
          </p:cNvPr>
          <p:cNvSpPr>
            <a:spLocks noGrp="1"/>
          </p:cNvSpPr>
          <p:nvPr>
            <p:ph idx="1"/>
          </p:nvPr>
        </p:nvSpPr>
        <p:spPr>
          <a:xfrm>
            <a:off x="838200" y="1570382"/>
            <a:ext cx="10515600" cy="5009321"/>
          </a:xfrm>
        </p:spPr>
        <p:txBody>
          <a:bodyPr>
            <a:normAutofit fontScale="85000" lnSpcReduction="20000"/>
          </a:bodyPr>
          <a:lstStyle/>
          <a:p>
            <a:pPr marL="0" indent="0">
              <a:buNone/>
            </a:pPr>
            <a:r>
              <a:rPr lang="fr-FR" dirty="0"/>
              <a:t>Le risque systémique doit s’appréhender dans ses deux dimensions :</a:t>
            </a:r>
          </a:p>
          <a:p>
            <a:pPr marL="0" indent="0">
              <a:buNone/>
            </a:pPr>
            <a:endParaRPr lang="fr-FR" dirty="0"/>
          </a:p>
          <a:p>
            <a:pPr lvl="0" algn="just">
              <a:buFont typeface="Wingdings" pitchFamily="2" charset="2"/>
              <a:buChar char="Ø"/>
            </a:pPr>
            <a:r>
              <a:rPr lang="fr-FR" dirty="0"/>
              <a:t>Sa </a:t>
            </a:r>
            <a:r>
              <a:rPr lang="fr-FR" b="1" dirty="0"/>
              <a:t>dimension temporelle : </a:t>
            </a:r>
            <a:r>
              <a:rPr lang="fr-FR" dirty="0"/>
              <a:t>son essor dans la phase ascendante du cycle financier, pendant laquelle il s’accroît à mesure que les agents s’endettent et investissent dans un contexte qui leur semble porteur au point de s’engager dans des structures d’endettement de plus en plus risquées qui ne leur permettront pas toujours de faire coïncider leurs échéances de remboursement et la rentabilité de leur investissement ; puis son repli dans la phase descendante, où les risques baissent mais sont perçus comme élevés et la liquidité se fige, après un pic coïncidant généralement avec une crise.</a:t>
            </a:r>
          </a:p>
          <a:p>
            <a:pPr lvl="0" algn="just">
              <a:buFont typeface="Wingdings" pitchFamily="2" charset="2"/>
              <a:buChar char="Ø"/>
            </a:pPr>
            <a:endParaRPr lang="fr-FR" dirty="0"/>
          </a:p>
          <a:p>
            <a:pPr lvl="0" algn="just">
              <a:buFont typeface="Wingdings" pitchFamily="2" charset="2"/>
              <a:buChar char="Ø"/>
            </a:pPr>
            <a:r>
              <a:rPr lang="fr-FR" dirty="0"/>
              <a:t>Sa </a:t>
            </a:r>
            <a:r>
              <a:rPr lang="fr-FR" b="1" dirty="0"/>
              <a:t>dimension transversale </a:t>
            </a:r>
            <a:r>
              <a:rPr lang="fr-FR" dirty="0"/>
              <a:t>c.à.d. sa distribution entre les agents à un point donné du temps,  certains d’entre eux ayant une contribution telle, de par leur taille, leurs connexions avec d’autres, la complexité de leur activité, etc. (</a:t>
            </a:r>
            <a:r>
              <a:rPr lang="fr-FR" i="1" dirty="0"/>
              <a:t>cf. supra</a:t>
            </a:r>
            <a:r>
              <a:rPr lang="fr-FR" dirty="0"/>
              <a:t>), qu’ils sont dits « systémiques » =&gt; G.SIB</a:t>
            </a:r>
          </a:p>
          <a:p>
            <a:pPr marL="0" indent="0">
              <a:buNone/>
            </a:pPr>
            <a:r>
              <a:rPr lang="fr-FR" dirty="0"/>
              <a:t> </a:t>
            </a:r>
          </a:p>
          <a:p>
            <a:endParaRPr lang="fr-FR" dirty="0"/>
          </a:p>
        </p:txBody>
      </p:sp>
    </p:spTree>
    <p:extLst>
      <p:ext uri="{BB962C8B-B14F-4D97-AF65-F5344CB8AC3E}">
        <p14:creationId xmlns:p14="http://schemas.microsoft.com/office/powerpoint/2010/main" val="39507874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C3509-2370-8F40-A51E-DC41862F1D6C}"/>
              </a:ext>
            </a:extLst>
          </p:cNvPr>
          <p:cNvSpPr>
            <a:spLocks noGrp="1"/>
          </p:cNvSpPr>
          <p:nvPr>
            <p:ph type="title"/>
          </p:nvPr>
        </p:nvSpPr>
        <p:spPr>
          <a:xfrm flipV="1">
            <a:off x="838200" y="319406"/>
            <a:ext cx="10515600" cy="45719"/>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49575437-E0F5-244A-9E1E-F8397BA24D3F}"/>
              </a:ext>
            </a:extLst>
          </p:cNvPr>
          <p:cNvSpPr>
            <a:spLocks noGrp="1"/>
          </p:cNvSpPr>
          <p:nvPr>
            <p:ph idx="1"/>
          </p:nvPr>
        </p:nvSpPr>
        <p:spPr>
          <a:xfrm>
            <a:off x="838200" y="524933"/>
            <a:ext cx="10515600" cy="5652030"/>
          </a:xfrm>
        </p:spPr>
        <p:txBody>
          <a:bodyPr>
            <a:normAutofit fontScale="77500" lnSpcReduction="20000"/>
          </a:bodyPr>
          <a:lstStyle/>
          <a:p>
            <a:pPr algn="just"/>
            <a:r>
              <a:rPr lang="fr-FR" dirty="0"/>
              <a:t>Pour contrer la formation du risque systémique dans le temps, l’action prudentielle doit se faire </a:t>
            </a:r>
            <a:r>
              <a:rPr lang="fr-FR" dirty="0" err="1"/>
              <a:t>contracyclique</a:t>
            </a:r>
            <a:r>
              <a:rPr lang="fr-FR" dirty="0"/>
              <a:t> c.à.d. aller à rebours du cycle financier, freiner l’endettement et les prix d’actifs lorsqu’ils s’emballent, d’autant qu’ils se nourrissent mutuellement, et relâcher le frein dans la phase de repli.</a:t>
            </a:r>
          </a:p>
          <a:p>
            <a:pPr algn="just"/>
            <a:endParaRPr lang="fr-FR" dirty="0"/>
          </a:p>
          <a:p>
            <a:pPr lvl="1" algn="just">
              <a:buFont typeface="Wingdings" pitchFamily="2" charset="2"/>
              <a:buChar char="Ø"/>
            </a:pPr>
            <a:r>
              <a:rPr lang="fr-FR" dirty="0"/>
              <a:t>C’est l’un des pans de la politique </a:t>
            </a:r>
            <a:r>
              <a:rPr lang="fr-FR" dirty="0" err="1"/>
              <a:t>macroprudentielle</a:t>
            </a:r>
            <a:r>
              <a:rPr lang="fr-FR" dirty="0"/>
              <a:t> : réguler (au sens de tempérer) le cycle financier dans l’espace pertinent où il se déploie</a:t>
            </a:r>
          </a:p>
          <a:p>
            <a:pPr lvl="1" algn="just">
              <a:buFont typeface="Wingdings" pitchFamily="2" charset="2"/>
              <a:buChar char="Ø"/>
            </a:pPr>
            <a:r>
              <a:rPr lang="fr-FR" dirty="0"/>
              <a:t>L’action </a:t>
            </a:r>
            <a:r>
              <a:rPr lang="fr-FR" dirty="0" err="1"/>
              <a:t>macroprudentielle</a:t>
            </a:r>
            <a:r>
              <a:rPr lang="fr-FR" dirty="0"/>
              <a:t> a comme avantage d’être modulable, c’est-à-dire que son action peut tout aussi bien être calibrée à l’échelle d’un pays, qu’à celle d’un ensemble de pays, à l’échelle du crédit, ou à celle plus fine du crédit immobilier, etc.</a:t>
            </a:r>
          </a:p>
          <a:p>
            <a:pPr lvl="1" algn="just">
              <a:buFont typeface="Wingdings" pitchFamily="2" charset="2"/>
              <a:buChar char="Ø"/>
            </a:pPr>
            <a:endParaRPr lang="fr-FR" dirty="0"/>
          </a:p>
          <a:p>
            <a:pPr algn="just"/>
            <a:r>
              <a:rPr lang="fr-FR" dirty="0"/>
              <a:t>Pour contrer l’augmentation du risque systémique à un point donné du temps, l’action </a:t>
            </a:r>
            <a:r>
              <a:rPr lang="fr-FR" dirty="0" err="1"/>
              <a:t>macroprudentielle</a:t>
            </a:r>
            <a:r>
              <a:rPr lang="fr-FR" dirty="0"/>
              <a:t> doit aussi agir au niveau transversal, en visant à renforcer la résilience des groupes bancaires ou financiers systémiques, </a:t>
            </a:r>
            <a:r>
              <a:rPr lang="fr-FR" dirty="0" err="1"/>
              <a:t>c.à.d</a:t>
            </a:r>
            <a:r>
              <a:rPr lang="fr-FR" dirty="0"/>
              <a:t> leur capacité de résistance à un choc pour éviter la transmission de leurs difficultés.</a:t>
            </a:r>
          </a:p>
          <a:p>
            <a:pPr algn="just"/>
            <a:endParaRPr lang="fr-FR" dirty="0"/>
          </a:p>
          <a:p>
            <a:pPr lvl="1" algn="just">
              <a:buFont typeface="Wingdings" pitchFamily="2" charset="2"/>
              <a:buChar char="Ø"/>
            </a:pPr>
            <a:r>
              <a:rPr lang="fr-FR" dirty="0"/>
              <a:t>Les groupes bancaires systémiques ayant une activité largement internationalisée – BNP Paribas est, par exemple, implanté dans 62 pays, Deutsche Bank dans 55, Santander dans 33… (Oxfam, 2017) –, leur surveillance doit se faire à l’échelle qui correspond le mieux à celle de leur activité (d’où le bien-fondé du mécanisme de supervision unique, premier volet de l’Union bancaire)</a:t>
            </a:r>
          </a:p>
          <a:p>
            <a:pPr lvl="1" algn="just">
              <a:buFont typeface="Wingdings" pitchFamily="2" charset="2"/>
              <a:buChar char="Ø"/>
            </a:pPr>
            <a:r>
              <a:rPr lang="fr-FR" dirty="0"/>
              <a:t>les règles prudentielles qui leur sont appliquées doivent être ajustées à leur degré de </a:t>
            </a:r>
            <a:r>
              <a:rPr lang="fr-FR" dirty="0" err="1"/>
              <a:t>systémicité</a:t>
            </a:r>
            <a:r>
              <a:rPr lang="fr-FR" dirty="0"/>
              <a:t>. </a:t>
            </a:r>
          </a:p>
          <a:p>
            <a:endParaRPr lang="fr-FR" dirty="0"/>
          </a:p>
          <a:p>
            <a:endParaRPr lang="fr-FR" dirty="0"/>
          </a:p>
        </p:txBody>
      </p:sp>
    </p:spTree>
    <p:extLst>
      <p:ext uri="{BB962C8B-B14F-4D97-AF65-F5344CB8AC3E}">
        <p14:creationId xmlns:p14="http://schemas.microsoft.com/office/powerpoint/2010/main" val="10236150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EB6DE0-415D-1F4F-860F-3352F7760C22}"/>
              </a:ext>
            </a:extLst>
          </p:cNvPr>
          <p:cNvSpPr>
            <a:spLocks noGrp="1"/>
          </p:cNvSpPr>
          <p:nvPr>
            <p:ph type="title"/>
          </p:nvPr>
        </p:nvSpPr>
        <p:spPr>
          <a:xfrm>
            <a:off x="838200" y="365125"/>
            <a:ext cx="10515600" cy="803275"/>
          </a:xfrm>
        </p:spPr>
        <p:txBody>
          <a:bodyPr>
            <a:noAutofit/>
          </a:bodyPr>
          <a:lstStyle/>
          <a:p>
            <a:pPr algn="ctr"/>
            <a:r>
              <a:rPr lang="fr-FR" sz="3200" b="1" dirty="0"/>
              <a:t>Des dispositions </a:t>
            </a:r>
            <a:r>
              <a:rPr lang="fr-FR" sz="3200" b="1" dirty="0" err="1"/>
              <a:t>macroprudentielles</a:t>
            </a:r>
            <a:r>
              <a:rPr lang="fr-FR" sz="3200" b="1" dirty="0"/>
              <a:t> </a:t>
            </a:r>
            <a:r>
              <a:rPr lang="fr-FR" sz="3200" b="1" dirty="0" err="1"/>
              <a:t>ont-elles</a:t>
            </a:r>
            <a:r>
              <a:rPr lang="fr-FR" sz="3200" b="1" dirty="0"/>
              <a:t> été introduites depuis la crise ? oui, mais </a:t>
            </a:r>
            <a:r>
              <a:rPr lang="fr-FR" sz="3200" b="1" i="1" dirty="0"/>
              <a:t>a minima</a:t>
            </a:r>
            <a:endParaRPr lang="fr-FR" sz="3200" b="1" dirty="0"/>
          </a:p>
        </p:txBody>
      </p:sp>
      <p:sp>
        <p:nvSpPr>
          <p:cNvPr id="3" name="Espace réservé du contenu 2">
            <a:extLst>
              <a:ext uri="{FF2B5EF4-FFF2-40B4-BE49-F238E27FC236}">
                <a16:creationId xmlns:a16="http://schemas.microsoft.com/office/drawing/2014/main" id="{BBFC150A-D0CF-2441-A53D-8FEBE292A9A8}"/>
              </a:ext>
            </a:extLst>
          </p:cNvPr>
          <p:cNvSpPr>
            <a:spLocks noGrp="1"/>
          </p:cNvSpPr>
          <p:nvPr>
            <p:ph idx="1"/>
          </p:nvPr>
        </p:nvSpPr>
        <p:spPr>
          <a:xfrm>
            <a:off x="838200" y="1388533"/>
            <a:ext cx="10515600" cy="4788430"/>
          </a:xfrm>
        </p:spPr>
        <p:txBody>
          <a:bodyPr/>
          <a:lstStyle/>
          <a:p>
            <a:pPr algn="just"/>
            <a:endParaRPr lang="fr-FR" dirty="0"/>
          </a:p>
          <a:p>
            <a:pPr algn="just">
              <a:buFont typeface="Wingdings" pitchFamily="2" charset="2"/>
              <a:buChar char="Ø"/>
            </a:pPr>
            <a:r>
              <a:rPr lang="fr-FR" dirty="0"/>
              <a:t>un coussin contracyclique a été introduit pour ajuster l’exigence microprudentielle de fonds propres au cycle financier, </a:t>
            </a:r>
          </a:p>
          <a:p>
            <a:pPr algn="just">
              <a:buFont typeface="Wingdings" pitchFamily="2" charset="2"/>
              <a:buChar char="Ø"/>
            </a:pPr>
            <a:r>
              <a:rPr lang="fr-FR" dirty="0"/>
              <a:t>Une surcharge de fonds propres pour risque systémique pour tenir compte de la nature systémique de certains groupes bancaires.</a:t>
            </a:r>
          </a:p>
          <a:p>
            <a:pPr algn="just">
              <a:buFont typeface="Wingdings" pitchFamily="2" charset="2"/>
              <a:buChar char="Ø"/>
            </a:pPr>
            <a:r>
              <a:rPr lang="fr-FR" dirty="0"/>
              <a:t>Ces deux dispositions, qui correspondent chacune à l’une des deux dimensions de la prévention du risque systémique (le coussin </a:t>
            </a:r>
            <a:r>
              <a:rPr lang="fr-FR" dirty="0" err="1"/>
              <a:t>contracyclique</a:t>
            </a:r>
            <a:r>
              <a:rPr lang="fr-FR" dirty="0"/>
              <a:t> pour la dimension temporelle, la surcharge pour la dimension transversale), sont un début d’instrumentation </a:t>
            </a:r>
            <a:r>
              <a:rPr lang="fr-FR" dirty="0" err="1"/>
              <a:t>macroprudentielle</a:t>
            </a:r>
            <a:r>
              <a:rPr lang="fr-FR" dirty="0"/>
              <a:t>. </a:t>
            </a:r>
          </a:p>
          <a:p>
            <a:endParaRPr lang="fr-FR" dirty="0"/>
          </a:p>
        </p:txBody>
      </p:sp>
    </p:spTree>
    <p:extLst>
      <p:ext uri="{BB962C8B-B14F-4D97-AF65-F5344CB8AC3E}">
        <p14:creationId xmlns:p14="http://schemas.microsoft.com/office/powerpoint/2010/main" val="2984921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B235E2-FB11-AB45-B889-06D1F6F8772A}"/>
              </a:ext>
            </a:extLst>
          </p:cNvPr>
          <p:cNvSpPr>
            <a:spLocks noGrp="1"/>
          </p:cNvSpPr>
          <p:nvPr>
            <p:ph type="title"/>
          </p:nvPr>
        </p:nvSpPr>
        <p:spPr/>
        <p:txBody>
          <a:bodyPr>
            <a:normAutofit/>
          </a:bodyPr>
          <a:lstStyle/>
          <a:p>
            <a:pPr algn="ctr"/>
            <a:r>
              <a:rPr lang="fr-FR" sz="3200" b="1" dirty="0"/>
              <a:t>Il existe d’autres instruments mobilisables, complémentaires de ceux liés au capital réglementaire</a:t>
            </a:r>
          </a:p>
        </p:txBody>
      </p:sp>
      <p:sp>
        <p:nvSpPr>
          <p:cNvPr id="3" name="Espace réservé du contenu 2">
            <a:extLst>
              <a:ext uri="{FF2B5EF4-FFF2-40B4-BE49-F238E27FC236}">
                <a16:creationId xmlns:a16="http://schemas.microsoft.com/office/drawing/2014/main" id="{B8B5A73A-439A-D04E-9DF0-84BA4D9E7628}"/>
              </a:ext>
            </a:extLst>
          </p:cNvPr>
          <p:cNvSpPr>
            <a:spLocks noGrp="1"/>
          </p:cNvSpPr>
          <p:nvPr>
            <p:ph idx="1"/>
          </p:nvPr>
        </p:nvSpPr>
        <p:spPr>
          <a:xfrm>
            <a:off x="838200" y="1690688"/>
            <a:ext cx="10515600" cy="4760911"/>
          </a:xfrm>
        </p:spPr>
        <p:txBody>
          <a:bodyPr>
            <a:normAutofit fontScale="92500" lnSpcReduction="20000"/>
          </a:bodyPr>
          <a:lstStyle/>
          <a:p>
            <a:pPr marL="0" indent="0" algn="just">
              <a:buNone/>
            </a:pPr>
            <a:r>
              <a:rPr lang="fr-FR" dirty="0"/>
              <a:t>La prévention du risque systémique ne saurait se réduire à ces deux seuls instruments. Il en existe d’autres mobilisables, complémentaires de ceux liés au capital réglementaire pour limiter la capacité d’endettement des agents économiques</a:t>
            </a:r>
          </a:p>
          <a:p>
            <a:pPr algn="just"/>
            <a:r>
              <a:rPr lang="fr-FR" dirty="0"/>
              <a:t>Parmi ces mesures, on peut citer: </a:t>
            </a:r>
          </a:p>
          <a:p>
            <a:pPr lvl="1" algn="just">
              <a:buFont typeface="Wingdings" pitchFamily="2" charset="2"/>
              <a:buChar char="Ø"/>
            </a:pPr>
            <a:r>
              <a:rPr lang="fr-FR" dirty="0"/>
              <a:t> les limites sur les ratios prêts/valeur </a:t>
            </a:r>
            <a:r>
              <a:rPr lang="fr-FR" dirty="0" err="1"/>
              <a:t>contracyclique</a:t>
            </a:r>
            <a:r>
              <a:rPr lang="fr-FR" dirty="0"/>
              <a:t> (</a:t>
            </a:r>
            <a:r>
              <a:rPr lang="fr-FR" i="1" dirty="0" err="1"/>
              <a:t>Loan</a:t>
            </a:r>
            <a:r>
              <a:rPr lang="fr-FR" i="1" dirty="0"/>
              <a:t> to Value</a:t>
            </a:r>
            <a:r>
              <a:rPr lang="fr-FR" dirty="0"/>
              <a:t> - LTV)  ou prêt/revenu (</a:t>
            </a:r>
            <a:r>
              <a:rPr lang="fr-FR" i="1" dirty="0" err="1"/>
              <a:t>Loan</a:t>
            </a:r>
            <a:r>
              <a:rPr lang="fr-FR" i="1" dirty="0"/>
              <a:t> to </a:t>
            </a:r>
            <a:r>
              <a:rPr lang="fr-FR" i="1" dirty="0" err="1"/>
              <a:t>Income</a:t>
            </a:r>
            <a:r>
              <a:rPr lang="fr-FR" dirty="0"/>
              <a:t> - LTI), ou charge de la dette/revenu (</a:t>
            </a:r>
            <a:r>
              <a:rPr lang="fr-FR" i="1" dirty="0" err="1"/>
              <a:t>Debt</a:t>
            </a:r>
            <a:r>
              <a:rPr lang="fr-FR" i="1" dirty="0"/>
              <a:t> Services to </a:t>
            </a:r>
            <a:r>
              <a:rPr lang="fr-FR" i="1" dirty="0" err="1"/>
              <a:t>Income</a:t>
            </a:r>
            <a:r>
              <a:rPr lang="fr-FR" dirty="0"/>
              <a:t> - DSTI) ou encore des limites sur la maturité des prêts. </a:t>
            </a:r>
          </a:p>
          <a:p>
            <a:pPr lvl="1" algn="just">
              <a:buFont typeface="Wingdings" pitchFamily="2" charset="2"/>
              <a:buChar char="Ø"/>
            </a:pPr>
            <a:r>
              <a:rPr lang="fr-FR" dirty="0"/>
              <a:t>Ces mesures ont l’avantage de pouvoir être ciblées et sont d’autant plus efficaces qu’elles le sont. Finement modulables, elles peuvent être ajustées à la valeur des biens, à la devise de financement, au type de propriétaire (primo-accédant ou logement secondaire), à la nature du logement (résidentiel ou commercial), à la géographie (région, ville, quartiers), etc.</a:t>
            </a:r>
          </a:p>
          <a:p>
            <a:pPr marL="0" indent="0" algn="just">
              <a:buNone/>
            </a:pPr>
            <a:r>
              <a:rPr lang="fr-FR"/>
              <a:t>La </a:t>
            </a:r>
            <a:r>
              <a:rPr lang="fr-FR" dirty="0"/>
              <a:t>séparation des activités au sein des établissements bancaires systémiques est une mesure d’ordre macro-prudentielle, elle est une réponse à la dimension transversale du risque systémique</a:t>
            </a:r>
          </a:p>
          <a:p>
            <a:pPr algn="just"/>
            <a:endParaRPr lang="fr-FR" dirty="0"/>
          </a:p>
          <a:p>
            <a:endParaRPr lang="fr-FR" dirty="0"/>
          </a:p>
        </p:txBody>
      </p:sp>
    </p:spTree>
    <p:extLst>
      <p:ext uri="{BB962C8B-B14F-4D97-AF65-F5344CB8AC3E}">
        <p14:creationId xmlns:p14="http://schemas.microsoft.com/office/powerpoint/2010/main" val="1099900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F97A3C-F1BB-BB4E-A36B-06ABAF49AB38}"/>
              </a:ext>
            </a:extLst>
          </p:cNvPr>
          <p:cNvSpPr>
            <a:spLocks noGrp="1"/>
          </p:cNvSpPr>
          <p:nvPr>
            <p:ph type="title"/>
          </p:nvPr>
        </p:nvSpPr>
        <p:spPr>
          <a:xfrm>
            <a:off x="838200" y="365126"/>
            <a:ext cx="10515600" cy="261408"/>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2C2F6680-7D0E-1540-A793-D9171AD6B9B9}"/>
              </a:ext>
            </a:extLst>
          </p:cNvPr>
          <p:cNvSpPr>
            <a:spLocks noGrp="1"/>
          </p:cNvSpPr>
          <p:nvPr>
            <p:ph idx="1"/>
          </p:nvPr>
        </p:nvSpPr>
        <p:spPr>
          <a:xfrm>
            <a:off x="838200" y="880533"/>
            <a:ext cx="10515600" cy="5296430"/>
          </a:xfrm>
        </p:spPr>
        <p:txBody>
          <a:bodyPr/>
          <a:lstStyle/>
          <a:p>
            <a:pPr marL="0" indent="0" algn="just">
              <a:buNone/>
            </a:pPr>
            <a:r>
              <a:rPr lang="fr-FR" dirty="0"/>
              <a:t>Les politiques dédiées à la stabilité financière doivent arbitrer entre promotion de la résilience et de l’efficience du système financier = agir de manière quasi-continue sur la combinaison des différentes composantes de la stabilité financière.</a:t>
            </a:r>
          </a:p>
          <a:p>
            <a:pPr algn="just"/>
            <a:endParaRPr lang="fr-FR" dirty="0"/>
          </a:p>
          <a:p>
            <a:pPr algn="just">
              <a:buFont typeface="Symbol" pitchFamily="2" charset="2"/>
              <a:buChar char="Þ"/>
            </a:pPr>
            <a:r>
              <a:rPr lang="fr-FR" dirty="0"/>
              <a:t> Importance relative des différentes sources potentielles d’instabilité financière se modifie au cours du temps et de nouvelles sources peuvent apparaître. </a:t>
            </a:r>
          </a:p>
          <a:p>
            <a:pPr algn="just">
              <a:buFont typeface="Symbol" pitchFamily="2" charset="2"/>
              <a:buChar char="Þ"/>
            </a:pPr>
            <a:r>
              <a:rPr lang="fr-FR" dirty="0"/>
              <a:t> C’est pourquoi le cadre prudentiel doit être évolutif et s’adapter en permanence aux évolutions des structures de l’industrie financière et aux comportements des acteurs de la finance. </a:t>
            </a:r>
          </a:p>
        </p:txBody>
      </p:sp>
    </p:spTree>
    <p:extLst>
      <p:ext uri="{BB962C8B-B14F-4D97-AF65-F5344CB8AC3E}">
        <p14:creationId xmlns:p14="http://schemas.microsoft.com/office/powerpoint/2010/main" val="31994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033DB2-E40F-AB4C-A8E2-C807BBADFC95}"/>
              </a:ext>
            </a:extLst>
          </p:cNvPr>
          <p:cNvSpPr>
            <a:spLocks noGrp="1"/>
          </p:cNvSpPr>
          <p:nvPr>
            <p:ph type="title"/>
          </p:nvPr>
        </p:nvSpPr>
        <p:spPr>
          <a:xfrm>
            <a:off x="838200" y="365126"/>
            <a:ext cx="10515600" cy="363008"/>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63368641-F4A7-DB49-87B5-D785337977CD}"/>
              </a:ext>
            </a:extLst>
          </p:cNvPr>
          <p:cNvSpPr>
            <a:spLocks noGrp="1"/>
          </p:cNvSpPr>
          <p:nvPr>
            <p:ph idx="1"/>
          </p:nvPr>
        </p:nvSpPr>
        <p:spPr>
          <a:xfrm>
            <a:off x="838200" y="728134"/>
            <a:ext cx="10515600" cy="5448829"/>
          </a:xfrm>
        </p:spPr>
        <p:txBody>
          <a:bodyPr/>
          <a:lstStyle/>
          <a:p>
            <a:pPr marL="0" indent="0" algn="just">
              <a:buNone/>
            </a:pPr>
            <a:r>
              <a:rPr lang="fr-FR" dirty="0"/>
              <a:t>Il n’y a pas de modèle de filet de sécurité financière qui en tout lieu et en tout temps soit supérieur aux dispositifs concurrents.</a:t>
            </a:r>
          </a:p>
          <a:p>
            <a:pPr marL="0" indent="0" algn="just">
              <a:buNone/>
            </a:pPr>
            <a:r>
              <a:rPr lang="fr-FR" dirty="0"/>
              <a:t>Un filet de sécurité financière efficace doit être conçu comme un ensemble de composants dont l’efficacité dépend avant tout de leur combinaison qui doit évoluer en réponse aux modifications de structures et de comportements observés dans l’industrie financière. </a:t>
            </a:r>
          </a:p>
          <a:p>
            <a:pPr algn="just"/>
            <a:endParaRPr lang="fr-FR" dirty="0"/>
          </a:p>
          <a:p>
            <a:pPr marL="0" indent="0" algn="just">
              <a:buNone/>
            </a:pPr>
            <a:r>
              <a:rPr lang="fr-FR" dirty="0"/>
              <a:t>=&gt;  l’évaluation de la capacité d’un dispositif prudentiel à maintenir un système financier dans un corridor acceptable de stabilité financière (zone dans laquelle le système financier remplit correctement ses fonctions) n’est pas réductible à l’analyse individuelle de ses composants.</a:t>
            </a:r>
          </a:p>
          <a:p>
            <a:endParaRPr lang="fr-FR" dirty="0"/>
          </a:p>
        </p:txBody>
      </p:sp>
    </p:spTree>
    <p:extLst>
      <p:ext uri="{BB962C8B-B14F-4D97-AF65-F5344CB8AC3E}">
        <p14:creationId xmlns:p14="http://schemas.microsoft.com/office/powerpoint/2010/main" val="383213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63203F-12EA-F143-84C5-A13A0A45A2A0}"/>
              </a:ext>
            </a:extLst>
          </p:cNvPr>
          <p:cNvSpPr>
            <a:spLocks noGrp="1"/>
          </p:cNvSpPr>
          <p:nvPr>
            <p:ph type="title"/>
          </p:nvPr>
        </p:nvSpPr>
        <p:spPr>
          <a:xfrm>
            <a:off x="838200" y="365125"/>
            <a:ext cx="10515600" cy="955675"/>
          </a:xfrm>
        </p:spPr>
        <p:txBody>
          <a:bodyPr>
            <a:normAutofit fontScale="90000"/>
          </a:bodyPr>
          <a:lstStyle/>
          <a:p>
            <a:pPr algn="ctr"/>
            <a:r>
              <a:rPr lang="fr-FR" sz="3200" b="1" dirty="0"/>
              <a:t>Des règlementations de structure et de conduite aux règlementations prudentielles</a:t>
            </a:r>
            <a:r>
              <a:rPr lang="fr-FR" sz="3200" b="1" dirty="0">
                <a:effectLst/>
              </a:rPr>
              <a:t> </a:t>
            </a:r>
            <a:endParaRPr lang="fr-FR" sz="3200" b="1" dirty="0"/>
          </a:p>
        </p:txBody>
      </p:sp>
      <p:sp>
        <p:nvSpPr>
          <p:cNvPr id="3" name="Espace réservé du contenu 2">
            <a:extLst>
              <a:ext uri="{FF2B5EF4-FFF2-40B4-BE49-F238E27FC236}">
                <a16:creationId xmlns:a16="http://schemas.microsoft.com/office/drawing/2014/main" id="{E50DB13A-91B7-DB48-84E7-A10C93A23A3D}"/>
              </a:ext>
            </a:extLst>
          </p:cNvPr>
          <p:cNvSpPr>
            <a:spLocks noGrp="1"/>
          </p:cNvSpPr>
          <p:nvPr>
            <p:ph idx="1"/>
          </p:nvPr>
        </p:nvSpPr>
        <p:spPr>
          <a:xfrm>
            <a:off x="838200" y="1456267"/>
            <a:ext cx="10515600" cy="5029200"/>
          </a:xfrm>
        </p:spPr>
        <p:txBody>
          <a:bodyPr>
            <a:normAutofit fontScale="77500" lnSpcReduction="20000"/>
          </a:bodyPr>
          <a:lstStyle/>
          <a:p>
            <a:r>
              <a:rPr lang="fr-FR" dirty="0"/>
              <a:t>Le système bancaire peut être rendu plus robuste par l’imposition de réglementations portant sur l’organisation de l’industrie de manière à réduire les risques pris et les probabilités de faillite associées</a:t>
            </a:r>
            <a:endParaRPr lang="fr-FR" b="1" dirty="0"/>
          </a:p>
          <a:p>
            <a:r>
              <a:rPr lang="fr-FR" dirty="0"/>
              <a:t>Les réglementations assurent alors un haut niveau de profitabilité qui permet aux banques d’être plus robustes en cas de choc défavorable.</a:t>
            </a:r>
          </a:p>
          <a:p>
            <a:r>
              <a:rPr lang="fr-FR" dirty="0"/>
              <a:t> on distingue :</a:t>
            </a:r>
          </a:p>
          <a:p>
            <a:endParaRPr lang="fr-FR" dirty="0"/>
          </a:p>
          <a:p>
            <a:pPr lvl="1">
              <a:buFont typeface="Wingdings" pitchFamily="2" charset="2"/>
              <a:buChar char="Ø"/>
            </a:pPr>
            <a:r>
              <a:rPr lang="fr-FR" dirty="0"/>
              <a:t>Les règlementations qui affectent directement la structure de l’industrie : </a:t>
            </a:r>
            <a:r>
              <a:rPr lang="fr-FR" b="1" dirty="0"/>
              <a:t>règlementations de structure </a:t>
            </a:r>
          </a:p>
          <a:p>
            <a:pPr lvl="1">
              <a:buFont typeface="Wingdings" pitchFamily="2" charset="2"/>
              <a:buChar char="Ø"/>
            </a:pPr>
            <a:r>
              <a:rPr lang="fr-FR" dirty="0"/>
              <a:t>Les règlementations infléchissent le comportement des participants à l’industrie : </a:t>
            </a:r>
            <a:r>
              <a:rPr lang="fr-FR" b="1" dirty="0"/>
              <a:t>règlementations de conduite</a:t>
            </a:r>
          </a:p>
          <a:p>
            <a:endParaRPr lang="fr-FR" dirty="0"/>
          </a:p>
          <a:p>
            <a:r>
              <a:rPr lang="fr-FR" dirty="0"/>
              <a:t>Les principales réglementations structurelles sont relatives : </a:t>
            </a:r>
          </a:p>
          <a:p>
            <a:pPr lvl="1">
              <a:buFont typeface="Wingdings" pitchFamily="2" charset="2"/>
              <a:buChar char="Ø"/>
            </a:pPr>
            <a:r>
              <a:rPr lang="fr-FR" dirty="0"/>
              <a:t>aux clivages fonctionnels entre institutions (ex: séparation des activités entre banque commerciale et banque d’investissement)</a:t>
            </a:r>
          </a:p>
          <a:p>
            <a:pPr lvl="1">
              <a:buFont typeface="Wingdings" pitchFamily="2" charset="2"/>
              <a:buChar char="Ø"/>
            </a:pPr>
            <a:r>
              <a:rPr lang="fr-FR" dirty="0"/>
              <a:t>aux exigences à l’entrée  </a:t>
            </a:r>
          </a:p>
          <a:p>
            <a:pPr lvl="1">
              <a:buFont typeface="Wingdings" pitchFamily="2" charset="2"/>
              <a:buChar char="Ø"/>
            </a:pPr>
            <a:r>
              <a:rPr lang="fr-FR" dirty="0"/>
              <a:t>aux règles discriminatoires s’appliquant aux banques étrangères.</a:t>
            </a:r>
          </a:p>
          <a:p>
            <a:endParaRPr lang="fr-FR" dirty="0"/>
          </a:p>
        </p:txBody>
      </p:sp>
    </p:spTree>
    <p:extLst>
      <p:ext uri="{BB962C8B-B14F-4D97-AF65-F5344CB8AC3E}">
        <p14:creationId xmlns:p14="http://schemas.microsoft.com/office/powerpoint/2010/main" val="29032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9E124E-3A20-3E40-A787-29CD665BCB4C}"/>
              </a:ext>
            </a:extLst>
          </p:cNvPr>
          <p:cNvSpPr>
            <a:spLocks noGrp="1"/>
          </p:cNvSpPr>
          <p:nvPr>
            <p:ph type="title"/>
          </p:nvPr>
        </p:nvSpPr>
        <p:spPr>
          <a:xfrm>
            <a:off x="838200" y="365126"/>
            <a:ext cx="10515600" cy="430742"/>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98083F46-D077-9041-97CB-B38DD5CDCD08}"/>
              </a:ext>
            </a:extLst>
          </p:cNvPr>
          <p:cNvSpPr>
            <a:spLocks noGrp="1"/>
          </p:cNvSpPr>
          <p:nvPr>
            <p:ph idx="1"/>
          </p:nvPr>
        </p:nvSpPr>
        <p:spPr>
          <a:xfrm>
            <a:off x="838200" y="541867"/>
            <a:ext cx="10515600" cy="5960533"/>
          </a:xfrm>
        </p:spPr>
        <p:txBody>
          <a:bodyPr>
            <a:normAutofit fontScale="85000" lnSpcReduction="20000"/>
          </a:bodyPr>
          <a:lstStyle/>
          <a:p>
            <a:r>
              <a:rPr lang="fr-FR" dirty="0"/>
              <a:t>Les </a:t>
            </a:r>
            <a:r>
              <a:rPr lang="fr-FR" b="1" dirty="0"/>
              <a:t>réglementations de conduite </a:t>
            </a:r>
            <a:r>
              <a:rPr lang="fr-FR" dirty="0"/>
              <a:t>peuvent être  associées aux </a:t>
            </a:r>
            <a:r>
              <a:rPr lang="fr-FR" b="1" dirty="0"/>
              <a:t>réglementations structurelles, </a:t>
            </a:r>
            <a:r>
              <a:rPr lang="fr-FR" dirty="0"/>
              <a:t>elles</a:t>
            </a:r>
            <a:r>
              <a:rPr lang="fr-FR" b="1" dirty="0"/>
              <a:t>  </a:t>
            </a:r>
            <a:r>
              <a:rPr lang="fr-FR" dirty="0"/>
              <a:t>prennent la forme de restrictions directes sur la structure de bilan des banques.</a:t>
            </a:r>
          </a:p>
          <a:p>
            <a:endParaRPr lang="fr-FR" dirty="0"/>
          </a:p>
          <a:p>
            <a:r>
              <a:rPr lang="fr-FR" dirty="0"/>
              <a:t> Elles incluent: </a:t>
            </a:r>
          </a:p>
          <a:p>
            <a:pPr lvl="1">
              <a:buFont typeface="Wingdings" pitchFamily="2" charset="2"/>
              <a:buChar char="Ø"/>
            </a:pPr>
            <a:r>
              <a:rPr lang="fr-FR" dirty="0"/>
              <a:t>les règles prudentielles,</a:t>
            </a:r>
          </a:p>
          <a:p>
            <a:pPr lvl="1">
              <a:buFont typeface="Wingdings" pitchFamily="2" charset="2"/>
              <a:buChar char="Ø"/>
            </a:pPr>
            <a:r>
              <a:rPr lang="fr-FR" dirty="0"/>
              <a:t> les règles de participation dans les entreprises non bancaires,</a:t>
            </a:r>
          </a:p>
          <a:p>
            <a:pPr lvl="1">
              <a:buFont typeface="Wingdings" pitchFamily="2" charset="2"/>
              <a:buChar char="Ø"/>
            </a:pPr>
            <a:r>
              <a:rPr lang="fr-FR" dirty="0"/>
              <a:t> le plafonnement de la variation des encours de crédit,</a:t>
            </a:r>
          </a:p>
          <a:p>
            <a:pPr lvl="1">
              <a:buFont typeface="Wingdings" pitchFamily="2" charset="2"/>
              <a:buChar char="Ø"/>
            </a:pPr>
            <a:r>
              <a:rPr lang="fr-FR" dirty="0"/>
              <a:t> l’interdiction de rémunération des dépôts à vue et plus généralement l’administration des taux créditeurs et débiteurs</a:t>
            </a:r>
          </a:p>
          <a:p>
            <a:pPr lvl="1">
              <a:buFont typeface="Wingdings" pitchFamily="2" charset="2"/>
              <a:buChar char="Ø"/>
            </a:pPr>
            <a:endParaRPr lang="fr-FR" dirty="0"/>
          </a:p>
          <a:p>
            <a:pPr marL="0" indent="0" algn="just">
              <a:buNone/>
            </a:pPr>
            <a:r>
              <a:rPr lang="fr-FR" dirty="0"/>
              <a:t>Tendance générale depuis les années 1970 : démantèlement des réglementations de structure =&gt; déspécialisation de l’industrie bancaire + suppression des réglementations de conduite. Exception pour les règles prudentielles qui ont largement été renforcées. </a:t>
            </a:r>
          </a:p>
          <a:p>
            <a:pPr marL="0" indent="0">
              <a:buNone/>
            </a:pPr>
            <a:r>
              <a:rPr lang="fr-FR" dirty="0"/>
              <a:t>À la globalisation financière a répondu une évolution assez générale vers la banque universelle.</a:t>
            </a:r>
          </a:p>
          <a:p>
            <a:endParaRPr lang="fr-FR" dirty="0"/>
          </a:p>
          <a:p>
            <a:pPr marL="0" indent="0">
              <a:buNone/>
            </a:pPr>
            <a:r>
              <a:rPr lang="fr-FR" dirty="0">
                <a:effectLst/>
              </a:rPr>
              <a:t> </a:t>
            </a:r>
          </a:p>
          <a:p>
            <a:endParaRPr lang="fr-FR" dirty="0"/>
          </a:p>
        </p:txBody>
      </p:sp>
    </p:spTree>
    <p:extLst>
      <p:ext uri="{BB962C8B-B14F-4D97-AF65-F5344CB8AC3E}">
        <p14:creationId xmlns:p14="http://schemas.microsoft.com/office/powerpoint/2010/main" val="3061801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B5EEA8-AA2C-834F-A531-FE0AE17D0BAA}"/>
              </a:ext>
            </a:extLst>
          </p:cNvPr>
          <p:cNvSpPr>
            <a:spLocks noGrp="1"/>
          </p:cNvSpPr>
          <p:nvPr>
            <p:ph type="title"/>
          </p:nvPr>
        </p:nvSpPr>
        <p:spPr>
          <a:xfrm>
            <a:off x="838200" y="365125"/>
            <a:ext cx="10515600" cy="193675"/>
          </a:xfrm>
        </p:spPr>
        <p:txBody>
          <a:bodyPr>
            <a:normAutofit fontScale="90000"/>
          </a:bodyPr>
          <a:lstStyle/>
          <a:p>
            <a:r>
              <a:rPr lang="fr-FR" dirty="0"/>
              <a:t>  </a:t>
            </a:r>
          </a:p>
        </p:txBody>
      </p:sp>
      <p:sp>
        <p:nvSpPr>
          <p:cNvPr id="3" name="Espace réservé du contenu 2">
            <a:extLst>
              <a:ext uri="{FF2B5EF4-FFF2-40B4-BE49-F238E27FC236}">
                <a16:creationId xmlns:a16="http://schemas.microsoft.com/office/drawing/2014/main" id="{0C599DD8-44DD-D742-A248-E53A176D9A64}"/>
              </a:ext>
            </a:extLst>
          </p:cNvPr>
          <p:cNvSpPr>
            <a:spLocks noGrp="1"/>
          </p:cNvSpPr>
          <p:nvPr>
            <p:ph idx="1"/>
          </p:nvPr>
        </p:nvSpPr>
        <p:spPr>
          <a:xfrm>
            <a:off x="838200" y="365125"/>
            <a:ext cx="10515600" cy="6052608"/>
          </a:xfrm>
        </p:spPr>
        <p:txBody>
          <a:bodyPr>
            <a:normAutofit fontScale="77500" lnSpcReduction="20000"/>
          </a:bodyPr>
          <a:lstStyle/>
          <a:p>
            <a:pPr marL="0" indent="0" algn="just">
              <a:buNone/>
            </a:pPr>
            <a:r>
              <a:rPr lang="fr-FR" dirty="0"/>
              <a:t>Déréglementation de l’industrie bancaire à partir des années 70 – 80 accompagnée d’un durcissement de la réglementation prudentielle axée sur le renforcement des exigences de capitalisation.</a:t>
            </a:r>
          </a:p>
          <a:p>
            <a:pPr marL="0" indent="0" algn="just">
              <a:buNone/>
            </a:pPr>
            <a:r>
              <a:rPr lang="fr-FR" dirty="0"/>
              <a:t> 2 grands types de risques couverts : le risque de crédit et le risque de marché</a:t>
            </a:r>
          </a:p>
          <a:p>
            <a:pPr algn="just"/>
            <a:r>
              <a:rPr lang="fr-FR" dirty="0"/>
              <a:t>L’impulsion majeure pour le renforcement des exigences de capitalisation des banques fut donnée, dans le cadre de la BRI, en juillet 1988, par l’instauration un ratio international de solvabilité connu sous le nom de ratio Cooke (Ratio de Bâle 1)</a:t>
            </a:r>
          </a:p>
          <a:p>
            <a:pPr lvl="1" algn="just">
              <a:buFont typeface="Wingdings" pitchFamily="2" charset="2"/>
              <a:buChar char="Ø"/>
            </a:pPr>
            <a:r>
              <a:rPr lang="fr-FR" dirty="0"/>
              <a:t>1988 – 95 couverture du risque de crédit puis extension aux risques de marché du ratio de capitalisation en 1995 =&gt; développement logique du cadre prudentiel compte tenu de l’importance croissante de ces risques dans le profil global de risque de certaines banques.</a:t>
            </a:r>
          </a:p>
          <a:p>
            <a:pPr lvl="1" algn="just">
              <a:buFont typeface="Wingdings" pitchFamily="2" charset="2"/>
              <a:buChar char="Ø"/>
            </a:pPr>
            <a:r>
              <a:rPr lang="fr-FR" dirty="0"/>
              <a:t>Avril 1995, le comité de Bâle a proposé la reconnaissance des modèles internes d’évaluation des risques des établissements pour déterminer l’adéquation des fonds propres aux risques de marché sous réserve d’un agrément par les autorités de tutelle. </a:t>
            </a:r>
          </a:p>
          <a:p>
            <a:pPr lvl="1" algn="just">
              <a:buFont typeface="Wingdings" pitchFamily="2" charset="2"/>
              <a:buChar char="Ø"/>
            </a:pPr>
            <a:r>
              <a:rPr lang="fr-FR" dirty="0"/>
              <a:t>Sous réserve du respect de certains critères qualitatifs et quantitatifs, ces modèles peuvent être utilisés pour calculer les exigences de capitalisation relatives aux risques de taux, de variation des prix des titres de propriété et de risques de change.</a:t>
            </a:r>
          </a:p>
          <a:p>
            <a:pPr algn="just"/>
            <a:r>
              <a:rPr lang="fr-FR" b="1" dirty="0"/>
              <a:t>Logique d’autorégulation est confirmée et élargie avec les accords de Bâle 2 (2004) qui étendent l’usage des modèles internes de contrôle des risques des banques pour le calcul du capital réglementaire au risque de crédit</a:t>
            </a:r>
            <a:r>
              <a:rPr lang="fr-FR" dirty="0"/>
              <a:t>. Bâle 2 élargit également les risques couverts par le capital réglementaire en intégrant désormais le risque opérationnel. </a:t>
            </a:r>
          </a:p>
          <a:p>
            <a:pPr algn="just"/>
            <a:r>
              <a:rPr lang="fr-FR" b="1" dirty="0"/>
              <a:t>Cette logique d’autorégulation n’a pas été démentie avec les accords de Bâle 3 qui ont fait suite à la crise de 2007-08</a:t>
            </a:r>
          </a:p>
          <a:p>
            <a:endParaRPr lang="fr-FR" dirty="0"/>
          </a:p>
        </p:txBody>
      </p:sp>
    </p:spTree>
    <p:extLst>
      <p:ext uri="{BB962C8B-B14F-4D97-AF65-F5344CB8AC3E}">
        <p14:creationId xmlns:p14="http://schemas.microsoft.com/office/powerpoint/2010/main" val="399495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4107B6-B61A-C541-8421-B23A89A44BE6}"/>
              </a:ext>
            </a:extLst>
          </p:cNvPr>
          <p:cNvSpPr>
            <a:spLocks noGrp="1"/>
          </p:cNvSpPr>
          <p:nvPr>
            <p:ph type="title"/>
          </p:nvPr>
        </p:nvSpPr>
        <p:spPr>
          <a:xfrm>
            <a:off x="838200" y="365125"/>
            <a:ext cx="10515600" cy="955675"/>
          </a:xfrm>
        </p:spPr>
        <p:txBody>
          <a:bodyPr>
            <a:normAutofit fontScale="90000"/>
          </a:bodyPr>
          <a:lstStyle/>
          <a:p>
            <a:pPr algn="ctr"/>
            <a:r>
              <a:rPr lang="fr-FR" sz="3600" b="1" dirty="0"/>
              <a:t>les deux dimensions de la politique de stabilité financière : du micro au macro prudentiel</a:t>
            </a:r>
            <a:endParaRPr lang="fr-FR" sz="3600" dirty="0"/>
          </a:p>
        </p:txBody>
      </p:sp>
      <p:sp>
        <p:nvSpPr>
          <p:cNvPr id="3" name="Espace réservé du contenu 2">
            <a:extLst>
              <a:ext uri="{FF2B5EF4-FFF2-40B4-BE49-F238E27FC236}">
                <a16:creationId xmlns:a16="http://schemas.microsoft.com/office/drawing/2014/main" id="{9E1C5444-53C6-BC4D-AA97-FF4E92E3FEBB}"/>
              </a:ext>
            </a:extLst>
          </p:cNvPr>
          <p:cNvSpPr>
            <a:spLocks noGrp="1"/>
          </p:cNvSpPr>
          <p:nvPr>
            <p:ph idx="1"/>
          </p:nvPr>
        </p:nvSpPr>
        <p:spPr/>
        <p:txBody>
          <a:bodyPr>
            <a:normAutofit lnSpcReduction="10000"/>
          </a:bodyPr>
          <a:lstStyle/>
          <a:p>
            <a:r>
              <a:rPr lang="fr-FR" dirty="0"/>
              <a:t>La politique prudentielle vise à répondre à deux objectifs distincts :</a:t>
            </a:r>
          </a:p>
          <a:p>
            <a:pPr marL="0" indent="0">
              <a:buNone/>
            </a:pPr>
            <a:endParaRPr lang="fr-FR" dirty="0"/>
          </a:p>
          <a:p>
            <a:pPr lvl="1" algn="just">
              <a:buFont typeface="Wingdings" pitchFamily="2" charset="2"/>
              <a:buChar char="Ø"/>
            </a:pPr>
            <a:r>
              <a:rPr lang="fr-FR" dirty="0"/>
              <a:t> Elle cherche à assurer la sécurité des institutions financières individuelles et ainsi renforcer les systèmes bancaires afin de protéger les déposants ou les investisseurs en cas d’accidents individuels =&gt; </a:t>
            </a:r>
            <a:r>
              <a:rPr lang="fr-FR" b="1" dirty="0"/>
              <a:t>régulation micro-prudentielle </a:t>
            </a:r>
            <a:r>
              <a:rPr lang="fr-FR" dirty="0"/>
              <a:t>qui cherche à limiter le risque de détresse financière pour des institutions individuelles indépendamment de leur impact sur le reste de l’économie.</a:t>
            </a:r>
          </a:p>
          <a:p>
            <a:pPr lvl="1" algn="just">
              <a:buFont typeface="Wingdings" pitchFamily="2" charset="2"/>
              <a:buChar char="Ø"/>
            </a:pPr>
            <a:endParaRPr lang="fr-FR" b="1" dirty="0"/>
          </a:p>
          <a:p>
            <a:pPr lvl="1" algn="just">
              <a:buFont typeface="Wingdings" pitchFamily="2" charset="2"/>
              <a:buChar char="Ø"/>
            </a:pPr>
            <a:r>
              <a:rPr lang="fr-FR" dirty="0"/>
              <a:t> Elle cherche à assurer la stabilité du système monétaire et financier dans sa dimension globale et vise donc à prévenir ou à contenir le risque systémique =&gt; </a:t>
            </a:r>
            <a:r>
              <a:rPr lang="fr-FR" b="1" dirty="0"/>
              <a:t>régulation macro-prudentielle</a:t>
            </a:r>
            <a:r>
              <a:rPr lang="fr-FR" dirty="0"/>
              <a:t> qui cherche à limiter le risque de détresse financière impliquant des pertes significatives en termes d’output réel donc pour l’économie dans son ensemble.</a:t>
            </a:r>
          </a:p>
          <a:p>
            <a:pPr lvl="1">
              <a:buFont typeface="Wingdings" pitchFamily="2" charset="2"/>
              <a:buChar char="Ø"/>
            </a:pPr>
            <a:endParaRPr lang="fr-FR" b="1" dirty="0"/>
          </a:p>
          <a:p>
            <a:endParaRPr lang="fr-FR" dirty="0"/>
          </a:p>
        </p:txBody>
      </p:sp>
    </p:spTree>
    <p:extLst>
      <p:ext uri="{BB962C8B-B14F-4D97-AF65-F5344CB8AC3E}">
        <p14:creationId xmlns:p14="http://schemas.microsoft.com/office/powerpoint/2010/main" val="2619206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1AB409-AABD-0541-B826-7487519063E6}"/>
              </a:ext>
            </a:extLst>
          </p:cNvPr>
          <p:cNvSpPr>
            <a:spLocks noGrp="1"/>
          </p:cNvSpPr>
          <p:nvPr>
            <p:ph type="title"/>
          </p:nvPr>
        </p:nvSpPr>
        <p:spPr>
          <a:xfrm>
            <a:off x="838200" y="592667"/>
            <a:ext cx="10515600" cy="1098021"/>
          </a:xfrm>
        </p:spPr>
        <p:txBody>
          <a:bodyPr>
            <a:normAutofit fontScale="90000"/>
          </a:bodyPr>
          <a:lstStyle/>
          <a:p>
            <a:pPr algn="ctr"/>
            <a:r>
              <a:rPr lang="fr-FR" sz="3600" b="1" dirty="0"/>
              <a:t>APPROCHES COMPARÉES ENTRE MICRO ET MACRO PRUDENTIELLE  </a:t>
            </a:r>
            <a:br>
              <a:rPr lang="fr-FR" dirty="0"/>
            </a:br>
            <a:endParaRPr lang="fr-FR" dirty="0"/>
          </a:p>
        </p:txBody>
      </p:sp>
      <p:graphicFrame>
        <p:nvGraphicFramePr>
          <p:cNvPr id="4" name="Espace réservé du contenu 3">
            <a:extLst>
              <a:ext uri="{FF2B5EF4-FFF2-40B4-BE49-F238E27FC236}">
                <a16:creationId xmlns:a16="http://schemas.microsoft.com/office/drawing/2014/main" id="{409A007F-BDB4-CA41-920D-DF27C7EEE4C2}"/>
              </a:ext>
            </a:extLst>
          </p:cNvPr>
          <p:cNvGraphicFramePr>
            <a:graphicFrameLocks noGrp="1"/>
          </p:cNvGraphicFramePr>
          <p:nvPr>
            <p:ph idx="1"/>
            <p:extLst>
              <p:ext uri="{D42A27DB-BD31-4B8C-83A1-F6EECF244321}">
                <p14:modId xmlns:p14="http://schemas.microsoft.com/office/powerpoint/2010/main" val="2355940663"/>
              </p:ext>
            </p:extLst>
          </p:nvPr>
        </p:nvGraphicFramePr>
        <p:xfrm>
          <a:off x="2235200" y="1690687"/>
          <a:ext cx="7975600" cy="4235978"/>
        </p:xfrm>
        <a:graphic>
          <a:graphicData uri="http://schemas.openxmlformats.org/drawingml/2006/table">
            <a:tbl>
              <a:tblPr>
                <a:tableStyleId>{5C22544A-7EE6-4342-B048-85BDC9FD1C3A}</a:tableStyleId>
              </a:tblPr>
              <a:tblGrid>
                <a:gridCol w="2663528">
                  <a:extLst>
                    <a:ext uri="{9D8B030D-6E8A-4147-A177-3AD203B41FA5}">
                      <a16:colId xmlns:a16="http://schemas.microsoft.com/office/drawing/2014/main" val="2341831826"/>
                    </a:ext>
                  </a:extLst>
                </a:gridCol>
                <a:gridCol w="2647663">
                  <a:extLst>
                    <a:ext uri="{9D8B030D-6E8A-4147-A177-3AD203B41FA5}">
                      <a16:colId xmlns:a16="http://schemas.microsoft.com/office/drawing/2014/main" val="2222112530"/>
                    </a:ext>
                  </a:extLst>
                </a:gridCol>
                <a:gridCol w="2664409">
                  <a:extLst>
                    <a:ext uri="{9D8B030D-6E8A-4147-A177-3AD203B41FA5}">
                      <a16:colId xmlns:a16="http://schemas.microsoft.com/office/drawing/2014/main" val="1312325852"/>
                    </a:ext>
                  </a:extLst>
                </a:gridCol>
              </a:tblGrid>
              <a:tr h="291065">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 </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Macro-prudentiel</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Micro-prudentiel</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extLst>
                  <a:ext uri="{0D108BD9-81ED-4DB2-BD59-A6C34878D82A}">
                    <a16:rowId xmlns:a16="http://schemas.microsoft.com/office/drawing/2014/main" val="2046838590"/>
                  </a:ext>
                </a:extLst>
              </a:tr>
              <a:tr h="913462">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Objectif immédiat</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dirty="0">
                          <a:effectLst/>
                        </a:rPr>
                        <a:t>Limiter les détresses financières pour le système global</a:t>
                      </a:r>
                      <a:endParaRPr lang="fr-FR"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Limiter les détresses financières d’institutions individuelles</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extLst>
                  <a:ext uri="{0D108BD9-81ED-4DB2-BD59-A6C34878D82A}">
                    <a16:rowId xmlns:a16="http://schemas.microsoft.com/office/drawing/2014/main" val="271224997"/>
                  </a:ext>
                </a:extLst>
              </a:tr>
              <a:tr h="913462">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Objectif ultime</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Eviter les coûts en termes d’output (% du PIB)</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La protection du consommateur (investisseur/déposant)</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extLst>
                  <a:ext uri="{0D108BD9-81ED-4DB2-BD59-A6C34878D82A}">
                    <a16:rowId xmlns:a16="http://schemas.microsoft.com/office/drawing/2014/main" val="850670209"/>
                  </a:ext>
                </a:extLst>
              </a:tr>
              <a:tr h="291065">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Modèle de risque</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En partie endogène</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exogène</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extLst>
                  <a:ext uri="{0D108BD9-81ED-4DB2-BD59-A6C34878D82A}">
                    <a16:rowId xmlns:a16="http://schemas.microsoft.com/office/drawing/2014/main" val="1345222276"/>
                  </a:ext>
                </a:extLst>
              </a:tr>
              <a:tr h="913462">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Corrélations et expositions communes entre institutions</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Importantes</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Non pertinentes</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extLst>
                  <a:ext uri="{0D108BD9-81ED-4DB2-BD59-A6C34878D82A}">
                    <a16:rowId xmlns:a16="http://schemas.microsoft.com/office/drawing/2014/main" val="1248457443"/>
                  </a:ext>
                </a:extLst>
              </a:tr>
              <a:tr h="913462">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Calibrage des contrôles prudentiels</a:t>
                      </a:r>
                      <a:endParaRPr lang="fr-FR" sz="1200">
                        <a:effectLst/>
                      </a:endParaRPr>
                    </a:p>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 </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a:effectLst/>
                        </a:rPr>
                        <a:t>En termes de détresse du système global : logique top – down</a:t>
                      </a:r>
                      <a:endParaRPr lang="fr-FR" sz="120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tc>
                  <a:txBody>
                    <a:bodyPr/>
                    <a:lstStyle/>
                    <a:p>
                      <a:pPr algn="just">
                        <a:lnSpc>
                          <a:spcPct val="115000"/>
                        </a:lnSpc>
                        <a:spcAft>
                          <a:spcPts val="0"/>
                        </a:spcAft>
                        <a:tabLst>
                          <a:tab pos="-20116800" algn="l"/>
                          <a:tab pos="-20035520" algn="l"/>
                          <a:tab pos="-19585940" algn="l"/>
                          <a:tab pos="-19136360" algn="l"/>
                          <a:tab pos="-18686780" algn="l"/>
                          <a:tab pos="-18237200" algn="l"/>
                          <a:tab pos="-17787620" algn="l"/>
                          <a:tab pos="-17338040" algn="l"/>
                          <a:tab pos="-16888460" algn="l"/>
                          <a:tab pos="-16438880" algn="l"/>
                          <a:tab pos="-15989300" algn="l"/>
                          <a:tab pos="-15539720" algn="l"/>
                          <a:tab pos="-15090140" algn="l"/>
                          <a:tab pos="-14640560" algn="l"/>
                          <a:tab pos="-14190980" algn="l"/>
                          <a:tab pos="-13741400" algn="l"/>
                          <a:tab pos="-13291820" algn="l"/>
                          <a:tab pos="-12842240" algn="l"/>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fr-FR" sz="1400" dirty="0">
                          <a:effectLst/>
                        </a:rPr>
                        <a:t>En termes de risques des institutions individuelles : logique </a:t>
                      </a:r>
                      <a:r>
                        <a:rPr lang="fr-FR" sz="1400" dirty="0" err="1">
                          <a:effectLst/>
                        </a:rPr>
                        <a:t>bottom</a:t>
                      </a:r>
                      <a:r>
                        <a:rPr lang="fr-FR" sz="1400" dirty="0">
                          <a:effectLst/>
                        </a:rPr>
                        <a:t> -up</a:t>
                      </a:r>
                      <a:endParaRPr lang="fr-FR" sz="1200" dirty="0">
                        <a:effectLst/>
                        <a:latin typeface="Cambria" panose="02040503050406030204" pitchFamily="18" charset="0"/>
                        <a:ea typeface="MS Mincho" panose="02020609040205080304" pitchFamily="49" charset="-128"/>
                        <a:cs typeface="Times New Roman" panose="02020603050405020304" pitchFamily="18" charset="0"/>
                      </a:endParaRPr>
                    </a:p>
                  </a:txBody>
                  <a:tcPr marL="0" marR="0" marT="0" marB="0"/>
                </a:tc>
                <a:extLst>
                  <a:ext uri="{0D108BD9-81ED-4DB2-BD59-A6C34878D82A}">
                    <a16:rowId xmlns:a16="http://schemas.microsoft.com/office/drawing/2014/main" val="854422912"/>
                  </a:ext>
                </a:extLst>
              </a:tr>
            </a:tbl>
          </a:graphicData>
        </a:graphic>
      </p:graphicFrame>
    </p:spTree>
    <p:extLst>
      <p:ext uri="{BB962C8B-B14F-4D97-AF65-F5344CB8AC3E}">
        <p14:creationId xmlns:p14="http://schemas.microsoft.com/office/powerpoint/2010/main" val="7870993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440</TotalTime>
  <Words>4635</Words>
  <Application>Microsoft Office PowerPoint</Application>
  <PresentationFormat>Grand écran</PresentationFormat>
  <Paragraphs>220</Paragraphs>
  <Slides>27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27</vt:i4>
      </vt:variant>
    </vt:vector>
  </HeadingPairs>
  <TitlesOfParts>
    <vt:vector size="35" baseType="lpstr">
      <vt:lpstr>Aptos</vt:lpstr>
      <vt:lpstr>Arial</vt:lpstr>
      <vt:lpstr>Calibri</vt:lpstr>
      <vt:lpstr>Calibri Light</vt:lpstr>
      <vt:lpstr>Cambria</vt:lpstr>
      <vt:lpstr>Symbol</vt:lpstr>
      <vt:lpstr>Wingdings</vt:lpstr>
      <vt:lpstr>Thème Office</vt:lpstr>
      <vt:lpstr>  </vt:lpstr>
      <vt:lpstr>La stabilité financière un objectif majeur de politique économique </vt:lpstr>
      <vt:lpstr>    </vt:lpstr>
      <vt:lpstr>   </vt:lpstr>
      <vt:lpstr>Des règlementations de structure et de conduite aux règlementations prudentielles </vt:lpstr>
      <vt:lpstr>   </vt:lpstr>
      <vt:lpstr>  </vt:lpstr>
      <vt:lpstr>les deux dimensions de la politique de stabilité financière : du micro au macro prudentiel</vt:lpstr>
      <vt:lpstr>APPROCHES COMPARÉES ENTRE MICRO ET MACRO PRUDENTIELLE   </vt:lpstr>
      <vt:lpstr>Justification des politiques micro et macro-prudentielles </vt:lpstr>
      <vt:lpstr>La conception micro-prudentielle du ratio de capitalisation   </vt:lpstr>
      <vt:lpstr>L’évolution du ratio à partir de 1995</vt:lpstr>
      <vt:lpstr>La reconnaissance des modèles internes d’évaluation des risques des établissements pour déterminer l’adéquation des fonds propres aux risques de marché </vt:lpstr>
      <vt:lpstr>Le tournant de l’autorégulation : une modification de doctrine prudentielle</vt:lpstr>
      <vt:lpstr>Carences et lacunes de l’approche micro-prudentielle</vt:lpstr>
      <vt:lpstr>   </vt:lpstr>
      <vt:lpstr>   </vt:lpstr>
      <vt:lpstr>Les failles de la réglementation prudentielle pré-crise : une logique purement microprudentielle reposant sur des présupposés faux </vt:lpstr>
      <vt:lpstr>  </vt:lpstr>
      <vt:lpstr>    </vt:lpstr>
      <vt:lpstr>Bâle 3</vt:lpstr>
      <vt:lpstr>   </vt:lpstr>
      <vt:lpstr>Les ratios de liquidité de Bâle 3 </vt:lpstr>
      <vt:lpstr> La politique macro-prudentielle au-delà de Bâle 3    </vt:lpstr>
      <vt:lpstr>     </vt:lpstr>
      <vt:lpstr>Des dispositions macroprudentielles ont-elles été introduites depuis la crise ? oui, mais a minima</vt:lpstr>
      <vt:lpstr>Il existe d’autres instruments mobilisables, complémentaires de ceux liés au capital réglementaire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6 : les politiques de stabilité financière du micro au macro prudentiel</dc:title>
  <dc:creator>laurence scialom</dc:creator>
  <cp:lastModifiedBy>Godineau Sylvie</cp:lastModifiedBy>
  <cp:revision>22</cp:revision>
  <dcterms:created xsi:type="dcterms:W3CDTF">2018-11-28T09:46:13Z</dcterms:created>
  <dcterms:modified xsi:type="dcterms:W3CDTF">2024-04-01T20:53:52Z</dcterms:modified>
</cp:coreProperties>
</file>