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8" r:id="rId6"/>
    <p:sldId id="265" r:id="rId7"/>
    <p:sldId id="262" r:id="rId8"/>
    <p:sldId id="263" r:id="rId9"/>
    <p:sldId id="264" r:id="rId10"/>
    <p:sldId id="266" r:id="rId11"/>
    <p:sldId id="267" r:id="rId12"/>
    <p:sldId id="270" r:id="rId13"/>
    <p:sldId id="269" r:id="rId1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7D0"/>
    <a:srgbClr val="BDFE48"/>
    <a:srgbClr val="CCFF66"/>
    <a:srgbClr val="C2FF85"/>
    <a:srgbClr val="9DFF95"/>
    <a:srgbClr val="CCFF99"/>
    <a:srgbClr val="FFBC7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15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355C92-31B0-4AF4-AEBF-2828540F2D06}" type="datetimeFigureOut">
              <a:rPr lang="fr-FR"/>
              <a:pPr>
                <a:defRPr/>
              </a:pPr>
              <a:t>30/11/2015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A84A24-4FF9-416E-9962-2D4E721C6A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310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E4FDAAF-0779-4074-9497-9B1CBD3DB442}" type="datetimeFigureOut">
              <a:rPr lang="fr-FR"/>
              <a:pPr>
                <a:defRPr/>
              </a:pPr>
              <a:t>30/11/2015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223F95B-8BA8-4186-9715-BDD25AC094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884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53367777-C864-44A9-86C3-C87B8FEA179D}" type="slidenum">
              <a:rPr lang="fr-FR" altLang="fr-FR"/>
              <a:pPr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864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DEB3B322-6473-4916-9737-FF37B1AC95A2}" type="slidenum">
              <a:rPr lang="fr-FR" altLang="fr-FR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675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0" y="2842486"/>
            <a:ext cx="6896534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9" name="Espace réservé du numéro de diapositive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8F05-C259-4D90-89D5-9486BFFBECE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0216051"/>
      </p:ext>
    </p:extLst>
  </p:cSld>
  <p:clrMapOvr>
    <a:masterClrMapping/>
  </p:clrMapOvr>
  <p:transition spd="med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175" y="1004888"/>
            <a:ext cx="9161463" cy="1677987"/>
            <a:chOff x="0" y="2895600"/>
            <a:chExt cx="9161969" cy="1677035"/>
          </a:xfrm>
        </p:grpSpPr>
        <p:pic>
          <p:nvPicPr>
            <p:cNvPr id="5" name="Picture 2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0" y="2895600"/>
              <a:ext cx="7566443" cy="136764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7710914" y="2895600"/>
              <a:ext cx="1433591" cy="13676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" name="Espace réservé du pied de page 8"/>
          <p:cNvSpPr txBox="1">
            <a:spLocks/>
          </p:cNvSpPr>
          <p:nvPr userDrawn="1"/>
        </p:nvSpPr>
        <p:spPr>
          <a:xfrm>
            <a:off x="4046538" y="6492875"/>
            <a:ext cx="4040187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fr-FR" dirty="0" smtClean="0">
                <a:latin typeface="Comic Sans MS" panose="030F0702030302020204" pitchFamily="66" charset="0"/>
              </a:rPr>
              <a:t>Année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39" y="1142966"/>
            <a:ext cx="6896534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 smtClean="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D1779C78-D05A-46DA-A4E5-A86C79EF95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9981227"/>
      </p:ext>
    </p:extLst>
  </p:cSld>
  <p:clrMapOvr>
    <a:masterClrMapping/>
  </p:clrMapOvr>
  <p:transition spd="med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0" y="908050"/>
            <a:ext cx="9161463" cy="1677988"/>
            <a:chOff x="0" y="2895600"/>
            <a:chExt cx="9161969" cy="1677035"/>
          </a:xfrm>
        </p:grpSpPr>
        <p:pic>
          <p:nvPicPr>
            <p:cNvPr id="4" name="Picture 1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2895600"/>
              <a:ext cx="7566443" cy="136764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710914" y="2895600"/>
              <a:ext cx="1433591" cy="13676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" name="Espace réservé du pied de page 8"/>
          <p:cNvSpPr txBox="1">
            <a:spLocks/>
          </p:cNvSpPr>
          <p:nvPr userDrawn="1"/>
        </p:nvSpPr>
        <p:spPr>
          <a:xfrm>
            <a:off x="4046538" y="6492875"/>
            <a:ext cx="4040187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fr-FR" dirty="0" smtClean="0">
                <a:latin typeface="Comic Sans MS" panose="030F0702030302020204" pitchFamily="66" charset="0"/>
              </a:rPr>
              <a:t>Année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037415"/>
            <a:ext cx="6896534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 smtClean="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1B9D66AC-A1BC-48F0-9104-46CCE4AAD4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18691748"/>
      </p:ext>
    </p:extLst>
  </p:cSld>
  <p:clrMapOvr>
    <a:masterClrMapping/>
  </p:clrMapOvr>
  <p:transition spd="med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8"/>
          <p:cNvSpPr txBox="1">
            <a:spLocks/>
          </p:cNvSpPr>
          <p:nvPr userDrawn="1"/>
        </p:nvSpPr>
        <p:spPr>
          <a:xfrm>
            <a:off x="4046538" y="6492875"/>
            <a:ext cx="4040187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fr-FR" dirty="0" smtClean="0">
                <a:latin typeface="Comic Sans MS" panose="030F0702030302020204" pitchFamily="66" charset="0"/>
              </a:rPr>
              <a:t>Année 2015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692275" y="115888"/>
            <a:ext cx="727392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200" dirty="0" smtClean="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400" smtClean="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4CF909C7-4898-4161-8F1C-A214F8507B4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22177771"/>
      </p:ext>
    </p:extLst>
  </p:cSld>
  <p:clrMapOvr>
    <a:masterClrMapping/>
  </p:clrMapOvr>
  <p:transition spd="med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8925"/>
            </a:gs>
            <a:gs pos="50000">
              <a:srgbClr val="D54209"/>
            </a:gs>
            <a:gs pos="100000">
              <a:srgbClr val="8D0000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3" y="1268413"/>
            <a:ext cx="68961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en-US" altLang="fr-FR" smtClean="0"/>
          </a:p>
        </p:txBody>
      </p:sp>
      <p:pic>
        <p:nvPicPr>
          <p:cNvPr id="1027" name="Imag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3175"/>
            <a:ext cx="1042988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8"/>
          <p:cNvSpPr>
            <a:spLocks noGrp="1"/>
          </p:cNvSpPr>
          <p:nvPr>
            <p:ph type="ftr" sz="quarter" idx="3"/>
          </p:nvPr>
        </p:nvSpPr>
        <p:spPr>
          <a:xfrm>
            <a:off x="28575" y="6492875"/>
            <a:ext cx="4038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 dirty="0" smtClean="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1" name="Espace réservé du pied de page 8"/>
          <p:cNvSpPr txBox="1">
            <a:spLocks/>
          </p:cNvSpPr>
          <p:nvPr userDrawn="1"/>
        </p:nvSpPr>
        <p:spPr>
          <a:xfrm>
            <a:off x="4046538" y="6492875"/>
            <a:ext cx="4040187" cy="365125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fr-FR" dirty="0" smtClean="0">
                <a:latin typeface="Comic Sans MS" panose="030F0702030302020204" pitchFamily="66" charset="0"/>
              </a:rPr>
              <a:t>Année 2015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74075" y="6437313"/>
            <a:ext cx="647700" cy="420687"/>
          </a:xfrm>
          <a:prstGeom prst="rect">
            <a:avLst/>
          </a:prstGeom>
        </p:spPr>
        <p:txBody>
          <a:bodyPr/>
          <a:lstStyle>
            <a:lvl1pPr eaLnBrk="1" hangingPunct="1">
              <a:defRPr sz="1400" smtClean="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AC7F10DC-4F91-4033-B40B-8812706B85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transition spd="med">
    <p:wheel spokes="1"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200" y="1052513"/>
            <a:ext cx="8761413" cy="1524000"/>
          </a:xfrm>
        </p:spPr>
        <p:txBody>
          <a:bodyPr/>
          <a:lstStyle/>
          <a:p>
            <a:pPr algn="ctr"/>
            <a:r>
              <a:rPr lang="fr-FR" altLang="fr-FR" sz="4000" smtClean="0"/>
              <a:t>Étalement et coloration du sang</a:t>
            </a:r>
            <a:br>
              <a:rPr lang="fr-FR" altLang="fr-FR" sz="4000" smtClean="0"/>
            </a:br>
            <a:r>
              <a:rPr lang="fr-FR" altLang="fr-FR" sz="4000" smtClean="0"/>
              <a:t>au May Grünwald Giemsa MGG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3200" y="2647950"/>
            <a:ext cx="6400800" cy="2289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buFont typeface="Wingdings" panose="05000000000000000000" pitchFamily="2" charset="2"/>
              <a:buChar char="n"/>
            </a:pPr>
            <a:r>
              <a:rPr lang="fr-FR" altLang="fr-FR" smtClean="0"/>
              <a:t> Réalisation des frottis</a:t>
            </a:r>
          </a:p>
          <a:p>
            <a:pPr algn="l">
              <a:buFont typeface="Wingdings" panose="05000000000000000000" pitchFamily="2" charset="2"/>
              <a:buChar char="n"/>
            </a:pPr>
            <a:r>
              <a:rPr lang="fr-FR" altLang="fr-FR" smtClean="0"/>
              <a:t> Principe</a:t>
            </a:r>
          </a:p>
          <a:p>
            <a:pPr algn="l">
              <a:buFont typeface="Wingdings" panose="05000000000000000000" pitchFamily="2" charset="2"/>
              <a:buChar char="n"/>
            </a:pPr>
            <a:r>
              <a:rPr lang="fr-FR" altLang="fr-FR" smtClean="0"/>
              <a:t>Technique</a:t>
            </a:r>
          </a:p>
          <a:p>
            <a:pPr algn="l">
              <a:buFont typeface="Wingdings" panose="05000000000000000000" pitchFamily="2" charset="2"/>
              <a:buChar char="n"/>
            </a:pPr>
            <a:r>
              <a:rPr lang="fr-FR" altLang="fr-FR" smtClean="0"/>
              <a:t> Résultats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  <a:endParaRPr lang="fr-FR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fr-FR" altLang="fr-FR" smtClean="0"/>
              <a:t>Résultats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pic>
        <p:nvPicPr>
          <p:cNvPr id="35866" name="Picture 26" descr="pe12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782888" cy="193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3" name="Picture 23" descr="gl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08288" cy="195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8" name="Picture 18" descr="pb32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84313"/>
            <a:ext cx="2786062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0" name="Picture 20" descr="pn54l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2786063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15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072438" y="6254750"/>
            <a:ext cx="6143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748C5939-A427-48CB-917A-D1D079F0EF6A}" type="slidenum">
              <a:rPr lang="fr-FR" altLang="fr-FR">
                <a:latin typeface="Comic Sans MS" panose="030F0702030302020204" pitchFamily="66" charset="0"/>
              </a:rPr>
              <a:pPr/>
              <a:t>10</a:t>
            </a:fld>
            <a:endParaRPr lang="fr-FR" altLang="fr-FR">
              <a:latin typeface="Comic Sans MS" panose="030F0702030302020204" pitchFamily="66" charset="0"/>
            </a:endParaRPr>
          </a:p>
        </p:txBody>
      </p:sp>
      <p:pic>
        <p:nvPicPr>
          <p:cNvPr id="35869" name="Picture 29" descr="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70" name="Picture 30" descr="l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323850" y="3573463"/>
            <a:ext cx="8569325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>
                <a:latin typeface="Century Gothic" panose="020B0502020202020204" pitchFamily="34" charset="0"/>
              </a:rPr>
              <a:t>Affinité acidophile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latin typeface="Century Gothic" panose="020B0502020202020204" pitchFamily="34" charset="0"/>
              </a:rPr>
              <a:t>Cytoplasme des polynucléaires et hématies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latin typeface="Century Gothic" panose="020B0502020202020204" pitchFamily="34" charset="0"/>
              </a:rPr>
              <a:t>Granulations des polynucléaires éosinophiles</a:t>
            </a:r>
          </a:p>
        </p:txBody>
      </p:sp>
      <p:sp>
        <p:nvSpPr>
          <p:cNvPr id="35875" name="AutoShape 35"/>
          <p:cNvSpPr>
            <a:spLocks noChangeArrowheads="1"/>
          </p:cNvSpPr>
          <p:nvPr/>
        </p:nvSpPr>
        <p:spPr bwMode="auto">
          <a:xfrm rot="8138925" flipH="1">
            <a:off x="4643438" y="3213100"/>
            <a:ext cx="2036762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5876" name="AutoShape 36"/>
          <p:cNvSpPr>
            <a:spLocks noChangeArrowheads="1"/>
          </p:cNvSpPr>
          <p:nvPr/>
        </p:nvSpPr>
        <p:spPr bwMode="auto">
          <a:xfrm rot="8138925" flipH="1">
            <a:off x="2916238" y="3429000"/>
            <a:ext cx="2036762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5877" name="AutoShape 37"/>
          <p:cNvSpPr>
            <a:spLocks noChangeArrowheads="1"/>
          </p:cNvSpPr>
          <p:nvPr/>
        </p:nvSpPr>
        <p:spPr bwMode="auto">
          <a:xfrm rot="3010137" flipH="1">
            <a:off x="1383506" y="3017044"/>
            <a:ext cx="2036763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5878" name="AutoShape 38"/>
          <p:cNvSpPr>
            <a:spLocks noChangeArrowheads="1"/>
          </p:cNvSpPr>
          <p:nvPr/>
        </p:nvSpPr>
        <p:spPr bwMode="auto">
          <a:xfrm rot="8138925" flipH="1">
            <a:off x="2916238" y="2997200"/>
            <a:ext cx="2036762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5879" name="AutoShape 39"/>
          <p:cNvSpPr>
            <a:spLocks noChangeArrowheads="1"/>
          </p:cNvSpPr>
          <p:nvPr/>
        </p:nvSpPr>
        <p:spPr bwMode="auto">
          <a:xfrm rot="8998022" flipH="1">
            <a:off x="3419475" y="2924175"/>
            <a:ext cx="3529013" cy="14605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3338622 h 21600"/>
              <a:gd name="T4" fmla="*/ 2147483646 w 21600"/>
              <a:gd name="T5" fmla="*/ 6677244 h 21600"/>
              <a:gd name="T6" fmla="*/ 2147483646 w 21600"/>
              <a:gd name="T7" fmla="*/ 3338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468313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neutrophile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3348038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éosinophile</a:t>
            </a:r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6227763" y="3068638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basophile</a:t>
            </a:r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323850" y="4724400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Petit lymphocyte</a:t>
            </a: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3348038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Grand lymphocyte</a:t>
            </a:r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6227763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Monocyte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75" grpId="0" animBg="1"/>
      <p:bldP spid="35875" grpId="1" animBg="1"/>
      <p:bldP spid="35876" grpId="0" animBg="1"/>
      <p:bldP spid="35877" grpId="0" animBg="1"/>
      <p:bldP spid="35877" grpId="1" animBg="1"/>
      <p:bldP spid="35878" grpId="0" animBg="1"/>
      <p:bldP spid="35878" grpId="1" animBg="1"/>
      <p:bldP spid="35879" grpId="0" animBg="1"/>
      <p:bldP spid="35879" grpId="1" animBg="1"/>
      <p:bldP spid="35889" grpId="0"/>
      <p:bldP spid="35890" grpId="0"/>
      <p:bldP spid="35891" grpId="0"/>
      <p:bldP spid="35892" grpId="0"/>
      <p:bldP spid="35893" grpId="0"/>
      <p:bldP spid="358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fr-FR" altLang="fr-FR" smtClean="0"/>
              <a:t>Résultats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pic>
        <p:nvPicPr>
          <p:cNvPr id="40966" name="Picture 6" descr="pe12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484313"/>
            <a:ext cx="2782887" cy="193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3" descr="gl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724400"/>
            <a:ext cx="2808287" cy="195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4" descr="pb32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84313"/>
            <a:ext cx="2786063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5" descr="pn54l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484313"/>
            <a:ext cx="2786062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Picture 7" descr="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8" descr="l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4724400"/>
            <a:ext cx="2808287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50825" y="3573463"/>
            <a:ext cx="8569325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>
                <a:solidFill>
                  <a:srgbClr val="3C24EA"/>
                </a:solidFill>
                <a:latin typeface="Century Gothic" panose="020B0502020202020204" pitchFamily="34" charset="0"/>
              </a:rPr>
              <a:t>Affinité basophile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solidFill>
                  <a:srgbClr val="3C24EA"/>
                </a:solidFill>
                <a:latin typeface="Century Gothic" panose="020B0502020202020204" pitchFamily="34" charset="0"/>
              </a:rPr>
              <a:t>Cytoplasme des mononucléaires et plaquettes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solidFill>
                  <a:srgbClr val="3C24EA"/>
                </a:solidFill>
                <a:latin typeface="Century Gothic" panose="020B0502020202020204" pitchFamily="34" charset="0"/>
              </a:rPr>
              <a:t>Granulations des polynucléaires basophiles</a:t>
            </a: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 rot="17860518" flipH="1">
            <a:off x="1658938" y="4816475"/>
            <a:ext cx="1512887" cy="144463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3230989 h 21600"/>
              <a:gd name="T4" fmla="*/ 2147483646 w 21600"/>
              <a:gd name="T5" fmla="*/ 6461930 h 21600"/>
              <a:gd name="T6" fmla="*/ 2147483646 w 21600"/>
              <a:gd name="T7" fmla="*/ 323098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C24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 rot="13802161" flipH="1">
            <a:off x="2678907" y="4961731"/>
            <a:ext cx="2036762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C24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0978" name="AutoShape 18"/>
          <p:cNvSpPr>
            <a:spLocks noChangeArrowheads="1"/>
          </p:cNvSpPr>
          <p:nvPr/>
        </p:nvSpPr>
        <p:spPr bwMode="auto">
          <a:xfrm rot="11991790" flipH="1">
            <a:off x="3492500" y="4868863"/>
            <a:ext cx="3887788" cy="1555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4035385 h 21600"/>
              <a:gd name="T4" fmla="*/ 2147483646 w 21600"/>
              <a:gd name="T5" fmla="*/ 8070712 h 21600"/>
              <a:gd name="T6" fmla="*/ 2147483646 w 21600"/>
              <a:gd name="T7" fmla="*/ 403538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C24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fr-FR"/>
          </a:p>
        </p:txBody>
      </p:sp>
      <p:sp>
        <p:nvSpPr>
          <p:cNvPr id="40979" name="AutoShape 19"/>
          <p:cNvSpPr>
            <a:spLocks noChangeArrowheads="1"/>
          </p:cNvSpPr>
          <p:nvPr/>
        </p:nvSpPr>
        <p:spPr bwMode="auto">
          <a:xfrm rot="13802161" flipH="1">
            <a:off x="5173663" y="4770437"/>
            <a:ext cx="1511300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C24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0980" name="AutoShape 20"/>
          <p:cNvSpPr>
            <a:spLocks noChangeArrowheads="1"/>
          </p:cNvSpPr>
          <p:nvPr/>
        </p:nvSpPr>
        <p:spPr bwMode="auto">
          <a:xfrm rot="7783579" flipH="1">
            <a:off x="4499769" y="3140869"/>
            <a:ext cx="2879725" cy="144463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3230989 h 21600"/>
              <a:gd name="T4" fmla="*/ 2147483646 w 21600"/>
              <a:gd name="T5" fmla="*/ 6461930 h 21600"/>
              <a:gd name="T6" fmla="*/ 2147483646 w 21600"/>
              <a:gd name="T7" fmla="*/ 323098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3C24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468313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neutrophile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3348038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éosinophile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6227763" y="3068638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basophile</a:t>
            </a: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323850" y="4724400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Petit lymphocyte</a:t>
            </a:r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3348038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Grand lymphocyte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6227763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Monocyte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20502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7108FA0-57AE-4585-8661-E88EBC65202F}" type="slidenum">
              <a:rPr lang="fr-FR" altLang="fr-FR">
                <a:latin typeface="Comic Sans MS" panose="030F0702030302020204" pitchFamily="66" charset="0"/>
              </a:rPr>
              <a:pPr/>
              <a:t>11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76" grpId="0" animBg="1"/>
      <p:bldP spid="40976" grpId="1" animBg="1"/>
      <p:bldP spid="40977" grpId="0" animBg="1"/>
      <p:bldP spid="40977" grpId="1" animBg="1"/>
      <p:bldP spid="40978" grpId="0" animBg="1"/>
      <p:bldP spid="40978" grpId="1" animBg="1"/>
      <p:bldP spid="40979" grpId="0" animBg="1"/>
      <p:bldP spid="40979" grpId="1" animBg="1"/>
      <p:bldP spid="40980" grpId="0" animBg="1"/>
      <p:bldP spid="40982" grpId="0"/>
      <p:bldP spid="40983" grpId="0"/>
      <p:bldP spid="40984" grpId="0"/>
      <p:bldP spid="40985" grpId="0"/>
      <p:bldP spid="40986" grpId="0"/>
      <p:bldP spid="409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fr-FR" altLang="fr-FR" smtClean="0"/>
              <a:t>Résultats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pic>
        <p:nvPicPr>
          <p:cNvPr id="44038" name="Picture 6" descr="pe12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782888" cy="193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3" descr="gl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08288" cy="195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4" descr="pb32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84313"/>
            <a:ext cx="2786062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 descr="pn54l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2786063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7" descr="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8" descr="l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250825" y="3573463"/>
            <a:ext cx="8569325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>
                <a:solidFill>
                  <a:srgbClr val="AF10F6"/>
                </a:solidFill>
                <a:latin typeface="Century Gothic" panose="020B0502020202020204" pitchFamily="34" charset="0"/>
              </a:rPr>
              <a:t>Affinité neutrophile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solidFill>
                  <a:srgbClr val="AF10F6"/>
                </a:solidFill>
                <a:latin typeface="Century Gothic" panose="020B0502020202020204" pitchFamily="34" charset="0"/>
              </a:rPr>
              <a:t>Noyaux des cellules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solidFill>
                  <a:srgbClr val="AF10F6"/>
                </a:solidFill>
                <a:latin typeface="Century Gothic" panose="020B0502020202020204" pitchFamily="34" charset="0"/>
              </a:rPr>
              <a:t>Granulations des polynucléaires neutrophiles</a:t>
            </a: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rot="17860518" flipH="1">
            <a:off x="1504157" y="4769644"/>
            <a:ext cx="1601787" cy="730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417334 h 21600"/>
              <a:gd name="T4" fmla="*/ 2147483646 w 21600"/>
              <a:gd name="T5" fmla="*/ 834655 h 21600"/>
              <a:gd name="T6" fmla="*/ 2147483646 w 21600"/>
              <a:gd name="T7" fmla="*/ 41733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 rot="13189263" flipH="1">
            <a:off x="2517775" y="4710113"/>
            <a:ext cx="2036763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 rot="11991790" flipH="1">
            <a:off x="2776538" y="4868863"/>
            <a:ext cx="4608512" cy="125412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13877 h 21600"/>
              <a:gd name="T4" fmla="*/ 2147483646 w 21600"/>
              <a:gd name="T5" fmla="*/ 4227755 h 21600"/>
              <a:gd name="T6" fmla="*/ 2147483646 w 21600"/>
              <a:gd name="T7" fmla="*/ 211387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fr-FR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 rot="7783579" flipH="1">
            <a:off x="2428876" y="3200400"/>
            <a:ext cx="2087562" cy="968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973176 h 21600"/>
              <a:gd name="T4" fmla="*/ 2147483646 w 21600"/>
              <a:gd name="T5" fmla="*/ 1946330 h 21600"/>
              <a:gd name="T6" fmla="*/ 2147483646 w 21600"/>
              <a:gd name="T7" fmla="*/ 97317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44047" name="AutoShape 15"/>
          <p:cNvSpPr>
            <a:spLocks noChangeArrowheads="1"/>
          </p:cNvSpPr>
          <p:nvPr/>
        </p:nvSpPr>
        <p:spPr bwMode="auto">
          <a:xfrm rot="4142593" flipH="1">
            <a:off x="1060451" y="3200400"/>
            <a:ext cx="2087562" cy="96837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973176 h 21600"/>
              <a:gd name="T4" fmla="*/ 2147483646 w 21600"/>
              <a:gd name="T5" fmla="*/ 1946330 h 21600"/>
              <a:gd name="T6" fmla="*/ 2147483646 w 21600"/>
              <a:gd name="T7" fmla="*/ 97317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517525" y="1484313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neutrophile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3397250" y="1484313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éosinophile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6276975" y="3068638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basophile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73063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Petit lymphocyte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348038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Grand lymphocyte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6227763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Monocyte</a:t>
            </a:r>
          </a:p>
        </p:txBody>
      </p:sp>
      <p:sp>
        <p:nvSpPr>
          <p:cNvPr id="23" name="AutoShape 14"/>
          <p:cNvSpPr>
            <a:spLocks noChangeArrowheads="1"/>
          </p:cNvSpPr>
          <p:nvPr/>
        </p:nvSpPr>
        <p:spPr bwMode="auto">
          <a:xfrm rot="9202557" flipH="1" flipV="1">
            <a:off x="2574925" y="2992438"/>
            <a:ext cx="4437063" cy="1047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1250014 h 21600"/>
              <a:gd name="T4" fmla="*/ 2147483646 w 21600"/>
              <a:gd name="T5" fmla="*/ 2500004 h 21600"/>
              <a:gd name="T6" fmla="*/ 2147483646 w 21600"/>
              <a:gd name="T7" fmla="*/ 125001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24" name="AutoShape 14"/>
          <p:cNvSpPr>
            <a:spLocks noChangeArrowheads="1"/>
          </p:cNvSpPr>
          <p:nvPr/>
        </p:nvSpPr>
        <p:spPr bwMode="auto">
          <a:xfrm rot="3122230" flipH="1">
            <a:off x="1062831" y="3112294"/>
            <a:ext cx="2157413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49281 h 21600"/>
              <a:gd name="T4" fmla="*/ 2147483646 w 21600"/>
              <a:gd name="T5" fmla="*/ 4098527 h 21600"/>
              <a:gd name="T6" fmla="*/ 2147483646 w 21600"/>
              <a:gd name="T7" fmla="*/ 20492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AF10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21528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83AE69D-9681-4C9D-8641-CDD387B24ED9}" type="slidenum">
              <a:rPr lang="fr-FR" altLang="fr-FR">
                <a:latin typeface="Comic Sans MS" panose="030F0702030302020204" pitchFamily="66" charset="0"/>
              </a:rPr>
              <a:pPr/>
              <a:t>12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4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42" grpId="0" animBg="1"/>
      <p:bldP spid="44042" grpId="1" animBg="1"/>
      <p:bldP spid="44043" grpId="0" animBg="1"/>
      <p:bldP spid="44043" grpId="1" animBg="1"/>
      <p:bldP spid="44044" grpId="0" animBg="1"/>
      <p:bldP spid="44044" grpId="1" animBg="1"/>
      <p:bldP spid="44046" grpId="0" animBg="1"/>
      <p:bldP spid="44046" grpId="1" animBg="1"/>
      <p:bldP spid="44047" grpId="0" animBg="1"/>
      <p:bldP spid="44048" grpId="0"/>
      <p:bldP spid="44049" grpId="0"/>
      <p:bldP spid="44050" grpId="0"/>
      <p:bldP spid="44051" grpId="0"/>
      <p:bldP spid="44052" grpId="0"/>
      <p:bldP spid="44053" grpId="0"/>
      <p:bldP spid="23" grpId="0" animBg="1"/>
      <p:bldP spid="23" grpId="1" animBg="1"/>
      <p:bldP spid="24" grpId="0" animBg="1"/>
      <p:bldP spid="2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fr-FR" altLang="fr-FR" smtClean="0"/>
              <a:t>Résultats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pic>
        <p:nvPicPr>
          <p:cNvPr id="43014" name="Picture 6" descr="pe12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782888" cy="1935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3" descr="gl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08288" cy="1952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4" descr="pb32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84313"/>
            <a:ext cx="2786062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pn54l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2786063" cy="193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7" descr="m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8" descr="l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24400"/>
            <a:ext cx="2808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50825" y="3573463"/>
            <a:ext cx="8569325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>
                <a:solidFill>
                  <a:srgbClr val="F71732"/>
                </a:solidFill>
                <a:latin typeface="Century Gothic" panose="020B0502020202020204" pitchFamily="34" charset="0"/>
              </a:rPr>
              <a:t>Affinité azurophile</a:t>
            </a:r>
          </a:p>
          <a:p>
            <a:pPr eaLnBrk="1" hangingPunct="1">
              <a:buFontTx/>
              <a:buChar char="•"/>
            </a:pPr>
            <a:r>
              <a:rPr lang="fr-FR" altLang="fr-FR">
                <a:solidFill>
                  <a:srgbClr val="F71732"/>
                </a:solidFill>
                <a:latin typeface="Century Gothic" panose="020B0502020202020204" pitchFamily="34" charset="0"/>
              </a:rPr>
              <a:t>Granulations des mononucléaires et plaquettes</a:t>
            </a: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 rot="13802161" flipH="1">
            <a:off x="2678907" y="4961731"/>
            <a:ext cx="2036762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717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 rot="11991790" flipH="1">
            <a:off x="3492500" y="4868863"/>
            <a:ext cx="3887788" cy="15557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4035385 h 21600"/>
              <a:gd name="T4" fmla="*/ 2147483646 w 21600"/>
              <a:gd name="T5" fmla="*/ 8070712 h 21600"/>
              <a:gd name="T6" fmla="*/ 2147483646 w 21600"/>
              <a:gd name="T7" fmla="*/ 403538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717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fr-FR"/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 rot="13802161" flipH="1">
            <a:off x="5173663" y="4770437"/>
            <a:ext cx="1511300" cy="123825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034622 h 21600"/>
              <a:gd name="T4" fmla="*/ 2147483646 w 21600"/>
              <a:gd name="T5" fmla="*/ 4069279 h 21600"/>
              <a:gd name="T6" fmla="*/ 2147483646 w 21600"/>
              <a:gd name="T7" fmla="*/ 20346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717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468313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neutrophile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348038" y="1484313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éosinophile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6227763" y="3068638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Granulocyte basophile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23850" y="4724400"/>
            <a:ext cx="2519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Petit lymphocyte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3348038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Grand lymphocyte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227763" y="4724400"/>
            <a:ext cx="25193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600">
                <a:solidFill>
                  <a:schemeClr val="bg1"/>
                </a:solidFill>
                <a:latin typeface="Comic Sans MS" panose="030F0702030302020204" pitchFamily="66" charset="0"/>
              </a:rPr>
              <a:t>Monocyte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22548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AE5E2B46-439A-4282-B832-FB991F07DDCE}" type="slidenum">
              <a:rPr lang="fr-FR" altLang="fr-FR">
                <a:latin typeface="Comic Sans MS" panose="030F0702030302020204" pitchFamily="66" charset="0"/>
              </a:rPr>
              <a:pPr/>
              <a:t>13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9" grpId="0" animBg="1"/>
      <p:bldP spid="43019" grpId="1" animBg="1"/>
      <p:bldP spid="43020" grpId="0" animBg="1"/>
      <p:bldP spid="43020" grpId="1" animBg="1"/>
      <p:bldP spid="43021" grpId="0" animBg="1"/>
      <p:bldP spid="43021" grpId="1" animBg="1"/>
      <p:bldP spid="43023" grpId="0"/>
      <p:bldP spid="43024" grpId="0"/>
      <p:bldP spid="43025" grpId="0"/>
      <p:bldP spid="43026" grpId="0"/>
      <p:bldP spid="43027" grpId="0"/>
      <p:bldP spid="43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981075"/>
            <a:ext cx="8229600" cy="1584325"/>
          </a:xfrm>
        </p:spPr>
        <p:txBody>
          <a:bodyPr/>
          <a:lstStyle/>
          <a:p>
            <a:r>
              <a:rPr lang="fr-FR" altLang="fr-FR" smtClean="0"/>
              <a:t>Réalisation de frottis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288" y="2852738"/>
            <a:ext cx="8229600" cy="1439862"/>
          </a:xfrm>
          <a:solidFill>
            <a:schemeClr val="accent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Nécessaire pour observer des cellules isolées</a:t>
            </a:r>
          </a:p>
          <a:p>
            <a:r>
              <a:rPr lang="fr-FR" altLang="fr-FR" smtClean="0"/>
              <a:t>Effectuée le plus tôt possible au sortir de l’organisme pour obtenir des cellules typiques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9221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0A0FBB43-6C3B-4F6F-A766-11364A8F227C}" type="slidenum">
              <a:rPr lang="fr-FR" altLang="fr-FR">
                <a:latin typeface="Comic Sans MS" panose="030F0702030302020204" pitchFamily="66" charset="0"/>
              </a:rPr>
              <a:pPr/>
              <a:t>2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50800" y="1017588"/>
            <a:ext cx="6896100" cy="1081087"/>
          </a:xfrm>
        </p:spPr>
        <p:txBody>
          <a:bodyPr/>
          <a:lstStyle/>
          <a:p>
            <a:r>
              <a:rPr lang="fr-FR" altLang="fr-FR" smtClean="0"/>
              <a:t>Étalement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2193925"/>
            <a:ext cx="5722938" cy="158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r-FR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Matériel :</a:t>
            </a:r>
            <a:endParaRPr lang="fr-FR" dirty="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sym typeface="Symbol" pitchFamily="18" charset="2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dirty="0">
                <a:latin typeface="Comic Sans MS" pitchFamily="66" charset="0"/>
              </a:rPr>
              <a:t>Lames propres, dégraissées et référencées</a:t>
            </a:r>
            <a:endParaRPr lang="fr-FR" sz="1600" dirty="0">
              <a:latin typeface="Comic Sans MS" pitchFamily="66" charset="0"/>
              <a:sym typeface="Symbol" pitchFamily="18" charset="2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1600" dirty="0">
                <a:latin typeface="Comic Sans MS" pitchFamily="66" charset="0"/>
                <a:sym typeface="Symbol" pitchFamily="18" charset="2"/>
              </a:rPr>
              <a:t>É</a:t>
            </a:r>
            <a:r>
              <a:rPr lang="fr-FR" sz="1600" dirty="0" err="1">
                <a:latin typeface="Comic Sans MS" pitchFamily="66" charset="0"/>
                <a:sym typeface="Symbol" pitchFamily="18" charset="2"/>
              </a:rPr>
              <a:t>taleur</a:t>
            </a:r>
            <a:endParaRPr lang="fr-FR" sz="1600" dirty="0">
              <a:latin typeface="Comic Sans MS" pitchFamily="66" charset="0"/>
              <a:sym typeface="Symbol" pitchFamily="18" charset="2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dirty="0">
                <a:latin typeface="Comic Sans MS" pitchFamily="66" charset="0"/>
                <a:sym typeface="Symbol" pitchFamily="18" charset="2"/>
              </a:rPr>
              <a:t>Pipette plastique à pointe capillaire</a:t>
            </a:r>
          </a:p>
        </p:txBody>
      </p:sp>
      <p:sp>
        <p:nvSpPr>
          <p:cNvPr id="20534" name="AutoShape 54"/>
          <p:cNvSpPr>
            <a:spLocks noChangeArrowheads="1"/>
          </p:cNvSpPr>
          <p:nvPr/>
        </p:nvSpPr>
        <p:spPr bwMode="auto">
          <a:xfrm rot="-2055824">
            <a:off x="1911350" y="4716463"/>
            <a:ext cx="2147888" cy="127000"/>
          </a:xfrm>
          <a:prstGeom prst="parallelogram">
            <a:avLst>
              <a:gd name="adj" fmla="val 422813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23825" y="5621338"/>
            <a:ext cx="3384550" cy="576262"/>
            <a:chOff x="431" y="3475"/>
            <a:chExt cx="2132" cy="363"/>
          </a:xfrm>
        </p:grpSpPr>
        <p:sp>
          <p:nvSpPr>
            <p:cNvPr id="10258" name="AutoShape 53"/>
            <p:cNvSpPr>
              <a:spLocks noChangeArrowheads="1"/>
            </p:cNvSpPr>
            <p:nvPr/>
          </p:nvSpPr>
          <p:spPr bwMode="auto">
            <a:xfrm>
              <a:off x="431" y="3475"/>
              <a:ext cx="2132" cy="363"/>
            </a:xfrm>
            <a:prstGeom prst="parallelogram">
              <a:avLst>
                <a:gd name="adj" fmla="val 14683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59" name="Text Box 61"/>
            <p:cNvSpPr txBox="1">
              <a:spLocks noChangeArrowheads="1"/>
            </p:cNvSpPr>
            <p:nvPr/>
          </p:nvSpPr>
          <p:spPr bwMode="auto">
            <a:xfrm rot="-2034005">
              <a:off x="1967" y="3566"/>
              <a:ext cx="49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900">
                  <a:latin typeface="Comic Sans MS" panose="030F0702030302020204" pitchFamily="66" charset="0"/>
                </a:rPr>
                <a:t>AZ125896</a:t>
              </a:r>
            </a:p>
          </p:txBody>
        </p:sp>
      </p:grp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5722938" y="2192338"/>
            <a:ext cx="3429000" cy="1589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fr-FR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Produit biologique :</a:t>
            </a:r>
            <a:endParaRPr lang="fr-FR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sym typeface="Symbol" pitchFamily="18" charset="2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>
                <a:latin typeface="Comic Sans MS" pitchFamily="66" charset="0"/>
              </a:rPr>
              <a:t>Sang fraîchement recueilli sur EDTA</a:t>
            </a:r>
            <a:endParaRPr lang="fr-FR" sz="1600"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572000" y="4189413"/>
            <a:ext cx="215900" cy="2089150"/>
            <a:chOff x="4150" y="2341"/>
            <a:chExt cx="136" cy="1316"/>
          </a:xfrm>
        </p:grpSpPr>
        <p:sp>
          <p:nvSpPr>
            <p:cNvPr id="10255" name="Rectangle 56"/>
            <p:cNvSpPr>
              <a:spLocks noChangeArrowheads="1"/>
            </p:cNvSpPr>
            <p:nvPr/>
          </p:nvSpPr>
          <p:spPr bwMode="auto">
            <a:xfrm>
              <a:off x="4195" y="2568"/>
              <a:ext cx="45" cy="7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56" name="Oval 58"/>
            <p:cNvSpPr>
              <a:spLocks noChangeArrowheads="1"/>
            </p:cNvSpPr>
            <p:nvPr/>
          </p:nvSpPr>
          <p:spPr bwMode="auto">
            <a:xfrm>
              <a:off x="4150" y="2341"/>
              <a:ext cx="136" cy="22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57" name="AutoShape 65"/>
            <p:cNvSpPr>
              <a:spLocks noChangeArrowheads="1"/>
            </p:cNvSpPr>
            <p:nvPr/>
          </p:nvSpPr>
          <p:spPr bwMode="auto">
            <a:xfrm rot="10800000">
              <a:off x="4195" y="3294"/>
              <a:ext cx="45" cy="36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 rot="3367185">
            <a:off x="6462712" y="5151438"/>
            <a:ext cx="969963" cy="560388"/>
            <a:chOff x="4059" y="3748"/>
            <a:chExt cx="611" cy="353"/>
          </a:xfrm>
        </p:grpSpPr>
        <p:grpSp>
          <p:nvGrpSpPr>
            <p:cNvPr id="10251" name="Group 68"/>
            <p:cNvGrpSpPr>
              <a:grpSpLocks/>
            </p:cNvGrpSpPr>
            <p:nvPr/>
          </p:nvGrpSpPr>
          <p:grpSpPr bwMode="auto">
            <a:xfrm>
              <a:off x="4059" y="3748"/>
              <a:ext cx="611" cy="353"/>
              <a:chOff x="3334" y="3748"/>
              <a:chExt cx="611" cy="353"/>
            </a:xfrm>
          </p:grpSpPr>
          <p:sp>
            <p:nvSpPr>
              <p:cNvPr id="10253" name="Oval 69"/>
              <p:cNvSpPr>
                <a:spLocks noChangeArrowheads="1"/>
              </p:cNvSpPr>
              <p:nvPr/>
            </p:nvSpPr>
            <p:spPr bwMode="auto">
              <a:xfrm rot="1661008">
                <a:off x="3774" y="3913"/>
                <a:ext cx="171" cy="1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0254" name="Rectangle 70"/>
              <p:cNvSpPr>
                <a:spLocks noChangeArrowheads="1"/>
              </p:cNvSpPr>
              <p:nvPr/>
            </p:nvSpPr>
            <p:spPr bwMode="auto">
              <a:xfrm rot="2025720">
                <a:off x="3334" y="3748"/>
                <a:ext cx="56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10252" name="Rectangle 71"/>
            <p:cNvSpPr>
              <a:spLocks noChangeArrowheads="1"/>
            </p:cNvSpPr>
            <p:nvPr/>
          </p:nvSpPr>
          <p:spPr bwMode="auto">
            <a:xfrm rot="2025720">
              <a:off x="4548" y="3900"/>
              <a:ext cx="44" cy="1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0250" name="Espace réservé du numéro de diapositive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D72B1CB2-DFB7-4242-BD9E-50CB593D8488}" type="slidenum">
              <a:rPr lang="fr-FR" altLang="fr-FR">
                <a:latin typeface="Comic Sans MS" panose="030F0702030302020204" pitchFamily="66" charset="0"/>
              </a:rPr>
              <a:pPr/>
              <a:t>3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5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51" name="Picture 2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0"/>
            <a:ext cx="92392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02"/>
          <p:cNvGrpSpPr>
            <a:grpSpLocks/>
          </p:cNvGrpSpPr>
          <p:nvPr/>
        </p:nvGrpSpPr>
        <p:grpSpPr bwMode="auto">
          <a:xfrm>
            <a:off x="2000250" y="5357813"/>
            <a:ext cx="3384550" cy="576262"/>
            <a:chOff x="431" y="3475"/>
            <a:chExt cx="2132" cy="363"/>
          </a:xfrm>
        </p:grpSpPr>
        <p:sp>
          <p:nvSpPr>
            <p:cNvPr id="11298" name="AutoShape 203"/>
            <p:cNvSpPr>
              <a:spLocks noChangeArrowheads="1"/>
            </p:cNvSpPr>
            <p:nvPr/>
          </p:nvSpPr>
          <p:spPr bwMode="auto">
            <a:xfrm>
              <a:off x="431" y="3475"/>
              <a:ext cx="2132" cy="363"/>
            </a:xfrm>
            <a:prstGeom prst="parallelogram">
              <a:avLst>
                <a:gd name="adj" fmla="val 146832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9" name="Text Box 204"/>
            <p:cNvSpPr txBox="1">
              <a:spLocks noChangeArrowheads="1"/>
            </p:cNvSpPr>
            <p:nvPr/>
          </p:nvSpPr>
          <p:spPr bwMode="auto">
            <a:xfrm rot="-2034005">
              <a:off x="1967" y="3566"/>
              <a:ext cx="49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900">
                  <a:latin typeface="Comic Sans MS" panose="030F0702030302020204" pitchFamily="66" charset="0"/>
                </a:rPr>
                <a:t>AZ125896</a:t>
              </a:r>
            </a:p>
          </p:txBody>
        </p:sp>
      </p:grp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" y="1114425"/>
            <a:ext cx="6384925" cy="782638"/>
          </a:xfrm>
        </p:spPr>
        <p:txBody>
          <a:bodyPr/>
          <a:lstStyle/>
          <a:p>
            <a:r>
              <a:rPr lang="fr-FR" altLang="fr-FR" smtClean="0"/>
              <a:t>Technique du frottis</a:t>
            </a:r>
          </a:p>
        </p:txBody>
      </p:sp>
      <p:sp>
        <p:nvSpPr>
          <p:cNvPr id="22573" name="Arc 45"/>
          <p:cNvSpPr>
            <a:spLocks/>
          </p:cNvSpPr>
          <p:nvPr/>
        </p:nvSpPr>
        <p:spPr bwMode="auto">
          <a:xfrm rot="18144653" flipV="1">
            <a:off x="951707" y="5182393"/>
            <a:ext cx="660400" cy="722313"/>
          </a:xfrm>
          <a:custGeom>
            <a:avLst/>
            <a:gdLst>
              <a:gd name="T0" fmla="*/ 94831422 w 43200"/>
              <a:gd name="T1" fmla="*/ 0 h 42626"/>
              <a:gd name="T2" fmla="*/ 49103675 w 43200"/>
              <a:gd name="T3" fmla="*/ 4403659 h 42626"/>
              <a:gd name="T4" fmla="*/ 77165600 w 43200"/>
              <a:gd name="T5" fmla="*/ 102307708 h 42626"/>
              <a:gd name="T6" fmla="*/ 0 60000 65536"/>
              <a:gd name="T7" fmla="*/ 0 60000 65536"/>
              <a:gd name="T8" fmla="*/ 0 60000 65536"/>
              <a:gd name="T9" fmla="*/ 0 w 43200"/>
              <a:gd name="T10" fmla="*/ 0 h 42626"/>
              <a:gd name="T11" fmla="*/ 43200 w 43200"/>
              <a:gd name="T12" fmla="*/ 42626 h 426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2626" fill="none" extrusionOk="0">
                <a:moveTo>
                  <a:pt x="26545" y="-1"/>
                </a:moveTo>
                <a:cubicBezTo>
                  <a:pt x="36303" y="2294"/>
                  <a:pt x="43200" y="11001"/>
                  <a:pt x="43200" y="21026"/>
                </a:cubicBezTo>
                <a:cubicBezTo>
                  <a:pt x="43200" y="32955"/>
                  <a:pt x="33529" y="42626"/>
                  <a:pt x="21600" y="42626"/>
                </a:cubicBezTo>
                <a:cubicBezTo>
                  <a:pt x="9670" y="42626"/>
                  <a:pt x="0" y="32955"/>
                  <a:pt x="0" y="21026"/>
                </a:cubicBezTo>
                <a:cubicBezTo>
                  <a:pt x="-1" y="12128"/>
                  <a:pt x="5456" y="4140"/>
                  <a:pt x="13744" y="904"/>
                </a:cubicBezTo>
              </a:path>
              <a:path w="43200" h="42626" stroke="0" extrusionOk="0">
                <a:moveTo>
                  <a:pt x="26545" y="-1"/>
                </a:moveTo>
                <a:cubicBezTo>
                  <a:pt x="36303" y="2294"/>
                  <a:pt x="43200" y="11001"/>
                  <a:pt x="43200" y="21026"/>
                </a:cubicBezTo>
                <a:cubicBezTo>
                  <a:pt x="43200" y="32955"/>
                  <a:pt x="33529" y="42626"/>
                  <a:pt x="21600" y="42626"/>
                </a:cubicBezTo>
                <a:cubicBezTo>
                  <a:pt x="9670" y="42626"/>
                  <a:pt x="0" y="32955"/>
                  <a:pt x="0" y="21026"/>
                </a:cubicBezTo>
                <a:cubicBezTo>
                  <a:pt x="-1" y="12128"/>
                  <a:pt x="5456" y="4140"/>
                  <a:pt x="13744" y="904"/>
                </a:cubicBezTo>
                <a:lnTo>
                  <a:pt x="21600" y="21026"/>
                </a:lnTo>
                <a:lnTo>
                  <a:pt x="26545" y="-1"/>
                </a:lnTo>
                <a:close/>
              </a:path>
            </a:pathLst>
          </a:custGeom>
          <a:noFill/>
          <a:ln w="63500">
            <a:solidFill>
              <a:srgbClr val="FF99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6350" y="2012950"/>
            <a:ext cx="9137650" cy="2779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Homogénéiser le sang en agitant le tube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Plonger la pipette plastique dans le sang et aspirer quelques gouttes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Déposer une petite goutte sur l’une des extrémités de la lame de verre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Mettre l’étaleur au contact du sang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Laisser se répartir sur toute la surface de contact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Réaliser un mouvement de translation jusqu’au bout de la lame maintenant 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88000"/>
              <a:buFontTx/>
              <a:buChar char="•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l’étaleur selon  un angle constant d’environ 45 ° 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88000"/>
              <a:buFontTx/>
              <a:buChar char="•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le contact mais sans prendre appui sur la lame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Laisser sécher le sang étalé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88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  <a:sym typeface="Symbol" panose="05050102010706020507" pitchFamily="18" charset="2"/>
              </a:rPr>
              <a:t>Éliminer tout matériel à usage unique potentiellement contaminé, nettoyer et désinfecter paillasse et matériel réutilisable</a:t>
            </a:r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 rot="3367185">
            <a:off x="715963" y="4841875"/>
            <a:ext cx="969962" cy="560388"/>
            <a:chOff x="4059" y="3748"/>
            <a:chExt cx="611" cy="353"/>
          </a:xfrm>
        </p:grpSpPr>
        <p:grpSp>
          <p:nvGrpSpPr>
            <p:cNvPr id="11294" name="Group 64"/>
            <p:cNvGrpSpPr>
              <a:grpSpLocks/>
            </p:cNvGrpSpPr>
            <p:nvPr/>
          </p:nvGrpSpPr>
          <p:grpSpPr bwMode="auto">
            <a:xfrm>
              <a:off x="4059" y="3748"/>
              <a:ext cx="611" cy="353"/>
              <a:chOff x="3334" y="3748"/>
              <a:chExt cx="611" cy="353"/>
            </a:xfrm>
          </p:grpSpPr>
          <p:sp>
            <p:nvSpPr>
              <p:cNvPr id="11296" name="Oval 65"/>
              <p:cNvSpPr>
                <a:spLocks noChangeArrowheads="1"/>
              </p:cNvSpPr>
              <p:nvPr/>
            </p:nvSpPr>
            <p:spPr bwMode="auto">
              <a:xfrm rot="1661008">
                <a:off x="3774" y="3913"/>
                <a:ext cx="171" cy="1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1297" name="Rectangle 66"/>
              <p:cNvSpPr>
                <a:spLocks noChangeArrowheads="1"/>
              </p:cNvSpPr>
              <p:nvPr/>
            </p:nvSpPr>
            <p:spPr bwMode="auto">
              <a:xfrm rot="2025720">
                <a:off x="3334" y="3748"/>
                <a:ext cx="56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11295" name="Rectangle 67"/>
            <p:cNvSpPr>
              <a:spLocks noChangeArrowheads="1"/>
            </p:cNvSpPr>
            <p:nvPr/>
          </p:nvSpPr>
          <p:spPr bwMode="auto">
            <a:xfrm rot="2025720">
              <a:off x="4548" y="3900"/>
              <a:ext cx="44" cy="19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7204075" y="4803775"/>
            <a:ext cx="1512888" cy="1512888"/>
            <a:chOff x="4513" y="3113"/>
            <a:chExt cx="1134" cy="1043"/>
          </a:xfrm>
        </p:grpSpPr>
        <p:sp>
          <p:nvSpPr>
            <p:cNvPr id="11292" name="Rectangle 191"/>
            <p:cNvSpPr>
              <a:spLocks noChangeArrowheads="1"/>
            </p:cNvSpPr>
            <p:nvPr/>
          </p:nvSpPr>
          <p:spPr bwMode="auto">
            <a:xfrm>
              <a:off x="4513" y="3113"/>
              <a:ext cx="1134" cy="1043"/>
            </a:xfrm>
            <a:prstGeom prst="rect">
              <a:avLst/>
            </a:prstGeom>
            <a:solidFill>
              <a:srgbClr val="FFFE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pic>
          <p:nvPicPr>
            <p:cNvPr id="11293" name="Picture 19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0" y="3339"/>
              <a:ext cx="756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05"/>
          <p:cNvGrpSpPr>
            <a:grpSpLocks/>
          </p:cNvGrpSpPr>
          <p:nvPr/>
        </p:nvGrpSpPr>
        <p:grpSpPr bwMode="auto">
          <a:xfrm>
            <a:off x="488950" y="2405063"/>
            <a:ext cx="215900" cy="2089150"/>
            <a:chOff x="4150" y="2341"/>
            <a:chExt cx="136" cy="1316"/>
          </a:xfrm>
        </p:grpSpPr>
        <p:sp>
          <p:nvSpPr>
            <p:cNvPr id="11289" name="Rectangle 206"/>
            <p:cNvSpPr>
              <a:spLocks noChangeArrowheads="1"/>
            </p:cNvSpPr>
            <p:nvPr/>
          </p:nvSpPr>
          <p:spPr bwMode="auto">
            <a:xfrm>
              <a:off x="4195" y="2568"/>
              <a:ext cx="45" cy="7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0" name="Oval 207"/>
            <p:cNvSpPr>
              <a:spLocks noChangeArrowheads="1"/>
            </p:cNvSpPr>
            <p:nvPr/>
          </p:nvSpPr>
          <p:spPr bwMode="auto">
            <a:xfrm>
              <a:off x="4150" y="2341"/>
              <a:ext cx="136" cy="22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1" name="AutoShape 208"/>
            <p:cNvSpPr>
              <a:spLocks noChangeArrowheads="1"/>
            </p:cNvSpPr>
            <p:nvPr/>
          </p:nvSpPr>
          <p:spPr bwMode="auto">
            <a:xfrm rot="10800000">
              <a:off x="4195" y="3294"/>
              <a:ext cx="45" cy="36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7" name="Group 213"/>
          <p:cNvGrpSpPr>
            <a:grpSpLocks/>
          </p:cNvGrpSpPr>
          <p:nvPr/>
        </p:nvGrpSpPr>
        <p:grpSpPr bwMode="auto">
          <a:xfrm>
            <a:off x="1208088" y="3413125"/>
            <a:ext cx="215900" cy="2089150"/>
            <a:chOff x="612" y="1434"/>
            <a:chExt cx="136" cy="1316"/>
          </a:xfrm>
        </p:grpSpPr>
        <p:sp>
          <p:nvSpPr>
            <p:cNvPr id="11286" name="Rectangle 210"/>
            <p:cNvSpPr>
              <a:spLocks noChangeArrowheads="1"/>
            </p:cNvSpPr>
            <p:nvPr/>
          </p:nvSpPr>
          <p:spPr bwMode="auto">
            <a:xfrm>
              <a:off x="657" y="1661"/>
              <a:ext cx="45" cy="7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7" name="Oval 211"/>
            <p:cNvSpPr>
              <a:spLocks noChangeArrowheads="1"/>
            </p:cNvSpPr>
            <p:nvPr/>
          </p:nvSpPr>
          <p:spPr bwMode="auto">
            <a:xfrm>
              <a:off x="612" y="1434"/>
              <a:ext cx="136" cy="22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8" name="AutoShape 212"/>
            <p:cNvSpPr>
              <a:spLocks noChangeArrowheads="1"/>
            </p:cNvSpPr>
            <p:nvPr/>
          </p:nvSpPr>
          <p:spPr bwMode="auto">
            <a:xfrm rot="10800000">
              <a:off x="657" y="2387"/>
              <a:ext cx="45" cy="363"/>
            </a:xfrm>
            <a:prstGeom prst="triangle">
              <a:avLst>
                <a:gd name="adj" fmla="val 50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22748" name="Freeform 220"/>
          <p:cNvSpPr>
            <a:spLocks/>
          </p:cNvSpPr>
          <p:nvPr/>
        </p:nvSpPr>
        <p:spPr bwMode="auto">
          <a:xfrm>
            <a:off x="2647950" y="5429250"/>
            <a:ext cx="1909763" cy="449263"/>
          </a:xfrm>
          <a:custGeom>
            <a:avLst/>
            <a:gdLst>
              <a:gd name="T0" fmla="*/ 2147483646 w 1153"/>
              <a:gd name="T1" fmla="*/ 40039774 h 284"/>
              <a:gd name="T2" fmla="*/ 2147483646 w 1153"/>
              <a:gd name="T3" fmla="*/ 217712217 h 284"/>
              <a:gd name="T4" fmla="*/ 2147483646 w 1153"/>
              <a:gd name="T5" fmla="*/ 352845465 h 284"/>
              <a:gd name="T6" fmla="*/ 2147483646 w 1153"/>
              <a:gd name="T7" fmla="*/ 460450281 h 284"/>
              <a:gd name="T8" fmla="*/ 2147483646 w 1153"/>
              <a:gd name="T9" fmla="*/ 570557682 h 284"/>
              <a:gd name="T10" fmla="*/ 2147483646 w 1153"/>
              <a:gd name="T11" fmla="*/ 665651157 h 284"/>
              <a:gd name="T12" fmla="*/ 2147483646 w 1153"/>
              <a:gd name="T13" fmla="*/ 683167668 h 284"/>
              <a:gd name="T14" fmla="*/ 2147483646 w 1153"/>
              <a:gd name="T15" fmla="*/ 653138233 h 284"/>
              <a:gd name="T16" fmla="*/ 46639294 w 1153"/>
              <a:gd name="T17" fmla="*/ 638122725 h 284"/>
              <a:gd name="T18" fmla="*/ 90534029 w 1153"/>
              <a:gd name="T19" fmla="*/ 487977132 h 284"/>
              <a:gd name="T20" fmla="*/ 241425182 w 1153"/>
              <a:gd name="T21" fmla="*/ 352845465 h 284"/>
              <a:gd name="T22" fmla="*/ 329216308 w 1153"/>
              <a:gd name="T23" fmla="*/ 297790183 h 284"/>
              <a:gd name="T24" fmla="*/ 507541464 w 1153"/>
              <a:gd name="T25" fmla="*/ 175171440 h 284"/>
              <a:gd name="T26" fmla="*/ 554180758 w 1153"/>
              <a:gd name="T27" fmla="*/ 135131666 h 284"/>
              <a:gd name="T28" fmla="*/ 567898588 w 1153"/>
              <a:gd name="T29" fmla="*/ 95093474 h 284"/>
              <a:gd name="T30" fmla="*/ 658432617 w 1153"/>
              <a:gd name="T31" fmla="*/ 67566624 h 284"/>
              <a:gd name="T32" fmla="*/ 1478729657 w 1153"/>
              <a:gd name="T33" fmla="*/ 52551116 h 284"/>
              <a:gd name="T34" fmla="*/ 2147483646 w 1153"/>
              <a:gd name="T35" fmla="*/ 40039774 h 2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53"/>
              <a:gd name="T55" fmla="*/ 0 h 284"/>
              <a:gd name="T56" fmla="*/ 1153 w 1153"/>
              <a:gd name="T57" fmla="*/ 284 h 2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53" h="284">
                <a:moveTo>
                  <a:pt x="1153" y="16"/>
                </a:moveTo>
                <a:cubicBezTo>
                  <a:pt x="1142" y="45"/>
                  <a:pt x="1128" y="76"/>
                  <a:pt x="1098" y="87"/>
                </a:cubicBezTo>
                <a:cubicBezTo>
                  <a:pt x="1092" y="107"/>
                  <a:pt x="1067" y="129"/>
                  <a:pt x="1049" y="141"/>
                </a:cubicBezTo>
                <a:cubicBezTo>
                  <a:pt x="1042" y="163"/>
                  <a:pt x="1031" y="172"/>
                  <a:pt x="1011" y="184"/>
                </a:cubicBezTo>
                <a:cubicBezTo>
                  <a:pt x="998" y="203"/>
                  <a:pt x="998" y="215"/>
                  <a:pt x="979" y="228"/>
                </a:cubicBezTo>
                <a:cubicBezTo>
                  <a:pt x="968" y="243"/>
                  <a:pt x="955" y="250"/>
                  <a:pt x="946" y="266"/>
                </a:cubicBezTo>
                <a:cubicBezTo>
                  <a:pt x="956" y="268"/>
                  <a:pt x="977" y="284"/>
                  <a:pt x="977" y="273"/>
                </a:cubicBezTo>
                <a:cubicBezTo>
                  <a:pt x="977" y="262"/>
                  <a:pt x="957" y="261"/>
                  <a:pt x="946" y="261"/>
                </a:cubicBezTo>
                <a:cubicBezTo>
                  <a:pt x="636" y="255"/>
                  <a:pt x="327" y="257"/>
                  <a:pt x="17" y="255"/>
                </a:cubicBezTo>
                <a:cubicBezTo>
                  <a:pt x="0" y="231"/>
                  <a:pt x="10" y="211"/>
                  <a:pt x="33" y="195"/>
                </a:cubicBezTo>
                <a:cubicBezTo>
                  <a:pt x="63" y="152"/>
                  <a:pt x="44" y="171"/>
                  <a:pt x="88" y="141"/>
                </a:cubicBezTo>
                <a:cubicBezTo>
                  <a:pt x="99" y="134"/>
                  <a:pt x="120" y="119"/>
                  <a:pt x="120" y="119"/>
                </a:cubicBezTo>
                <a:cubicBezTo>
                  <a:pt x="138" y="93"/>
                  <a:pt x="154" y="79"/>
                  <a:pt x="185" y="70"/>
                </a:cubicBezTo>
                <a:cubicBezTo>
                  <a:pt x="191" y="65"/>
                  <a:pt x="198" y="60"/>
                  <a:pt x="202" y="54"/>
                </a:cubicBezTo>
                <a:cubicBezTo>
                  <a:pt x="205" y="49"/>
                  <a:pt x="203" y="42"/>
                  <a:pt x="207" y="38"/>
                </a:cubicBezTo>
                <a:cubicBezTo>
                  <a:pt x="209" y="36"/>
                  <a:pt x="238" y="27"/>
                  <a:pt x="240" y="27"/>
                </a:cubicBezTo>
                <a:cubicBezTo>
                  <a:pt x="340" y="24"/>
                  <a:pt x="439" y="23"/>
                  <a:pt x="539" y="21"/>
                </a:cubicBezTo>
                <a:cubicBezTo>
                  <a:pt x="782" y="0"/>
                  <a:pt x="578" y="16"/>
                  <a:pt x="1153" y="16"/>
                </a:cubicBezTo>
                <a:close/>
              </a:path>
            </a:pathLst>
          </a:custGeom>
          <a:gradFill rotWithShape="1">
            <a:gsLst>
              <a:gs pos="0">
                <a:srgbClr val="FFD7CF"/>
              </a:gs>
              <a:gs pos="100000">
                <a:srgbClr val="FE4844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749" name="Oval 221"/>
          <p:cNvSpPr>
            <a:spLocks noChangeArrowheads="1"/>
          </p:cNvSpPr>
          <p:nvPr/>
        </p:nvSpPr>
        <p:spPr bwMode="auto">
          <a:xfrm>
            <a:off x="4419600" y="5573713"/>
            <a:ext cx="125413" cy="90487"/>
          </a:xfrm>
          <a:prstGeom prst="ellipse">
            <a:avLst/>
          </a:prstGeom>
          <a:solidFill>
            <a:srgbClr val="E1391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2729" name="AutoShape 201"/>
          <p:cNvSpPr>
            <a:spLocks noChangeArrowheads="1"/>
          </p:cNvSpPr>
          <p:nvPr/>
        </p:nvSpPr>
        <p:spPr bwMode="auto">
          <a:xfrm rot="-2055824">
            <a:off x="4448175" y="3702050"/>
            <a:ext cx="2147888" cy="127000"/>
          </a:xfrm>
          <a:prstGeom prst="parallelogram">
            <a:avLst>
              <a:gd name="adj" fmla="val 42281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pic>
        <p:nvPicPr>
          <p:cNvPr id="22750" name="Picture 222" descr="bi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0"/>
            <a:ext cx="714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752" name="Line 224"/>
          <p:cNvSpPr>
            <a:spLocks noChangeShapeType="1"/>
          </p:cNvSpPr>
          <p:nvPr/>
        </p:nvSpPr>
        <p:spPr bwMode="auto">
          <a:xfrm flipH="1">
            <a:off x="4222750" y="5457825"/>
            <a:ext cx="358775" cy="360363"/>
          </a:xfrm>
          <a:prstGeom prst="line">
            <a:avLst/>
          </a:prstGeom>
          <a:noFill/>
          <a:ln w="38100">
            <a:solidFill>
              <a:srgbClr val="FE484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8" name="Group 234"/>
          <p:cNvGrpSpPr>
            <a:grpSpLocks/>
          </p:cNvGrpSpPr>
          <p:nvPr/>
        </p:nvGrpSpPr>
        <p:grpSpPr bwMode="auto">
          <a:xfrm>
            <a:off x="5745163" y="3844925"/>
            <a:ext cx="792162" cy="2305050"/>
            <a:chOff x="3560" y="2568"/>
            <a:chExt cx="499" cy="1452"/>
          </a:xfrm>
        </p:grpSpPr>
        <p:sp>
          <p:nvSpPr>
            <p:cNvPr id="11283" name="Rectangle 235"/>
            <p:cNvSpPr>
              <a:spLocks noChangeArrowheads="1"/>
            </p:cNvSpPr>
            <p:nvPr/>
          </p:nvSpPr>
          <p:spPr bwMode="auto">
            <a:xfrm>
              <a:off x="3560" y="2568"/>
              <a:ext cx="499" cy="1452"/>
            </a:xfrm>
            <a:prstGeom prst="rect">
              <a:avLst/>
            </a:prstGeom>
            <a:solidFill>
              <a:srgbClr val="FFFF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4" name="Text Box 236"/>
            <p:cNvSpPr txBox="1">
              <a:spLocks noChangeArrowheads="1"/>
            </p:cNvSpPr>
            <p:nvPr/>
          </p:nvSpPr>
          <p:spPr bwMode="auto">
            <a:xfrm>
              <a:off x="3572" y="3850"/>
              <a:ext cx="4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000"/>
                <a:t>AZ125896</a:t>
              </a:r>
            </a:p>
          </p:txBody>
        </p:sp>
        <p:sp>
          <p:nvSpPr>
            <p:cNvPr id="11285" name="AutoShape 237"/>
            <p:cNvSpPr>
              <a:spLocks noChangeArrowheads="1"/>
            </p:cNvSpPr>
            <p:nvPr/>
          </p:nvSpPr>
          <p:spPr bwMode="auto">
            <a:xfrm>
              <a:off x="3651" y="2840"/>
              <a:ext cx="318" cy="95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D7CF"/>
                </a:gs>
                <a:gs pos="100000">
                  <a:srgbClr val="F9473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1282" name="Espace réservé du numéro de diapositive 8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02E34AE-3B19-4A46-A5C6-01A1F0B35C90}" type="slidenum">
              <a:rPr lang="fr-FR" altLang="fr-FR">
                <a:latin typeface="Comic Sans MS" panose="030F0702030302020204" pitchFamily="66" charset="0"/>
              </a:rPr>
              <a:pPr/>
              <a:t>4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13301E-6 C 0.00746 -0.02659 0.0151 -0.0532 0.02864 -0.05528 C 0.04219 -0.05736 0.07292 -0.04579 0.08107 -0.01179 C 0.08923 0.02221 0.07778 0.12238 0.07708 0.14921 " pathEditMode="relative" ptsTypes="aa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90701E-6 C -0.01632 -0.06176 -0.03246 -0.1233 0.00504 -0.16493 C 0.04254 -0.20657 0.16684 -0.26301 0.2257 -0.24937 C 0.28455 -0.23572 0.33663 -0.12792 0.35834 -0.08305 C 0.38004 -0.03817 0.3559 0.00277 0.35538 0.01989 " pathEditMode="relative" ptsTypes="aaaaA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5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8 0.05366 C -0.06909 0.1145 -0.07222 0.1758 -0.07343 0.2005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7333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43 0.20055 L -0.04635 0.20055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5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2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343 0.20055 L -0.30972 0.20055 " pathEditMode="relative" ptsTypes="AA">
                                      <p:cBhvr>
                                        <p:cTn id="118" dur="3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2000"/>
                                        <p:tgtEl>
                                          <p:spTgt spid="2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5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5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25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73" grpId="0" animBg="1"/>
      <p:bldP spid="22748" grpId="0" animBg="1"/>
      <p:bldP spid="22748" grpId="1" animBg="1"/>
      <p:bldP spid="22749" grpId="0" animBg="1"/>
      <p:bldP spid="22749" grpId="1" animBg="1"/>
      <p:bldP spid="22729" grpId="0" animBg="1"/>
      <p:bldP spid="22729" grpId="1" animBg="1"/>
      <p:bldP spid="22729" grpId="2" animBg="1"/>
      <p:bldP spid="22729" grpId="3" animBg="1"/>
      <p:bldP spid="22729" grpId="4" animBg="1"/>
      <p:bldP spid="22752" grpId="0" animBg="1"/>
      <p:bldP spid="2275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6513" y="1052513"/>
            <a:ext cx="6642100" cy="1143000"/>
          </a:xfrm>
        </p:spPr>
        <p:txBody>
          <a:bodyPr/>
          <a:lstStyle/>
          <a:p>
            <a:r>
              <a:rPr lang="fr-FR" altLang="fr-FR" smtClean="0"/>
              <a:t>Technique de coloration</a:t>
            </a:r>
            <a:r>
              <a:rPr lang="fr-FR" altLang="fr-FR" sz="3200" smtClean="0"/>
              <a:t/>
            </a:r>
            <a:br>
              <a:rPr lang="fr-FR" altLang="fr-FR" sz="3200" smtClean="0"/>
            </a:br>
            <a:r>
              <a:rPr lang="fr-FR" altLang="fr-FR" sz="2000" smtClean="0"/>
              <a:t>Préparation extemporanée de l’eau neutre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14563" y="4892675"/>
            <a:ext cx="647700" cy="1331913"/>
            <a:chOff x="385" y="3242"/>
            <a:chExt cx="408" cy="839"/>
          </a:xfrm>
        </p:grpSpPr>
        <p:sp>
          <p:nvSpPr>
            <p:cNvPr id="17465" name="Rectangle 5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66" name="AutoShape 6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92075" y="2370138"/>
            <a:ext cx="9017000" cy="1589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>
                <a:latin typeface="Comic Sans MS" panose="030F0702030302020204" pitchFamily="66" charset="0"/>
              </a:rPr>
              <a:t>Remplir un Erlen au ¾ d’eau distillée ou dé ionisée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>
                <a:latin typeface="Comic Sans MS" panose="030F0702030302020204" pitchFamily="66" charset="0"/>
              </a:rPr>
              <a:t>Ajouter 4 à 5 gouttes d’un indicateur coloré pour zone de virage 7,6 (Bleu de bromothymol en solution alcoolique)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>
                <a:latin typeface="Comic Sans MS" panose="030F0702030302020204" pitchFamily="66" charset="0"/>
              </a:rPr>
              <a:t>Ajouter goutte à goutte de l’eau du robinet jusqu’à l’obtention d’une teinte bleu turquoise</a:t>
            </a:r>
          </a:p>
        </p:txBody>
      </p:sp>
      <p:sp>
        <p:nvSpPr>
          <p:cNvPr id="42043" name="AutoShape 59"/>
          <p:cNvSpPr>
            <a:spLocks noChangeArrowheads="1"/>
          </p:cNvSpPr>
          <p:nvPr/>
        </p:nvSpPr>
        <p:spPr bwMode="auto">
          <a:xfrm flipV="1">
            <a:off x="6680200" y="3727450"/>
            <a:ext cx="144463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6391275" y="4879975"/>
            <a:ext cx="647700" cy="1331913"/>
            <a:chOff x="385" y="3242"/>
            <a:chExt cx="408" cy="839"/>
          </a:xfrm>
        </p:grpSpPr>
        <p:sp>
          <p:nvSpPr>
            <p:cNvPr id="17463" name="Rectangle 61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64" name="AutoShape 62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47" name="AutoShape 63"/>
          <p:cNvSpPr>
            <a:spLocks noChangeArrowheads="1"/>
          </p:cNvSpPr>
          <p:nvPr/>
        </p:nvSpPr>
        <p:spPr bwMode="auto">
          <a:xfrm flipV="1">
            <a:off x="6678613" y="3740150"/>
            <a:ext cx="144462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6391275" y="4892675"/>
            <a:ext cx="647700" cy="1331913"/>
            <a:chOff x="385" y="3242"/>
            <a:chExt cx="408" cy="839"/>
          </a:xfrm>
        </p:grpSpPr>
        <p:sp>
          <p:nvSpPr>
            <p:cNvPr id="17461" name="Rectangle 65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62" name="AutoShape 66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51" name="AutoShape 67"/>
          <p:cNvSpPr>
            <a:spLocks noChangeArrowheads="1"/>
          </p:cNvSpPr>
          <p:nvPr/>
        </p:nvSpPr>
        <p:spPr bwMode="auto">
          <a:xfrm flipV="1">
            <a:off x="6678613" y="3752850"/>
            <a:ext cx="144462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6391275" y="4905375"/>
            <a:ext cx="647700" cy="1331913"/>
            <a:chOff x="385" y="3242"/>
            <a:chExt cx="408" cy="839"/>
          </a:xfrm>
        </p:grpSpPr>
        <p:sp>
          <p:nvSpPr>
            <p:cNvPr id="17459" name="Rectangle 69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60" name="AutoShape 70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FE4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55" name="AutoShape 71"/>
          <p:cNvSpPr>
            <a:spLocks noChangeArrowheads="1"/>
          </p:cNvSpPr>
          <p:nvPr/>
        </p:nvSpPr>
        <p:spPr bwMode="auto">
          <a:xfrm flipV="1">
            <a:off x="6678613" y="3752850"/>
            <a:ext cx="144462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6391275" y="4905375"/>
            <a:ext cx="647700" cy="1331913"/>
            <a:chOff x="385" y="3242"/>
            <a:chExt cx="408" cy="839"/>
          </a:xfrm>
        </p:grpSpPr>
        <p:sp>
          <p:nvSpPr>
            <p:cNvPr id="17457" name="Rectangle 73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58" name="AutoShape 74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59" name="AutoShape 75"/>
          <p:cNvSpPr>
            <a:spLocks noChangeArrowheads="1"/>
          </p:cNvSpPr>
          <p:nvPr/>
        </p:nvSpPr>
        <p:spPr bwMode="auto">
          <a:xfrm flipV="1">
            <a:off x="6607175" y="3752850"/>
            <a:ext cx="144463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6391275" y="4905375"/>
            <a:ext cx="647700" cy="1331913"/>
            <a:chOff x="385" y="3242"/>
            <a:chExt cx="408" cy="839"/>
          </a:xfrm>
        </p:grpSpPr>
        <p:sp>
          <p:nvSpPr>
            <p:cNvPr id="17455" name="Rectangle 77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56" name="AutoShape 78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63" name="AutoShape 79"/>
          <p:cNvSpPr>
            <a:spLocks noChangeArrowheads="1"/>
          </p:cNvSpPr>
          <p:nvPr/>
        </p:nvSpPr>
        <p:spPr bwMode="auto">
          <a:xfrm flipV="1">
            <a:off x="6678613" y="3752850"/>
            <a:ext cx="144462" cy="144463"/>
          </a:xfrm>
          <a:prstGeom prst="wedgeEllipseCallout">
            <a:avLst>
              <a:gd name="adj1" fmla="val -8245"/>
              <a:gd name="adj2" fmla="val 166481"/>
            </a:avLst>
          </a:prstGeom>
          <a:solidFill>
            <a:srgbClr val="FFFFF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6391275" y="4905375"/>
            <a:ext cx="647700" cy="1331913"/>
            <a:chOff x="385" y="3242"/>
            <a:chExt cx="408" cy="839"/>
          </a:xfrm>
        </p:grpSpPr>
        <p:sp>
          <p:nvSpPr>
            <p:cNvPr id="17453" name="Rectangle 81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54" name="AutoShape 82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FDC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9" name="Group 84"/>
          <p:cNvGrpSpPr>
            <a:grpSpLocks/>
          </p:cNvGrpSpPr>
          <p:nvPr/>
        </p:nvGrpSpPr>
        <p:grpSpPr bwMode="auto">
          <a:xfrm>
            <a:off x="6391275" y="4892675"/>
            <a:ext cx="647700" cy="1331913"/>
            <a:chOff x="385" y="3242"/>
            <a:chExt cx="408" cy="839"/>
          </a:xfrm>
        </p:grpSpPr>
        <p:sp>
          <p:nvSpPr>
            <p:cNvPr id="17451" name="Rectangle 85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52" name="AutoShape 86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71" name="AutoShape 87"/>
          <p:cNvSpPr>
            <a:spLocks noChangeArrowheads="1"/>
          </p:cNvSpPr>
          <p:nvPr/>
        </p:nvSpPr>
        <p:spPr bwMode="auto">
          <a:xfrm flipV="1">
            <a:off x="4518025" y="4451350"/>
            <a:ext cx="73025" cy="73025"/>
          </a:xfrm>
          <a:prstGeom prst="wedgeEllipseCallout">
            <a:avLst>
              <a:gd name="adj1" fmla="val 30431"/>
              <a:gd name="adj2" fmla="val -10870"/>
            </a:avLst>
          </a:pr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10" name="Group 88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49" name="Rectangle 89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50" name="AutoShape 90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75" name="AutoShape 91"/>
          <p:cNvSpPr>
            <a:spLocks noChangeArrowheads="1"/>
          </p:cNvSpPr>
          <p:nvPr/>
        </p:nvSpPr>
        <p:spPr bwMode="auto">
          <a:xfrm flipV="1">
            <a:off x="4518025" y="4456113"/>
            <a:ext cx="73025" cy="73025"/>
          </a:xfrm>
          <a:prstGeom prst="wedgeEllipseCallout">
            <a:avLst>
              <a:gd name="adj1" fmla="val 28259"/>
              <a:gd name="adj2" fmla="val -10870"/>
            </a:avLst>
          </a:pr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11" name="Group 92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47" name="Rectangle 93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48" name="AutoShape 94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79" name="AutoShape 95"/>
          <p:cNvSpPr>
            <a:spLocks noChangeArrowheads="1"/>
          </p:cNvSpPr>
          <p:nvPr/>
        </p:nvSpPr>
        <p:spPr bwMode="auto">
          <a:xfrm flipV="1">
            <a:off x="4518025" y="4456113"/>
            <a:ext cx="73025" cy="73025"/>
          </a:xfrm>
          <a:prstGeom prst="wedgeEllipseCallout">
            <a:avLst>
              <a:gd name="adj1" fmla="val 28259"/>
              <a:gd name="adj2" fmla="val -10870"/>
            </a:avLst>
          </a:pr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12" name="Group 96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45" name="Rectangle 97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46" name="AutoShape 98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83" name="AutoShape 99"/>
          <p:cNvSpPr>
            <a:spLocks noChangeArrowheads="1"/>
          </p:cNvSpPr>
          <p:nvPr/>
        </p:nvSpPr>
        <p:spPr bwMode="auto">
          <a:xfrm flipV="1">
            <a:off x="4519613" y="4456113"/>
            <a:ext cx="73025" cy="73025"/>
          </a:xfrm>
          <a:prstGeom prst="wedgeEllipseCallout">
            <a:avLst>
              <a:gd name="adj1" fmla="val 28259"/>
              <a:gd name="adj2" fmla="val -10870"/>
            </a:avLst>
          </a:pr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13" name="Group 100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43" name="Rectangle 101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44" name="AutoShape 102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CC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2087" name="AutoShape 103"/>
          <p:cNvSpPr>
            <a:spLocks noChangeArrowheads="1"/>
          </p:cNvSpPr>
          <p:nvPr/>
        </p:nvSpPr>
        <p:spPr bwMode="auto">
          <a:xfrm flipV="1">
            <a:off x="4519613" y="4456113"/>
            <a:ext cx="71437" cy="73025"/>
          </a:xfrm>
          <a:prstGeom prst="wedgeEllipseCallout">
            <a:avLst>
              <a:gd name="adj1" fmla="val 23333"/>
              <a:gd name="adj2" fmla="val -10870"/>
            </a:avLst>
          </a:prstGeom>
          <a:solidFill>
            <a:srgbClr val="FFA34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14" name="Group 104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41" name="Rectangle 105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42" name="AutoShape 106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B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5" name="Group 107"/>
          <p:cNvGrpSpPr>
            <a:grpSpLocks/>
          </p:cNvGrpSpPr>
          <p:nvPr/>
        </p:nvGrpSpPr>
        <p:grpSpPr bwMode="auto">
          <a:xfrm>
            <a:off x="4230688" y="4892675"/>
            <a:ext cx="647700" cy="1331913"/>
            <a:chOff x="385" y="3242"/>
            <a:chExt cx="408" cy="839"/>
          </a:xfrm>
        </p:grpSpPr>
        <p:sp>
          <p:nvSpPr>
            <p:cNvPr id="17439" name="Rectangle 108"/>
            <p:cNvSpPr>
              <a:spLocks noChangeArrowheads="1"/>
            </p:cNvSpPr>
            <p:nvPr/>
          </p:nvSpPr>
          <p:spPr bwMode="auto">
            <a:xfrm rot="10800000">
              <a:off x="482" y="3242"/>
              <a:ext cx="209" cy="2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7440" name="AutoShape 109"/>
            <p:cNvSpPr>
              <a:spLocks noChangeArrowheads="1"/>
            </p:cNvSpPr>
            <p:nvPr/>
          </p:nvSpPr>
          <p:spPr bwMode="auto">
            <a:xfrm rot="10800000">
              <a:off x="385" y="3430"/>
              <a:ext cx="408" cy="6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1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12 h 21600"/>
                <a:gd name="T14" fmla="*/ 17100 w 21600"/>
                <a:gd name="T15" fmla="*/ 170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6" name="Espace réservé du pied de page 1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7438" name="Espace réservé du numéro de diapositive 16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8A019EFB-B2D4-4A93-8237-B4C75185E934}" type="slidenum">
              <a:rPr lang="fr-FR" altLang="fr-FR">
                <a:latin typeface="Comic Sans MS" panose="030F0702030302020204" pitchFamily="66" charset="0"/>
              </a:rPr>
              <a:pPr/>
              <a:t>5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-2.77778E-7 0.1997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1997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2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1893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2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3.88889E-6 0.1997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-2.77778E-7 0.1893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2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68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2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4.81481E-6 L 0.00017 0.32569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2.96296E-6 L 0.00018 0.3256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1.11111E-6 L 0.00018 0.3256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4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1.11111E-6 L 0.00018 0.32569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1.11111E-6 L 0.00018 0.32569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4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4.44444E-6 0.32569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42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2043" grpId="0" animBg="1"/>
      <p:bldP spid="42043" grpId="1" animBg="1"/>
      <p:bldP spid="42047" grpId="0" animBg="1"/>
      <p:bldP spid="42047" grpId="1" animBg="1"/>
      <p:bldP spid="42051" grpId="0" animBg="1"/>
      <p:bldP spid="42051" grpId="1" animBg="1"/>
      <p:bldP spid="42055" grpId="0" animBg="1"/>
      <p:bldP spid="42055" grpId="1" animBg="1"/>
      <p:bldP spid="42059" grpId="0" animBg="1"/>
      <p:bldP spid="42059" grpId="1" animBg="1"/>
      <p:bldP spid="42063" grpId="0" animBg="1"/>
      <p:bldP spid="42063" grpId="1" animBg="1"/>
      <p:bldP spid="42071" grpId="0" animBg="1"/>
      <p:bldP spid="42071" grpId="1" animBg="1"/>
      <p:bldP spid="42071" grpId="2" animBg="1"/>
      <p:bldP spid="42075" grpId="0" animBg="1"/>
      <p:bldP spid="42075" grpId="1" animBg="1"/>
      <p:bldP spid="42075" grpId="2" animBg="1"/>
      <p:bldP spid="42079" grpId="0" animBg="1"/>
      <p:bldP spid="42079" grpId="1" animBg="1"/>
      <p:bldP spid="42079" grpId="2" animBg="1"/>
      <p:bldP spid="42083" grpId="0" animBg="1"/>
      <p:bldP spid="42083" grpId="1" animBg="1"/>
      <p:bldP spid="42083" grpId="2" animBg="1"/>
      <p:bldP spid="42087" grpId="0" animBg="1"/>
      <p:bldP spid="42087" grpId="1" animBg="1"/>
      <p:bldP spid="4208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463" y="2263775"/>
            <a:ext cx="9126537" cy="2652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Fixer le frottis 3 minutes à l’aide du méthanol contenu dans le May Grünwald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Ajouter sur le frottis autant de gouttes d’eau neutre que de gouttes de colorant (dilution au ½)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Laisser agir 1 minute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Rincer la lame à l’eau neutre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Plonger la lame dans un bain de Giemsa dilué au 1/8</a:t>
            </a:r>
            <a:r>
              <a:rPr lang="fr-FR" altLang="fr-FR" sz="1400" baseline="30000">
                <a:latin typeface="Comic Sans MS" panose="030F0702030302020204" pitchFamily="66" charset="0"/>
              </a:rPr>
              <a:t>ième</a:t>
            </a:r>
            <a:r>
              <a:rPr lang="fr-FR" altLang="fr-FR" sz="1400">
                <a:latin typeface="Comic Sans MS" panose="030F0702030302020204" pitchFamily="66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fr-FR" altLang="fr-FR" sz="1400">
                <a:latin typeface="Comic Sans MS" panose="030F0702030302020204" pitchFamily="66" charset="0"/>
              </a:rPr>
              <a:t>1,5 gouttes de colorant dans 20 gouttes = 1 mL d’eau neutre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100000"/>
              <a:buFontTx/>
              <a:buChar char="•"/>
            </a:pPr>
            <a:r>
              <a:rPr lang="fr-FR" altLang="fr-FR" sz="1400">
                <a:latin typeface="Comic Sans MS" panose="030F0702030302020204" pitchFamily="66" charset="0"/>
              </a:rPr>
              <a:t>préparé en boite ou cuve positionnant les lames verticales ou à l’envers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Laisser agir 20 minutes pour le Giemsa lent (ou 3 minutes Giemsa rapide)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Rincer la lame à l’eau neutre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00000"/>
              <a:buFontTx/>
              <a:buAutoNum type="arabicPeriod"/>
            </a:pPr>
            <a:r>
              <a:rPr lang="fr-FR" altLang="fr-FR" sz="1400">
                <a:latin typeface="Comic Sans MS" panose="030F0702030302020204" pitchFamily="66" charset="0"/>
              </a:rPr>
              <a:t>Laisser sécher verticalement</a:t>
            </a:r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5000625" y="5372100"/>
            <a:ext cx="187325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5216525" y="4581525"/>
            <a:ext cx="1438275" cy="635000"/>
            <a:chOff x="3379" y="2523"/>
            <a:chExt cx="906" cy="400"/>
          </a:xfrm>
        </p:grpSpPr>
        <p:grpSp>
          <p:nvGrpSpPr>
            <p:cNvPr id="18462" name="Group 70"/>
            <p:cNvGrpSpPr>
              <a:grpSpLocks/>
            </p:cNvGrpSpPr>
            <p:nvPr/>
          </p:nvGrpSpPr>
          <p:grpSpPr bwMode="auto">
            <a:xfrm>
              <a:off x="3392" y="2568"/>
              <a:ext cx="893" cy="292"/>
              <a:chOff x="3391" y="2568"/>
              <a:chExt cx="893" cy="292"/>
            </a:xfrm>
          </p:grpSpPr>
          <p:sp>
            <p:nvSpPr>
              <p:cNvPr id="18464" name="Rectangle 71"/>
              <p:cNvSpPr>
                <a:spLocks noChangeArrowheads="1"/>
              </p:cNvSpPr>
              <p:nvPr/>
            </p:nvSpPr>
            <p:spPr bwMode="auto">
              <a:xfrm rot="5400000">
                <a:off x="3692" y="2267"/>
                <a:ext cx="292" cy="893"/>
              </a:xfrm>
              <a:prstGeom prst="rect">
                <a:avLst/>
              </a:prstGeom>
              <a:solidFill>
                <a:srgbClr val="FFFFF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8465" name="AutoShape 72"/>
              <p:cNvSpPr>
                <a:spLocks noChangeArrowheads="1"/>
              </p:cNvSpPr>
              <p:nvPr/>
            </p:nvSpPr>
            <p:spPr bwMode="auto">
              <a:xfrm rot="5400000">
                <a:off x="3731" y="2425"/>
                <a:ext cx="186" cy="58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1D5FD"/>
                  </a:gs>
                  <a:gs pos="100000">
                    <a:srgbClr val="E2A9F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18463" name="Text Box 73"/>
            <p:cNvSpPr txBox="1">
              <a:spLocks noChangeArrowheads="1"/>
            </p:cNvSpPr>
            <p:nvPr/>
          </p:nvSpPr>
          <p:spPr bwMode="auto">
            <a:xfrm rot="5400000">
              <a:off x="3247" y="2655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800"/>
                <a:t>AZ125896</a:t>
              </a:r>
            </a:p>
          </p:txBody>
        </p:sp>
      </p:grpSp>
      <p:sp>
        <p:nvSpPr>
          <p:cNvPr id="34877" name="Oval 61"/>
          <p:cNvSpPr>
            <a:spLocks noChangeArrowheads="1"/>
          </p:cNvSpPr>
          <p:nvPr/>
        </p:nvSpPr>
        <p:spPr bwMode="auto">
          <a:xfrm>
            <a:off x="2911475" y="6227763"/>
            <a:ext cx="1441450" cy="153987"/>
          </a:xfrm>
          <a:prstGeom prst="ellipse">
            <a:avLst/>
          </a:prstGeom>
          <a:solidFill>
            <a:srgbClr val="6C06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4850" name="Oval 34"/>
          <p:cNvSpPr>
            <a:spLocks noChangeArrowheads="1"/>
          </p:cNvSpPr>
          <p:nvPr/>
        </p:nvSpPr>
        <p:spPr bwMode="auto">
          <a:xfrm>
            <a:off x="606425" y="6208713"/>
            <a:ext cx="1441450" cy="153987"/>
          </a:xfrm>
          <a:prstGeom prst="ellipse">
            <a:avLst/>
          </a:prstGeom>
          <a:solidFill>
            <a:srgbClr val="6C069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575" y="1158875"/>
            <a:ext cx="5938838" cy="935038"/>
          </a:xfrm>
        </p:spPr>
        <p:txBody>
          <a:bodyPr/>
          <a:lstStyle/>
          <a:p>
            <a:r>
              <a:rPr lang="fr-FR" altLang="fr-FR" smtClean="0"/>
              <a:t>Technique de coloration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608013" y="6300788"/>
            <a:ext cx="1441450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4851" name="AutoShape 35"/>
          <p:cNvSpPr>
            <a:spLocks noChangeArrowheads="1"/>
          </p:cNvSpPr>
          <p:nvPr/>
        </p:nvSpPr>
        <p:spPr bwMode="auto">
          <a:xfrm flipV="1">
            <a:off x="1760538" y="5868988"/>
            <a:ext cx="144462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6C06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52" name="AutoShape 36"/>
          <p:cNvSpPr>
            <a:spLocks noChangeArrowheads="1"/>
          </p:cNvSpPr>
          <p:nvPr/>
        </p:nvSpPr>
        <p:spPr bwMode="auto">
          <a:xfrm flipV="1">
            <a:off x="968375" y="5795963"/>
            <a:ext cx="144463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6C06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53" name="AutoShape 37"/>
          <p:cNvSpPr>
            <a:spLocks noChangeArrowheads="1"/>
          </p:cNvSpPr>
          <p:nvPr/>
        </p:nvSpPr>
        <p:spPr bwMode="auto">
          <a:xfrm flipV="1">
            <a:off x="1544638" y="5724525"/>
            <a:ext cx="144462" cy="144463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6C06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54" name="AutoShape 38"/>
          <p:cNvSpPr>
            <a:spLocks noChangeArrowheads="1"/>
          </p:cNvSpPr>
          <p:nvPr/>
        </p:nvSpPr>
        <p:spPr bwMode="auto">
          <a:xfrm flipV="1">
            <a:off x="1255713" y="5868988"/>
            <a:ext cx="144462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6C069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139700" y="4905375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 sz="1200">
                <a:latin typeface="Comic Sans MS" panose="030F0702030302020204" pitchFamily="66" charset="0"/>
              </a:rPr>
              <a:t>Fixation au May Grünwald pur</a:t>
            </a:r>
          </a:p>
          <a:p>
            <a:pPr algn="ctr" eaLnBrk="1" hangingPunct="1"/>
            <a:r>
              <a:rPr lang="fr-FR" altLang="fr-FR" sz="1200">
                <a:latin typeface="Comic Sans MS" panose="030F0702030302020204" pitchFamily="66" charset="0"/>
              </a:rPr>
              <a:t>3 minutes</a:t>
            </a: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2535238" y="4894263"/>
            <a:ext cx="2735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 sz="1200">
                <a:latin typeface="Comic Sans MS" panose="030F0702030302020204" pitchFamily="66" charset="0"/>
              </a:rPr>
              <a:t>Coloration au May Grünwald 1/2</a:t>
            </a:r>
          </a:p>
          <a:p>
            <a:pPr algn="ctr" eaLnBrk="1" hangingPunct="1"/>
            <a:r>
              <a:rPr lang="fr-FR" altLang="fr-FR" sz="1200">
                <a:latin typeface="Comic Sans MS" panose="030F0702030302020204" pitchFamily="66" charset="0"/>
              </a:rPr>
              <a:t>1 minute</a:t>
            </a:r>
          </a:p>
        </p:txBody>
      </p:sp>
      <p:sp>
        <p:nvSpPr>
          <p:cNvPr id="34864" name="Oval 48"/>
          <p:cNvSpPr>
            <a:spLocks noChangeArrowheads="1"/>
          </p:cNvSpPr>
          <p:nvPr/>
        </p:nvSpPr>
        <p:spPr bwMode="auto">
          <a:xfrm>
            <a:off x="2911475" y="6227763"/>
            <a:ext cx="1441450" cy="153987"/>
          </a:xfrm>
          <a:prstGeom prst="ellipse">
            <a:avLst/>
          </a:prstGeom>
          <a:solidFill>
            <a:srgbClr val="AF10F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2911475" y="6310313"/>
            <a:ext cx="1441450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4964113" y="490537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 sz="1200">
                <a:latin typeface="Comic Sans MS" panose="030F0702030302020204" pitchFamily="66" charset="0"/>
              </a:rPr>
              <a:t>Coloration au Giemsa  1/8</a:t>
            </a:r>
          </a:p>
          <a:p>
            <a:pPr algn="ctr" eaLnBrk="1" hangingPunct="1"/>
            <a:r>
              <a:rPr lang="fr-FR" altLang="fr-FR" sz="1200">
                <a:latin typeface="Comic Sans MS" panose="030F0702030302020204" pitchFamily="66" charset="0"/>
              </a:rPr>
              <a:t>20 minutes</a:t>
            </a:r>
          </a:p>
        </p:txBody>
      </p:sp>
      <p:sp>
        <p:nvSpPr>
          <p:cNvPr id="34866" name="Text Box 50"/>
          <p:cNvSpPr txBox="1">
            <a:spLocks noChangeArrowheads="1"/>
          </p:cNvSpPr>
          <p:nvPr/>
        </p:nvSpPr>
        <p:spPr bwMode="auto">
          <a:xfrm>
            <a:off x="6948488" y="4894263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fr-FR" altLang="fr-FR" sz="1200">
                <a:latin typeface="Comic Sans MS" panose="030F0702030302020204" pitchFamily="66" charset="0"/>
              </a:rPr>
              <a:t>Rinçage à l’eau neutre</a:t>
            </a:r>
          </a:p>
          <a:p>
            <a:pPr eaLnBrk="1" hangingPunct="1"/>
            <a:r>
              <a:rPr lang="fr-FR" altLang="fr-FR" sz="1200">
                <a:latin typeface="Comic Sans MS" panose="030F0702030302020204" pitchFamily="66" charset="0"/>
              </a:rPr>
              <a:t>Séchage</a:t>
            </a: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7581900" y="5086350"/>
            <a:ext cx="635000" cy="1438275"/>
            <a:chOff x="4876" y="2704"/>
            <a:chExt cx="400" cy="906"/>
          </a:xfrm>
        </p:grpSpPr>
        <p:sp>
          <p:nvSpPr>
            <p:cNvPr id="18459" name="Rectangle 52"/>
            <p:cNvSpPr>
              <a:spLocks noChangeArrowheads="1"/>
            </p:cNvSpPr>
            <p:nvPr/>
          </p:nvSpPr>
          <p:spPr bwMode="auto">
            <a:xfrm>
              <a:off x="4921" y="2704"/>
              <a:ext cx="292" cy="893"/>
            </a:xfrm>
            <a:prstGeom prst="rect">
              <a:avLst/>
            </a:prstGeom>
            <a:solidFill>
              <a:srgbClr val="FFFF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8460" name="Text Box 53"/>
            <p:cNvSpPr txBox="1">
              <a:spLocks noChangeArrowheads="1"/>
            </p:cNvSpPr>
            <p:nvPr/>
          </p:nvSpPr>
          <p:spPr bwMode="auto">
            <a:xfrm>
              <a:off x="4876" y="3475"/>
              <a:ext cx="400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800"/>
                <a:t>AZ125896</a:t>
              </a:r>
            </a:p>
          </p:txBody>
        </p:sp>
        <p:sp>
          <p:nvSpPr>
            <p:cNvPr id="18461" name="AutoShape 54"/>
            <p:cNvSpPr>
              <a:spLocks noChangeArrowheads="1"/>
            </p:cNvSpPr>
            <p:nvPr/>
          </p:nvSpPr>
          <p:spPr bwMode="auto">
            <a:xfrm>
              <a:off x="4979" y="2871"/>
              <a:ext cx="186" cy="58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A9FB"/>
                </a:gs>
                <a:gs pos="100000">
                  <a:srgbClr val="AF10F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34871" name="AutoShape 55"/>
          <p:cNvSpPr>
            <a:spLocks noChangeArrowheads="1"/>
          </p:cNvSpPr>
          <p:nvPr/>
        </p:nvSpPr>
        <p:spPr bwMode="auto">
          <a:xfrm flipV="1">
            <a:off x="3919538" y="5868988"/>
            <a:ext cx="144462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CBF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72" name="AutoShape 56"/>
          <p:cNvSpPr>
            <a:spLocks noChangeArrowheads="1"/>
          </p:cNvSpPr>
          <p:nvPr/>
        </p:nvSpPr>
        <p:spPr bwMode="auto">
          <a:xfrm flipV="1">
            <a:off x="3130550" y="5795963"/>
            <a:ext cx="144463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CBF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73" name="AutoShape 57"/>
          <p:cNvSpPr>
            <a:spLocks noChangeArrowheads="1"/>
          </p:cNvSpPr>
          <p:nvPr/>
        </p:nvSpPr>
        <p:spPr bwMode="auto">
          <a:xfrm flipV="1">
            <a:off x="3703638" y="5724525"/>
            <a:ext cx="144462" cy="144463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CBF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74" name="AutoShape 58"/>
          <p:cNvSpPr>
            <a:spLocks noChangeArrowheads="1"/>
          </p:cNvSpPr>
          <p:nvPr/>
        </p:nvSpPr>
        <p:spPr bwMode="auto">
          <a:xfrm flipV="1">
            <a:off x="3416300" y="5868988"/>
            <a:ext cx="144463" cy="144462"/>
          </a:xfrm>
          <a:prstGeom prst="wedgeEllipseCallout">
            <a:avLst>
              <a:gd name="adj1" fmla="val -7144"/>
              <a:gd name="adj2" fmla="val 118130"/>
            </a:avLst>
          </a:prstGeom>
          <a:solidFill>
            <a:srgbClr val="CBF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5000625" y="5876925"/>
            <a:ext cx="1873250" cy="504825"/>
          </a:xfrm>
          <a:prstGeom prst="rect">
            <a:avLst/>
          </a:prstGeom>
          <a:solidFill>
            <a:srgbClr val="C552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8458" name="Espace réservé du numéro de diapositive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110C966F-C046-4710-89E2-E2D60BE21687}" type="slidenum">
              <a:rPr lang="fr-FR" altLang="fr-FR">
                <a:latin typeface="Comic Sans MS" panose="030F0702030302020204" pitchFamily="66" charset="0"/>
              </a:rPr>
              <a:pPr/>
              <a:t>6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23 L 4.72222E-6 0.0525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6 L 1.11111E-6 0.041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2.77778E-6 0.041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3.88889E-6 0.0629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0023 L -3.61111E-6 0.0525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3.61111E-6 0.041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4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0.041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4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2.77778E-6 0.0629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4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-1.94444E-6 0.16783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4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4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4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4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7" grpId="0" animBg="1"/>
      <p:bldP spid="34877" grpId="0" animBg="1"/>
      <p:bldP spid="34877" grpId="1" animBg="1"/>
      <p:bldP spid="34850" grpId="0" animBg="1"/>
      <p:bldP spid="34818" grpId="0"/>
      <p:bldP spid="34849" grpId="0" animBg="1"/>
      <p:bldP spid="34851" grpId="0" animBg="1"/>
      <p:bldP spid="34851" grpId="1" animBg="1"/>
      <p:bldP spid="34851" grpId="2" animBg="1"/>
      <p:bldP spid="34852" grpId="0" animBg="1"/>
      <p:bldP spid="34852" grpId="1" animBg="1"/>
      <p:bldP spid="34852" grpId="2" animBg="1"/>
      <p:bldP spid="34853" grpId="0" animBg="1"/>
      <p:bldP spid="34853" grpId="1" animBg="1"/>
      <p:bldP spid="34853" grpId="2" animBg="1"/>
      <p:bldP spid="34854" grpId="0" animBg="1"/>
      <p:bldP spid="34854" grpId="1" animBg="1"/>
      <p:bldP spid="34854" grpId="2" animBg="1"/>
      <p:bldP spid="34860" grpId="0"/>
      <p:bldP spid="34861" grpId="0"/>
      <p:bldP spid="34864" grpId="0" animBg="1"/>
      <p:bldP spid="34862" grpId="0" animBg="1"/>
      <p:bldP spid="34865" grpId="0"/>
      <p:bldP spid="34866" grpId="0"/>
      <p:bldP spid="34871" grpId="0" animBg="1"/>
      <p:bldP spid="34871" grpId="1" animBg="1"/>
      <p:bldP spid="34871" grpId="2" animBg="1"/>
      <p:bldP spid="34872" grpId="0" animBg="1"/>
      <p:bldP spid="34872" grpId="1" animBg="1"/>
      <p:bldP spid="34872" grpId="2" animBg="1"/>
      <p:bldP spid="34873" grpId="0" animBg="1"/>
      <p:bldP spid="34873" grpId="1" animBg="1"/>
      <p:bldP spid="34873" grpId="2" animBg="1"/>
      <p:bldP spid="34874" grpId="0" animBg="1"/>
      <p:bldP spid="34874" grpId="1" animBg="1"/>
      <p:bldP spid="34874" grpId="2" animBg="1"/>
      <p:bldP spid="348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1125538"/>
            <a:ext cx="7488238" cy="1143000"/>
          </a:xfrm>
        </p:spPr>
        <p:txBody>
          <a:bodyPr/>
          <a:lstStyle/>
          <a:p>
            <a:r>
              <a:rPr lang="fr-FR" altLang="fr-FR" smtClean="0"/>
              <a:t>Principe de la coloration </a:t>
            </a:r>
            <a:br>
              <a:rPr lang="fr-FR" altLang="fr-FR" smtClean="0"/>
            </a:br>
            <a:r>
              <a:rPr lang="fr-FR" altLang="fr-FR" smtClean="0"/>
              <a:t>au May Grünwald-Giemsa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850" y="2420938"/>
            <a:ext cx="8429625" cy="4064000"/>
          </a:xfrm>
          <a:solidFill>
            <a:schemeClr val="accent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fr-FR" altLang="fr-FR" smtClean="0"/>
              <a:t>Réactifs : </a:t>
            </a:r>
          </a:p>
          <a:p>
            <a:pPr algn="just"/>
            <a:r>
              <a:rPr lang="fr-FR" altLang="fr-FR" smtClean="0"/>
              <a:t>Colorants : </a:t>
            </a:r>
          </a:p>
          <a:p>
            <a:pPr lvl="1" algn="just"/>
            <a:r>
              <a:rPr lang="fr-FR" altLang="fr-FR" smtClean="0"/>
              <a:t>May Grünwald : éosinate de bleu de méthylène </a:t>
            </a:r>
          </a:p>
          <a:p>
            <a:pPr lvl="1" algn="just"/>
            <a:r>
              <a:rPr lang="fr-FR" altLang="fr-FR" smtClean="0"/>
              <a:t>Giemsa : éosinate d’azur de méthylène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fr-FR" altLang="fr-FR" smtClean="0"/>
              <a:t>solubilisés dans l’alcool méthylique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fr-FR" altLang="fr-FR" smtClean="0"/>
              <a:t>actifs après dissociation par l’eau neutre en </a:t>
            </a:r>
          </a:p>
          <a:p>
            <a:pPr lvl="2" algn="just"/>
            <a:r>
              <a:rPr lang="fr-FR" altLang="fr-FR" b="1" smtClean="0">
                <a:solidFill>
                  <a:srgbClr val="FFBC79"/>
                </a:solidFill>
              </a:rPr>
              <a:t>Ions acides : éosinates (MG et G)</a:t>
            </a:r>
          </a:p>
          <a:p>
            <a:pPr lvl="2" algn="just"/>
            <a:r>
              <a:rPr lang="fr-FR" altLang="fr-FR" smtClean="0">
                <a:solidFill>
                  <a:srgbClr val="4C87FE"/>
                </a:solidFill>
              </a:rPr>
              <a:t>Ions basiques : bleu et azur de méthylène</a:t>
            </a:r>
          </a:p>
          <a:p>
            <a:pPr algn="just"/>
            <a:r>
              <a:rPr lang="fr-FR" altLang="fr-FR" smtClean="0"/>
              <a:t>Eau neutre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3317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938164B2-F7C9-4837-89F9-EEDF0620BE9A}" type="slidenum">
              <a:rPr lang="fr-FR" altLang="fr-FR">
                <a:latin typeface="Comic Sans MS" panose="030F0702030302020204" pitchFamily="66" charset="0"/>
              </a:rPr>
              <a:pPr/>
              <a:t>7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08050"/>
            <a:ext cx="6862763" cy="1143000"/>
          </a:xfrm>
        </p:spPr>
        <p:txBody>
          <a:bodyPr/>
          <a:lstStyle/>
          <a:p>
            <a:r>
              <a:rPr lang="fr-FR" altLang="fr-FR" smtClean="0"/>
              <a:t>Principe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sp>
        <p:nvSpPr>
          <p:cNvPr id="29781" name="Rectangle 85"/>
          <p:cNvSpPr>
            <a:spLocks noChangeArrowheads="1"/>
          </p:cNvSpPr>
          <p:nvPr/>
        </p:nvSpPr>
        <p:spPr bwMode="auto">
          <a:xfrm>
            <a:off x="0" y="2173288"/>
            <a:ext cx="9109075" cy="40814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sz="2000" b="1">
                <a:latin typeface="Comic Sans MS" panose="030F0702030302020204" pitchFamily="66" charset="0"/>
              </a:rPr>
              <a:t>Éléments à colorer : les structures cellulaires 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b="1">
                <a:latin typeface="Comic Sans MS" panose="030F0702030302020204" pitchFamily="66" charset="0"/>
              </a:rPr>
              <a:t>Basiques 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Cytoplasme des polynucléaires (granulocytes)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Cytoplasme des hématies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Granulations des polynucléaires éosinophiles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b="1">
                <a:latin typeface="Comic Sans MS" panose="030F0702030302020204" pitchFamily="66" charset="0"/>
              </a:rPr>
              <a:t>Acides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Cytoplasme des mononucléaires et des plaquettes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Granulations des polynucléaires basophiles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b="1">
                <a:latin typeface="Comic Sans MS" panose="030F0702030302020204" pitchFamily="66" charset="0"/>
              </a:rPr>
              <a:t>Neutres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Noyaux de toutes les cellules (40 % acides nucléiques-60 % protéines basiques)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latin typeface="Comic Sans MS" panose="030F0702030302020204" pitchFamily="66" charset="0"/>
              </a:rPr>
              <a:t>Granulations des polynucléaires neutrophiles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4341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7C4F8526-52D8-40DC-8AAB-4C0510EB16F7}" type="slidenum">
              <a:rPr lang="fr-FR" altLang="fr-FR">
                <a:latin typeface="Comic Sans MS" panose="030F0702030302020204" pitchFamily="66" charset="0"/>
              </a:rPr>
              <a:pPr/>
              <a:t>8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97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7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7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7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7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7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97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7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97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97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338" y="981075"/>
            <a:ext cx="7491412" cy="1143000"/>
          </a:xfrm>
        </p:spPr>
        <p:txBody>
          <a:bodyPr/>
          <a:lstStyle/>
          <a:p>
            <a:r>
              <a:rPr lang="fr-FR" altLang="fr-FR" smtClean="0"/>
              <a:t>Principe de la coloration </a:t>
            </a:r>
            <a:br>
              <a:rPr lang="fr-FR" altLang="fr-FR" smtClean="0"/>
            </a:br>
            <a:r>
              <a:rPr lang="fr-FR" altLang="fr-FR" smtClean="0"/>
              <a:t>au May Grünwald Giemsa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3338" y="2168525"/>
            <a:ext cx="9110662" cy="3959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sz="2800">
                <a:latin typeface="Comic Sans MS" panose="030F0702030302020204" pitchFamily="66" charset="0"/>
              </a:rPr>
              <a:t>Action complémentaire : 4 affinités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sz="2400">
                <a:latin typeface="Comic Sans MS" panose="030F0702030302020204" pitchFamily="66" charset="0"/>
              </a:rPr>
              <a:t>3 orthochromatiques </a:t>
            </a:r>
            <a:r>
              <a:rPr lang="fr-FR" altLang="fr-FR" sz="2000">
                <a:latin typeface="Comic Sans MS" panose="030F0702030302020204" pitchFamily="66" charset="0"/>
              </a:rPr>
              <a:t>(même couleur que l’ion colorant)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b="1">
                <a:latin typeface="Comic Sans MS" panose="030F0702030302020204" pitchFamily="66" charset="0"/>
              </a:rPr>
              <a:t>Acidophile : structures cellulaires captant les ions acides (éosine) colorées en rose orangé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solidFill>
                  <a:srgbClr val="3C24EA"/>
                </a:solidFill>
                <a:latin typeface="Comic Sans MS" panose="030F0702030302020204" pitchFamily="66" charset="0"/>
              </a:rPr>
              <a:t>Basophile : structures cellulaires captant les ions basiques (bleu de méthylène)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solidFill>
                  <a:srgbClr val="6C069A"/>
                </a:solidFill>
                <a:latin typeface="Comic Sans MS" panose="030F0702030302020204" pitchFamily="66" charset="0"/>
              </a:rPr>
              <a:t>Neutrophile : structures cellulaires captant à la fois les ions acides et basiques</a:t>
            </a: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 sz="2400">
                <a:latin typeface="Comic Sans MS" panose="030F0702030302020204" pitchFamily="66" charset="0"/>
              </a:rPr>
              <a:t>1 métachromatique</a:t>
            </a:r>
            <a:r>
              <a:rPr lang="fr-FR" altLang="fr-FR" sz="2000">
                <a:latin typeface="Comic Sans MS" panose="030F0702030302020204" pitchFamily="66" charset="0"/>
              </a:rPr>
              <a:t> (autre couleur que l’ion colorant)</a:t>
            </a:r>
          </a:p>
          <a:p>
            <a:pPr lvl="2" algn="just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</a:pPr>
            <a:r>
              <a:rPr lang="fr-FR" altLang="fr-FR">
                <a:solidFill>
                  <a:srgbClr val="FE4844"/>
                </a:solidFill>
                <a:latin typeface="Comic Sans MS" panose="030F0702030302020204" pitchFamily="66" charset="0"/>
              </a:rPr>
              <a:t>Azurophile : structures cellulaires concentrant l’azur de méthylène (bleu) en donnant une couleur rouge pourpre</a:t>
            </a:r>
            <a:endParaRPr lang="fr-FR" altLang="fr-FR" sz="2000">
              <a:solidFill>
                <a:srgbClr val="FE4844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Equipe pédagogique du lycée Jean MOULIN ANGERS</a:t>
            </a:r>
          </a:p>
        </p:txBody>
      </p:sp>
      <p:sp>
        <p:nvSpPr>
          <p:cNvPr id="16389" name="Espace réservé du numéro de diapositiv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7A82BF6B-F0BA-4512-AA2E-D5E8DE64B261}" type="slidenum">
              <a:rPr lang="fr-FR" altLang="fr-FR">
                <a:latin typeface="Comic Sans MS" panose="030F0702030302020204" pitchFamily="66" charset="0"/>
              </a:rPr>
              <a:pPr/>
              <a:t>9</a:t>
            </a:fld>
            <a:endParaRPr lang="fr-FR" altLang="fr-FR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2176</TotalTime>
  <Words>736</Words>
  <Application>Microsoft Office PowerPoint</Application>
  <PresentationFormat>Affichage à l'écran (4:3)</PresentationFormat>
  <Paragraphs>150</Paragraphs>
  <Slides>13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Garamond</vt:lpstr>
      <vt:lpstr>Symbol</vt:lpstr>
      <vt:lpstr>Trebuchet MS</vt:lpstr>
      <vt:lpstr>Wingdings</vt:lpstr>
      <vt:lpstr>Berlin</vt:lpstr>
      <vt:lpstr>Étalement et coloration du sang au May Grünwald Giemsa MGG</vt:lpstr>
      <vt:lpstr>Réalisation de frottis</vt:lpstr>
      <vt:lpstr>Étalement</vt:lpstr>
      <vt:lpstr>Technique du frottis</vt:lpstr>
      <vt:lpstr>Technique de coloration Préparation extemporanée de l’eau neutre</vt:lpstr>
      <vt:lpstr>Technique de coloration</vt:lpstr>
      <vt:lpstr>Principe de la coloration  au May Grünwald-Giemsa</vt:lpstr>
      <vt:lpstr>Principe de la coloration  au May Grünwald Giemsa</vt:lpstr>
      <vt:lpstr>Principe de la coloration  au May Grünwald Giemsa</vt:lpstr>
      <vt:lpstr>Résultats de la coloration  au May Grünwald Giemsa</vt:lpstr>
      <vt:lpstr>Résultats de la coloration  au May Grünwald Giemsa</vt:lpstr>
      <vt:lpstr>Résultats de la coloration  au May Grünwald Giemsa</vt:lpstr>
      <vt:lpstr>Résultats de la coloration  au May Grünwald Giemsa</vt:lpstr>
    </vt:vector>
  </TitlesOfParts>
  <Company>MAISON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Dénombrement cellulaire ou numération</dc:title>
  <dc:creator>Catherine POCHET</dc:creator>
  <cp:lastModifiedBy>Cathy</cp:lastModifiedBy>
  <cp:revision>70</cp:revision>
  <dcterms:created xsi:type="dcterms:W3CDTF">2006-11-15T19:17:40Z</dcterms:created>
  <dcterms:modified xsi:type="dcterms:W3CDTF">2015-11-30T14:32:19Z</dcterms:modified>
</cp:coreProperties>
</file>