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0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6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672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64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27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26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608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01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32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8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81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800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51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08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9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99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2F8B9-ED75-4D49-8C62-E86E542982A5}" type="datetimeFigureOut">
              <a:rPr lang="fr-FR" smtClean="0"/>
              <a:t>06/10/2022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17FD10-4A20-4FA1-8225-7C89084F4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14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odocteurs.fr/maladies-orl-parotidectomie-glande-salivaire-en-danger-22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Glandes salivaires et salive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50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585"/>
          </a:xfrm>
        </p:spPr>
        <p:txBody>
          <a:bodyPr/>
          <a:lstStyle/>
          <a:p>
            <a:r>
              <a:rPr lang="fr-FR" dirty="0" smtClean="0"/>
              <a:t>Glandes salivaires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8281" y="1608652"/>
            <a:ext cx="8839200" cy="3589424"/>
          </a:xfrm>
        </p:spPr>
        <p:txBody>
          <a:bodyPr>
            <a:noAutofit/>
          </a:bodyPr>
          <a:lstStyle/>
          <a:p>
            <a:r>
              <a:rPr lang="fr-FR" sz="2800" dirty="0" smtClean="0">
                <a:hlinkClick r:id="rId2"/>
              </a:rPr>
              <a:t>Page du site </a:t>
            </a:r>
            <a:r>
              <a:rPr lang="fr-FR" sz="2800" dirty="0" smtClean="0">
                <a:hlinkClick r:id="rId2"/>
              </a:rPr>
              <a:t>Allo docteurs.fr </a:t>
            </a:r>
            <a:r>
              <a:rPr lang="fr-FR" sz="2800" dirty="0" smtClean="0"/>
              <a:t>consacrée à la principale glande salivaire : la glande </a:t>
            </a:r>
            <a:r>
              <a:rPr lang="fr-FR" sz="2800" dirty="0" smtClean="0"/>
              <a:t>parotide</a:t>
            </a:r>
          </a:p>
          <a:p>
            <a:pPr lvl="1"/>
            <a:r>
              <a:rPr lang="fr-FR" sz="2600" dirty="0" smtClean="0"/>
              <a:t>Son rôle</a:t>
            </a:r>
          </a:p>
          <a:p>
            <a:pPr lvl="1"/>
            <a:r>
              <a:rPr lang="fr-FR" sz="2600" dirty="0" smtClean="0"/>
              <a:t>Son inflammation</a:t>
            </a:r>
          </a:p>
          <a:p>
            <a:pPr lvl="1"/>
            <a:r>
              <a:rPr lang="fr-FR" sz="2600" dirty="0" smtClean="0"/>
              <a:t>Son ablation et ses conséquences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/>
          </a:p>
          <a:p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75623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081319" y="2726724"/>
            <a:ext cx="3575222" cy="3148745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585"/>
          </a:xfrm>
        </p:spPr>
        <p:txBody>
          <a:bodyPr/>
          <a:lstStyle/>
          <a:p>
            <a:r>
              <a:rPr lang="fr-FR" dirty="0" smtClean="0"/>
              <a:t>Glandes salivaires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6416" y="1190295"/>
            <a:ext cx="9160947" cy="1759308"/>
          </a:xfrm>
        </p:spPr>
        <p:txBody>
          <a:bodyPr>
            <a:normAutofit/>
          </a:bodyPr>
          <a:lstStyle/>
          <a:p>
            <a:pPr marL="228600" lvl="1" algn="just">
              <a:spcBef>
                <a:spcPts val="1000"/>
              </a:spcBef>
            </a:pPr>
            <a:r>
              <a:rPr lang="fr-FR" sz="2400" dirty="0" smtClean="0"/>
              <a:t>Ensemble de trois glandes principales et de nombreuses glandes accessoires disséminées dans la cavité buccale élaborant la salive et l’excrétant dans la cavité buccale par l’intermédiaire de canaux</a:t>
            </a:r>
          </a:p>
          <a:p>
            <a:pPr marL="0" indent="0" algn="just">
              <a:buNone/>
            </a:pP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48679" y="3177493"/>
            <a:ext cx="306703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Glandes parotides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8678" y="4274215"/>
            <a:ext cx="788963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Glandes sous-maxillaires ou sous mandibulaires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48677" y="5381053"/>
            <a:ext cx="357152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Glandes sublinguales</a:t>
            </a:r>
          </a:p>
        </p:txBody>
      </p:sp>
      <p:grpSp>
        <p:nvGrpSpPr>
          <p:cNvPr id="20" name="Groupe 19"/>
          <p:cNvGrpSpPr/>
          <p:nvPr/>
        </p:nvGrpSpPr>
        <p:grpSpPr>
          <a:xfrm>
            <a:off x="8081319" y="2726724"/>
            <a:ext cx="3575222" cy="3080952"/>
            <a:chOff x="8081319" y="2726724"/>
            <a:chExt cx="3575222" cy="3080952"/>
          </a:xfrm>
        </p:grpSpPr>
        <p:sp>
          <p:nvSpPr>
            <p:cNvPr id="12" name="Forme libre 11"/>
            <p:cNvSpPr/>
            <p:nvPr/>
          </p:nvSpPr>
          <p:spPr>
            <a:xfrm>
              <a:off x="8081319" y="2726724"/>
              <a:ext cx="3575222" cy="3080952"/>
            </a:xfrm>
            <a:custGeom>
              <a:avLst/>
              <a:gdLst>
                <a:gd name="connsiteX0" fmla="*/ 16476 w 3575222"/>
                <a:gd name="connsiteY0" fmla="*/ 0 h 3080952"/>
                <a:gd name="connsiteX1" fmla="*/ 8238 w 3575222"/>
                <a:gd name="connsiteY1" fmla="*/ 197708 h 3080952"/>
                <a:gd name="connsiteX2" fmla="*/ 0 w 3575222"/>
                <a:gd name="connsiteY2" fmla="*/ 304800 h 3080952"/>
                <a:gd name="connsiteX3" fmla="*/ 8238 w 3575222"/>
                <a:gd name="connsiteY3" fmla="*/ 593125 h 3080952"/>
                <a:gd name="connsiteX4" fmla="*/ 24713 w 3575222"/>
                <a:gd name="connsiteY4" fmla="*/ 659027 h 3080952"/>
                <a:gd name="connsiteX5" fmla="*/ 57665 w 3575222"/>
                <a:gd name="connsiteY5" fmla="*/ 708454 h 3080952"/>
                <a:gd name="connsiteX6" fmla="*/ 74140 w 3575222"/>
                <a:gd name="connsiteY6" fmla="*/ 733168 h 3080952"/>
                <a:gd name="connsiteX7" fmla="*/ 90616 w 3575222"/>
                <a:gd name="connsiteY7" fmla="*/ 757881 h 3080952"/>
                <a:gd name="connsiteX8" fmla="*/ 115330 w 3575222"/>
                <a:gd name="connsiteY8" fmla="*/ 807308 h 3080952"/>
                <a:gd name="connsiteX9" fmla="*/ 131805 w 3575222"/>
                <a:gd name="connsiteY9" fmla="*/ 856735 h 3080952"/>
                <a:gd name="connsiteX10" fmla="*/ 148281 w 3575222"/>
                <a:gd name="connsiteY10" fmla="*/ 881449 h 3080952"/>
                <a:gd name="connsiteX11" fmla="*/ 164757 w 3575222"/>
                <a:gd name="connsiteY11" fmla="*/ 930876 h 3080952"/>
                <a:gd name="connsiteX12" fmla="*/ 181232 w 3575222"/>
                <a:gd name="connsiteY12" fmla="*/ 980303 h 3080952"/>
                <a:gd name="connsiteX13" fmla="*/ 189470 w 3575222"/>
                <a:gd name="connsiteY13" fmla="*/ 1013254 h 3080952"/>
                <a:gd name="connsiteX14" fmla="*/ 197708 w 3575222"/>
                <a:gd name="connsiteY14" fmla="*/ 1037968 h 3080952"/>
                <a:gd name="connsiteX15" fmla="*/ 205946 w 3575222"/>
                <a:gd name="connsiteY15" fmla="*/ 1079157 h 3080952"/>
                <a:gd name="connsiteX16" fmla="*/ 222422 w 3575222"/>
                <a:gd name="connsiteY16" fmla="*/ 1128584 h 3080952"/>
                <a:gd name="connsiteX17" fmla="*/ 230659 w 3575222"/>
                <a:gd name="connsiteY17" fmla="*/ 1153298 h 3080952"/>
                <a:gd name="connsiteX18" fmla="*/ 247135 w 3575222"/>
                <a:gd name="connsiteY18" fmla="*/ 1202725 h 3080952"/>
                <a:gd name="connsiteX19" fmla="*/ 255373 w 3575222"/>
                <a:gd name="connsiteY19" fmla="*/ 1227438 h 3080952"/>
                <a:gd name="connsiteX20" fmla="*/ 321276 w 3575222"/>
                <a:gd name="connsiteY20" fmla="*/ 1326292 h 3080952"/>
                <a:gd name="connsiteX21" fmla="*/ 337751 w 3575222"/>
                <a:gd name="connsiteY21" fmla="*/ 1351006 h 3080952"/>
                <a:gd name="connsiteX22" fmla="*/ 362465 w 3575222"/>
                <a:gd name="connsiteY22" fmla="*/ 1400433 h 3080952"/>
                <a:gd name="connsiteX23" fmla="*/ 378940 w 3575222"/>
                <a:gd name="connsiteY23" fmla="*/ 1482811 h 3080952"/>
                <a:gd name="connsiteX24" fmla="*/ 395416 w 3575222"/>
                <a:gd name="connsiteY24" fmla="*/ 1622854 h 3080952"/>
                <a:gd name="connsiteX25" fmla="*/ 411892 w 3575222"/>
                <a:gd name="connsiteY25" fmla="*/ 1672281 h 3080952"/>
                <a:gd name="connsiteX26" fmla="*/ 428367 w 3575222"/>
                <a:gd name="connsiteY26" fmla="*/ 1696995 h 3080952"/>
                <a:gd name="connsiteX27" fmla="*/ 444843 w 3575222"/>
                <a:gd name="connsiteY27" fmla="*/ 2059460 h 3080952"/>
                <a:gd name="connsiteX28" fmla="*/ 502508 w 3575222"/>
                <a:gd name="connsiteY28" fmla="*/ 2117125 h 3080952"/>
                <a:gd name="connsiteX29" fmla="*/ 527222 w 3575222"/>
                <a:gd name="connsiteY29" fmla="*/ 2133600 h 3080952"/>
                <a:gd name="connsiteX30" fmla="*/ 576649 w 3575222"/>
                <a:gd name="connsiteY30" fmla="*/ 2150076 h 3080952"/>
                <a:gd name="connsiteX31" fmla="*/ 634313 w 3575222"/>
                <a:gd name="connsiteY31" fmla="*/ 2215979 h 3080952"/>
                <a:gd name="connsiteX32" fmla="*/ 642551 w 3575222"/>
                <a:gd name="connsiteY32" fmla="*/ 2240692 h 3080952"/>
                <a:gd name="connsiteX33" fmla="*/ 675503 w 3575222"/>
                <a:gd name="connsiteY33" fmla="*/ 2290119 h 3080952"/>
                <a:gd name="connsiteX34" fmla="*/ 683740 w 3575222"/>
                <a:gd name="connsiteY34" fmla="*/ 2314833 h 3080952"/>
                <a:gd name="connsiteX35" fmla="*/ 667265 w 3575222"/>
                <a:gd name="connsiteY35" fmla="*/ 2397211 h 3080952"/>
                <a:gd name="connsiteX36" fmla="*/ 650789 w 3575222"/>
                <a:gd name="connsiteY36" fmla="*/ 2454876 h 3080952"/>
                <a:gd name="connsiteX37" fmla="*/ 642551 w 3575222"/>
                <a:gd name="connsiteY37" fmla="*/ 2512541 h 3080952"/>
                <a:gd name="connsiteX38" fmla="*/ 634313 w 3575222"/>
                <a:gd name="connsiteY38" fmla="*/ 2561968 h 3080952"/>
                <a:gd name="connsiteX39" fmla="*/ 642551 w 3575222"/>
                <a:gd name="connsiteY39" fmla="*/ 2734962 h 3080952"/>
                <a:gd name="connsiteX40" fmla="*/ 659027 w 3575222"/>
                <a:gd name="connsiteY40" fmla="*/ 2792627 h 3080952"/>
                <a:gd name="connsiteX41" fmla="*/ 716692 w 3575222"/>
                <a:gd name="connsiteY41" fmla="*/ 2858530 h 3080952"/>
                <a:gd name="connsiteX42" fmla="*/ 790832 w 3575222"/>
                <a:gd name="connsiteY42" fmla="*/ 2916195 h 3080952"/>
                <a:gd name="connsiteX43" fmla="*/ 840259 w 3575222"/>
                <a:gd name="connsiteY43" fmla="*/ 2932671 h 3080952"/>
                <a:gd name="connsiteX44" fmla="*/ 864973 w 3575222"/>
                <a:gd name="connsiteY44" fmla="*/ 2940908 h 3080952"/>
                <a:gd name="connsiteX45" fmla="*/ 897924 w 3575222"/>
                <a:gd name="connsiteY45" fmla="*/ 2949146 h 3080952"/>
                <a:gd name="connsiteX46" fmla="*/ 972065 w 3575222"/>
                <a:gd name="connsiteY46" fmla="*/ 2973860 h 3080952"/>
                <a:gd name="connsiteX47" fmla="*/ 996778 w 3575222"/>
                <a:gd name="connsiteY47" fmla="*/ 2982098 h 3080952"/>
                <a:gd name="connsiteX48" fmla="*/ 1054443 w 3575222"/>
                <a:gd name="connsiteY48" fmla="*/ 2998573 h 3080952"/>
                <a:gd name="connsiteX49" fmla="*/ 1087395 w 3575222"/>
                <a:gd name="connsiteY49" fmla="*/ 3006811 h 3080952"/>
                <a:gd name="connsiteX50" fmla="*/ 1145059 w 3575222"/>
                <a:gd name="connsiteY50" fmla="*/ 3031525 h 3080952"/>
                <a:gd name="connsiteX51" fmla="*/ 1227438 w 3575222"/>
                <a:gd name="connsiteY51" fmla="*/ 3056238 h 3080952"/>
                <a:gd name="connsiteX52" fmla="*/ 1260389 w 3575222"/>
                <a:gd name="connsiteY52" fmla="*/ 3072714 h 3080952"/>
                <a:gd name="connsiteX53" fmla="*/ 1326292 w 3575222"/>
                <a:gd name="connsiteY53" fmla="*/ 3080952 h 3080952"/>
                <a:gd name="connsiteX54" fmla="*/ 1655805 w 3575222"/>
                <a:gd name="connsiteY54" fmla="*/ 3072714 h 3080952"/>
                <a:gd name="connsiteX55" fmla="*/ 1688757 w 3575222"/>
                <a:gd name="connsiteY55" fmla="*/ 3064476 h 3080952"/>
                <a:gd name="connsiteX56" fmla="*/ 1746422 w 3575222"/>
                <a:gd name="connsiteY56" fmla="*/ 3056238 h 3080952"/>
                <a:gd name="connsiteX57" fmla="*/ 1828800 w 3575222"/>
                <a:gd name="connsiteY57" fmla="*/ 3031525 h 3080952"/>
                <a:gd name="connsiteX58" fmla="*/ 1886465 w 3575222"/>
                <a:gd name="connsiteY58" fmla="*/ 3015049 h 3080952"/>
                <a:gd name="connsiteX59" fmla="*/ 1952367 w 3575222"/>
                <a:gd name="connsiteY59" fmla="*/ 2973860 h 3080952"/>
                <a:gd name="connsiteX60" fmla="*/ 2018270 w 3575222"/>
                <a:gd name="connsiteY60" fmla="*/ 2932671 h 3080952"/>
                <a:gd name="connsiteX61" fmla="*/ 2042984 w 3575222"/>
                <a:gd name="connsiteY61" fmla="*/ 2924433 h 3080952"/>
                <a:gd name="connsiteX62" fmla="*/ 2067697 w 3575222"/>
                <a:gd name="connsiteY62" fmla="*/ 2907957 h 3080952"/>
                <a:gd name="connsiteX63" fmla="*/ 2092411 w 3575222"/>
                <a:gd name="connsiteY63" fmla="*/ 2899719 h 3080952"/>
                <a:gd name="connsiteX64" fmla="*/ 2117124 w 3575222"/>
                <a:gd name="connsiteY64" fmla="*/ 2875006 h 3080952"/>
                <a:gd name="connsiteX65" fmla="*/ 2166551 w 3575222"/>
                <a:gd name="connsiteY65" fmla="*/ 2858530 h 3080952"/>
                <a:gd name="connsiteX66" fmla="*/ 2215978 w 3575222"/>
                <a:gd name="connsiteY66" fmla="*/ 2833817 h 3080952"/>
                <a:gd name="connsiteX67" fmla="*/ 2290119 w 3575222"/>
                <a:gd name="connsiteY67" fmla="*/ 2800865 h 3080952"/>
                <a:gd name="connsiteX68" fmla="*/ 2314832 w 3575222"/>
                <a:gd name="connsiteY68" fmla="*/ 2792627 h 3080952"/>
                <a:gd name="connsiteX69" fmla="*/ 2339546 w 3575222"/>
                <a:gd name="connsiteY69" fmla="*/ 2776152 h 3080952"/>
                <a:gd name="connsiteX70" fmla="*/ 2364259 w 3575222"/>
                <a:gd name="connsiteY70" fmla="*/ 2767914 h 3080952"/>
                <a:gd name="connsiteX71" fmla="*/ 2388973 w 3575222"/>
                <a:gd name="connsiteY71" fmla="*/ 2751438 h 3080952"/>
                <a:gd name="connsiteX72" fmla="*/ 2413686 w 3575222"/>
                <a:gd name="connsiteY72" fmla="*/ 2743200 h 3080952"/>
                <a:gd name="connsiteX73" fmla="*/ 2463113 w 3575222"/>
                <a:gd name="connsiteY73" fmla="*/ 2718487 h 3080952"/>
                <a:gd name="connsiteX74" fmla="*/ 2512540 w 3575222"/>
                <a:gd name="connsiteY74" fmla="*/ 2693773 h 3080952"/>
                <a:gd name="connsiteX75" fmla="*/ 2627870 w 3575222"/>
                <a:gd name="connsiteY75" fmla="*/ 2619633 h 3080952"/>
                <a:gd name="connsiteX76" fmla="*/ 2652584 w 3575222"/>
                <a:gd name="connsiteY76" fmla="*/ 2611395 h 3080952"/>
                <a:gd name="connsiteX77" fmla="*/ 2734962 w 3575222"/>
                <a:gd name="connsiteY77" fmla="*/ 2561968 h 3080952"/>
                <a:gd name="connsiteX78" fmla="*/ 2759676 w 3575222"/>
                <a:gd name="connsiteY78" fmla="*/ 2553730 h 3080952"/>
                <a:gd name="connsiteX79" fmla="*/ 2792627 w 3575222"/>
                <a:gd name="connsiteY79" fmla="*/ 2529017 h 3080952"/>
                <a:gd name="connsiteX80" fmla="*/ 2825578 w 3575222"/>
                <a:gd name="connsiteY80" fmla="*/ 2512541 h 3080952"/>
                <a:gd name="connsiteX81" fmla="*/ 2916195 w 3575222"/>
                <a:gd name="connsiteY81" fmla="*/ 2454876 h 3080952"/>
                <a:gd name="connsiteX82" fmla="*/ 2957384 w 3575222"/>
                <a:gd name="connsiteY82" fmla="*/ 2413687 h 3080952"/>
                <a:gd name="connsiteX83" fmla="*/ 3023286 w 3575222"/>
                <a:gd name="connsiteY83" fmla="*/ 2347784 h 3080952"/>
                <a:gd name="connsiteX84" fmla="*/ 3048000 w 3575222"/>
                <a:gd name="connsiteY84" fmla="*/ 2331308 h 3080952"/>
                <a:gd name="connsiteX85" fmla="*/ 3130378 w 3575222"/>
                <a:gd name="connsiteY85" fmla="*/ 2257168 h 3080952"/>
                <a:gd name="connsiteX86" fmla="*/ 3171567 w 3575222"/>
                <a:gd name="connsiteY86" fmla="*/ 2207741 h 3080952"/>
                <a:gd name="connsiteX87" fmla="*/ 3188043 w 3575222"/>
                <a:gd name="connsiteY87" fmla="*/ 2183027 h 3080952"/>
                <a:gd name="connsiteX88" fmla="*/ 3212757 w 3575222"/>
                <a:gd name="connsiteY88" fmla="*/ 2158314 h 3080952"/>
                <a:gd name="connsiteX89" fmla="*/ 3237470 w 3575222"/>
                <a:gd name="connsiteY89" fmla="*/ 2117125 h 3080952"/>
                <a:gd name="connsiteX90" fmla="*/ 3286897 w 3575222"/>
                <a:gd name="connsiteY90" fmla="*/ 2059460 h 3080952"/>
                <a:gd name="connsiteX91" fmla="*/ 3361038 w 3575222"/>
                <a:gd name="connsiteY91" fmla="*/ 1977081 h 3080952"/>
                <a:gd name="connsiteX92" fmla="*/ 3418703 w 3575222"/>
                <a:gd name="connsiteY92" fmla="*/ 1894703 h 3080952"/>
                <a:gd name="connsiteX93" fmla="*/ 3451654 w 3575222"/>
                <a:gd name="connsiteY93" fmla="*/ 1845276 h 3080952"/>
                <a:gd name="connsiteX94" fmla="*/ 3492843 w 3575222"/>
                <a:gd name="connsiteY94" fmla="*/ 1795849 h 3080952"/>
                <a:gd name="connsiteX95" fmla="*/ 3525795 w 3575222"/>
                <a:gd name="connsiteY95" fmla="*/ 1721708 h 3080952"/>
                <a:gd name="connsiteX96" fmla="*/ 3534032 w 3575222"/>
                <a:gd name="connsiteY96" fmla="*/ 1696995 h 3080952"/>
                <a:gd name="connsiteX97" fmla="*/ 3542270 w 3575222"/>
                <a:gd name="connsiteY97" fmla="*/ 1664044 h 3080952"/>
                <a:gd name="connsiteX98" fmla="*/ 3558746 w 3575222"/>
                <a:gd name="connsiteY98" fmla="*/ 1631092 h 3080952"/>
                <a:gd name="connsiteX99" fmla="*/ 3566984 w 3575222"/>
                <a:gd name="connsiteY99" fmla="*/ 1589903 h 3080952"/>
                <a:gd name="connsiteX100" fmla="*/ 3575222 w 3575222"/>
                <a:gd name="connsiteY100" fmla="*/ 1565190 h 3080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575222" h="3080952">
                  <a:moveTo>
                    <a:pt x="16476" y="0"/>
                  </a:moveTo>
                  <a:cubicBezTo>
                    <a:pt x="13730" y="65903"/>
                    <a:pt x="11798" y="131844"/>
                    <a:pt x="8238" y="197708"/>
                  </a:cubicBezTo>
                  <a:cubicBezTo>
                    <a:pt x="6305" y="233459"/>
                    <a:pt x="0" y="268997"/>
                    <a:pt x="0" y="304800"/>
                  </a:cubicBezTo>
                  <a:cubicBezTo>
                    <a:pt x="0" y="400948"/>
                    <a:pt x="3437" y="497097"/>
                    <a:pt x="8238" y="593125"/>
                  </a:cubicBezTo>
                  <a:cubicBezTo>
                    <a:pt x="8639" y="601146"/>
                    <a:pt x="17965" y="646880"/>
                    <a:pt x="24713" y="659027"/>
                  </a:cubicBezTo>
                  <a:cubicBezTo>
                    <a:pt x="34329" y="676337"/>
                    <a:pt x="46681" y="691978"/>
                    <a:pt x="57665" y="708454"/>
                  </a:cubicBezTo>
                  <a:lnTo>
                    <a:pt x="74140" y="733168"/>
                  </a:lnTo>
                  <a:lnTo>
                    <a:pt x="90616" y="757881"/>
                  </a:lnTo>
                  <a:cubicBezTo>
                    <a:pt x="120662" y="848020"/>
                    <a:pt x="72742" y="711485"/>
                    <a:pt x="115330" y="807308"/>
                  </a:cubicBezTo>
                  <a:cubicBezTo>
                    <a:pt x="122383" y="823178"/>
                    <a:pt x="122172" y="842285"/>
                    <a:pt x="131805" y="856735"/>
                  </a:cubicBezTo>
                  <a:cubicBezTo>
                    <a:pt x="137297" y="864973"/>
                    <a:pt x="144260" y="872402"/>
                    <a:pt x="148281" y="881449"/>
                  </a:cubicBezTo>
                  <a:cubicBezTo>
                    <a:pt x="155334" y="897319"/>
                    <a:pt x="159265" y="914400"/>
                    <a:pt x="164757" y="930876"/>
                  </a:cubicBezTo>
                  <a:cubicBezTo>
                    <a:pt x="164760" y="930886"/>
                    <a:pt x="181229" y="980292"/>
                    <a:pt x="181232" y="980303"/>
                  </a:cubicBezTo>
                  <a:cubicBezTo>
                    <a:pt x="183978" y="991287"/>
                    <a:pt x="186360" y="1002368"/>
                    <a:pt x="189470" y="1013254"/>
                  </a:cubicBezTo>
                  <a:cubicBezTo>
                    <a:pt x="191856" y="1021603"/>
                    <a:pt x="195602" y="1029544"/>
                    <a:pt x="197708" y="1037968"/>
                  </a:cubicBezTo>
                  <a:cubicBezTo>
                    <a:pt x="201104" y="1051552"/>
                    <a:pt x="202262" y="1065649"/>
                    <a:pt x="205946" y="1079157"/>
                  </a:cubicBezTo>
                  <a:cubicBezTo>
                    <a:pt x="210516" y="1095912"/>
                    <a:pt x="216930" y="1112108"/>
                    <a:pt x="222422" y="1128584"/>
                  </a:cubicBezTo>
                  <a:lnTo>
                    <a:pt x="230659" y="1153298"/>
                  </a:lnTo>
                  <a:lnTo>
                    <a:pt x="247135" y="1202725"/>
                  </a:lnTo>
                  <a:cubicBezTo>
                    <a:pt x="249881" y="1210963"/>
                    <a:pt x="250556" y="1220213"/>
                    <a:pt x="255373" y="1227438"/>
                  </a:cubicBezTo>
                  <a:lnTo>
                    <a:pt x="321276" y="1326292"/>
                  </a:lnTo>
                  <a:cubicBezTo>
                    <a:pt x="326768" y="1334530"/>
                    <a:pt x="334620" y="1341613"/>
                    <a:pt x="337751" y="1351006"/>
                  </a:cubicBezTo>
                  <a:cubicBezTo>
                    <a:pt x="349120" y="1385112"/>
                    <a:pt x="341172" y="1368494"/>
                    <a:pt x="362465" y="1400433"/>
                  </a:cubicBezTo>
                  <a:cubicBezTo>
                    <a:pt x="367957" y="1427892"/>
                    <a:pt x="375848" y="1454979"/>
                    <a:pt x="378940" y="1482811"/>
                  </a:cubicBezTo>
                  <a:cubicBezTo>
                    <a:pt x="379841" y="1490917"/>
                    <a:pt x="392803" y="1610660"/>
                    <a:pt x="395416" y="1622854"/>
                  </a:cubicBezTo>
                  <a:cubicBezTo>
                    <a:pt x="399055" y="1639835"/>
                    <a:pt x="402259" y="1657831"/>
                    <a:pt x="411892" y="1672281"/>
                  </a:cubicBezTo>
                  <a:lnTo>
                    <a:pt x="428367" y="1696995"/>
                  </a:lnTo>
                  <a:cubicBezTo>
                    <a:pt x="458879" y="1849551"/>
                    <a:pt x="426575" y="1675831"/>
                    <a:pt x="444843" y="2059460"/>
                  </a:cubicBezTo>
                  <a:cubicBezTo>
                    <a:pt x="446507" y="2094400"/>
                    <a:pt x="475128" y="2098872"/>
                    <a:pt x="502508" y="2117125"/>
                  </a:cubicBezTo>
                  <a:cubicBezTo>
                    <a:pt x="510746" y="2122617"/>
                    <a:pt x="517829" y="2130469"/>
                    <a:pt x="527222" y="2133600"/>
                  </a:cubicBezTo>
                  <a:lnTo>
                    <a:pt x="576649" y="2150076"/>
                  </a:lnTo>
                  <a:cubicBezTo>
                    <a:pt x="615092" y="2207741"/>
                    <a:pt x="593125" y="2188519"/>
                    <a:pt x="634313" y="2215979"/>
                  </a:cubicBezTo>
                  <a:cubicBezTo>
                    <a:pt x="637059" y="2224217"/>
                    <a:pt x="638334" y="2233101"/>
                    <a:pt x="642551" y="2240692"/>
                  </a:cubicBezTo>
                  <a:cubicBezTo>
                    <a:pt x="652168" y="2258001"/>
                    <a:pt x="675503" y="2290119"/>
                    <a:pt x="675503" y="2290119"/>
                  </a:cubicBezTo>
                  <a:cubicBezTo>
                    <a:pt x="678249" y="2298357"/>
                    <a:pt x="683740" y="2306149"/>
                    <a:pt x="683740" y="2314833"/>
                  </a:cubicBezTo>
                  <a:cubicBezTo>
                    <a:pt x="683740" y="2364044"/>
                    <a:pt x="677411" y="2361703"/>
                    <a:pt x="667265" y="2397211"/>
                  </a:cubicBezTo>
                  <a:cubicBezTo>
                    <a:pt x="646574" y="2469626"/>
                    <a:pt x="670543" y="2395614"/>
                    <a:pt x="650789" y="2454876"/>
                  </a:cubicBezTo>
                  <a:cubicBezTo>
                    <a:pt x="648043" y="2474098"/>
                    <a:pt x="645504" y="2493350"/>
                    <a:pt x="642551" y="2512541"/>
                  </a:cubicBezTo>
                  <a:cubicBezTo>
                    <a:pt x="640011" y="2529050"/>
                    <a:pt x="634313" y="2545265"/>
                    <a:pt x="634313" y="2561968"/>
                  </a:cubicBezTo>
                  <a:cubicBezTo>
                    <a:pt x="634313" y="2619698"/>
                    <a:pt x="637947" y="2677416"/>
                    <a:pt x="642551" y="2734962"/>
                  </a:cubicBezTo>
                  <a:cubicBezTo>
                    <a:pt x="642950" y="2739946"/>
                    <a:pt x="654836" y="2785083"/>
                    <a:pt x="659027" y="2792627"/>
                  </a:cubicBezTo>
                  <a:cubicBezTo>
                    <a:pt x="699745" y="2865919"/>
                    <a:pt x="674365" y="2823257"/>
                    <a:pt x="716692" y="2858530"/>
                  </a:cubicBezTo>
                  <a:cubicBezTo>
                    <a:pt x="745125" y="2882225"/>
                    <a:pt x="749186" y="2902313"/>
                    <a:pt x="790832" y="2916195"/>
                  </a:cubicBezTo>
                  <a:lnTo>
                    <a:pt x="840259" y="2932671"/>
                  </a:lnTo>
                  <a:cubicBezTo>
                    <a:pt x="848497" y="2935417"/>
                    <a:pt x="856549" y="2938802"/>
                    <a:pt x="864973" y="2940908"/>
                  </a:cubicBezTo>
                  <a:cubicBezTo>
                    <a:pt x="875957" y="2943654"/>
                    <a:pt x="887080" y="2945893"/>
                    <a:pt x="897924" y="2949146"/>
                  </a:cubicBezTo>
                  <a:cubicBezTo>
                    <a:pt x="922876" y="2956632"/>
                    <a:pt x="947351" y="2965622"/>
                    <a:pt x="972065" y="2973860"/>
                  </a:cubicBezTo>
                  <a:cubicBezTo>
                    <a:pt x="980303" y="2976606"/>
                    <a:pt x="988354" y="2979992"/>
                    <a:pt x="996778" y="2982098"/>
                  </a:cubicBezTo>
                  <a:cubicBezTo>
                    <a:pt x="1099741" y="3007836"/>
                    <a:pt x="971755" y="2974948"/>
                    <a:pt x="1054443" y="2998573"/>
                  </a:cubicBezTo>
                  <a:cubicBezTo>
                    <a:pt x="1065329" y="3001683"/>
                    <a:pt x="1076509" y="3003701"/>
                    <a:pt x="1087395" y="3006811"/>
                  </a:cubicBezTo>
                  <a:cubicBezTo>
                    <a:pt x="1144680" y="3023178"/>
                    <a:pt x="1074753" y="3005161"/>
                    <a:pt x="1145059" y="3031525"/>
                  </a:cubicBezTo>
                  <a:cubicBezTo>
                    <a:pt x="1192366" y="3049265"/>
                    <a:pt x="1171095" y="3028066"/>
                    <a:pt x="1227438" y="3056238"/>
                  </a:cubicBezTo>
                  <a:cubicBezTo>
                    <a:pt x="1238422" y="3061730"/>
                    <a:pt x="1248475" y="3069736"/>
                    <a:pt x="1260389" y="3072714"/>
                  </a:cubicBezTo>
                  <a:cubicBezTo>
                    <a:pt x="1281867" y="3078084"/>
                    <a:pt x="1304324" y="3078206"/>
                    <a:pt x="1326292" y="3080952"/>
                  </a:cubicBezTo>
                  <a:cubicBezTo>
                    <a:pt x="1436130" y="3078206"/>
                    <a:pt x="1546046" y="3077703"/>
                    <a:pt x="1655805" y="3072714"/>
                  </a:cubicBezTo>
                  <a:cubicBezTo>
                    <a:pt x="1667115" y="3072200"/>
                    <a:pt x="1677618" y="3066501"/>
                    <a:pt x="1688757" y="3064476"/>
                  </a:cubicBezTo>
                  <a:cubicBezTo>
                    <a:pt x="1707861" y="3061003"/>
                    <a:pt x="1727318" y="3059711"/>
                    <a:pt x="1746422" y="3056238"/>
                  </a:cubicBezTo>
                  <a:cubicBezTo>
                    <a:pt x="1794348" y="3047524"/>
                    <a:pt x="1771505" y="3045849"/>
                    <a:pt x="1828800" y="3031525"/>
                  </a:cubicBezTo>
                  <a:cubicBezTo>
                    <a:pt x="1870175" y="3021181"/>
                    <a:pt x="1851010" y="3026867"/>
                    <a:pt x="1886465" y="3015049"/>
                  </a:cubicBezTo>
                  <a:cubicBezTo>
                    <a:pt x="1949467" y="2967796"/>
                    <a:pt x="1889044" y="3010044"/>
                    <a:pt x="1952367" y="2973860"/>
                  </a:cubicBezTo>
                  <a:cubicBezTo>
                    <a:pt x="1998115" y="2947718"/>
                    <a:pt x="1956119" y="2963746"/>
                    <a:pt x="2018270" y="2932671"/>
                  </a:cubicBezTo>
                  <a:cubicBezTo>
                    <a:pt x="2026037" y="2928788"/>
                    <a:pt x="2034746" y="2927179"/>
                    <a:pt x="2042984" y="2924433"/>
                  </a:cubicBezTo>
                  <a:cubicBezTo>
                    <a:pt x="2051222" y="2918941"/>
                    <a:pt x="2058842" y="2912385"/>
                    <a:pt x="2067697" y="2907957"/>
                  </a:cubicBezTo>
                  <a:cubicBezTo>
                    <a:pt x="2075464" y="2904074"/>
                    <a:pt x="2085186" y="2904536"/>
                    <a:pt x="2092411" y="2899719"/>
                  </a:cubicBezTo>
                  <a:cubicBezTo>
                    <a:pt x="2102104" y="2893257"/>
                    <a:pt x="2106940" y="2880664"/>
                    <a:pt x="2117124" y="2875006"/>
                  </a:cubicBezTo>
                  <a:cubicBezTo>
                    <a:pt x="2132305" y="2866572"/>
                    <a:pt x="2152101" y="2868163"/>
                    <a:pt x="2166551" y="2858530"/>
                  </a:cubicBezTo>
                  <a:cubicBezTo>
                    <a:pt x="2214047" y="2826866"/>
                    <a:pt x="2168228" y="2854281"/>
                    <a:pt x="2215978" y="2833817"/>
                  </a:cubicBezTo>
                  <a:cubicBezTo>
                    <a:pt x="2303372" y="2796363"/>
                    <a:pt x="2187899" y="2839199"/>
                    <a:pt x="2290119" y="2800865"/>
                  </a:cubicBezTo>
                  <a:cubicBezTo>
                    <a:pt x="2298249" y="2797816"/>
                    <a:pt x="2307065" y="2796510"/>
                    <a:pt x="2314832" y="2792627"/>
                  </a:cubicBezTo>
                  <a:cubicBezTo>
                    <a:pt x="2323687" y="2788199"/>
                    <a:pt x="2330691" y="2780580"/>
                    <a:pt x="2339546" y="2776152"/>
                  </a:cubicBezTo>
                  <a:cubicBezTo>
                    <a:pt x="2347313" y="2772269"/>
                    <a:pt x="2356492" y="2771797"/>
                    <a:pt x="2364259" y="2767914"/>
                  </a:cubicBezTo>
                  <a:cubicBezTo>
                    <a:pt x="2373115" y="2763486"/>
                    <a:pt x="2380117" y="2755866"/>
                    <a:pt x="2388973" y="2751438"/>
                  </a:cubicBezTo>
                  <a:cubicBezTo>
                    <a:pt x="2396740" y="2747555"/>
                    <a:pt x="2405751" y="2746727"/>
                    <a:pt x="2413686" y="2743200"/>
                  </a:cubicBezTo>
                  <a:cubicBezTo>
                    <a:pt x="2430519" y="2735719"/>
                    <a:pt x="2447011" y="2727433"/>
                    <a:pt x="2463113" y="2718487"/>
                  </a:cubicBezTo>
                  <a:cubicBezTo>
                    <a:pt x="2511024" y="2691870"/>
                    <a:pt x="2464427" y="2709811"/>
                    <a:pt x="2512540" y="2693773"/>
                  </a:cubicBezTo>
                  <a:cubicBezTo>
                    <a:pt x="2549177" y="2666297"/>
                    <a:pt x="2585477" y="2637801"/>
                    <a:pt x="2627870" y="2619633"/>
                  </a:cubicBezTo>
                  <a:cubicBezTo>
                    <a:pt x="2635852" y="2616212"/>
                    <a:pt x="2644346" y="2614141"/>
                    <a:pt x="2652584" y="2611395"/>
                  </a:cubicBezTo>
                  <a:cubicBezTo>
                    <a:pt x="2687718" y="2587973"/>
                    <a:pt x="2699501" y="2577166"/>
                    <a:pt x="2734962" y="2561968"/>
                  </a:cubicBezTo>
                  <a:cubicBezTo>
                    <a:pt x="2742943" y="2558547"/>
                    <a:pt x="2751438" y="2556476"/>
                    <a:pt x="2759676" y="2553730"/>
                  </a:cubicBezTo>
                  <a:cubicBezTo>
                    <a:pt x="2770660" y="2545492"/>
                    <a:pt x="2780984" y="2536294"/>
                    <a:pt x="2792627" y="2529017"/>
                  </a:cubicBezTo>
                  <a:cubicBezTo>
                    <a:pt x="2803041" y="2522508"/>
                    <a:pt x="2815360" y="2519353"/>
                    <a:pt x="2825578" y="2512541"/>
                  </a:cubicBezTo>
                  <a:cubicBezTo>
                    <a:pt x="2916639" y="2451834"/>
                    <a:pt x="2859672" y="2473717"/>
                    <a:pt x="2916195" y="2454876"/>
                  </a:cubicBezTo>
                  <a:cubicBezTo>
                    <a:pt x="2951680" y="2401645"/>
                    <a:pt x="2910913" y="2455933"/>
                    <a:pt x="2957384" y="2413687"/>
                  </a:cubicBezTo>
                  <a:cubicBezTo>
                    <a:pt x="2980372" y="2392789"/>
                    <a:pt x="2997437" y="2365017"/>
                    <a:pt x="3023286" y="2347784"/>
                  </a:cubicBezTo>
                  <a:cubicBezTo>
                    <a:pt x="3031524" y="2342292"/>
                    <a:pt x="3040600" y="2337886"/>
                    <a:pt x="3048000" y="2331308"/>
                  </a:cubicBezTo>
                  <a:cubicBezTo>
                    <a:pt x="3154442" y="2236693"/>
                    <a:pt x="3050911" y="2316767"/>
                    <a:pt x="3130378" y="2257168"/>
                  </a:cubicBezTo>
                  <a:cubicBezTo>
                    <a:pt x="3171285" y="2195807"/>
                    <a:pt x="3118710" y="2271170"/>
                    <a:pt x="3171567" y="2207741"/>
                  </a:cubicBezTo>
                  <a:cubicBezTo>
                    <a:pt x="3177905" y="2200135"/>
                    <a:pt x="3181705" y="2190633"/>
                    <a:pt x="3188043" y="2183027"/>
                  </a:cubicBezTo>
                  <a:cubicBezTo>
                    <a:pt x="3195501" y="2174077"/>
                    <a:pt x="3205767" y="2167634"/>
                    <a:pt x="3212757" y="2158314"/>
                  </a:cubicBezTo>
                  <a:cubicBezTo>
                    <a:pt x="3222364" y="2145505"/>
                    <a:pt x="3228589" y="2130447"/>
                    <a:pt x="3237470" y="2117125"/>
                  </a:cubicBezTo>
                  <a:cubicBezTo>
                    <a:pt x="3282605" y="2049421"/>
                    <a:pt x="3241079" y="2115460"/>
                    <a:pt x="3286897" y="2059460"/>
                  </a:cubicBezTo>
                  <a:cubicBezTo>
                    <a:pt x="3353338" y="1978254"/>
                    <a:pt x="3309484" y="2011451"/>
                    <a:pt x="3361038" y="1977081"/>
                  </a:cubicBezTo>
                  <a:cubicBezTo>
                    <a:pt x="3397628" y="1928293"/>
                    <a:pt x="3378140" y="1955547"/>
                    <a:pt x="3418703" y="1894703"/>
                  </a:cubicBezTo>
                  <a:cubicBezTo>
                    <a:pt x="3418705" y="1894701"/>
                    <a:pt x="3451653" y="1845277"/>
                    <a:pt x="3451654" y="1845276"/>
                  </a:cubicBezTo>
                  <a:cubicBezTo>
                    <a:pt x="3483368" y="1813561"/>
                    <a:pt x="3469905" y="1830255"/>
                    <a:pt x="3492843" y="1795849"/>
                  </a:cubicBezTo>
                  <a:cubicBezTo>
                    <a:pt x="3512450" y="1737029"/>
                    <a:pt x="3499686" y="1760872"/>
                    <a:pt x="3525795" y="1721708"/>
                  </a:cubicBezTo>
                  <a:cubicBezTo>
                    <a:pt x="3528541" y="1713470"/>
                    <a:pt x="3531647" y="1705344"/>
                    <a:pt x="3534032" y="1696995"/>
                  </a:cubicBezTo>
                  <a:cubicBezTo>
                    <a:pt x="3537142" y="1686109"/>
                    <a:pt x="3538295" y="1674645"/>
                    <a:pt x="3542270" y="1664044"/>
                  </a:cubicBezTo>
                  <a:cubicBezTo>
                    <a:pt x="3546582" y="1652545"/>
                    <a:pt x="3553254" y="1642076"/>
                    <a:pt x="3558746" y="1631092"/>
                  </a:cubicBezTo>
                  <a:cubicBezTo>
                    <a:pt x="3561492" y="1617362"/>
                    <a:pt x="3563588" y="1603487"/>
                    <a:pt x="3566984" y="1589903"/>
                  </a:cubicBezTo>
                  <a:cubicBezTo>
                    <a:pt x="3569090" y="1581479"/>
                    <a:pt x="3575222" y="1565190"/>
                    <a:pt x="3575222" y="156519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8126627" y="2800821"/>
              <a:ext cx="1235676" cy="519028"/>
            </a:xfrm>
            <a:custGeom>
              <a:avLst/>
              <a:gdLst>
                <a:gd name="connsiteX0" fmla="*/ 0 w 1235676"/>
                <a:gd name="connsiteY0" fmla="*/ 32995 h 519028"/>
                <a:gd name="connsiteX1" fmla="*/ 24714 w 1235676"/>
                <a:gd name="connsiteY1" fmla="*/ 164801 h 519028"/>
                <a:gd name="connsiteX2" fmla="*/ 41190 w 1235676"/>
                <a:gd name="connsiteY2" fmla="*/ 189514 h 519028"/>
                <a:gd name="connsiteX3" fmla="*/ 65903 w 1235676"/>
                <a:gd name="connsiteY3" fmla="*/ 205990 h 519028"/>
                <a:gd name="connsiteX4" fmla="*/ 74141 w 1235676"/>
                <a:gd name="connsiteY4" fmla="*/ 230703 h 519028"/>
                <a:gd name="connsiteX5" fmla="*/ 123568 w 1235676"/>
                <a:gd name="connsiteY5" fmla="*/ 271893 h 519028"/>
                <a:gd name="connsiteX6" fmla="*/ 164757 w 1235676"/>
                <a:gd name="connsiteY6" fmla="*/ 304844 h 519028"/>
                <a:gd name="connsiteX7" fmla="*/ 205946 w 1235676"/>
                <a:gd name="connsiteY7" fmla="*/ 337795 h 519028"/>
                <a:gd name="connsiteX8" fmla="*/ 230660 w 1235676"/>
                <a:gd name="connsiteY8" fmla="*/ 354271 h 519028"/>
                <a:gd name="connsiteX9" fmla="*/ 271849 w 1235676"/>
                <a:gd name="connsiteY9" fmla="*/ 395460 h 519028"/>
                <a:gd name="connsiteX10" fmla="*/ 329514 w 1235676"/>
                <a:gd name="connsiteY10" fmla="*/ 453125 h 519028"/>
                <a:gd name="connsiteX11" fmla="*/ 354227 w 1235676"/>
                <a:gd name="connsiteY11" fmla="*/ 477839 h 519028"/>
                <a:gd name="connsiteX12" fmla="*/ 387179 w 1235676"/>
                <a:gd name="connsiteY12" fmla="*/ 486076 h 519028"/>
                <a:gd name="connsiteX13" fmla="*/ 560173 w 1235676"/>
                <a:gd name="connsiteY13" fmla="*/ 502552 h 519028"/>
                <a:gd name="connsiteX14" fmla="*/ 708454 w 1235676"/>
                <a:gd name="connsiteY14" fmla="*/ 510790 h 519028"/>
                <a:gd name="connsiteX15" fmla="*/ 766119 w 1235676"/>
                <a:gd name="connsiteY15" fmla="*/ 519028 h 519028"/>
                <a:gd name="connsiteX16" fmla="*/ 996779 w 1235676"/>
                <a:gd name="connsiteY16" fmla="*/ 510790 h 519028"/>
                <a:gd name="connsiteX17" fmla="*/ 1021492 w 1235676"/>
                <a:gd name="connsiteY17" fmla="*/ 494314 h 519028"/>
                <a:gd name="connsiteX18" fmla="*/ 1070919 w 1235676"/>
                <a:gd name="connsiteY18" fmla="*/ 469601 h 519028"/>
                <a:gd name="connsiteX19" fmla="*/ 1095633 w 1235676"/>
                <a:gd name="connsiteY19" fmla="*/ 444887 h 519028"/>
                <a:gd name="connsiteX20" fmla="*/ 1120346 w 1235676"/>
                <a:gd name="connsiteY20" fmla="*/ 428412 h 519028"/>
                <a:gd name="connsiteX21" fmla="*/ 1169773 w 1235676"/>
                <a:gd name="connsiteY21" fmla="*/ 387222 h 519028"/>
                <a:gd name="connsiteX22" fmla="*/ 1202725 w 1235676"/>
                <a:gd name="connsiteY22" fmla="*/ 337795 h 519028"/>
                <a:gd name="connsiteX23" fmla="*/ 1219200 w 1235676"/>
                <a:gd name="connsiteY23" fmla="*/ 313082 h 519028"/>
                <a:gd name="connsiteX24" fmla="*/ 1235676 w 1235676"/>
                <a:gd name="connsiteY24" fmla="*/ 263655 h 519028"/>
                <a:gd name="connsiteX25" fmla="*/ 1227438 w 1235676"/>
                <a:gd name="connsiteY25" fmla="*/ 115374 h 519028"/>
                <a:gd name="connsiteX26" fmla="*/ 1194487 w 1235676"/>
                <a:gd name="connsiteY26" fmla="*/ 65947 h 519028"/>
                <a:gd name="connsiteX27" fmla="*/ 1153298 w 1235676"/>
                <a:gd name="connsiteY27" fmla="*/ 32995 h 519028"/>
                <a:gd name="connsiteX28" fmla="*/ 1128584 w 1235676"/>
                <a:gd name="connsiteY28" fmla="*/ 16520 h 519028"/>
                <a:gd name="connsiteX29" fmla="*/ 1062682 w 1235676"/>
                <a:gd name="connsiteY29" fmla="*/ 44 h 519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235676" h="519028">
                  <a:moveTo>
                    <a:pt x="0" y="32995"/>
                  </a:moveTo>
                  <a:cubicBezTo>
                    <a:pt x="2899" y="61981"/>
                    <a:pt x="3959" y="133669"/>
                    <a:pt x="24714" y="164801"/>
                  </a:cubicBezTo>
                  <a:cubicBezTo>
                    <a:pt x="30206" y="173039"/>
                    <a:pt x="34189" y="182513"/>
                    <a:pt x="41190" y="189514"/>
                  </a:cubicBezTo>
                  <a:cubicBezTo>
                    <a:pt x="48191" y="196515"/>
                    <a:pt x="57665" y="200498"/>
                    <a:pt x="65903" y="205990"/>
                  </a:cubicBezTo>
                  <a:cubicBezTo>
                    <a:pt x="68649" y="214228"/>
                    <a:pt x="69324" y="223478"/>
                    <a:pt x="74141" y="230703"/>
                  </a:cubicBezTo>
                  <a:cubicBezTo>
                    <a:pt x="86828" y="249733"/>
                    <a:pt x="105331" y="259735"/>
                    <a:pt x="123568" y="271893"/>
                  </a:cubicBezTo>
                  <a:cubicBezTo>
                    <a:pt x="170788" y="342721"/>
                    <a:pt x="107912" y="259367"/>
                    <a:pt x="164757" y="304844"/>
                  </a:cubicBezTo>
                  <a:cubicBezTo>
                    <a:pt x="217984" y="347427"/>
                    <a:pt x="143833" y="317092"/>
                    <a:pt x="205946" y="337795"/>
                  </a:cubicBezTo>
                  <a:cubicBezTo>
                    <a:pt x="214184" y="343287"/>
                    <a:pt x="223659" y="347270"/>
                    <a:pt x="230660" y="354271"/>
                  </a:cubicBezTo>
                  <a:cubicBezTo>
                    <a:pt x="285578" y="409189"/>
                    <a:pt x="205949" y="351528"/>
                    <a:pt x="271849" y="395460"/>
                  </a:cubicBezTo>
                  <a:cubicBezTo>
                    <a:pt x="309617" y="452112"/>
                    <a:pt x="286015" y="438625"/>
                    <a:pt x="329514" y="453125"/>
                  </a:cubicBezTo>
                  <a:cubicBezTo>
                    <a:pt x="337752" y="461363"/>
                    <a:pt x="344112" y="472059"/>
                    <a:pt x="354227" y="477839"/>
                  </a:cubicBezTo>
                  <a:cubicBezTo>
                    <a:pt x="364057" y="483456"/>
                    <a:pt x="376127" y="483620"/>
                    <a:pt x="387179" y="486076"/>
                  </a:cubicBezTo>
                  <a:cubicBezTo>
                    <a:pt x="459025" y="502041"/>
                    <a:pt x="453720" y="496290"/>
                    <a:pt x="560173" y="502552"/>
                  </a:cubicBezTo>
                  <a:lnTo>
                    <a:pt x="708454" y="510790"/>
                  </a:lnTo>
                  <a:cubicBezTo>
                    <a:pt x="727676" y="513536"/>
                    <a:pt x="746702" y="519028"/>
                    <a:pt x="766119" y="519028"/>
                  </a:cubicBezTo>
                  <a:cubicBezTo>
                    <a:pt x="843055" y="519028"/>
                    <a:pt x="920201" y="518201"/>
                    <a:pt x="996779" y="510790"/>
                  </a:cubicBezTo>
                  <a:cubicBezTo>
                    <a:pt x="1006634" y="509836"/>
                    <a:pt x="1012637" y="498742"/>
                    <a:pt x="1021492" y="494314"/>
                  </a:cubicBezTo>
                  <a:cubicBezTo>
                    <a:pt x="1058645" y="475737"/>
                    <a:pt x="1035507" y="499111"/>
                    <a:pt x="1070919" y="469601"/>
                  </a:cubicBezTo>
                  <a:cubicBezTo>
                    <a:pt x="1079869" y="462143"/>
                    <a:pt x="1086683" y="452345"/>
                    <a:pt x="1095633" y="444887"/>
                  </a:cubicBezTo>
                  <a:cubicBezTo>
                    <a:pt x="1103239" y="438549"/>
                    <a:pt x="1112740" y="434750"/>
                    <a:pt x="1120346" y="428412"/>
                  </a:cubicBezTo>
                  <a:cubicBezTo>
                    <a:pt x="1183782" y="375549"/>
                    <a:pt x="1108409" y="428133"/>
                    <a:pt x="1169773" y="387222"/>
                  </a:cubicBezTo>
                  <a:lnTo>
                    <a:pt x="1202725" y="337795"/>
                  </a:lnTo>
                  <a:cubicBezTo>
                    <a:pt x="1208217" y="329557"/>
                    <a:pt x="1216069" y="322474"/>
                    <a:pt x="1219200" y="313082"/>
                  </a:cubicBezTo>
                  <a:lnTo>
                    <a:pt x="1235676" y="263655"/>
                  </a:lnTo>
                  <a:cubicBezTo>
                    <a:pt x="1232930" y="214228"/>
                    <a:pt x="1237534" y="163837"/>
                    <a:pt x="1227438" y="115374"/>
                  </a:cubicBezTo>
                  <a:cubicBezTo>
                    <a:pt x="1223399" y="95989"/>
                    <a:pt x="1205471" y="82423"/>
                    <a:pt x="1194487" y="65947"/>
                  </a:cubicBezTo>
                  <a:cubicBezTo>
                    <a:pt x="1166714" y="24288"/>
                    <a:pt x="1193087" y="52889"/>
                    <a:pt x="1153298" y="32995"/>
                  </a:cubicBezTo>
                  <a:cubicBezTo>
                    <a:pt x="1144443" y="28567"/>
                    <a:pt x="1137631" y="20541"/>
                    <a:pt x="1128584" y="16520"/>
                  </a:cubicBezTo>
                  <a:cubicBezTo>
                    <a:pt x="1087605" y="-1693"/>
                    <a:pt x="1092205" y="44"/>
                    <a:pt x="1062682" y="4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8559114" y="3039762"/>
              <a:ext cx="370702" cy="280087"/>
            </a:xfrm>
            <a:custGeom>
              <a:avLst/>
              <a:gdLst>
                <a:gd name="connsiteX0" fmla="*/ 90616 w 370702"/>
                <a:gd name="connsiteY0" fmla="*/ 263611 h 280087"/>
                <a:gd name="connsiteX1" fmla="*/ 49427 w 370702"/>
                <a:gd name="connsiteY1" fmla="*/ 247135 h 280087"/>
                <a:gd name="connsiteX2" fmla="*/ 16475 w 370702"/>
                <a:gd name="connsiteY2" fmla="*/ 172995 h 280087"/>
                <a:gd name="connsiteX3" fmla="*/ 8237 w 370702"/>
                <a:gd name="connsiteY3" fmla="*/ 148281 h 280087"/>
                <a:gd name="connsiteX4" fmla="*/ 0 w 370702"/>
                <a:gd name="connsiteY4" fmla="*/ 123568 h 280087"/>
                <a:gd name="connsiteX5" fmla="*/ 8237 w 370702"/>
                <a:gd name="connsiteY5" fmla="*/ 41189 h 280087"/>
                <a:gd name="connsiteX6" fmla="*/ 32951 w 370702"/>
                <a:gd name="connsiteY6" fmla="*/ 32952 h 280087"/>
                <a:gd name="connsiteX7" fmla="*/ 57664 w 370702"/>
                <a:gd name="connsiteY7" fmla="*/ 16476 h 280087"/>
                <a:gd name="connsiteX8" fmla="*/ 107091 w 370702"/>
                <a:gd name="connsiteY8" fmla="*/ 0 h 280087"/>
                <a:gd name="connsiteX9" fmla="*/ 214183 w 370702"/>
                <a:gd name="connsiteY9" fmla="*/ 16476 h 280087"/>
                <a:gd name="connsiteX10" fmla="*/ 238897 w 370702"/>
                <a:gd name="connsiteY10" fmla="*/ 24714 h 280087"/>
                <a:gd name="connsiteX11" fmla="*/ 288324 w 370702"/>
                <a:gd name="connsiteY11" fmla="*/ 57665 h 280087"/>
                <a:gd name="connsiteX12" fmla="*/ 337751 w 370702"/>
                <a:gd name="connsiteY12" fmla="*/ 82379 h 280087"/>
                <a:gd name="connsiteX13" fmla="*/ 362464 w 370702"/>
                <a:gd name="connsiteY13" fmla="*/ 164757 h 280087"/>
                <a:gd name="connsiteX14" fmla="*/ 370702 w 370702"/>
                <a:gd name="connsiteY14" fmla="*/ 189470 h 280087"/>
                <a:gd name="connsiteX15" fmla="*/ 370702 w 370702"/>
                <a:gd name="connsiteY15" fmla="*/ 280087 h 280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70702" h="280087">
                  <a:moveTo>
                    <a:pt x="90616" y="263611"/>
                  </a:moveTo>
                  <a:cubicBezTo>
                    <a:pt x="76886" y="258119"/>
                    <a:pt x="61460" y="255730"/>
                    <a:pt x="49427" y="247135"/>
                  </a:cubicBezTo>
                  <a:cubicBezTo>
                    <a:pt x="32292" y="234896"/>
                    <a:pt x="20339" y="184586"/>
                    <a:pt x="16475" y="172995"/>
                  </a:cubicBezTo>
                  <a:lnTo>
                    <a:pt x="8237" y="148281"/>
                  </a:lnTo>
                  <a:lnTo>
                    <a:pt x="0" y="123568"/>
                  </a:lnTo>
                  <a:cubicBezTo>
                    <a:pt x="2746" y="96108"/>
                    <a:pt x="-1194" y="67124"/>
                    <a:pt x="8237" y="41189"/>
                  </a:cubicBezTo>
                  <a:cubicBezTo>
                    <a:pt x="11205" y="33028"/>
                    <a:pt x="25184" y="36835"/>
                    <a:pt x="32951" y="32952"/>
                  </a:cubicBezTo>
                  <a:cubicBezTo>
                    <a:pt x="41806" y="28524"/>
                    <a:pt x="48617" y="20497"/>
                    <a:pt x="57664" y="16476"/>
                  </a:cubicBezTo>
                  <a:cubicBezTo>
                    <a:pt x="73534" y="9422"/>
                    <a:pt x="107091" y="0"/>
                    <a:pt x="107091" y="0"/>
                  </a:cubicBezTo>
                  <a:cubicBezTo>
                    <a:pt x="166847" y="6640"/>
                    <a:pt x="168782" y="3504"/>
                    <a:pt x="214183" y="16476"/>
                  </a:cubicBezTo>
                  <a:cubicBezTo>
                    <a:pt x="222532" y="18862"/>
                    <a:pt x="231306" y="20497"/>
                    <a:pt x="238897" y="24714"/>
                  </a:cubicBezTo>
                  <a:cubicBezTo>
                    <a:pt x="256206" y="34330"/>
                    <a:pt x="269539" y="51403"/>
                    <a:pt x="288324" y="57665"/>
                  </a:cubicBezTo>
                  <a:cubicBezTo>
                    <a:pt x="322430" y="69034"/>
                    <a:pt x="305812" y="61086"/>
                    <a:pt x="337751" y="82379"/>
                  </a:cubicBezTo>
                  <a:cubicBezTo>
                    <a:pt x="350200" y="132174"/>
                    <a:pt x="342411" y="104596"/>
                    <a:pt x="362464" y="164757"/>
                  </a:cubicBezTo>
                  <a:cubicBezTo>
                    <a:pt x="365210" y="172995"/>
                    <a:pt x="370702" y="180787"/>
                    <a:pt x="370702" y="189470"/>
                  </a:cubicBezTo>
                  <a:lnTo>
                    <a:pt x="370702" y="28008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Forme libre 15"/>
            <p:cNvSpPr/>
            <p:nvPr/>
          </p:nvSpPr>
          <p:spPr>
            <a:xfrm>
              <a:off x="8311978" y="3797727"/>
              <a:ext cx="1253166" cy="1095549"/>
            </a:xfrm>
            <a:custGeom>
              <a:avLst/>
              <a:gdLst>
                <a:gd name="connsiteX0" fmla="*/ 0 w 1253166"/>
                <a:gd name="connsiteY0" fmla="*/ 115246 h 1095549"/>
                <a:gd name="connsiteX1" fmla="*/ 24714 w 1253166"/>
                <a:gd name="connsiteY1" fmla="*/ 74057 h 1095549"/>
                <a:gd name="connsiteX2" fmla="*/ 32952 w 1253166"/>
                <a:gd name="connsiteY2" fmla="*/ 49343 h 1095549"/>
                <a:gd name="connsiteX3" fmla="*/ 82379 w 1253166"/>
                <a:gd name="connsiteY3" fmla="*/ 24630 h 1095549"/>
                <a:gd name="connsiteX4" fmla="*/ 230660 w 1253166"/>
                <a:gd name="connsiteY4" fmla="*/ 16392 h 1095549"/>
                <a:gd name="connsiteX5" fmla="*/ 280087 w 1253166"/>
                <a:gd name="connsiteY5" fmla="*/ 32868 h 1095549"/>
                <a:gd name="connsiteX6" fmla="*/ 313038 w 1253166"/>
                <a:gd name="connsiteY6" fmla="*/ 57581 h 1095549"/>
                <a:gd name="connsiteX7" fmla="*/ 370703 w 1253166"/>
                <a:gd name="connsiteY7" fmla="*/ 49343 h 1095549"/>
                <a:gd name="connsiteX8" fmla="*/ 502508 w 1253166"/>
                <a:gd name="connsiteY8" fmla="*/ 41105 h 1095549"/>
                <a:gd name="connsiteX9" fmla="*/ 659027 w 1253166"/>
                <a:gd name="connsiteY9" fmla="*/ 57581 h 1095549"/>
                <a:gd name="connsiteX10" fmla="*/ 708454 w 1253166"/>
                <a:gd name="connsiteY10" fmla="*/ 74057 h 1095549"/>
                <a:gd name="connsiteX11" fmla="*/ 757881 w 1253166"/>
                <a:gd name="connsiteY11" fmla="*/ 115246 h 1095549"/>
                <a:gd name="connsiteX12" fmla="*/ 807308 w 1253166"/>
                <a:gd name="connsiteY12" fmla="*/ 148197 h 1095549"/>
                <a:gd name="connsiteX13" fmla="*/ 832022 w 1253166"/>
                <a:gd name="connsiteY13" fmla="*/ 172911 h 1095549"/>
                <a:gd name="connsiteX14" fmla="*/ 856736 w 1253166"/>
                <a:gd name="connsiteY14" fmla="*/ 189387 h 1095549"/>
                <a:gd name="connsiteX15" fmla="*/ 922638 w 1253166"/>
                <a:gd name="connsiteY15" fmla="*/ 263527 h 1095549"/>
                <a:gd name="connsiteX16" fmla="*/ 947352 w 1253166"/>
                <a:gd name="connsiteY16" fmla="*/ 288241 h 1095549"/>
                <a:gd name="connsiteX17" fmla="*/ 963827 w 1253166"/>
                <a:gd name="connsiteY17" fmla="*/ 312954 h 1095549"/>
                <a:gd name="connsiteX18" fmla="*/ 1005017 w 1253166"/>
                <a:gd name="connsiteY18" fmla="*/ 362381 h 1095549"/>
                <a:gd name="connsiteX19" fmla="*/ 1037968 w 1253166"/>
                <a:gd name="connsiteY19" fmla="*/ 411808 h 1095549"/>
                <a:gd name="connsiteX20" fmla="*/ 1046206 w 1253166"/>
                <a:gd name="connsiteY20" fmla="*/ 436522 h 1095549"/>
                <a:gd name="connsiteX21" fmla="*/ 1087395 w 1253166"/>
                <a:gd name="connsiteY21" fmla="*/ 477711 h 1095549"/>
                <a:gd name="connsiteX22" fmla="*/ 1145060 w 1253166"/>
                <a:gd name="connsiteY22" fmla="*/ 543614 h 1095549"/>
                <a:gd name="connsiteX23" fmla="*/ 1186249 w 1253166"/>
                <a:gd name="connsiteY23" fmla="*/ 593041 h 1095549"/>
                <a:gd name="connsiteX24" fmla="*/ 1210963 w 1253166"/>
                <a:gd name="connsiteY24" fmla="*/ 609516 h 1095549"/>
                <a:gd name="connsiteX25" fmla="*/ 1227438 w 1253166"/>
                <a:gd name="connsiteY25" fmla="*/ 634230 h 1095549"/>
                <a:gd name="connsiteX26" fmla="*/ 1252152 w 1253166"/>
                <a:gd name="connsiteY26" fmla="*/ 642468 h 1095549"/>
                <a:gd name="connsiteX27" fmla="*/ 1243914 w 1253166"/>
                <a:gd name="connsiteY27" fmla="*/ 667181 h 1095549"/>
                <a:gd name="connsiteX28" fmla="*/ 1202725 w 1253166"/>
                <a:gd name="connsiteY28" fmla="*/ 716608 h 1095549"/>
                <a:gd name="connsiteX29" fmla="*/ 1161536 w 1253166"/>
                <a:gd name="connsiteY29" fmla="*/ 790749 h 1095549"/>
                <a:gd name="connsiteX30" fmla="*/ 1128584 w 1253166"/>
                <a:gd name="connsiteY30" fmla="*/ 840176 h 1095549"/>
                <a:gd name="connsiteX31" fmla="*/ 1112108 w 1253166"/>
                <a:gd name="connsiteY31" fmla="*/ 864889 h 1095549"/>
                <a:gd name="connsiteX32" fmla="*/ 1062681 w 1253166"/>
                <a:gd name="connsiteY32" fmla="*/ 906078 h 1095549"/>
                <a:gd name="connsiteX33" fmla="*/ 1013254 w 1253166"/>
                <a:gd name="connsiteY33" fmla="*/ 939030 h 1095549"/>
                <a:gd name="connsiteX34" fmla="*/ 988541 w 1253166"/>
                <a:gd name="connsiteY34" fmla="*/ 955505 h 1095549"/>
                <a:gd name="connsiteX35" fmla="*/ 947352 w 1253166"/>
                <a:gd name="connsiteY35" fmla="*/ 963743 h 1095549"/>
                <a:gd name="connsiteX36" fmla="*/ 897925 w 1253166"/>
                <a:gd name="connsiteY36" fmla="*/ 980219 h 1095549"/>
                <a:gd name="connsiteX37" fmla="*/ 823784 w 1253166"/>
                <a:gd name="connsiteY37" fmla="*/ 1004932 h 1095549"/>
                <a:gd name="connsiteX38" fmla="*/ 799071 w 1253166"/>
                <a:gd name="connsiteY38" fmla="*/ 1013170 h 1095549"/>
                <a:gd name="connsiteX39" fmla="*/ 691979 w 1253166"/>
                <a:gd name="connsiteY39" fmla="*/ 1037884 h 1095549"/>
                <a:gd name="connsiteX40" fmla="*/ 659027 w 1253166"/>
                <a:gd name="connsiteY40" fmla="*/ 1046122 h 1095549"/>
                <a:gd name="connsiteX41" fmla="*/ 609600 w 1253166"/>
                <a:gd name="connsiteY41" fmla="*/ 1054359 h 1095549"/>
                <a:gd name="connsiteX42" fmla="*/ 551936 w 1253166"/>
                <a:gd name="connsiteY42" fmla="*/ 1070835 h 1095549"/>
                <a:gd name="connsiteX43" fmla="*/ 527222 w 1253166"/>
                <a:gd name="connsiteY43" fmla="*/ 1079073 h 1095549"/>
                <a:gd name="connsiteX44" fmla="*/ 477795 w 1253166"/>
                <a:gd name="connsiteY44" fmla="*/ 1087311 h 1095549"/>
                <a:gd name="connsiteX45" fmla="*/ 444844 w 1253166"/>
                <a:gd name="connsiteY45" fmla="*/ 1095549 h 1095549"/>
                <a:gd name="connsiteX46" fmla="*/ 370703 w 1253166"/>
                <a:gd name="connsiteY46" fmla="*/ 1087311 h 1095549"/>
                <a:gd name="connsiteX47" fmla="*/ 345990 w 1253166"/>
                <a:gd name="connsiteY47" fmla="*/ 1079073 h 1095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1253166" h="1095549">
                  <a:moveTo>
                    <a:pt x="0" y="115246"/>
                  </a:moveTo>
                  <a:cubicBezTo>
                    <a:pt x="8238" y="101516"/>
                    <a:pt x="17553" y="88378"/>
                    <a:pt x="24714" y="74057"/>
                  </a:cubicBezTo>
                  <a:cubicBezTo>
                    <a:pt x="28597" y="66290"/>
                    <a:pt x="27527" y="56124"/>
                    <a:pt x="32952" y="49343"/>
                  </a:cubicBezTo>
                  <a:cubicBezTo>
                    <a:pt x="44565" y="34826"/>
                    <a:pt x="66100" y="30056"/>
                    <a:pt x="82379" y="24630"/>
                  </a:cubicBezTo>
                  <a:cubicBezTo>
                    <a:pt x="138427" y="-12737"/>
                    <a:pt x="109773" y="-878"/>
                    <a:pt x="230660" y="16392"/>
                  </a:cubicBezTo>
                  <a:cubicBezTo>
                    <a:pt x="247852" y="18848"/>
                    <a:pt x="280087" y="32868"/>
                    <a:pt x="280087" y="32868"/>
                  </a:cubicBezTo>
                  <a:cubicBezTo>
                    <a:pt x="291071" y="41106"/>
                    <a:pt x="299530" y="55125"/>
                    <a:pt x="313038" y="57581"/>
                  </a:cubicBezTo>
                  <a:cubicBezTo>
                    <a:pt x="332142" y="61054"/>
                    <a:pt x="351359" y="51025"/>
                    <a:pt x="370703" y="49343"/>
                  </a:cubicBezTo>
                  <a:cubicBezTo>
                    <a:pt x="414558" y="45529"/>
                    <a:pt x="458573" y="43851"/>
                    <a:pt x="502508" y="41105"/>
                  </a:cubicBezTo>
                  <a:cubicBezTo>
                    <a:pt x="580339" y="46294"/>
                    <a:pt x="601670" y="40373"/>
                    <a:pt x="659027" y="57581"/>
                  </a:cubicBezTo>
                  <a:cubicBezTo>
                    <a:pt x="675661" y="62571"/>
                    <a:pt x="694004" y="64424"/>
                    <a:pt x="708454" y="74057"/>
                  </a:cubicBezTo>
                  <a:cubicBezTo>
                    <a:pt x="796749" y="132917"/>
                    <a:pt x="662758" y="41261"/>
                    <a:pt x="757881" y="115246"/>
                  </a:cubicBezTo>
                  <a:cubicBezTo>
                    <a:pt x="773511" y="127403"/>
                    <a:pt x="793306" y="134195"/>
                    <a:pt x="807308" y="148197"/>
                  </a:cubicBezTo>
                  <a:cubicBezTo>
                    <a:pt x="815546" y="156435"/>
                    <a:pt x="823072" y="165453"/>
                    <a:pt x="832022" y="172911"/>
                  </a:cubicBezTo>
                  <a:cubicBezTo>
                    <a:pt x="839628" y="179249"/>
                    <a:pt x="849336" y="182809"/>
                    <a:pt x="856736" y="189387"/>
                  </a:cubicBezTo>
                  <a:cubicBezTo>
                    <a:pt x="959734" y="280941"/>
                    <a:pt x="873450" y="204502"/>
                    <a:pt x="922638" y="263527"/>
                  </a:cubicBezTo>
                  <a:cubicBezTo>
                    <a:pt x="930096" y="272477"/>
                    <a:pt x="939894" y="279291"/>
                    <a:pt x="947352" y="288241"/>
                  </a:cubicBezTo>
                  <a:cubicBezTo>
                    <a:pt x="953690" y="295847"/>
                    <a:pt x="957489" y="305348"/>
                    <a:pt x="963827" y="312954"/>
                  </a:cubicBezTo>
                  <a:cubicBezTo>
                    <a:pt x="1016690" y="376390"/>
                    <a:pt x="964106" y="301017"/>
                    <a:pt x="1005017" y="362381"/>
                  </a:cubicBezTo>
                  <a:cubicBezTo>
                    <a:pt x="1024602" y="421142"/>
                    <a:pt x="996831" y="350104"/>
                    <a:pt x="1037968" y="411808"/>
                  </a:cubicBezTo>
                  <a:cubicBezTo>
                    <a:pt x="1042785" y="419033"/>
                    <a:pt x="1042323" y="428755"/>
                    <a:pt x="1046206" y="436522"/>
                  </a:cubicBezTo>
                  <a:cubicBezTo>
                    <a:pt x="1059935" y="463981"/>
                    <a:pt x="1062681" y="461235"/>
                    <a:pt x="1087395" y="477711"/>
                  </a:cubicBezTo>
                  <a:cubicBezTo>
                    <a:pt x="1125838" y="535376"/>
                    <a:pt x="1103870" y="516154"/>
                    <a:pt x="1145060" y="543614"/>
                  </a:cubicBezTo>
                  <a:cubicBezTo>
                    <a:pt x="1161258" y="567911"/>
                    <a:pt x="1162467" y="573222"/>
                    <a:pt x="1186249" y="593041"/>
                  </a:cubicBezTo>
                  <a:cubicBezTo>
                    <a:pt x="1193855" y="599379"/>
                    <a:pt x="1202725" y="604024"/>
                    <a:pt x="1210963" y="609516"/>
                  </a:cubicBezTo>
                  <a:cubicBezTo>
                    <a:pt x="1216455" y="617754"/>
                    <a:pt x="1219707" y="628045"/>
                    <a:pt x="1227438" y="634230"/>
                  </a:cubicBezTo>
                  <a:cubicBezTo>
                    <a:pt x="1234219" y="639655"/>
                    <a:pt x="1248268" y="634701"/>
                    <a:pt x="1252152" y="642468"/>
                  </a:cubicBezTo>
                  <a:cubicBezTo>
                    <a:pt x="1256035" y="650235"/>
                    <a:pt x="1247797" y="659414"/>
                    <a:pt x="1243914" y="667181"/>
                  </a:cubicBezTo>
                  <a:cubicBezTo>
                    <a:pt x="1232444" y="690120"/>
                    <a:pt x="1220944" y="698389"/>
                    <a:pt x="1202725" y="716608"/>
                  </a:cubicBezTo>
                  <a:cubicBezTo>
                    <a:pt x="1188226" y="760106"/>
                    <a:pt x="1199303" y="734099"/>
                    <a:pt x="1161536" y="790749"/>
                  </a:cubicBezTo>
                  <a:lnTo>
                    <a:pt x="1128584" y="840176"/>
                  </a:lnTo>
                  <a:cubicBezTo>
                    <a:pt x="1123092" y="848414"/>
                    <a:pt x="1120346" y="859397"/>
                    <a:pt x="1112108" y="864889"/>
                  </a:cubicBezTo>
                  <a:cubicBezTo>
                    <a:pt x="1023792" y="923769"/>
                    <a:pt x="1157832" y="832072"/>
                    <a:pt x="1062681" y="906078"/>
                  </a:cubicBezTo>
                  <a:cubicBezTo>
                    <a:pt x="1047051" y="918235"/>
                    <a:pt x="1029730" y="928046"/>
                    <a:pt x="1013254" y="939030"/>
                  </a:cubicBezTo>
                  <a:cubicBezTo>
                    <a:pt x="1005016" y="944522"/>
                    <a:pt x="998249" y="953563"/>
                    <a:pt x="988541" y="955505"/>
                  </a:cubicBezTo>
                  <a:cubicBezTo>
                    <a:pt x="974811" y="958251"/>
                    <a:pt x="960860" y="960059"/>
                    <a:pt x="947352" y="963743"/>
                  </a:cubicBezTo>
                  <a:cubicBezTo>
                    <a:pt x="930597" y="968313"/>
                    <a:pt x="914401" y="974727"/>
                    <a:pt x="897925" y="980219"/>
                  </a:cubicBezTo>
                  <a:lnTo>
                    <a:pt x="823784" y="1004932"/>
                  </a:lnTo>
                  <a:cubicBezTo>
                    <a:pt x="815546" y="1007678"/>
                    <a:pt x="807495" y="1011064"/>
                    <a:pt x="799071" y="1013170"/>
                  </a:cubicBezTo>
                  <a:cubicBezTo>
                    <a:pt x="637577" y="1053544"/>
                    <a:pt x="806081" y="1012528"/>
                    <a:pt x="691979" y="1037884"/>
                  </a:cubicBezTo>
                  <a:cubicBezTo>
                    <a:pt x="680927" y="1040340"/>
                    <a:pt x="670129" y="1043902"/>
                    <a:pt x="659027" y="1046122"/>
                  </a:cubicBezTo>
                  <a:cubicBezTo>
                    <a:pt x="642648" y="1049398"/>
                    <a:pt x="626076" y="1051613"/>
                    <a:pt x="609600" y="1054359"/>
                  </a:cubicBezTo>
                  <a:cubicBezTo>
                    <a:pt x="550353" y="1074109"/>
                    <a:pt x="624334" y="1050149"/>
                    <a:pt x="551936" y="1070835"/>
                  </a:cubicBezTo>
                  <a:cubicBezTo>
                    <a:pt x="543587" y="1073221"/>
                    <a:pt x="535699" y="1077189"/>
                    <a:pt x="527222" y="1079073"/>
                  </a:cubicBezTo>
                  <a:cubicBezTo>
                    <a:pt x="510917" y="1082696"/>
                    <a:pt x="494174" y="1084035"/>
                    <a:pt x="477795" y="1087311"/>
                  </a:cubicBezTo>
                  <a:cubicBezTo>
                    <a:pt x="466693" y="1089531"/>
                    <a:pt x="455828" y="1092803"/>
                    <a:pt x="444844" y="1095549"/>
                  </a:cubicBezTo>
                  <a:cubicBezTo>
                    <a:pt x="420130" y="1092803"/>
                    <a:pt x="395230" y="1091399"/>
                    <a:pt x="370703" y="1087311"/>
                  </a:cubicBezTo>
                  <a:cubicBezTo>
                    <a:pt x="362138" y="1085883"/>
                    <a:pt x="345990" y="1079073"/>
                    <a:pt x="345990" y="107907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Forme libre 16"/>
            <p:cNvSpPr/>
            <p:nvPr/>
          </p:nvSpPr>
          <p:spPr>
            <a:xfrm>
              <a:off x="8377881" y="3954162"/>
              <a:ext cx="1021492" cy="346534"/>
            </a:xfrm>
            <a:custGeom>
              <a:avLst/>
              <a:gdLst>
                <a:gd name="connsiteX0" fmla="*/ 0 w 1021492"/>
                <a:gd name="connsiteY0" fmla="*/ 49427 h 346534"/>
                <a:gd name="connsiteX1" fmla="*/ 41189 w 1021492"/>
                <a:gd name="connsiteY1" fmla="*/ 41189 h 346534"/>
                <a:gd name="connsiteX2" fmla="*/ 98854 w 1021492"/>
                <a:gd name="connsiteY2" fmla="*/ 16476 h 346534"/>
                <a:gd name="connsiteX3" fmla="*/ 247135 w 1021492"/>
                <a:gd name="connsiteY3" fmla="*/ 0 h 346534"/>
                <a:gd name="connsiteX4" fmla="*/ 395416 w 1021492"/>
                <a:gd name="connsiteY4" fmla="*/ 8238 h 346534"/>
                <a:gd name="connsiteX5" fmla="*/ 420130 w 1021492"/>
                <a:gd name="connsiteY5" fmla="*/ 16476 h 346534"/>
                <a:gd name="connsiteX6" fmla="*/ 477795 w 1021492"/>
                <a:gd name="connsiteY6" fmla="*/ 24714 h 346534"/>
                <a:gd name="connsiteX7" fmla="*/ 518984 w 1021492"/>
                <a:gd name="connsiteY7" fmla="*/ 32952 h 346534"/>
                <a:gd name="connsiteX8" fmla="*/ 626076 w 1021492"/>
                <a:gd name="connsiteY8" fmla="*/ 41189 h 346534"/>
                <a:gd name="connsiteX9" fmla="*/ 675503 w 1021492"/>
                <a:gd name="connsiteY9" fmla="*/ 57665 h 346534"/>
                <a:gd name="connsiteX10" fmla="*/ 774357 w 1021492"/>
                <a:gd name="connsiteY10" fmla="*/ 123568 h 346534"/>
                <a:gd name="connsiteX11" fmla="*/ 823784 w 1021492"/>
                <a:gd name="connsiteY11" fmla="*/ 156519 h 346534"/>
                <a:gd name="connsiteX12" fmla="*/ 873211 w 1021492"/>
                <a:gd name="connsiteY12" fmla="*/ 197708 h 346534"/>
                <a:gd name="connsiteX13" fmla="*/ 889687 w 1021492"/>
                <a:gd name="connsiteY13" fmla="*/ 222422 h 346534"/>
                <a:gd name="connsiteX14" fmla="*/ 914400 w 1021492"/>
                <a:gd name="connsiteY14" fmla="*/ 238897 h 346534"/>
                <a:gd name="connsiteX15" fmla="*/ 972065 w 1021492"/>
                <a:gd name="connsiteY15" fmla="*/ 304800 h 346534"/>
                <a:gd name="connsiteX16" fmla="*/ 1013254 w 1021492"/>
                <a:gd name="connsiteY16" fmla="*/ 345989 h 346534"/>
                <a:gd name="connsiteX17" fmla="*/ 1021492 w 1021492"/>
                <a:gd name="connsiteY17" fmla="*/ 345989 h 34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21492" h="346534">
                  <a:moveTo>
                    <a:pt x="0" y="49427"/>
                  </a:moveTo>
                  <a:cubicBezTo>
                    <a:pt x="13730" y="46681"/>
                    <a:pt x="28079" y="46105"/>
                    <a:pt x="41189" y="41189"/>
                  </a:cubicBezTo>
                  <a:cubicBezTo>
                    <a:pt x="113722" y="13990"/>
                    <a:pt x="12388" y="32197"/>
                    <a:pt x="98854" y="16476"/>
                  </a:cubicBezTo>
                  <a:cubicBezTo>
                    <a:pt x="148962" y="7365"/>
                    <a:pt x="195887" y="4659"/>
                    <a:pt x="247135" y="0"/>
                  </a:cubicBezTo>
                  <a:cubicBezTo>
                    <a:pt x="296562" y="2746"/>
                    <a:pt x="346136" y="3545"/>
                    <a:pt x="395416" y="8238"/>
                  </a:cubicBezTo>
                  <a:cubicBezTo>
                    <a:pt x="404060" y="9061"/>
                    <a:pt x="411615" y="14773"/>
                    <a:pt x="420130" y="16476"/>
                  </a:cubicBezTo>
                  <a:cubicBezTo>
                    <a:pt x="439170" y="20284"/>
                    <a:pt x="458642" y="21522"/>
                    <a:pt x="477795" y="24714"/>
                  </a:cubicBezTo>
                  <a:cubicBezTo>
                    <a:pt x="491606" y="27016"/>
                    <a:pt x="505068" y="31406"/>
                    <a:pt x="518984" y="32952"/>
                  </a:cubicBezTo>
                  <a:cubicBezTo>
                    <a:pt x="554568" y="36906"/>
                    <a:pt x="590379" y="38443"/>
                    <a:pt x="626076" y="41189"/>
                  </a:cubicBezTo>
                  <a:cubicBezTo>
                    <a:pt x="642552" y="46681"/>
                    <a:pt x="661053" y="48032"/>
                    <a:pt x="675503" y="57665"/>
                  </a:cubicBezTo>
                  <a:lnTo>
                    <a:pt x="774357" y="123568"/>
                  </a:lnTo>
                  <a:cubicBezTo>
                    <a:pt x="774359" y="123570"/>
                    <a:pt x="823783" y="156518"/>
                    <a:pt x="823784" y="156519"/>
                  </a:cubicBezTo>
                  <a:cubicBezTo>
                    <a:pt x="855498" y="188234"/>
                    <a:pt x="838803" y="174771"/>
                    <a:pt x="873211" y="197708"/>
                  </a:cubicBezTo>
                  <a:cubicBezTo>
                    <a:pt x="878703" y="205946"/>
                    <a:pt x="882686" y="215421"/>
                    <a:pt x="889687" y="222422"/>
                  </a:cubicBezTo>
                  <a:cubicBezTo>
                    <a:pt x="896688" y="229423"/>
                    <a:pt x="907881" y="231446"/>
                    <a:pt x="914400" y="238897"/>
                  </a:cubicBezTo>
                  <a:cubicBezTo>
                    <a:pt x="981676" y="315784"/>
                    <a:pt x="916459" y="267729"/>
                    <a:pt x="972065" y="304800"/>
                  </a:cubicBezTo>
                  <a:cubicBezTo>
                    <a:pt x="988541" y="329514"/>
                    <a:pt x="985795" y="332260"/>
                    <a:pt x="1013254" y="345989"/>
                  </a:cubicBezTo>
                  <a:cubicBezTo>
                    <a:pt x="1015710" y="347217"/>
                    <a:pt x="1018746" y="345989"/>
                    <a:pt x="1021492" y="34598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8517924" y="4489622"/>
              <a:ext cx="1013254" cy="230659"/>
            </a:xfrm>
            <a:custGeom>
              <a:avLst/>
              <a:gdLst>
                <a:gd name="connsiteX0" fmla="*/ 1013254 w 1013254"/>
                <a:gd name="connsiteY0" fmla="*/ 16475 h 230659"/>
                <a:gd name="connsiteX1" fmla="*/ 972065 w 1013254"/>
                <a:gd name="connsiteY1" fmla="*/ 24713 h 230659"/>
                <a:gd name="connsiteX2" fmla="*/ 922638 w 1013254"/>
                <a:gd name="connsiteY2" fmla="*/ 65902 h 230659"/>
                <a:gd name="connsiteX3" fmla="*/ 897925 w 1013254"/>
                <a:gd name="connsiteY3" fmla="*/ 74140 h 230659"/>
                <a:gd name="connsiteX4" fmla="*/ 823784 w 1013254"/>
                <a:gd name="connsiteY4" fmla="*/ 115329 h 230659"/>
                <a:gd name="connsiteX5" fmla="*/ 799071 w 1013254"/>
                <a:gd name="connsiteY5" fmla="*/ 131805 h 230659"/>
                <a:gd name="connsiteX6" fmla="*/ 716692 w 1013254"/>
                <a:gd name="connsiteY6" fmla="*/ 156519 h 230659"/>
                <a:gd name="connsiteX7" fmla="*/ 691979 w 1013254"/>
                <a:gd name="connsiteY7" fmla="*/ 164756 h 230659"/>
                <a:gd name="connsiteX8" fmla="*/ 659027 w 1013254"/>
                <a:gd name="connsiteY8" fmla="*/ 172994 h 230659"/>
                <a:gd name="connsiteX9" fmla="*/ 634314 w 1013254"/>
                <a:gd name="connsiteY9" fmla="*/ 181232 h 230659"/>
                <a:gd name="connsiteX10" fmla="*/ 601362 w 1013254"/>
                <a:gd name="connsiteY10" fmla="*/ 189470 h 230659"/>
                <a:gd name="connsiteX11" fmla="*/ 576649 w 1013254"/>
                <a:gd name="connsiteY11" fmla="*/ 197708 h 230659"/>
                <a:gd name="connsiteX12" fmla="*/ 543698 w 1013254"/>
                <a:gd name="connsiteY12" fmla="*/ 205946 h 230659"/>
                <a:gd name="connsiteX13" fmla="*/ 461319 w 1013254"/>
                <a:gd name="connsiteY13" fmla="*/ 230659 h 230659"/>
                <a:gd name="connsiteX14" fmla="*/ 280087 w 1013254"/>
                <a:gd name="connsiteY14" fmla="*/ 222421 h 230659"/>
                <a:gd name="connsiteX15" fmla="*/ 230660 w 1013254"/>
                <a:gd name="connsiteY15" fmla="*/ 205946 h 230659"/>
                <a:gd name="connsiteX16" fmla="*/ 164757 w 1013254"/>
                <a:gd name="connsiteY16" fmla="*/ 189470 h 230659"/>
                <a:gd name="connsiteX17" fmla="*/ 98854 w 1013254"/>
                <a:gd name="connsiteY17" fmla="*/ 172994 h 230659"/>
                <a:gd name="connsiteX18" fmla="*/ 74141 w 1013254"/>
                <a:gd name="connsiteY18" fmla="*/ 156519 h 230659"/>
                <a:gd name="connsiteX19" fmla="*/ 49427 w 1013254"/>
                <a:gd name="connsiteY19" fmla="*/ 107092 h 230659"/>
                <a:gd name="connsiteX20" fmla="*/ 32952 w 1013254"/>
                <a:gd name="connsiteY20" fmla="*/ 82378 h 230659"/>
                <a:gd name="connsiteX21" fmla="*/ 16476 w 1013254"/>
                <a:gd name="connsiteY21" fmla="*/ 32951 h 230659"/>
                <a:gd name="connsiteX22" fmla="*/ 0 w 1013254"/>
                <a:gd name="connsiteY22" fmla="*/ 0 h 230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13254" h="230659">
                  <a:moveTo>
                    <a:pt x="1013254" y="16475"/>
                  </a:moveTo>
                  <a:cubicBezTo>
                    <a:pt x="999524" y="19221"/>
                    <a:pt x="985175" y="19797"/>
                    <a:pt x="972065" y="24713"/>
                  </a:cubicBezTo>
                  <a:cubicBezTo>
                    <a:pt x="941268" y="36262"/>
                    <a:pt x="950106" y="47590"/>
                    <a:pt x="922638" y="65902"/>
                  </a:cubicBezTo>
                  <a:cubicBezTo>
                    <a:pt x="915413" y="70719"/>
                    <a:pt x="905516" y="69923"/>
                    <a:pt x="897925" y="74140"/>
                  </a:cubicBezTo>
                  <a:cubicBezTo>
                    <a:pt x="812954" y="121347"/>
                    <a:pt x="879702" y="96692"/>
                    <a:pt x="823784" y="115329"/>
                  </a:cubicBezTo>
                  <a:cubicBezTo>
                    <a:pt x="815546" y="120821"/>
                    <a:pt x="808118" y="127784"/>
                    <a:pt x="799071" y="131805"/>
                  </a:cubicBezTo>
                  <a:cubicBezTo>
                    <a:pt x="763837" y="147465"/>
                    <a:pt x="750237" y="146935"/>
                    <a:pt x="716692" y="156519"/>
                  </a:cubicBezTo>
                  <a:cubicBezTo>
                    <a:pt x="708343" y="158904"/>
                    <a:pt x="700328" y="162371"/>
                    <a:pt x="691979" y="164756"/>
                  </a:cubicBezTo>
                  <a:cubicBezTo>
                    <a:pt x="681093" y="167866"/>
                    <a:pt x="669913" y="169884"/>
                    <a:pt x="659027" y="172994"/>
                  </a:cubicBezTo>
                  <a:cubicBezTo>
                    <a:pt x="650678" y="175380"/>
                    <a:pt x="642663" y="178846"/>
                    <a:pt x="634314" y="181232"/>
                  </a:cubicBezTo>
                  <a:cubicBezTo>
                    <a:pt x="623428" y="184342"/>
                    <a:pt x="612248" y="186360"/>
                    <a:pt x="601362" y="189470"/>
                  </a:cubicBezTo>
                  <a:cubicBezTo>
                    <a:pt x="593013" y="191856"/>
                    <a:pt x="584998" y="195322"/>
                    <a:pt x="576649" y="197708"/>
                  </a:cubicBezTo>
                  <a:cubicBezTo>
                    <a:pt x="565763" y="200818"/>
                    <a:pt x="554542" y="202693"/>
                    <a:pt x="543698" y="205946"/>
                  </a:cubicBezTo>
                  <a:cubicBezTo>
                    <a:pt x="443424" y="236028"/>
                    <a:pt x="537266" y="211672"/>
                    <a:pt x="461319" y="230659"/>
                  </a:cubicBezTo>
                  <a:cubicBezTo>
                    <a:pt x="400908" y="227913"/>
                    <a:pt x="340216" y="228863"/>
                    <a:pt x="280087" y="222421"/>
                  </a:cubicBezTo>
                  <a:cubicBezTo>
                    <a:pt x="262819" y="220571"/>
                    <a:pt x="247690" y="209352"/>
                    <a:pt x="230660" y="205946"/>
                  </a:cubicBezTo>
                  <a:cubicBezTo>
                    <a:pt x="78847" y="175583"/>
                    <a:pt x="266081" y="214801"/>
                    <a:pt x="164757" y="189470"/>
                  </a:cubicBezTo>
                  <a:cubicBezTo>
                    <a:pt x="145956" y="184770"/>
                    <a:pt x="117685" y="182409"/>
                    <a:pt x="98854" y="172994"/>
                  </a:cubicBezTo>
                  <a:cubicBezTo>
                    <a:pt x="89999" y="168566"/>
                    <a:pt x="82379" y="162011"/>
                    <a:pt x="74141" y="156519"/>
                  </a:cubicBezTo>
                  <a:cubicBezTo>
                    <a:pt x="26928" y="85700"/>
                    <a:pt x="83529" y="175297"/>
                    <a:pt x="49427" y="107092"/>
                  </a:cubicBezTo>
                  <a:cubicBezTo>
                    <a:pt x="44999" y="98237"/>
                    <a:pt x="36973" y="91425"/>
                    <a:pt x="32952" y="82378"/>
                  </a:cubicBezTo>
                  <a:cubicBezTo>
                    <a:pt x="25899" y="66508"/>
                    <a:pt x="21968" y="49427"/>
                    <a:pt x="16476" y="32951"/>
                  </a:cubicBezTo>
                  <a:cubicBezTo>
                    <a:pt x="7010" y="4553"/>
                    <a:pt x="14379" y="14377"/>
                    <a:pt x="0" y="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Forme libre 4"/>
          <p:cNvSpPr/>
          <p:nvPr/>
        </p:nvSpPr>
        <p:spPr>
          <a:xfrm>
            <a:off x="10098872" y="2911139"/>
            <a:ext cx="1238704" cy="1702676"/>
          </a:xfrm>
          <a:custGeom>
            <a:avLst/>
            <a:gdLst>
              <a:gd name="connsiteX0" fmla="*/ 732038 w 1238704"/>
              <a:gd name="connsiteY0" fmla="*/ 0 h 1702676"/>
              <a:gd name="connsiteX1" fmla="*/ 653211 w 1238704"/>
              <a:gd name="connsiteY1" fmla="*/ 31531 h 1702676"/>
              <a:gd name="connsiteX2" fmla="*/ 574383 w 1238704"/>
              <a:gd name="connsiteY2" fmla="*/ 47297 h 1702676"/>
              <a:gd name="connsiteX3" fmla="*/ 527086 w 1238704"/>
              <a:gd name="connsiteY3" fmla="*/ 63062 h 1702676"/>
              <a:gd name="connsiteX4" fmla="*/ 479790 w 1238704"/>
              <a:gd name="connsiteY4" fmla="*/ 94593 h 1702676"/>
              <a:gd name="connsiteX5" fmla="*/ 416728 w 1238704"/>
              <a:gd name="connsiteY5" fmla="*/ 126124 h 1702676"/>
              <a:gd name="connsiteX6" fmla="*/ 369431 w 1238704"/>
              <a:gd name="connsiteY6" fmla="*/ 173421 h 1702676"/>
              <a:gd name="connsiteX7" fmla="*/ 322135 w 1238704"/>
              <a:gd name="connsiteY7" fmla="*/ 204952 h 1702676"/>
              <a:gd name="connsiteX8" fmla="*/ 306369 w 1238704"/>
              <a:gd name="connsiteY8" fmla="*/ 252249 h 1702676"/>
              <a:gd name="connsiteX9" fmla="*/ 274838 w 1238704"/>
              <a:gd name="connsiteY9" fmla="*/ 299545 h 1702676"/>
              <a:gd name="connsiteX10" fmla="*/ 22590 w 1238704"/>
              <a:gd name="connsiteY10" fmla="*/ 362607 h 1702676"/>
              <a:gd name="connsiteX11" fmla="*/ 22590 w 1238704"/>
              <a:gd name="connsiteY11" fmla="*/ 599090 h 1702676"/>
              <a:gd name="connsiteX12" fmla="*/ 69886 w 1238704"/>
              <a:gd name="connsiteY12" fmla="*/ 630621 h 1702676"/>
              <a:gd name="connsiteX13" fmla="*/ 85652 w 1238704"/>
              <a:gd name="connsiteY13" fmla="*/ 677918 h 1702676"/>
              <a:gd name="connsiteX14" fmla="*/ 322135 w 1238704"/>
              <a:gd name="connsiteY14" fmla="*/ 756745 h 1702676"/>
              <a:gd name="connsiteX15" fmla="*/ 385197 w 1238704"/>
              <a:gd name="connsiteY15" fmla="*/ 788276 h 1702676"/>
              <a:gd name="connsiteX16" fmla="*/ 416728 w 1238704"/>
              <a:gd name="connsiteY16" fmla="*/ 882869 h 1702676"/>
              <a:gd name="connsiteX17" fmla="*/ 479790 w 1238704"/>
              <a:gd name="connsiteY17" fmla="*/ 1103586 h 1702676"/>
              <a:gd name="connsiteX18" fmla="*/ 511321 w 1238704"/>
              <a:gd name="connsiteY18" fmla="*/ 1135118 h 1702676"/>
              <a:gd name="connsiteX19" fmla="*/ 542852 w 1238704"/>
              <a:gd name="connsiteY19" fmla="*/ 1245476 h 1702676"/>
              <a:gd name="connsiteX20" fmla="*/ 558617 w 1238704"/>
              <a:gd name="connsiteY20" fmla="*/ 1308538 h 1702676"/>
              <a:gd name="connsiteX21" fmla="*/ 621680 w 1238704"/>
              <a:gd name="connsiteY21" fmla="*/ 1403131 h 1702676"/>
              <a:gd name="connsiteX22" fmla="*/ 684742 w 1238704"/>
              <a:gd name="connsiteY22" fmla="*/ 1545021 h 1702676"/>
              <a:gd name="connsiteX23" fmla="*/ 700507 w 1238704"/>
              <a:gd name="connsiteY23" fmla="*/ 1592318 h 1702676"/>
              <a:gd name="connsiteX24" fmla="*/ 795100 w 1238704"/>
              <a:gd name="connsiteY24" fmla="*/ 1623849 h 1702676"/>
              <a:gd name="connsiteX25" fmla="*/ 889693 w 1238704"/>
              <a:gd name="connsiteY25" fmla="*/ 1702676 h 1702676"/>
              <a:gd name="connsiteX26" fmla="*/ 984286 w 1238704"/>
              <a:gd name="connsiteY26" fmla="*/ 1655380 h 1702676"/>
              <a:gd name="connsiteX27" fmla="*/ 1015817 w 1238704"/>
              <a:gd name="connsiteY27" fmla="*/ 1560786 h 1702676"/>
              <a:gd name="connsiteX28" fmla="*/ 1047348 w 1238704"/>
              <a:gd name="connsiteY28" fmla="*/ 1497724 h 1702676"/>
              <a:gd name="connsiteX29" fmla="*/ 1078880 w 1238704"/>
              <a:gd name="connsiteY29" fmla="*/ 1308538 h 1702676"/>
              <a:gd name="connsiteX30" fmla="*/ 1126176 w 1238704"/>
              <a:gd name="connsiteY30" fmla="*/ 1182414 h 1702676"/>
              <a:gd name="connsiteX31" fmla="*/ 1157707 w 1238704"/>
              <a:gd name="connsiteY31" fmla="*/ 1024759 h 1702676"/>
              <a:gd name="connsiteX32" fmla="*/ 1205004 w 1238704"/>
              <a:gd name="connsiteY32" fmla="*/ 851338 h 1702676"/>
              <a:gd name="connsiteX33" fmla="*/ 1220769 w 1238704"/>
              <a:gd name="connsiteY33" fmla="*/ 804042 h 1702676"/>
              <a:gd name="connsiteX34" fmla="*/ 1220769 w 1238704"/>
              <a:gd name="connsiteY34" fmla="*/ 472966 h 1702676"/>
              <a:gd name="connsiteX35" fmla="*/ 1189238 w 1238704"/>
              <a:gd name="connsiteY35" fmla="*/ 409904 h 1702676"/>
              <a:gd name="connsiteX36" fmla="*/ 1126176 w 1238704"/>
              <a:gd name="connsiteY36" fmla="*/ 378373 h 1702676"/>
              <a:gd name="connsiteX37" fmla="*/ 1110411 w 1238704"/>
              <a:gd name="connsiteY37" fmla="*/ 331076 h 1702676"/>
              <a:gd name="connsiteX38" fmla="*/ 1015817 w 1238704"/>
              <a:gd name="connsiteY38" fmla="*/ 299545 h 1702676"/>
              <a:gd name="connsiteX39" fmla="*/ 952755 w 1238704"/>
              <a:gd name="connsiteY39" fmla="*/ 204952 h 1702676"/>
              <a:gd name="connsiteX40" fmla="*/ 905459 w 1238704"/>
              <a:gd name="connsiteY40" fmla="*/ 173421 h 1702676"/>
              <a:gd name="connsiteX41" fmla="*/ 826631 w 1238704"/>
              <a:gd name="connsiteY41" fmla="*/ 47297 h 1702676"/>
              <a:gd name="connsiteX42" fmla="*/ 732038 w 1238704"/>
              <a:gd name="connsiteY42" fmla="*/ 31531 h 1702676"/>
              <a:gd name="connsiteX43" fmla="*/ 732038 w 1238704"/>
              <a:gd name="connsiteY43" fmla="*/ 0 h 17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38704" h="1702676">
                <a:moveTo>
                  <a:pt x="732038" y="0"/>
                </a:moveTo>
                <a:cubicBezTo>
                  <a:pt x="705762" y="10510"/>
                  <a:pt x="680317" y="23399"/>
                  <a:pt x="653211" y="31531"/>
                </a:cubicBezTo>
                <a:cubicBezTo>
                  <a:pt x="627545" y="39231"/>
                  <a:pt x="600379" y="40798"/>
                  <a:pt x="574383" y="47297"/>
                </a:cubicBezTo>
                <a:cubicBezTo>
                  <a:pt x="558261" y="51328"/>
                  <a:pt x="542852" y="57807"/>
                  <a:pt x="527086" y="63062"/>
                </a:cubicBezTo>
                <a:cubicBezTo>
                  <a:pt x="511321" y="73572"/>
                  <a:pt x="496241" y="85192"/>
                  <a:pt x="479790" y="94593"/>
                </a:cubicBezTo>
                <a:cubicBezTo>
                  <a:pt x="459385" y="106253"/>
                  <a:pt x="435852" y="112464"/>
                  <a:pt x="416728" y="126124"/>
                </a:cubicBezTo>
                <a:cubicBezTo>
                  <a:pt x="398585" y="139083"/>
                  <a:pt x="386559" y="159147"/>
                  <a:pt x="369431" y="173421"/>
                </a:cubicBezTo>
                <a:cubicBezTo>
                  <a:pt x="354875" y="185551"/>
                  <a:pt x="337900" y="194442"/>
                  <a:pt x="322135" y="204952"/>
                </a:cubicBezTo>
                <a:cubicBezTo>
                  <a:pt x="316880" y="220718"/>
                  <a:pt x="313801" y="237385"/>
                  <a:pt x="306369" y="252249"/>
                </a:cubicBezTo>
                <a:cubicBezTo>
                  <a:pt x="297895" y="269196"/>
                  <a:pt x="288236" y="286147"/>
                  <a:pt x="274838" y="299545"/>
                </a:cubicBezTo>
                <a:cubicBezTo>
                  <a:pt x="211317" y="363066"/>
                  <a:pt x="95654" y="351366"/>
                  <a:pt x="22590" y="362607"/>
                </a:cubicBezTo>
                <a:cubicBezTo>
                  <a:pt x="-181" y="453687"/>
                  <a:pt x="-14088" y="479887"/>
                  <a:pt x="22590" y="599090"/>
                </a:cubicBezTo>
                <a:cubicBezTo>
                  <a:pt x="28162" y="617200"/>
                  <a:pt x="54121" y="620111"/>
                  <a:pt x="69886" y="630621"/>
                </a:cubicBezTo>
                <a:cubicBezTo>
                  <a:pt x="75141" y="646387"/>
                  <a:pt x="77407" y="663489"/>
                  <a:pt x="85652" y="677918"/>
                </a:cubicBezTo>
                <a:cubicBezTo>
                  <a:pt x="149601" y="789829"/>
                  <a:pt x="158098" y="743076"/>
                  <a:pt x="322135" y="756745"/>
                </a:cubicBezTo>
                <a:cubicBezTo>
                  <a:pt x="343156" y="767255"/>
                  <a:pt x="371096" y="769475"/>
                  <a:pt x="385197" y="788276"/>
                </a:cubicBezTo>
                <a:cubicBezTo>
                  <a:pt x="405139" y="814865"/>
                  <a:pt x="410210" y="850278"/>
                  <a:pt x="416728" y="882869"/>
                </a:cubicBezTo>
                <a:cubicBezTo>
                  <a:pt x="434789" y="973175"/>
                  <a:pt x="432220" y="1032230"/>
                  <a:pt x="479790" y="1103586"/>
                </a:cubicBezTo>
                <a:cubicBezTo>
                  <a:pt x="488035" y="1115954"/>
                  <a:pt x="500811" y="1124607"/>
                  <a:pt x="511321" y="1135118"/>
                </a:cubicBezTo>
                <a:cubicBezTo>
                  <a:pt x="521831" y="1171904"/>
                  <a:pt x="532786" y="1208566"/>
                  <a:pt x="542852" y="1245476"/>
                </a:cubicBezTo>
                <a:cubicBezTo>
                  <a:pt x="548553" y="1266380"/>
                  <a:pt x="548927" y="1289158"/>
                  <a:pt x="558617" y="1308538"/>
                </a:cubicBezTo>
                <a:cubicBezTo>
                  <a:pt x="575565" y="1342433"/>
                  <a:pt x="621680" y="1403131"/>
                  <a:pt x="621680" y="1403131"/>
                </a:cubicBezTo>
                <a:cubicBezTo>
                  <a:pt x="659203" y="1515700"/>
                  <a:pt x="634775" y="1470069"/>
                  <a:pt x="684742" y="1545021"/>
                </a:cubicBezTo>
                <a:cubicBezTo>
                  <a:pt x="689997" y="1560787"/>
                  <a:pt x="686984" y="1582659"/>
                  <a:pt x="700507" y="1592318"/>
                </a:cubicBezTo>
                <a:cubicBezTo>
                  <a:pt x="727553" y="1611637"/>
                  <a:pt x="767445" y="1605413"/>
                  <a:pt x="795100" y="1623849"/>
                </a:cubicBezTo>
                <a:cubicBezTo>
                  <a:pt x="860948" y="1667747"/>
                  <a:pt x="828999" y="1641982"/>
                  <a:pt x="889693" y="1702676"/>
                </a:cubicBezTo>
                <a:cubicBezTo>
                  <a:pt x="915464" y="1694086"/>
                  <a:pt x="968200" y="1681117"/>
                  <a:pt x="984286" y="1655380"/>
                </a:cubicBezTo>
                <a:cubicBezTo>
                  <a:pt x="1001901" y="1627195"/>
                  <a:pt x="1000953" y="1590514"/>
                  <a:pt x="1015817" y="1560786"/>
                </a:cubicBezTo>
                <a:lnTo>
                  <a:pt x="1047348" y="1497724"/>
                </a:lnTo>
                <a:cubicBezTo>
                  <a:pt x="1052372" y="1462557"/>
                  <a:pt x="1066305" y="1350453"/>
                  <a:pt x="1078880" y="1308538"/>
                </a:cubicBezTo>
                <a:cubicBezTo>
                  <a:pt x="1091892" y="1265164"/>
                  <a:pt x="1115961" y="1226679"/>
                  <a:pt x="1126176" y="1182414"/>
                </a:cubicBezTo>
                <a:cubicBezTo>
                  <a:pt x="1138227" y="1130194"/>
                  <a:pt x="1147197" y="1077311"/>
                  <a:pt x="1157707" y="1024759"/>
                </a:cubicBezTo>
                <a:cubicBezTo>
                  <a:pt x="1179991" y="913341"/>
                  <a:pt x="1165000" y="971351"/>
                  <a:pt x="1205004" y="851338"/>
                </a:cubicBezTo>
                <a:lnTo>
                  <a:pt x="1220769" y="804042"/>
                </a:lnTo>
                <a:cubicBezTo>
                  <a:pt x="1238725" y="660400"/>
                  <a:pt x="1249988" y="638538"/>
                  <a:pt x="1220769" y="472966"/>
                </a:cubicBezTo>
                <a:cubicBezTo>
                  <a:pt x="1216685" y="449822"/>
                  <a:pt x="1205856" y="426522"/>
                  <a:pt x="1189238" y="409904"/>
                </a:cubicBezTo>
                <a:cubicBezTo>
                  <a:pt x="1172620" y="393286"/>
                  <a:pt x="1147197" y="388883"/>
                  <a:pt x="1126176" y="378373"/>
                </a:cubicBezTo>
                <a:cubicBezTo>
                  <a:pt x="1120921" y="362607"/>
                  <a:pt x="1123934" y="340735"/>
                  <a:pt x="1110411" y="331076"/>
                </a:cubicBezTo>
                <a:cubicBezTo>
                  <a:pt x="1083365" y="311757"/>
                  <a:pt x="1015817" y="299545"/>
                  <a:pt x="1015817" y="299545"/>
                </a:cubicBezTo>
                <a:cubicBezTo>
                  <a:pt x="994796" y="268014"/>
                  <a:pt x="984286" y="225973"/>
                  <a:pt x="952755" y="204952"/>
                </a:cubicBezTo>
                <a:cubicBezTo>
                  <a:pt x="936990" y="194442"/>
                  <a:pt x="918857" y="186819"/>
                  <a:pt x="905459" y="173421"/>
                </a:cubicBezTo>
                <a:cubicBezTo>
                  <a:pt x="864526" y="132488"/>
                  <a:pt x="851608" y="97252"/>
                  <a:pt x="826631" y="47297"/>
                </a:cubicBezTo>
                <a:cubicBezTo>
                  <a:pt x="774761" y="64587"/>
                  <a:pt x="777881" y="77373"/>
                  <a:pt x="732038" y="31531"/>
                </a:cubicBezTo>
                <a:lnTo>
                  <a:pt x="732038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10098872" y="4841877"/>
            <a:ext cx="1103587" cy="745833"/>
          </a:xfrm>
          <a:custGeom>
            <a:avLst/>
            <a:gdLst>
              <a:gd name="connsiteX0" fmla="*/ 1056290 w 1103587"/>
              <a:gd name="connsiteY0" fmla="*/ 4853 h 745833"/>
              <a:gd name="connsiteX1" fmla="*/ 914400 w 1103587"/>
              <a:gd name="connsiteY1" fmla="*/ 115212 h 745833"/>
              <a:gd name="connsiteX2" fmla="*/ 599090 w 1103587"/>
              <a:gd name="connsiteY2" fmla="*/ 146743 h 745833"/>
              <a:gd name="connsiteX3" fmla="*/ 520262 w 1103587"/>
              <a:gd name="connsiteY3" fmla="*/ 162508 h 745833"/>
              <a:gd name="connsiteX4" fmla="*/ 472966 w 1103587"/>
              <a:gd name="connsiteY4" fmla="*/ 178274 h 745833"/>
              <a:gd name="connsiteX5" fmla="*/ 394138 w 1103587"/>
              <a:gd name="connsiteY5" fmla="*/ 194039 h 745833"/>
              <a:gd name="connsiteX6" fmla="*/ 315311 w 1103587"/>
              <a:gd name="connsiteY6" fmla="*/ 225571 h 745833"/>
              <a:gd name="connsiteX7" fmla="*/ 173421 w 1103587"/>
              <a:gd name="connsiteY7" fmla="*/ 257102 h 745833"/>
              <a:gd name="connsiteX8" fmla="*/ 110359 w 1103587"/>
              <a:gd name="connsiteY8" fmla="*/ 288633 h 745833"/>
              <a:gd name="connsiteX9" fmla="*/ 63062 w 1103587"/>
              <a:gd name="connsiteY9" fmla="*/ 304398 h 745833"/>
              <a:gd name="connsiteX10" fmla="*/ 0 w 1103587"/>
              <a:gd name="connsiteY10" fmla="*/ 430522 h 745833"/>
              <a:gd name="connsiteX11" fmla="*/ 31531 w 1103587"/>
              <a:gd name="connsiteY11" fmla="*/ 540881 h 745833"/>
              <a:gd name="connsiteX12" fmla="*/ 78828 w 1103587"/>
              <a:gd name="connsiteY12" fmla="*/ 588177 h 745833"/>
              <a:gd name="connsiteX13" fmla="*/ 94593 w 1103587"/>
              <a:gd name="connsiteY13" fmla="*/ 651239 h 745833"/>
              <a:gd name="connsiteX14" fmla="*/ 141890 w 1103587"/>
              <a:gd name="connsiteY14" fmla="*/ 667005 h 745833"/>
              <a:gd name="connsiteX15" fmla="*/ 204952 w 1103587"/>
              <a:gd name="connsiteY15" fmla="*/ 682771 h 745833"/>
              <a:gd name="connsiteX16" fmla="*/ 299545 w 1103587"/>
              <a:gd name="connsiteY16" fmla="*/ 714302 h 745833"/>
              <a:gd name="connsiteX17" fmla="*/ 409904 w 1103587"/>
              <a:gd name="connsiteY17" fmla="*/ 745833 h 745833"/>
              <a:gd name="connsiteX18" fmla="*/ 472966 w 1103587"/>
              <a:gd name="connsiteY18" fmla="*/ 730067 h 745833"/>
              <a:gd name="connsiteX19" fmla="*/ 536028 w 1103587"/>
              <a:gd name="connsiteY19" fmla="*/ 635474 h 745833"/>
              <a:gd name="connsiteX20" fmla="*/ 630621 w 1103587"/>
              <a:gd name="connsiteY20" fmla="*/ 603943 h 745833"/>
              <a:gd name="connsiteX21" fmla="*/ 677918 w 1103587"/>
              <a:gd name="connsiteY21" fmla="*/ 572412 h 745833"/>
              <a:gd name="connsiteX22" fmla="*/ 740980 w 1103587"/>
              <a:gd name="connsiteY22" fmla="*/ 540881 h 745833"/>
              <a:gd name="connsiteX23" fmla="*/ 788276 w 1103587"/>
              <a:gd name="connsiteY23" fmla="*/ 446288 h 745833"/>
              <a:gd name="connsiteX24" fmla="*/ 882869 w 1103587"/>
              <a:gd name="connsiteY24" fmla="*/ 430522 h 745833"/>
              <a:gd name="connsiteX25" fmla="*/ 977462 w 1103587"/>
              <a:gd name="connsiteY25" fmla="*/ 398991 h 745833"/>
              <a:gd name="connsiteX26" fmla="*/ 1103587 w 1103587"/>
              <a:gd name="connsiteY26" fmla="*/ 304398 h 745833"/>
              <a:gd name="connsiteX27" fmla="*/ 1056290 w 1103587"/>
              <a:gd name="connsiteY27" fmla="*/ 4853 h 745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03587" h="745833">
                <a:moveTo>
                  <a:pt x="1056290" y="4853"/>
                </a:moveTo>
                <a:cubicBezTo>
                  <a:pt x="1024759" y="-26678"/>
                  <a:pt x="973503" y="105362"/>
                  <a:pt x="914400" y="115212"/>
                </a:cubicBezTo>
                <a:cubicBezTo>
                  <a:pt x="747051" y="143103"/>
                  <a:pt x="851692" y="128699"/>
                  <a:pt x="599090" y="146743"/>
                </a:cubicBezTo>
                <a:cubicBezTo>
                  <a:pt x="572814" y="151998"/>
                  <a:pt x="546258" y="156009"/>
                  <a:pt x="520262" y="162508"/>
                </a:cubicBezTo>
                <a:cubicBezTo>
                  <a:pt x="504140" y="166539"/>
                  <a:pt x="489088" y="174243"/>
                  <a:pt x="472966" y="178274"/>
                </a:cubicBezTo>
                <a:cubicBezTo>
                  <a:pt x="446970" y="184773"/>
                  <a:pt x="420414" y="188784"/>
                  <a:pt x="394138" y="194039"/>
                </a:cubicBezTo>
                <a:cubicBezTo>
                  <a:pt x="367862" y="204550"/>
                  <a:pt x="342159" y="216622"/>
                  <a:pt x="315311" y="225571"/>
                </a:cubicBezTo>
                <a:cubicBezTo>
                  <a:pt x="281923" y="236701"/>
                  <a:pt x="204648" y="250856"/>
                  <a:pt x="173421" y="257102"/>
                </a:cubicBezTo>
                <a:cubicBezTo>
                  <a:pt x="152400" y="267612"/>
                  <a:pt x="131961" y="279375"/>
                  <a:pt x="110359" y="288633"/>
                </a:cubicBezTo>
                <a:cubicBezTo>
                  <a:pt x="95084" y="295179"/>
                  <a:pt x="73265" y="291280"/>
                  <a:pt x="63062" y="304398"/>
                </a:cubicBezTo>
                <a:cubicBezTo>
                  <a:pt x="34204" y="341500"/>
                  <a:pt x="0" y="430522"/>
                  <a:pt x="0" y="430522"/>
                </a:cubicBezTo>
                <a:cubicBezTo>
                  <a:pt x="2101" y="438927"/>
                  <a:pt x="22486" y="527314"/>
                  <a:pt x="31531" y="540881"/>
                </a:cubicBezTo>
                <a:cubicBezTo>
                  <a:pt x="43898" y="559432"/>
                  <a:pt x="63062" y="572412"/>
                  <a:pt x="78828" y="588177"/>
                </a:cubicBezTo>
                <a:cubicBezTo>
                  <a:pt x="84083" y="609198"/>
                  <a:pt x="81057" y="634319"/>
                  <a:pt x="94593" y="651239"/>
                </a:cubicBezTo>
                <a:cubicBezTo>
                  <a:pt x="104974" y="664216"/>
                  <a:pt x="125911" y="662439"/>
                  <a:pt x="141890" y="667005"/>
                </a:cubicBezTo>
                <a:cubicBezTo>
                  <a:pt x="162724" y="672958"/>
                  <a:pt x="184198" y="676545"/>
                  <a:pt x="204952" y="682771"/>
                </a:cubicBezTo>
                <a:cubicBezTo>
                  <a:pt x="236787" y="692322"/>
                  <a:pt x="267710" y="704752"/>
                  <a:pt x="299545" y="714302"/>
                </a:cubicBezTo>
                <a:cubicBezTo>
                  <a:pt x="497481" y="773682"/>
                  <a:pt x="250972" y="692855"/>
                  <a:pt x="409904" y="745833"/>
                </a:cubicBezTo>
                <a:cubicBezTo>
                  <a:pt x="430925" y="740578"/>
                  <a:pt x="456659" y="744335"/>
                  <a:pt x="472966" y="730067"/>
                </a:cubicBezTo>
                <a:cubicBezTo>
                  <a:pt x="501485" y="705113"/>
                  <a:pt x="500077" y="647458"/>
                  <a:pt x="536028" y="635474"/>
                </a:cubicBezTo>
                <a:lnTo>
                  <a:pt x="630621" y="603943"/>
                </a:lnTo>
                <a:cubicBezTo>
                  <a:pt x="646387" y="593433"/>
                  <a:pt x="661467" y="581813"/>
                  <a:pt x="677918" y="572412"/>
                </a:cubicBezTo>
                <a:cubicBezTo>
                  <a:pt x="698323" y="560752"/>
                  <a:pt x="724362" y="557499"/>
                  <a:pt x="740980" y="540881"/>
                </a:cubicBezTo>
                <a:cubicBezTo>
                  <a:pt x="778288" y="503572"/>
                  <a:pt x="729795" y="475528"/>
                  <a:pt x="788276" y="446288"/>
                </a:cubicBezTo>
                <a:cubicBezTo>
                  <a:pt x="816867" y="431992"/>
                  <a:pt x="851857" y="438275"/>
                  <a:pt x="882869" y="430522"/>
                </a:cubicBezTo>
                <a:cubicBezTo>
                  <a:pt x="915113" y="422461"/>
                  <a:pt x="949807" y="417427"/>
                  <a:pt x="977462" y="398991"/>
                </a:cubicBezTo>
                <a:cubicBezTo>
                  <a:pt x="1084423" y="327684"/>
                  <a:pt x="1045258" y="362725"/>
                  <a:pt x="1103587" y="304398"/>
                </a:cubicBezTo>
                <a:cubicBezTo>
                  <a:pt x="1087238" y="10125"/>
                  <a:pt x="1087821" y="36384"/>
                  <a:pt x="1056290" y="4853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9297363" y="4402970"/>
            <a:ext cx="946045" cy="709449"/>
          </a:xfrm>
          <a:custGeom>
            <a:avLst/>
            <a:gdLst>
              <a:gd name="connsiteX0" fmla="*/ 882983 w 946045"/>
              <a:gd name="connsiteY0" fmla="*/ 15766 h 709449"/>
              <a:gd name="connsiteX1" fmla="*/ 804155 w 946045"/>
              <a:gd name="connsiteY1" fmla="*/ 0 h 709449"/>
              <a:gd name="connsiteX2" fmla="*/ 662266 w 946045"/>
              <a:gd name="connsiteY2" fmla="*/ 47297 h 709449"/>
              <a:gd name="connsiteX3" fmla="*/ 646500 w 946045"/>
              <a:gd name="connsiteY3" fmla="*/ 94593 h 709449"/>
              <a:gd name="connsiteX4" fmla="*/ 567673 w 946045"/>
              <a:gd name="connsiteY4" fmla="*/ 63062 h 709449"/>
              <a:gd name="connsiteX5" fmla="*/ 488845 w 946045"/>
              <a:gd name="connsiteY5" fmla="*/ 47297 h 709449"/>
              <a:gd name="connsiteX6" fmla="*/ 441548 w 946045"/>
              <a:gd name="connsiteY6" fmla="*/ 31531 h 709449"/>
              <a:gd name="connsiteX7" fmla="*/ 157769 w 946045"/>
              <a:gd name="connsiteY7" fmla="*/ 94593 h 709449"/>
              <a:gd name="connsiteX8" fmla="*/ 110473 w 946045"/>
              <a:gd name="connsiteY8" fmla="*/ 110359 h 709449"/>
              <a:gd name="connsiteX9" fmla="*/ 78941 w 946045"/>
              <a:gd name="connsiteY9" fmla="*/ 141890 h 709449"/>
              <a:gd name="connsiteX10" fmla="*/ 47410 w 946045"/>
              <a:gd name="connsiteY10" fmla="*/ 283780 h 709449"/>
              <a:gd name="connsiteX11" fmla="*/ 15879 w 946045"/>
              <a:gd name="connsiteY11" fmla="*/ 331076 h 709449"/>
              <a:gd name="connsiteX12" fmla="*/ 31645 w 946045"/>
              <a:gd name="connsiteY12" fmla="*/ 457200 h 709449"/>
              <a:gd name="connsiteX13" fmla="*/ 47410 w 946045"/>
              <a:gd name="connsiteY13" fmla="*/ 520262 h 709449"/>
              <a:gd name="connsiteX14" fmla="*/ 94707 w 946045"/>
              <a:gd name="connsiteY14" fmla="*/ 536028 h 709449"/>
              <a:gd name="connsiteX15" fmla="*/ 173535 w 946045"/>
              <a:gd name="connsiteY15" fmla="*/ 677918 h 709449"/>
              <a:gd name="connsiteX16" fmla="*/ 236597 w 946045"/>
              <a:gd name="connsiteY16" fmla="*/ 709449 h 709449"/>
              <a:gd name="connsiteX17" fmla="*/ 299659 w 946045"/>
              <a:gd name="connsiteY17" fmla="*/ 677918 h 709449"/>
              <a:gd name="connsiteX18" fmla="*/ 331190 w 946045"/>
              <a:gd name="connsiteY18" fmla="*/ 614856 h 709449"/>
              <a:gd name="connsiteX19" fmla="*/ 425783 w 946045"/>
              <a:gd name="connsiteY19" fmla="*/ 583325 h 709449"/>
              <a:gd name="connsiteX20" fmla="*/ 457314 w 946045"/>
              <a:gd name="connsiteY20" fmla="*/ 551793 h 709449"/>
              <a:gd name="connsiteX21" fmla="*/ 567673 w 946045"/>
              <a:gd name="connsiteY21" fmla="*/ 520262 h 709449"/>
              <a:gd name="connsiteX22" fmla="*/ 662266 w 946045"/>
              <a:gd name="connsiteY22" fmla="*/ 488731 h 709449"/>
              <a:gd name="connsiteX23" fmla="*/ 741093 w 946045"/>
              <a:gd name="connsiteY23" fmla="*/ 472966 h 709449"/>
              <a:gd name="connsiteX24" fmla="*/ 804155 w 946045"/>
              <a:gd name="connsiteY24" fmla="*/ 457200 h 709449"/>
              <a:gd name="connsiteX25" fmla="*/ 851452 w 946045"/>
              <a:gd name="connsiteY25" fmla="*/ 409904 h 709449"/>
              <a:gd name="connsiteX26" fmla="*/ 882983 w 946045"/>
              <a:gd name="connsiteY26" fmla="*/ 315311 h 709449"/>
              <a:gd name="connsiteX27" fmla="*/ 914514 w 946045"/>
              <a:gd name="connsiteY27" fmla="*/ 252249 h 709449"/>
              <a:gd name="connsiteX28" fmla="*/ 946045 w 946045"/>
              <a:gd name="connsiteY28" fmla="*/ 157656 h 709449"/>
              <a:gd name="connsiteX29" fmla="*/ 930279 w 946045"/>
              <a:gd name="connsiteY29" fmla="*/ 78828 h 709449"/>
              <a:gd name="connsiteX30" fmla="*/ 914514 w 946045"/>
              <a:gd name="connsiteY30" fmla="*/ 31531 h 709449"/>
              <a:gd name="connsiteX31" fmla="*/ 882983 w 946045"/>
              <a:gd name="connsiteY31" fmla="*/ 15766 h 70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46045" h="709449">
                <a:moveTo>
                  <a:pt x="882983" y="15766"/>
                </a:moveTo>
                <a:cubicBezTo>
                  <a:pt x="864590" y="10511"/>
                  <a:pt x="830951" y="0"/>
                  <a:pt x="804155" y="0"/>
                </a:cubicBezTo>
                <a:cubicBezTo>
                  <a:pt x="743033" y="0"/>
                  <a:pt x="713554" y="21653"/>
                  <a:pt x="662266" y="47297"/>
                </a:cubicBezTo>
                <a:cubicBezTo>
                  <a:pt x="657011" y="63062"/>
                  <a:pt x="662892" y="91861"/>
                  <a:pt x="646500" y="94593"/>
                </a:cubicBezTo>
                <a:cubicBezTo>
                  <a:pt x="618585" y="99245"/>
                  <a:pt x="594779" y="71194"/>
                  <a:pt x="567673" y="63062"/>
                </a:cubicBezTo>
                <a:cubicBezTo>
                  <a:pt x="542007" y="55362"/>
                  <a:pt x="514841" y="53796"/>
                  <a:pt x="488845" y="47297"/>
                </a:cubicBezTo>
                <a:cubicBezTo>
                  <a:pt x="472723" y="43266"/>
                  <a:pt x="457314" y="36786"/>
                  <a:pt x="441548" y="31531"/>
                </a:cubicBezTo>
                <a:cubicBezTo>
                  <a:pt x="435946" y="32732"/>
                  <a:pt x="225780" y="75161"/>
                  <a:pt x="157769" y="94593"/>
                </a:cubicBezTo>
                <a:cubicBezTo>
                  <a:pt x="141790" y="99158"/>
                  <a:pt x="126238" y="105104"/>
                  <a:pt x="110473" y="110359"/>
                </a:cubicBezTo>
                <a:cubicBezTo>
                  <a:pt x="99962" y="120869"/>
                  <a:pt x="86589" y="129144"/>
                  <a:pt x="78941" y="141890"/>
                </a:cubicBezTo>
                <a:cubicBezTo>
                  <a:pt x="57307" y="177946"/>
                  <a:pt x="57754" y="252749"/>
                  <a:pt x="47410" y="283780"/>
                </a:cubicBezTo>
                <a:cubicBezTo>
                  <a:pt x="41418" y="301755"/>
                  <a:pt x="26389" y="315311"/>
                  <a:pt x="15879" y="331076"/>
                </a:cubicBezTo>
                <a:cubicBezTo>
                  <a:pt x="-10680" y="410756"/>
                  <a:pt x="-2916" y="353517"/>
                  <a:pt x="31645" y="457200"/>
                </a:cubicBezTo>
                <a:cubicBezTo>
                  <a:pt x="38497" y="477756"/>
                  <a:pt x="33874" y="503342"/>
                  <a:pt x="47410" y="520262"/>
                </a:cubicBezTo>
                <a:cubicBezTo>
                  <a:pt x="57791" y="533239"/>
                  <a:pt x="78941" y="530773"/>
                  <a:pt x="94707" y="536028"/>
                </a:cubicBezTo>
                <a:cubicBezTo>
                  <a:pt x="109778" y="581239"/>
                  <a:pt x="130168" y="656234"/>
                  <a:pt x="173535" y="677918"/>
                </a:cubicBezTo>
                <a:lnTo>
                  <a:pt x="236597" y="709449"/>
                </a:lnTo>
                <a:cubicBezTo>
                  <a:pt x="257618" y="698939"/>
                  <a:pt x="283041" y="694536"/>
                  <a:pt x="299659" y="677918"/>
                </a:cubicBezTo>
                <a:cubicBezTo>
                  <a:pt x="316277" y="661300"/>
                  <a:pt x="312389" y="628957"/>
                  <a:pt x="331190" y="614856"/>
                </a:cubicBezTo>
                <a:cubicBezTo>
                  <a:pt x="357779" y="594914"/>
                  <a:pt x="425783" y="583325"/>
                  <a:pt x="425783" y="583325"/>
                </a:cubicBezTo>
                <a:cubicBezTo>
                  <a:pt x="436293" y="572814"/>
                  <a:pt x="444568" y="559441"/>
                  <a:pt x="457314" y="551793"/>
                </a:cubicBezTo>
                <a:cubicBezTo>
                  <a:pt x="474972" y="541198"/>
                  <a:pt x="553935" y="524383"/>
                  <a:pt x="567673" y="520262"/>
                </a:cubicBezTo>
                <a:cubicBezTo>
                  <a:pt x="599508" y="510711"/>
                  <a:pt x="630201" y="497476"/>
                  <a:pt x="662266" y="488731"/>
                </a:cubicBezTo>
                <a:cubicBezTo>
                  <a:pt x="688118" y="481681"/>
                  <a:pt x="714935" y="478779"/>
                  <a:pt x="741093" y="472966"/>
                </a:cubicBezTo>
                <a:cubicBezTo>
                  <a:pt x="762245" y="468266"/>
                  <a:pt x="783134" y="462455"/>
                  <a:pt x="804155" y="457200"/>
                </a:cubicBezTo>
                <a:cubicBezTo>
                  <a:pt x="819921" y="441435"/>
                  <a:pt x="840624" y="429394"/>
                  <a:pt x="851452" y="409904"/>
                </a:cubicBezTo>
                <a:cubicBezTo>
                  <a:pt x="867593" y="380850"/>
                  <a:pt x="868119" y="345039"/>
                  <a:pt x="882983" y="315311"/>
                </a:cubicBezTo>
                <a:cubicBezTo>
                  <a:pt x="893493" y="294290"/>
                  <a:pt x="905786" y="274070"/>
                  <a:pt x="914514" y="252249"/>
                </a:cubicBezTo>
                <a:cubicBezTo>
                  <a:pt x="926858" y="221390"/>
                  <a:pt x="946045" y="157656"/>
                  <a:pt x="946045" y="157656"/>
                </a:cubicBezTo>
                <a:cubicBezTo>
                  <a:pt x="940790" y="131380"/>
                  <a:pt x="936778" y="104824"/>
                  <a:pt x="930279" y="78828"/>
                </a:cubicBezTo>
                <a:cubicBezTo>
                  <a:pt x="926248" y="62706"/>
                  <a:pt x="926265" y="43282"/>
                  <a:pt x="914514" y="31531"/>
                </a:cubicBezTo>
                <a:cubicBezTo>
                  <a:pt x="897087" y="14104"/>
                  <a:pt x="901376" y="21021"/>
                  <a:pt x="882983" y="15766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8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9" grpId="0" animBg="1"/>
      <p:bldP spid="10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2343"/>
            <a:ext cx="10515600" cy="864585"/>
          </a:xfrm>
        </p:spPr>
        <p:txBody>
          <a:bodyPr/>
          <a:lstStyle/>
          <a:p>
            <a:r>
              <a:rPr lang="fr-FR" dirty="0" smtClean="0"/>
              <a:t>Histologie des glandes salivaires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6204" y="1805935"/>
            <a:ext cx="11117596" cy="3705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Les glandes salivaires sont constituées d’un </a:t>
            </a:r>
            <a:r>
              <a:rPr lang="fr-FR" sz="2400" b="1" dirty="0" smtClean="0"/>
              <a:t>épithélium </a:t>
            </a:r>
            <a:r>
              <a:rPr lang="fr-FR" sz="2400" b="1" dirty="0" smtClean="0"/>
              <a:t>sécrétoire acineux </a:t>
            </a:r>
            <a:r>
              <a:rPr lang="fr-FR" sz="2400" dirty="0" smtClean="0"/>
              <a:t>avec </a:t>
            </a:r>
            <a:r>
              <a:rPr lang="fr-FR" sz="2400" dirty="0" smtClean="0"/>
              <a:t>amas arrondis de cellules exocrines sécrétant la </a:t>
            </a:r>
            <a:r>
              <a:rPr lang="fr-FR" sz="2400" dirty="0"/>
              <a:t>salive de type séreux et/ou muqueux </a:t>
            </a:r>
            <a:endParaRPr lang="fr-FR" sz="2400" dirty="0" smtClean="0"/>
          </a:p>
          <a:p>
            <a:pPr>
              <a:buFontTx/>
              <a:buChar char="-"/>
            </a:pPr>
            <a:r>
              <a:rPr lang="fr-FR" sz="2000" b="1" dirty="0" smtClean="0"/>
              <a:t>Type </a:t>
            </a:r>
            <a:r>
              <a:rPr lang="fr-FR" sz="2000" b="1" dirty="0"/>
              <a:t>séreux  </a:t>
            </a:r>
            <a:r>
              <a:rPr lang="fr-FR" sz="2000" dirty="0"/>
              <a:t>(glande parotide) : les </a:t>
            </a:r>
            <a:r>
              <a:rPr lang="fr-FR" sz="2000" dirty="0" smtClean="0"/>
              <a:t>noyaux des cellules </a:t>
            </a:r>
            <a:r>
              <a:rPr lang="fr-FR" sz="2000" dirty="0"/>
              <a:t>sont </a:t>
            </a:r>
            <a:r>
              <a:rPr lang="fr-FR" sz="2000" dirty="0" smtClean="0"/>
              <a:t>arrondis </a:t>
            </a:r>
            <a:r>
              <a:rPr lang="fr-FR" sz="2000" dirty="0"/>
              <a:t>situés dans le tiers inférieur de la cellule</a:t>
            </a:r>
          </a:p>
          <a:p>
            <a:pPr>
              <a:buFontTx/>
              <a:buChar char="-"/>
            </a:pPr>
            <a:r>
              <a:rPr lang="fr-FR" sz="2000" b="1" dirty="0" smtClean="0"/>
              <a:t>Type muqueux </a:t>
            </a:r>
            <a:r>
              <a:rPr lang="fr-FR" sz="2000" dirty="0" smtClean="0"/>
              <a:t>(glande sublinguale) : les noyaux des cellules sont tassés près de la membrane basale et aplatis par la présence d’un mucus visqueux</a:t>
            </a:r>
            <a:r>
              <a:rPr lang="fr-FR" sz="2000" dirty="0" smtClean="0"/>
              <a:t> </a:t>
            </a:r>
          </a:p>
          <a:p>
            <a:pPr>
              <a:buFontTx/>
              <a:buChar char="-"/>
            </a:pPr>
            <a:r>
              <a:rPr lang="fr-FR" sz="2000" b="1" dirty="0" smtClean="0"/>
              <a:t>Type </a:t>
            </a:r>
            <a:r>
              <a:rPr lang="fr-FR" sz="2000" b="1" dirty="0" err="1"/>
              <a:t>séro</a:t>
            </a:r>
            <a:r>
              <a:rPr lang="fr-FR" sz="2000" b="1" dirty="0"/>
              <a:t>-muqueux </a:t>
            </a:r>
            <a:r>
              <a:rPr lang="fr-FR" sz="2000" dirty="0"/>
              <a:t>(glande </a:t>
            </a:r>
            <a:r>
              <a:rPr lang="fr-FR" sz="2000" dirty="0" err="1"/>
              <a:t>submandibulaire</a:t>
            </a:r>
            <a:r>
              <a:rPr lang="fr-FR" sz="2000" dirty="0"/>
              <a:t>) : </a:t>
            </a:r>
            <a:r>
              <a:rPr lang="fr-FR" sz="2000" dirty="0" smtClean="0"/>
              <a:t>les deux types cohabitent dans la même glande</a:t>
            </a:r>
            <a:endParaRPr lang="fr-FR" sz="2000" dirty="0"/>
          </a:p>
          <a:p>
            <a:pPr>
              <a:buFontTx/>
              <a:buChar char="-"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278795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4585"/>
          </a:xfrm>
        </p:spPr>
        <p:txBody>
          <a:bodyPr/>
          <a:lstStyle/>
          <a:p>
            <a:r>
              <a:rPr lang="fr-FR" dirty="0" smtClean="0"/>
              <a:t>Canaux excréteurs des glandes salivaires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70794" y="2046342"/>
            <a:ext cx="10515600" cy="3534651"/>
          </a:xfrm>
        </p:spPr>
        <p:txBody>
          <a:bodyPr>
            <a:normAutofit lnSpcReduction="10000"/>
          </a:bodyPr>
          <a:lstStyle/>
          <a:p>
            <a:pPr lvl="1"/>
            <a:r>
              <a:rPr lang="fr-FR" sz="3200" b="1" dirty="0" smtClean="0"/>
              <a:t>Canal de </a:t>
            </a:r>
            <a:r>
              <a:rPr lang="fr-FR" sz="3200" b="1" dirty="0" err="1" smtClean="0"/>
              <a:t>Sténon</a:t>
            </a:r>
            <a:r>
              <a:rPr lang="fr-FR" sz="3200" b="1" dirty="0" smtClean="0"/>
              <a:t> </a:t>
            </a:r>
            <a:r>
              <a:rPr lang="fr-FR" sz="3200" dirty="0" smtClean="0"/>
              <a:t>pour les glandes parotides avec orifice au niveau de la 2</a:t>
            </a:r>
            <a:r>
              <a:rPr lang="fr-FR" sz="3200" baseline="30000" dirty="0" smtClean="0"/>
              <a:t>ième</a:t>
            </a:r>
            <a:r>
              <a:rPr lang="fr-FR" sz="3200" dirty="0" smtClean="0"/>
              <a:t> molaire supérieure</a:t>
            </a:r>
          </a:p>
          <a:p>
            <a:pPr lvl="1"/>
            <a:r>
              <a:rPr lang="fr-FR" sz="3200" b="1" dirty="0" smtClean="0"/>
              <a:t>Canal de Wharton </a:t>
            </a:r>
            <a:r>
              <a:rPr lang="fr-FR" sz="3200" dirty="0" smtClean="0"/>
              <a:t>pour les glandes sous-maxillaires avec orifice au niveau de la caroncule sublinguale (tubercule à la base de la langue)</a:t>
            </a:r>
          </a:p>
          <a:p>
            <a:pPr lvl="1"/>
            <a:r>
              <a:rPr lang="fr-FR" sz="3200" b="1" dirty="0" smtClean="0"/>
              <a:t>Canaux de Walter </a:t>
            </a:r>
            <a:r>
              <a:rPr lang="fr-FR" sz="3200" dirty="0" smtClean="0"/>
              <a:t>pour les glandes sublinguales avec orifices au niveau du plancher buccal. 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2454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4703"/>
          </a:xfrm>
        </p:spPr>
        <p:txBody>
          <a:bodyPr/>
          <a:lstStyle/>
          <a:p>
            <a:r>
              <a:rPr lang="fr-FR" dirty="0" smtClean="0"/>
              <a:t>Salive : notions quantitatives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77334" y="1545021"/>
            <a:ext cx="93174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Volume</a:t>
            </a:r>
            <a:r>
              <a:rPr lang="fr-FR" sz="2800" dirty="0" smtClean="0"/>
              <a:t> : </a:t>
            </a:r>
            <a:r>
              <a:rPr lang="fr-FR" sz="2800" dirty="0"/>
              <a:t>0,7 à 1 litre par 24 </a:t>
            </a:r>
            <a:r>
              <a:rPr lang="fr-FR" sz="2800" dirty="0" smtClean="0"/>
              <a:t>heures</a:t>
            </a:r>
            <a:endParaRPr lang="fr-FR" sz="2800" dirty="0"/>
          </a:p>
          <a:p>
            <a:r>
              <a:rPr lang="fr-FR" sz="2800" b="1" dirty="0" smtClean="0"/>
              <a:t>Débit</a:t>
            </a:r>
            <a:r>
              <a:rPr lang="fr-FR" sz="2800" dirty="0" smtClean="0"/>
              <a:t> variable selon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les individus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l’état repos ou stimulation (repas)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0,5 </a:t>
            </a:r>
            <a:r>
              <a:rPr lang="fr-FR" sz="2800" dirty="0" err="1" smtClean="0"/>
              <a:t>mL</a:t>
            </a:r>
            <a:r>
              <a:rPr lang="fr-FR" sz="2800" dirty="0" smtClean="0"/>
              <a:t>/min au repos (R)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2-4 </a:t>
            </a:r>
            <a:r>
              <a:rPr lang="fr-FR" sz="2800" dirty="0" err="1" smtClean="0"/>
              <a:t>mL</a:t>
            </a:r>
            <a:r>
              <a:rPr lang="fr-FR" sz="2800" dirty="0" smtClean="0"/>
              <a:t>/min en cas de stimulation (S)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les glandes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parotides : 25 % (R) à 35 (S) %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sous maxillaires : 70 % (R) et 65 % (S)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sublinguales : 5 % (R ou S)</a:t>
            </a:r>
          </a:p>
          <a:p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95948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9297"/>
          </a:xfrm>
        </p:spPr>
        <p:txBody>
          <a:bodyPr/>
          <a:lstStyle/>
          <a:p>
            <a:r>
              <a:rPr lang="fr-FR" dirty="0" smtClean="0"/>
              <a:t>Salive : notions qualitatives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3420" y="1643392"/>
            <a:ext cx="110989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 smtClean="0"/>
              <a:t>95 % d’ea</a:t>
            </a:r>
            <a:r>
              <a:rPr lang="fr-FR" sz="2800" dirty="0"/>
              <a:t>u</a:t>
            </a:r>
            <a:endParaRPr lang="fr-FR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 smtClean="0"/>
              <a:t>Substances minérales 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Cations : Na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, K</a:t>
            </a:r>
            <a:r>
              <a:rPr lang="fr-FR" sz="2800" baseline="30000" dirty="0" smtClean="0"/>
              <a:t>+</a:t>
            </a:r>
            <a:r>
              <a:rPr lang="fr-FR" sz="2800" dirty="0" smtClean="0"/>
              <a:t> Ca</a:t>
            </a:r>
            <a:r>
              <a:rPr lang="fr-FR" sz="2800" baseline="30000" dirty="0" smtClean="0"/>
              <a:t>2+</a:t>
            </a:r>
            <a:r>
              <a:rPr lang="fr-FR" sz="2800" dirty="0" smtClean="0"/>
              <a:t>, Mg</a:t>
            </a:r>
            <a:r>
              <a:rPr lang="fr-FR" sz="2800" baseline="30000" dirty="0" smtClean="0"/>
              <a:t>2+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Anions : Cl</a:t>
            </a:r>
            <a:r>
              <a:rPr lang="fr-FR" sz="2800" baseline="30000" dirty="0" smtClean="0"/>
              <a:t>-</a:t>
            </a:r>
            <a:r>
              <a:rPr lang="fr-FR" sz="2800" dirty="0" smtClean="0"/>
              <a:t>, HCO</a:t>
            </a:r>
            <a:r>
              <a:rPr lang="fr-FR" sz="2800" baseline="30000" dirty="0" smtClean="0"/>
              <a:t>3-</a:t>
            </a:r>
            <a:r>
              <a:rPr lang="fr-FR" sz="2800" dirty="0" smtClean="0"/>
              <a:t>, HPO</a:t>
            </a:r>
            <a:r>
              <a:rPr lang="fr-FR" sz="2800" baseline="30000" dirty="0" smtClean="0"/>
              <a:t>4-</a:t>
            </a:r>
            <a:r>
              <a:rPr lang="fr-FR" sz="2800" dirty="0" smtClean="0"/>
              <a:t>,SCN</a:t>
            </a:r>
            <a:r>
              <a:rPr lang="fr-FR" sz="2800" baseline="30000" dirty="0" smtClean="0"/>
              <a:t>-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 smtClean="0"/>
              <a:t>Protéines :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mucine, urée, acides aminés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enzymes : 	alpha amylase (ou ptyaline), enzyme débranchant</a:t>
            </a:r>
          </a:p>
          <a:p>
            <a:pPr lvl="1"/>
            <a:r>
              <a:rPr lang="fr-FR" sz="2800" dirty="0" smtClean="0"/>
              <a:t>maltase, lysozyme, lipase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 smtClean="0"/>
              <a:t>Glucides : citrate, lactate, oses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 smtClean="0"/>
              <a:t>Lipides : cholestérol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5483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5669" y="144407"/>
            <a:ext cx="10515600" cy="864585"/>
          </a:xfrm>
        </p:spPr>
        <p:txBody>
          <a:bodyPr/>
          <a:lstStyle/>
          <a:p>
            <a:r>
              <a:rPr lang="fr-FR" dirty="0" smtClean="0"/>
              <a:t>Fonctions de la salive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9555" y="788274"/>
            <a:ext cx="11127828" cy="5849007"/>
          </a:xfrm>
        </p:spPr>
        <p:txBody>
          <a:bodyPr>
            <a:noAutofit/>
          </a:bodyPr>
          <a:lstStyle/>
          <a:p>
            <a:pPr lvl="1"/>
            <a:r>
              <a:rPr lang="fr-FR" sz="2400" b="1" dirty="0" smtClean="0"/>
              <a:t>Maintien de la santé </a:t>
            </a:r>
            <a:r>
              <a:rPr lang="fr-FR" sz="2400" dirty="0" smtClean="0"/>
              <a:t>des dents et des tissus mous</a:t>
            </a:r>
          </a:p>
          <a:p>
            <a:pPr lvl="1"/>
            <a:r>
              <a:rPr lang="fr-FR" sz="2400" b="1" dirty="0" smtClean="0"/>
              <a:t>Lubrification des muqueuses</a:t>
            </a:r>
            <a:r>
              <a:rPr lang="fr-FR" sz="2400" dirty="0" smtClean="0"/>
              <a:t>, des gencives et des dents</a:t>
            </a:r>
          </a:p>
          <a:p>
            <a:pPr lvl="1"/>
            <a:r>
              <a:rPr lang="fr-FR" sz="2400" b="1" dirty="0" smtClean="0"/>
              <a:t>Auto nettoyage </a:t>
            </a:r>
            <a:r>
              <a:rPr lang="fr-FR" sz="2400" dirty="0" smtClean="0"/>
              <a:t>avec l’élimination des sucres</a:t>
            </a:r>
          </a:p>
          <a:p>
            <a:pPr lvl="1"/>
            <a:r>
              <a:rPr lang="fr-FR" sz="2400" b="1" dirty="0" smtClean="0"/>
              <a:t>Dégustation</a:t>
            </a:r>
          </a:p>
          <a:p>
            <a:pPr lvl="1"/>
            <a:r>
              <a:rPr lang="fr-FR" sz="2400" b="1" dirty="0" smtClean="0"/>
              <a:t>Digestion</a:t>
            </a:r>
            <a:r>
              <a:rPr lang="fr-FR" sz="2400" dirty="0" smtClean="0"/>
              <a:t> </a:t>
            </a:r>
          </a:p>
          <a:p>
            <a:pPr lvl="2"/>
            <a:r>
              <a:rPr lang="fr-FR" sz="2400" b="1" dirty="0" smtClean="0"/>
              <a:t>broyage</a:t>
            </a:r>
            <a:r>
              <a:rPr lang="fr-FR" sz="2400" dirty="0" smtClean="0"/>
              <a:t> des aliments, </a:t>
            </a:r>
            <a:r>
              <a:rPr lang="fr-FR" sz="2400" b="1" dirty="0" smtClean="0"/>
              <a:t>mastication</a:t>
            </a:r>
            <a:r>
              <a:rPr lang="fr-FR" sz="2400" dirty="0" smtClean="0"/>
              <a:t> et </a:t>
            </a:r>
            <a:r>
              <a:rPr lang="fr-FR" sz="2400" b="1" dirty="0" smtClean="0"/>
              <a:t>déglutition</a:t>
            </a:r>
          </a:p>
          <a:p>
            <a:pPr lvl="2"/>
            <a:r>
              <a:rPr lang="fr-FR" sz="2400" dirty="0" smtClean="0"/>
              <a:t>formation du </a:t>
            </a:r>
            <a:r>
              <a:rPr lang="fr-FR" sz="2400" b="1" dirty="0" smtClean="0"/>
              <a:t>bol</a:t>
            </a:r>
          </a:p>
          <a:p>
            <a:pPr lvl="2"/>
            <a:r>
              <a:rPr lang="fr-FR" sz="2400" b="1" dirty="0" smtClean="0"/>
              <a:t>prédigestion</a:t>
            </a:r>
            <a:r>
              <a:rPr lang="fr-FR" sz="2400" dirty="0" smtClean="0"/>
              <a:t> des polysaccharides (amidon) par </a:t>
            </a:r>
            <a:r>
              <a:rPr lang="fr-FR" sz="2400" b="1" dirty="0" smtClean="0"/>
              <a:t>l’amylase salivaire</a:t>
            </a:r>
          </a:p>
          <a:p>
            <a:pPr lvl="1"/>
            <a:r>
              <a:rPr lang="fr-FR" sz="2400" b="1" dirty="0" smtClean="0"/>
              <a:t>Protection immunitaire </a:t>
            </a:r>
            <a:r>
              <a:rPr lang="fr-FR" sz="2400" dirty="0" smtClean="0"/>
              <a:t>par pouvoir antibactérien et antifongique.</a:t>
            </a:r>
          </a:p>
          <a:p>
            <a:pPr lvl="1"/>
            <a:r>
              <a:rPr lang="fr-FR" sz="2400" b="1" dirty="0" smtClean="0"/>
              <a:t>Tampon</a:t>
            </a:r>
            <a:r>
              <a:rPr lang="fr-FR" sz="2400" dirty="0" smtClean="0"/>
              <a:t> avec régulation du pH.</a:t>
            </a:r>
          </a:p>
          <a:p>
            <a:pPr lvl="1"/>
            <a:r>
              <a:rPr lang="fr-FR" sz="2400" b="1" dirty="0" err="1" smtClean="0"/>
              <a:t>Reminéralisation</a:t>
            </a:r>
            <a:r>
              <a:rPr lang="fr-FR" sz="2400" dirty="0" smtClean="0"/>
              <a:t> de l'émail (le fluor se lie à la salive).</a:t>
            </a:r>
          </a:p>
          <a:p>
            <a:pPr lvl="1"/>
            <a:r>
              <a:rPr lang="fr-FR" sz="2400" b="1" dirty="0" smtClean="0"/>
              <a:t>Prononciation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92802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1138</TotalTime>
  <Words>413</Words>
  <Application>Microsoft Office PowerPoint</Application>
  <PresentationFormat>Grand écran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Facette</vt:lpstr>
      <vt:lpstr>Glandes salivaires et salive</vt:lpstr>
      <vt:lpstr>Glandes salivaires</vt:lpstr>
      <vt:lpstr>Glandes salivaires</vt:lpstr>
      <vt:lpstr>Histologie des glandes salivaires</vt:lpstr>
      <vt:lpstr>Canaux excréteurs des glandes salivaires</vt:lpstr>
      <vt:lpstr>Salive : notions quantitatives</vt:lpstr>
      <vt:lpstr>Salive : notions qualitatives</vt:lpstr>
      <vt:lpstr>Fonctions de la salive</vt:lpstr>
    </vt:vector>
  </TitlesOfParts>
  <Company>maison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Glandes salivaires et salive</dc:title>
  <dc:creator>jacques POCHET</dc:creator>
  <cp:lastModifiedBy>Cathy</cp:lastModifiedBy>
  <cp:revision>22</cp:revision>
  <dcterms:created xsi:type="dcterms:W3CDTF">2014-07-07T08:29:25Z</dcterms:created>
  <dcterms:modified xsi:type="dcterms:W3CDTF">2022-10-06T15:47:51Z</dcterms:modified>
</cp:coreProperties>
</file>