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0" r:id="rId6"/>
  </p:sldIdLst>
  <p:sldSz cx="12385675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AFC3"/>
    <a:srgbClr val="F24D1A"/>
    <a:srgbClr val="00FFCC"/>
    <a:srgbClr val="15E7F7"/>
    <a:srgbClr val="20EC25"/>
    <a:srgbClr val="F934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6" y="-64"/>
      </p:cViewPr>
      <p:guideLst>
        <p:guide orient="horz" pos="2160"/>
        <p:guide pos="39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28926" y="2130426"/>
            <a:ext cx="10527824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57851" y="3886200"/>
            <a:ext cx="866997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4B24-3BD8-45AE-A9D6-97E17AC8082E}" type="datetimeFigureOut">
              <a:rPr lang="fr-FR" smtClean="0"/>
              <a:t>15/02/2016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F7DB-1B67-4CA8-BC4F-62211F5499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3812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4B24-3BD8-45AE-A9D6-97E17AC8082E}" type="datetimeFigureOut">
              <a:rPr lang="fr-FR" smtClean="0"/>
              <a:t>15/02/2016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F7DB-1B67-4CA8-BC4F-62211F5499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566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12164196" y="274639"/>
            <a:ext cx="377376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614" y="274639"/>
            <a:ext cx="11119154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4B24-3BD8-45AE-A9D6-97E17AC8082E}" type="datetimeFigureOut">
              <a:rPr lang="fr-FR" smtClean="0"/>
              <a:t>15/02/2016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F7DB-1B67-4CA8-BC4F-62211F5499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0872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4B24-3BD8-45AE-A9D6-97E17AC8082E}" type="datetimeFigureOut">
              <a:rPr lang="fr-FR" smtClean="0"/>
              <a:t>15/02/2016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F7DB-1B67-4CA8-BC4F-62211F5499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2839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78383" y="4406901"/>
            <a:ext cx="10527824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78383" y="2906713"/>
            <a:ext cx="10527824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4B24-3BD8-45AE-A9D6-97E17AC8082E}" type="datetimeFigureOut">
              <a:rPr lang="fr-FR" smtClean="0"/>
              <a:t>15/02/2016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F7DB-1B67-4CA8-BC4F-62211F5499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5235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614" y="1600201"/>
            <a:ext cx="744645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491499" y="1600201"/>
            <a:ext cx="744645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4B24-3BD8-45AE-A9D6-97E17AC8082E}" type="datetimeFigureOut">
              <a:rPr lang="fr-FR" smtClean="0"/>
              <a:t>15/02/2016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F7DB-1B67-4CA8-BC4F-62211F5499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2119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9284" y="274638"/>
            <a:ext cx="1114710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9284" y="1535113"/>
            <a:ext cx="54724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284" y="2174875"/>
            <a:ext cx="54724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291752" y="1535113"/>
            <a:ext cx="547464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291752" y="2174875"/>
            <a:ext cx="547464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4B24-3BD8-45AE-A9D6-97E17AC8082E}" type="datetimeFigureOut">
              <a:rPr lang="fr-FR" smtClean="0"/>
              <a:t>15/02/2016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F7DB-1B67-4CA8-BC4F-62211F5499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9097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4B24-3BD8-45AE-A9D6-97E17AC8082E}" type="datetimeFigureOut">
              <a:rPr lang="fr-FR" smtClean="0"/>
              <a:t>15/02/2016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F7DB-1B67-4CA8-BC4F-62211F5499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0293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4B24-3BD8-45AE-A9D6-97E17AC8082E}" type="datetimeFigureOut">
              <a:rPr lang="fr-FR" smtClean="0"/>
              <a:t>15/02/2016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F7DB-1B67-4CA8-BC4F-62211F5499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4947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9284" y="273050"/>
            <a:ext cx="407480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842455" y="273051"/>
            <a:ext cx="692393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19284" y="1435101"/>
            <a:ext cx="407480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4B24-3BD8-45AE-A9D6-97E17AC8082E}" type="datetimeFigureOut">
              <a:rPr lang="fr-FR" smtClean="0"/>
              <a:t>15/02/2016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F7DB-1B67-4CA8-BC4F-62211F5499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2382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27679" y="4800600"/>
            <a:ext cx="743140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427679" y="612775"/>
            <a:ext cx="743140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427679" y="5367338"/>
            <a:ext cx="743140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4B24-3BD8-45AE-A9D6-97E17AC8082E}" type="datetimeFigureOut">
              <a:rPr lang="fr-FR" smtClean="0"/>
              <a:t>15/02/2016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7F7DB-1B67-4CA8-BC4F-62211F5499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919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19284" y="274638"/>
            <a:ext cx="111471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9284" y="1600201"/>
            <a:ext cx="1114710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19284" y="6356351"/>
            <a:ext cx="28899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04B24-3BD8-45AE-A9D6-97E17AC8082E}" type="datetimeFigureOut">
              <a:rPr lang="fr-FR" smtClean="0"/>
              <a:t>15/02/2016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231773" y="6356351"/>
            <a:ext cx="3922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876400" y="6356351"/>
            <a:ext cx="28899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7F7DB-1B67-4CA8-BC4F-62211F5499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118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2157" y="1412776"/>
            <a:ext cx="12097344" cy="2187675"/>
          </a:xfrm>
        </p:spPr>
        <p:txBody>
          <a:bodyPr>
            <a:normAutofit/>
          </a:bodyPr>
          <a:lstStyle/>
          <a:p>
            <a:r>
              <a:rPr lang="fr-FR" u="sng" dirty="0" smtClean="0">
                <a:latin typeface="Berlin Sans FB Demi" panose="020E0802020502020306" pitchFamily="34" charset="0"/>
              </a:rPr>
              <a:t>Intérêt général, intérêt particulier</a:t>
            </a:r>
            <a:r>
              <a:rPr lang="fr-FR" dirty="0" smtClean="0">
                <a:latin typeface="Berlin Sans FB Demi" panose="020E0802020502020306" pitchFamily="34" charset="0"/>
              </a:rPr>
              <a:t/>
            </a:r>
            <a:br>
              <a:rPr lang="fr-FR" dirty="0" smtClean="0">
                <a:latin typeface="Berlin Sans FB Demi" panose="020E0802020502020306" pitchFamily="34" charset="0"/>
              </a:rPr>
            </a:br>
            <a:r>
              <a:rPr lang="fr-FR" dirty="0" smtClean="0">
                <a:latin typeface="Berlin Sans FB Demi" panose="020E0802020502020306" pitchFamily="34" charset="0"/>
              </a:rPr>
              <a:t>Quand l’intérêt des autres rencontre, </a:t>
            </a:r>
            <a:r>
              <a:rPr lang="fr-FR" dirty="0" smtClean="0">
                <a:latin typeface="Berlin Sans FB Demi" panose="020E0802020502020306" pitchFamily="34" charset="0"/>
              </a:rPr>
              <a:t/>
            </a:r>
            <a:br>
              <a:rPr lang="fr-FR" dirty="0" smtClean="0">
                <a:latin typeface="Berlin Sans FB Demi" panose="020E0802020502020306" pitchFamily="34" charset="0"/>
              </a:rPr>
            </a:br>
            <a:r>
              <a:rPr lang="fr-FR" dirty="0" smtClean="0">
                <a:latin typeface="Berlin Sans FB Demi" panose="020E0802020502020306" pitchFamily="34" charset="0"/>
              </a:rPr>
              <a:t>ou </a:t>
            </a:r>
            <a:r>
              <a:rPr lang="fr-FR" dirty="0" smtClean="0">
                <a:latin typeface="Berlin Sans FB Demi" panose="020E0802020502020306" pitchFamily="34" charset="0"/>
              </a:rPr>
              <a:t>pas, le mien…</a:t>
            </a:r>
            <a:endParaRPr lang="fr-FR" dirty="0">
              <a:latin typeface="Berlin Sans FB Demi" panose="020E0802020502020306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2000" i="1" dirty="0" smtClean="0"/>
              <a:t>EMC Cycle 3 – Les nouveaux programmes vus sous le prisme de l’altérité – </a:t>
            </a:r>
          </a:p>
          <a:p>
            <a:r>
              <a:rPr lang="fr-FR" sz="2000" i="1" dirty="0" smtClean="0"/>
              <a:t>S. </a:t>
            </a:r>
            <a:r>
              <a:rPr lang="fr-FR" sz="2000" i="1" dirty="0" err="1" smtClean="0"/>
              <a:t>Galabbé</a:t>
            </a:r>
            <a:r>
              <a:rPr lang="fr-FR" sz="2000" i="1" dirty="0" smtClean="0"/>
              <a:t> – F. </a:t>
            </a:r>
            <a:r>
              <a:rPr lang="fr-FR" sz="2000" i="1" dirty="0" err="1" smtClean="0"/>
              <a:t>Desvignes</a:t>
            </a:r>
            <a:endParaRPr lang="fr-FR" sz="2000" i="1" dirty="0"/>
          </a:p>
        </p:txBody>
      </p:sp>
    </p:spTree>
    <p:extLst>
      <p:ext uri="{BB962C8B-B14F-4D97-AF65-F5344CB8AC3E}">
        <p14:creationId xmlns:p14="http://schemas.microsoft.com/office/powerpoint/2010/main" val="222623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173" y="-1"/>
            <a:ext cx="10297144" cy="6929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0513317" y="404664"/>
            <a:ext cx="19050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dirty="0" smtClean="0"/>
              <a:t>http://www.pedagogie.ac-nantes.fr/histoire-geographie-citoyennete/informations/l-enseignement-moral-et-civique-901517.kjsp?RH=1402406814861</a:t>
            </a:r>
            <a:endParaRPr lang="fr-FR" sz="1200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7488981" y="3464501"/>
            <a:ext cx="1512168" cy="1476667"/>
          </a:xfrm>
          <a:prstGeom prst="roundRect">
            <a:avLst/>
          </a:prstGeom>
          <a:solidFill>
            <a:srgbClr val="F93413">
              <a:alpha val="1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5544765" y="0"/>
            <a:ext cx="4248472" cy="2606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Nouveaux programmes EMC – Cycle 3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576213" y="0"/>
            <a:ext cx="2592288" cy="2606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Ancien programme- EC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54856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Berlin Sans FB Demi" panose="020E0802020502020306" pitchFamily="34" charset="0"/>
              </a:rPr>
              <a:t>Des choix pour un exercice d’accroche</a:t>
            </a:r>
            <a:endParaRPr lang="fr-FR" dirty="0">
              <a:latin typeface="Berlin Sans FB Demi" panose="020E0802020502020306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613" y="1600201"/>
            <a:ext cx="10754823" cy="4525963"/>
          </a:xfrm>
          <a:solidFill>
            <a:srgbClr val="F24D1A"/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L’idée n’est pas de faire naître chez les élèves une règle qui voudrait que tout intérêt particulier soit méprisable, ou inférieur à l’intérêt général.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Derrière, faire peut-être émerger l’idée que les intérêts des autres, de l’Autre ne sont pas systématiquement contraires à mon intérêt particulier.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Mais qu’en revanche, tout nécessite :</a:t>
            </a:r>
          </a:p>
          <a:p>
            <a:pPr lvl="1"/>
            <a:r>
              <a:rPr lang="fr-FR" dirty="0" smtClean="0">
                <a:solidFill>
                  <a:schemeClr val="bg1"/>
                </a:solidFill>
              </a:rPr>
              <a:t>Une conscience des enjeux</a:t>
            </a:r>
          </a:p>
          <a:p>
            <a:pPr lvl="1"/>
            <a:r>
              <a:rPr lang="fr-FR" dirty="0" smtClean="0">
                <a:solidFill>
                  <a:schemeClr val="bg1"/>
                </a:solidFill>
              </a:rPr>
              <a:t>Un choix, un engagement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683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6213" y="476673"/>
            <a:ext cx="11190179" cy="5649492"/>
          </a:xfrm>
        </p:spPr>
        <p:txBody>
          <a:bodyPr>
            <a:normAutofit/>
          </a:bodyPr>
          <a:lstStyle/>
          <a:p>
            <a:r>
              <a:rPr lang="fr-FR" dirty="0" smtClean="0"/>
              <a:t>L’enseignant projette quelques exemples de situations.</a:t>
            </a:r>
          </a:p>
          <a:p>
            <a:r>
              <a:rPr lang="fr-FR" dirty="0" smtClean="0"/>
              <a:t>Chaque situation est rapidement discutée afin que chaque élève la contextualise.</a:t>
            </a:r>
          </a:p>
          <a:p>
            <a:r>
              <a:rPr lang="fr-FR" dirty="0" smtClean="0"/>
              <a:t>Les élèves doivent replacer les situations autour de deux axes : un qui mène de l’enfance à l’âge adulte (facile), un qui mène de l’intérêt particulier à l’intérêt général (forcément plus complexe, et sans réponse convenue).</a:t>
            </a:r>
          </a:p>
          <a:p>
            <a:r>
              <a:rPr lang="fr-FR" dirty="0" smtClean="0"/>
              <a:t>L’exercice est fait au TBI, au simple vidéo, et/ou sur papier avec des petites vignettes. Chaque choix est discuté et expliqué.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74478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/>
          <p:cNvCxnSpPr/>
          <p:nvPr/>
        </p:nvCxnSpPr>
        <p:spPr>
          <a:xfrm>
            <a:off x="6192837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cteur droit 2"/>
          <p:cNvCxnSpPr/>
          <p:nvPr/>
        </p:nvCxnSpPr>
        <p:spPr>
          <a:xfrm>
            <a:off x="0" y="3429000"/>
            <a:ext cx="123856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Nuage 3"/>
          <p:cNvSpPr/>
          <p:nvPr/>
        </p:nvSpPr>
        <p:spPr>
          <a:xfrm>
            <a:off x="1512317" y="562372"/>
            <a:ext cx="3816424" cy="2276872"/>
          </a:xfrm>
          <a:prstGeom prst="cloud">
            <a:avLst/>
          </a:prstGeom>
          <a:solidFill>
            <a:srgbClr val="20EC2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M. Vert cherche dans sa poche la monnaie pour payer le parcmètre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6" name="Nuage 5"/>
          <p:cNvSpPr/>
          <p:nvPr/>
        </p:nvSpPr>
        <p:spPr>
          <a:xfrm>
            <a:off x="7849021" y="404664"/>
            <a:ext cx="3960440" cy="2592288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Mme Bleu écrit au centre des impôts pour demander un délai pour payer ses impôts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5" name="Nuage 4"/>
          <p:cNvSpPr/>
          <p:nvPr/>
        </p:nvSpPr>
        <p:spPr>
          <a:xfrm>
            <a:off x="641027" y="2602810"/>
            <a:ext cx="3168352" cy="2196244"/>
          </a:xfrm>
          <a:prstGeom prst="cloud">
            <a:avLst/>
          </a:prstGeom>
          <a:solidFill>
            <a:srgbClr val="15E7F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Jean finit en douce le pot de Nutella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8" name="Nuage 7"/>
          <p:cNvSpPr/>
          <p:nvPr/>
        </p:nvSpPr>
        <p:spPr>
          <a:xfrm>
            <a:off x="1008261" y="4562128"/>
            <a:ext cx="5832648" cy="2295872"/>
          </a:xfrm>
          <a:prstGeom prst="cloud">
            <a:avLst/>
          </a:prstGeom>
          <a:solidFill>
            <a:srgbClr val="F24D1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Un député dépose une proposition de loi visant à limiter la fabrication et l’usage des matières plastiques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9" name="Nuage 8"/>
          <p:cNvSpPr/>
          <p:nvPr/>
        </p:nvSpPr>
        <p:spPr>
          <a:xfrm>
            <a:off x="4824685" y="852380"/>
            <a:ext cx="2808312" cy="1800200"/>
          </a:xfrm>
          <a:prstGeom prst="clou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Victor répare la lumière de son vélo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10" name="Nuage 9"/>
          <p:cNvSpPr/>
          <p:nvPr/>
        </p:nvSpPr>
        <p:spPr>
          <a:xfrm>
            <a:off x="5040709" y="2636912"/>
            <a:ext cx="4248472" cy="2736304"/>
          </a:xfrm>
          <a:prstGeom prst="cloud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Adèle, 15 ans,  voit un extincteur décroché au fond du couloir. Elle ne dit rien, de peur d’être accusée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7" name="Nuage 6"/>
          <p:cNvSpPr/>
          <p:nvPr/>
        </p:nvSpPr>
        <p:spPr>
          <a:xfrm>
            <a:off x="8857133" y="4005064"/>
            <a:ext cx="3240360" cy="2448272"/>
          </a:xfrm>
          <a:prstGeom prst="clou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Meryem, élève de 6</a:t>
            </a:r>
            <a:r>
              <a:rPr lang="fr-FR" sz="2400" baseline="30000" dirty="0" smtClean="0">
                <a:solidFill>
                  <a:schemeClr val="tx1"/>
                </a:solidFill>
              </a:rPr>
              <a:t>e</a:t>
            </a:r>
            <a:r>
              <a:rPr lang="fr-FR" sz="2400" dirty="0" smtClean="0">
                <a:solidFill>
                  <a:schemeClr val="tx1"/>
                </a:solidFill>
              </a:rPr>
              <a:t>4,  se présente aux élections de délégués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11" name="Flèche vers le bas 10"/>
          <p:cNvSpPr/>
          <p:nvPr/>
        </p:nvSpPr>
        <p:spPr>
          <a:xfrm>
            <a:off x="0" y="188640"/>
            <a:ext cx="576064" cy="6480720"/>
          </a:xfrm>
          <a:prstGeom prst="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-30140" y="566077"/>
            <a:ext cx="1114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Berlin Sans FB Demi" panose="020E0802020502020306" pitchFamily="34" charset="0"/>
              </a:rPr>
              <a:t>Enfant</a:t>
            </a:r>
            <a:endParaRPr lang="fr-FR" sz="2400" dirty="0">
              <a:latin typeface="Berlin Sans FB Demi" panose="020E0802020502020306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91017" y="5710949"/>
            <a:ext cx="1111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Berlin Sans FB Demi" panose="020E0802020502020306" pitchFamily="34" charset="0"/>
              </a:rPr>
              <a:t>Adulte</a:t>
            </a:r>
            <a:endParaRPr lang="fr-FR" sz="2400" dirty="0">
              <a:latin typeface="Berlin Sans FB Demi" panose="020E0802020502020306" pitchFamily="34" charset="0"/>
            </a:endParaRPr>
          </a:p>
        </p:txBody>
      </p:sp>
      <p:sp>
        <p:nvSpPr>
          <p:cNvPr id="14" name="Flèche droite 13"/>
          <p:cNvSpPr/>
          <p:nvPr/>
        </p:nvSpPr>
        <p:spPr>
          <a:xfrm>
            <a:off x="689108" y="30932"/>
            <a:ext cx="11665296" cy="531440"/>
          </a:xfrm>
          <a:prstGeom prst="rightArrow">
            <a:avLst/>
          </a:prstGeom>
          <a:solidFill>
            <a:srgbClr val="FBAF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689108" y="30932"/>
            <a:ext cx="2618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Berlin Sans FB Demi" panose="020E0802020502020306" pitchFamily="34" charset="0"/>
              </a:rPr>
              <a:t>Intérêt particulier</a:t>
            </a:r>
            <a:endParaRPr lang="fr-FR" sz="2400" dirty="0">
              <a:latin typeface="Berlin Sans FB Demi" panose="020E0802020502020306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9937253" y="30931"/>
            <a:ext cx="22252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Berlin Sans FB Demi" panose="020E0802020502020306" pitchFamily="34" charset="0"/>
              </a:rPr>
              <a:t>Intérêt général</a:t>
            </a:r>
            <a:endParaRPr lang="fr-FR" sz="2400" dirty="0">
              <a:latin typeface="Berlin Sans FB Demi" panose="020E0802020502020306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164945" y="5877272"/>
            <a:ext cx="190821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 faire à sa manière…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03673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67 0.04858 C -0.00269 0.03817 -0.00269 0.02938 -0.00577 0.02012 C -0.00756 -0.00833 -0.00743 -0.03678 -0.00987 -0.06523 C -0.01089 -0.08952 -0.01192 -0.11289 -0.0141 -0.13717 C -0.01461 -0.18043 -0.01499 -0.22831 -0.02319 -0.27042 C -0.02563 -0.29933 -0.0278 -0.32986 -0.03395 -0.35716 C -0.03524 -0.37312 -0.03729 -0.38584 -0.04228 -0.39903 C -0.04356 -0.40944 -0.04228 -0.40065 -0.04472 -0.41106 C -0.0451 -0.41245 -0.04549 -0.4173 -0.04561 -0.41568 C -0.046 -0.40828 -0.04561 -0.40065 -0.04561 -0.39325 " pathEditMode="relative" rAng="0" ptsTypes="fffffffffA">
                                      <p:cBhvr>
                                        <p:cTn id="4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17" y="-232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057 0.00532 C 0.11006 -0.04511 0.11416 -0.1115 0.10301 -0.161 C 0.10122 -0.19315 0.09328 -0.22137 0.08482 -0.24936 C 0.08354 -0.25353 0.08354 -0.25862 0.08239 -0.26278 C 0.07636 -0.28452 0.06817 -0.30488 0.05907 -0.32269 C 0.05382 -0.34444 0.05856 -0.3294 0.04831 -0.34952 C 0.03998 -0.36595 0.03152 -0.38723 0.02102 -0.39903 C 0.01358 -0.4173 0.01768 -0.41244 0.01102 -0.41846 C 0.00769 -0.42679 0.00308 -0.43188 -0.0023 -0.43488 C -0.00948 -0.4483 -0.00038 -0.4328 -0.01383 -0.44691 C -0.02485 -0.45825 -0.02011 -0.45547 -0.02716 -0.45894 C -0.03472 -0.4668 -0.04356 -0.46981 -0.05201 -0.47398 C -0.06393 -0.47976 -0.07444 -0.4867 -0.08686 -0.48878 C -0.13017 -0.50636 -0.17347 -0.51423 -0.21781 -0.51423 " pathEditMode="relative" rAng="0" ptsTypes="fffffffffffffA">
                                      <p:cBhvr>
                                        <p:cTn id="4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246" y="-25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8764E-6 5.09137E-6 L 0.1517 0.0044 " pathEditMode="relative" ptsTypes="AA">
                                      <p:cBhvr>
                                        <p:cTn id="5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84 0.0266 C -0.09673 0.0222 -0.10583 0.02128 -0.11518 0.02059 C -0.13427 0.01943 -0.17271 0.01758 -0.17271 0.01781 C -0.18321 0.01457 -0.19577 0.01272 -0.2064 0.01156 C -0.22011 0.01018 -0.24728 0.00856 -0.24728 0.00879 C -0.25932 0.00486 -0.26957 0.0037 -0.28238 0.00254 C -0.35618 0.00486 -0.31697 0.00416 -0.40025 0.00416 " pathEditMode="relative" rAng="0" ptsTypes="ffffffA">
                                      <p:cBhvr>
                                        <p:cTn id="5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93" y="-12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0" grpId="0" animBg="1"/>
      <p:bldP spid="7" grpId="0" animBg="1"/>
      <p:bldP spid="11" grpId="0" animBg="1"/>
      <p:bldP spid="12" grpId="0"/>
      <p:bldP spid="13" grpId="0"/>
      <p:bldP spid="14" grpId="0" animBg="1"/>
      <p:bldP spid="15" grpId="0"/>
      <p:bldP spid="16" grpId="0"/>
      <p:bldP spid="17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302</Words>
  <Application>Microsoft Office PowerPoint</Application>
  <PresentationFormat>Personnalisé</PresentationFormat>
  <Paragraphs>28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Intérêt général, intérêt particulier Quand l’intérêt des autres rencontre,  ou pas, le mien…</vt:lpstr>
      <vt:lpstr>Présentation PowerPoint</vt:lpstr>
      <vt:lpstr>Des choix pour un exercice d’accroche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Intérêt général, intérêt particulier, quand l’intérêt des autres rencontre, ou pas, le mien…</dc:title>
  <dc:creator>Desvignes Françoise</dc:creator>
  <cp:lastModifiedBy>Desvignes Françoise</cp:lastModifiedBy>
  <cp:revision>30</cp:revision>
  <dcterms:created xsi:type="dcterms:W3CDTF">2016-02-15T09:27:36Z</dcterms:created>
  <dcterms:modified xsi:type="dcterms:W3CDTF">2016-02-15T11:41:09Z</dcterms:modified>
</cp:coreProperties>
</file>