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4" r:id="rId3"/>
    <p:sldId id="451" r:id="rId4"/>
    <p:sldId id="452" r:id="rId5"/>
    <p:sldId id="454" r:id="rId6"/>
    <p:sldId id="453" r:id="rId7"/>
    <p:sldId id="455" r:id="rId8"/>
    <p:sldId id="469" r:id="rId9"/>
    <p:sldId id="470" r:id="rId10"/>
    <p:sldId id="456" r:id="rId11"/>
    <p:sldId id="457" r:id="rId12"/>
    <p:sldId id="458" r:id="rId13"/>
    <p:sldId id="462" r:id="rId14"/>
    <p:sldId id="459" r:id="rId15"/>
    <p:sldId id="460" r:id="rId16"/>
    <p:sldId id="461" r:id="rId17"/>
    <p:sldId id="464" r:id="rId18"/>
    <p:sldId id="465" r:id="rId19"/>
    <p:sldId id="467" r:id="rId20"/>
    <p:sldId id="468" r:id="rId21"/>
  </p:sldIdLst>
  <p:sldSz cx="9144000" cy="6858000" type="screen4x3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2540" autoAdjust="0"/>
  </p:normalViewPr>
  <p:slideViewPr>
    <p:cSldViewPr>
      <p:cViewPr varScale="1">
        <p:scale>
          <a:sx n="80" d="100"/>
          <a:sy n="80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949" y="0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2BCA8-11AB-49CD-80C2-41C5C90C4B83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398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949" y="6456398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5BA62-2F6E-4861-84F5-B94C3E5F3C4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691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949" y="0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E40F1-B00A-464A-8511-044D2642AEF6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563" y="3229361"/>
            <a:ext cx="7939512" cy="30587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398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949" y="6456398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607DC-7343-498E-B763-7B2025333605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8293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4E0A-7250-4160-9F90-1786D444CA15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572A-19F4-4B4D-B370-927938F79A0E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EB7D-CEE9-4816-A298-FCE8746FDDD2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A319-4AE6-4BA5-B65A-C772A8E52F83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779-1E9B-4F80-B061-AA3C5E64A843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E789-0C06-46EB-872F-681B08F50D3E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5624-772D-43AA-83D5-2B7083BC392C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0452-BF38-4F63-A1DE-EB9B63B7838A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C418-EE32-4C88-96E6-BF6E1D06997C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E3AF-5779-47F7-8B54-461C88A7F425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EE12B-14AF-4842-B321-F43F7F30BF3C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D9A35-EC7C-40FF-8A2D-43CDEA2E4BA2}" type="datetime1">
              <a:rPr lang="fr-FR" smtClean="0"/>
              <a:pPr/>
              <a:t>12/03/2019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784976" cy="6597352"/>
          </a:xfrm>
        </p:spPr>
        <p:txBody>
          <a:bodyPr>
            <a:normAutofit/>
          </a:bodyPr>
          <a:lstStyle/>
          <a:p>
            <a:endParaRPr lang="fr-FR" sz="4000" b="1" i="1" dirty="0" smtClean="0">
              <a:solidFill>
                <a:srgbClr val="0070C0"/>
              </a:solidFill>
            </a:endParaRPr>
          </a:p>
          <a:p>
            <a:r>
              <a:rPr lang="fr-FR" sz="4000" b="1" i="1" dirty="0" smtClean="0">
                <a:solidFill>
                  <a:srgbClr val="0070C0"/>
                </a:solidFill>
              </a:rPr>
              <a:t>Comment </a:t>
            </a:r>
            <a:r>
              <a:rPr lang="fr-FR" sz="4000" b="1" i="1" dirty="0">
                <a:solidFill>
                  <a:srgbClr val="0070C0"/>
                </a:solidFill>
              </a:rPr>
              <a:t>faire face au(x) risque(s) et comment le(s) gérer collectivement </a:t>
            </a:r>
            <a:r>
              <a:rPr lang="fr-FR" sz="4000" b="1" i="1" dirty="0" smtClean="0">
                <a:solidFill>
                  <a:srgbClr val="0070C0"/>
                </a:solidFill>
              </a:rPr>
              <a:t>?</a:t>
            </a:r>
          </a:p>
          <a:p>
            <a:r>
              <a:rPr lang="fr-FR" sz="4000" b="1" i="1" dirty="0" smtClean="0">
                <a:solidFill>
                  <a:srgbClr val="0070C0"/>
                </a:solidFill>
              </a:rPr>
              <a:t>(L’approche économique)</a:t>
            </a:r>
          </a:p>
          <a:p>
            <a:endParaRPr lang="fr-FR" sz="2800" b="1" i="1" dirty="0">
              <a:solidFill>
                <a:srgbClr val="0070C0"/>
              </a:solidFill>
            </a:endParaRPr>
          </a:p>
          <a:p>
            <a:endParaRPr lang="fr-FR" sz="2400" b="1" dirty="0">
              <a:solidFill>
                <a:schemeClr val="tx1"/>
              </a:solidFill>
            </a:endParaRPr>
          </a:p>
          <a:p>
            <a:r>
              <a:rPr lang="fr-FR" sz="2400" b="1" dirty="0" smtClean="0">
                <a:solidFill>
                  <a:schemeClr val="tx1"/>
                </a:solidFill>
              </a:rPr>
              <a:t>Jérôme </a:t>
            </a:r>
            <a:r>
              <a:rPr lang="fr-FR" sz="2400" b="1" dirty="0" err="1" smtClean="0">
                <a:solidFill>
                  <a:schemeClr val="tx1"/>
                </a:solidFill>
              </a:rPr>
              <a:t>Gautié</a:t>
            </a:r>
            <a:endParaRPr lang="fr-FR" sz="2400" b="1" dirty="0" smtClean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Centre d’Economie de la Sorbonne</a:t>
            </a:r>
          </a:p>
          <a:p>
            <a:endParaRPr lang="fr-FR" sz="48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6460" y="4983502"/>
            <a:ext cx="4117370" cy="185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66984" y="5009530"/>
            <a:ext cx="4117370" cy="185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000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2. Gérer les risques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La gestion individuelle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Eviter le risque  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Auto-assurance =&gt; l’épargne de précaution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La diversification (« </a:t>
            </a:r>
            <a:r>
              <a:rPr lang="fr-FR" sz="2400" i="1" dirty="0" smtClean="0">
                <a:solidFill>
                  <a:schemeClr val="tx1"/>
                </a:solidFill>
              </a:rPr>
              <a:t>ne pas mettre tous ses œufs dans le même panier</a:t>
            </a:r>
            <a:r>
              <a:rPr lang="fr-FR" sz="2400" dirty="0" smtClean="0">
                <a:solidFill>
                  <a:schemeClr val="tx1"/>
                </a:solidFill>
              </a:rPr>
              <a:t> ») 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Pour le risque de patrimoine =&gt; diversifier son portefeuille d’actifs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Pour le risque de revenu d’activité : par exemple travailler à mi-temps dans le public et à mi-temps à son compte ; cette diversification fréquente dans les couples (ex. femmes fonctionnaires et mari agriculteur …) =&gt; dans le cas des couples au-delà de la </a:t>
            </a:r>
            <a:r>
              <a:rPr lang="fr-FR" sz="2200" i="1" dirty="0" smtClean="0">
                <a:solidFill>
                  <a:schemeClr val="tx1"/>
                </a:solidFill>
              </a:rPr>
              <a:t>diversification</a:t>
            </a:r>
            <a:r>
              <a:rPr lang="fr-FR" sz="2200" dirty="0" smtClean="0">
                <a:solidFill>
                  <a:schemeClr val="tx1"/>
                </a:solidFill>
              </a:rPr>
              <a:t> suppose aussi la </a:t>
            </a:r>
            <a:r>
              <a:rPr lang="fr-FR" sz="2200" i="1" dirty="0" smtClean="0">
                <a:solidFill>
                  <a:schemeClr val="tx1"/>
                </a:solidFill>
              </a:rPr>
              <a:t> mutualisation (</a:t>
            </a:r>
            <a:r>
              <a:rPr lang="fr-FR" sz="2200" dirty="0" smtClean="0">
                <a:solidFill>
                  <a:schemeClr val="tx1"/>
                </a:solidFill>
              </a:rPr>
              <a:t>cf. plus bas)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Pour le risque d’entreprendre =&gt; diversifier ses produits (cf. polyculture plutôt que monoculture dans villages traditionnels)</a:t>
            </a:r>
            <a:endParaRPr lang="fr-FR" sz="2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299234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2. Gérer les risques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Le transfert du risque à autrui (moyennant paiement)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Ex. d’une transaction à terme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Un agriculteur en février 2019 vend son blé à terme à 4 mois (juin) à 200 € la tonne à un courtier 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En juin, le courtier achète le blé à 200€ la tonne à l’agriculteur, et le revend sur le marché : si prix du blé en juin &gt; 200€, il gagne, si &lt;200€, il perd =&gt; courtier = spéculateur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Ex. du risque d’entreprise : statut des sociétés qui limite la « responsabilité » =&gt; l’entrepreneur transfère le risque sur les « partenaires » ou « actionnaires » ; en plus d’un </a:t>
            </a:r>
            <a:r>
              <a:rPr lang="fr-FR" sz="2400" i="1" dirty="0" smtClean="0">
                <a:solidFill>
                  <a:schemeClr val="tx1"/>
                </a:solidFill>
              </a:rPr>
              <a:t>transfert</a:t>
            </a:r>
            <a:r>
              <a:rPr lang="fr-FR" sz="2400" dirty="0" smtClean="0">
                <a:solidFill>
                  <a:schemeClr val="tx1"/>
                </a:solidFill>
              </a:rPr>
              <a:t> (partiel), il s’agit aussi d’un </a:t>
            </a:r>
            <a:r>
              <a:rPr lang="fr-FR" sz="2400" i="1" dirty="0" smtClean="0">
                <a:solidFill>
                  <a:schemeClr val="tx1"/>
                </a:solidFill>
              </a:rPr>
              <a:t>partage</a:t>
            </a:r>
            <a:r>
              <a:rPr lang="fr-FR" sz="2400" dirty="0" smtClean="0">
                <a:solidFill>
                  <a:schemeClr val="tx1"/>
                </a:solidFill>
              </a:rPr>
              <a:t> du risque</a:t>
            </a:r>
          </a:p>
          <a:p>
            <a:pPr lvl="1" algn="just">
              <a:buClr>
                <a:srgbClr val="FF0000"/>
              </a:buClr>
              <a:buSzPct val="100000"/>
            </a:pPr>
            <a:r>
              <a:rPr lang="fr-FR" sz="2400" dirty="0" smtClean="0">
                <a:solidFill>
                  <a:schemeClr val="tx1"/>
                </a:solidFill>
              </a:rPr>
              <a:t>&gt;&gt;&gt;&gt;&gt; Le rôle fondamental des marchés financiers : réallouer les risques de façon optimale </a:t>
            </a:r>
            <a:endParaRPr lang="fr-FR" sz="26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04748"/>
            <a:ext cx="1217485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578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2. Gérer les risques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La mutualisation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Le rôle fondamental de la famille 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Entraide mutuelle, notamment dans le domaine des «risques sociaux » (au départs risques qui peuvent affecter les revenus d’activité :  accident (du travail), chômage, maladie, vieillesse…. ;  substituabilité / complémentarité avec les « Etats-Providence » 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La gestion de ces risques affecte la constitution de la famille (comportements démographiques, et notamment la natalité )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Les assurances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Paiement d’une prime contre remboursement (au moins partiel ) du dommage si survenu ;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Loi des grands nombres et mesure des probabilités = statistiques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Risques plus ou moins assurables ; problèmes des risques « corrélés » ; et problèmes informationnels </a:t>
            </a:r>
            <a:endParaRPr lang="fr-FR" sz="24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3" y="6366654"/>
            <a:ext cx="1080120" cy="48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578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3. Comment assurer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fr-FR" sz="2600" u="sng" dirty="0" smtClean="0">
              <a:solidFill>
                <a:schemeClr val="tx1"/>
              </a:solidFill>
            </a:endParaRPr>
          </a:p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L’information, problème crucial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Premier cas l’assureur n’est « pas assez informé » : plus exactement : asymétrie d’information , à son détriment :</a:t>
            </a:r>
            <a:endParaRPr lang="fr-FR" sz="2400" b="1" dirty="0" smtClean="0">
              <a:solidFill>
                <a:schemeClr val="tx1"/>
              </a:solidFill>
            </a:endParaRP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Sur le comportement de l’individu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=&gt; </a:t>
            </a:r>
            <a:r>
              <a:rPr lang="fr-FR" b="1" dirty="0" smtClean="0">
                <a:solidFill>
                  <a:schemeClr val="tx1"/>
                </a:solidFill>
              </a:rPr>
              <a:t>l’alea moral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Sur le niveau de risque de l’individu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=&gt; </a:t>
            </a:r>
            <a:r>
              <a:rPr lang="fr-FR" b="1" dirty="0" smtClean="0">
                <a:solidFill>
                  <a:schemeClr val="tx1"/>
                </a:solidFill>
              </a:rPr>
              <a:t>l’anti-sélection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Deuxième cas l’assureur est « trop informé » =&gt; </a:t>
            </a:r>
            <a:r>
              <a:rPr lang="fr-FR" sz="2400" b="1" dirty="0" smtClean="0">
                <a:solidFill>
                  <a:schemeClr val="tx1"/>
                </a:solidFill>
              </a:rPr>
              <a:t>sélection</a:t>
            </a:r>
            <a:r>
              <a:rPr lang="fr-FR" sz="2400" dirty="0" smtClean="0">
                <a:solidFill>
                  <a:schemeClr val="tx1"/>
                </a:solidFill>
              </a:rPr>
              <a:t> (écrémage)</a:t>
            </a:r>
            <a:endParaRPr lang="fr-FR" sz="2400" b="1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04748"/>
            <a:ext cx="1217485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578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3. Comment assurer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L’alea moral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Alea moral : quand l’assuré par son comportement accroît le risque du fait même qu’il est assuré  =&gt; problème pour l’assureur ; solution : laisser à la charge de l’assuré une partie du dommage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Illustration : </a:t>
            </a:r>
            <a:r>
              <a:rPr lang="fr-FR" sz="2400" b="1" dirty="0" smtClean="0">
                <a:solidFill>
                  <a:schemeClr val="tx1"/>
                </a:solidFill>
              </a:rPr>
              <a:t>l’assurance chômage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b="1" dirty="0" smtClean="0">
                <a:solidFill>
                  <a:schemeClr val="tx1"/>
                </a:solidFill>
              </a:rPr>
              <a:t>1</a:t>
            </a:r>
            <a:r>
              <a:rPr lang="fr-FR" sz="2200" b="1" baseline="30000" dirty="0" smtClean="0">
                <a:solidFill>
                  <a:schemeClr val="tx1"/>
                </a:solidFill>
              </a:rPr>
              <a:t>er</a:t>
            </a:r>
            <a:r>
              <a:rPr lang="fr-FR" sz="2200" b="1" dirty="0" smtClean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chemeClr val="tx1"/>
                </a:solidFill>
              </a:rPr>
              <a:t>risque </a:t>
            </a:r>
            <a:r>
              <a:rPr lang="fr-FR" dirty="0" smtClean="0">
                <a:solidFill>
                  <a:schemeClr val="tx1"/>
                </a:solidFill>
              </a:rPr>
              <a:t>: la perte d’emploi  </a:t>
            </a:r>
          </a:p>
          <a:p>
            <a:pPr marL="1828800" lvl="3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/>
                </a:solidFill>
              </a:rPr>
              <a:t>alea moral aussi bien du côté de l’employeur que du salarié (et même collusion possible) </a:t>
            </a:r>
          </a:p>
          <a:p>
            <a:pPr marL="1828800" lvl="3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/>
                </a:solidFill>
              </a:rPr>
              <a:t>Solutions : 1) côté employeur : « </a:t>
            </a:r>
            <a:r>
              <a:rPr lang="fr-FR" sz="2400" i="1" dirty="0" smtClean="0">
                <a:solidFill>
                  <a:schemeClr val="tx1"/>
                </a:solidFill>
              </a:rPr>
              <a:t>l’</a:t>
            </a:r>
            <a:r>
              <a:rPr lang="fr-FR" sz="2400" i="1" dirty="0" err="1" smtClean="0">
                <a:solidFill>
                  <a:schemeClr val="tx1"/>
                </a:solidFill>
              </a:rPr>
              <a:t>experience</a:t>
            </a:r>
            <a:r>
              <a:rPr lang="fr-FR" sz="2400" i="1" dirty="0" smtClean="0">
                <a:solidFill>
                  <a:schemeClr val="tx1"/>
                </a:solidFill>
              </a:rPr>
              <a:t> rating</a:t>
            </a:r>
            <a:r>
              <a:rPr lang="fr-FR" sz="2400" dirty="0" smtClean="0">
                <a:solidFill>
                  <a:schemeClr val="tx1"/>
                </a:solidFill>
              </a:rPr>
              <a:t> » (modulation des cotisations en fonction du nombre de licenciements ; cf. les Etats-Unis) ; 2) côté salarié : taux de remplacement &lt;100%</a:t>
            </a:r>
          </a:p>
        </p:txBody>
      </p:sp>
      <p:pic>
        <p:nvPicPr>
          <p:cNvPr id="2050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04748"/>
            <a:ext cx="1217485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578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3. Comment assurer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endParaRPr lang="fr-FR" sz="2200" b="1" dirty="0" smtClean="0">
              <a:solidFill>
                <a:schemeClr val="tx1"/>
              </a:solidFill>
            </a:endParaRP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b="1" dirty="0" smtClean="0">
                <a:solidFill>
                  <a:schemeClr val="tx1"/>
                </a:solidFill>
              </a:rPr>
              <a:t>2</a:t>
            </a:r>
            <a:r>
              <a:rPr lang="fr-FR" sz="2200" b="1" baseline="30000" dirty="0" smtClean="0">
                <a:solidFill>
                  <a:schemeClr val="tx1"/>
                </a:solidFill>
              </a:rPr>
              <a:t>ème</a:t>
            </a:r>
            <a:r>
              <a:rPr lang="fr-FR" sz="2200" b="1" dirty="0" smtClean="0">
                <a:solidFill>
                  <a:schemeClr val="tx1"/>
                </a:solidFill>
              </a:rPr>
              <a:t>  </a:t>
            </a:r>
            <a:r>
              <a:rPr lang="fr-FR" b="1" dirty="0" smtClean="0">
                <a:solidFill>
                  <a:schemeClr val="tx1"/>
                </a:solidFill>
              </a:rPr>
              <a:t>risque </a:t>
            </a:r>
            <a:r>
              <a:rPr lang="fr-FR" dirty="0" smtClean="0">
                <a:solidFill>
                  <a:schemeClr val="tx1"/>
                </a:solidFill>
              </a:rPr>
              <a:t>: rester longtemps au chômage (faible employabilité) </a:t>
            </a:r>
          </a:p>
          <a:p>
            <a:pPr marL="1828800" lvl="3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/>
                </a:solidFill>
              </a:rPr>
              <a:t>alea moral du côté du chômeur</a:t>
            </a:r>
          </a:p>
          <a:p>
            <a:pPr marL="1828800" lvl="3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1"/>
                </a:solidFill>
              </a:rPr>
              <a:t>Solutions : 1) taux de remplacement &lt;100% ; 2) dégressivité avec le temps  ; 3) contrôle et sanction</a:t>
            </a:r>
          </a:p>
        </p:txBody>
      </p:sp>
      <p:pic>
        <p:nvPicPr>
          <p:cNvPr id="2050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04748"/>
            <a:ext cx="1217485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578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3. Comment assurer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 lnSpcReduction="10000"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L’</a:t>
            </a:r>
            <a:r>
              <a:rPr lang="fr-FR" sz="2600" u="sng" dirty="0" err="1" smtClean="0">
                <a:solidFill>
                  <a:schemeClr val="tx1"/>
                </a:solidFill>
              </a:rPr>
              <a:t>antisélection</a:t>
            </a:r>
            <a:endParaRPr lang="fr-FR" sz="2600" u="sng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Forme d’auto-sélection  :  « les meilleurs » assurés (i.e. dont le risque est faible) peuvent choisir de ne pas s’assurer s’ils estiment la prime d’assurance trop élevée =&gt; ne restent que les plus « mauvais assurés » =&gt; l’assureur doit augmenter sa prime =&gt; fuite des « meilleurs «  assurés » etc.  A la limite, l’assurance devient impossible (</a:t>
            </a:r>
            <a:r>
              <a:rPr lang="fr-FR" sz="2400" dirty="0" err="1" smtClean="0">
                <a:solidFill>
                  <a:srgbClr val="FF0000"/>
                </a:solidFill>
              </a:rPr>
              <a:t>Akerlof</a:t>
            </a:r>
            <a:r>
              <a:rPr lang="fr-FR" sz="2400" dirty="0" smtClean="0">
                <a:solidFill>
                  <a:srgbClr val="FF0000"/>
                </a:solidFill>
              </a:rPr>
              <a:t>, 1970</a:t>
            </a:r>
            <a:r>
              <a:rPr lang="fr-FR" sz="240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Illustration : </a:t>
            </a:r>
            <a:r>
              <a:rPr lang="fr-FR" sz="2400" b="1" dirty="0" smtClean="0">
                <a:solidFill>
                  <a:schemeClr val="tx1"/>
                </a:solidFill>
              </a:rPr>
              <a:t>l’assurance santé </a:t>
            </a:r>
            <a:r>
              <a:rPr lang="fr-FR" sz="2400" dirty="0" smtClean="0">
                <a:solidFill>
                  <a:schemeClr val="tx1"/>
                </a:solidFill>
              </a:rPr>
              <a:t>;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1"/>
                </a:solidFill>
              </a:rPr>
              <a:t>1</a:t>
            </a:r>
            <a:r>
              <a:rPr lang="fr-FR" sz="2200" baseline="30000" dirty="0" smtClean="0">
                <a:solidFill>
                  <a:schemeClr val="tx1"/>
                </a:solidFill>
              </a:rPr>
              <a:t>ere</a:t>
            </a:r>
            <a:r>
              <a:rPr lang="fr-FR" sz="2200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solution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: obligation d’assurance =&gt; obliger les « bons » assurés à payer pour les « mauvais » (i.e. ceux dont le risque est </a:t>
            </a:r>
            <a:r>
              <a:rPr lang="fr-FR" dirty="0" smtClean="0">
                <a:solidFill>
                  <a:schemeClr val="tx1"/>
                </a:solidFill>
              </a:rPr>
              <a:t>élevé)  </a:t>
            </a:r>
            <a:r>
              <a:rPr lang="fr-FR" dirty="0" smtClean="0">
                <a:solidFill>
                  <a:schemeClr val="tx1"/>
                </a:solidFill>
              </a:rPr>
              <a:t>;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2</a:t>
            </a:r>
            <a:r>
              <a:rPr lang="fr-FR" baseline="30000" dirty="0" smtClean="0">
                <a:solidFill>
                  <a:schemeClr val="tx1"/>
                </a:solidFill>
              </a:rPr>
              <a:t>ème</a:t>
            </a:r>
            <a:r>
              <a:rPr lang="fr-FR" dirty="0" smtClean="0">
                <a:solidFill>
                  <a:schemeClr val="tx1"/>
                </a:solidFill>
              </a:rPr>
              <a:t> solution : faire révéler l’information en différenciant les contrats d’assurance  1) C1 = prime d’assurance élevée et bon remboursement ; 2) C2 : prime d’assurance faible et remboursement moindre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578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3. Comment assurer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La sélection (« écrémage ») de la part de l’assureur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Les assureurs essayent d’avoir un maximum d’information sur les risques individuels pour essayer d’adapter le montant de la prime au risque effectif =&gt; segmentation en sous-groupes (cf. assurance automobile selon l’âge), et écrémage possible (primes trop élevées pour les plus « mauvais » - i.e. aux risques les plus élevés – assurés, qui risquent d’être exclus de l’assurance)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 Dans certains domaines : risque de sélection accrue à cause des progrès techniques (</a:t>
            </a:r>
            <a:r>
              <a:rPr lang="fr-FR" sz="2400" i="1" dirty="0" err="1" smtClean="0">
                <a:solidFill>
                  <a:schemeClr val="tx1"/>
                </a:solidFill>
              </a:rPr>
              <a:t>big</a:t>
            </a:r>
            <a:r>
              <a:rPr lang="fr-FR" sz="2400" i="1" dirty="0" smtClean="0">
                <a:solidFill>
                  <a:schemeClr val="tx1"/>
                </a:solidFill>
              </a:rPr>
              <a:t> data</a:t>
            </a:r>
            <a:r>
              <a:rPr lang="fr-FR" sz="2400" dirty="0" smtClean="0">
                <a:solidFill>
                  <a:schemeClr val="tx1"/>
                </a:solidFill>
              </a:rPr>
              <a:t>) et scientifiques (ex. </a:t>
            </a:r>
            <a:r>
              <a:rPr lang="fr-FR" sz="2400" b="1" dirty="0" smtClean="0">
                <a:solidFill>
                  <a:schemeClr val="tx1"/>
                </a:solidFill>
              </a:rPr>
              <a:t>la santé</a:t>
            </a:r>
            <a:r>
              <a:rPr lang="fr-FR" sz="2400" dirty="0" smtClean="0">
                <a:solidFill>
                  <a:schemeClr val="tx1"/>
                </a:solidFill>
              </a:rPr>
              <a:t> avec la génétique)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578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3. Comment assurer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914400" lvl="1" indent="-457200" algn="just">
              <a:buClr>
                <a:srgbClr val="FF0000"/>
              </a:buClr>
              <a:buSzPct val="100000"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</a:pPr>
            <a:r>
              <a:rPr lang="fr-FR" sz="2400" dirty="0" smtClean="0">
                <a:solidFill>
                  <a:schemeClr val="tx1"/>
                </a:solidFill>
              </a:rPr>
              <a:t>&gt;&gt;&gt;&gt;&gt; Paradoxe d’</a:t>
            </a:r>
            <a:r>
              <a:rPr lang="fr-FR" sz="2400" dirty="0" err="1" smtClean="0">
                <a:solidFill>
                  <a:srgbClr val="FF0000"/>
                </a:solidFill>
              </a:rPr>
              <a:t>Hirschleifer</a:t>
            </a:r>
            <a:r>
              <a:rPr lang="fr-FR" sz="2400" dirty="0" smtClean="0">
                <a:solidFill>
                  <a:schemeClr val="tx1"/>
                </a:solidFill>
              </a:rPr>
              <a:t> : en matière d’assurance, le niveau </a:t>
            </a:r>
            <a:r>
              <a:rPr lang="fr-FR" sz="2400" i="1" dirty="0" smtClean="0">
                <a:solidFill>
                  <a:schemeClr val="tx1"/>
                </a:solidFill>
              </a:rPr>
              <a:t>optimal</a:t>
            </a:r>
            <a:r>
              <a:rPr lang="fr-FR" sz="2400" dirty="0" smtClean="0">
                <a:solidFill>
                  <a:schemeClr val="tx1"/>
                </a:solidFill>
              </a:rPr>
              <a:t> d’information n’est pas le niveau </a:t>
            </a:r>
            <a:r>
              <a:rPr lang="fr-FR" sz="2400" i="1" dirty="0" smtClean="0">
                <a:solidFill>
                  <a:schemeClr val="tx1"/>
                </a:solidFill>
              </a:rPr>
              <a:t>maximum</a:t>
            </a:r>
            <a:r>
              <a:rPr lang="fr-FR" sz="2400" dirty="0" smtClean="0">
                <a:solidFill>
                  <a:schemeClr val="tx1"/>
                </a:solidFill>
              </a:rPr>
              <a:t> d’information</a:t>
            </a:r>
          </a:p>
          <a:p>
            <a:pPr marL="1371600" lvl="2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chemeClr val="tx1"/>
                </a:solidFill>
              </a:rPr>
              <a:t>Si les assurés « en savent trop » =&gt; risque d’alea moral et </a:t>
            </a:r>
            <a:r>
              <a:rPr lang="fr-FR" dirty="0" err="1" smtClean="0">
                <a:solidFill>
                  <a:schemeClr val="tx1"/>
                </a:solidFill>
              </a:rPr>
              <a:t>antisélection</a:t>
            </a:r>
            <a:endParaRPr lang="fr-FR" dirty="0" smtClean="0">
              <a:solidFill>
                <a:schemeClr val="tx1"/>
              </a:solidFill>
            </a:endParaRPr>
          </a:p>
          <a:p>
            <a:pPr marL="1371600" lvl="2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chemeClr val="tx1"/>
                </a:solidFill>
              </a:rPr>
              <a:t>Si l’ assureur « en sait trop »  =&gt; risque de sélection, écrémage</a:t>
            </a:r>
          </a:p>
          <a:p>
            <a:pPr marL="1371600" lvl="2" indent="-457200" algn="just">
              <a:buClr>
                <a:srgbClr val="FF0000"/>
              </a:buClr>
              <a:buSzPct val="100000"/>
            </a:pPr>
            <a:r>
              <a:rPr lang="fr-FR" dirty="0" smtClean="0">
                <a:solidFill>
                  <a:schemeClr val="tx1"/>
                </a:solidFill>
              </a:rPr>
              <a:t>&gt;&gt;&gt; un certain degré « </a:t>
            </a:r>
            <a:r>
              <a:rPr lang="fr-FR" i="1" dirty="0" smtClean="0">
                <a:solidFill>
                  <a:schemeClr val="tx1"/>
                </a:solidFill>
              </a:rPr>
              <a:t>voile d’ignorance</a:t>
            </a:r>
            <a:r>
              <a:rPr lang="fr-FR" dirty="0" smtClean="0">
                <a:solidFill>
                  <a:schemeClr val="tx1"/>
                </a:solidFill>
              </a:rPr>
              <a:t> » est nécessaire à la mutualisation du risque qui suppose une certaine solidarité, pas forcément consciente </a:t>
            </a:r>
            <a:r>
              <a:rPr lang="fr-FR" smtClean="0">
                <a:solidFill>
                  <a:schemeClr val="tx1"/>
                </a:solidFill>
              </a:rPr>
              <a:t>et voulue (</a:t>
            </a:r>
            <a:r>
              <a:rPr lang="fr-FR" dirty="0" err="1" smtClean="0">
                <a:solidFill>
                  <a:srgbClr val="FF0000"/>
                </a:solidFill>
              </a:rPr>
              <a:t>Rosanvallon</a:t>
            </a:r>
            <a:r>
              <a:rPr lang="fr-FR" dirty="0" smtClean="0">
                <a:solidFill>
                  <a:schemeClr val="tx1"/>
                </a:solidFill>
              </a:rPr>
              <a:t>)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578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3. Comment assurer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Le rôle de l’Etat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Peut « assurer » les risques corrélés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Peut imposer un contrôle pour limiter l’alea moral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Peut imposer l’obligation d’assurance pour limiter l’anti-sélection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Peut imposer des règles aux assureurs limitant la sélection</a:t>
            </a:r>
          </a:p>
          <a:p>
            <a:pPr marL="914400" lvl="1" indent="-457200" algn="just">
              <a:buClr>
                <a:srgbClr val="FF0000"/>
              </a:buClr>
              <a:buSzPct val="100000"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</a:pPr>
            <a:r>
              <a:rPr lang="fr-FR" sz="2400" dirty="0" smtClean="0">
                <a:solidFill>
                  <a:schemeClr val="tx1"/>
                </a:solidFill>
              </a:rPr>
              <a:t>&gt;&gt;&gt; Rechercher l’</a:t>
            </a:r>
            <a:r>
              <a:rPr lang="fr-FR" sz="2400" i="1" dirty="0" smtClean="0">
                <a:solidFill>
                  <a:schemeClr val="tx1"/>
                </a:solidFill>
              </a:rPr>
              <a:t>efficacité</a:t>
            </a:r>
            <a:r>
              <a:rPr lang="fr-FR" sz="2400" dirty="0" smtClean="0">
                <a:solidFill>
                  <a:schemeClr val="tx1"/>
                </a:solidFill>
              </a:rPr>
              <a:t> (assurer au maximum au moindre coût) et l’</a:t>
            </a:r>
            <a:r>
              <a:rPr lang="fr-FR" sz="2400" i="1" dirty="0" smtClean="0">
                <a:solidFill>
                  <a:schemeClr val="tx1"/>
                </a:solidFill>
              </a:rPr>
              <a:t>équité</a:t>
            </a:r>
            <a:r>
              <a:rPr lang="fr-FR" sz="2400" dirty="0" smtClean="0">
                <a:solidFill>
                  <a:schemeClr val="tx1"/>
                </a:solidFill>
              </a:rPr>
              <a:t> (ne pas faire supporter aux plus vulnérables des coûts trop importants)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578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Introduction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9036496" cy="5949280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fr-FR" sz="2400" u="sng" dirty="0" smtClean="0">
              <a:solidFill>
                <a:schemeClr val="tx1"/>
              </a:solidFill>
            </a:endParaRPr>
          </a:p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400" u="sng" dirty="0" smtClean="0">
                <a:solidFill>
                  <a:schemeClr val="tx1"/>
                </a:solidFill>
              </a:rPr>
              <a:t>Le point du vue adopté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Une introduction à l’approche économique standard du risque et de l’assurance, visant à présenter les mécanismes fondamentaux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Le « risque » : événement à la survenance incertaine (au sens commun du terme) qui peut affecter le bien-être de l’individu, positivement ou négativement</a:t>
            </a:r>
          </a:p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400" u="sng" dirty="0" smtClean="0">
                <a:solidFill>
                  <a:schemeClr val="tx1"/>
                </a:solidFill>
              </a:rPr>
              <a:t>Déroulé de l’intervention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L’individu face au risque 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La gestion du risque : modalités et institutions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Comment assurer ?</a:t>
            </a:r>
          </a:p>
          <a:p>
            <a:pPr marL="914400" lvl="1" indent="-457200" algn="just">
              <a:buClr>
                <a:srgbClr val="FF0000"/>
              </a:buClr>
              <a:buSzPct val="100000"/>
            </a:pPr>
            <a:endParaRPr lang="fr-FR" sz="24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04748"/>
            <a:ext cx="1217485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86317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Références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828600" y="1196752"/>
            <a:ext cx="9865096" cy="5661248"/>
          </a:xfrm>
        </p:spPr>
        <p:txBody>
          <a:bodyPr>
            <a:normAutofit lnSpcReduction="10000"/>
          </a:bodyPr>
          <a:lstStyle/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Bourdieu P., « La société traditionnelle. Attitude à l’égard du temps et conduite économique », </a:t>
            </a:r>
            <a:r>
              <a:rPr lang="fr-FR" i="1" dirty="0" smtClean="0">
                <a:solidFill>
                  <a:schemeClr val="tx1"/>
                </a:solidFill>
              </a:rPr>
              <a:t>Sociologie du Travail</a:t>
            </a:r>
            <a:r>
              <a:rPr lang="fr-FR" dirty="0" smtClean="0">
                <a:solidFill>
                  <a:schemeClr val="tx1"/>
                </a:solidFill>
              </a:rPr>
              <a:t>, 1963.  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err="1" smtClean="0">
                <a:solidFill>
                  <a:schemeClr val="tx1"/>
                </a:solidFill>
              </a:rPr>
              <a:t>Chiappori</a:t>
            </a:r>
            <a:r>
              <a:rPr lang="fr-FR" dirty="0" smtClean="0">
                <a:solidFill>
                  <a:schemeClr val="tx1"/>
                </a:solidFill>
              </a:rPr>
              <a:t> P-A.,  </a:t>
            </a:r>
            <a:r>
              <a:rPr lang="fr-FR" i="1" dirty="0" smtClean="0">
                <a:solidFill>
                  <a:schemeClr val="tx1"/>
                </a:solidFill>
              </a:rPr>
              <a:t>Risque et assurance</a:t>
            </a:r>
            <a:r>
              <a:rPr lang="fr-FR" dirty="0" smtClean="0">
                <a:solidFill>
                  <a:schemeClr val="tx1"/>
                </a:solidFill>
              </a:rPr>
              <a:t>, Flammarion (Dominos), 1996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Ewald F., </a:t>
            </a:r>
            <a:r>
              <a:rPr lang="fr-FR" i="1" dirty="0" smtClean="0">
                <a:solidFill>
                  <a:schemeClr val="tx1"/>
                </a:solidFill>
              </a:rPr>
              <a:t>Histoire de l’Etat Providence</a:t>
            </a:r>
            <a:r>
              <a:rPr lang="fr-FR" dirty="0" smtClean="0">
                <a:solidFill>
                  <a:schemeClr val="tx1"/>
                </a:solidFill>
              </a:rPr>
              <a:t>,  Le Livre de Poche, 1996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err="1" smtClean="0">
                <a:solidFill>
                  <a:schemeClr val="tx1"/>
                </a:solidFill>
              </a:rPr>
              <a:t>Kahneman</a:t>
            </a:r>
            <a:r>
              <a:rPr lang="fr-FR" dirty="0" smtClean="0">
                <a:solidFill>
                  <a:schemeClr val="tx1"/>
                </a:solidFill>
              </a:rPr>
              <a:t> D., Système 1, système 2. </a:t>
            </a:r>
            <a:r>
              <a:rPr lang="fr-FR" i="1" dirty="0" smtClean="0">
                <a:solidFill>
                  <a:schemeClr val="tx1"/>
                </a:solidFill>
              </a:rPr>
              <a:t>Les deux vitesses de la pensée</a:t>
            </a:r>
            <a:r>
              <a:rPr lang="fr-FR" dirty="0" smtClean="0">
                <a:solidFill>
                  <a:schemeClr val="tx1"/>
                </a:solidFill>
              </a:rPr>
              <a:t>, Champs Flammarion, (2011) 2016.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Thaler R., </a:t>
            </a:r>
            <a:r>
              <a:rPr lang="fr-FR" dirty="0" err="1" smtClean="0">
                <a:solidFill>
                  <a:schemeClr val="tx1"/>
                </a:solidFill>
              </a:rPr>
              <a:t>Sunstein</a:t>
            </a:r>
            <a:r>
              <a:rPr lang="fr-FR" dirty="0" smtClean="0">
                <a:solidFill>
                  <a:schemeClr val="tx1"/>
                </a:solidFill>
              </a:rPr>
              <a:t> C., </a:t>
            </a:r>
            <a:r>
              <a:rPr lang="fr-FR" i="1" dirty="0" err="1" smtClean="0">
                <a:solidFill>
                  <a:schemeClr val="tx1"/>
                </a:solidFill>
              </a:rPr>
              <a:t>Nudge</a:t>
            </a:r>
            <a:r>
              <a:rPr lang="fr-FR" dirty="0" smtClean="0">
                <a:solidFill>
                  <a:schemeClr val="tx1"/>
                </a:solidFill>
              </a:rPr>
              <a:t>. </a:t>
            </a:r>
            <a:r>
              <a:rPr lang="fr-FR" i="1" dirty="0" smtClean="0">
                <a:solidFill>
                  <a:schemeClr val="tx1"/>
                </a:solidFill>
              </a:rPr>
              <a:t>La méthode douce pour inspirer les bonnes décisions</a:t>
            </a:r>
            <a:r>
              <a:rPr lang="fr-FR" dirty="0" smtClean="0">
                <a:solidFill>
                  <a:schemeClr val="tx1"/>
                </a:solidFill>
              </a:rPr>
              <a:t>,  (2008), 2012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Le Breton D., </a:t>
            </a:r>
            <a:r>
              <a:rPr lang="fr-FR" i="1" dirty="0" smtClean="0">
                <a:solidFill>
                  <a:schemeClr val="tx1"/>
                </a:solidFill>
              </a:rPr>
              <a:t>Sociologie du risque</a:t>
            </a:r>
            <a:r>
              <a:rPr lang="fr-FR" dirty="0" smtClean="0">
                <a:solidFill>
                  <a:schemeClr val="tx1"/>
                </a:solidFill>
              </a:rPr>
              <a:t>, PUF, Que-Sais-Je, 2017.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err="1" smtClean="0">
                <a:solidFill>
                  <a:schemeClr val="tx1"/>
                </a:solidFill>
              </a:rPr>
              <a:t>Murard</a:t>
            </a:r>
            <a:r>
              <a:rPr lang="fr-FR" dirty="0" smtClean="0">
                <a:solidFill>
                  <a:schemeClr val="tx1"/>
                </a:solidFill>
              </a:rPr>
              <a:t> N., </a:t>
            </a:r>
            <a:r>
              <a:rPr lang="fr-FR" i="1" dirty="0" smtClean="0">
                <a:solidFill>
                  <a:schemeClr val="tx1"/>
                </a:solidFill>
              </a:rPr>
              <a:t>La protection sociale</a:t>
            </a:r>
            <a:r>
              <a:rPr lang="fr-FR" dirty="0" smtClean="0">
                <a:solidFill>
                  <a:schemeClr val="tx1"/>
                </a:solidFill>
              </a:rPr>
              <a:t>, Repères, 2004.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Peretti-</a:t>
            </a:r>
            <a:r>
              <a:rPr lang="fr-FR" dirty="0" err="1">
                <a:solidFill>
                  <a:schemeClr val="tx1"/>
                </a:solidFill>
              </a:rPr>
              <a:t>Watel</a:t>
            </a:r>
            <a:r>
              <a:rPr lang="fr-FR" dirty="0">
                <a:solidFill>
                  <a:schemeClr val="tx1"/>
                </a:solidFill>
              </a:rPr>
              <a:t> P., </a:t>
            </a:r>
            <a:r>
              <a:rPr lang="fr-FR" i="1" dirty="0" smtClean="0">
                <a:solidFill>
                  <a:schemeClr val="tx1"/>
                </a:solidFill>
              </a:rPr>
              <a:t>La société du risque</a:t>
            </a:r>
            <a:r>
              <a:rPr lang="fr-FR" dirty="0" smtClean="0">
                <a:solidFill>
                  <a:schemeClr val="tx1"/>
                </a:solidFill>
              </a:rPr>
              <a:t>, Repères, La Découverte, 2010.</a:t>
            </a:r>
            <a:endParaRPr lang="fr-FR" dirty="0">
              <a:solidFill>
                <a:schemeClr val="tx1"/>
              </a:solidFill>
            </a:endParaRP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Peretti-</a:t>
            </a:r>
            <a:r>
              <a:rPr lang="fr-FR" dirty="0" err="1" smtClean="0">
                <a:solidFill>
                  <a:schemeClr val="tx1"/>
                </a:solidFill>
              </a:rPr>
              <a:t>Watel</a:t>
            </a:r>
            <a:r>
              <a:rPr lang="fr-FR" dirty="0" smtClean="0">
                <a:solidFill>
                  <a:schemeClr val="tx1"/>
                </a:solidFill>
              </a:rPr>
              <a:t> P., </a:t>
            </a:r>
            <a:r>
              <a:rPr lang="fr-FR" i="1" dirty="0" smtClean="0">
                <a:solidFill>
                  <a:schemeClr val="tx1"/>
                </a:solidFill>
              </a:rPr>
              <a:t>Sociologie du risque</a:t>
            </a:r>
            <a:r>
              <a:rPr lang="fr-FR" dirty="0" smtClean="0">
                <a:solidFill>
                  <a:schemeClr val="tx1"/>
                </a:solidFill>
              </a:rPr>
              <a:t>, Armand Colin, U, 2003.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dirty="0" err="1" smtClean="0">
                <a:solidFill>
                  <a:schemeClr val="tx1"/>
                </a:solidFill>
              </a:rPr>
              <a:t>Rosanvallon</a:t>
            </a:r>
            <a:r>
              <a:rPr lang="fr-FR" dirty="0" smtClean="0">
                <a:solidFill>
                  <a:schemeClr val="tx1"/>
                </a:solidFill>
              </a:rPr>
              <a:t> P., </a:t>
            </a:r>
            <a:r>
              <a:rPr lang="fr-FR" i="1" dirty="0" smtClean="0">
                <a:solidFill>
                  <a:schemeClr val="tx1"/>
                </a:solidFill>
              </a:rPr>
              <a:t>La nouvelle question sociale</a:t>
            </a:r>
            <a:r>
              <a:rPr lang="fr-FR" dirty="0" smtClean="0">
                <a:solidFill>
                  <a:schemeClr val="tx1"/>
                </a:solidFill>
              </a:rPr>
              <a:t>, Le Seuil, 1995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578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1. L’individu face au risque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L’aversion pour le risque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La plupart des individus n’aiment pas le risque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Espérance de gains (</a:t>
            </a:r>
            <a:r>
              <a:rPr lang="fr-FR" sz="2400" dirty="0" err="1" smtClean="0">
                <a:solidFill>
                  <a:schemeClr val="tx1"/>
                </a:solidFill>
              </a:rPr>
              <a:t>EspG</a:t>
            </a:r>
            <a:r>
              <a:rPr lang="fr-FR" sz="2400" dirty="0" smtClean="0">
                <a:solidFill>
                  <a:schemeClr val="tx1"/>
                </a:solidFill>
              </a:rPr>
              <a:t>) = somme des gains pondérés par leur probabilité ; à espérances de gains égales, ils choisissent généralement le « scénario » le moins risqué  ; ainsi, dans l’exemple 1, un individu « averse au risque » choisira A</a:t>
            </a:r>
          </a:p>
          <a:p>
            <a:pPr lvl="1" algn="just">
              <a:buClr>
                <a:srgbClr val="FF0000"/>
              </a:buClr>
              <a:buSzPct val="100000"/>
            </a:pP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</a:rPr>
              <a:t>EX.1</a:t>
            </a:r>
          </a:p>
          <a:p>
            <a:pPr marL="914400" lvl="1" indent="-457200" algn="just">
              <a:buClr>
                <a:srgbClr val="FF0000"/>
              </a:buClr>
              <a:buSzPct val="100000"/>
            </a:pPr>
            <a:endParaRPr lang="fr-FR" sz="26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04748"/>
            <a:ext cx="1217485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0578235"/>
              </p:ext>
            </p:extLst>
          </p:nvPr>
        </p:nvGraphicFramePr>
        <p:xfrm>
          <a:off x="1524000" y="3573015"/>
          <a:ext cx="6096000" cy="2909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89367280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3537235095"/>
                    </a:ext>
                  </a:extLst>
                </a:gridCol>
              </a:tblGrid>
              <a:tr h="338335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Scénario</a:t>
                      </a:r>
                      <a:r>
                        <a:rPr lang="fr-FR" sz="2400" baseline="0" dirty="0" smtClean="0"/>
                        <a:t> A</a:t>
                      </a:r>
                    </a:p>
                    <a:p>
                      <a:pPr algn="ctr"/>
                      <a:r>
                        <a:rPr lang="fr-FR" sz="2400" baseline="0" dirty="0" smtClean="0"/>
                        <a:t>(sans risque)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Scénario</a:t>
                      </a:r>
                      <a:r>
                        <a:rPr lang="fr-FR" sz="2400" baseline="0" dirty="0" smtClean="0"/>
                        <a:t> B</a:t>
                      </a:r>
                    </a:p>
                    <a:p>
                      <a:pPr algn="ctr"/>
                      <a:r>
                        <a:rPr lang="fr-FR" sz="2400" baseline="0" dirty="0" smtClean="0"/>
                        <a:t>(risqué)</a:t>
                      </a:r>
                      <a:endParaRPr lang="fr-FR" sz="2400" dirty="0" smtClean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7103682"/>
                  </a:ext>
                </a:extLst>
              </a:tr>
              <a:tr h="88580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Vous gagnez</a:t>
                      </a:r>
                      <a:r>
                        <a:rPr lang="fr-FR" sz="2000" baseline="0" dirty="0" smtClean="0"/>
                        <a:t> 100 €   [</a:t>
                      </a:r>
                      <a:r>
                        <a:rPr lang="fr-FR" sz="2000" i="1" baseline="0" dirty="0" smtClean="0"/>
                        <a:t>p = 100%]</a:t>
                      </a:r>
                      <a:endParaRPr lang="fr-FR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On tire à pile (P) ou face (F)</a:t>
                      </a:r>
                    </a:p>
                    <a:p>
                      <a:r>
                        <a:rPr lang="fr-FR" sz="2000" b="1" dirty="0" smtClean="0"/>
                        <a:t>P</a:t>
                      </a:r>
                      <a:r>
                        <a:rPr lang="fr-FR" sz="2000" dirty="0" smtClean="0"/>
                        <a:t> :  0€      [</a:t>
                      </a:r>
                      <a:r>
                        <a:rPr lang="fr-FR" sz="2000" i="1" dirty="0" smtClean="0"/>
                        <a:t>p = 50%]</a:t>
                      </a:r>
                    </a:p>
                    <a:p>
                      <a:r>
                        <a:rPr lang="fr-FR" sz="2000" b="1" dirty="0" smtClean="0"/>
                        <a:t>F</a:t>
                      </a:r>
                      <a:r>
                        <a:rPr lang="fr-FR" sz="2000" dirty="0" smtClean="0"/>
                        <a:t> : 200 €  [</a:t>
                      </a:r>
                      <a:r>
                        <a:rPr lang="fr-FR" sz="2000" i="1" dirty="0" smtClean="0"/>
                        <a:t>p = 50%]</a:t>
                      </a:r>
                      <a:endParaRPr lang="fr-FR" sz="2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1809521"/>
                  </a:ext>
                </a:extLst>
              </a:tr>
              <a:tr h="805947"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EspG</a:t>
                      </a:r>
                      <a:r>
                        <a:rPr lang="fr-FR" sz="2000" dirty="0" smtClean="0"/>
                        <a:t> (A) = 100 €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 </a:t>
                      </a:r>
                      <a:r>
                        <a:rPr lang="fr-FR" sz="2000" dirty="0" err="1" smtClean="0"/>
                        <a:t>EspG</a:t>
                      </a:r>
                      <a:r>
                        <a:rPr lang="fr-FR" sz="2000" dirty="0" smtClean="0"/>
                        <a:t> (B) = 100 €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9101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7725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1. L’individu face au risque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600" dirty="0" smtClean="0">
                <a:solidFill>
                  <a:schemeClr val="tx1"/>
                </a:solidFill>
              </a:rPr>
              <a:t>Raisonnement symétrique en cas de gains négatifs (= pertes)  : dans l’exemple 2, un individu « averse au risque » choisira A  (</a:t>
            </a:r>
            <a:r>
              <a:rPr lang="fr-FR" sz="2600" b="1" dirty="0" smtClean="0">
                <a:solidFill>
                  <a:schemeClr val="tx1"/>
                </a:solidFill>
              </a:rPr>
              <a:t>EX.2)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6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6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600" dirty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6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600" dirty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600" dirty="0">
              <a:solidFill>
                <a:schemeClr val="tx1"/>
              </a:solidFill>
            </a:endParaRPr>
          </a:p>
          <a:p>
            <a:pPr lvl="1" algn="just">
              <a:buClr>
                <a:srgbClr val="FF0000"/>
              </a:buClr>
              <a:buSzPct val="100000"/>
            </a:pPr>
            <a:endParaRPr lang="fr-FR" sz="2600" dirty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600" dirty="0" smtClean="0">
              <a:solidFill>
                <a:schemeClr val="tx1"/>
              </a:solidFill>
            </a:endParaRPr>
          </a:p>
          <a:p>
            <a:pPr lvl="1" algn="just">
              <a:buClr>
                <a:srgbClr val="FF0000"/>
              </a:buClr>
              <a:buSzPct val="100000"/>
            </a:pPr>
            <a:endParaRPr lang="fr-FR" sz="2600" dirty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</a:pPr>
            <a:endParaRPr lang="fr-FR" sz="2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7224512"/>
              </p:ext>
            </p:extLst>
          </p:nvPr>
        </p:nvGraphicFramePr>
        <p:xfrm>
          <a:off x="1547410" y="2708919"/>
          <a:ext cx="6096000" cy="2376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912">
                  <a:extLst>
                    <a:ext uri="{9D8B030D-6E8A-4147-A177-3AD203B41FA5}">
                      <a16:colId xmlns:a16="http://schemas.microsoft.com/office/drawing/2014/main" xmlns="" val="893672807"/>
                    </a:ext>
                  </a:extLst>
                </a:gridCol>
                <a:gridCol w="3840088">
                  <a:extLst>
                    <a:ext uri="{9D8B030D-6E8A-4147-A177-3AD203B41FA5}">
                      <a16:colId xmlns:a16="http://schemas.microsoft.com/office/drawing/2014/main" xmlns="" val="3537235095"/>
                    </a:ext>
                  </a:extLst>
                </a:gridCol>
              </a:tblGrid>
              <a:tr h="77673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Scénario</a:t>
                      </a:r>
                      <a:r>
                        <a:rPr lang="fr-FR" sz="2400" baseline="0" dirty="0" smtClean="0"/>
                        <a:t> A</a:t>
                      </a:r>
                    </a:p>
                    <a:p>
                      <a:pPr algn="ctr"/>
                      <a:r>
                        <a:rPr lang="fr-FR" sz="2400" baseline="0" dirty="0" smtClean="0"/>
                        <a:t>(sans risque)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Scénario</a:t>
                      </a:r>
                      <a:r>
                        <a:rPr lang="fr-FR" sz="2400" baseline="0" dirty="0" smtClean="0"/>
                        <a:t> B</a:t>
                      </a:r>
                    </a:p>
                    <a:p>
                      <a:pPr algn="ctr"/>
                      <a:r>
                        <a:rPr lang="fr-FR" sz="2400" baseline="0" dirty="0" smtClean="0"/>
                        <a:t>(risqué)</a:t>
                      </a:r>
                      <a:endParaRPr lang="fr-FR" sz="2400" dirty="0" smtClean="0"/>
                    </a:p>
                    <a:p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7103682"/>
                  </a:ext>
                </a:extLst>
              </a:tr>
              <a:tr h="611479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Vous perdez</a:t>
                      </a:r>
                      <a:r>
                        <a:rPr lang="fr-FR" sz="2000" baseline="0" dirty="0" smtClean="0"/>
                        <a:t> 100 €   </a:t>
                      </a:r>
                    </a:p>
                    <a:p>
                      <a:r>
                        <a:rPr lang="fr-FR" sz="2000" baseline="0" dirty="0" smtClean="0"/>
                        <a:t>[</a:t>
                      </a:r>
                      <a:r>
                        <a:rPr lang="fr-FR" sz="2000" i="1" baseline="0" dirty="0" smtClean="0"/>
                        <a:t>p = 100%</a:t>
                      </a:r>
                      <a:r>
                        <a:rPr lang="fr-FR" sz="2000" baseline="0" dirty="0" smtClean="0"/>
                        <a:t>]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B1</a:t>
                      </a:r>
                      <a:r>
                        <a:rPr lang="fr-FR" sz="2000" dirty="0" smtClean="0"/>
                        <a:t> :  vous perdez 0  [</a:t>
                      </a:r>
                      <a:r>
                        <a:rPr lang="fr-FR" sz="2000" i="1" dirty="0" smtClean="0"/>
                        <a:t>p = 90%]</a:t>
                      </a:r>
                    </a:p>
                    <a:p>
                      <a:r>
                        <a:rPr lang="fr-FR" sz="2000" b="1" dirty="0" smtClean="0"/>
                        <a:t>B2</a:t>
                      </a:r>
                      <a:r>
                        <a:rPr lang="fr-FR" sz="2000" dirty="0" smtClean="0"/>
                        <a:t> : vous perdez 1000€  [</a:t>
                      </a:r>
                      <a:r>
                        <a:rPr lang="fr-FR" sz="2000" i="1" dirty="0" smtClean="0"/>
                        <a:t>p = 10%]</a:t>
                      </a:r>
                      <a:endParaRPr lang="fr-FR" sz="2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1809521"/>
                  </a:ext>
                </a:extLst>
              </a:tr>
              <a:tr h="486505"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EspG</a:t>
                      </a:r>
                      <a:r>
                        <a:rPr lang="fr-FR" sz="2000" dirty="0" smtClean="0"/>
                        <a:t> (A) = -100 €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 </a:t>
                      </a:r>
                      <a:r>
                        <a:rPr lang="fr-FR" sz="2000" dirty="0" err="1" smtClean="0"/>
                        <a:t>EspG</a:t>
                      </a:r>
                      <a:r>
                        <a:rPr lang="fr-FR" sz="2000" dirty="0" smtClean="0"/>
                        <a:t> (B) = -100 €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9101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331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1. L’individu face au risque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36512" y="1052736"/>
            <a:ext cx="9180512" cy="5805264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La prime de risque 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Combien un individu est-il prêt à payer pour éviter le risque ? Ou symétriquement, combien faut-il le payer  pour qu’il accepte d’opter pour la situation plus risquée ? =&gt; la « prime de risque »</a:t>
            </a:r>
          </a:p>
          <a:p>
            <a:pPr lvl="1" algn="just">
              <a:buClr>
                <a:srgbClr val="FF0000"/>
              </a:buClr>
              <a:buSzPct val="100000"/>
            </a:pPr>
            <a:endParaRPr lang="fr-FR" sz="2600" b="1" dirty="0" smtClean="0">
              <a:solidFill>
                <a:schemeClr val="tx1"/>
              </a:solidFill>
            </a:endParaRPr>
          </a:p>
          <a:p>
            <a:pPr lvl="1" algn="just">
              <a:buClr>
                <a:srgbClr val="FF0000"/>
              </a:buClr>
              <a:buSzPct val="100000"/>
            </a:pPr>
            <a:r>
              <a:rPr lang="fr-FR" sz="2600" b="1" dirty="0" smtClean="0">
                <a:solidFill>
                  <a:schemeClr val="tx1"/>
                </a:solidFill>
              </a:rPr>
              <a:t>EX.3</a:t>
            </a:r>
          </a:p>
          <a:p>
            <a:pPr marL="914400" lvl="1" indent="-457200" algn="just">
              <a:buClr>
                <a:srgbClr val="FF0000"/>
              </a:buClr>
              <a:buSzPct val="100000"/>
            </a:pPr>
            <a:endParaRPr lang="fr-FR" sz="26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04748"/>
            <a:ext cx="1217485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3455924"/>
              </p:ext>
            </p:extLst>
          </p:nvPr>
        </p:nvGraphicFramePr>
        <p:xfrm>
          <a:off x="1524000" y="3140969"/>
          <a:ext cx="6096000" cy="3164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89367280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3537235095"/>
                    </a:ext>
                  </a:extLst>
                </a:gridCol>
              </a:tblGrid>
              <a:tr h="100811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Scénario</a:t>
                      </a:r>
                      <a:r>
                        <a:rPr lang="fr-FR" sz="2400" baseline="0" dirty="0" smtClean="0"/>
                        <a:t> A</a:t>
                      </a:r>
                    </a:p>
                    <a:p>
                      <a:pPr algn="ctr"/>
                      <a:r>
                        <a:rPr lang="fr-FR" sz="2400" baseline="0" dirty="0" smtClean="0"/>
                        <a:t>(sans risque)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Scénario</a:t>
                      </a:r>
                      <a:r>
                        <a:rPr lang="fr-FR" sz="2400" baseline="0" dirty="0" smtClean="0"/>
                        <a:t> B</a:t>
                      </a:r>
                    </a:p>
                    <a:p>
                      <a:pPr algn="ctr"/>
                      <a:r>
                        <a:rPr lang="fr-FR" sz="2400" baseline="0" dirty="0" smtClean="0"/>
                        <a:t>(risqué)</a:t>
                      </a:r>
                      <a:endParaRPr lang="fr-FR" sz="2400" dirty="0" smtClean="0"/>
                    </a:p>
                    <a:p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7103682"/>
                  </a:ext>
                </a:extLst>
              </a:tr>
              <a:tr h="1050204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Vous gagnez</a:t>
                      </a:r>
                      <a:r>
                        <a:rPr lang="fr-FR" sz="2000" baseline="0" dirty="0" smtClean="0"/>
                        <a:t> 100 €   [p = 100%]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On tire à pile (P) ou face (F)</a:t>
                      </a:r>
                    </a:p>
                    <a:p>
                      <a:r>
                        <a:rPr lang="fr-FR" sz="2000" b="1" dirty="0" smtClean="0"/>
                        <a:t>P</a:t>
                      </a:r>
                      <a:r>
                        <a:rPr lang="fr-FR" sz="2000" dirty="0" smtClean="0"/>
                        <a:t> :  0€      [p = 50%]</a:t>
                      </a:r>
                    </a:p>
                    <a:p>
                      <a:r>
                        <a:rPr lang="fr-FR" sz="2000" b="1" dirty="0" smtClean="0"/>
                        <a:t>F</a:t>
                      </a:r>
                      <a:r>
                        <a:rPr lang="fr-FR" sz="2000" dirty="0" smtClean="0"/>
                        <a:t> : 300 €  [p = 50%]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1809521"/>
                  </a:ext>
                </a:extLst>
              </a:tr>
              <a:tr h="925644"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EspG</a:t>
                      </a:r>
                      <a:r>
                        <a:rPr lang="fr-FR" sz="2000" dirty="0" smtClean="0"/>
                        <a:t> (A) = 100 €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 </a:t>
                      </a:r>
                      <a:r>
                        <a:rPr lang="fr-FR" sz="2000" dirty="0" err="1" smtClean="0"/>
                        <a:t>EspG</a:t>
                      </a:r>
                      <a:r>
                        <a:rPr lang="fr-FR" sz="2000" dirty="0" smtClean="0"/>
                        <a:t> (B) = 150 €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9101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796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1. L’individu face au risque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La prime de risque se mesure par le montant de [</a:t>
            </a:r>
            <a:r>
              <a:rPr lang="fr-FR" sz="2400" dirty="0" err="1" smtClean="0">
                <a:solidFill>
                  <a:schemeClr val="tx1"/>
                </a:solidFill>
              </a:rPr>
              <a:t>EspG</a:t>
            </a:r>
            <a:r>
              <a:rPr lang="fr-FR" sz="2400" dirty="0" smtClean="0">
                <a:solidFill>
                  <a:schemeClr val="tx1"/>
                </a:solidFill>
              </a:rPr>
              <a:t>(B) – </a:t>
            </a:r>
            <a:r>
              <a:rPr lang="fr-FR" sz="2400" dirty="0" err="1" smtClean="0">
                <a:solidFill>
                  <a:schemeClr val="tx1"/>
                </a:solidFill>
              </a:rPr>
              <a:t>EspG</a:t>
            </a:r>
            <a:r>
              <a:rPr lang="fr-FR" sz="2400" dirty="0" smtClean="0">
                <a:solidFill>
                  <a:schemeClr val="tx1"/>
                </a:solidFill>
              </a:rPr>
              <a:t>(A)] minimum nécessaire pour que l’individu choisisse B (le scénario risqué) plutôt que A (le scénario certain) ; plus forte est l’aversion au risque, plus la « prime » doit être élevée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Applications multiples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i="1" dirty="0" smtClean="0">
                <a:solidFill>
                  <a:schemeClr val="tx1"/>
                </a:solidFill>
              </a:rPr>
              <a:t>Sur le marché du travail</a:t>
            </a:r>
            <a:r>
              <a:rPr lang="fr-FR" sz="2200" dirty="0" smtClean="0">
                <a:solidFill>
                  <a:schemeClr val="tx1"/>
                </a:solidFill>
              </a:rPr>
              <a:t> : Quelle prime salariale payer à un militaire pour qu’il accepte de partir sur un théâtre d’opérations ?  Quel sacrifice en terme de salaire un ingénieur informaticien est-il prêt à consentir pour travailler dans le public plutôt que dans le privé ? Etc.   =&gt; le risque doit faire l’objet d’une compensation salariale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2200" i="1" dirty="0" smtClean="0">
                <a:solidFill>
                  <a:schemeClr val="tx1"/>
                </a:solidFill>
              </a:rPr>
              <a:t>Sur les marchés financiers</a:t>
            </a:r>
            <a:r>
              <a:rPr lang="fr-FR" sz="2200" dirty="0" smtClean="0">
                <a:solidFill>
                  <a:schemeClr val="tx1"/>
                </a:solidFill>
              </a:rPr>
              <a:t> : l’espérance de gain financier est beaucoup plus forte pour les placements risqués (ex. actions) que pour les placements non risqués (ex. compte d’épargne)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63947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1. L’individu face au risque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36512" y="1052736"/>
            <a:ext cx="9180512" cy="5805264"/>
          </a:xfrm>
        </p:spPr>
        <p:txBody>
          <a:bodyPr>
            <a:normAutofit lnSpcReduction="10000"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Risque et incertitude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Dans le raisonnement précédent, on suppose que l’individu connaît parfaitement les probabilités  (p) d’occurrence des différents événements ; or dans de nombreux cas, il ne les connaît pas, ou n’en a qu’une vague idée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Distinction classique attribuée à </a:t>
            </a:r>
            <a:r>
              <a:rPr lang="fr-FR" sz="2400" dirty="0" smtClean="0">
                <a:solidFill>
                  <a:srgbClr val="FF0000"/>
                </a:solidFill>
              </a:rPr>
              <a:t>Knight</a:t>
            </a:r>
            <a:r>
              <a:rPr lang="fr-FR" sz="2400" dirty="0" smtClean="0">
                <a:solidFill>
                  <a:schemeClr val="tx1"/>
                </a:solidFill>
              </a:rPr>
              <a:t> : dichotomie entre les situations où on connaît les probabilités (situation de « </a:t>
            </a:r>
            <a:r>
              <a:rPr lang="fr-FR" sz="2400" i="1" dirty="0" smtClean="0">
                <a:solidFill>
                  <a:schemeClr val="tx1"/>
                </a:solidFill>
              </a:rPr>
              <a:t>risque</a:t>
            </a:r>
            <a:r>
              <a:rPr lang="fr-FR" sz="2400" dirty="0" smtClean="0">
                <a:solidFill>
                  <a:schemeClr val="tx1"/>
                </a:solidFill>
              </a:rPr>
              <a:t>») et les situations où on ne les connaît pas (situation « d’</a:t>
            </a:r>
            <a:r>
              <a:rPr lang="fr-FR" sz="2400" i="1" dirty="0" smtClean="0">
                <a:solidFill>
                  <a:schemeClr val="tx1"/>
                </a:solidFill>
              </a:rPr>
              <a:t>incertitude</a:t>
            </a:r>
            <a:r>
              <a:rPr lang="fr-FR" sz="2400" dirty="0" smtClean="0">
                <a:solidFill>
                  <a:schemeClr val="tx1"/>
                </a:solidFill>
              </a:rPr>
              <a:t> »)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Réalité plus complexe : l’individu </a:t>
            </a:r>
            <a:r>
              <a:rPr lang="fr-FR" sz="2400" dirty="0">
                <a:solidFill>
                  <a:schemeClr val="tx1"/>
                </a:solidFill>
              </a:rPr>
              <a:t>fait ses calculs à partir </a:t>
            </a:r>
            <a:r>
              <a:rPr lang="fr-FR" sz="2400" dirty="0" smtClean="0">
                <a:solidFill>
                  <a:schemeClr val="tx1"/>
                </a:solidFill>
              </a:rPr>
              <a:t>de </a:t>
            </a:r>
            <a:r>
              <a:rPr lang="fr-FR" sz="2400" dirty="0">
                <a:solidFill>
                  <a:schemeClr val="tx1"/>
                </a:solidFill>
              </a:rPr>
              <a:t>supputations = probabilités « subjectives » ; il pondère </a:t>
            </a:r>
            <a:r>
              <a:rPr lang="fr-FR" sz="2400" dirty="0" smtClean="0">
                <a:solidFill>
                  <a:schemeClr val="tx1"/>
                </a:solidFill>
              </a:rPr>
              <a:t>ces probabilités </a:t>
            </a:r>
            <a:r>
              <a:rPr lang="fr-FR" sz="2400" dirty="0">
                <a:solidFill>
                  <a:schemeClr val="tx1"/>
                </a:solidFill>
              </a:rPr>
              <a:t>par la confiance qu’il a dans </a:t>
            </a:r>
            <a:r>
              <a:rPr lang="fr-FR" sz="2400" dirty="0" smtClean="0">
                <a:solidFill>
                  <a:schemeClr val="tx1"/>
                </a:solidFill>
              </a:rPr>
              <a:t>ces </a:t>
            </a:r>
            <a:r>
              <a:rPr lang="fr-FR" sz="2400" dirty="0">
                <a:solidFill>
                  <a:schemeClr val="tx1"/>
                </a:solidFill>
              </a:rPr>
              <a:t>supputations ; moins il a confiance, plus il est dans l’incertitude </a:t>
            </a:r>
            <a:r>
              <a:rPr lang="fr-FR" sz="2400" dirty="0" smtClean="0">
                <a:solidFill>
                  <a:schemeClr val="tx1"/>
                </a:solidFill>
              </a:rPr>
              <a:t>=&gt; un continuum de la connaissance parfaite des probabilités (objectives)  à l’incertitude (la plus radicale) (</a:t>
            </a:r>
            <a:r>
              <a:rPr lang="fr-FR" sz="2400" dirty="0" smtClean="0">
                <a:solidFill>
                  <a:srgbClr val="FF0000"/>
                </a:solidFill>
              </a:rPr>
              <a:t>Keynes</a:t>
            </a:r>
            <a:r>
              <a:rPr lang="fr-FR" sz="2400" dirty="0" smtClean="0">
                <a:solidFill>
                  <a:schemeClr val="tx1"/>
                </a:solidFill>
              </a:rPr>
              <a:t>)</a:t>
            </a:r>
            <a:endParaRPr lang="fr-FR" sz="2400" dirty="0">
              <a:solidFill>
                <a:schemeClr val="tx1"/>
              </a:solidFill>
            </a:endParaRPr>
          </a:p>
          <a:p>
            <a:pPr lvl="1" algn="just">
              <a:buClr>
                <a:srgbClr val="FF0000"/>
              </a:buClr>
              <a:buSzPct val="100000"/>
            </a:pPr>
            <a:r>
              <a:rPr lang="fr-FR" sz="2400" dirty="0" smtClean="0">
                <a:solidFill>
                  <a:schemeClr val="tx1"/>
                </a:solidFill>
              </a:rPr>
              <a:t>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</a:pPr>
            <a:endParaRPr lang="fr-FR" sz="26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04748"/>
            <a:ext cx="1217485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429358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1. L’individu face au risque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36512" y="1052736"/>
            <a:ext cx="9180512" cy="5805264"/>
          </a:xfrm>
        </p:spPr>
        <p:txBody>
          <a:bodyPr>
            <a:normAutofit lnSpcReduction="10000"/>
          </a:bodyPr>
          <a:lstStyle/>
          <a:p>
            <a:pPr marL="457200" indent="-4572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2600" u="sng" dirty="0" smtClean="0">
                <a:solidFill>
                  <a:schemeClr val="tx1"/>
                </a:solidFill>
              </a:rPr>
              <a:t>Au-delà de l’approche économique standard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L’apport de </a:t>
            </a:r>
            <a:r>
              <a:rPr lang="fr-FR" sz="2400" i="1" dirty="0" smtClean="0">
                <a:solidFill>
                  <a:schemeClr val="tx1"/>
                </a:solidFill>
              </a:rPr>
              <a:t>l’économie comportementale</a:t>
            </a:r>
            <a:r>
              <a:rPr lang="fr-FR" sz="2400" dirty="0" smtClean="0">
                <a:solidFill>
                  <a:schemeClr val="tx1"/>
                </a:solidFill>
              </a:rPr>
              <a:t> («</a:t>
            </a:r>
            <a:r>
              <a:rPr lang="fr-FR" sz="2400" i="1" dirty="0" err="1" smtClean="0">
                <a:solidFill>
                  <a:schemeClr val="tx1"/>
                </a:solidFill>
              </a:rPr>
              <a:t>behavioural</a:t>
            </a:r>
            <a:r>
              <a:rPr lang="fr-FR" sz="2400" i="1" dirty="0" smtClean="0">
                <a:solidFill>
                  <a:schemeClr val="tx1"/>
                </a:solidFill>
              </a:rPr>
              <a:t> </a:t>
            </a:r>
            <a:r>
              <a:rPr lang="fr-FR" sz="2400" i="1" dirty="0" err="1" smtClean="0">
                <a:solidFill>
                  <a:schemeClr val="tx1"/>
                </a:solidFill>
              </a:rPr>
              <a:t>economics</a:t>
            </a:r>
            <a:r>
              <a:rPr lang="fr-FR" sz="2400" i="1" dirty="0" smtClean="0">
                <a:solidFill>
                  <a:schemeClr val="tx1"/>
                </a:solidFill>
              </a:rPr>
              <a:t> </a:t>
            </a:r>
            <a:r>
              <a:rPr lang="fr-FR" sz="2400" dirty="0" smtClean="0">
                <a:solidFill>
                  <a:schemeClr val="tx1"/>
                </a:solidFill>
              </a:rPr>
              <a:t>») inspirée de la psychologie expérimentale =&gt; les écarts par rapport à la rationalité « parfaite », et notamment en matière de choix en incertitude et de rapport au risque (</a:t>
            </a:r>
            <a:r>
              <a:rPr lang="fr-FR" sz="2400" dirty="0" err="1" smtClean="0">
                <a:solidFill>
                  <a:srgbClr val="FF0000"/>
                </a:solidFill>
              </a:rPr>
              <a:t>Kahneman</a:t>
            </a:r>
            <a:r>
              <a:rPr lang="fr-FR" sz="2400" dirty="0" smtClean="0">
                <a:solidFill>
                  <a:schemeClr val="tx1"/>
                </a:solidFill>
              </a:rPr>
              <a:t>, prix Nobel) =&gt; </a:t>
            </a:r>
            <a:r>
              <a:rPr lang="en-GB" sz="2400" dirty="0" smtClean="0">
                <a:solidFill>
                  <a:schemeClr val="tx1"/>
                </a:solidFill>
              </a:rPr>
              <a:t>Remise en cause de </a:t>
            </a:r>
            <a:r>
              <a:rPr lang="en-GB" sz="2400" i="1" dirty="0" err="1" smtClean="0">
                <a:solidFill>
                  <a:schemeClr val="tx1"/>
                </a:solidFill>
              </a:rPr>
              <a:t>l’homo</a:t>
            </a:r>
            <a:r>
              <a:rPr lang="en-GB" sz="2400" i="1" dirty="0" smtClean="0">
                <a:solidFill>
                  <a:schemeClr val="tx1"/>
                </a:solidFill>
              </a:rPr>
              <a:t> </a:t>
            </a:r>
            <a:r>
              <a:rPr lang="en-GB" sz="2400" i="1" dirty="0" err="1" smtClean="0">
                <a:solidFill>
                  <a:schemeClr val="tx1"/>
                </a:solidFill>
              </a:rPr>
              <a:t>oeconomicus</a:t>
            </a:r>
            <a:r>
              <a:rPr lang="en-GB" sz="2400" dirty="0" smtClean="0">
                <a:solidFill>
                  <a:schemeClr val="tx1"/>
                </a:solidFill>
              </a:rPr>
              <a:t> qui </a:t>
            </a:r>
            <a:r>
              <a:rPr lang="en-GB" sz="2400" dirty="0" err="1" smtClean="0">
                <a:solidFill>
                  <a:schemeClr val="tx1"/>
                </a:solidFill>
              </a:rPr>
              <a:t>est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supposé</a:t>
            </a:r>
            <a:r>
              <a:rPr lang="en-GB" sz="2400" dirty="0" smtClean="0">
                <a:solidFill>
                  <a:schemeClr val="tx1"/>
                </a:solidFill>
              </a:rPr>
              <a:t> “</a:t>
            </a:r>
            <a:r>
              <a:rPr lang="fr-FR" sz="2400" i="1" dirty="0" smtClean="0">
                <a:solidFill>
                  <a:schemeClr val="tx1"/>
                </a:solidFill>
              </a:rPr>
              <a:t>avoir l'intelligence d'Einstein, la mémoire de </a:t>
            </a:r>
            <a:r>
              <a:rPr lang="fr-FR" sz="2400" i="1" dirty="0" err="1" smtClean="0">
                <a:solidFill>
                  <a:schemeClr val="tx1"/>
                </a:solidFill>
              </a:rPr>
              <a:t>Big</a:t>
            </a:r>
            <a:r>
              <a:rPr lang="fr-FR" sz="2400" i="1" dirty="0" smtClean="0">
                <a:solidFill>
                  <a:schemeClr val="tx1"/>
                </a:solidFill>
              </a:rPr>
              <a:t> Blue [le plus gros ordinateur d'IBM], et la force de caractère du Mahatma </a:t>
            </a:r>
            <a:r>
              <a:rPr lang="fr-FR" sz="2400" i="1" dirty="0" err="1" smtClean="0">
                <a:solidFill>
                  <a:schemeClr val="tx1"/>
                </a:solidFill>
              </a:rPr>
              <a:t>Ghandi</a:t>
            </a:r>
            <a:r>
              <a:rPr lang="fr-FR" sz="2400" i="1" dirty="0" smtClean="0"/>
              <a:t> »  (</a:t>
            </a:r>
            <a:r>
              <a:rPr lang="fr-FR" sz="2400" dirty="0" smtClean="0">
                <a:solidFill>
                  <a:srgbClr val="FF0000"/>
                </a:solidFill>
              </a:rPr>
              <a:t>Thaler,  </a:t>
            </a:r>
            <a:r>
              <a:rPr lang="fr-FR" sz="2400" dirty="0" smtClean="0">
                <a:solidFill>
                  <a:schemeClr val="tx1"/>
                </a:solidFill>
              </a:rPr>
              <a:t>Prix Nobel</a:t>
            </a:r>
            <a:r>
              <a:rPr lang="fr-FR" sz="2400" dirty="0" smtClean="0"/>
              <a:t>)</a:t>
            </a:r>
            <a:endParaRPr lang="fr-FR" sz="24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L’apport de la sociologie  =&gt; différenciation et </a:t>
            </a:r>
            <a:r>
              <a:rPr lang="fr-FR" sz="2400" dirty="0" err="1" smtClean="0">
                <a:solidFill>
                  <a:schemeClr val="tx1"/>
                </a:solidFill>
              </a:rPr>
              <a:t>contextualisation</a:t>
            </a:r>
            <a:r>
              <a:rPr lang="fr-FR" sz="2400" dirty="0" smtClean="0">
                <a:solidFill>
                  <a:schemeClr val="tx1"/>
                </a:solidFill>
              </a:rPr>
              <a:t> des comportements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La catégorie même de risque n’est pas universelle et atemporelle (</a:t>
            </a:r>
            <a:r>
              <a:rPr lang="fr-FR" dirty="0" smtClean="0">
                <a:solidFill>
                  <a:srgbClr val="FF0000"/>
                </a:solidFill>
              </a:rPr>
              <a:t>Bourdieu, Ewald</a:t>
            </a:r>
            <a:r>
              <a:rPr lang="fr-FR" dirty="0" smtClean="0">
                <a:solidFill>
                  <a:schemeClr val="tx1"/>
                </a:solidFill>
              </a:rPr>
              <a:t>)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La diversité et la complexité des comportements, notamment « à risques » </a:t>
            </a:r>
            <a:endParaRPr lang="fr-FR" dirty="0">
              <a:solidFill>
                <a:schemeClr val="tx1"/>
              </a:solidFill>
            </a:endParaRPr>
          </a:p>
          <a:p>
            <a:pPr lvl="1" algn="just">
              <a:buClr>
                <a:srgbClr val="FF0000"/>
              </a:buClr>
              <a:buSzPct val="100000"/>
            </a:pPr>
            <a:r>
              <a:rPr lang="fr-FR" sz="2400" dirty="0" smtClean="0">
                <a:solidFill>
                  <a:schemeClr val="tx1"/>
                </a:solidFill>
              </a:rPr>
              <a:t>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</a:pPr>
            <a:endParaRPr lang="fr-FR" sz="26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F:\2-Documents\Paris I\logo_Paris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04748"/>
            <a:ext cx="1217485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429358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1. L’individu face au risque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36512" y="1052736"/>
            <a:ext cx="9180512" cy="5805264"/>
          </a:xfrm>
        </p:spPr>
        <p:txBody>
          <a:bodyPr>
            <a:normAutofit lnSpcReduction="10000"/>
          </a:bodyPr>
          <a:lstStyle/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Cf. notamment les travaux de </a:t>
            </a:r>
            <a:r>
              <a:rPr lang="fr-FR" sz="2400" dirty="0" smtClean="0">
                <a:solidFill>
                  <a:srgbClr val="FF0000"/>
                </a:solidFill>
              </a:rPr>
              <a:t>Bourdieu</a:t>
            </a:r>
            <a:r>
              <a:rPr lang="fr-FR" sz="2400" dirty="0" smtClean="0">
                <a:solidFill>
                  <a:schemeClr val="tx1"/>
                </a:solidFill>
              </a:rPr>
              <a:t> (</a:t>
            </a:r>
            <a:r>
              <a:rPr lang="fr-FR" sz="2400" dirty="0" smtClean="0">
                <a:solidFill>
                  <a:srgbClr val="FF0000"/>
                </a:solidFill>
              </a:rPr>
              <a:t>1963</a:t>
            </a:r>
            <a:r>
              <a:rPr lang="fr-FR" sz="2400" dirty="0" smtClean="0">
                <a:solidFill>
                  <a:schemeClr val="tx1"/>
                </a:solidFill>
              </a:rPr>
              <a:t>) : rapport au temps (et donc au risque) dans sociétés précapitalistes : </a:t>
            </a:r>
            <a:endParaRPr lang="fr-FR" sz="2400" dirty="0" smtClean="0">
              <a:solidFill>
                <a:schemeClr val="tx1"/>
              </a:solidFill>
            </a:endParaRP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Dans les société</a:t>
            </a:r>
            <a:r>
              <a:rPr lang="fr-FR" dirty="0" smtClean="0">
                <a:solidFill>
                  <a:schemeClr val="tx1"/>
                </a:solidFill>
              </a:rPr>
              <a:t>s traditionnelles, le principe </a:t>
            </a:r>
            <a:r>
              <a:rPr lang="fr-FR" dirty="0" smtClean="0">
                <a:solidFill>
                  <a:schemeClr val="tx1"/>
                </a:solidFill>
              </a:rPr>
              <a:t>de « </a:t>
            </a:r>
            <a:r>
              <a:rPr lang="fr-FR" i="1" dirty="0" smtClean="0">
                <a:solidFill>
                  <a:schemeClr val="tx1"/>
                </a:solidFill>
              </a:rPr>
              <a:t>maximisation de la sécurité</a:t>
            </a:r>
            <a:r>
              <a:rPr lang="fr-FR" dirty="0" smtClean="0">
                <a:solidFill>
                  <a:schemeClr val="tx1"/>
                </a:solidFill>
              </a:rPr>
              <a:t> » : « </a:t>
            </a:r>
            <a:r>
              <a:rPr lang="fr-FR" i="1" dirty="0" smtClean="0">
                <a:solidFill>
                  <a:schemeClr val="tx1"/>
                </a:solidFill>
              </a:rPr>
              <a:t>la </a:t>
            </a:r>
            <a:r>
              <a:rPr lang="fr-FR" i="1" dirty="0" err="1" smtClean="0">
                <a:solidFill>
                  <a:schemeClr val="tx1"/>
                </a:solidFill>
              </a:rPr>
              <a:t>stéréotypisation</a:t>
            </a:r>
            <a:r>
              <a:rPr lang="fr-FR" i="1" dirty="0" smtClean="0">
                <a:solidFill>
                  <a:schemeClr val="tx1"/>
                </a:solidFill>
              </a:rPr>
              <a:t>  de la conduite dans tous les domaines de l’existence exprimant [..] la volonté de réduire autant que possible la part de l’imprévu en abolissant l’innovation et l’improvisation, c’est-à-dire le risque </a:t>
            </a:r>
            <a:r>
              <a:rPr lang="fr-FR" dirty="0" smtClean="0">
                <a:solidFill>
                  <a:schemeClr val="tx1"/>
                </a:solidFill>
              </a:rPr>
              <a:t>» (1963, p.42)</a:t>
            </a:r>
            <a:endParaRPr lang="fr-FR" dirty="0" smtClean="0">
              <a:solidFill>
                <a:schemeClr val="tx1"/>
              </a:solidFill>
            </a:endParaRP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Il n’est pas seulement impossible mais moralement condamnable de vouloir prévoir l’avenir « </a:t>
            </a:r>
            <a:r>
              <a:rPr lang="fr-FR" i="1" dirty="0" smtClean="0">
                <a:solidFill>
                  <a:schemeClr val="tx1"/>
                </a:solidFill>
              </a:rPr>
              <a:t>l’esprit de prévision n’est que présomption […] le seul fait de prévoir constitue une insolence à l’égard de Dieu </a:t>
            </a:r>
            <a:r>
              <a:rPr lang="fr-FR" dirty="0" smtClean="0">
                <a:solidFill>
                  <a:schemeClr val="tx1"/>
                </a:solidFill>
              </a:rPr>
              <a:t>» (1963, p.38)</a:t>
            </a:r>
          </a:p>
          <a:p>
            <a:pPr marL="1371600" lvl="2" indent="-457200" algn="just"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fr-FR" i="1" dirty="0" smtClean="0">
                <a:solidFill>
                  <a:schemeClr val="tx1"/>
                </a:solidFill>
              </a:rPr>
              <a:t>L’homo </a:t>
            </a:r>
            <a:r>
              <a:rPr lang="fr-FR" i="1" dirty="0" err="1" smtClean="0">
                <a:solidFill>
                  <a:schemeClr val="tx1"/>
                </a:solidFill>
              </a:rPr>
              <a:t>oeconomicus</a:t>
            </a:r>
            <a:r>
              <a:rPr lang="fr-FR" i="1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rationnel et </a:t>
            </a:r>
            <a:r>
              <a:rPr lang="fr-FR" dirty="0" err="1" smtClean="0">
                <a:solidFill>
                  <a:schemeClr val="tx1"/>
                </a:solidFill>
              </a:rPr>
              <a:t>promothéen</a:t>
            </a:r>
            <a:r>
              <a:rPr lang="fr-FR" dirty="0" smtClean="0">
                <a:solidFill>
                  <a:schemeClr val="tx1"/>
                </a:solidFill>
              </a:rPr>
              <a:t> (cf. Descartes) est une particularité des sociétés capitalistes modernes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  <a:p>
            <a:pPr lvl="1" algn="just">
              <a:buClr>
                <a:srgbClr val="FF0000"/>
              </a:buClr>
              <a:buSzPct val="100000"/>
            </a:pPr>
            <a:r>
              <a:rPr lang="fr-FR" sz="2400" dirty="0" smtClean="0">
                <a:solidFill>
                  <a:schemeClr val="tx1"/>
                </a:solidFill>
              </a:rPr>
              <a:t> </a:t>
            </a: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  <a:buFont typeface="Wingdings" panose="05000000000000000000" pitchFamily="2" charset="2"/>
              <a:buChar char="Ø"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914400" lvl="1" indent="-457200" algn="just">
              <a:buClr>
                <a:srgbClr val="FF0000"/>
              </a:buClr>
              <a:buSzPct val="100000"/>
            </a:pPr>
            <a:endParaRPr lang="fr-FR" sz="2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429358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7001</TotalTime>
  <Words>890</Words>
  <Application>Microsoft Office PowerPoint</Application>
  <PresentationFormat>Affichage à l'écran (4:3)</PresentationFormat>
  <Paragraphs>191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Diapositive 1</vt:lpstr>
      <vt:lpstr>Introduction</vt:lpstr>
      <vt:lpstr>1. L’individu face au risque </vt:lpstr>
      <vt:lpstr>1. L’individu face au risque </vt:lpstr>
      <vt:lpstr>1. L’individu face au risque </vt:lpstr>
      <vt:lpstr>1. L’individu face au risque </vt:lpstr>
      <vt:lpstr>1. L’individu face au risque </vt:lpstr>
      <vt:lpstr>1. L’individu face au risque </vt:lpstr>
      <vt:lpstr>1. L’individu face au risque </vt:lpstr>
      <vt:lpstr>2. Gérer les risques</vt:lpstr>
      <vt:lpstr>2. Gérer les risques</vt:lpstr>
      <vt:lpstr>2. Gérer les risques</vt:lpstr>
      <vt:lpstr>3. Comment assurer ?</vt:lpstr>
      <vt:lpstr>3. Comment assurer ?</vt:lpstr>
      <vt:lpstr>3. Comment assurer ?</vt:lpstr>
      <vt:lpstr>3. Comment assurer ?</vt:lpstr>
      <vt:lpstr>3. Comment assurer ?</vt:lpstr>
      <vt:lpstr>3. Comment assurer ?</vt:lpstr>
      <vt:lpstr>3. Comment assurer ?</vt:lpstr>
      <vt:lpstr>Références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</dc:creator>
  <cp:lastModifiedBy>Sophie HARNAY</cp:lastModifiedBy>
  <cp:revision>497</cp:revision>
  <cp:lastPrinted>2019-02-07T15:25:07Z</cp:lastPrinted>
  <dcterms:created xsi:type="dcterms:W3CDTF">2015-03-06T18:10:09Z</dcterms:created>
  <dcterms:modified xsi:type="dcterms:W3CDTF">2019-03-12T15:30:06Z</dcterms:modified>
</cp:coreProperties>
</file>