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60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izabel" initials="siz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38"/>
    <a:srgbClr val="FFE061"/>
    <a:srgbClr val="1F15FF"/>
    <a:srgbClr val="73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05" autoAdjust="0"/>
    <p:restoredTop sz="92169" autoAdjust="0"/>
  </p:normalViewPr>
  <p:slideViewPr>
    <p:cSldViewPr snapToGrid="0" snapToObjects="1">
      <p:cViewPr varScale="1">
        <p:scale>
          <a:sx n="105" d="100"/>
          <a:sy n="105" d="100"/>
        </p:scale>
        <p:origin x="10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68391-D300-4E41-A9B6-AC569E19C12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93494-EB1C-4EF4-9347-789A422A5F3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660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BD8B8-1E7C-4C2D-82FA-833694FC514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B1FA2F-4FE6-4520-81FD-33D5BCA4DE8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835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2122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8C24E27A-B8D0-4778-94D3-D09BE9ED1907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8F8220-1C6F-4A69-A58D-E656636C8B9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CFFF790-657F-4502-B871-FCD4CDC5EC0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23C95-0FB8-4FA9-B91E-42C5A7A425F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424958B-3E54-4D56-96D0-62C68EEDECA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F7AC9-570A-454A-9BEE-447FFF6BFD9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3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12-13/11/2020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6154" y="180000"/>
            <a:ext cx="13292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FF4E23D6-A12C-468E-A333-DADDA74FB45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5BF15-BDDD-4404-BF11-8BB3715CB28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6204F5-4F16-404E-AC56-2C0AA355A458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9A3FC-A20D-4019-A8BA-052DDC0C7A4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pic>
        <p:nvPicPr>
          <p:cNvPr id="7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7CC9108-0759-4054-8014-356286044CC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CB78E-64AA-4950-93A3-07032DE1FBA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2CCF50EC-0727-4D48-9954-F7C25D80DCDC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50FFD-551A-4328-BA63-AF7E787C8672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D8DB67CE-FC18-4A9F-A835-9B5D9AAEA765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CCD3-BF0A-4D96-B00A-B41D27069C0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3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C88055-11C8-4423-9142-FC47B2F11A79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499B0B-50FA-4780-B055-3C24B4BAE23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00EA998-2CB1-44FF-8CFE-7BE9E31085ED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AAEF2-BAE8-4755-8CDE-446CCB202D05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B931504-F481-4EF8-86EA-024EEED93F3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6B41F-84F6-448B-91E8-6C8AE58F4547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13"/>
            <a:ext cx="87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AA45B13-64EA-4F22-BFEE-4D2AF1FDDD6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Image 11" descr="logo NPA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E52D-4456-46F6-A83D-F9082E6682BA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83C0E-2CE3-44DD-892A-20B2664174B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karr.fr/wp-content/uploads/2021/03/Mixite-et-orientation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815597" y="1357689"/>
            <a:ext cx="3918577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TEMOIGNAGE N°3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457" y="2563314"/>
            <a:ext cx="809685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L’inscription de l’égalité filles-garçons dans une dynamique d’établissement </a:t>
            </a:r>
          </a:p>
          <a:p>
            <a:pPr algn="ctr"/>
            <a:r>
              <a:rPr lang="fr-FR" sz="2000" dirty="0"/>
              <a:t>Collège Alphonse Karr – Saint-Raphaël </a:t>
            </a:r>
          </a:p>
          <a:p>
            <a:pPr algn="ctr"/>
            <a:endParaRPr lang="fr-FR" sz="2000" b="1" dirty="0"/>
          </a:p>
          <a:p>
            <a:pPr algn="ctr"/>
            <a:r>
              <a:rPr lang="fr-FR" dirty="0"/>
              <a:t>Madame CERAMI, Référente « éducation à la sexualité » « égalité filles-garçons » et coordinatrice de la région académique</a:t>
            </a:r>
          </a:p>
          <a:p>
            <a:pPr algn="ctr"/>
            <a:r>
              <a:rPr lang="fr-FR" dirty="0"/>
              <a:t>Pilote du service sanitaire « santé sexuelle » - IA-IPR de SVT</a:t>
            </a:r>
          </a:p>
          <a:p>
            <a:pPr algn="ctr"/>
            <a:r>
              <a:rPr lang="fr-FR" dirty="0"/>
              <a:t> Académie de Nice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4032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7366" y="440941"/>
            <a:ext cx="6799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Exemple de l’engagement des élèves du collège Alphonse Karr – Saint-Raphaël : violences sexistes et cyberharcèlement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51" y="3532162"/>
            <a:ext cx="3763987" cy="21580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54386" y="1473470"/>
            <a:ext cx="7512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747474"/>
                </a:solidFill>
                <a:latin typeface="Work Sans"/>
              </a:rPr>
              <a:t>les insultes sexistes existent et ce sont des violences inacceptables qui peuvent s’apparenter à du harcèlement.</a:t>
            </a:r>
          </a:p>
          <a:p>
            <a:r>
              <a:rPr lang="fr-FR" dirty="0">
                <a:solidFill>
                  <a:srgbClr val="747474"/>
                </a:solidFill>
                <a:latin typeface="Work Sans"/>
              </a:rPr>
              <a:t> Le 25 novembre 2020, et les jours suivants, </a:t>
            </a:r>
            <a:r>
              <a:rPr lang="fr-FR" b="1" dirty="0">
                <a:solidFill>
                  <a:srgbClr val="747474"/>
                </a:solidFill>
                <a:latin typeface="Work Sans"/>
              </a:rPr>
              <a:t>sensibilisation de l’ensemble du collège au problème du cyber harcèlement et des insultes sexistes,</a:t>
            </a:r>
            <a:r>
              <a:rPr lang="fr-FR" dirty="0">
                <a:solidFill>
                  <a:srgbClr val="747474"/>
                </a:solidFill>
                <a:latin typeface="Work Sans"/>
              </a:rPr>
              <a:t> à travers </a:t>
            </a:r>
            <a:r>
              <a:rPr lang="fr-FR" b="1" dirty="0">
                <a:solidFill>
                  <a:srgbClr val="747474"/>
                </a:solidFill>
                <a:latin typeface="Work Sans"/>
              </a:rPr>
              <a:t>affiches, discussions, vidéo et chanson</a:t>
            </a:r>
            <a:r>
              <a:rPr lang="fr-FR" dirty="0">
                <a:solidFill>
                  <a:srgbClr val="747474"/>
                </a:solidFill>
                <a:latin typeface="Work Sans"/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38839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4666" y="461089"/>
            <a:ext cx="6799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Exemple de l’engagement des élèves : sondage du CVC sur l’égalité Filles-Garçons - Collège Alphonse Karr – Saint-Raphaël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50" y="1814285"/>
            <a:ext cx="7628484" cy="36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6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9245" y="573631"/>
            <a:ext cx="6799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Exemple de l’engagement des élèves du Collège Alphonse Karr – Saint-Raphaël : Influence des stéréotypes sur l’orientation genrée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332" y="1949865"/>
            <a:ext cx="7624690" cy="3139321"/>
          </a:xfrm>
          <a:prstGeom prst="rect">
            <a:avLst/>
          </a:prstGeom>
          <a:solidFill>
            <a:srgbClr val="FCFFD3"/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Projet égalité Filles-Garçons déployé  au collège auprès des classes des classe de 4</a:t>
            </a:r>
            <a:r>
              <a:rPr lang="fr-FR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ème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: </a:t>
            </a:r>
            <a:b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-1h de passation du test de la figure de Rey avec la correction du test</a:t>
            </a:r>
          </a:p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-1h d'analyse sur la menace du stéréotype, ses origines et ses conséquences</a:t>
            </a:r>
          </a:p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-1h de table ronde avec 4 femmes ingénieures et scientifiques contactées par le biais de WIN France</a:t>
            </a:r>
          </a:p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-1h de  visite d'une exposition sur les femmes scientifiques (20 panneaux) et jeu de mots croisés à compléter en équipe mixte</a:t>
            </a:r>
          </a:p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-1h d'élaboration en salle informatique de supports publicitaires non stéréotypés de promotion de la mixité en sciences </a:t>
            </a:r>
            <a:endParaRPr lang="fr-F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4666" y="461089"/>
            <a:ext cx="6799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Exemple de l’engagement des élèves du Collège Alphonse Karr – Saint-Raphaël  pour promouvoir une orientation non genrée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3801" y="3526173"/>
            <a:ext cx="6773596" cy="2585323"/>
          </a:xfrm>
          <a:prstGeom prst="rect">
            <a:avLst/>
          </a:prstGeom>
          <a:solidFill>
            <a:srgbClr val="FCFFD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</a:rPr>
              <a:t>Travail des élèves des classes de 3</a:t>
            </a:r>
            <a:r>
              <a:rPr lang="fr-FR" baseline="30000" dirty="0">
                <a:solidFill>
                  <a:srgbClr val="000000"/>
                </a:solidFill>
              </a:rPr>
              <a:t>ème</a:t>
            </a:r>
            <a:r>
              <a:rPr lang="fr-FR" dirty="0">
                <a:solidFill>
                  <a:srgbClr val="000000"/>
                </a:solidFill>
              </a:rPr>
              <a:t> sur les </a:t>
            </a:r>
            <a:r>
              <a:rPr lang="fr-FR" b="1" dirty="0">
                <a:solidFill>
                  <a:srgbClr val="000000"/>
                </a:solidFill>
              </a:rPr>
              <a:t>stéréotypes de genre et des inégalités dans le domaine professionnel suite </a:t>
            </a:r>
            <a:r>
              <a:rPr lang="fr-FR" dirty="0">
                <a:solidFill>
                  <a:srgbClr val="000000"/>
                </a:solidFill>
              </a:rPr>
              <a:t>au stage d’observation en entreprise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hlinkClick r:id="rId3"/>
              </a:rPr>
              <a:t>Mixité et orientation</a:t>
            </a:r>
            <a:endParaRPr lang="fr-FR" dirty="0">
              <a:solidFill>
                <a:srgbClr val="000000"/>
              </a:solidFill>
            </a:endParaRPr>
          </a:p>
          <a:p>
            <a:pPr algn="just"/>
            <a:r>
              <a:rPr lang="fr-FR" dirty="0">
                <a:solidFill>
                  <a:srgbClr val="000000"/>
                </a:solidFill>
              </a:rPr>
              <a:t>Alors, à l’occasion du mois de mars, consacré à l’entrepreneuriat féminin, les élèves des classes engagées dans ce travail d’analyse sociétale ont créé un </a:t>
            </a:r>
            <a:r>
              <a:rPr lang="fr-FR" b="1" dirty="0">
                <a:solidFill>
                  <a:srgbClr val="000000"/>
                </a:solidFill>
              </a:rPr>
              <a:t>diaporama de campagne en faveur d’une plus grande mixité et d’une plus grande égalité </a:t>
            </a:r>
            <a:r>
              <a:rPr lang="fr-FR" dirty="0">
                <a:solidFill>
                  <a:srgbClr val="000000"/>
                </a:solidFill>
              </a:rPr>
              <a:t>dans le choix et la pratique des métiers au sein de la société de demain.</a:t>
            </a:r>
            <a:endParaRPr lang="fr-FR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801" y="1542520"/>
            <a:ext cx="6773596" cy="1477328"/>
          </a:xfrm>
          <a:prstGeom prst="rect">
            <a:avLst/>
          </a:prstGeom>
          <a:solidFill>
            <a:srgbClr val="FCFFD3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Formation par les pairs sur les conséquences des stéréotypes genrés </a:t>
            </a:r>
          </a:p>
          <a:p>
            <a:r>
              <a:rPr lang="fr-FR" dirty="0"/>
              <a:t>Projet mené par les élèves des classes de 4ème, volontaires et impliqués dans le projet Égalité Filles-Garçons, pour les rendre acteurs et actrices de la transmission d’un message éducatif auprès des CM2 dans le cadre de la liaison école-collège..</a:t>
            </a:r>
          </a:p>
        </p:txBody>
      </p:sp>
    </p:spTree>
    <p:extLst>
      <p:ext uri="{BB962C8B-B14F-4D97-AF65-F5344CB8AC3E}">
        <p14:creationId xmlns:p14="http://schemas.microsoft.com/office/powerpoint/2010/main" val="107305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4666" y="461089"/>
            <a:ext cx="6799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Exemple de l’engagement des élèves du Collège Alphonse Karr – Saint-Raphaël pour promouvoir une orientation non genrée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66" y="2045046"/>
            <a:ext cx="5462737" cy="40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2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14" y="782997"/>
            <a:ext cx="4640957" cy="596949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94561" y="136666"/>
            <a:ext cx="606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Exemple de l’engagement des élèves du Collège Alphonse Karr – Saint-Raphaël : élaboration d’une charte </a:t>
            </a:r>
          </a:p>
        </p:txBody>
      </p:sp>
    </p:spTree>
    <p:extLst>
      <p:ext uri="{BB962C8B-B14F-4D97-AF65-F5344CB8AC3E}">
        <p14:creationId xmlns:p14="http://schemas.microsoft.com/office/powerpoint/2010/main" val="344340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4666" y="461089"/>
            <a:ext cx="6799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Exemple de l’engagement des élèves dans un établissement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 Sondage du CVC sur l’égalité Filles-Garçons - Collège Alphonse Karr – Saint-Raphaël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08" y="2123034"/>
            <a:ext cx="8014379" cy="40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1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2549" y="414922"/>
            <a:ext cx="6799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Engagement prévu </a:t>
            </a:r>
            <a:r>
              <a:rPr lang="fr-FR" sz="2000" b="1" dirty="0">
                <a:solidFill>
                  <a:schemeClr val="accent1"/>
                </a:solidFill>
              </a:rPr>
              <a:t>des élèves du collège Alphonse  pour s’emparer des valeurs de la République au prisme du genre.</a:t>
            </a:r>
          </a:p>
          <a:p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 : coins arrondis 6"/>
          <p:cNvSpPr/>
          <p:nvPr/>
        </p:nvSpPr>
        <p:spPr>
          <a:xfrm>
            <a:off x="1448972" y="1430584"/>
            <a:ext cx="6780628" cy="1189147"/>
          </a:xfrm>
          <a:prstGeom prst="roundRect">
            <a:avLst/>
          </a:prstGeom>
          <a:solidFill>
            <a:srgbClr val="66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Avec la déléguée à la vie lycéenne et collégienne , les collectivités territoriales et les associations :  #14 septembre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Propositions des élèves sur  le code vestimentaire  (règlement intérieur)</a:t>
            </a:r>
          </a:p>
          <a:p>
            <a:pPr algn="ctr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43" y="2729132"/>
            <a:ext cx="6742657" cy="36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1224" y="461089"/>
            <a:ext cx="6972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 Analyse du sondage du CVC sur l’Egalité Filles-Garçons Collège Alphonse Karr – Saint-Raphaël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4" y="1513766"/>
            <a:ext cx="7865330" cy="3519974"/>
          </a:xfrm>
          <a:prstGeom prst="rect">
            <a:avLst/>
          </a:prstGeom>
        </p:spPr>
      </p:pic>
      <p:sp>
        <p:nvSpPr>
          <p:cNvPr id="2" name="Flèche : bas 1"/>
          <p:cNvSpPr/>
          <p:nvPr/>
        </p:nvSpPr>
        <p:spPr>
          <a:xfrm>
            <a:off x="3971096" y="5033740"/>
            <a:ext cx="484632" cy="5960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28504" y="5767899"/>
            <a:ext cx="756246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                 Nécessité d’impliquer la communauté éducative </a:t>
            </a:r>
          </a:p>
        </p:txBody>
      </p:sp>
    </p:spTree>
    <p:extLst>
      <p:ext uri="{BB962C8B-B14F-4D97-AF65-F5344CB8AC3E}">
        <p14:creationId xmlns:p14="http://schemas.microsoft.com/office/powerpoint/2010/main" val="353740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5407" y="116298"/>
            <a:ext cx="679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Pour renforcer la démarche égalité filles-garçons au sein du collège : nécessité d’une Formation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3550" y="1020687"/>
            <a:ext cx="749841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222222"/>
                </a:solidFill>
              </a:rPr>
              <a:t>Groupe  de formatrices et formateurs académiques</a:t>
            </a:r>
          </a:p>
          <a:p>
            <a:pPr algn="ctr"/>
            <a:r>
              <a:rPr lang="fr-FR" b="1" dirty="0">
                <a:solidFill>
                  <a:srgbClr val="222222"/>
                </a:solidFill>
              </a:rPr>
              <a:t>1 journée de formation concernant une grande partie de la communauté éducative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7783" y="2114358"/>
            <a:ext cx="7934178" cy="10137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Avant l’intervention : prise de contact avec : </a:t>
            </a:r>
            <a:r>
              <a:rPr lang="fr-FR" dirty="0" err="1"/>
              <a:t>chef.fe.s</a:t>
            </a:r>
            <a:r>
              <a:rPr lang="fr-FR" dirty="0"/>
              <a:t> d’établissement, </a:t>
            </a:r>
            <a:r>
              <a:rPr lang="fr-FR" dirty="0" err="1"/>
              <a:t>référent.e.s</a:t>
            </a:r>
            <a:r>
              <a:rPr lang="fr-FR" dirty="0"/>
              <a:t>..</a:t>
            </a:r>
          </a:p>
          <a:p>
            <a:r>
              <a:rPr lang="fr-FR" dirty="0"/>
              <a:t>Prise en compte du projet d’établissement . Données quantitatives et qualitatives si présentes : vie scolaire , passage à l’infirmerie, fréquentation du CDI (prêt de livres…).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3311" y="3298462"/>
            <a:ext cx="7938650" cy="2455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b="1" dirty="0"/>
          </a:p>
          <a:p>
            <a:r>
              <a:rPr lang="fr-FR" b="1" dirty="0"/>
              <a:t>Formation Faire émerger les représentations de chacun et chacune puis utiliser et/ ou établir des données quantitatives et qualitatives</a:t>
            </a:r>
            <a:r>
              <a:rPr lang="fr-FR" dirty="0"/>
              <a:t>.</a:t>
            </a:r>
          </a:p>
          <a:p>
            <a:r>
              <a:rPr lang="fr-FR" b="1" dirty="0"/>
              <a:t>Réaliser une visite virtuelle de l’établissement avec les lunettes du genre</a:t>
            </a:r>
            <a:r>
              <a:rPr lang="fr-FR" dirty="0"/>
              <a:t> pour faire un état des lieux : disposer ou décider d’établir des données qualitatives et/ ou quantitatives qui peuvent paraître dans un premier temps à la marge .Comparaison à des données nationales </a:t>
            </a:r>
          </a:p>
          <a:p>
            <a:r>
              <a:rPr lang="fr-FR" b="1" dirty="0"/>
              <a:t>Travailler en atelier </a:t>
            </a:r>
            <a:r>
              <a:rPr lang="fr-FR" dirty="0"/>
              <a:t>: proposition de pratiques collectives voire spécifiques à un service ou à une discipline . Travail sur les stratégies (EPS…) sur les  indicateurs </a:t>
            </a:r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8" name="Rectangle : coins arrondis 7"/>
          <p:cNvSpPr/>
          <p:nvPr/>
        </p:nvSpPr>
        <p:spPr>
          <a:xfrm>
            <a:off x="642643" y="5923823"/>
            <a:ext cx="80093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Après la formation : </a:t>
            </a:r>
            <a:r>
              <a:rPr lang="fr-FR" dirty="0"/>
              <a:t>groupes de travail au sein de l’établissement avec les élèves et  </a:t>
            </a:r>
            <a:r>
              <a:rPr lang="fr-FR" dirty="0" err="1"/>
              <a:t>tou.te.s</a:t>
            </a:r>
            <a:r>
              <a:rPr lang="fr-FR" dirty="0"/>
              <a:t> les partenaires pour proposer un projet d’établissement ciblant l’égalité filles-garçons</a:t>
            </a:r>
          </a:p>
        </p:txBody>
      </p:sp>
    </p:spTree>
    <p:extLst>
      <p:ext uri="{BB962C8B-B14F-4D97-AF65-F5344CB8AC3E}">
        <p14:creationId xmlns:p14="http://schemas.microsoft.com/office/powerpoint/2010/main" val="1189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286" y="2163827"/>
            <a:ext cx="3215228" cy="4541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292581"/>
            <a:ext cx="780036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Académie de Nice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Mobiliser la communauté éducative autour des enjeux d’égalité  filles –garçons.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1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741779" y="2904997"/>
            <a:ext cx="3644953" cy="1941342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90"/>
                </a:solidFill>
              </a:rPr>
              <a:t>le comité  d’éducation à la santé et à la citoyenneté s’inscrit dans une démarche globale d’égalité filles-garçons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09304" y="5036957"/>
            <a:ext cx="1857610" cy="11676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à la citoyenneté (collectivités territoriales)</a:t>
            </a:r>
          </a:p>
        </p:txBody>
      </p:sp>
      <p:sp>
        <p:nvSpPr>
          <p:cNvPr id="8" name="Ellipse 7"/>
          <p:cNvSpPr/>
          <p:nvPr/>
        </p:nvSpPr>
        <p:spPr>
          <a:xfrm>
            <a:off x="5829176" y="5320859"/>
            <a:ext cx="2065606" cy="11676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 aux médias et à l’information </a:t>
            </a:r>
          </a:p>
        </p:txBody>
      </p:sp>
      <p:sp>
        <p:nvSpPr>
          <p:cNvPr id="9" name="Ellipse 8"/>
          <p:cNvSpPr/>
          <p:nvPr/>
        </p:nvSpPr>
        <p:spPr>
          <a:xfrm>
            <a:off x="2778040" y="5590313"/>
            <a:ext cx="1955409" cy="11423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à la santé (partenariat avec l’IFSI et la mairie)</a:t>
            </a:r>
          </a:p>
        </p:txBody>
      </p:sp>
      <p:sp>
        <p:nvSpPr>
          <p:cNvPr id="10" name="Ellipse 9"/>
          <p:cNvSpPr/>
          <p:nvPr/>
        </p:nvSpPr>
        <p:spPr>
          <a:xfrm>
            <a:off x="7210401" y="3400589"/>
            <a:ext cx="1955409" cy="11676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à la sexualité (planning familial varois)</a:t>
            </a:r>
          </a:p>
        </p:txBody>
      </p:sp>
      <p:sp>
        <p:nvSpPr>
          <p:cNvPr id="11" name="Ellipse 10"/>
          <p:cNvSpPr/>
          <p:nvPr/>
        </p:nvSpPr>
        <p:spPr>
          <a:xfrm>
            <a:off x="21778" y="3291859"/>
            <a:ext cx="1955409" cy="11676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aux risques (formations spécifiques)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9223" y="179097"/>
            <a:ext cx="7294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Marianne"/>
              </a:rPr>
              <a:t>Pour être efficiente, l’égalité filles-garçons doit recouper et porter chacune des autres éducations à …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5" name="Flèche : droite 14"/>
          <p:cNvSpPr/>
          <p:nvPr/>
        </p:nvSpPr>
        <p:spPr>
          <a:xfrm rot="14111521">
            <a:off x="5978143" y="4851876"/>
            <a:ext cx="698147" cy="2102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/>
          <p:cNvSpPr/>
          <p:nvPr/>
        </p:nvSpPr>
        <p:spPr>
          <a:xfrm>
            <a:off x="2017841" y="3844760"/>
            <a:ext cx="698147" cy="2102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/>
          <p:cNvSpPr/>
          <p:nvPr/>
        </p:nvSpPr>
        <p:spPr>
          <a:xfrm rot="17145359">
            <a:off x="3558308" y="5068910"/>
            <a:ext cx="698147" cy="2102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/>
          <p:cNvSpPr/>
          <p:nvPr/>
        </p:nvSpPr>
        <p:spPr>
          <a:xfrm rot="19165111">
            <a:off x="2247860" y="4914383"/>
            <a:ext cx="698147" cy="2102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/>
          <p:cNvSpPr/>
          <p:nvPr/>
        </p:nvSpPr>
        <p:spPr>
          <a:xfrm rot="10800000">
            <a:off x="6453177" y="3880470"/>
            <a:ext cx="698147" cy="207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Parchemin : horizontal 20"/>
          <p:cNvSpPr/>
          <p:nvPr/>
        </p:nvSpPr>
        <p:spPr>
          <a:xfrm>
            <a:off x="1161720" y="1273964"/>
            <a:ext cx="7143457" cy="110898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PILOTAGE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Projet établissement du collège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Alphonse Karr sera centré sur l’égalité filles -garçons</a:t>
            </a:r>
          </a:p>
        </p:txBody>
      </p:sp>
      <p:sp>
        <p:nvSpPr>
          <p:cNvPr id="22" name="Flèche : double flèche verticale 21"/>
          <p:cNvSpPr/>
          <p:nvPr/>
        </p:nvSpPr>
        <p:spPr>
          <a:xfrm>
            <a:off x="4321939" y="2327044"/>
            <a:ext cx="484632" cy="59988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77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5132" y="1756800"/>
            <a:ext cx="1864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Constituer une équipe projet et assurer sa visibilité au sein de l'établissement</a:t>
            </a:r>
          </a:p>
        </p:txBody>
      </p:sp>
      <p:sp>
        <p:nvSpPr>
          <p:cNvPr id="9" name="Cadre 8"/>
          <p:cNvSpPr/>
          <p:nvPr/>
        </p:nvSpPr>
        <p:spPr>
          <a:xfrm>
            <a:off x="3600015" y="1620820"/>
            <a:ext cx="1999722" cy="108768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Cadre 10"/>
          <p:cNvSpPr/>
          <p:nvPr/>
        </p:nvSpPr>
        <p:spPr>
          <a:xfrm>
            <a:off x="679042" y="1620820"/>
            <a:ext cx="2264035" cy="108768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313" y="1756800"/>
            <a:ext cx="2069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Réaliser un état des lieux par l’ensemble de la communauté éducative  : projets et actions en cours et incidences</a:t>
            </a:r>
          </a:p>
        </p:txBody>
      </p:sp>
      <p:sp>
        <p:nvSpPr>
          <p:cNvPr id="13" name="Cadre 12"/>
          <p:cNvSpPr/>
          <p:nvPr/>
        </p:nvSpPr>
        <p:spPr>
          <a:xfrm>
            <a:off x="6414821" y="1620820"/>
            <a:ext cx="2264035" cy="108768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0780" y="1756800"/>
            <a:ext cx="2098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Diagnostic concerté équipe</a:t>
            </a:r>
          </a:p>
          <a:p>
            <a:r>
              <a:rPr lang="fr-FR" sz="1200" dirty="0"/>
              <a:t> projet et partenaires de l'Ecole : établir des priorités, fixer des indicateurs de suivi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49153" y="3482262"/>
            <a:ext cx="2851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Expliciter le projet d'établissement ou le projet d'école en matière de promotion d’égalité filles-garçons à l'ensemble de la communauté éducative et aux partenaires</a:t>
            </a:r>
          </a:p>
        </p:txBody>
      </p:sp>
      <p:sp>
        <p:nvSpPr>
          <p:cNvPr id="17" name="Cadre 16"/>
          <p:cNvSpPr/>
          <p:nvPr/>
        </p:nvSpPr>
        <p:spPr>
          <a:xfrm>
            <a:off x="3072596" y="3286517"/>
            <a:ext cx="3204858" cy="1313778"/>
          </a:xfrm>
          <a:prstGeom prst="fram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5568" y="4906328"/>
            <a:ext cx="2330772" cy="1015663"/>
          </a:xfrm>
          <a:prstGeom prst="rect">
            <a:avLst/>
          </a:prstGeom>
          <a:ln>
            <a:solidFill>
              <a:srgbClr val="49B32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/>
              <a:t>Favoriser le travail collaboratif pour mettre en oeuvre et coordonner des actions de promotion à l’égalité filles -garçons</a:t>
            </a:r>
          </a:p>
        </p:txBody>
      </p:sp>
      <p:sp>
        <p:nvSpPr>
          <p:cNvPr id="19" name="Flèche vers la droite 18"/>
          <p:cNvSpPr/>
          <p:nvPr/>
        </p:nvSpPr>
        <p:spPr>
          <a:xfrm>
            <a:off x="2988242" y="1988065"/>
            <a:ext cx="521821" cy="3672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/>
          <p:cNvSpPr/>
          <p:nvPr/>
        </p:nvSpPr>
        <p:spPr>
          <a:xfrm>
            <a:off x="5755633" y="1988065"/>
            <a:ext cx="521821" cy="3672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96838" y="5231983"/>
            <a:ext cx="2796108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200" b="1" dirty="0"/>
              <a:t>Accompagner et former les équipes : PAF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38908" y="5044827"/>
            <a:ext cx="3005092" cy="646331"/>
          </a:xfrm>
          <a:prstGeom prst="rect">
            <a:avLst/>
          </a:prstGeom>
          <a:ln>
            <a:solidFill>
              <a:srgbClr val="49B32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/>
              <a:t>Associer et mobiliser les parents d'élèves et les élèves dans les instances au sein desquelles ils sont représentés…</a:t>
            </a:r>
          </a:p>
        </p:txBody>
      </p:sp>
      <p:sp>
        <p:nvSpPr>
          <p:cNvPr id="23" name="Virage 22"/>
          <p:cNvSpPr/>
          <p:nvPr/>
        </p:nvSpPr>
        <p:spPr>
          <a:xfrm rot="5400000">
            <a:off x="6465289" y="4022729"/>
            <a:ext cx="813816" cy="868680"/>
          </a:xfrm>
          <a:prstGeom prst="bentArrow">
            <a:avLst>
              <a:gd name="adj1" fmla="val 10059"/>
              <a:gd name="adj2" fmla="val 25000"/>
              <a:gd name="adj3" fmla="val 25000"/>
              <a:gd name="adj4" fmla="val 40430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Virage 24"/>
          <p:cNvSpPr/>
          <p:nvPr/>
        </p:nvSpPr>
        <p:spPr>
          <a:xfrm rot="5400000" flipV="1">
            <a:off x="2047557" y="4035194"/>
            <a:ext cx="813816" cy="843751"/>
          </a:xfrm>
          <a:prstGeom prst="bentArrow">
            <a:avLst>
              <a:gd name="adj1" fmla="val 10059"/>
              <a:gd name="adj2" fmla="val 25000"/>
              <a:gd name="adj3" fmla="val 25000"/>
              <a:gd name="adj4" fmla="val 40430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vers la droite 25"/>
          <p:cNvSpPr/>
          <p:nvPr/>
        </p:nvSpPr>
        <p:spPr>
          <a:xfrm rot="5400000">
            <a:off x="4363075" y="4774294"/>
            <a:ext cx="444532" cy="17936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fermante 27"/>
          <p:cNvSpPr/>
          <p:nvPr/>
        </p:nvSpPr>
        <p:spPr>
          <a:xfrm rot="16200000" flipH="1">
            <a:off x="4593600" y="1049118"/>
            <a:ext cx="295200" cy="3884400"/>
          </a:xfrm>
          <a:prstGeom prst="rightBrace">
            <a:avLst/>
          </a:prstGeom>
          <a:noFill/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r 23"/>
          <p:cNvGrpSpPr/>
          <p:nvPr/>
        </p:nvGrpSpPr>
        <p:grpSpPr>
          <a:xfrm>
            <a:off x="3116107" y="5691158"/>
            <a:ext cx="2971097" cy="1229628"/>
            <a:chOff x="4248375" y="1594"/>
            <a:chExt cx="2459256" cy="122962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248375" y="1594"/>
              <a:ext cx="2459256" cy="12296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4284390" y="37609"/>
              <a:ext cx="2387226" cy="1157598"/>
            </a:xfrm>
            <a:prstGeom prst="rect">
              <a:avLst/>
            </a:prstGeom>
            <a:solidFill>
              <a:srgbClr val="FF66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>
                  <a:solidFill>
                    <a:srgbClr val="000000"/>
                  </a:solidFill>
                </a:rPr>
                <a:t>Le label Egalité Filles –Garçons)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dirty="0">
                  <a:solidFill>
                    <a:srgbClr val="000000"/>
                  </a:solidFill>
                </a:rPr>
                <a:t>Dans une </a:t>
              </a:r>
              <a:r>
                <a:rPr lang="fr-FR" sz="1000" b="1" kern="1200" dirty="0">
                  <a:solidFill>
                    <a:srgbClr val="000000"/>
                  </a:solidFill>
                </a:rPr>
                <a:t>ne démarche globale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>
                  <a:solidFill>
                    <a:srgbClr val="000000"/>
                  </a:solidFill>
                </a:rPr>
                <a:t>Niveau 1 : s’engager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>
                  <a:solidFill>
                    <a:srgbClr val="000000"/>
                  </a:solidFill>
                </a:rPr>
                <a:t>Niveau 2 approfondir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dirty="0">
                  <a:solidFill>
                    <a:srgbClr val="000000"/>
                  </a:solidFill>
                </a:rPr>
                <a:t>Niveau 3 : déployer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80173" y="407120"/>
            <a:ext cx="723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Synthèse La démarche </a:t>
            </a:r>
            <a:r>
              <a:rPr lang="fr-FR" b="1" dirty="0">
                <a:solidFill>
                  <a:srgbClr val="0070C0"/>
                </a:solidFill>
                <a:latin typeface="Marianne"/>
              </a:rPr>
              <a:t>globale </a:t>
            </a:r>
            <a:r>
              <a:rPr lang="fr-FR" b="1" dirty="0">
                <a:solidFill>
                  <a:srgbClr val="0070C0"/>
                </a:solidFill>
              </a:rPr>
              <a:t>du collège Alphonse Karr pour promouvoir l’égalité filles-garçons</a:t>
            </a:r>
          </a:p>
        </p:txBody>
      </p:sp>
    </p:spTree>
    <p:extLst>
      <p:ext uri="{BB962C8B-B14F-4D97-AF65-F5344CB8AC3E}">
        <p14:creationId xmlns:p14="http://schemas.microsoft.com/office/powerpoint/2010/main" val="31540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2" name="Rectangle : coins arrondis 1"/>
          <p:cNvSpPr/>
          <p:nvPr/>
        </p:nvSpPr>
        <p:spPr>
          <a:xfrm>
            <a:off x="1091961" y="1699960"/>
            <a:ext cx="7076050" cy="33644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l’efficience des formations et des actions </a:t>
            </a:r>
          </a:p>
        </p:txBody>
      </p:sp>
    </p:spTree>
    <p:extLst>
      <p:ext uri="{BB962C8B-B14F-4D97-AF65-F5344CB8AC3E}">
        <p14:creationId xmlns:p14="http://schemas.microsoft.com/office/powerpoint/2010/main" val="38563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5613" y="1742771"/>
            <a:ext cx="7593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L’École en lien avec les ressources du territoire peut concevoir et conduire des actions qui favorisent la mobilisation de leviers en faveur </a:t>
            </a:r>
            <a:r>
              <a:rPr lang="fr-FR" b="1" dirty="0"/>
              <a:t>du bien-être </a:t>
            </a:r>
            <a:r>
              <a:rPr lang="fr-FR" dirty="0"/>
              <a:t>des élèves et de la communauté éducative, d’un climat de confiance et de réussite.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202" y="971735"/>
            <a:ext cx="8507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Inscrire les actions dans une École promotrice de santé 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60" y="2879950"/>
            <a:ext cx="4080647" cy="36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289256" y="125264"/>
            <a:ext cx="537488" cy="540000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F7E0924-CFEF-4FA7-BE71-C6F290B144E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95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58664" y="8619"/>
            <a:ext cx="1453719" cy="146051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783010" y="2846446"/>
            <a:ext cx="3644953" cy="1941342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90"/>
                </a:solidFill>
              </a:rPr>
              <a:t>le comité  d’éducation à la santé et à la citoyenneté s’inscrit dans une démarche globale </a:t>
            </a:r>
            <a:r>
              <a:rPr lang="fr-FR" b="1" dirty="0">
                <a:solidFill>
                  <a:srgbClr val="FF0000"/>
                </a:solidFill>
              </a:rPr>
              <a:t>au service du bien-être de l’élève</a:t>
            </a:r>
          </a:p>
        </p:txBody>
      </p:sp>
      <p:sp>
        <p:nvSpPr>
          <p:cNvPr id="7" name="Ellipse 6"/>
          <p:cNvSpPr/>
          <p:nvPr/>
        </p:nvSpPr>
        <p:spPr>
          <a:xfrm>
            <a:off x="253197" y="3005220"/>
            <a:ext cx="1857610" cy="11676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à la citoyenneté</a:t>
            </a:r>
          </a:p>
        </p:txBody>
      </p:sp>
      <p:sp>
        <p:nvSpPr>
          <p:cNvPr id="8" name="Ellipse 7"/>
          <p:cNvSpPr/>
          <p:nvPr/>
        </p:nvSpPr>
        <p:spPr>
          <a:xfrm>
            <a:off x="115698" y="4236508"/>
            <a:ext cx="2065606" cy="11676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 aux médias et à l’information </a:t>
            </a:r>
          </a:p>
        </p:txBody>
      </p:sp>
      <p:sp>
        <p:nvSpPr>
          <p:cNvPr id="9" name="Ellipse 8"/>
          <p:cNvSpPr/>
          <p:nvPr/>
        </p:nvSpPr>
        <p:spPr>
          <a:xfrm>
            <a:off x="5539298" y="5515982"/>
            <a:ext cx="1955409" cy="11423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à l’alimentation et au goût</a:t>
            </a:r>
          </a:p>
        </p:txBody>
      </p:sp>
      <p:sp>
        <p:nvSpPr>
          <p:cNvPr id="10" name="Ellipse 9"/>
          <p:cNvSpPr/>
          <p:nvPr/>
        </p:nvSpPr>
        <p:spPr>
          <a:xfrm>
            <a:off x="7100733" y="3233308"/>
            <a:ext cx="1955409" cy="11676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à la sexualité</a:t>
            </a:r>
          </a:p>
        </p:txBody>
      </p:sp>
      <p:sp>
        <p:nvSpPr>
          <p:cNvPr id="11" name="Ellipse 10"/>
          <p:cNvSpPr/>
          <p:nvPr/>
        </p:nvSpPr>
        <p:spPr>
          <a:xfrm>
            <a:off x="5134634" y="1051740"/>
            <a:ext cx="1955409" cy="116761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Prévention et lutte contre le harcèlement</a:t>
            </a:r>
          </a:p>
        </p:txBody>
      </p:sp>
      <p:sp>
        <p:nvSpPr>
          <p:cNvPr id="16" name="Flèche : droite 15"/>
          <p:cNvSpPr/>
          <p:nvPr/>
        </p:nvSpPr>
        <p:spPr>
          <a:xfrm rot="2594534">
            <a:off x="2506779" y="2941926"/>
            <a:ext cx="637406" cy="267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/>
          <p:cNvSpPr/>
          <p:nvPr/>
        </p:nvSpPr>
        <p:spPr>
          <a:xfrm rot="8692624">
            <a:off x="6346640" y="2947919"/>
            <a:ext cx="684212" cy="2758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/>
          <p:cNvSpPr/>
          <p:nvPr/>
        </p:nvSpPr>
        <p:spPr>
          <a:xfrm>
            <a:off x="2140635" y="3589030"/>
            <a:ext cx="612169" cy="2474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/>
          <p:cNvSpPr/>
          <p:nvPr/>
        </p:nvSpPr>
        <p:spPr>
          <a:xfrm rot="10800000">
            <a:off x="6427964" y="3639352"/>
            <a:ext cx="698147" cy="207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783010" y="907467"/>
            <a:ext cx="1955409" cy="11676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Promotion de l’égalité Filles-Garçons</a:t>
            </a:r>
          </a:p>
        </p:txBody>
      </p:sp>
      <p:sp>
        <p:nvSpPr>
          <p:cNvPr id="23" name="Ellipse 22"/>
          <p:cNvSpPr/>
          <p:nvPr/>
        </p:nvSpPr>
        <p:spPr>
          <a:xfrm>
            <a:off x="883918" y="1773932"/>
            <a:ext cx="1955409" cy="11676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à la sécurité et aux  risques</a:t>
            </a:r>
          </a:p>
        </p:txBody>
      </p:sp>
      <p:sp>
        <p:nvSpPr>
          <p:cNvPr id="24" name="Ellipse 23"/>
          <p:cNvSpPr/>
          <p:nvPr/>
        </p:nvSpPr>
        <p:spPr>
          <a:xfrm>
            <a:off x="7047913" y="1967443"/>
            <a:ext cx="1955409" cy="116761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Education au développement durable</a:t>
            </a:r>
          </a:p>
        </p:txBody>
      </p:sp>
      <p:sp>
        <p:nvSpPr>
          <p:cNvPr id="25" name="Ellipse 24"/>
          <p:cNvSpPr/>
          <p:nvPr/>
        </p:nvSpPr>
        <p:spPr>
          <a:xfrm>
            <a:off x="1262428" y="5285686"/>
            <a:ext cx="1955409" cy="1167619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Promotion de la santé publique</a:t>
            </a:r>
          </a:p>
        </p:txBody>
      </p:sp>
      <p:sp>
        <p:nvSpPr>
          <p:cNvPr id="26" name="Ellipse 25"/>
          <p:cNvSpPr/>
          <p:nvPr/>
        </p:nvSpPr>
        <p:spPr>
          <a:xfrm>
            <a:off x="6947279" y="4610023"/>
            <a:ext cx="1955409" cy="11676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Promotion de l’activité physique</a:t>
            </a:r>
          </a:p>
        </p:txBody>
      </p:sp>
      <p:sp>
        <p:nvSpPr>
          <p:cNvPr id="27" name="Ellipse 26"/>
          <p:cNvSpPr/>
          <p:nvPr/>
        </p:nvSpPr>
        <p:spPr>
          <a:xfrm>
            <a:off x="3400863" y="5515982"/>
            <a:ext cx="1955409" cy="11676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Aménagement des espaces et des lieux</a:t>
            </a:r>
          </a:p>
        </p:txBody>
      </p:sp>
      <p:sp>
        <p:nvSpPr>
          <p:cNvPr id="28" name="Flèche : droite 16"/>
          <p:cNvSpPr/>
          <p:nvPr/>
        </p:nvSpPr>
        <p:spPr>
          <a:xfrm rot="12714105">
            <a:off x="6405278" y="4407924"/>
            <a:ext cx="654528" cy="242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16"/>
          <p:cNvSpPr/>
          <p:nvPr/>
        </p:nvSpPr>
        <p:spPr>
          <a:xfrm rot="6641831">
            <a:off x="5465699" y="2531908"/>
            <a:ext cx="654528" cy="242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16"/>
          <p:cNvSpPr/>
          <p:nvPr/>
        </p:nvSpPr>
        <p:spPr>
          <a:xfrm rot="19090171">
            <a:off x="2650211" y="4806840"/>
            <a:ext cx="654528" cy="242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16"/>
          <p:cNvSpPr/>
          <p:nvPr/>
        </p:nvSpPr>
        <p:spPr>
          <a:xfrm rot="16200000">
            <a:off x="4077898" y="5030120"/>
            <a:ext cx="654528" cy="242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16"/>
          <p:cNvSpPr/>
          <p:nvPr/>
        </p:nvSpPr>
        <p:spPr>
          <a:xfrm rot="15313731">
            <a:off x="5499288" y="4895097"/>
            <a:ext cx="654528" cy="242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16"/>
          <p:cNvSpPr/>
          <p:nvPr/>
        </p:nvSpPr>
        <p:spPr>
          <a:xfrm rot="4868597">
            <a:off x="3613278" y="2356523"/>
            <a:ext cx="654528" cy="242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16"/>
          <p:cNvSpPr/>
          <p:nvPr/>
        </p:nvSpPr>
        <p:spPr>
          <a:xfrm rot="19782158" flipV="1">
            <a:off x="2250631" y="4351002"/>
            <a:ext cx="654528" cy="242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78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948701" cy="9531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50" y="1084335"/>
            <a:ext cx="7863516" cy="5633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7958" y="1312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5E8B"/>
                </a:solidFill>
              </a:rPr>
              <a:t>Année scolaire 2020-2021 </a:t>
            </a:r>
          </a:p>
          <a:p>
            <a:pPr algn="ctr"/>
            <a:r>
              <a:rPr lang="fr-FR" b="1" dirty="0">
                <a:solidFill>
                  <a:srgbClr val="005E8B"/>
                </a:solidFill>
              </a:rPr>
              <a:t>Mise en place des réseaux écoles-collèges-lycées pour fluidifier le parcours des élèves.</a:t>
            </a:r>
          </a:p>
        </p:txBody>
      </p:sp>
    </p:spTree>
    <p:extLst>
      <p:ext uri="{BB962C8B-B14F-4D97-AF65-F5344CB8AC3E}">
        <p14:creationId xmlns:p14="http://schemas.microsoft.com/office/powerpoint/2010/main" val="332085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2050" y="375799"/>
            <a:ext cx="6482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fr-FR" sz="3200" b="1" dirty="0">
              <a:ln w="1905"/>
              <a:solidFill>
                <a:srgbClr val="005E8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r-FR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830434" cy="834315"/>
          </a:xfrm>
          <a:prstGeom prst="rect">
            <a:avLst/>
          </a:prstGeom>
        </p:spPr>
      </p:pic>
      <p:sp>
        <p:nvSpPr>
          <p:cNvPr id="31" name="Triangle isocèle 30"/>
          <p:cNvSpPr/>
          <p:nvPr/>
        </p:nvSpPr>
        <p:spPr>
          <a:xfrm>
            <a:off x="3586431" y="1263053"/>
            <a:ext cx="2163020" cy="1336476"/>
          </a:xfrm>
          <a:prstGeom prst="triangle">
            <a:avLst/>
          </a:prstGeom>
          <a:solidFill>
            <a:srgbClr val="C4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fr-FR" sz="1600" b="1" dirty="0">
                <a:solidFill>
                  <a:schemeClr val="tx1"/>
                </a:solidFill>
              </a:rPr>
              <a:t>lycées</a:t>
            </a:r>
          </a:p>
          <a:p>
            <a:pPr marL="342900" indent="-342900" algn="ctr"/>
            <a:r>
              <a:rPr lang="fr-FR" sz="1600" dirty="0">
                <a:solidFill>
                  <a:schemeClr val="tx1"/>
                </a:solidFill>
              </a:rPr>
              <a:t>LG- LGT-LP</a:t>
            </a:r>
          </a:p>
          <a:p>
            <a:pPr marL="342900" indent="-342900"/>
            <a:endParaRPr lang="fr-FR" sz="1600" dirty="0">
              <a:solidFill>
                <a:schemeClr val="tx1"/>
              </a:solidFill>
            </a:endParaRPr>
          </a:p>
          <a:p>
            <a:pPr marL="342900" indent="-342900" algn="ctr"/>
            <a:r>
              <a:rPr lang="fr-FR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" name="Opération manuelle 31"/>
          <p:cNvSpPr/>
          <p:nvPr/>
        </p:nvSpPr>
        <p:spPr>
          <a:xfrm rot="10800000">
            <a:off x="2637491" y="2902003"/>
            <a:ext cx="3991124" cy="1086317"/>
          </a:xfrm>
          <a:prstGeom prst="flowChartManualOperation">
            <a:avLst/>
          </a:prstGeom>
          <a:solidFill>
            <a:srgbClr val="5C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Opération manuelle 32"/>
          <p:cNvSpPr/>
          <p:nvPr/>
        </p:nvSpPr>
        <p:spPr>
          <a:xfrm rot="10800000">
            <a:off x="1083157" y="4216087"/>
            <a:ext cx="6974197" cy="1086317"/>
          </a:xfrm>
          <a:prstGeom prst="flowChartManualOperation">
            <a:avLst/>
          </a:prstGeom>
          <a:solidFill>
            <a:srgbClr val="325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2846816" y="4447184"/>
            <a:ext cx="344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écoles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318" y="5537754"/>
            <a:ext cx="7835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mise en réseau permet aux écoles et aux établissements d’élaborer une stratégie éducative de proximité et de la mettre en </a:t>
            </a:r>
            <a:r>
              <a:rPr lang="fr-FR" dirty="0" err="1"/>
              <a:t>oeuvre</a:t>
            </a:r>
            <a:r>
              <a:rPr lang="fr-FR" dirty="0"/>
              <a:t>, en cohérence avec les orientations nationales et académiques et en relation étroite avec les partenaires locaux et les entreprises.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54" y="3108932"/>
            <a:ext cx="3353091" cy="640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5243" y="222049"/>
            <a:ext cx="6428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5E8B"/>
                </a:solidFill>
              </a:rPr>
              <a:t>Année scolaire 2020-2021 </a:t>
            </a:r>
          </a:p>
          <a:p>
            <a:pPr algn="ctr"/>
            <a:r>
              <a:rPr lang="fr-FR" b="1" dirty="0">
                <a:solidFill>
                  <a:srgbClr val="005E8B"/>
                </a:solidFill>
              </a:rPr>
              <a:t>Mise en place des réseaux écoles-collèges-lycées pour fluidifier le parcours des élèves</a:t>
            </a:r>
          </a:p>
        </p:txBody>
      </p:sp>
    </p:spTree>
    <p:extLst>
      <p:ext uri="{BB962C8B-B14F-4D97-AF65-F5344CB8AC3E}">
        <p14:creationId xmlns:p14="http://schemas.microsoft.com/office/powerpoint/2010/main" val="32750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459" y="185454"/>
            <a:ext cx="7142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0090"/>
                </a:solidFill>
              </a:rPr>
              <a:t> </a:t>
            </a:r>
            <a:r>
              <a:rPr lang="fr-FR" sz="2400" b="1" dirty="0">
                <a:solidFill>
                  <a:srgbClr val="000090"/>
                </a:solidFill>
              </a:rPr>
              <a:t>l’École promotrice de santé : une démarche territoriale qui s’inscrit dans l’espace et dans le temps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7" y="133803"/>
            <a:ext cx="749873" cy="74377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908655" y="1347121"/>
            <a:ext cx="3228909" cy="13735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Connaître et actualiser les connaissances et les compétences associées  relatives à la promotion de la santé</a:t>
            </a:r>
          </a:p>
        </p:txBody>
      </p:sp>
      <p:sp>
        <p:nvSpPr>
          <p:cNvPr id="9" name="Ellipse 8"/>
          <p:cNvSpPr/>
          <p:nvPr/>
        </p:nvSpPr>
        <p:spPr>
          <a:xfrm>
            <a:off x="5915091" y="3175846"/>
            <a:ext cx="3228909" cy="15655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Cartographier, recenser les actions , les partenaires et les ressources . Connaître les offres de formation </a:t>
            </a:r>
          </a:p>
        </p:txBody>
      </p:sp>
      <p:sp>
        <p:nvSpPr>
          <p:cNvPr id="10" name="Ellipse 9"/>
          <p:cNvSpPr/>
          <p:nvPr/>
        </p:nvSpPr>
        <p:spPr>
          <a:xfrm>
            <a:off x="-32173" y="3307269"/>
            <a:ext cx="3156373" cy="140685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Faire du lien entre les actions menées par les partenaires et le projet décidé au sein du réseau et des établissements</a:t>
            </a:r>
          </a:p>
        </p:txBody>
      </p:sp>
      <p:sp>
        <p:nvSpPr>
          <p:cNvPr id="11" name="Ellipse 10"/>
          <p:cNvSpPr/>
          <p:nvPr/>
        </p:nvSpPr>
        <p:spPr>
          <a:xfrm>
            <a:off x="2842445" y="5465770"/>
            <a:ext cx="3228909" cy="13375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Décider collectivement des indicateurs de suivi </a:t>
            </a:r>
          </a:p>
        </p:txBody>
      </p:sp>
      <p:sp>
        <p:nvSpPr>
          <p:cNvPr id="12" name="Ellipse 11"/>
          <p:cNvSpPr/>
          <p:nvPr/>
        </p:nvSpPr>
        <p:spPr>
          <a:xfrm>
            <a:off x="3580999" y="3266863"/>
            <a:ext cx="1877293" cy="178092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Promotion de la santé au sein d’un réseau 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5458292" y="3900206"/>
            <a:ext cx="456799" cy="220982"/>
          </a:xfrm>
          <a:prstGeom prst="rightArrow">
            <a:avLst>
              <a:gd name="adj1" fmla="val 50000"/>
              <a:gd name="adj2" fmla="val 439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0800000">
            <a:off x="3158435" y="3915714"/>
            <a:ext cx="456799" cy="220982"/>
          </a:xfrm>
          <a:prstGeom prst="rightArrow">
            <a:avLst>
              <a:gd name="adj1" fmla="val 50000"/>
              <a:gd name="adj2" fmla="val 439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5400000">
            <a:off x="4238205" y="5155993"/>
            <a:ext cx="437388" cy="220983"/>
          </a:xfrm>
          <a:prstGeom prst="rightArrow">
            <a:avLst>
              <a:gd name="adj1" fmla="val 50000"/>
              <a:gd name="adj2" fmla="val 439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6200000">
            <a:off x="4312149" y="2863596"/>
            <a:ext cx="456799" cy="220982"/>
          </a:xfrm>
          <a:prstGeom prst="rightArrow">
            <a:avLst>
              <a:gd name="adj1" fmla="val 50000"/>
              <a:gd name="adj2" fmla="val 439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883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492" y="618979"/>
            <a:ext cx="3736011" cy="586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4492" y="6448164"/>
            <a:ext cx="4192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inherit"/>
              </a:rPr>
              <a:t>“Illustration(s) de Virginie Maillard – bougribouillons.fr”</a:t>
            </a:r>
            <a:r>
              <a:rPr lang="fr-FR" sz="1200" dirty="0">
                <a:latin typeface="Helvetica Neue"/>
              </a:rPr>
              <a:t>.</a:t>
            </a:r>
            <a:endParaRPr lang="fr-FR" sz="1200" dirty="0"/>
          </a:p>
        </p:txBody>
      </p:sp>
      <p:sp>
        <p:nvSpPr>
          <p:cNvPr id="6" name="Légende : flèche vers la gauche 5"/>
          <p:cNvSpPr/>
          <p:nvPr/>
        </p:nvSpPr>
        <p:spPr>
          <a:xfrm>
            <a:off x="6029234" y="618979"/>
            <a:ext cx="2720871" cy="3502854"/>
          </a:xfrm>
          <a:prstGeom prst="leftArrowCallout">
            <a:avLst>
              <a:gd name="adj1" fmla="val 15878"/>
              <a:gd name="adj2" fmla="val 25000"/>
              <a:gd name="adj3" fmla="val 25000"/>
              <a:gd name="adj4" fmla="val 62059"/>
            </a:avLst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La socialisation des enfants par rapport à ce que signifie être un garçon ou une fille dans notre société débute très tôt et mène à la formation de stéréotypes de genre </a:t>
            </a:r>
          </a:p>
        </p:txBody>
      </p:sp>
      <p:sp>
        <p:nvSpPr>
          <p:cNvPr id="9" name="Légende : flèche vers la gauche 8"/>
          <p:cNvSpPr/>
          <p:nvPr/>
        </p:nvSpPr>
        <p:spPr>
          <a:xfrm>
            <a:off x="6029234" y="4325591"/>
            <a:ext cx="2720871" cy="2367404"/>
          </a:xfrm>
          <a:prstGeom prst="leftArrowCallout">
            <a:avLst>
              <a:gd name="adj1" fmla="val 15878"/>
              <a:gd name="adj2" fmla="val 25000"/>
              <a:gd name="adj3" fmla="val 25000"/>
              <a:gd name="adj4" fmla="val 62059"/>
            </a:avLst>
          </a:prstGeom>
          <a:solidFill>
            <a:srgbClr val="99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Repenser l’éducation des enfants pour éviter les stéréotypes de genre qui tôt ou tard deviendront des préjugés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59987" y="116298"/>
            <a:ext cx="69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 Une politique éducative à mettre en œuvre très tôt</a:t>
            </a:r>
          </a:p>
        </p:txBody>
      </p:sp>
    </p:spTree>
    <p:extLst>
      <p:ext uri="{BB962C8B-B14F-4D97-AF65-F5344CB8AC3E}">
        <p14:creationId xmlns:p14="http://schemas.microsoft.com/office/powerpoint/2010/main" val="3215499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4665" y="819461"/>
            <a:ext cx="6276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Ecole primaire et collège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0671" y="1847219"/>
            <a:ext cx="7606149" cy="31585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rectorat de Nice avec Isabelle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Regner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enseignante chercheuse du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département de psychologie sociale d’AMU.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 est de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prendre en compte les biais genrés en lien avec les apprentissages et les dispositifs mis en œuvre, plans mathématiques et français. 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un premier temps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des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professeur.e.s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écoles et de collège;</a:t>
            </a:r>
          </a:p>
          <a:p>
            <a:pPr>
              <a:lnSpc>
                <a:spcPct val="107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des partenaires : associations, collectivités territoriales ;</a:t>
            </a:r>
            <a:endParaRPr lang="fr-FR" sz="1600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un troisième temps</a:t>
            </a:r>
            <a:endParaRPr lang="fr-FR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d’un protocole concernant la mise en œuvre des outils dans les classes ; élaboration d’indicateurs de suivi en relation avec le protocole retenu.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5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9" name="Légende : flèche vers la droite 8"/>
          <p:cNvSpPr/>
          <p:nvPr/>
        </p:nvSpPr>
        <p:spPr>
          <a:xfrm>
            <a:off x="516876" y="4891373"/>
            <a:ext cx="4519357" cy="886265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Présent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1157" y="4874569"/>
            <a:ext cx="3236344" cy="9030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Avenir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7187" y="279124"/>
            <a:ext cx="656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Garantir la politique d’une égalité  filles-garçons en prenant en compte l’espace et le temps </a:t>
            </a:r>
          </a:p>
        </p:txBody>
      </p:sp>
      <p:sp>
        <p:nvSpPr>
          <p:cNvPr id="15" name="Rectangle : coins arrondis 14"/>
          <p:cNvSpPr/>
          <p:nvPr/>
        </p:nvSpPr>
        <p:spPr>
          <a:xfrm>
            <a:off x="516876" y="1471444"/>
            <a:ext cx="7960625" cy="3081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Echelle mondiale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6" name="Rectangle : coins arrondis 15"/>
          <p:cNvSpPr/>
          <p:nvPr/>
        </p:nvSpPr>
        <p:spPr>
          <a:xfrm>
            <a:off x="1091960" y="1867635"/>
            <a:ext cx="6949441" cy="25473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Echelle Européenne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7" name="Rectangle : coins arrondis 16"/>
          <p:cNvSpPr/>
          <p:nvPr/>
        </p:nvSpPr>
        <p:spPr>
          <a:xfrm>
            <a:off x="1457720" y="2202767"/>
            <a:ext cx="6217920" cy="19260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Echelle nationale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8" name="Rectangle : coins arrondis 17"/>
          <p:cNvSpPr/>
          <p:nvPr/>
        </p:nvSpPr>
        <p:spPr>
          <a:xfrm>
            <a:off x="2011680" y="2465267"/>
            <a:ext cx="5078437" cy="1560181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Echelle régionale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Rectangle : coins arrondis 18"/>
          <p:cNvSpPr/>
          <p:nvPr/>
        </p:nvSpPr>
        <p:spPr>
          <a:xfrm>
            <a:off x="2686929" y="2785403"/>
            <a:ext cx="3938954" cy="1125415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>Echelle académique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Echelle</a:t>
            </a:r>
          </a:p>
        </p:txBody>
      </p:sp>
      <p:sp>
        <p:nvSpPr>
          <p:cNvPr id="20" name="Rectangle : coins arrondis 19"/>
          <p:cNvSpPr/>
          <p:nvPr/>
        </p:nvSpPr>
        <p:spPr>
          <a:xfrm>
            <a:off x="3193366" y="3127420"/>
            <a:ext cx="2926080" cy="617646"/>
          </a:xfrm>
          <a:prstGeom prst="roundRect">
            <a:avLst/>
          </a:prstGeom>
          <a:solidFill>
            <a:srgbClr val="FCFF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  <a:p>
            <a:pPr algn="ctr"/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>Echelle de l’Ecole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Echelle</a:t>
            </a:r>
          </a:p>
        </p:txBody>
      </p:sp>
    </p:spTree>
    <p:extLst>
      <p:ext uri="{BB962C8B-B14F-4D97-AF65-F5344CB8AC3E}">
        <p14:creationId xmlns:p14="http://schemas.microsoft.com/office/powerpoint/2010/main" val="2900806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1961" y="1425279"/>
            <a:ext cx="7498080" cy="5324535"/>
          </a:xfrm>
          <a:prstGeom prst="rect">
            <a:avLst/>
          </a:prstGeom>
          <a:solidFill>
            <a:srgbClr val="D2FCE3"/>
          </a:solidFill>
        </p:spPr>
        <p:txBody>
          <a:bodyPr wrap="square">
            <a:spAutoFit/>
          </a:bodyPr>
          <a:lstStyle/>
          <a:p>
            <a:pPr marL="73660" algn="just" eaLnBrk="0" hangingPunct="0">
              <a:spcAft>
                <a:spcPts val="0"/>
              </a:spcAft>
            </a:pPr>
            <a:r>
              <a:rPr lang="fr-FR" dirty="0">
                <a:latin typeface="Zapf Dingbats"/>
                <a:ea typeface="Times New Roman" panose="02020603050405020304" pitchFamily="18" charset="0"/>
              </a:rPr>
              <a:t>➘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Temps 1. Préparation de la visite avec le chef d’établissement :</a:t>
            </a:r>
            <a:endParaRPr lang="fr-FR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3660" algn="just" eaLnBrk="0" hangingPunct="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Etude données nécessaires à la préparation de la visite fournis soit par l’établissement (l’auto – évaluation du collège, projet d’établissement, bilans du CESC, conseil école collège, …) soit par les services académiques.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 eaLnBrk="0" hangingPunct="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3660" algn="just" eaLnBrk="0" hangingPunct="0">
              <a:spcAft>
                <a:spcPts val="0"/>
              </a:spcAft>
            </a:pPr>
            <a:r>
              <a:rPr lang="fr-FR" dirty="0">
                <a:latin typeface="Zapf Dingbats"/>
                <a:ea typeface="Times New Roman" panose="02020603050405020304" pitchFamily="18" charset="0"/>
              </a:rPr>
              <a:t>➘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 Temps 2. Réalisation de la visite par des évaluatrices et évaluateurs</a:t>
            </a:r>
            <a:endParaRPr lang="fr-FR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3660" algn="just" eaLnBrk="0" hangingPunct="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entretiens individuels et/ou collectifs auprès des 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professionnel.le.s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de l’établissement, des élèves, des pères et mères d’élèves et des partenaires, observation des structures.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" algn="just" eaLnBrk="0" hangingPunct="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" algn="just" eaLnBrk="0" hangingPunct="0">
              <a:spcAft>
                <a:spcPts val="0"/>
              </a:spcAft>
            </a:pPr>
            <a:r>
              <a:rPr lang="fr-FR" dirty="0">
                <a:latin typeface="Zapf Dingbats"/>
                <a:ea typeface="Times New Roman" panose="02020603050405020304" pitchFamily="18" charset="0"/>
              </a:rPr>
              <a:t>➘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Temps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3. passage du rapport provisoire au rapport définitif : </a:t>
            </a:r>
            <a:endParaRPr lang="fr-FR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" algn="just" eaLnBrk="0" hangingPunct="0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Rédaction du rapport provisoire, échanges à l’occasion de la restitution du rapport dans l’établissement, rédaction du rapport définitif.</a:t>
            </a: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Validation par Monsieur le Recteur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 eaLnBrk="0" hangingPunct="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latin typeface="Zapf Dingbats"/>
                <a:ea typeface="Times New Roman" panose="02020603050405020304" pitchFamily="18" charset="0"/>
              </a:rPr>
              <a:t>➘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Temps 4 : présentation du rapport définitif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le personnel de direction du collège et l’équipe d’évaluatrices et évaluateurs externes à la communauté éducative pour dynamiser et optimiser les pratiques et les actions permettant de promouvoir l’ égalité filles-garçons.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3534" y="161940"/>
            <a:ext cx="6649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algn="ctr" eaLnBrk="0" hangingPunct="0"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</a:rPr>
              <a:t>Auto-évaluation et évaluation externe d’un établissement : des leviers au service d’une politique éducative de l’égalité</a:t>
            </a: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2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94469" y="38199"/>
            <a:ext cx="1605410" cy="161291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799879" y="4753241"/>
            <a:ext cx="2278967" cy="126216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CT Recteur EVS référente climat scolaire</a:t>
            </a:r>
          </a:p>
        </p:txBody>
      </p:sp>
      <p:sp>
        <p:nvSpPr>
          <p:cNvPr id="20" name="Ellipse 19"/>
          <p:cNvSpPr/>
          <p:nvPr/>
        </p:nvSpPr>
        <p:spPr>
          <a:xfrm>
            <a:off x="689724" y="1157446"/>
            <a:ext cx="2043678" cy="114625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CT Recteur AS  référente harcèlement </a:t>
            </a:r>
          </a:p>
        </p:txBody>
      </p:sp>
      <p:sp>
        <p:nvSpPr>
          <p:cNvPr id="21" name="Ellipse 20"/>
          <p:cNvSpPr/>
          <p:nvPr/>
        </p:nvSpPr>
        <p:spPr>
          <a:xfrm>
            <a:off x="5566608" y="5888264"/>
            <a:ext cx="1674056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CT Recteur Médecin </a:t>
            </a:r>
          </a:p>
        </p:txBody>
      </p:sp>
      <p:sp>
        <p:nvSpPr>
          <p:cNvPr id="22" name="Ellipse 21"/>
          <p:cNvSpPr/>
          <p:nvPr/>
        </p:nvSpPr>
        <p:spPr>
          <a:xfrm>
            <a:off x="2859787" y="1321822"/>
            <a:ext cx="1674056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Chef.fes</a:t>
            </a:r>
            <a:r>
              <a:rPr lang="fr-FR" dirty="0">
                <a:solidFill>
                  <a:schemeClr val="tx1"/>
                </a:solidFill>
              </a:rPr>
              <a:t> d’établissement</a:t>
            </a:r>
          </a:p>
        </p:txBody>
      </p:sp>
      <p:sp>
        <p:nvSpPr>
          <p:cNvPr id="23" name="Ellipse 22"/>
          <p:cNvSpPr/>
          <p:nvPr/>
        </p:nvSpPr>
        <p:spPr>
          <a:xfrm>
            <a:off x="472314" y="2537804"/>
            <a:ext cx="2040373" cy="111409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Référente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valeurs de la République IEN – ET- EG </a:t>
            </a:r>
          </a:p>
        </p:txBody>
      </p:sp>
      <p:sp>
        <p:nvSpPr>
          <p:cNvPr id="24" name="Ellipse 23"/>
          <p:cNvSpPr/>
          <p:nvPr/>
        </p:nvSpPr>
        <p:spPr>
          <a:xfrm>
            <a:off x="1134972" y="3885743"/>
            <a:ext cx="1674056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 IEN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degré (06 83)</a:t>
            </a:r>
          </a:p>
        </p:txBody>
      </p:sp>
      <p:sp>
        <p:nvSpPr>
          <p:cNvPr id="25" name="Ellipse 24"/>
          <p:cNvSpPr/>
          <p:nvPr/>
        </p:nvSpPr>
        <p:spPr>
          <a:xfrm>
            <a:off x="5929778" y="4057402"/>
            <a:ext cx="1674056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CT AS des DASEN 06 et 83</a:t>
            </a:r>
          </a:p>
        </p:txBody>
      </p:sp>
      <p:sp>
        <p:nvSpPr>
          <p:cNvPr id="26" name="Ellipse 25"/>
          <p:cNvSpPr/>
          <p:nvPr/>
        </p:nvSpPr>
        <p:spPr>
          <a:xfrm>
            <a:off x="7289185" y="5864104"/>
            <a:ext cx="1674056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Adjoint de l’EMAS</a:t>
            </a:r>
          </a:p>
        </p:txBody>
      </p:sp>
      <p:sp>
        <p:nvSpPr>
          <p:cNvPr id="27" name="Ellipse 26"/>
          <p:cNvSpPr/>
          <p:nvPr/>
        </p:nvSpPr>
        <p:spPr>
          <a:xfrm>
            <a:off x="3502770" y="5864104"/>
            <a:ext cx="1674056" cy="101264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IA-IPR EPS référente EP</a:t>
            </a:r>
          </a:p>
        </p:txBody>
      </p:sp>
      <p:sp>
        <p:nvSpPr>
          <p:cNvPr id="28" name="Ellipse 27"/>
          <p:cNvSpPr/>
          <p:nvPr/>
        </p:nvSpPr>
        <p:spPr>
          <a:xfrm>
            <a:off x="4566680" y="1048963"/>
            <a:ext cx="2349304" cy="115031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Chargée de mission EAS et égalité F-G</a:t>
            </a:r>
          </a:p>
        </p:txBody>
      </p:sp>
      <p:sp>
        <p:nvSpPr>
          <p:cNvPr id="29" name="Ellipse 28"/>
          <p:cNvSpPr/>
          <p:nvPr/>
        </p:nvSpPr>
        <p:spPr>
          <a:xfrm>
            <a:off x="0" y="4658513"/>
            <a:ext cx="1609222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DAVLC</a:t>
            </a:r>
          </a:p>
        </p:txBody>
      </p:sp>
      <p:sp>
        <p:nvSpPr>
          <p:cNvPr id="30" name="Ellipse 29"/>
          <p:cNvSpPr/>
          <p:nvPr/>
        </p:nvSpPr>
        <p:spPr>
          <a:xfrm>
            <a:off x="7115663" y="3140940"/>
            <a:ext cx="1847578" cy="113079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Infirmière CT Recteur et DASEN 06</a:t>
            </a:r>
          </a:p>
        </p:txBody>
      </p:sp>
      <p:sp>
        <p:nvSpPr>
          <p:cNvPr id="31" name="Ellipse 30"/>
          <p:cNvSpPr/>
          <p:nvPr/>
        </p:nvSpPr>
        <p:spPr>
          <a:xfrm>
            <a:off x="431508" y="5661321"/>
            <a:ext cx="1605410" cy="113079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InfirmièreCT</a:t>
            </a:r>
            <a:r>
              <a:rPr lang="fr-FR" dirty="0">
                <a:solidFill>
                  <a:schemeClr val="tx1"/>
                </a:solidFill>
              </a:rPr>
              <a:t> DASEN 83</a:t>
            </a:r>
          </a:p>
        </p:txBody>
      </p:sp>
      <p:sp>
        <p:nvSpPr>
          <p:cNvPr id="32" name="Ellipse 31"/>
          <p:cNvSpPr/>
          <p:nvPr/>
        </p:nvSpPr>
        <p:spPr>
          <a:xfrm>
            <a:off x="4269503" y="4808170"/>
            <a:ext cx="2349304" cy="115031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CT recteur et directrice adjointe DRAIO</a:t>
            </a:r>
          </a:p>
        </p:txBody>
      </p:sp>
      <p:sp>
        <p:nvSpPr>
          <p:cNvPr id="33" name="Ellipse 32"/>
          <p:cNvSpPr/>
          <p:nvPr/>
        </p:nvSpPr>
        <p:spPr>
          <a:xfrm>
            <a:off x="6692385" y="1649333"/>
            <a:ext cx="2463923" cy="1348288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Responsable académique de la formation – CARDIE –IA-IPR de Lettres </a:t>
            </a:r>
          </a:p>
        </p:txBody>
      </p:sp>
      <p:sp>
        <p:nvSpPr>
          <p:cNvPr id="11" name="Étoile : 7 branches 10"/>
          <p:cNvSpPr/>
          <p:nvPr/>
        </p:nvSpPr>
        <p:spPr>
          <a:xfrm>
            <a:off x="2070041" y="2013127"/>
            <a:ext cx="4919237" cy="2724570"/>
          </a:xfrm>
          <a:prstGeom prst="star7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tx1"/>
                </a:solidFill>
              </a:rPr>
              <a:t>Référente « </a:t>
            </a:r>
            <a:r>
              <a:rPr lang="fr-FR" dirty="0" err="1">
                <a:solidFill>
                  <a:schemeClr val="tx1"/>
                </a:solidFill>
              </a:rPr>
              <a:t>education</a:t>
            </a:r>
            <a:r>
              <a:rPr lang="fr-FR" dirty="0">
                <a:solidFill>
                  <a:schemeClr val="tx1"/>
                </a:solidFill>
              </a:rPr>
              <a:t> à la sexualité » « égalité filles-garçons » et coordinatrice de la région académique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Pilote du service sanitaire « santé sexuelle »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IA-IPR de SVT</a:t>
            </a:r>
          </a:p>
        </p:txBody>
      </p:sp>
      <p:sp>
        <p:nvSpPr>
          <p:cNvPr id="34" name="Ellipse 33"/>
          <p:cNvSpPr/>
          <p:nvPr/>
        </p:nvSpPr>
        <p:spPr>
          <a:xfrm>
            <a:off x="7545119" y="4474038"/>
            <a:ext cx="1591613" cy="113079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IEN-ET-EG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SBSSA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43331" y="112662"/>
            <a:ext cx="697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Comité de pilotage académique « éducation à la sexualité «  et « égalité filles-garçons »</a:t>
            </a:r>
          </a:p>
        </p:txBody>
      </p:sp>
    </p:spTree>
    <p:extLst>
      <p:ext uri="{BB962C8B-B14F-4D97-AF65-F5344CB8AC3E}">
        <p14:creationId xmlns:p14="http://schemas.microsoft.com/office/powerpoint/2010/main" val="419000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2803" y="3476907"/>
            <a:ext cx="403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8" name="Rectangle : coins arrondis 7"/>
          <p:cNvSpPr/>
          <p:nvPr/>
        </p:nvSpPr>
        <p:spPr>
          <a:xfrm>
            <a:off x="1688124" y="185520"/>
            <a:ext cx="7076048" cy="130869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Actions permettant de promouvoir l’égalité filles-garçons sont mises en place dans des écoles, dans des collèges, dans des lycées.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Elles sont impulsées et coordonnées par les </a:t>
            </a:r>
            <a:r>
              <a:rPr lang="fr-FR" dirty="0" err="1">
                <a:solidFill>
                  <a:schemeClr val="tx1"/>
                </a:solidFill>
              </a:rPr>
              <a:t>référent.e.s</a:t>
            </a:r>
            <a:r>
              <a:rPr lang="fr-FR" dirty="0">
                <a:solidFill>
                  <a:schemeClr val="tx1"/>
                </a:solidFill>
              </a:rPr>
              <a:t> « égalité filles-garçons » et en lien avec </a:t>
            </a:r>
            <a:r>
              <a:rPr lang="fr-FR" b="1" dirty="0">
                <a:solidFill>
                  <a:schemeClr val="tx1"/>
                </a:solidFill>
              </a:rPr>
              <a:t>les CVC ou CVL (formation des </a:t>
            </a:r>
            <a:r>
              <a:rPr lang="fr-FR" b="1" dirty="0" err="1">
                <a:solidFill>
                  <a:schemeClr val="tx1"/>
                </a:solidFill>
              </a:rPr>
              <a:t>délégué.e.s</a:t>
            </a:r>
            <a:r>
              <a:rPr lang="fr-FR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tangle : coins arrondis 8"/>
          <p:cNvSpPr/>
          <p:nvPr/>
        </p:nvSpPr>
        <p:spPr>
          <a:xfrm>
            <a:off x="5650816" y="1936566"/>
            <a:ext cx="3222382" cy="26447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Formations assurées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Par les </a:t>
            </a:r>
            <a:r>
              <a:rPr lang="fr-FR" b="1" dirty="0">
                <a:solidFill>
                  <a:schemeClr val="tx1"/>
                </a:solidFill>
              </a:rPr>
              <a:t>collectivités territoriales, </a:t>
            </a:r>
          </a:p>
          <a:p>
            <a:r>
              <a:rPr lang="fr-FR" dirty="0">
                <a:solidFill>
                  <a:schemeClr val="tx1"/>
                </a:solidFill>
              </a:rPr>
              <a:t>          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par les </a:t>
            </a:r>
            <a:r>
              <a:rPr lang="fr-FR" b="1" dirty="0">
                <a:solidFill>
                  <a:schemeClr val="tx1"/>
                </a:solidFill>
              </a:rPr>
              <a:t>associations</a:t>
            </a:r>
            <a:r>
              <a:rPr lang="fr-FR" dirty="0">
                <a:solidFill>
                  <a:schemeClr val="tx1"/>
                </a:solidFill>
              </a:rPr>
              <a:t> dans et hors la classe 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Rectangle : coins arrondis 9"/>
          <p:cNvSpPr/>
          <p:nvPr/>
        </p:nvSpPr>
        <p:spPr>
          <a:xfrm>
            <a:off x="407962" y="1936566"/>
            <a:ext cx="3825207" cy="2644726"/>
          </a:xfrm>
          <a:prstGeom prst="roundRect">
            <a:avLst/>
          </a:prstGeom>
          <a:solidFill>
            <a:srgbClr val="EE744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académique de formation </a:t>
            </a:r>
          </a:p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permet des formations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individuelles,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EPLE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référents et référentes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néo-titulaires et des stagiaires temps plein (la formation des autres est prise en compte par l’INSPE).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 : quatre pointes 11"/>
          <p:cNvSpPr/>
          <p:nvPr/>
        </p:nvSpPr>
        <p:spPr>
          <a:xfrm>
            <a:off x="4290822" y="2613101"/>
            <a:ext cx="1216152" cy="1413907"/>
          </a:xfrm>
          <a:prstGeom prst="quad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ouble flèche verticale 12"/>
          <p:cNvSpPr/>
          <p:nvPr/>
        </p:nvSpPr>
        <p:spPr>
          <a:xfrm>
            <a:off x="7188992" y="2966121"/>
            <a:ext cx="194387" cy="323557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/>
          <p:cNvSpPr/>
          <p:nvPr/>
        </p:nvSpPr>
        <p:spPr>
          <a:xfrm>
            <a:off x="407962" y="5214330"/>
            <a:ext cx="8356209" cy="1490666"/>
          </a:xfrm>
          <a:prstGeom prst="roundRect">
            <a:avLst/>
          </a:prstGeom>
          <a:solidFill>
            <a:srgbClr val="5AB8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Déléguées au droit des femmes et à l'égalité dans les Alpes-Maritimes et dans le Var (</a:t>
            </a:r>
            <a:r>
              <a:rPr lang="fr-FR" b="1" dirty="0">
                <a:solidFill>
                  <a:schemeClr val="tx1"/>
                </a:solidFill>
              </a:rPr>
              <a:t>Préfectures des deux départements 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Directrice régionale aux droits des femmes et à l'égalité (DRDFE) - Provence-Alpes-Côte d'Azur (</a:t>
            </a:r>
            <a:r>
              <a:rPr lang="fr-FR" b="1" dirty="0">
                <a:solidFill>
                  <a:schemeClr val="tx1"/>
                </a:solidFill>
              </a:rPr>
              <a:t>préfecture de région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64" y="1499540"/>
            <a:ext cx="304826" cy="426757"/>
          </a:xfrm>
          <a:prstGeom prst="rect">
            <a:avLst/>
          </a:prstGeom>
        </p:spPr>
      </p:pic>
      <p:sp>
        <p:nvSpPr>
          <p:cNvPr id="17" name="Flèche : double flèche verticale 16"/>
          <p:cNvSpPr/>
          <p:nvPr/>
        </p:nvSpPr>
        <p:spPr>
          <a:xfrm>
            <a:off x="6663613" y="1553611"/>
            <a:ext cx="194387" cy="323557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ouble flèche verticale 17"/>
          <p:cNvSpPr/>
          <p:nvPr/>
        </p:nvSpPr>
        <p:spPr>
          <a:xfrm>
            <a:off x="2594353" y="4740185"/>
            <a:ext cx="194387" cy="323557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ouble flèche verticale 18"/>
          <p:cNvSpPr/>
          <p:nvPr/>
        </p:nvSpPr>
        <p:spPr>
          <a:xfrm>
            <a:off x="6994605" y="4652825"/>
            <a:ext cx="194387" cy="323557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7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1511" y="2534871"/>
            <a:ext cx="714375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latin typeface="+mj-lt"/>
                <a:ea typeface="Calibri" panose="020F0502020204030204" pitchFamily="34" charset="0"/>
              </a:rPr>
              <a:t>Matinée :  présentation des actions par les élèves accompagnés des adultes qui les ont encadrés.</a:t>
            </a:r>
            <a:endParaRPr lang="fr-FR" sz="28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+mj-lt"/>
                <a:ea typeface="Calibri" panose="020F0502020204030204" pitchFamily="34" charset="0"/>
              </a:rPr>
              <a:t> </a:t>
            </a:r>
            <a:endParaRPr lang="fr-FR" sz="28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b="1" dirty="0">
                <a:latin typeface="+mj-lt"/>
                <a:ea typeface="Calibri" panose="020F0502020204030204" pitchFamily="34" charset="0"/>
              </a:rPr>
              <a:t>L’après-midi  :  une  ou des conférences dispensées par des enseignants- chercheurs ou enseignantes chercheuses ou  projection d’un film, suivies d’un débat avec les élèves et  les adultes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r-FR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2122" y="705784"/>
            <a:ext cx="6972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Journée académique de valorisation des actions d’égalité filles-garçons </a:t>
            </a:r>
            <a:endParaRPr lang="fr-FR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3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248222"/>
            <a:ext cx="269224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Personnel non </a:t>
            </a:r>
            <a:r>
              <a:rPr lang="fr-FR" dirty="0" err="1"/>
              <a:t>enseignant.e</a:t>
            </a:r>
            <a:r>
              <a:rPr lang="fr-FR" dirty="0"/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53860" y="2365645"/>
            <a:ext cx="269224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Partenaires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70995" y="4902160"/>
            <a:ext cx="2692248" cy="914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Elèves : CVC et CVL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3682" y="4902160"/>
            <a:ext cx="26922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Formateurs/formatrices</a:t>
            </a:r>
          </a:p>
        </p:txBody>
      </p:sp>
      <p:sp>
        <p:nvSpPr>
          <p:cNvPr id="15" name="Flèche : double flèche horizontale 14"/>
          <p:cNvSpPr/>
          <p:nvPr/>
        </p:nvSpPr>
        <p:spPr>
          <a:xfrm rot="6761664">
            <a:off x="6446768" y="4002739"/>
            <a:ext cx="1659520" cy="17449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05562" y="1451245"/>
            <a:ext cx="269224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Enseignant.e.s</a:t>
            </a:r>
            <a:r>
              <a:rPr lang="fr-FR" dirty="0"/>
              <a:t>  </a:t>
            </a:r>
          </a:p>
        </p:txBody>
      </p:sp>
      <p:sp>
        <p:nvSpPr>
          <p:cNvPr id="18" name="Flèche : double flèche horizontale 17"/>
          <p:cNvSpPr/>
          <p:nvPr/>
        </p:nvSpPr>
        <p:spPr>
          <a:xfrm rot="10800000">
            <a:off x="3601328" y="5369791"/>
            <a:ext cx="1899139" cy="13442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ouble flèche horizontale 18"/>
          <p:cNvSpPr/>
          <p:nvPr/>
        </p:nvSpPr>
        <p:spPr>
          <a:xfrm rot="1306259">
            <a:off x="5976703" y="1909981"/>
            <a:ext cx="1370709" cy="10818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ouble flèche horizontale 19"/>
          <p:cNvSpPr/>
          <p:nvPr/>
        </p:nvSpPr>
        <p:spPr>
          <a:xfrm rot="9494454">
            <a:off x="1625419" y="1849656"/>
            <a:ext cx="1515523" cy="9040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ouble flèche horizontale 20"/>
          <p:cNvSpPr/>
          <p:nvPr/>
        </p:nvSpPr>
        <p:spPr>
          <a:xfrm rot="19663189" flipV="1">
            <a:off x="2710983" y="3780955"/>
            <a:ext cx="3617340" cy="10129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ouble flèche horizontale 21"/>
          <p:cNvSpPr/>
          <p:nvPr/>
        </p:nvSpPr>
        <p:spPr>
          <a:xfrm rot="1536525">
            <a:off x="2534879" y="3646979"/>
            <a:ext cx="4544079" cy="1010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ouble flèche horizontale 22"/>
          <p:cNvSpPr/>
          <p:nvPr/>
        </p:nvSpPr>
        <p:spPr>
          <a:xfrm flipV="1">
            <a:off x="2636520" y="2490530"/>
            <a:ext cx="3617340" cy="10129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ouble flèche horizontale 23"/>
          <p:cNvSpPr/>
          <p:nvPr/>
        </p:nvSpPr>
        <p:spPr>
          <a:xfrm rot="18774886">
            <a:off x="1981359" y="3579605"/>
            <a:ext cx="3395926" cy="13116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ouble flèche horizontale 24"/>
          <p:cNvSpPr/>
          <p:nvPr/>
        </p:nvSpPr>
        <p:spPr>
          <a:xfrm rot="2897440" flipV="1">
            <a:off x="3452978" y="3570493"/>
            <a:ext cx="3246330" cy="14402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ouble flèche horizontale 25"/>
          <p:cNvSpPr/>
          <p:nvPr/>
        </p:nvSpPr>
        <p:spPr>
          <a:xfrm rot="13791776">
            <a:off x="710364" y="3955337"/>
            <a:ext cx="1966781" cy="11757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633707" y="2725356"/>
            <a:ext cx="3620153" cy="220802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Marianne"/>
              </a:rPr>
              <a:t>Démarche globale égalité Filles-Garçons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629" y="17962"/>
            <a:ext cx="7051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A l’échelle de l’établissement : fédérer les activités pédagogiques en un projet global Egalité Filles-Garçons inscrit dans le projet d’école ou d’établissement.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256" y="5878360"/>
            <a:ext cx="875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Marianne"/>
              </a:rPr>
              <a:t>S'appuyant sur des approches transversales, </a:t>
            </a:r>
            <a:r>
              <a:rPr lang="fr-FR" b="1" dirty="0">
                <a:solidFill>
                  <a:srgbClr val="000000"/>
                </a:solidFill>
                <a:latin typeface="Marianne"/>
              </a:rPr>
              <a:t>la démarche globale  </a:t>
            </a:r>
            <a:r>
              <a:rPr lang="fr-FR" dirty="0">
                <a:solidFill>
                  <a:srgbClr val="000000"/>
                </a:solidFill>
                <a:highlight>
                  <a:srgbClr val="FF6600"/>
                </a:highlight>
                <a:latin typeface="Marianne"/>
              </a:rPr>
              <a:t> intègre 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les </a:t>
            </a:r>
            <a:r>
              <a:rPr lang="fr-FR" dirty="0">
                <a:solidFill>
                  <a:srgbClr val="000000"/>
                </a:solidFill>
                <a:highlight>
                  <a:srgbClr val="FFFF00"/>
                </a:highlight>
                <a:latin typeface="Marianne"/>
              </a:rPr>
              <a:t>enseignements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, ainsi </a:t>
            </a:r>
            <a:r>
              <a:rPr lang="fr-FR" dirty="0">
                <a:solidFill>
                  <a:srgbClr val="000000"/>
                </a:solidFill>
                <a:highlight>
                  <a:srgbClr val="FFFF00"/>
                </a:highlight>
                <a:latin typeface="Marianne"/>
              </a:rPr>
              <a:t>que la diversité de projets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 pour que l'établissement soit un lieu d'apprentissage global du développement durable.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0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2529" y="-50979"/>
            <a:ext cx="7104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La démarche </a:t>
            </a:r>
            <a:r>
              <a:rPr lang="fr-FR" sz="2000" b="1" dirty="0">
                <a:solidFill>
                  <a:srgbClr val="0070C0"/>
                </a:solidFill>
                <a:latin typeface="Marianne"/>
              </a:rPr>
              <a:t>globale </a:t>
            </a:r>
            <a:r>
              <a:rPr lang="fr-FR" sz="2000" b="1" dirty="0">
                <a:solidFill>
                  <a:srgbClr val="0070C0"/>
                </a:solidFill>
              </a:rPr>
              <a:t>du collège Alphonse Karr pour </a:t>
            </a:r>
            <a:r>
              <a:rPr lang="fr-FR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promouvoir l’égalité filles-garçons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4533" y="4849555"/>
            <a:ext cx="269224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CPE : réflexion sur les transgressions selon le prisme du genre. </a:t>
            </a:r>
          </a:p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606192" y="4950046"/>
            <a:ext cx="2345674" cy="9361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Professeur.e.s</a:t>
            </a:r>
            <a:r>
              <a:rPr lang="fr-FR" dirty="0"/>
              <a:t> principaux et principales de 3</a:t>
            </a:r>
            <a:r>
              <a:rPr lang="fr-FR" baseline="30000" dirty="0"/>
              <a:t>ème</a:t>
            </a:r>
            <a:r>
              <a:rPr lang="fr-FR" dirty="0"/>
              <a:t>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0701" y="2665280"/>
            <a:ext cx="6098352" cy="153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Elèves : CVC : </a:t>
            </a:r>
          </a:p>
          <a:p>
            <a:pPr algn="ctr"/>
            <a:r>
              <a:rPr lang="fr-FR" dirty="0"/>
              <a:t>ont utilisé un questionnaire proposé dans le livret pédagogique  « pour l’égalité, mon CVC s’engage » pour mener une réflexion et mettre en œuvre des actions pour l’égalité et contre le sexisme au sein du collège et avec le cycle 3 d’une école primaire , élaboration d’une charte.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  </a:t>
            </a:r>
          </a:p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692097" y="1302115"/>
            <a:ext cx="26922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Réferente</a:t>
            </a:r>
            <a:r>
              <a:rPr lang="fr-FR" dirty="0"/>
              <a:t> égalité filles -</a:t>
            </a:r>
            <a:r>
              <a:rPr lang="fr-FR" dirty="0" err="1"/>
              <a:t>garcons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280161" y="1316627"/>
            <a:ext cx="310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Ressentis de </a:t>
            </a:r>
            <a:r>
              <a:rPr lang="fr-FR" b="1" dirty="0" err="1"/>
              <a:t>certain.e.s</a:t>
            </a:r>
            <a:r>
              <a:rPr lang="fr-FR" b="1" dirty="0"/>
              <a:t> élèves </a:t>
            </a:r>
          </a:p>
          <a:p>
            <a:r>
              <a:rPr lang="fr-FR" b="1" dirty="0"/>
              <a:t>concernant les comportements sexistes</a:t>
            </a:r>
          </a:p>
        </p:txBody>
      </p:sp>
      <p:sp>
        <p:nvSpPr>
          <p:cNvPr id="28" name="Flèche : double flèche horizontale 27"/>
          <p:cNvSpPr/>
          <p:nvPr/>
        </p:nvSpPr>
        <p:spPr>
          <a:xfrm>
            <a:off x="4141220" y="1670425"/>
            <a:ext cx="1443653" cy="114326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clair 3"/>
          <p:cNvSpPr/>
          <p:nvPr/>
        </p:nvSpPr>
        <p:spPr>
          <a:xfrm>
            <a:off x="3938955" y="1891789"/>
            <a:ext cx="557390" cy="610655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ouble flèche horizontale 28"/>
          <p:cNvSpPr/>
          <p:nvPr/>
        </p:nvSpPr>
        <p:spPr>
          <a:xfrm rot="7278995">
            <a:off x="6340777" y="4502215"/>
            <a:ext cx="842003" cy="116026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ouble flèche horizontale 29"/>
          <p:cNvSpPr/>
          <p:nvPr/>
        </p:nvSpPr>
        <p:spPr>
          <a:xfrm rot="8049890">
            <a:off x="5112686" y="2083756"/>
            <a:ext cx="647646" cy="118284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ouble flèche horizontale 30"/>
          <p:cNvSpPr/>
          <p:nvPr/>
        </p:nvSpPr>
        <p:spPr>
          <a:xfrm rot="13813119">
            <a:off x="2245213" y="4421002"/>
            <a:ext cx="904225" cy="132731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courbe vers la gauche 7"/>
          <p:cNvSpPr/>
          <p:nvPr/>
        </p:nvSpPr>
        <p:spPr>
          <a:xfrm>
            <a:off x="8429053" y="1670425"/>
            <a:ext cx="595169" cy="3643674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Flèche : courbe vers la gauche 32"/>
          <p:cNvSpPr/>
          <p:nvPr/>
        </p:nvSpPr>
        <p:spPr>
          <a:xfrm rot="5109932">
            <a:off x="5599642" y="3512653"/>
            <a:ext cx="1060800" cy="5088788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857" y="1913744"/>
            <a:ext cx="813422" cy="3544521"/>
          </a:xfrm>
          <a:prstGeom prst="rect">
            <a:avLst/>
          </a:prstGeom>
          <a:solidFill>
            <a:srgbClr val="FCFFD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</a:p>
          <a:p>
            <a:pPr algn="ctr"/>
            <a:r>
              <a:rPr lang="fr-FR" dirty="0"/>
              <a:t>A</a:t>
            </a:r>
          </a:p>
          <a:p>
            <a:pPr algn="ctr"/>
            <a:r>
              <a:rPr lang="fr-FR" dirty="0"/>
              <a:t>R</a:t>
            </a:r>
          </a:p>
          <a:p>
            <a:pPr algn="ctr"/>
            <a:r>
              <a:rPr lang="fr-FR" dirty="0"/>
              <a:t>T</a:t>
            </a:r>
          </a:p>
          <a:p>
            <a:pPr algn="ctr"/>
            <a:r>
              <a:rPr lang="fr-FR" dirty="0"/>
              <a:t>E</a:t>
            </a:r>
          </a:p>
          <a:p>
            <a:pPr algn="ctr"/>
            <a:r>
              <a:rPr lang="fr-FR" dirty="0"/>
              <a:t>N</a:t>
            </a:r>
          </a:p>
          <a:p>
            <a:pPr algn="ctr"/>
            <a:r>
              <a:rPr lang="fr-FR" dirty="0"/>
              <a:t>A</a:t>
            </a:r>
          </a:p>
          <a:p>
            <a:pPr algn="ctr"/>
            <a:r>
              <a:rPr lang="fr-FR" dirty="0"/>
              <a:t>I</a:t>
            </a:r>
          </a:p>
          <a:p>
            <a:pPr algn="ctr"/>
            <a:r>
              <a:rPr lang="fr-FR" dirty="0"/>
              <a:t>R</a:t>
            </a:r>
          </a:p>
          <a:p>
            <a:pPr algn="ctr"/>
            <a:r>
              <a:rPr lang="fr-FR" dirty="0"/>
              <a:t>E</a:t>
            </a:r>
          </a:p>
          <a:p>
            <a:pPr algn="ctr"/>
            <a:r>
              <a:rPr lang="fr-FR" dirty="0"/>
              <a:t>S</a:t>
            </a:r>
          </a:p>
          <a:p>
            <a:pPr algn="ctr"/>
            <a:endParaRPr lang="fr-FR" dirty="0"/>
          </a:p>
        </p:txBody>
      </p:sp>
      <p:sp>
        <p:nvSpPr>
          <p:cNvPr id="35" name="Flèche : courbe vers la gauche 34"/>
          <p:cNvSpPr/>
          <p:nvPr/>
        </p:nvSpPr>
        <p:spPr>
          <a:xfrm rot="6081334">
            <a:off x="1741001" y="4215163"/>
            <a:ext cx="974494" cy="3962961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Flèche : double flèche horizontale 35"/>
          <p:cNvSpPr/>
          <p:nvPr/>
        </p:nvSpPr>
        <p:spPr>
          <a:xfrm>
            <a:off x="1185599" y="3417617"/>
            <a:ext cx="1145102" cy="149291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086781" y="4682456"/>
            <a:ext cx="177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uelques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enseignements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12944" y="549901"/>
            <a:ext cx="193105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 octobre 2018 décision du MEN</a:t>
            </a:r>
          </a:p>
        </p:txBody>
      </p:sp>
      <p:sp>
        <p:nvSpPr>
          <p:cNvPr id="22" name="Éclair 21"/>
          <p:cNvSpPr/>
          <p:nvPr/>
        </p:nvSpPr>
        <p:spPr>
          <a:xfrm rot="5060669">
            <a:off x="6570671" y="733323"/>
            <a:ext cx="557390" cy="610655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867143" y="731615"/>
            <a:ext cx="3231644" cy="483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Journée « égalité filles- garçons</a:t>
            </a:r>
          </a:p>
          <a:p>
            <a:pPr algn="ctr"/>
            <a:r>
              <a:rPr lang="fr-FR" dirty="0"/>
              <a:t>Ateliers écriture </a:t>
            </a:r>
          </a:p>
        </p:txBody>
      </p:sp>
      <p:sp>
        <p:nvSpPr>
          <p:cNvPr id="23" name="Éclair 22"/>
          <p:cNvSpPr/>
          <p:nvPr/>
        </p:nvSpPr>
        <p:spPr>
          <a:xfrm rot="4869424">
            <a:off x="2229292" y="765141"/>
            <a:ext cx="565670" cy="610655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clair 23"/>
          <p:cNvSpPr/>
          <p:nvPr/>
        </p:nvSpPr>
        <p:spPr>
          <a:xfrm rot="10396108">
            <a:off x="5813705" y="917083"/>
            <a:ext cx="557390" cy="610655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2" grpId="0"/>
      <p:bldP spid="28" grpId="0" animBg="1"/>
      <p:bldP spid="4" grpId="0" animBg="1"/>
      <p:bldP spid="29" grpId="0" animBg="1"/>
      <p:bldP spid="30" grpId="0" animBg="1"/>
      <p:bldP spid="31" grpId="0" animBg="1"/>
      <p:bldP spid="8" grpId="0" animBg="1"/>
      <p:bldP spid="33" grpId="0" animBg="1"/>
      <p:bldP spid="34" grpId="0" animBg="1"/>
      <p:bldP spid="35" grpId="0" animBg="1"/>
      <p:bldP spid="36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89256" y="116298"/>
            <a:ext cx="1605410" cy="161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9506" y="176466"/>
            <a:ext cx="704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Exemple de l’engagement des élèves : sondage du CVC sur l’Egalité Filles-Garçons - Collège Alphonse Karr – Saint-Raphaël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9543"/>
            <a:ext cx="4672094" cy="2296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427" y="2519454"/>
            <a:ext cx="4410069" cy="19670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182" y="4695029"/>
            <a:ext cx="4438489" cy="2237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8634" y="80602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Ils et elles ont utilisé le livret pédagogique « pour l’égalité, mon CVC s’engage » pour mener une réflexion et mettre en œuvre des actions pour l’égalité et contre le sexisme</a:t>
            </a:r>
          </a:p>
          <a:p>
            <a:pPr marL="342900" indent="-342900">
              <a:buAutoNum type="arabicPeriod"/>
            </a:pPr>
            <a:r>
              <a:rPr lang="fr-FR" sz="1400" b="1" dirty="0"/>
              <a:t>J’observe en utilisant un outil de diagnostic. 2. J’analyse je définis les priorités et les leviers d’action 3. J’agis  en utilisant des ressources</a:t>
            </a:r>
          </a:p>
        </p:txBody>
      </p:sp>
    </p:spTree>
    <p:extLst>
      <p:ext uri="{BB962C8B-B14F-4D97-AF65-F5344CB8AC3E}">
        <p14:creationId xmlns:p14="http://schemas.microsoft.com/office/powerpoint/2010/main" val="216199225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diaporama-academique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.pot [Mode de compatibilité]" id="{ABE4140C-D376-4BE9-BDFF-23C74214A693}" vid="{26625D04-A03A-4312-80BA-6114A8B3F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13048</TotalTime>
  <Words>2357</Words>
  <Application>Microsoft Macintosh PowerPoint</Application>
  <PresentationFormat>Affichage à l'écran (4:3)</PresentationFormat>
  <Paragraphs>355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Calibri</vt:lpstr>
      <vt:lpstr>Helvetica Neue</vt:lpstr>
      <vt:lpstr>inherit</vt:lpstr>
      <vt:lpstr>Marianne</vt:lpstr>
      <vt:lpstr>Times New Roman</vt:lpstr>
      <vt:lpstr>Work Sans</vt:lpstr>
      <vt:lpstr>Zapf Dingbats</vt:lpstr>
      <vt:lpstr>modele-diaporama-academique-2016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Cédric EVAIN</cp:lastModifiedBy>
  <cp:revision>983</cp:revision>
  <cp:lastPrinted>2020-12-16T06:50:34Z</cp:lastPrinted>
  <dcterms:created xsi:type="dcterms:W3CDTF">2017-06-01T09:36:37Z</dcterms:created>
  <dcterms:modified xsi:type="dcterms:W3CDTF">2022-12-23T15:09:46Z</dcterms:modified>
</cp:coreProperties>
</file>