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98" r:id="rId2"/>
    <p:sldId id="599" r:id="rId3"/>
    <p:sldId id="600" r:id="rId4"/>
    <p:sldId id="601" r:id="rId5"/>
    <p:sldId id="602" r:id="rId6"/>
    <p:sldId id="603" r:id="rId7"/>
    <p:sldId id="604" r:id="rId8"/>
    <p:sldId id="605" r:id="rId9"/>
    <p:sldId id="606" r:id="rId10"/>
    <p:sldId id="607" r:id="rId11"/>
    <p:sldId id="630" r:id="rId12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anie izabel" initials="siz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A638"/>
    <a:srgbClr val="FFE061"/>
    <a:srgbClr val="1F15FF"/>
    <a:srgbClr val="73B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05" autoAdjust="0"/>
    <p:restoredTop sz="92169" autoAdjust="0"/>
  </p:normalViewPr>
  <p:slideViewPr>
    <p:cSldViewPr snapToGrid="0" snapToObjects="1">
      <p:cViewPr varScale="1">
        <p:scale>
          <a:sx n="105" d="100"/>
          <a:sy n="105" d="100"/>
        </p:scale>
        <p:origin x="100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euille_de_calcul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FILLES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1 moins bone note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DES MOTS ET DES MAUX</c:v>
                </c:pt>
                <c:pt idx="1">
                  <c:v>GENERATION NUMERIQUE</c:v>
                </c:pt>
                <c:pt idx="2">
                  <c:v>SOUFFRES DOULEURS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27.27</c:v>
                </c:pt>
                <c:pt idx="1">
                  <c:v>2.72</c:v>
                </c:pt>
                <c:pt idx="2">
                  <c:v>6.81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6-4DC1-A68C-4C09548CCF13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DES MOTS ET DES MAUX</c:v>
                </c:pt>
                <c:pt idx="1">
                  <c:v>GENERATION NUMERIQUE</c:v>
                </c:pt>
                <c:pt idx="2">
                  <c:v>SOUFFRES DOULEURS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47.72</c:v>
                </c:pt>
                <c:pt idx="1">
                  <c:v>4.54</c:v>
                </c:pt>
                <c:pt idx="2">
                  <c:v>54.54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E6-4DC1-A68C-4C09548CCF13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3 meilleure note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DES MOTS ET DES MAUX</c:v>
                </c:pt>
                <c:pt idx="1">
                  <c:v>GENERATION NUMERIQUE</c:v>
                </c:pt>
                <c:pt idx="2">
                  <c:v>SOUFFRES DOULEURS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25</c:v>
                </c:pt>
                <c:pt idx="1">
                  <c:v>93.18</c:v>
                </c:pt>
                <c:pt idx="2">
                  <c:v>38.630000000000003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E6-4DC1-A68C-4C09548CC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176464"/>
        <c:axId val="299175288"/>
      </c:barChart>
      <c:catAx>
        <c:axId val="2991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175288"/>
        <c:crosses val="autoZero"/>
        <c:auto val="1"/>
        <c:lblAlgn val="ctr"/>
        <c:lblOffset val="100"/>
        <c:noMultiLvlLbl val="0"/>
      </c:catAx>
      <c:valAx>
        <c:axId val="299175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1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GARCONS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1 moins bone note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DES MOTS ET DES MAUX</c:v>
                </c:pt>
                <c:pt idx="1">
                  <c:v>GENERATION NUMERIQUE</c:v>
                </c:pt>
                <c:pt idx="2">
                  <c:v>SOUFFRES DOULEURS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27.6</c:v>
                </c:pt>
                <c:pt idx="1">
                  <c:v>4.25</c:v>
                </c:pt>
                <c:pt idx="2">
                  <c:v>12.76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8A-4794-8495-19359ACD41B6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DES MOTS ET DES MAUX</c:v>
                </c:pt>
                <c:pt idx="1">
                  <c:v>GENERATION NUMERIQUE</c:v>
                </c:pt>
                <c:pt idx="2">
                  <c:v>SOUFFRES DOULEURS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44.68</c:v>
                </c:pt>
                <c:pt idx="1">
                  <c:v>10.63</c:v>
                </c:pt>
                <c:pt idx="2">
                  <c:v>57.44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8A-4794-8495-19359ACD41B6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3 meilleure note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DES MOTS ET DES MAUX</c:v>
                </c:pt>
                <c:pt idx="1">
                  <c:v>GENERATION NUMERIQUE</c:v>
                </c:pt>
                <c:pt idx="2">
                  <c:v>SOUFFRES DOULEURS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25.53</c:v>
                </c:pt>
                <c:pt idx="1">
                  <c:v>89.36</c:v>
                </c:pt>
                <c:pt idx="2">
                  <c:v>29.78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8A-4794-8495-19359ACD4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169800"/>
        <c:axId val="299173328"/>
      </c:barChart>
      <c:catAx>
        <c:axId val="299169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173328"/>
        <c:crosses val="autoZero"/>
        <c:auto val="1"/>
        <c:lblAlgn val="ctr"/>
        <c:lblOffset val="100"/>
        <c:noMultiLvlLbl val="0"/>
      </c:catAx>
      <c:valAx>
        <c:axId val="29917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169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368391-D300-4E41-A9B6-AC569E19C12F}" type="datetimeFigureOut">
              <a:rPr lang="fr-FR"/>
              <a:pPr>
                <a:defRPr/>
              </a:pPr>
              <a:t>26/12/2022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893494-EB1C-4EF4-9347-789A422A5F38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5166061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5BD8B8-1E7C-4C2D-82FA-833694FC514F}" type="datetimeFigureOut">
              <a:rPr lang="fr-FR"/>
              <a:pPr>
                <a:defRPr/>
              </a:pPr>
              <a:t>26/12/2022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B1FA2F-4FE6-4520-81FD-33D5BCA4DE83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158356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0"/>
            <a:ext cx="927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8C24E27A-B8D0-4778-94D3-D09BE9ED1907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8F8220-1C6F-4A69-A58D-E656636C8B96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06286"/>
            <a:ext cx="7451154" cy="1207008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1070" y="3901316"/>
            <a:ext cx="4370832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5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4CFFF790-657F-4502-B871-FCD4CDC5EC0F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23C95-0FB8-4FA9-B91E-42C5A7A425F6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65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E424958B-3E54-4D56-96D0-62C68EEDECA0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F7AC9-570A-454A-9BEE-447FFF6BFD9C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883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FF4E23D6-A12C-468E-A333-DADDA74FB451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5BF15-BDDD-4404-BF11-8BB3715CB281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/>
          <a:lstStyle>
            <a:lvl1pPr eaLnBrk="1" hangingPunct="1"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832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3E6204F5-4F16-404E-AC56-2C0AA355A458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age 11" descr="logo NP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69A3FC-A20D-4019-A8BA-052DDC0C7A4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pic>
        <p:nvPicPr>
          <p:cNvPr id="7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26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57CC9108-0759-4054-8014-356286044CC1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0CB78E-64AA-4950-93A3-07032DE1FBA1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38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2CCF50EC-0727-4D48-9954-F7C25D80DCDC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950FFD-551A-4328-BA63-AF7E787C8672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63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D8DB67CE-FC18-4A9F-A835-9B5D9AAEA765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6CCD3-BF0A-4D96-B00A-B41D27069C0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39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3EC88055-11C8-4423-9142-FC47B2F11A79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499B0B-50FA-4780-B055-3C24B4BAE23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888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500EA998-2CB1-44FF-8CFE-7BE9E31085ED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FAAEF2-BAE8-4755-8CDE-446CCB202D05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69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4B931504-F481-4EF8-86EA-024EEED93F3F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56B41F-84F6-448B-91E8-6C8AE58F4547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6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36513"/>
            <a:ext cx="8731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9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EAA45B13-64EA-4F22-BFEE-4D2AF1FDDD60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32" name="Image 11" descr="logo NPA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1BE52D-4456-46F6-A83D-F9082E6682BA}" type="slidenum">
              <a:rPr lang="fr-FR" altLang="fr-FR"/>
              <a:pPr/>
              <a:t>‹N°›</a:t>
            </a:fld>
            <a:endParaRPr lang="fr-FR" altLang="fr-FR" dirty="0"/>
          </a:p>
        </p:txBody>
      </p:sp>
      <p:sp>
        <p:nvSpPr>
          <p:cNvPr id="1034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83C0E-2CE3-44DD-892A-20B2664174B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atricia.lassus@ac-normandie.fr" TargetMode="External"/><Relationship Id="rId2" Type="http://schemas.openxmlformats.org/officeDocument/2006/relationships/hyperlink" Target="mailto:sylvie.debled@ac-normandie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ephanie.legallais@ac-normandie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2304255"/>
          </a:xfrm>
        </p:spPr>
        <p:txBody>
          <a:bodyPr/>
          <a:lstStyle/>
          <a:p>
            <a:pPr eaLnBrk="1" hangingPunct="1"/>
            <a:r>
              <a:rPr lang="fr-FR" altLang="fr-FR" sz="5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Relations entre Ados</a:t>
            </a:r>
          </a:p>
        </p:txBody>
      </p:sp>
      <p:pic>
        <p:nvPicPr>
          <p:cNvPr id="8" name="Picture 4" descr="http://img.over-blog.com/300x297/3/88/16/86/PANNEAU-STOP-DISCRIMIN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509" y="2492896"/>
            <a:ext cx="3384376" cy="3349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97942" y="2330092"/>
            <a:ext cx="157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fr-FR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ème</a:t>
            </a:r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Zone de texte 2"/>
          <p:cNvSpPr txBox="1">
            <a:spLocks noChangeArrowheads="1"/>
          </p:cNvSpPr>
          <p:nvPr/>
        </p:nvSpPr>
        <p:spPr bwMode="auto">
          <a:xfrm>
            <a:off x="2385978" y="5959984"/>
            <a:ext cx="4536504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Segoe Print"/>
                <a:ea typeface="Calibri"/>
                <a:cs typeface="Times New Roman"/>
              </a:rPr>
              <a:t>Bien vivre la et avec la différence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9968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 rot="16200000">
            <a:off x="7059439" y="4734979"/>
            <a:ext cx="3553147" cy="365125"/>
          </a:xfrm>
        </p:spPr>
        <p:txBody>
          <a:bodyPr/>
          <a:lstStyle/>
          <a:p>
            <a:r>
              <a:rPr lang="fr-FR" altLang="fr-FR" dirty="0"/>
              <a:t>© Debled / Izabel / Lassus / </a:t>
            </a:r>
            <a:r>
              <a:rPr lang="fr-FR" altLang="fr-FR" dirty="0" err="1"/>
              <a:t>Vilain-Ménard</a:t>
            </a:r>
            <a:endParaRPr lang="fr-FR" alt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0"/>
            <a:ext cx="8229600" cy="7651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6pPr>
            <a:lvl7pPr marL="9144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7pPr>
            <a:lvl8pPr marL="13716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8pPr>
            <a:lvl9pPr marL="18288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9pPr>
          </a:lstStyle>
          <a:p>
            <a:r>
              <a:rPr lang="fr-FR" altLang="fr-F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Bilan de la journée de mars 2016</a:t>
            </a: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 bwMode="auto">
          <a:xfrm>
            <a:off x="452425" y="692696"/>
            <a:ext cx="8383588" cy="158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12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12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1200" b="1" dirty="0"/>
              <a:t>A la question « Pour chacun de ces ateliers, peux-tu attribuer une « note » : </a:t>
            </a:r>
            <a:r>
              <a:rPr lang="fr-FR" altLang="fr-FR" sz="1200" b="1" dirty="0">
                <a:solidFill>
                  <a:srgbClr val="0070C0"/>
                </a:solidFill>
              </a:rPr>
              <a:t>1 </a:t>
            </a:r>
            <a:r>
              <a:rPr lang="fr-FR" altLang="fr-FR" sz="1200" dirty="0">
                <a:solidFill>
                  <a:srgbClr val="0070C0"/>
                </a:solidFill>
              </a:rPr>
              <a:t>la moins bonne</a:t>
            </a:r>
            <a:r>
              <a:rPr lang="fr-FR" altLang="fr-FR" sz="1200" dirty="0"/>
              <a:t>, </a:t>
            </a:r>
            <a:r>
              <a:rPr lang="fr-FR" altLang="fr-FR" sz="1200" b="1" dirty="0">
                <a:solidFill>
                  <a:srgbClr val="92D050"/>
                </a:solidFill>
              </a:rPr>
              <a:t>3</a:t>
            </a:r>
            <a:r>
              <a:rPr lang="fr-FR" altLang="fr-FR" sz="1200" dirty="0">
                <a:solidFill>
                  <a:srgbClr val="92D050"/>
                </a:solidFill>
              </a:rPr>
              <a:t> la meilleure</a:t>
            </a:r>
            <a:r>
              <a:rPr lang="fr-FR" altLang="fr-FR" sz="1200" dirty="0"/>
              <a:t>, les élèves répondent : </a:t>
            </a:r>
          </a:p>
          <a:p>
            <a:pPr marL="0" indent="0" eaLnBrk="1" hangingPunct="1">
              <a:lnSpc>
                <a:spcPct val="80000"/>
              </a:lnSpc>
            </a:pPr>
            <a:endParaRPr lang="fr-FR" altLang="fr-FR" sz="2000" dirty="0"/>
          </a:p>
        </p:txBody>
      </p:sp>
      <p:graphicFrame>
        <p:nvGraphicFramePr>
          <p:cNvPr id="9" name="Graphique 8"/>
          <p:cNvGraphicFramePr/>
          <p:nvPr/>
        </p:nvGraphicFramePr>
        <p:xfrm>
          <a:off x="1691680" y="798098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/>
          <p:nvPr/>
        </p:nvGraphicFramePr>
        <p:xfrm>
          <a:off x="1691680" y="3861048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9081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052736"/>
            <a:ext cx="8666155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fr-F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fr-F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hlinkClick r:id="rId2"/>
              </a:rPr>
              <a:t>s</a:t>
            </a:r>
            <a:r>
              <a:rPr lang="fr-FR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hlinkClick r:id="rId2"/>
              </a:rPr>
              <a:t>ylvie.debled@ac-normandie.fr</a:t>
            </a:r>
            <a:endParaRPr lang="fr-F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r-F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fr-F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hlinkClick r:id="rId3"/>
              </a:rPr>
              <a:t>patricia.lassus@ac-normandie.fr</a:t>
            </a:r>
            <a:endParaRPr lang="fr-F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r-F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fr-F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hlinkClick r:id="rId4"/>
              </a:rPr>
              <a:t>stephanie.legallais@ac-normandie.fr</a:t>
            </a:r>
            <a:endParaRPr lang="fr-F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r-F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r-F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r-F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68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 descr="http://img.over-blog.com/300x297/3/88/16/86/PANNEAU-STOP-DISCRIMIN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ccolade fermante 6"/>
          <p:cNvSpPr/>
          <p:nvPr/>
        </p:nvSpPr>
        <p:spPr>
          <a:xfrm>
            <a:off x="3834765" y="9152890"/>
            <a:ext cx="163195" cy="61404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932039" y="874207"/>
            <a:ext cx="65198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351437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34764" y="1105879"/>
            <a:ext cx="46976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Temps fort pour tous-tes les élèves de </a:t>
            </a:r>
            <a:r>
              <a:rPr lang="fr-FR" b="1" dirty="0"/>
              <a:t>6</a:t>
            </a:r>
            <a:r>
              <a:rPr lang="fr-FR" b="1" baseline="30000" dirty="0"/>
              <a:t>e</a:t>
            </a:r>
            <a:r>
              <a:rPr lang="fr-FR" dirty="0"/>
              <a:t>, </a:t>
            </a:r>
            <a:r>
              <a:rPr lang="fr-FR" b="1" dirty="0"/>
              <a:t>5</a:t>
            </a:r>
            <a:r>
              <a:rPr lang="fr-FR" b="1" baseline="30000" dirty="0"/>
              <a:t>e</a:t>
            </a:r>
            <a:r>
              <a:rPr lang="fr-FR" dirty="0"/>
              <a:t> et </a:t>
            </a:r>
            <a:r>
              <a:rPr lang="fr-FR" b="1" dirty="0"/>
              <a:t>3</a:t>
            </a:r>
            <a:r>
              <a:rPr lang="fr-FR" b="1" baseline="30000" dirty="0"/>
              <a:t>e</a:t>
            </a:r>
            <a:r>
              <a:rPr lang="fr-FR" dirty="0"/>
              <a:t> autour du harcèlement de 8h30 à 9h30 animé par les équipes pédagogiques.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7584" y="3356992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Journée dédiée aux 4</a:t>
            </a:r>
            <a:r>
              <a:rPr lang="fr-FR" b="1" baseline="30000" dirty="0"/>
              <a:t>e</a:t>
            </a:r>
            <a:r>
              <a:rPr lang="fr-FR" dirty="0"/>
              <a:t>, multiples ateliers (8h30 – 16h) : </a:t>
            </a:r>
          </a:p>
          <a:p>
            <a:pPr lvl="0"/>
            <a:r>
              <a:rPr lang="fr-FR" dirty="0"/>
              <a:t>	- </a:t>
            </a:r>
            <a:r>
              <a:rPr lang="fr-FR" b="1" dirty="0"/>
              <a:t>Des mots et des Maux</a:t>
            </a:r>
            <a:r>
              <a:rPr lang="fr-FR" dirty="0"/>
              <a:t>, équipe pédagogique</a:t>
            </a:r>
          </a:p>
          <a:p>
            <a:pPr lvl="0"/>
            <a:r>
              <a:rPr lang="fr-FR" dirty="0"/>
              <a:t>	- </a:t>
            </a:r>
            <a:r>
              <a:rPr lang="fr-FR" b="1" dirty="0"/>
              <a:t>Le bon usage des nouvelles technologies </a:t>
            </a:r>
            <a:r>
              <a:rPr lang="fr-FR" dirty="0"/>
              <a:t>(cyber harcèlement) 	par M. </a:t>
            </a:r>
            <a:r>
              <a:rPr lang="fr-FR" dirty="0" err="1"/>
              <a:t>Henno</a:t>
            </a:r>
            <a:r>
              <a:rPr lang="fr-FR" dirty="0"/>
              <a:t> journaliste et auteur, spécialiste d'Internet et des 	nouveaux outils de communication</a:t>
            </a:r>
          </a:p>
          <a:p>
            <a:pPr lvl="0"/>
            <a:r>
              <a:rPr lang="fr-FR" dirty="0"/>
              <a:t>	- </a:t>
            </a:r>
            <a:r>
              <a:rPr lang="fr-FR" b="1" dirty="0"/>
              <a:t>Gendarmes</a:t>
            </a:r>
            <a:r>
              <a:rPr lang="fr-FR" dirty="0"/>
              <a:t> de Ouistreham rappels aux lois</a:t>
            </a:r>
          </a:p>
          <a:p>
            <a:pPr lvl="0"/>
            <a:r>
              <a:rPr lang="fr-FR" dirty="0"/>
              <a:t>	- </a:t>
            </a:r>
            <a:r>
              <a:rPr lang="fr-FR" b="1" dirty="0"/>
              <a:t>Ligue des droits de l’Homme</a:t>
            </a:r>
          </a:p>
          <a:p>
            <a:pPr lvl="0"/>
            <a:r>
              <a:rPr lang="fr-FR" dirty="0"/>
              <a:t>	- </a:t>
            </a:r>
            <a:r>
              <a:rPr lang="fr-FR" b="1" dirty="0"/>
              <a:t>SOS homophobie</a:t>
            </a:r>
            <a:r>
              <a:rPr lang="fr-FR" dirty="0"/>
              <a:t>	              différences et discriminations</a:t>
            </a:r>
          </a:p>
          <a:p>
            <a:pPr lvl="0"/>
            <a:r>
              <a:rPr lang="fr-FR" dirty="0"/>
              <a:t>	- </a:t>
            </a:r>
            <a:r>
              <a:rPr lang="fr-FR" b="1" dirty="0"/>
              <a:t>Maison des diversités</a:t>
            </a:r>
          </a:p>
          <a:p>
            <a:endParaRPr lang="fr-FR" dirty="0"/>
          </a:p>
        </p:txBody>
      </p:sp>
      <p:pic>
        <p:nvPicPr>
          <p:cNvPr id="16" name="il_fi" descr="http://img15.hostingpics.net/pics/792176Vivreensemb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945" y="1144634"/>
            <a:ext cx="845820" cy="845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l_fi" descr="http://img15.hostingpics.net/pics/792176Vivreensemb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5" y="3356992"/>
            <a:ext cx="845820" cy="84582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Accolade fermante 12"/>
          <p:cNvSpPr/>
          <p:nvPr/>
        </p:nvSpPr>
        <p:spPr>
          <a:xfrm>
            <a:off x="5076056" y="5157192"/>
            <a:ext cx="216024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876256" y="5739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99639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http://i.ytimg.com/vi/EpT9PL8RCw0/maxresdefaul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5" b="8217"/>
          <a:stretch/>
        </p:blipFill>
        <p:spPr bwMode="auto">
          <a:xfrm>
            <a:off x="365545" y="800036"/>
            <a:ext cx="3954965" cy="1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133917" y="390908"/>
            <a:ext cx="3168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journée au travail</a:t>
            </a:r>
          </a:p>
        </p:txBody>
      </p:sp>
      <p:pic>
        <p:nvPicPr>
          <p:cNvPr id="100356" name="Picture 4" descr="http://www.lecourrier-lecho.fr/files/2013/12/valentine_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" b="6614"/>
          <a:stretch/>
        </p:blipFill>
        <p:spPr bwMode="auto">
          <a:xfrm>
            <a:off x="4644007" y="800036"/>
            <a:ext cx="3960503" cy="1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276836" y="385565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petite Emilie - </a:t>
            </a:r>
            <a:r>
              <a:rPr lang="fr-FR" dirty="0" err="1"/>
              <a:t>Keen’V</a:t>
            </a:r>
            <a:endParaRPr lang="fr-FR" dirty="0"/>
          </a:p>
        </p:txBody>
      </p:sp>
      <p:pic>
        <p:nvPicPr>
          <p:cNvPr id="100358" name="Picture 6" descr="http://blogs.crdp-limousin.fr/87-chateauponsac-college-timbal-blog-hg/files/2014/01/agir-contre-le-harclement-a-l-ecol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65" b="3392"/>
          <a:stretch/>
        </p:blipFill>
        <p:spPr bwMode="auto">
          <a:xfrm>
            <a:off x="1319212" y="3788229"/>
            <a:ext cx="650557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576536" y="3418897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rumeurs / les claques / les injures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65806" y="2852936"/>
            <a:ext cx="322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0070C0"/>
                </a:solidFill>
              </a:rPr>
              <a:t>Exemples de vidéos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47305" y="2575937"/>
            <a:ext cx="3954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Spot choc : harcèlement à l’école – France 5</a:t>
            </a:r>
          </a:p>
          <a:p>
            <a:r>
              <a:rPr lang="fr-FR" sz="1000" dirty="0"/>
              <a:t>Google vidéo : « une journée au travail  homme harcelé par ses collègues »</a:t>
            </a:r>
          </a:p>
        </p:txBody>
      </p:sp>
    </p:spTree>
    <p:extLst>
      <p:ext uri="{BB962C8B-B14F-4D97-AF65-F5344CB8AC3E}">
        <p14:creationId xmlns:p14="http://schemas.microsoft.com/office/powerpoint/2010/main" val="148301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24744"/>
            <a:ext cx="8064896" cy="4676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4360" marR="59436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</a:pPr>
            <a:r>
              <a:rPr lang="fr-FR" sz="2400" b="1" i="1" dirty="0">
                <a:solidFill>
                  <a:srgbClr val="4F81BD"/>
                </a:solidFill>
                <a:latin typeface="Calibri"/>
                <a:ea typeface="Calibri"/>
                <a:cs typeface="Times New Roman"/>
              </a:rPr>
              <a:t>ATELIER : Des Mots et des Maux…				2h00</a:t>
            </a:r>
            <a:endParaRPr lang="fr-FR" b="1" i="1" dirty="0">
              <a:solidFill>
                <a:srgbClr val="4F81BD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u="sng" dirty="0">
                <a:latin typeface="Calibri"/>
                <a:ea typeface="Calibri"/>
                <a:cs typeface="Times New Roman"/>
              </a:rPr>
              <a:t>Thème</a:t>
            </a:r>
            <a:r>
              <a:rPr lang="fr-FR" dirty="0">
                <a:latin typeface="Calibri"/>
                <a:ea typeface="Calibri"/>
                <a:cs typeface="Times New Roman"/>
              </a:rPr>
              <a:t> : les insultes, catégorisation d’élève ou de groupes d’élèves  vis-à-vis d’une différence…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u="sng" dirty="0">
                <a:latin typeface="Calibri"/>
                <a:ea typeface="Calibri"/>
                <a:cs typeface="Times New Roman"/>
              </a:rPr>
              <a:t>Objectifs</a:t>
            </a:r>
            <a:r>
              <a:rPr lang="fr-FR" dirty="0">
                <a:latin typeface="Calibri"/>
                <a:ea typeface="Calibri"/>
                <a:cs typeface="Times New Roman"/>
              </a:rPr>
              <a:t> :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Calibri"/>
              <a:buChar char="-"/>
            </a:pPr>
            <a:r>
              <a:rPr lang="fr-FR" dirty="0">
                <a:latin typeface="Calibri"/>
                <a:ea typeface="Calibri"/>
                <a:cs typeface="Times New Roman"/>
              </a:rPr>
              <a:t>définir ou redéfinir ce que les élèves mettent « derrière les mots », nature du propos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Calibri"/>
              <a:buChar char="-"/>
            </a:pPr>
            <a:r>
              <a:rPr lang="fr-FR" dirty="0">
                <a:latin typeface="Calibri"/>
                <a:ea typeface="Calibri"/>
                <a:cs typeface="Times New Roman"/>
              </a:rPr>
              <a:t>se mettre à la place de… ressenti… prise de conscience de l’impact des mots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u="sng" dirty="0">
                <a:latin typeface="Calibri"/>
                <a:ea typeface="Calibri"/>
                <a:cs typeface="Times New Roman"/>
              </a:rPr>
              <a:t>Modalités</a:t>
            </a:r>
            <a:r>
              <a:rPr lang="fr-FR" dirty="0">
                <a:latin typeface="Calibri"/>
                <a:ea typeface="Calibri"/>
                <a:cs typeface="Times New Roman"/>
              </a:rPr>
              <a:t> : groupe de 20 élèves / 4-5 groupes de 5-4 élèves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u="sng" dirty="0">
                <a:latin typeface="Calibri"/>
                <a:ea typeface="Calibri"/>
                <a:cs typeface="Times New Roman"/>
              </a:rPr>
              <a:t>Matériel</a:t>
            </a:r>
            <a:r>
              <a:rPr lang="fr-FR" dirty="0">
                <a:latin typeface="Calibri"/>
                <a:ea typeface="Calibri"/>
                <a:cs typeface="Times New Roman"/>
              </a:rPr>
              <a:t> : post-it / feuilles / feutres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u="sng" dirty="0">
                <a:latin typeface="Calibri"/>
                <a:ea typeface="Calibri"/>
                <a:cs typeface="Times New Roman"/>
              </a:rPr>
              <a:t>Supports</a:t>
            </a:r>
            <a:r>
              <a:rPr lang="fr-FR" dirty="0">
                <a:latin typeface="Calibri"/>
                <a:ea typeface="Calibri"/>
                <a:cs typeface="Times New Roman"/>
              </a:rPr>
              <a:t> : extraits vidéos / textes rappel à la loi / témoignages / définitions des termes (leur nature, ex : insulte, insulte sexiste, blasphème, diffamatoire, dégradant…)</a:t>
            </a:r>
            <a:endParaRPr lang="fr-FR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950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fr-FR" altLang="fr-F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Bilan de la journée d’avril 2014</a:t>
            </a:r>
          </a:p>
        </p:txBody>
      </p:sp>
      <p:sp>
        <p:nvSpPr>
          <p:cNvPr id="11" name="Espace réservé du contenu 3"/>
          <p:cNvSpPr>
            <a:spLocks noGrp="1"/>
          </p:cNvSpPr>
          <p:nvPr>
            <p:ph sz="half" idx="4294967295"/>
          </p:nvPr>
        </p:nvSpPr>
        <p:spPr>
          <a:xfrm>
            <a:off x="452425" y="692696"/>
            <a:ext cx="8383588" cy="1584623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1700" b="1" dirty="0"/>
              <a:t>A la question « Pour chacun de ces ateliers, peux-tu attribuer une « note » :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000" b="1" dirty="0">
                <a:solidFill>
                  <a:srgbClr val="0070C0"/>
                </a:solidFill>
              </a:rPr>
              <a:t>1 </a:t>
            </a:r>
            <a:r>
              <a:rPr lang="fr-FR" altLang="fr-FR" sz="2000" dirty="0">
                <a:solidFill>
                  <a:srgbClr val="0070C0"/>
                </a:solidFill>
              </a:rPr>
              <a:t>la moins bonne</a:t>
            </a:r>
            <a:r>
              <a:rPr lang="fr-FR" altLang="fr-FR" sz="2000" dirty="0"/>
              <a:t>, </a:t>
            </a:r>
            <a:r>
              <a:rPr lang="fr-FR" altLang="fr-FR" sz="2000" b="1" dirty="0">
                <a:solidFill>
                  <a:srgbClr val="92D050"/>
                </a:solidFill>
              </a:rPr>
              <a:t>3</a:t>
            </a:r>
            <a:r>
              <a:rPr lang="fr-FR" altLang="fr-FR" sz="2000" dirty="0">
                <a:solidFill>
                  <a:srgbClr val="92D050"/>
                </a:solidFill>
              </a:rPr>
              <a:t> la meilleure</a:t>
            </a:r>
            <a:r>
              <a:rPr lang="fr-FR" altLang="fr-FR" sz="2000" dirty="0"/>
              <a:t>, les élèves répondent : </a:t>
            </a:r>
          </a:p>
          <a:p>
            <a:pPr marL="0" indent="0" eaLnBrk="1" hangingPunct="1">
              <a:lnSpc>
                <a:spcPct val="80000"/>
              </a:lnSpc>
            </a:pPr>
            <a:endParaRPr lang="fr-FR" altLang="fr-FR" sz="2000" dirty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21" y="1340767"/>
            <a:ext cx="8311084" cy="4861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855227" y="5876258"/>
            <a:ext cx="157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fr-FR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ème</a:t>
            </a:r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808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 descr="http://img.over-blog.com/300x297/3/88/16/86/PANNEAU-STOP-DISCRIMIN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ccolade fermante 6"/>
          <p:cNvSpPr/>
          <p:nvPr/>
        </p:nvSpPr>
        <p:spPr>
          <a:xfrm>
            <a:off x="3834765" y="9152890"/>
            <a:ext cx="163195" cy="61404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932039" y="874207"/>
            <a:ext cx="65198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351437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34764" y="1105879"/>
            <a:ext cx="46976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Temps fort pour tous-tes les élèves de </a:t>
            </a:r>
            <a:r>
              <a:rPr lang="fr-FR" b="1" dirty="0"/>
              <a:t>6</a:t>
            </a:r>
            <a:r>
              <a:rPr lang="fr-FR" b="1" baseline="30000" dirty="0"/>
              <a:t>e</a:t>
            </a:r>
            <a:r>
              <a:rPr lang="fr-FR" dirty="0"/>
              <a:t>, </a:t>
            </a:r>
            <a:r>
              <a:rPr lang="fr-FR" b="1" dirty="0"/>
              <a:t>5</a:t>
            </a:r>
            <a:r>
              <a:rPr lang="fr-FR" b="1" baseline="30000" dirty="0"/>
              <a:t>e</a:t>
            </a:r>
            <a:r>
              <a:rPr lang="fr-FR" dirty="0"/>
              <a:t> et </a:t>
            </a:r>
            <a:r>
              <a:rPr lang="fr-FR" b="1" dirty="0"/>
              <a:t>3</a:t>
            </a:r>
            <a:r>
              <a:rPr lang="fr-FR" b="1" baseline="30000" dirty="0"/>
              <a:t>e</a:t>
            </a:r>
            <a:r>
              <a:rPr lang="fr-FR" dirty="0"/>
              <a:t> autour du harcèlement de 8h30 à 9h30 animé par les équipes pédagogiques.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7584" y="3356992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 Journée dédiée aux 4e, 4 ateliers (8h50 – 17h) : </a:t>
            </a:r>
          </a:p>
          <a:p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/>
              <a:t>« Des mots et des Maux », équipe pédagogique 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chemeClr val="tx2"/>
                </a:solidFill>
              </a:rPr>
              <a:t>CREAI (centre régional d’études et d’actions pour l’insertion) : les dynamiques du harcèlement en milieu scolaire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/>
              <a:t>Gendarmerie de Ouistreham : intervention sur le </a:t>
            </a:r>
            <a:r>
              <a:rPr lang="fr-FR" b="1" dirty="0" err="1"/>
              <a:t>cyberharcèlement</a:t>
            </a:r>
            <a:r>
              <a:rPr lang="fr-FR" b="1" dirty="0"/>
              <a:t> (droits et dérives d’internet) + rappel à la loi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r>
              <a:rPr lang="fr-FR" b="1" dirty="0"/>
              <a:t>- </a:t>
            </a:r>
            <a:r>
              <a:rPr lang="fr-FR" b="1" dirty="0">
                <a:solidFill>
                  <a:schemeClr val="tx2"/>
                </a:solidFill>
              </a:rPr>
              <a:t>« Les souffre-douleurs » témoignages vidéos, équipe pédagogique</a:t>
            </a:r>
          </a:p>
          <a:p>
            <a:endParaRPr lang="fr-FR" dirty="0"/>
          </a:p>
        </p:txBody>
      </p:sp>
      <p:pic>
        <p:nvPicPr>
          <p:cNvPr id="16" name="il_fi" descr="http://img15.hostingpics.net/pics/792176Vivreensemb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945" y="1144634"/>
            <a:ext cx="845820" cy="845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l_fi" descr="http://img15.hostingpics.net/pics/792176Vivreensemb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5" y="3356992"/>
            <a:ext cx="845820" cy="84582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6576124" y="5739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2015</a:t>
            </a:r>
            <a:endParaRPr lang="fr-FR" sz="25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288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5"/>
            <a:ext cx="5616624" cy="315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88348"/>
            <a:ext cx="4346848" cy="284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9552" y="3829109"/>
            <a:ext cx="3292889" cy="15234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5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Émission Infra-rouge</a:t>
            </a:r>
          </a:p>
          <a:p>
            <a:pPr algn="ctr"/>
            <a:r>
              <a:rPr lang="fr-FR" sz="2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France 2</a:t>
            </a:r>
          </a:p>
          <a:p>
            <a:pPr algn="ctr"/>
            <a:endParaRPr lang="fr-FR" sz="2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fr-FR" dirty="0">
                <a:ln w="11430"/>
                <a:solidFill>
                  <a:srgbClr val="00B050"/>
                </a:solidFill>
              </a:rPr>
              <a:t>Disponible sur </a:t>
            </a:r>
            <a:r>
              <a:rPr lang="fr-FR" dirty="0" err="1">
                <a:ln w="11430"/>
                <a:solidFill>
                  <a:srgbClr val="00B050"/>
                </a:solidFill>
              </a:rPr>
              <a:t>youtube</a:t>
            </a:r>
            <a:endParaRPr lang="fr-FR" cap="none" spc="0" dirty="0">
              <a:ln w="11430"/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23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93" y="1324678"/>
            <a:ext cx="8033451" cy="4876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0"/>
            <a:ext cx="8229600" cy="7651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6pPr>
            <a:lvl7pPr marL="9144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7pPr>
            <a:lvl8pPr marL="13716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8pPr>
            <a:lvl9pPr marL="18288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9pPr>
          </a:lstStyle>
          <a:p>
            <a:r>
              <a:rPr lang="fr-FR" altLang="fr-F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Bilan de la journée de mars 2015</a:t>
            </a: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 bwMode="auto">
          <a:xfrm>
            <a:off x="452425" y="692696"/>
            <a:ext cx="8383588" cy="158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12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12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ＭＳ Ｐゴシック" pitchFamily="-112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1700" b="1" dirty="0"/>
              <a:t>A la question « Pour chacun de ces ateliers, peux-tu attribuer une « note » :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000" b="1" dirty="0">
                <a:solidFill>
                  <a:srgbClr val="0070C0"/>
                </a:solidFill>
              </a:rPr>
              <a:t>1 </a:t>
            </a:r>
            <a:r>
              <a:rPr lang="fr-FR" altLang="fr-FR" sz="2000" dirty="0">
                <a:solidFill>
                  <a:srgbClr val="0070C0"/>
                </a:solidFill>
              </a:rPr>
              <a:t>la moins bonne</a:t>
            </a:r>
            <a:r>
              <a:rPr lang="fr-FR" altLang="fr-FR" sz="2000" dirty="0"/>
              <a:t>, </a:t>
            </a:r>
            <a:r>
              <a:rPr lang="fr-FR" altLang="fr-FR" sz="2000" b="1" dirty="0">
                <a:solidFill>
                  <a:srgbClr val="92D050"/>
                </a:solidFill>
              </a:rPr>
              <a:t>3</a:t>
            </a:r>
            <a:r>
              <a:rPr lang="fr-FR" altLang="fr-FR" sz="2000" dirty="0">
                <a:solidFill>
                  <a:srgbClr val="92D050"/>
                </a:solidFill>
              </a:rPr>
              <a:t> la meilleure</a:t>
            </a:r>
            <a:r>
              <a:rPr lang="fr-FR" altLang="fr-FR" sz="2000" dirty="0"/>
              <a:t>, les élèves répondent : </a:t>
            </a:r>
          </a:p>
          <a:p>
            <a:pPr marL="0" indent="0" eaLnBrk="1" hangingPunct="1">
              <a:lnSpc>
                <a:spcPct val="80000"/>
              </a:lnSpc>
            </a:pPr>
            <a:endParaRPr lang="fr-FR" altLang="fr-FR" sz="2000" dirty="0"/>
          </a:p>
        </p:txBody>
      </p:sp>
      <p:sp>
        <p:nvSpPr>
          <p:cNvPr id="6" name="Accolade ouvrante 5"/>
          <p:cNvSpPr/>
          <p:nvPr/>
        </p:nvSpPr>
        <p:spPr>
          <a:xfrm rot="16200000">
            <a:off x="4932040" y="5157191"/>
            <a:ext cx="360040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427984" y="6034407"/>
            <a:ext cx="1388522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5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À revoir</a:t>
            </a:r>
          </a:p>
        </p:txBody>
      </p:sp>
    </p:spTree>
    <p:extLst>
      <p:ext uri="{BB962C8B-B14F-4D97-AF65-F5344CB8AC3E}">
        <p14:creationId xmlns:p14="http://schemas.microsoft.com/office/powerpoint/2010/main" val="160657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 descr="http://img.over-blog.com/300x297/3/88/16/86/PANNEAU-STOP-DISCRIMIN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ccolade fermante 6"/>
          <p:cNvSpPr/>
          <p:nvPr/>
        </p:nvSpPr>
        <p:spPr>
          <a:xfrm>
            <a:off x="3834765" y="9152890"/>
            <a:ext cx="163195" cy="61404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932039" y="874207"/>
            <a:ext cx="65198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351437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34764" y="1105879"/>
            <a:ext cx="46976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Temps fort pour tous-tes les élèves de </a:t>
            </a:r>
            <a:r>
              <a:rPr lang="fr-FR" b="1" dirty="0"/>
              <a:t>6</a:t>
            </a:r>
            <a:r>
              <a:rPr lang="fr-FR" b="1" baseline="30000" dirty="0"/>
              <a:t>e</a:t>
            </a:r>
            <a:r>
              <a:rPr lang="fr-FR" dirty="0"/>
              <a:t>, </a:t>
            </a:r>
            <a:r>
              <a:rPr lang="fr-FR" b="1" dirty="0"/>
              <a:t>5</a:t>
            </a:r>
            <a:r>
              <a:rPr lang="fr-FR" b="1" baseline="30000" dirty="0"/>
              <a:t>e</a:t>
            </a:r>
            <a:r>
              <a:rPr lang="fr-FR" dirty="0"/>
              <a:t> et </a:t>
            </a:r>
            <a:r>
              <a:rPr lang="fr-FR" b="1" dirty="0"/>
              <a:t>3</a:t>
            </a:r>
            <a:r>
              <a:rPr lang="fr-FR" b="1" baseline="30000" dirty="0"/>
              <a:t>e</a:t>
            </a:r>
            <a:r>
              <a:rPr lang="fr-FR" dirty="0"/>
              <a:t> autour du harcèlement de 8h30 à 9h30 animé par les équipes pédagogiques.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7584" y="3356992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 Journée dédiée aux 4e, 4 ateliers (8h30– 16h) : </a:t>
            </a:r>
          </a:p>
          <a:p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/>
              <a:t>« Des mots et des Maux », équipe pédagogique 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/>
              <a:t>Association Génération Numérique : intervention sur le </a:t>
            </a:r>
            <a:r>
              <a:rPr lang="fr-FR" b="1" dirty="0" err="1"/>
              <a:t>cyberharcèlement</a:t>
            </a:r>
            <a:r>
              <a:rPr lang="fr-FR" b="1" dirty="0"/>
              <a:t> (droits et dérives d’internet) + rappel à la loi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r>
              <a:rPr lang="fr-FR" b="1" dirty="0"/>
              <a:t>- </a:t>
            </a:r>
            <a:r>
              <a:rPr lang="fr-FR" b="1" dirty="0">
                <a:solidFill>
                  <a:schemeClr val="tx2"/>
                </a:solidFill>
              </a:rPr>
              <a:t>« Les souffre-douleurs » témoignages vidéos, équipe pédagogique</a:t>
            </a:r>
          </a:p>
          <a:p>
            <a:endParaRPr lang="fr-FR" dirty="0"/>
          </a:p>
        </p:txBody>
      </p:sp>
      <p:pic>
        <p:nvPicPr>
          <p:cNvPr id="16" name="il_fi" descr="http://img15.hostingpics.net/pics/792176Vivreensemb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945" y="1144634"/>
            <a:ext cx="845820" cy="845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l_fi" descr="http://img15.hostingpics.net/pics/792176Vivreensemb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5" y="3356992"/>
            <a:ext cx="845820" cy="84582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6576122" y="5739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</a:t>
            </a:r>
            <a:endParaRPr lang="fr-FR" sz="25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3109774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-diaporama-academique-2016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1.pot [Mode de compatibilité]" id="{ABE4140C-D376-4BE9-BDFF-23C74214A693}" vid="{26625D04-A03A-4312-80BA-6114A8B3F45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13057</TotalTime>
  <Words>604</Words>
  <Application>Microsoft Macintosh PowerPoint</Application>
  <PresentationFormat>Affichage à l'écran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Segoe Print</vt:lpstr>
      <vt:lpstr>modele-diaporama-academique-2016</vt:lpstr>
      <vt:lpstr>Relations entre Ados</vt:lpstr>
      <vt:lpstr>Présentation PowerPoint</vt:lpstr>
      <vt:lpstr>Présentation PowerPoint</vt:lpstr>
      <vt:lpstr>Présentation PowerPoint</vt:lpstr>
      <vt:lpstr>Bilan de la journée d’avril 2014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Cédric EVAIN</cp:lastModifiedBy>
  <cp:revision>985</cp:revision>
  <cp:lastPrinted>2020-12-16T06:50:34Z</cp:lastPrinted>
  <dcterms:created xsi:type="dcterms:W3CDTF">2017-06-01T09:36:37Z</dcterms:created>
  <dcterms:modified xsi:type="dcterms:W3CDTF">2022-12-26T08:19:10Z</dcterms:modified>
</cp:coreProperties>
</file>