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4" r:id="rId8"/>
    <p:sldId id="270" r:id="rId9"/>
    <p:sldId id="265" r:id="rId10"/>
    <p:sldId id="266" r:id="rId11"/>
    <p:sldId id="268" r:id="rId12"/>
    <p:sldId id="267" r:id="rId13"/>
    <p:sldId id="269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8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ED0E-623B-4BA4-B142-DEC5D9722F4C}" type="datetimeFigureOut">
              <a:rPr lang="fr-FR" smtClean="0"/>
              <a:t>17/05/2019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E157-2061-45DD-BCD8-3656D166C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88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ED0E-623B-4BA4-B142-DEC5D9722F4C}" type="datetimeFigureOut">
              <a:rPr lang="fr-FR" smtClean="0"/>
              <a:t>17/05/2019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E157-2061-45DD-BCD8-3656D166C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099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ED0E-623B-4BA4-B142-DEC5D9722F4C}" type="datetimeFigureOut">
              <a:rPr lang="fr-FR" smtClean="0"/>
              <a:t>17/05/2019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E157-2061-45DD-BCD8-3656D166C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98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ED0E-623B-4BA4-B142-DEC5D9722F4C}" type="datetimeFigureOut">
              <a:rPr lang="fr-FR" smtClean="0"/>
              <a:t>17/05/2019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E157-2061-45DD-BCD8-3656D166C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82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ED0E-623B-4BA4-B142-DEC5D9722F4C}" type="datetimeFigureOut">
              <a:rPr lang="fr-FR" smtClean="0"/>
              <a:t>17/05/2019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E157-2061-45DD-BCD8-3656D166C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34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ED0E-623B-4BA4-B142-DEC5D9722F4C}" type="datetimeFigureOut">
              <a:rPr lang="fr-FR" smtClean="0"/>
              <a:t>17/05/2019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E157-2061-45DD-BCD8-3656D166C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692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ED0E-623B-4BA4-B142-DEC5D9722F4C}" type="datetimeFigureOut">
              <a:rPr lang="fr-FR" smtClean="0"/>
              <a:t>17/05/2019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E157-2061-45DD-BCD8-3656D166C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72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ED0E-623B-4BA4-B142-DEC5D9722F4C}" type="datetimeFigureOut">
              <a:rPr lang="fr-FR" smtClean="0"/>
              <a:t>17/05/2019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E157-2061-45DD-BCD8-3656D166C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40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ED0E-623B-4BA4-B142-DEC5D9722F4C}" type="datetimeFigureOut">
              <a:rPr lang="fr-FR" smtClean="0"/>
              <a:t>17/05/2019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E157-2061-45DD-BCD8-3656D166C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93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ED0E-623B-4BA4-B142-DEC5D9722F4C}" type="datetimeFigureOut">
              <a:rPr lang="fr-FR" smtClean="0"/>
              <a:t>17/05/2019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E157-2061-45DD-BCD8-3656D166C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07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ED0E-623B-4BA4-B142-DEC5D9722F4C}" type="datetimeFigureOut">
              <a:rPr lang="fr-FR" smtClean="0"/>
              <a:t>17/05/2019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E157-2061-45DD-BCD8-3656D166C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46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FED0E-623B-4BA4-B142-DEC5D9722F4C}" type="datetimeFigureOut">
              <a:rPr lang="fr-FR" smtClean="0"/>
              <a:t>17/05/2019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2E157-2061-45DD-BCD8-3656D166C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60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53029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L’histoire littéraire dans les nouveaux programmes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77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332510"/>
            <a:ext cx="10515600" cy="665018"/>
          </a:xfrm>
        </p:spPr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rgbClr val="0070C0"/>
                </a:solidFill>
                <a:latin typeface="+mn-lt"/>
              </a:rPr>
              <a:t>Choisir des angles variés </a:t>
            </a:r>
            <a:endParaRPr lang="fr-FR" sz="4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1496292"/>
            <a:ext cx="10515600" cy="4593359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Approche littérature nationale/ transnationale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    Comment Histoire, politique, économie influent sur la Littérature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    Comment les littératures transnationales  dialoguent     </a:t>
            </a:r>
          </a:p>
          <a:p>
            <a:r>
              <a:rPr lang="fr-FR" b="1" dirty="0" err="1" smtClean="0">
                <a:solidFill>
                  <a:srgbClr val="0070C0"/>
                </a:solidFill>
              </a:rPr>
              <a:t>Gender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studies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    Vision du monde/ vision du genre véhiculées par la littérature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     Conditions de création et évolutions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Littérature comme mode de </a:t>
            </a:r>
            <a:r>
              <a:rPr lang="fr-FR" b="1" dirty="0" err="1" smtClean="0">
                <a:solidFill>
                  <a:srgbClr val="0070C0"/>
                </a:solidFill>
              </a:rPr>
              <a:t>Cce</a:t>
            </a:r>
            <a:r>
              <a:rPr lang="fr-FR" b="1" dirty="0" smtClean="0">
                <a:solidFill>
                  <a:srgbClr val="0070C0"/>
                </a:solidFill>
              </a:rPr>
              <a:t> du monde social 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Droit et littérature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Représentation du droit en Littérature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Procès et Littérature 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5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665018"/>
            <a:ext cx="10805968" cy="1059873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+mn-lt"/>
              </a:rPr>
              <a:t>Des démarches de découverte  variées et  d’appropriation intégrées aux différents temps d’étude</a:t>
            </a:r>
            <a:endParaRPr lang="fr-FR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1579419"/>
            <a:ext cx="10515600" cy="4717472"/>
          </a:xfrm>
        </p:spPr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r>
              <a:rPr lang="fr-FR" dirty="0" smtClean="0">
                <a:solidFill>
                  <a:srgbClr val="002060"/>
                </a:solidFill>
              </a:rPr>
              <a:t>Lire/ voir-écouter/ Ecrire/ dire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Latitude donnée par le programme de diversifier les possibilités de découverte d’une époque, d’un mouvement, d’une évolution ( documents écrits , manifestes, correspondances…CAV, HDA </a:t>
            </a:r>
            <a:r>
              <a:rPr lang="fr-FR" dirty="0" err="1" smtClean="0">
                <a:solidFill>
                  <a:srgbClr val="0070C0"/>
                </a:solidFill>
              </a:rPr>
              <a:t>dt</a:t>
            </a:r>
            <a:r>
              <a:rPr lang="fr-FR" dirty="0" smtClean="0">
                <a:solidFill>
                  <a:srgbClr val="0070C0"/>
                </a:solidFill>
              </a:rPr>
              <a:t> musique,  études de l’image, textes  de Littérature  française et d’autres littératures…)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                         Site </a:t>
            </a:r>
            <a:r>
              <a:rPr lang="fr-FR" dirty="0" err="1">
                <a:solidFill>
                  <a:srgbClr val="0070C0"/>
                </a:solidFill>
              </a:rPr>
              <a:t>Gallica</a:t>
            </a:r>
            <a:r>
              <a:rPr lang="fr-FR" dirty="0">
                <a:solidFill>
                  <a:srgbClr val="0070C0"/>
                </a:solidFill>
              </a:rPr>
              <a:t>, En particulier Les Essentiels de la Littérature 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                          Un </a:t>
            </a:r>
            <a:r>
              <a:rPr lang="fr-FR" dirty="0">
                <a:solidFill>
                  <a:srgbClr val="0070C0"/>
                </a:solidFill>
              </a:rPr>
              <a:t>siècle d’écrivains/ La compagnie des auteurs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dirty="0" smtClean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Ecriture et productions créatives / d’invention, d’intervention, d’imitation/ de travail ( résumé, notes de synthèse, schématisation…) </a:t>
            </a:r>
            <a:r>
              <a:rPr lang="fr-FR" dirty="0" err="1" smtClean="0">
                <a:solidFill>
                  <a:srgbClr val="0070C0"/>
                </a:solidFill>
              </a:rPr>
              <a:t>Cf</a:t>
            </a:r>
            <a:r>
              <a:rPr lang="fr-FR" dirty="0" smtClean="0">
                <a:solidFill>
                  <a:srgbClr val="0070C0"/>
                </a:solidFill>
              </a:rPr>
              <a:t> site académique.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Diversité des approches ; étude de texte, lecture de type cursif, recherches individuelles, approfondissement el lecture cursive  supplémentaire, travail en classe, travail personnel, individuel ou en groupes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9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184564"/>
            <a:ext cx="10515600" cy="124691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rgbClr val="0070C0"/>
                </a:solidFill>
                <a:latin typeface="+mn-lt"/>
              </a:rPr>
              <a:t>Des supports nouveaux pour chercher et s’approprier </a:t>
            </a:r>
            <a:endParaRPr lang="fr-FR" sz="4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1704109"/>
            <a:ext cx="10515600" cy="4385542"/>
          </a:xfrm>
        </p:spPr>
        <p:txBody>
          <a:bodyPr/>
          <a:lstStyle/>
          <a:p>
            <a:r>
              <a:rPr lang="fr-FR" dirty="0" smtClean="0"/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3200" dirty="0" smtClean="0">
                <a:solidFill>
                  <a:srgbClr val="0070C0"/>
                </a:solidFill>
              </a:rPr>
              <a:t>Recherches (CDI et ressources numériques)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3200" dirty="0" smtClean="0">
                <a:solidFill>
                  <a:srgbClr val="0070C0"/>
                </a:solidFill>
              </a:rPr>
              <a:t>Frises numériques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3200" dirty="0" err="1" smtClean="0">
                <a:solidFill>
                  <a:srgbClr val="0070C0"/>
                </a:solidFill>
              </a:rPr>
              <a:t>Prezzi</a:t>
            </a:r>
            <a:r>
              <a:rPr lang="fr-FR" sz="3200" dirty="0" smtClean="0">
                <a:solidFill>
                  <a:srgbClr val="0070C0"/>
                </a:solidFill>
              </a:rPr>
              <a:t>  et </a:t>
            </a:r>
            <a:r>
              <a:rPr lang="fr-FR" sz="3200" dirty="0" err="1" smtClean="0">
                <a:solidFill>
                  <a:srgbClr val="0070C0"/>
                </a:solidFill>
              </a:rPr>
              <a:t>génialy</a:t>
            </a:r>
            <a:r>
              <a:rPr lang="fr-FR" sz="3200" dirty="0" smtClean="0">
                <a:solidFill>
                  <a:srgbClr val="0070C0"/>
                </a:solidFill>
              </a:rPr>
              <a:t>, </a:t>
            </a:r>
            <a:r>
              <a:rPr lang="fr-FR" sz="3200" dirty="0" err="1" smtClean="0">
                <a:solidFill>
                  <a:srgbClr val="0070C0"/>
                </a:solidFill>
              </a:rPr>
              <a:t>Audacity</a:t>
            </a:r>
            <a:r>
              <a:rPr lang="fr-FR" sz="3200" dirty="0" smtClean="0">
                <a:solidFill>
                  <a:srgbClr val="0070C0"/>
                </a:solidFill>
              </a:rPr>
              <a:t> ( voir ressource site académique)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3200" dirty="0" smtClean="0">
                <a:solidFill>
                  <a:srgbClr val="0070C0"/>
                </a:solidFill>
              </a:rPr>
              <a:t>Le carnet de lectures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3200" dirty="0" smtClean="0">
                <a:solidFill>
                  <a:srgbClr val="0070C0"/>
                </a:solidFill>
              </a:rPr>
              <a:t>Une progressivité et une continuité entre la 2de et la 1</a:t>
            </a:r>
            <a:r>
              <a:rPr lang="fr-FR" sz="3200" baseline="30000" dirty="0" smtClean="0">
                <a:solidFill>
                  <a:srgbClr val="0070C0"/>
                </a:solidFill>
              </a:rPr>
              <a:t>ère</a:t>
            </a:r>
            <a:r>
              <a:rPr lang="fr-FR" sz="3200" dirty="0" smtClean="0">
                <a:solidFill>
                  <a:srgbClr val="0070C0"/>
                </a:solidFill>
              </a:rPr>
              <a:t> à accompagner, </a:t>
            </a:r>
            <a:r>
              <a:rPr lang="fr-FR" sz="3200" smtClean="0">
                <a:solidFill>
                  <a:srgbClr val="0070C0"/>
                </a:solidFill>
              </a:rPr>
              <a:t>favoriser et étayer</a:t>
            </a:r>
            <a:r>
              <a:rPr lang="fr-FR" sz="3200" dirty="0" smtClean="0">
                <a:solidFill>
                  <a:srgbClr val="0070C0"/>
                </a:solidFill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616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810493"/>
            <a:ext cx="10515600" cy="768926"/>
          </a:xfrm>
        </p:spPr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0070C0"/>
                </a:solidFill>
                <a:latin typeface="+mn-lt"/>
              </a:rPr>
              <a:t>Et l’évaluation?  </a:t>
            </a:r>
            <a:endParaRPr lang="fr-FR" sz="4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1953491"/>
            <a:ext cx="10515600" cy="4136159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-   </a:t>
            </a:r>
            <a:r>
              <a:rPr lang="fr-FR" dirty="0" smtClean="0">
                <a:solidFill>
                  <a:srgbClr val="0070C0"/>
                </a:solidFill>
              </a:rPr>
              <a:t>Pour impliquer progressivement dans l’acquisition, la mémorisation et la structuration  de ces connaissances</a:t>
            </a:r>
          </a:p>
          <a:p>
            <a:pPr marL="342900" indent="-342900">
              <a:buFontTx/>
              <a:buChar char="-"/>
            </a:pPr>
            <a:r>
              <a:rPr lang="fr-FR" dirty="0" smtClean="0">
                <a:solidFill>
                  <a:srgbClr val="0070C0"/>
                </a:solidFill>
              </a:rPr>
              <a:t>Pour mesurer comment ce savoir devient une ressource active de compréhension et d’analyse des textes  </a:t>
            </a:r>
          </a:p>
          <a:p>
            <a:pPr marL="342900" indent="-342900">
              <a:buFontTx/>
              <a:buChar char="-"/>
            </a:pPr>
            <a:r>
              <a:rPr lang="fr-FR" dirty="0" smtClean="0">
                <a:solidFill>
                  <a:srgbClr val="0070C0"/>
                </a:solidFill>
              </a:rPr>
              <a:t>Pour les travaux réalisés (recherches, productions variées, lectures complémentaires?) </a:t>
            </a:r>
          </a:p>
          <a:p>
            <a:pPr marL="342900" indent="-342900">
              <a:buFontTx/>
              <a:buChar char="-"/>
            </a:pPr>
            <a:endParaRPr lang="fr-FR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Evaluation formative, auto-évaluation, critères d’évaluation </a:t>
            </a:r>
            <a:r>
              <a:rPr lang="fr-FR" dirty="0" err="1" smtClean="0">
                <a:solidFill>
                  <a:srgbClr val="0070C0"/>
                </a:solidFill>
              </a:rPr>
              <a:t>co</a:t>
            </a:r>
            <a:r>
              <a:rPr lang="fr-FR" dirty="0" smtClean="0">
                <a:solidFill>
                  <a:srgbClr val="0070C0"/>
                </a:solidFill>
              </a:rPr>
              <a:t>-construits, échelles descriptives, sans évaluation parfois aussi…  </a:t>
            </a:r>
          </a:p>
          <a:p>
            <a:pPr marL="342900" indent="-342900">
              <a:buFontTx/>
              <a:buChar char="-"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897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Histoire Littéraire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>
                <a:solidFill>
                  <a:srgbClr val="002060"/>
                </a:solidFill>
              </a:rPr>
              <a:t>«</a:t>
            </a:r>
            <a:r>
              <a:rPr lang="fr-FR" dirty="0">
                <a:solidFill>
                  <a:srgbClr val="0070C0"/>
                </a:solidFill>
              </a:rPr>
              <a:t> Le mot « histoire » suggère un point de vue non seulement sur le rapport des textes  entre eux dans le temps, mais aussi sur le rapport des textes à leurs contextes historiques. </a:t>
            </a:r>
          </a:p>
          <a:p>
            <a:pPr algn="just"/>
            <a:r>
              <a:rPr lang="fr-FR" dirty="0">
                <a:solidFill>
                  <a:srgbClr val="0070C0"/>
                </a:solidFill>
              </a:rPr>
              <a:t>[…]</a:t>
            </a:r>
          </a:p>
          <a:p>
            <a:pPr algn="just"/>
            <a:r>
              <a:rPr lang="fr-FR" dirty="0">
                <a:solidFill>
                  <a:srgbClr val="0070C0"/>
                </a:solidFill>
              </a:rPr>
              <a:t>L’histoire désigne à la fois la </a:t>
            </a:r>
            <a:r>
              <a:rPr lang="fr-FR" i="1" dirty="0">
                <a:solidFill>
                  <a:srgbClr val="0070C0"/>
                </a:solidFill>
              </a:rPr>
              <a:t>dynamique</a:t>
            </a:r>
            <a:r>
              <a:rPr lang="fr-FR" dirty="0">
                <a:solidFill>
                  <a:srgbClr val="0070C0"/>
                </a:solidFill>
              </a:rPr>
              <a:t> de la littérature et le </a:t>
            </a:r>
            <a:r>
              <a:rPr lang="fr-FR" i="1" dirty="0">
                <a:solidFill>
                  <a:srgbClr val="0070C0"/>
                </a:solidFill>
              </a:rPr>
              <a:t>contexte</a:t>
            </a:r>
            <a:r>
              <a:rPr lang="fr-FR" dirty="0">
                <a:solidFill>
                  <a:srgbClr val="0070C0"/>
                </a:solidFill>
              </a:rPr>
              <a:t> de la littérature. » </a:t>
            </a:r>
          </a:p>
          <a:p>
            <a:endParaRPr lang="fr-FR" dirty="0" smtClean="0">
              <a:solidFill>
                <a:srgbClr val="0070C0"/>
              </a:solidFill>
            </a:endParaRPr>
          </a:p>
          <a:p>
            <a:r>
              <a:rPr lang="fr-FR" dirty="0" smtClean="0">
                <a:solidFill>
                  <a:srgbClr val="0070C0"/>
                </a:solidFill>
              </a:rPr>
              <a:t>Antoine Compagnon, </a:t>
            </a:r>
            <a:r>
              <a:rPr lang="fr-FR" u="sng" dirty="0" smtClean="0">
                <a:solidFill>
                  <a:srgbClr val="0070C0"/>
                </a:solidFill>
              </a:rPr>
              <a:t>Le Démon de la Théorie</a:t>
            </a:r>
            <a:r>
              <a:rPr lang="fr-FR" dirty="0" smtClean="0">
                <a:solidFill>
                  <a:srgbClr val="0070C0"/>
                </a:solidFill>
              </a:rPr>
              <a:t>, Littérature et sens commun.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401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31766"/>
          </a:xfrm>
        </p:spPr>
        <p:txBody>
          <a:bodyPr>
            <a:normAutofit/>
          </a:bodyPr>
          <a:lstStyle/>
          <a:p>
            <a:r>
              <a:rPr lang="fr-FR" sz="2800" u="sng" dirty="0" smtClean="0">
                <a:solidFill>
                  <a:srgbClr val="0070C0"/>
                </a:solidFill>
                <a:latin typeface="+mn-lt"/>
              </a:rPr>
              <a:t>Des finalités inchangées </a:t>
            </a:r>
            <a:r>
              <a:rPr lang="fr-FR" sz="2800" dirty="0" smtClean="0">
                <a:solidFill>
                  <a:srgbClr val="0070C0"/>
                </a:solidFill>
                <a:latin typeface="+mn-lt"/>
              </a:rPr>
              <a:t>:</a:t>
            </a:r>
            <a:br>
              <a:rPr lang="fr-FR" sz="2800" dirty="0" smtClean="0">
                <a:solidFill>
                  <a:srgbClr val="0070C0"/>
                </a:solidFill>
                <a:latin typeface="+mn-lt"/>
              </a:rPr>
            </a:br>
            <a:r>
              <a:rPr lang="fr-FR" sz="2800" dirty="0" smtClean="0">
                <a:solidFill>
                  <a:srgbClr val="0070C0"/>
                </a:solidFill>
                <a:latin typeface="+mn-lt"/>
              </a:rPr>
              <a:t> </a:t>
            </a:r>
            <a:br>
              <a:rPr lang="fr-FR" sz="2800" dirty="0" smtClean="0">
                <a:solidFill>
                  <a:srgbClr val="0070C0"/>
                </a:solidFill>
                <a:latin typeface="+mn-lt"/>
              </a:rPr>
            </a:br>
            <a:r>
              <a:rPr lang="fr-FR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 * </a:t>
            </a:r>
            <a:r>
              <a:rPr lang="fr-FR" sz="2800" dirty="0" smtClean="0">
                <a:solidFill>
                  <a:srgbClr val="0070C0"/>
                </a:solidFill>
                <a:latin typeface="+mn-lt"/>
              </a:rPr>
              <a:t>Construire une culture littéraire commune ouverte aux autres arts et champs du savoir</a:t>
            </a:r>
            <a:br>
              <a:rPr lang="fr-FR" sz="2800" dirty="0" smtClean="0">
                <a:solidFill>
                  <a:srgbClr val="0070C0"/>
                </a:solidFill>
                <a:latin typeface="+mn-lt"/>
              </a:rPr>
            </a:br>
            <a:r>
              <a:rPr lang="fr-FR" sz="2800" dirty="0">
                <a:solidFill>
                  <a:srgbClr val="0070C0"/>
                </a:solidFill>
                <a:latin typeface="+mn-lt"/>
              </a:rPr>
              <a:t> </a:t>
            </a:r>
            <a:r>
              <a:rPr lang="fr-FR" sz="2800" dirty="0" smtClean="0">
                <a:solidFill>
                  <a:srgbClr val="0070C0"/>
                </a:solidFill>
                <a:latin typeface="+mn-lt"/>
              </a:rPr>
              <a:t>  * Donner une </a:t>
            </a:r>
            <a:r>
              <a:rPr lang="fr-FR" sz="2800" dirty="0" err="1" smtClean="0">
                <a:solidFill>
                  <a:srgbClr val="0070C0"/>
                </a:solidFill>
                <a:latin typeface="+mn-lt"/>
              </a:rPr>
              <a:t>Cce</a:t>
            </a:r>
            <a:r>
              <a:rPr lang="fr-FR" sz="2800" dirty="0" smtClean="0">
                <a:solidFill>
                  <a:srgbClr val="0070C0"/>
                </a:solidFill>
                <a:latin typeface="+mn-lt"/>
              </a:rPr>
              <a:t> de formes et des genres littéraires replacés dans leur contexte historique, culturel et artistique</a:t>
            </a:r>
            <a:br>
              <a:rPr lang="fr-FR" sz="2800" dirty="0" smtClean="0">
                <a:solidFill>
                  <a:srgbClr val="0070C0"/>
                </a:solidFill>
                <a:latin typeface="+mn-lt"/>
              </a:rPr>
            </a:br>
            <a:r>
              <a:rPr lang="fr-FR" sz="2800" dirty="0" smtClean="0">
                <a:solidFill>
                  <a:srgbClr val="0070C0"/>
                </a:solidFill>
                <a:latin typeface="+mn-lt"/>
              </a:rPr>
              <a:t>    * Structurer cette culture : repères  clairs et solides de la dimension historique des œuvres</a:t>
            </a:r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. </a:t>
            </a:r>
            <a:br>
              <a:rPr lang="fr-FR" sz="2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fr-FR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fr-FR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fr-FR" sz="2800" u="sng" dirty="0" smtClean="0">
                <a:solidFill>
                  <a:srgbClr val="0070C0"/>
                </a:solidFill>
                <a:latin typeface="+mn-lt"/>
              </a:rPr>
              <a:t>Un nouvel objectif </a:t>
            </a:r>
            <a:r>
              <a:rPr lang="fr-FR" sz="2800" dirty="0" smtClean="0">
                <a:solidFill>
                  <a:srgbClr val="0070C0"/>
                </a:solidFill>
                <a:latin typeface="+mn-lt"/>
              </a:rPr>
              <a:t>: l’appropriation de ces savoirs</a:t>
            </a:r>
            <a:r>
              <a:rPr lang="fr-FR" sz="4000" dirty="0" smtClean="0">
                <a:solidFill>
                  <a:srgbClr val="0070C0"/>
                </a:solidFill>
                <a:latin typeface="+mn-lt"/>
              </a:rPr>
              <a:t>. </a:t>
            </a:r>
            <a:endParaRPr lang="fr-FR" sz="400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501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249382"/>
            <a:ext cx="10515600" cy="1205345"/>
          </a:xfrm>
        </p:spPr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rgbClr val="0070C0"/>
                </a:solidFill>
                <a:latin typeface="+mn-lt"/>
              </a:rPr>
              <a:t>Une place accentuée par l’architecture des programmes </a:t>
            </a:r>
            <a:endParaRPr lang="fr-FR" sz="4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1454727"/>
            <a:ext cx="10515600" cy="4634924"/>
          </a:xfrm>
        </p:spPr>
        <p:txBody>
          <a:bodyPr>
            <a:normAutofit fontScale="92500"/>
          </a:bodyPr>
          <a:lstStyle/>
          <a:p>
            <a:endParaRPr lang="fr-FR" dirty="0" smtClean="0">
              <a:latin typeface="+mj-lt"/>
            </a:endParaRPr>
          </a:p>
          <a:p>
            <a:pPr marL="342900" indent="-342900">
              <a:buFontTx/>
              <a:buChar char="-"/>
            </a:pPr>
            <a:r>
              <a:rPr lang="fr-FR" dirty="0" smtClean="0">
                <a:solidFill>
                  <a:srgbClr val="0070C0"/>
                </a:solidFill>
                <a:latin typeface="+mj-lt"/>
              </a:rPr>
              <a:t>Le X habituel entre objets d’étude et périodes de référence de la 2de à La 1</a:t>
            </a:r>
            <a:r>
              <a:rPr lang="fr-FR" baseline="30000" dirty="0" smtClean="0">
                <a:solidFill>
                  <a:srgbClr val="0070C0"/>
                </a:solidFill>
                <a:latin typeface="+mj-lt"/>
              </a:rPr>
              <a:t>ère</a:t>
            </a:r>
            <a:r>
              <a:rPr lang="fr-FR" dirty="0" smtClean="0">
                <a:solidFill>
                  <a:srgbClr val="0070C0"/>
                </a:solidFill>
                <a:latin typeface="+mj-lt"/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fr-FR" dirty="0" smtClean="0">
                <a:solidFill>
                  <a:srgbClr val="0070C0"/>
                </a:solidFill>
                <a:latin typeface="+mj-lt"/>
              </a:rPr>
              <a:t>Une démarche  qui réserve les siècles les plus éloignés plutôt à la 1</a:t>
            </a:r>
            <a:r>
              <a:rPr lang="fr-FR" baseline="30000" dirty="0" smtClean="0">
                <a:solidFill>
                  <a:srgbClr val="0070C0"/>
                </a:solidFill>
                <a:latin typeface="+mj-lt"/>
              </a:rPr>
              <a:t>ère</a:t>
            </a:r>
            <a:r>
              <a:rPr lang="fr-FR" dirty="0" smtClean="0">
                <a:solidFill>
                  <a:srgbClr val="0070C0"/>
                </a:solidFill>
                <a:latin typeface="+mj-lt"/>
              </a:rPr>
              <a:t>. </a:t>
            </a:r>
          </a:p>
          <a:p>
            <a:pPr marL="342900" indent="-342900" algn="just">
              <a:buFontTx/>
              <a:buChar char="-"/>
            </a:pPr>
            <a:r>
              <a:rPr lang="fr-FR" b="1" i="1" dirty="0" smtClean="0">
                <a:solidFill>
                  <a:srgbClr val="0070C0"/>
                </a:solidFill>
                <a:latin typeface="+mj-lt"/>
              </a:rPr>
              <a:t>En 2de Une OI ou un Parcours </a:t>
            </a:r>
            <a:r>
              <a:rPr lang="fr-FR" i="1" dirty="0" smtClean="0">
                <a:solidFill>
                  <a:srgbClr val="0070C0"/>
                </a:solidFill>
                <a:latin typeface="+mj-lt"/>
              </a:rPr>
              <a:t>présentés dans leur contexte  historique, culturel, artistique.  Et En </a:t>
            </a:r>
            <a:r>
              <a:rPr lang="fr-FR" b="1" i="1" dirty="0" smtClean="0">
                <a:solidFill>
                  <a:srgbClr val="0070C0"/>
                </a:solidFill>
                <a:latin typeface="+mj-lt"/>
              </a:rPr>
              <a:t>1</a:t>
            </a:r>
            <a:r>
              <a:rPr lang="fr-FR" b="1" i="1" baseline="30000" dirty="0" smtClean="0">
                <a:solidFill>
                  <a:srgbClr val="0070C0"/>
                </a:solidFill>
                <a:latin typeface="+mj-lt"/>
              </a:rPr>
              <a:t>ère</a:t>
            </a:r>
            <a:r>
              <a:rPr lang="fr-FR" b="1" i="1" dirty="0" smtClean="0">
                <a:solidFill>
                  <a:srgbClr val="0070C0"/>
                </a:solidFill>
                <a:latin typeface="+mj-lt"/>
              </a:rPr>
              <a:t> OI et Parcours </a:t>
            </a:r>
          </a:p>
          <a:p>
            <a:pPr marL="342900" indent="-342900" algn="just">
              <a:buFontTx/>
              <a:buChar char="-"/>
            </a:pPr>
            <a:r>
              <a:rPr lang="fr-FR" i="1" dirty="0" smtClean="0">
                <a:solidFill>
                  <a:srgbClr val="0070C0"/>
                </a:solidFill>
                <a:latin typeface="+mj-lt"/>
              </a:rPr>
              <a:t>[ LE Parcours situe l’OI </a:t>
            </a:r>
            <a:r>
              <a:rPr lang="fr-FR" i="1" dirty="0" err="1" smtClean="0">
                <a:solidFill>
                  <a:srgbClr val="0070C0"/>
                </a:solidFill>
                <a:latin typeface="+mj-lt"/>
              </a:rPr>
              <a:t>ds</a:t>
            </a:r>
            <a:r>
              <a:rPr lang="fr-FR" i="1" dirty="0" smtClean="0">
                <a:solidFill>
                  <a:srgbClr val="0070C0"/>
                </a:solidFill>
                <a:latin typeface="+mj-lt"/>
              </a:rPr>
              <a:t> son contexte d’origine/ son genre. Intitulé et </a:t>
            </a:r>
            <a:r>
              <a:rPr lang="fr-FR" b="1" i="1" dirty="0" smtClean="0">
                <a:solidFill>
                  <a:srgbClr val="0070C0"/>
                </a:solidFill>
                <a:latin typeface="+mj-lt"/>
              </a:rPr>
              <a:t>délimitation </a:t>
            </a:r>
            <a:r>
              <a:rPr lang="fr-FR" i="1" dirty="0" smtClean="0">
                <a:solidFill>
                  <a:srgbClr val="0070C0"/>
                </a:solidFill>
                <a:latin typeface="+mj-lt"/>
              </a:rPr>
              <a:t>des parcours par le programme ]</a:t>
            </a:r>
          </a:p>
          <a:p>
            <a:pPr marL="342900" indent="-342900" algn="just">
              <a:buFontTx/>
              <a:buChar char="-"/>
            </a:pPr>
            <a:r>
              <a:rPr lang="fr-FR" b="1" i="1" dirty="0" smtClean="0">
                <a:solidFill>
                  <a:srgbClr val="0070C0"/>
                </a:solidFill>
                <a:latin typeface="+mj-lt"/>
              </a:rPr>
              <a:t>Des lectures cursives </a:t>
            </a:r>
            <a:r>
              <a:rPr lang="fr-FR" i="1" dirty="0" smtClean="0">
                <a:solidFill>
                  <a:srgbClr val="0070C0"/>
                </a:solidFill>
                <a:latin typeface="+mj-lt"/>
              </a:rPr>
              <a:t>(4x2) variées pour mieux dessiner un tableau de la littérature française et francophone, étrangère ou du passé lointain </a:t>
            </a:r>
          </a:p>
          <a:p>
            <a:pPr marL="342900" indent="-342900" algn="just">
              <a:buFontTx/>
              <a:buChar char="-"/>
            </a:pPr>
            <a:r>
              <a:rPr lang="fr-FR" b="1" i="1" dirty="0" smtClean="0">
                <a:solidFill>
                  <a:srgbClr val="0070C0"/>
                </a:solidFill>
                <a:latin typeface="+mj-lt"/>
              </a:rPr>
              <a:t>Des Prolongements  </a:t>
            </a:r>
            <a:r>
              <a:rPr lang="fr-FR" i="1" dirty="0" smtClean="0">
                <a:solidFill>
                  <a:srgbClr val="0070C0"/>
                </a:solidFill>
                <a:latin typeface="+mj-lt"/>
              </a:rPr>
              <a:t>pour enrichir la connaissance des contextes historiques et artistiques; dialogue des textes littéraires. Éclairage critiques et documentaires. </a:t>
            </a:r>
          </a:p>
          <a:p>
            <a:pPr marL="342900" indent="-342900" algn="just">
              <a:buFontTx/>
              <a:buChar char="-"/>
            </a:pPr>
            <a:r>
              <a:rPr lang="fr-FR" b="1" i="1" dirty="0" smtClean="0">
                <a:solidFill>
                  <a:srgbClr val="0070C0"/>
                </a:solidFill>
                <a:latin typeface="+mj-lt"/>
              </a:rPr>
              <a:t>Des Groupements complémentaires </a:t>
            </a:r>
            <a:r>
              <a:rPr lang="fr-FR" i="1" dirty="0" smtClean="0">
                <a:solidFill>
                  <a:srgbClr val="0070C0"/>
                </a:solidFill>
                <a:latin typeface="+mj-lt"/>
              </a:rPr>
              <a:t>% questions littéraires sans limitation d’époque</a:t>
            </a:r>
            <a:endParaRPr lang="fr-FR" i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2845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540327"/>
            <a:ext cx="10515600" cy="1226128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2060"/>
                </a:solidFill>
                <a:latin typeface="+mn-lt"/>
              </a:rPr>
              <a:t>Un exemple </a:t>
            </a:r>
            <a:endParaRPr lang="fr-FR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1766455"/>
            <a:ext cx="10515600" cy="4323195"/>
          </a:xfrm>
        </p:spPr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r>
              <a:rPr lang="fr-FR" sz="2800" dirty="0" smtClean="0">
                <a:solidFill>
                  <a:srgbClr val="0070C0"/>
                </a:solidFill>
              </a:rPr>
              <a:t>La poésie de Moyen Age au XVIIIème siècle </a:t>
            </a:r>
          </a:p>
          <a:p>
            <a:endParaRPr lang="fr-FR" sz="2800" dirty="0">
              <a:solidFill>
                <a:srgbClr val="0070C0"/>
              </a:solidFill>
            </a:endParaRPr>
          </a:p>
          <a:p>
            <a:r>
              <a:rPr lang="fr-FR" sz="2800" i="1" dirty="0" smtClean="0">
                <a:solidFill>
                  <a:srgbClr val="0070C0"/>
                </a:solidFill>
              </a:rPr>
              <a:t>… on s’attache à contextualiser la lecture de la poésie, en donnant aux élèves des repères de son histoire, ses continuités, ses évolutions et ses ruptures du Moyen âge au XVIIIème siècle.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…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Des approches artistiques ou un groupement de textes complémentaires par exemple autour des mouvements de la </a:t>
            </a:r>
            <a:r>
              <a:rPr lang="fr-FR" sz="2800" dirty="0" err="1" smtClean="0">
                <a:solidFill>
                  <a:srgbClr val="0070C0"/>
                </a:solidFill>
              </a:rPr>
              <a:t>fin’amor</a:t>
            </a:r>
            <a:r>
              <a:rPr lang="fr-FR" sz="2800" dirty="0" smtClean="0">
                <a:solidFill>
                  <a:srgbClr val="0070C0"/>
                </a:solidFill>
              </a:rPr>
              <a:t>, de l’Humanisme, de la Pléiade, de la </a:t>
            </a:r>
            <a:r>
              <a:rPr lang="fr-FR" sz="2800" dirty="0" err="1" smtClean="0">
                <a:solidFill>
                  <a:srgbClr val="0070C0"/>
                </a:solidFill>
              </a:rPr>
              <a:t>Précisosité</a:t>
            </a:r>
            <a:r>
              <a:rPr lang="fr-FR" sz="2800" dirty="0" smtClean="0">
                <a:solidFill>
                  <a:srgbClr val="0070C0"/>
                </a:solidFill>
              </a:rPr>
              <a:t>, du Classicisme pourront éclairer et enrichir le corpus. </a:t>
            </a:r>
            <a:endParaRPr lang="fr-F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79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976746"/>
            <a:ext cx="10515600" cy="768927"/>
          </a:xfrm>
        </p:spPr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rgbClr val="0070C0"/>
                </a:solidFill>
                <a:latin typeface="+mn-lt"/>
              </a:rPr>
              <a:t>D’une tension ancienne </a:t>
            </a:r>
            <a:r>
              <a:rPr lang="fr-FR" dirty="0" smtClean="0">
                <a:solidFill>
                  <a:srgbClr val="002060"/>
                </a:solidFill>
                <a:latin typeface="+mn-lt"/>
              </a:rPr>
              <a:t>…</a:t>
            </a:r>
            <a:endParaRPr lang="fr-FR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2078183"/>
            <a:ext cx="10515600" cy="401146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 </a:t>
            </a:r>
            <a:r>
              <a:rPr lang="fr-FR" sz="2800" dirty="0" smtClean="0">
                <a:solidFill>
                  <a:srgbClr val="0070C0"/>
                </a:solidFill>
              </a:rPr>
              <a:t>Entre l’étude littéraire, le texte comme </a:t>
            </a:r>
            <a:r>
              <a:rPr lang="fr-FR" sz="2800" dirty="0" err="1" smtClean="0">
                <a:solidFill>
                  <a:srgbClr val="0070C0"/>
                </a:solidFill>
              </a:rPr>
              <a:t>scripturalité</a:t>
            </a:r>
            <a:r>
              <a:rPr lang="fr-FR" sz="2800" dirty="0" smtClean="0">
                <a:solidFill>
                  <a:srgbClr val="0070C0"/>
                </a:solidFill>
              </a:rPr>
              <a:t> à étudier pour lui-même  et ce qui lui est « externe »; l’histoire, son « origine », son auteur, son intention  et sa vie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Entre une approche humaniste, synchronique et universaliste et une approche positiviste, relativiste et diachronique (Lanson) </a:t>
            </a:r>
          </a:p>
          <a:p>
            <a:endParaRPr lang="fr-FR" sz="2800" dirty="0" smtClean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800" dirty="0" err="1" smtClean="0">
                <a:solidFill>
                  <a:srgbClr val="0070C0"/>
                </a:solidFill>
              </a:rPr>
              <a:t>Cf</a:t>
            </a:r>
            <a:r>
              <a:rPr lang="fr-FR" sz="2800" dirty="0" smtClean="0">
                <a:solidFill>
                  <a:srgbClr val="0070C0"/>
                </a:solidFill>
              </a:rPr>
              <a:t> la passe d’armes entre Roland Barthes et </a:t>
            </a:r>
            <a:r>
              <a:rPr lang="fr-FR" sz="2800" dirty="0" err="1" smtClean="0">
                <a:solidFill>
                  <a:srgbClr val="0070C0"/>
                </a:solidFill>
              </a:rPr>
              <a:t>M.Picard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800" dirty="0" err="1" smtClean="0">
                <a:solidFill>
                  <a:srgbClr val="0070C0"/>
                </a:solidFill>
              </a:rPr>
              <a:t>Cf</a:t>
            </a:r>
            <a:r>
              <a:rPr lang="fr-FR" sz="2800" dirty="0" smtClean="0">
                <a:solidFill>
                  <a:srgbClr val="0070C0"/>
                </a:solidFill>
              </a:rPr>
              <a:t> les évolutions de l’Histoire littéraire qui peut muer ses repères et ses jugements … </a:t>
            </a:r>
            <a:r>
              <a:rPr lang="fr-FR" sz="2800" dirty="0" smtClean="0">
                <a:solidFill>
                  <a:srgbClr val="002060"/>
                </a:solidFill>
              </a:rPr>
              <a:t> </a:t>
            </a:r>
          </a:p>
          <a:p>
            <a:endParaRPr lang="fr-FR" sz="3200" dirty="0">
              <a:solidFill>
                <a:srgbClr val="00206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36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70C0"/>
                </a:solidFill>
                <a:latin typeface="+mn-lt"/>
              </a:rPr>
              <a:t>Vers une conciliation féconde</a:t>
            </a:r>
            <a:endParaRPr lang="fr-FR" sz="4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002060"/>
                </a:solidFill>
              </a:rPr>
              <a:t>Car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2060"/>
                </a:solidFill>
              </a:rPr>
              <a:t>«</a:t>
            </a:r>
            <a:r>
              <a:rPr lang="fr-FR" dirty="0" smtClean="0">
                <a:solidFill>
                  <a:srgbClr val="0070C0"/>
                </a:solidFill>
              </a:rPr>
              <a:t> … </a:t>
            </a:r>
            <a:r>
              <a:rPr lang="fr-FR" sz="3200" dirty="0" smtClean="0">
                <a:solidFill>
                  <a:srgbClr val="0070C0"/>
                </a:solidFill>
              </a:rPr>
              <a:t>l’œuvre d’art est éternelle et historique. Par nature paradoxale, irréductible à l’une de ses faces, c’est un document historique qui continue de procurer une émotion </a:t>
            </a:r>
            <a:r>
              <a:rPr lang="fr-FR" sz="3200" dirty="0" err="1" smtClean="0">
                <a:solidFill>
                  <a:srgbClr val="0070C0"/>
                </a:solidFill>
              </a:rPr>
              <a:t>esthéthique</a:t>
            </a:r>
            <a:r>
              <a:rPr lang="fr-FR" sz="4000" i="1" dirty="0" smtClean="0">
                <a:solidFill>
                  <a:srgbClr val="0070C0"/>
                </a:solidFill>
              </a:rPr>
              <a:t>.</a:t>
            </a:r>
            <a:r>
              <a:rPr lang="fr-FR" sz="4000" dirty="0" smtClean="0">
                <a:solidFill>
                  <a:srgbClr val="0070C0"/>
                </a:solidFill>
              </a:rPr>
              <a:t> » </a:t>
            </a:r>
          </a:p>
          <a:p>
            <a:endParaRPr lang="fr-FR" sz="4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Antoine Compagnon, </a:t>
            </a:r>
            <a:r>
              <a:rPr lang="fr-FR" u="sng" dirty="0" smtClean="0">
                <a:solidFill>
                  <a:srgbClr val="0070C0"/>
                </a:solidFill>
              </a:rPr>
              <a:t>Le Démon de la Théorie</a:t>
            </a:r>
            <a:r>
              <a:rPr lang="fr-FR" dirty="0" smtClean="0">
                <a:solidFill>
                  <a:srgbClr val="0070C0"/>
                </a:solidFill>
              </a:rPr>
              <a:t>, Littérature et sens commun. 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5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Ex : LI de La Princesse de Clèves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Un axe transversal </a:t>
            </a:r>
            <a:r>
              <a:rPr lang="fr-FR" dirty="0" smtClean="0"/>
              <a:t>: 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A l’aide de l’apparat critique de votre édition du roman, faites un tableau chronologique simple qui vous permette de situer le récit dans son cadre chronologique 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Si le roman fait évoluer ses personnages dans les dernières années du règne de Henri II, il a été écrit sous Louis XIV? En quoi la Princesse de Clèves peut-elle être reliée à chacune des deux époques? 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La grandeur et la gloire dans le roman [+ axe d’un Parcours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Hlitt</a:t>
            </a:r>
            <a:r>
              <a:rPr lang="fr-FR" dirty="0" smtClean="0">
                <a:solidFill>
                  <a:srgbClr val="0070C0"/>
                </a:solidFill>
              </a:rPr>
              <a:t>] 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339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519545"/>
            <a:ext cx="10515600" cy="1059873"/>
          </a:xfrm>
        </p:spPr>
        <p:txBody>
          <a:bodyPr>
            <a:normAutofit fontScale="90000"/>
          </a:bodyPr>
          <a:lstStyle/>
          <a:p>
            <a:r>
              <a:rPr lang="fr-FR" sz="4000" dirty="0" smtClean="0">
                <a:solidFill>
                  <a:srgbClr val="0070C0"/>
                </a:solidFill>
                <a:latin typeface="+mn-lt"/>
              </a:rPr>
              <a:t>L’Histoire littéraire;  fructueuse et non « desséchante </a:t>
            </a:r>
            <a:r>
              <a:rPr lang="fr-FR" sz="4000" dirty="0" smtClean="0">
                <a:solidFill>
                  <a:srgbClr val="002060"/>
                </a:solidFill>
                <a:latin typeface="+mn-lt"/>
              </a:rPr>
              <a:t>»</a:t>
            </a:r>
            <a:endParaRPr lang="fr-FR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2119745"/>
            <a:ext cx="10515600" cy="3969905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endParaRPr lang="fr-FR" sz="4000" dirty="0" smtClean="0">
              <a:solidFill>
                <a:srgbClr val="00206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fr-FR" sz="3300" dirty="0">
                <a:solidFill>
                  <a:srgbClr val="0070C0"/>
                </a:solidFill>
              </a:rPr>
              <a:t>V</a:t>
            </a:r>
            <a:r>
              <a:rPr lang="fr-FR" sz="3300" dirty="0" smtClean="0">
                <a:solidFill>
                  <a:srgbClr val="0070C0"/>
                </a:solidFill>
              </a:rPr>
              <a:t>ecteur pour interroger l’œuvre, ou les textes, étayer les obstacles de lecture et enrichir l’interprétation sans limiter la lecture  à un savoir externe. 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fr-FR" sz="3300" dirty="0" smtClean="0">
                <a:solidFill>
                  <a:srgbClr val="0070C0"/>
                </a:solidFill>
              </a:rPr>
              <a:t>Décentrement </a:t>
            </a:r>
            <a:r>
              <a:rPr lang="fr-FR" sz="3300" dirty="0">
                <a:solidFill>
                  <a:srgbClr val="0070C0"/>
                </a:solidFill>
              </a:rPr>
              <a:t>du présent vers le passé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fr-FR" sz="3300" dirty="0">
                <a:solidFill>
                  <a:srgbClr val="0070C0"/>
                </a:solidFill>
              </a:rPr>
              <a:t> Ouverture à l’altérité </a:t>
            </a:r>
            <a:endParaRPr lang="fr-FR" sz="3300" dirty="0" smtClean="0">
              <a:solidFill>
                <a:srgbClr val="0070C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fr-FR" sz="3300" dirty="0" smtClean="0">
                <a:solidFill>
                  <a:srgbClr val="0070C0"/>
                </a:solidFill>
              </a:rPr>
              <a:t>Du </a:t>
            </a:r>
            <a:r>
              <a:rPr lang="fr-FR" sz="3300" dirty="0">
                <a:solidFill>
                  <a:srgbClr val="0070C0"/>
                </a:solidFill>
              </a:rPr>
              <a:t>sens passé à la </a:t>
            </a:r>
            <a:r>
              <a:rPr lang="fr-FR" sz="3300" dirty="0" smtClean="0">
                <a:solidFill>
                  <a:srgbClr val="0070C0"/>
                </a:solidFill>
              </a:rPr>
              <a:t>signification </a:t>
            </a:r>
            <a:r>
              <a:rPr lang="fr-FR" sz="3300" dirty="0">
                <a:solidFill>
                  <a:srgbClr val="0070C0"/>
                </a:solidFill>
              </a:rPr>
              <a:t>présente ; la confrontation des « lectures</a:t>
            </a:r>
            <a:r>
              <a:rPr lang="fr-FR" sz="3300" dirty="0" smtClean="0">
                <a:solidFill>
                  <a:srgbClr val="0070C0"/>
                </a:solidFill>
              </a:rPr>
              <a:t> » et l’actualisation des « intentions » ( «  </a:t>
            </a:r>
            <a:r>
              <a:rPr lang="fr-FR" sz="3300" i="1" dirty="0" smtClean="0">
                <a:solidFill>
                  <a:srgbClr val="0070C0"/>
                </a:solidFill>
              </a:rPr>
              <a:t>ton souvenir en moi luit comme un ostensoir</a:t>
            </a:r>
            <a:r>
              <a:rPr lang="fr-FR" sz="3300" dirty="0" smtClean="0">
                <a:solidFill>
                  <a:srgbClr val="0070C0"/>
                </a:solidFill>
              </a:rPr>
              <a:t> » </a:t>
            </a:r>
            <a:endParaRPr lang="fr-FR" sz="33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15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733</Words>
  <Application>Microsoft Office PowerPoint</Application>
  <PresentationFormat>Grand écran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Thème Office</vt:lpstr>
      <vt:lpstr>L’histoire littéraire dans les nouveaux programmes</vt:lpstr>
      <vt:lpstr>Histoire Littéraire </vt:lpstr>
      <vt:lpstr>Des finalités inchangées :      * Construire une culture littéraire commune ouverte aux autres arts et champs du savoir    * Donner une Cce de formes et des genres littéraires replacés dans leur contexte historique, culturel et artistique     * Structurer cette culture : repères  clairs et solides de la dimension historique des œuvres.   Un nouvel objectif : l’appropriation de ces savoirs. </vt:lpstr>
      <vt:lpstr>Une place accentuée par l’architecture des programmes </vt:lpstr>
      <vt:lpstr>Un exemple </vt:lpstr>
      <vt:lpstr>D’une tension ancienne …</vt:lpstr>
      <vt:lpstr>Vers une conciliation féconde</vt:lpstr>
      <vt:lpstr>Ex : LI de La Princesse de Clèves </vt:lpstr>
      <vt:lpstr>L’Histoire littéraire;  fructueuse et non « desséchante »</vt:lpstr>
      <vt:lpstr>Choisir des angles variés </vt:lpstr>
      <vt:lpstr>Des démarches de découverte  variées et  d’appropriation intégrées aux différents temps d’étude</vt:lpstr>
      <vt:lpstr>Des supports nouveaux pour chercher et s’approprier </vt:lpstr>
      <vt:lpstr>Et l’évaluation? 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Rectorat</dc:creator>
  <cp:lastModifiedBy>Rectorat</cp:lastModifiedBy>
  <cp:revision>22</cp:revision>
  <dcterms:created xsi:type="dcterms:W3CDTF">2019-05-05T17:11:56Z</dcterms:created>
  <dcterms:modified xsi:type="dcterms:W3CDTF">2019-05-17T06:01:38Z</dcterms:modified>
</cp:coreProperties>
</file>