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2D7B-8EB0-447A-BA60-4078EDA6B284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2978-4F61-45B4-963C-E8851BBC6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B5B5-B712-4053-AEF1-5D16C2F2E2DE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1DBB-AB73-4A79-AED4-7E6E17BC14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2BB1-EB69-4403-923B-01148EE127A9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ABCF-48CE-49AD-A3B4-422825F939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137F-10CE-4CE7-A627-CDB1CC481486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4D61-B29A-44BA-9F26-3BDD7A27B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EAAA-CD72-4D65-82DF-6DDF42A0F4D0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52AE-ACB4-4272-B2C6-68CC5BAC3E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0D-0E7D-448C-88C8-1CA9078924EE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6F76-7EF5-48C6-A8E8-DC33AB3651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3E12-2FEB-41E7-8A69-FC8FF1888A12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C24D-3398-4DF3-877E-2658BC1C11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8DC8-CA9C-4F6D-938B-79705F7CE5D8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FB82-5447-4225-BCEE-2FC725F10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141D-AD55-468A-B286-74A830F06693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57D8-B89D-4D34-A6F5-0B6631761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D417-3E45-4430-8CA7-B8390F241FA6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0A3A-EDA8-47EB-9B69-9369319F8C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01EE-C1E8-4571-9F75-EA5CF519B74A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CF56-990E-49C9-A8CB-47BCC4059B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9355-C1AC-4520-B084-04BC12816CC7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D251-0CE6-4A0B-BEC1-21153E2DE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D85CB-78BD-4FBC-97AC-0A44A210C8D8}" type="datetimeFigureOut">
              <a:rPr lang="fr-FR"/>
              <a:pPr>
                <a:defRPr/>
              </a:pPr>
              <a:t>11/01/2012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A823A-66E5-439C-9720-365D7A7FDB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971550" y="2420938"/>
            <a:ext cx="7772400" cy="1470025"/>
          </a:xfrm>
        </p:spPr>
        <p:txBody>
          <a:bodyPr/>
          <a:lstStyle/>
          <a:p>
            <a:pPr eaLnBrk="1" hangingPunct="1"/>
            <a:r>
              <a:rPr lang="fr-FR" b="1" smtClean="0"/>
              <a:t>La décolonisation</a:t>
            </a:r>
            <a:br>
              <a:rPr lang="fr-FR" b="1" smtClean="0"/>
            </a:br>
            <a:r>
              <a:rPr lang="fr-FR" sz="3600" b="1" smtClean="0"/>
              <a:t>et la construction de nouveaux Etats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30121">
            <a:off x="5803900" y="69215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76056">
            <a:off x="762000" y="819150"/>
            <a:ext cx="29083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90011">
            <a:off x="5791200" y="4249738"/>
            <a:ext cx="25003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7475">
            <a:off x="1144588" y="422910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fr-FR" sz="3200" smtClean="0"/>
              <a:t>Pourquoi la colonisation… Les pretextes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632700" cy="5400675"/>
          </a:xfrm>
          <a:prstGeom prst="rect">
            <a:avLst/>
          </a:prstGeom>
          <a:noFill/>
          <a:ln w="19050">
            <a:solidFill>
              <a:srgbClr val="365F9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b="1" baseline="30000">
                <a:latin typeface="Calibri" pitchFamily="34" charset="0"/>
              </a:rPr>
              <a:t>Discours de Jules Ferry – 28 juillet 1885</a:t>
            </a:r>
          </a:p>
          <a:p>
            <a:pPr algn="just">
              <a:spcAft>
                <a:spcPts val="1000"/>
              </a:spcAft>
            </a:pPr>
            <a:r>
              <a:rPr lang="fr-FR" sz="2000" b="1">
                <a:latin typeface="Calibri" pitchFamily="34" charset="0"/>
              </a:rPr>
              <a:t>« Je répète qu’il y a pour les races supérieures un droit, parce qu’il y a un devoir pour elles. Elles ont le devoir de civiliser les races inférieures...</a:t>
            </a:r>
          </a:p>
          <a:p>
            <a:pPr algn="just">
              <a:spcAft>
                <a:spcPts val="1000"/>
              </a:spcAft>
            </a:pPr>
            <a:r>
              <a:rPr lang="fr-FR" sz="2000">
                <a:latin typeface="Calibri" pitchFamily="34" charset="0"/>
              </a:rPr>
              <a:t>Je dis que la politique coloniale de la France, que la politique d’expansion coloniale, celle qui nous a fait aller, sous l’Empire, à Saïgon, en Cochinchine, celle qui nous a conduits en Tunisie, celle qui nous a amenés à Madagascar, je dis que cette politique d’expansion coloniale s’est inspirée d’une vérité sur laquelle il faut pourtant appeler un instant votre attention : à savoir qu’une marine comme la nôtre ne peut pas se passer, sur la surface des mers, d’abris solides, de défenses, de centres de ravitaillement. L’ignorez-vous, messieurs ? Regardez la carte du monde... et dites-moi si ces étapes de l’Indochine, de Madagascar , de la Tunisie ne sont pas des étapes nécessaires pour la sécurité de notre navigation ?</a:t>
            </a:r>
          </a:p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7704138" cy="56165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fr-FR" sz="3200" smtClean="0"/>
              <a:t>Pourquoi la colonisation… Les prétextes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2794000" cy="38877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341438"/>
            <a:ext cx="26685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924300" y="1700213"/>
            <a:ext cx="1081088" cy="360362"/>
          </a:xfrm>
          <a:prstGeom prst="wedgeRectCallout">
            <a:avLst>
              <a:gd name="adj1" fmla="val -156903"/>
              <a:gd name="adj2" fmla="val 33458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Progrès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211638" y="2420938"/>
            <a:ext cx="1223962" cy="360362"/>
          </a:xfrm>
          <a:prstGeom prst="wedgeRectCallout">
            <a:avLst>
              <a:gd name="adj1" fmla="val -166731"/>
              <a:gd name="adj2" fmla="val 24691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Civilisation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356100" y="3357563"/>
            <a:ext cx="1223963" cy="360362"/>
          </a:xfrm>
          <a:prstGeom prst="wedgeRectCallout">
            <a:avLst>
              <a:gd name="adj1" fmla="val 176458"/>
              <a:gd name="adj2" fmla="val -16233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Richesse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276600" y="5805488"/>
            <a:ext cx="1223963" cy="360362"/>
          </a:xfrm>
          <a:prstGeom prst="wedgeRectCallout">
            <a:avLst>
              <a:gd name="adj1" fmla="val -109921"/>
              <a:gd name="adj2" fmla="val -57290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Commerce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651500" y="5734050"/>
            <a:ext cx="1800225" cy="647700"/>
          </a:xfrm>
          <a:prstGeom prst="wedgeRectCallout">
            <a:avLst>
              <a:gd name="adj1" fmla="val -244269"/>
              <a:gd name="adj2" fmla="val -45441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Démonstration de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fr-FR" sz="3200" smtClean="0"/>
              <a:t>Pourquoi la colonisation… les véritables raisons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632700" cy="5400675"/>
          </a:xfrm>
          <a:prstGeom prst="rect">
            <a:avLst/>
          </a:prstGeom>
          <a:noFill/>
          <a:ln w="19050">
            <a:solidFill>
              <a:srgbClr val="365F9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b="1" baseline="30000">
                <a:latin typeface="Calibri" pitchFamily="34" charset="0"/>
              </a:rPr>
              <a:t>Discours de Jules Ferry – 28 juillet 1885</a:t>
            </a:r>
          </a:p>
          <a:p>
            <a:pPr algn="just">
              <a:spcAft>
                <a:spcPts val="1000"/>
              </a:spcAft>
            </a:pPr>
            <a:r>
              <a:rPr lang="fr-FR" sz="2000">
                <a:latin typeface="Calibri" pitchFamily="34" charset="0"/>
              </a:rPr>
              <a:t>« Je répète qu’il y a pour les races supérieures un droit, parce qu’il y a un devoir pour elles. Elles ont le devoir de civiliser les races inférieures...</a:t>
            </a:r>
          </a:p>
          <a:p>
            <a:pPr algn="just">
              <a:spcAft>
                <a:spcPts val="1000"/>
              </a:spcAft>
            </a:pPr>
            <a:r>
              <a:rPr lang="fr-FR" sz="2000" b="1">
                <a:latin typeface="Calibri" pitchFamily="34" charset="0"/>
              </a:rPr>
              <a:t>Je dis que la politique coloniale de la France, que la politique d’expansion coloniale, celle qui nous a fait aller, sous l’Empire, à Saïgon, en Cochinchine, celle qui nous a conduits en Tunisie, celle qui nous a amenés à Madagascar, je dis que cette politique d’expansion coloniale s’est inspirée d’une vérité sur laquelle il faut pourtant appeler un instant votre attention : à savoir qu’une marine comme la nôtre ne peut pas se passer, sur la surface des mers, d’abris solides, de défenses, de centres de ravitaillement. L’ignorez-vous, messieurs ? Regardez la carte du monde... et dites-moi si ces étapes de l’Indochine, de Madagascar , de la Tunisie ne sont pas des étapes nécessaires pour la sécurité de notre navigation ?</a:t>
            </a:r>
          </a:p>
          <a:p>
            <a:endParaRPr lang="fr-FR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 l="5305" r="5305"/>
          <a:stretch>
            <a:fillRect/>
          </a:stretch>
        </p:blipFill>
        <p:spPr bwMode="auto">
          <a:xfrm>
            <a:off x="555625" y="1052513"/>
            <a:ext cx="7851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600" smtClean="0"/>
              <a:t>Le discours colonial … dans la BD</a:t>
            </a:r>
          </a:p>
        </p:txBody>
      </p:sp>
      <p:pic>
        <p:nvPicPr>
          <p:cNvPr id="10244" name="Picture 4" descr="tintin_au_congo-d0de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052513"/>
            <a:ext cx="5688013" cy="5302250"/>
          </a:xfrm>
        </p:spPr>
      </p:pic>
      <p:pic>
        <p:nvPicPr>
          <p:cNvPr id="102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t="10384" b="10384"/>
          <a:stretch>
            <a:fillRect/>
          </a:stretch>
        </p:blipFill>
        <p:spPr>
          <a:xfrm>
            <a:off x="2771775" y="1336675"/>
            <a:ext cx="3079750" cy="4037013"/>
          </a:xfrm>
        </p:spPr>
      </p:pic>
      <p:pic>
        <p:nvPicPr>
          <p:cNvPr id="1024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1484313"/>
            <a:ext cx="4176713" cy="4248150"/>
          </a:xfrm>
        </p:spPr>
      </p:pic>
      <p:pic>
        <p:nvPicPr>
          <p:cNvPr id="10252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344738" y="1069975"/>
            <a:ext cx="4178300" cy="5589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3"/>
          <p:cNvGrpSpPr>
            <a:grpSpLocks/>
          </p:cNvGrpSpPr>
          <p:nvPr/>
        </p:nvGrpSpPr>
        <p:grpSpPr bwMode="auto">
          <a:xfrm>
            <a:off x="1908175" y="692150"/>
            <a:ext cx="5472113" cy="5761038"/>
            <a:chOff x="1202" y="255"/>
            <a:chExt cx="3447" cy="3629"/>
          </a:xfrm>
        </p:grpSpPr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1222" y="337"/>
              <a:ext cx="3427" cy="3547"/>
            </a:xfrm>
            <a:prstGeom prst="rect">
              <a:avLst/>
            </a:prstGeom>
            <a:noFill/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  <a:p>
              <a:pPr algn="just"/>
              <a:endParaRPr lang="fr-FR" sz="1200">
                <a:latin typeface="Times New Roman" pitchFamily="18" charset="0"/>
              </a:endParaRPr>
            </a:p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r>
                <a:rPr lang="fr-FR">
                  <a:latin typeface="Calibri" pitchFamily="34" charset="0"/>
                </a:rPr>
                <a:t>	"On me parle de progrès, de "réalisations", de maladies guéries, de niveaux de vie élevés au-dessus d'eux-mêmes (...) Moi je parle de sociétés vidées d'elles-mêmes, des cultures confisquées, de religions assassinées, de magnificences artistiques anéanties, d'extraordinaires possibilités supprimées (...) Je parle de milliers d'hommes sacrifiés au Congo Océan. Je parle de ceux qui, à l'heure où j'écris, sont entrain de creuser à la main le port d'Abidjan."</a:t>
              </a:r>
            </a:p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r>
                <a:rPr lang="fr-FR">
                  <a:latin typeface="Calibri" pitchFamily="34" charset="0"/>
                </a:rPr>
                <a:t>	"Je parle de millions d'hommes à qui on a inculqué savamment la peur, le complexe d'infériorité, le tremblement, l'agenouillement, le désespoir, le larbinisme"</a:t>
              </a:r>
            </a:p>
            <a:p>
              <a:pPr algn="r"/>
              <a:r>
                <a:rPr lang="fr-FR">
                  <a:latin typeface="Calibri" pitchFamily="34" charset="0"/>
                </a:rPr>
                <a:t>Aimé Césaire – Discours sur le colonialisme</a:t>
              </a:r>
            </a:p>
          </p:txBody>
        </p:sp>
        <p:pic>
          <p:nvPicPr>
            <p:cNvPr id="2048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24011">
              <a:off x="3742" y="300"/>
              <a:ext cx="815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" descr="trombonne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663930">
              <a:off x="3616" y="199"/>
              <a:ext cx="48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1202" y="346"/>
              <a:ext cx="2482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fr-FR" sz="1600" b="1" i="1">
                  <a:latin typeface="Calibri" pitchFamily="34" charset="0"/>
                </a:rPr>
                <a:t>Aimé Césaire est un poète et homme politique martiniquais, fondateur du mouvement littéraire de la négritude et un anticolonialiste résolu.</a:t>
              </a:r>
            </a:p>
            <a:p>
              <a:endParaRPr lang="fr-FR" sz="1600">
                <a:latin typeface="Calibri" pitchFamily="34" charset="0"/>
              </a:endParaRPr>
            </a:p>
          </p:txBody>
        </p:sp>
      </p:grp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7524750" y="549275"/>
            <a:ext cx="1439863" cy="1511300"/>
          </a:xfrm>
          <a:prstGeom prst="wedgeRectCallout">
            <a:avLst>
              <a:gd name="adj1" fmla="val -156394"/>
              <a:gd name="adj2" fmla="val 11092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La colonisation a détruit les civilisations indigènes</a:t>
            </a: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7524750" y="4076700"/>
            <a:ext cx="1439863" cy="1511300"/>
          </a:xfrm>
          <a:prstGeom prst="wedgeRectCallout">
            <a:avLst>
              <a:gd name="adj1" fmla="val -120782"/>
              <a:gd name="adj2" fmla="val -5756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La colonisation a exploité les ressources humaines des colonies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179388" y="4221163"/>
            <a:ext cx="1439862" cy="1511300"/>
          </a:xfrm>
          <a:prstGeom prst="wedgeRectCallout">
            <a:avLst>
              <a:gd name="adj1" fmla="val 75690"/>
              <a:gd name="adj2" fmla="val 4957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La colonisation a inculqué le complexe d’infériorité 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07950" y="1484313"/>
            <a:ext cx="1690688" cy="1873250"/>
          </a:xfrm>
          <a:prstGeom prst="wedgeRectCallout">
            <a:avLst>
              <a:gd name="adj1" fmla="val 65213"/>
              <a:gd name="adj2" fmla="val 11618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Les infrastructures sont réalisées pour les colons et non pour le développement du pays</a:t>
            </a:r>
          </a:p>
        </p:txBody>
      </p:sp>
      <p:sp>
        <p:nvSpPr>
          <p:cNvPr id="20486" name="Titre 1"/>
          <p:cNvSpPr>
            <a:spLocks/>
          </p:cNvSpPr>
          <p:nvPr/>
        </p:nvSpPr>
        <p:spPr bwMode="auto">
          <a:xfrm>
            <a:off x="179388" y="260350"/>
            <a:ext cx="62642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latin typeface="Calibri" pitchFamily="34" charset="0"/>
              </a:rPr>
              <a:t>Les opposants au discours colonial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/>
          </p:cNvSpPr>
          <p:nvPr/>
        </p:nvSpPr>
        <p:spPr bwMode="auto">
          <a:xfrm>
            <a:off x="1979613" y="274638"/>
            <a:ext cx="6707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latin typeface="Calibri" pitchFamily="34" charset="0"/>
              </a:rPr>
              <a:t>Les opposants au discours colonial</a:t>
            </a:r>
          </a:p>
        </p:txBody>
      </p:sp>
      <p:pic>
        <p:nvPicPr>
          <p:cNvPr id="21506" name="Imag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765175"/>
            <a:ext cx="40084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308850" y="5949950"/>
            <a:ext cx="1368425" cy="576263"/>
          </a:xfrm>
          <a:prstGeom prst="wedgeRectCallout">
            <a:avLst>
              <a:gd name="adj1" fmla="val -145477"/>
              <a:gd name="adj2" fmla="val -29545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…sans travailler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50825" y="3933825"/>
            <a:ext cx="1298575" cy="720725"/>
          </a:xfrm>
          <a:prstGeom prst="wedgeRectCallout">
            <a:avLst>
              <a:gd name="adj1" fmla="val 143519"/>
              <a:gd name="adj2" fmla="val 31278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…en se tuant à la tâche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877050" y="836613"/>
            <a:ext cx="1655763" cy="863600"/>
          </a:xfrm>
          <a:prstGeom prst="wedgeRectCallout">
            <a:avLst>
              <a:gd name="adj1" fmla="val -205704"/>
              <a:gd name="adj2" fmla="val 18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Les algériens sont assimilés à des esclaves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68313" y="2492375"/>
            <a:ext cx="1081087" cy="720725"/>
          </a:xfrm>
          <a:prstGeom prst="wedgeRectCallout">
            <a:avLst>
              <a:gd name="adj1" fmla="val 130912"/>
              <a:gd name="adj2" fmla="val 22028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Rester pauvre…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308850" y="3213100"/>
            <a:ext cx="1223963" cy="647700"/>
          </a:xfrm>
          <a:prstGeom prst="wedgeRectCallout">
            <a:avLst>
              <a:gd name="adj1" fmla="val -156227"/>
              <a:gd name="adj2" fmla="val -8529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Devenir riche …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323850" y="5300663"/>
            <a:ext cx="1873250" cy="792162"/>
          </a:xfrm>
          <a:prstGeom prst="wedgeRectCallout">
            <a:avLst>
              <a:gd name="adj1" fmla="val 162542"/>
              <a:gd name="adj2" fmla="val -611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Pillage des ressources minières et agricoles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6804025" y="4292600"/>
            <a:ext cx="1873250" cy="792163"/>
          </a:xfrm>
          <a:prstGeom prst="wedgeRectCallout">
            <a:avLst>
              <a:gd name="adj1" fmla="val -110593"/>
              <a:gd name="adj2" fmla="val -16963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Le drapeau flotte sur les lieux traditionnels.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179388" y="333375"/>
            <a:ext cx="1728787" cy="1800225"/>
          </a:xfrm>
          <a:prstGeom prst="wedgeRectCallout">
            <a:avLst>
              <a:gd name="adj1" fmla="val 88569"/>
              <a:gd name="adj2" fmla="val 97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Affiche de 1930 pour la commémoration du centenaire de la présence française en Algérie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7451725" y="1916113"/>
            <a:ext cx="1223963" cy="936625"/>
          </a:xfrm>
          <a:prstGeom prst="wedgeRectCallout">
            <a:avLst>
              <a:gd name="adj1" fmla="val -250130"/>
              <a:gd name="adj2" fmla="val 6982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latin typeface="Calibri" pitchFamily="34" charset="0"/>
              </a:rPr>
              <a:t>Absence totale de liberté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/>
          </p:cNvSpPr>
          <p:nvPr/>
        </p:nvSpPr>
        <p:spPr bwMode="auto">
          <a:xfrm>
            <a:off x="1258888" y="333375"/>
            <a:ext cx="6707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latin typeface="Calibri" pitchFamily="34" charset="0"/>
              </a:rPr>
              <a:t>Les opposants au discours colonial</a:t>
            </a:r>
          </a:p>
        </p:txBody>
      </p:sp>
      <p:pic>
        <p:nvPicPr>
          <p:cNvPr id="22530" name="Image 6" descr="Algérie 1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048375" cy="3222625"/>
          </a:xfrm>
          <a:prstGeom prst="rect">
            <a:avLst/>
          </a:prstGeom>
          <a:noFill/>
          <a:ln w="9525">
            <a:solidFill>
              <a:srgbClr val="95B3D7"/>
            </a:solidFill>
            <a:miter lim="800000"/>
            <a:headEnd/>
            <a:tailEnd/>
          </a:ln>
        </p:spPr>
      </p:pic>
      <p:pic>
        <p:nvPicPr>
          <p:cNvPr id="22531" name="Picture 7" descr="Post-it2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076700"/>
            <a:ext cx="54737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51050" y="4149725"/>
            <a:ext cx="511333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>
                <a:latin typeface="Calibri" pitchFamily="34" charset="0"/>
              </a:rPr>
              <a:t>A qui donnent raison les chiffres du tableau : aux opposants ou aux défenseurs de la colonisation ?</a:t>
            </a:r>
          </a:p>
          <a:p>
            <a:pPr algn="ctr"/>
            <a:endParaRPr lang="fr-FR" sz="1400">
              <a:latin typeface="Calibri" pitchFamily="34" charset="0"/>
            </a:endParaRPr>
          </a:p>
          <a:p>
            <a:pPr algn="ctr"/>
            <a:r>
              <a:rPr lang="fr-FR" sz="1400">
                <a:latin typeface="Calibri" pitchFamily="34" charset="0"/>
              </a:rPr>
              <a:t>Les chiffres donnent raison aux opposants :</a:t>
            </a:r>
          </a:p>
          <a:p>
            <a:pPr algn="ctr"/>
            <a:endParaRPr lang="fr-FR" sz="1400" b="1">
              <a:latin typeface="Calibri" pitchFamily="34" charset="0"/>
            </a:endParaRPr>
          </a:p>
          <a:p>
            <a:pPr algn="ctr"/>
            <a:r>
              <a:rPr lang="fr-FR" sz="1600" b="1">
                <a:latin typeface="Calibri" pitchFamily="34" charset="0"/>
              </a:rPr>
              <a:t>Les colons occupent 90% des postes décisionnels</a:t>
            </a:r>
          </a:p>
          <a:p>
            <a:pPr algn="ctr"/>
            <a:r>
              <a:rPr lang="fr-FR" sz="1600" b="1">
                <a:latin typeface="Calibri" pitchFamily="34" charset="0"/>
              </a:rPr>
              <a:t>Les algériens sont relégués aux postes les plus ingrats.</a:t>
            </a:r>
          </a:p>
          <a:p>
            <a:pPr algn="ctr"/>
            <a:r>
              <a:rPr lang="fr-FR" sz="1600" b="1">
                <a:latin typeface="Calibri" pitchFamily="34" charset="0"/>
              </a:rPr>
              <a:t>Un colon gagne en moyenne 35 fois plus qu’un algérien.</a:t>
            </a:r>
          </a:p>
          <a:p>
            <a:pPr algn="ctr"/>
            <a:r>
              <a:rPr lang="fr-FR" sz="1600" b="1">
                <a:latin typeface="Calibri" pitchFamily="34" charset="0"/>
              </a:rPr>
              <a:t>Seuls les enfants de colons ont un accès à l’éducation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615</Words>
  <Application>Microsoft Office PowerPoint</Application>
  <PresentationFormat>Affichage à l'écran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Thème Office</vt:lpstr>
      <vt:lpstr>La décolonisation et la construction de nouveaux Etats</vt:lpstr>
      <vt:lpstr>Pourquoi la colonisation… Les pretextes</vt:lpstr>
      <vt:lpstr>Pourquoi la colonisation… Les prétextes</vt:lpstr>
      <vt:lpstr>Pourquoi la colonisation… les véritables raisons</vt:lpstr>
      <vt:lpstr>Le discours colonial … dans la BD</vt:lpstr>
      <vt:lpstr>Diapositive 6</vt:lpstr>
      <vt:lpstr>Diapositive 7</vt:lpstr>
      <vt:lpstr>Diapositive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décolonisation</dc:title>
  <dc:creator>Gabriel</dc:creator>
  <cp:lastModifiedBy>CMALA</cp:lastModifiedBy>
  <cp:revision>25</cp:revision>
  <dcterms:created xsi:type="dcterms:W3CDTF">2012-01-09T16:40:28Z</dcterms:created>
  <dcterms:modified xsi:type="dcterms:W3CDTF">2012-01-11T14:33:55Z</dcterms:modified>
</cp:coreProperties>
</file>