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86E10E-D534-4865-A5EE-157B30706565}" type="datetimeFigureOut">
              <a:rPr lang="fr-FR"/>
              <a:pPr>
                <a:defRPr/>
              </a:pPr>
              <a:t>29/11/2011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11E47B-4ADF-4B4C-9BDB-1D6CBDF6A3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9A274-59CC-4792-86D8-FE3C50906BED}" type="datetimeFigureOut">
              <a:rPr lang="fr-FR"/>
              <a:pPr>
                <a:defRPr/>
              </a:pPr>
              <a:t>29/11/2011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65CB5-6C32-43A1-8C2B-58D7DF2FAD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E920F-2BF9-4876-9A01-6C4CAA3C953C}" type="datetimeFigureOut">
              <a:rPr lang="fr-FR"/>
              <a:pPr>
                <a:defRPr/>
              </a:pPr>
              <a:t>29/11/2011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B7F32-2758-4431-A993-36ADFD821A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0FEE5-91F5-46A8-9F34-ACFD639E3363}" type="datetimeFigureOut">
              <a:rPr lang="fr-FR"/>
              <a:pPr>
                <a:defRPr/>
              </a:pPr>
              <a:t>29/11/2011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13998-73C7-4F42-B7AF-50CB6FB479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1B27A-8185-4EE2-8BC7-1A2A7BA2D6D1}" type="datetimeFigureOut">
              <a:rPr lang="fr-FR"/>
              <a:pPr>
                <a:defRPr/>
              </a:pPr>
              <a:t>29/11/2011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8ED3A-07F7-437A-A4B4-851449F141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42794-D03F-4620-BDCA-0CDEFCBD3BF7}" type="datetimeFigureOut">
              <a:rPr lang="fr-FR"/>
              <a:pPr>
                <a:defRPr/>
              </a:pPr>
              <a:t>29/11/2011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4148C-0A7C-4909-A787-88284009A7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7FDD7-7613-470D-BD29-651629F1F087}" type="datetimeFigureOut">
              <a:rPr lang="fr-FR"/>
              <a:pPr>
                <a:defRPr/>
              </a:pPr>
              <a:t>29/11/2011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EBC8B-8414-41EC-940D-E4BD1DD4C9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4840-5A7B-4E35-8FFD-695935D74DA7}" type="datetimeFigureOut">
              <a:rPr lang="fr-FR"/>
              <a:pPr>
                <a:defRPr/>
              </a:pPr>
              <a:t>29/11/2011</a:t>
            </a:fld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C4C89-F7A7-4F33-8F10-A9CA51BB31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3ED7-EC65-4FF4-BD18-6171D774CDFA}" type="datetimeFigureOut">
              <a:rPr lang="fr-FR"/>
              <a:pPr>
                <a:defRPr/>
              </a:pPr>
              <a:t>29/11/2011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C86C1-3701-4E66-AD2A-D138094A23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BD518-47C6-49EF-BE21-CDE8ADB553C4}" type="datetimeFigureOut">
              <a:rPr lang="fr-FR"/>
              <a:pPr>
                <a:defRPr/>
              </a:pPr>
              <a:t>29/11/2011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DA47-4440-44F6-B023-B0A0070AEE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A756-15B5-45DC-8022-57482EC8F00A}" type="datetimeFigureOut">
              <a:rPr lang="fr-FR"/>
              <a:pPr>
                <a:defRPr/>
              </a:pPr>
              <a:t>29/11/2011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0CB28-0AC0-4F4F-8742-987C08EB5C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056B-C89E-41E9-ACF0-B9C44024FD64}" type="datetimeFigureOut">
              <a:rPr lang="fr-FR"/>
              <a:pPr>
                <a:defRPr/>
              </a:pPr>
              <a:t>29/11/2011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DF5EC-A8FD-4D47-81E7-AEF815717D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D895F7-2955-4418-920B-0B575C8CF374}" type="datetimeFigureOut">
              <a:rPr lang="fr-FR"/>
              <a:pPr>
                <a:defRPr/>
              </a:pPr>
              <a:t>29/11/2011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D214EE-E563-4F9B-B9CE-47BB85B132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LA QUESTION DU PAYSAGE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dirty="0" smtClean="0"/>
              <a:t>Une approche anthropologique dans la perspective d’un enseignement d’histoire des arts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600" i="1" dirty="0" smtClean="0"/>
              <a:t>« Mais l’homme est né pour contempler le monde »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sz="1600" dirty="0" err="1" smtClean="0"/>
              <a:t>Ortelius</a:t>
            </a:r>
            <a:r>
              <a:rPr lang="fr-FR" sz="1600" dirty="0" smtClean="0"/>
              <a:t> </a:t>
            </a:r>
            <a:r>
              <a:rPr lang="fr-FR" sz="1600" smtClean="0"/>
              <a:t>citant Cicéron</a:t>
            </a:r>
            <a:endParaRPr lang="fr-FR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32D6C-286D-46BC-8B8D-7BA15EED004B}" type="slidenum">
              <a:rPr lang="fr-FR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Paysage du monde et expression de soi : trois exemples</a:t>
            </a:r>
            <a:endParaRPr lang="fr-FR" dirty="0"/>
          </a:p>
        </p:txBody>
      </p:sp>
      <p:sp>
        <p:nvSpPr>
          <p:cNvPr id="2355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smtClean="0"/>
              <a:t>De Lumen </a:t>
            </a:r>
            <a:r>
              <a:rPr lang="fr-FR" smtClean="0"/>
              <a:t>de Marsile Ficin</a:t>
            </a:r>
          </a:p>
          <a:p>
            <a:endParaRPr lang="fr-FR" smtClean="0"/>
          </a:p>
          <a:p>
            <a:r>
              <a:rPr lang="fr-FR" smtClean="0"/>
              <a:t>Goethe, Le Lorrain et le voyage en Italie</a:t>
            </a:r>
          </a:p>
          <a:p>
            <a:endParaRPr lang="fr-FR" smtClean="0"/>
          </a:p>
          <a:p>
            <a:r>
              <a:rPr lang="fr-FR" smtClean="0"/>
              <a:t> Nus au paysage : Cézanne, Matisse et  « le bonheur de vivre »</a:t>
            </a:r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EDC37-5ED0-4B95-BAB1-FB8A5B00A836}" type="slidenum">
              <a:rPr lang="fr-FR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Paysage du monde et expression de soi</a:t>
            </a:r>
            <a:endParaRPr lang="fr-FR" dirty="0"/>
          </a:p>
        </p:txBody>
      </p:sp>
      <p:pic>
        <p:nvPicPr>
          <p:cNvPr id="24578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4125" y="1600200"/>
            <a:ext cx="6635750" cy="4708525"/>
          </a:xfr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B0F6D-9AB3-4A9F-9BCF-6851E7536B69}" type="slidenum">
              <a:rPr lang="fr-FR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Paysage du monde et expression de soi</a:t>
            </a:r>
            <a:endParaRPr lang="fr-FR" dirty="0"/>
          </a:p>
        </p:txBody>
      </p:sp>
      <p:pic>
        <p:nvPicPr>
          <p:cNvPr id="25602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773238"/>
            <a:ext cx="7705725" cy="4895850"/>
          </a:xfr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12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Paysage du monde et expression de soi</a:t>
            </a:r>
            <a:endParaRPr lang="fr-FR" dirty="0"/>
          </a:p>
        </p:txBody>
      </p:sp>
      <p:pic>
        <p:nvPicPr>
          <p:cNvPr id="2662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84313"/>
            <a:ext cx="4176713" cy="3744912"/>
          </a:xfrm>
        </p:spPr>
      </p:pic>
      <p:pic>
        <p:nvPicPr>
          <p:cNvPr id="26627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24175"/>
            <a:ext cx="44640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13</a:t>
            </a:r>
          </a:p>
          <a:p>
            <a:pPr>
              <a:defRPr/>
            </a:pPr>
            <a:r>
              <a:rPr lang="fr-FR" dirty="0"/>
              <a:t>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Et jusqu’à la dissolution de la figure sur fond</a:t>
            </a:r>
            <a:endParaRPr lang="fr-FR" dirty="0"/>
          </a:p>
        </p:txBody>
      </p:sp>
      <p:pic>
        <p:nvPicPr>
          <p:cNvPr id="27650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700213"/>
            <a:ext cx="5761038" cy="4608512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F9C59-DC0E-4B68-90B7-AA13A6EB03DD}" type="slidenum">
              <a:rPr lang="fr-FR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Conclusion : portrait et paysage : une double physionomie de soi et du monde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fr-FR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dirty="0" smtClean="0"/>
              <a:t>Le dernier mot à Montaigne, et à « la fréquentation du monde, sens ultime du voyage : </a:t>
            </a:r>
            <a:endParaRPr lang="fr-FR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fr-FR" sz="1600" i="1" dirty="0" smtClean="0"/>
              <a:t>Essais, I, 26 : De l’institution des enfants</a:t>
            </a:r>
            <a:endParaRPr lang="fr-FR" sz="1600" i="1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325" y="3429000"/>
            <a:ext cx="64817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14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TROIS PISTES D’ETUDE</a:t>
            </a:r>
            <a:endParaRPr lang="fr-FR" dirty="0"/>
          </a:p>
        </p:txBody>
      </p:sp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buFont typeface="Lucida Sans" pitchFamily="34" charset="0"/>
              <a:buAutoNum type="arabicPeriod"/>
            </a:pPr>
            <a:r>
              <a:rPr lang="fr-FR" smtClean="0"/>
              <a:t>La question de l’imitation, ou plus précisément, de la </a:t>
            </a:r>
            <a:r>
              <a:rPr lang="fr-FR" i="1" smtClean="0"/>
              <a:t>mimesis : </a:t>
            </a:r>
            <a:r>
              <a:rPr lang="fr-FR" smtClean="0"/>
              <a:t>simple reproduction ou geste expressif et créateur ?</a:t>
            </a:r>
          </a:p>
          <a:p>
            <a:pPr marL="650875" indent="-514350">
              <a:buFont typeface="Lucida Sans" pitchFamily="34" charset="0"/>
              <a:buAutoNum type="arabicPeriod"/>
            </a:pPr>
            <a:endParaRPr lang="fr-FR" smtClean="0"/>
          </a:p>
          <a:p>
            <a:pPr marL="650875" indent="-514350">
              <a:buFont typeface="Lucida Sans" pitchFamily="34" charset="0"/>
              <a:buAutoNum type="arabicPeriod"/>
            </a:pPr>
            <a:r>
              <a:rPr lang="fr-FR" smtClean="0"/>
              <a:t>L’  « artialisation » et la question de l’insistance et de la persistance du </a:t>
            </a:r>
            <a:r>
              <a:rPr lang="fr-FR" i="1" smtClean="0"/>
              <a:t>motif</a:t>
            </a:r>
          </a:p>
          <a:p>
            <a:pPr marL="650875" indent="-514350">
              <a:buFont typeface="Lucida Sans" pitchFamily="34" charset="0"/>
              <a:buAutoNum type="arabicPeriod"/>
            </a:pPr>
            <a:endParaRPr lang="fr-FR" i="1" smtClean="0"/>
          </a:p>
          <a:p>
            <a:pPr marL="650875" indent="-514350">
              <a:buFont typeface="Lucida Sans" pitchFamily="34" charset="0"/>
              <a:buAutoNum type="arabicPeriod"/>
            </a:pPr>
            <a:r>
              <a:rPr lang="fr-FR" smtClean="0"/>
              <a:t>Le paysage comme expression d’un nouveau rapport de l’homme au monde. Le paysage et la figure du </a:t>
            </a:r>
            <a:r>
              <a:rPr lang="fr-FR" i="1" smtClean="0"/>
              <a:t>voyageur</a:t>
            </a:r>
            <a:r>
              <a:rPr lang="fr-FR" smtClean="0"/>
              <a:t>.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6E581-3DDE-4B16-A77B-DD887D9E860B}" type="slidenum">
              <a:rPr lang="fr-FR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Unité des trois pistes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fr-FR" dirty="0" smtClean="0"/>
              <a:t>Une problématique commune : comment penser ici le rapport art/nature ? Comment dépasser le double écueil du réalisme naïf et du relativisme individuel ou culturel 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fr-FR" dirty="0" smtClean="0"/>
              <a:t>L ’artiste et son « motif », son « sujet », son « medium », son « modèle » : quel sens donner à ces termes du lexique artistique 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fr-FR" dirty="0" smtClean="0"/>
              <a:t>L’homme qui s’interroge sur son rapport au monde oblige l’art à exposer les rapports de l’homme à l’espace et aux corps : se chercher soi-même jusqu’aux confins du monde, se chercher soi-même </a:t>
            </a:r>
            <a:r>
              <a:rPr lang="fr-FR" i="1" dirty="0" smtClean="0"/>
              <a:t>hors de soi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DBF49-B74E-4B03-AC13-0CDA972F7F95}" type="slidenum">
              <a:rPr lang="fr-FR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Le paysage, une revalorisation de la condition incarnée et terrestre</a:t>
            </a:r>
            <a:endParaRPr lang="fr-FR" dirty="0"/>
          </a:p>
        </p:txBody>
      </p:sp>
      <p:sp>
        <p:nvSpPr>
          <p:cNvPr id="17410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6525" indent="0">
              <a:buFont typeface="Wingdings 2" pitchFamily="18" charset="2"/>
              <a:buNone/>
            </a:pPr>
            <a:r>
              <a:rPr lang="fr-FR" smtClean="0"/>
              <a:t>Du récit par Pétrarque de son ascension du Mont Ventoux aux Grands Paysages de Brughel l’Ancien</a:t>
            </a:r>
          </a:p>
        </p:txBody>
      </p:sp>
      <p:pic>
        <p:nvPicPr>
          <p:cNvPr id="17411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4538663"/>
            <a:ext cx="2286000" cy="2286000"/>
          </a:xfrm>
        </p:spPr>
      </p:pic>
      <p:pic>
        <p:nvPicPr>
          <p:cNvPr id="17412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133600"/>
            <a:ext cx="464978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3D1C8-B704-4805-B552-2362C4B7CFEC}" type="slidenum">
              <a:rPr lang="fr-FR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La positivité du désir de visibilité et de curiosité : l’extension du domaine terrestre</a:t>
            </a:r>
            <a:endParaRPr lang="fr-FR" dirty="0"/>
          </a:p>
        </p:txBody>
      </p:sp>
      <p:sp>
        <p:nvSpPr>
          <p:cNvPr id="18434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6525" indent="0">
              <a:buFont typeface="Wingdings 2" pitchFamily="18" charset="2"/>
              <a:buNone/>
            </a:pPr>
            <a:endParaRPr lang="fr-FR" smtClean="0"/>
          </a:p>
          <a:p>
            <a:pPr marL="136525" indent="0">
              <a:buFont typeface="Wingdings 2" pitchFamily="18" charset="2"/>
              <a:buNone/>
            </a:pPr>
            <a:endParaRPr lang="fr-FR" smtClean="0"/>
          </a:p>
          <a:p>
            <a:pPr marL="136525" indent="0">
              <a:buFont typeface="Wingdings 2" pitchFamily="18" charset="2"/>
              <a:buNone/>
            </a:pPr>
            <a:r>
              <a:rPr lang="fr-FR" smtClean="0"/>
              <a:t>Le paysage ne naît pas d’abord comme un « genre » artistique : de la cosmologie à la cartographie, la géographie et la peinture </a:t>
            </a:r>
          </a:p>
        </p:txBody>
      </p:sp>
      <p:pic>
        <p:nvPicPr>
          <p:cNvPr id="18435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2205038"/>
            <a:ext cx="4043362" cy="2952750"/>
          </a:xfr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812088" y="6508750"/>
            <a:ext cx="7620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5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Trois idées directrices de l’humanisme renaissant à travers le paysage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fr-FR" dirty="0" smtClean="0"/>
              <a:t>Donner sens à la terre et à notre condition terrestre, et ainsi instituer un nouveau rapport à soi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fr-FR" dirty="0" smtClean="0"/>
              <a:t>Constituer le paysage comme « image du monde »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fr-FR" dirty="0" smtClean="0"/>
              <a:t>La vision vue de haut et la fonction du voyageur nomade ou pèlerin</a:t>
            </a:r>
            <a:endParaRPr lang="fr-FR" dirty="0"/>
          </a:p>
        </p:txBody>
      </p:sp>
      <p:pic>
        <p:nvPicPr>
          <p:cNvPr id="19459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844675"/>
            <a:ext cx="4175125" cy="3744913"/>
          </a:xfr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62E1E-9F8F-4E3A-82B4-D9BBB8446F2D}" type="slidenum">
              <a:rPr lang="fr-FR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La tension en l’homme entre dimension temporelle et spirituelle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fr-FR" dirty="0" smtClean="0"/>
              <a:t>L’humanisme du paysage : non pas toute puissance de l’homme, mais sagesse des limites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fr-FR" dirty="0" smtClean="0"/>
              <a:t>Ici-bas, là-bas, là-haut, finitude et double infini ( horizontal et vertical) :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fr-FR" dirty="0" smtClean="0"/>
              <a:t>Les travaux et les jours, le voyageur contemplatif, l’aspiration à l’infini </a:t>
            </a:r>
            <a:endParaRPr lang="fr-FR" dirty="0"/>
          </a:p>
        </p:txBody>
      </p:sp>
      <p:pic>
        <p:nvPicPr>
          <p:cNvPr id="20483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2133600"/>
            <a:ext cx="4465637" cy="3527425"/>
          </a:xfr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50B55-6B54-481D-AB50-A7B439495DE9}" type="slidenum">
              <a:rPr lang="fr-FR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Sagesse et folie des hommes : harmonie avec le tout et figure du « monde à l’envers »</a:t>
            </a:r>
            <a:endParaRPr lang="fr-FR" dirty="0"/>
          </a:p>
        </p:txBody>
      </p:sp>
      <p:pic>
        <p:nvPicPr>
          <p:cNvPr id="2150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133600"/>
            <a:ext cx="3455988" cy="2663825"/>
          </a:xfrm>
        </p:spPr>
      </p:pic>
      <p:pic>
        <p:nvPicPr>
          <p:cNvPr id="21507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5229225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Imag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2205038"/>
            <a:ext cx="3570287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EE69F-1120-498D-A575-4A89A1EAB355}" type="slidenum">
              <a:rPr lang="fr-FR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Le paysage : une image, une </a:t>
            </a:r>
            <a:r>
              <a:rPr lang="fr-FR" i="1" dirty="0" smtClean="0"/>
              <a:t>vue</a:t>
            </a:r>
            <a:r>
              <a:rPr lang="fr-FR" dirty="0" smtClean="0"/>
              <a:t>, ou une forme, un </a:t>
            </a:r>
            <a:r>
              <a:rPr lang="fr-FR" i="1" dirty="0" smtClean="0"/>
              <a:t>site</a:t>
            </a:r>
            <a:r>
              <a:rPr lang="fr-FR" dirty="0" smtClean="0"/>
              <a:t>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fr-FR" dirty="0" smtClean="0"/>
              <a:t>  Le paysage est une notion tant géographique qu’artistique : faut-il les dissocier en opposant par exemple une approche esthétique et une approche  technique ou scientifique 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fr-FR" dirty="0" smtClean="0"/>
              <a:t>Cette question en présuppose une autre : qui est l’auteur du « paysage » ? L’œil artiste du spectateur ou le réseau de formes et de structures interagissant entre elles et avec lui 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fr-FR" dirty="0" smtClean="0"/>
              <a:t>D’où retour et permanence de la question du motif : de Marsile à Cézanne ou Matisse, du néoplatonisme à la phénoménologie.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A6202-4179-4E1E-ABC5-464C6902474B}" type="slidenum">
              <a:rPr lang="fr-FR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217</TotalTime>
  <Words>391</Words>
  <Application>Microsoft Office PowerPoint</Application>
  <PresentationFormat>Affichage à l'écran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Modèle de conception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Book Antiqua</vt:lpstr>
      <vt:lpstr>Arial</vt:lpstr>
      <vt:lpstr>Lucida Sans</vt:lpstr>
      <vt:lpstr>Wingdings 2</vt:lpstr>
      <vt:lpstr>Wingdings</vt:lpstr>
      <vt:lpstr>Wingdings 3</vt:lpstr>
      <vt:lpstr>Calibri</vt:lpstr>
      <vt:lpstr>Apex</vt:lpstr>
      <vt:lpstr>Apex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QUESTION DU PAYSAGE</dc:title>
  <dc:creator>henry</dc:creator>
  <cp:lastModifiedBy>Domi</cp:lastModifiedBy>
  <cp:revision>31</cp:revision>
  <dcterms:created xsi:type="dcterms:W3CDTF">2011-11-28T09:44:07Z</dcterms:created>
  <dcterms:modified xsi:type="dcterms:W3CDTF">2011-11-29T14:30:26Z</dcterms:modified>
</cp:coreProperties>
</file>