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6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7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0" r:id="rId22"/>
  </p:sldIdLst>
  <p:sldSz cx="10945813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4" y="-64"/>
      </p:cViewPr>
      <p:guideLst>
        <p:guide orient="horz" pos="2160"/>
        <p:guide pos="3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4BC6C-BC05-462B-A1A8-919E38F56762}" type="doc">
      <dgm:prSet loTypeId="urn:microsoft.com/office/officeart/2008/layout/RadialCluster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21673B4-5869-4B34-AAA8-BCBFECEB04CA}">
      <dgm:prSet phldrT="[Texte]"/>
      <dgm:spPr/>
      <dgm:t>
        <a:bodyPr/>
        <a:lstStyle/>
        <a:p>
          <a:r>
            <a:rPr lang="fr-FR" dirty="0" smtClean="0"/>
            <a:t>Le migrant, un </a:t>
          </a:r>
          <a:r>
            <a:rPr lang="fr-FR" b="1" dirty="0" smtClean="0"/>
            <a:t>« présent-absent » </a:t>
          </a:r>
          <a:r>
            <a:rPr lang="fr-FR" dirty="0" smtClean="0"/>
            <a:t>dans les manuels scolaires</a:t>
          </a:r>
          <a:endParaRPr lang="fr-FR" dirty="0"/>
        </a:p>
      </dgm:t>
    </dgm:pt>
    <dgm:pt modelId="{30BF7FF6-828B-4118-94A5-03DB77864C72}" type="parTrans" cxnId="{35AA4584-5B66-4875-8F17-8195053052E8}">
      <dgm:prSet/>
      <dgm:spPr/>
      <dgm:t>
        <a:bodyPr/>
        <a:lstStyle/>
        <a:p>
          <a:endParaRPr lang="fr-FR"/>
        </a:p>
      </dgm:t>
    </dgm:pt>
    <dgm:pt modelId="{B1215DD1-0D62-4F21-8F00-0E41D50D19DE}" type="sibTrans" cxnId="{35AA4584-5B66-4875-8F17-8195053052E8}">
      <dgm:prSet/>
      <dgm:spPr/>
      <dgm:t>
        <a:bodyPr/>
        <a:lstStyle/>
        <a:p>
          <a:endParaRPr lang="fr-FR"/>
        </a:p>
      </dgm:t>
    </dgm:pt>
    <dgm:pt modelId="{A8851E03-F5F5-4AB1-B6D5-36B39DA761A4}">
      <dgm:prSet phldrT="[Texte]"/>
      <dgm:spPr/>
      <dgm:t>
        <a:bodyPr/>
        <a:lstStyle/>
        <a:p>
          <a:r>
            <a:rPr lang="fr-FR" dirty="0" smtClean="0"/>
            <a:t>Parfois vu comme celui qui vient rompre un </a:t>
          </a:r>
          <a:r>
            <a:rPr lang="fr-FR" b="1" dirty="0" smtClean="0"/>
            <a:t>équilibre</a:t>
          </a:r>
          <a:endParaRPr lang="fr-FR" b="1" dirty="0"/>
        </a:p>
      </dgm:t>
    </dgm:pt>
    <dgm:pt modelId="{DD34CBDE-A047-4E1C-932A-575AD9CC7020}" type="parTrans" cxnId="{E90C59A6-10DA-4DBC-AF18-C78A5E9C52F7}">
      <dgm:prSet/>
      <dgm:spPr/>
      <dgm:t>
        <a:bodyPr/>
        <a:lstStyle/>
        <a:p>
          <a:endParaRPr lang="fr-FR"/>
        </a:p>
      </dgm:t>
    </dgm:pt>
    <dgm:pt modelId="{6F643716-CE6E-47ED-ACCE-0D0FC98ECE05}" type="sibTrans" cxnId="{E90C59A6-10DA-4DBC-AF18-C78A5E9C52F7}">
      <dgm:prSet/>
      <dgm:spPr/>
      <dgm:t>
        <a:bodyPr/>
        <a:lstStyle/>
        <a:p>
          <a:endParaRPr lang="fr-FR"/>
        </a:p>
      </dgm:t>
    </dgm:pt>
    <dgm:pt modelId="{84405154-3DCD-44BA-BBFC-118E49495586}">
      <dgm:prSet phldrT="[Texte]"/>
      <dgm:spPr/>
      <dgm:t>
        <a:bodyPr/>
        <a:lstStyle/>
        <a:p>
          <a:r>
            <a:rPr lang="fr-FR" dirty="0" smtClean="0"/>
            <a:t>Parfois vu comme la </a:t>
          </a:r>
          <a:r>
            <a:rPr lang="fr-FR" b="1" dirty="0" smtClean="0"/>
            <a:t>victime</a:t>
          </a:r>
          <a:r>
            <a:rPr lang="fr-FR" dirty="0" smtClean="0"/>
            <a:t> permanente, donc sans autonomie</a:t>
          </a:r>
          <a:endParaRPr lang="fr-FR" dirty="0"/>
        </a:p>
      </dgm:t>
    </dgm:pt>
    <dgm:pt modelId="{6F5FB232-D0EB-4E1A-8DB9-1AED9BA66C64}" type="parTrans" cxnId="{8FAEB1A4-536A-4D67-89A8-A9B17933330A}">
      <dgm:prSet/>
      <dgm:spPr/>
      <dgm:t>
        <a:bodyPr/>
        <a:lstStyle/>
        <a:p>
          <a:endParaRPr lang="fr-FR"/>
        </a:p>
      </dgm:t>
    </dgm:pt>
    <dgm:pt modelId="{A2090E01-FDA6-4F62-A36C-676FADA48E43}" type="sibTrans" cxnId="{8FAEB1A4-536A-4D67-89A8-A9B17933330A}">
      <dgm:prSet/>
      <dgm:spPr/>
      <dgm:t>
        <a:bodyPr/>
        <a:lstStyle/>
        <a:p>
          <a:endParaRPr lang="fr-FR"/>
        </a:p>
      </dgm:t>
    </dgm:pt>
    <dgm:pt modelId="{9050C387-36A3-4F88-8254-310510244FCC}">
      <dgm:prSet phldrT="[Texte]"/>
      <dgm:spPr/>
      <dgm:t>
        <a:bodyPr/>
        <a:lstStyle/>
        <a:p>
          <a:r>
            <a:rPr lang="fr-FR" dirty="0" smtClean="0"/>
            <a:t>Et souvent </a:t>
          </a:r>
          <a:r>
            <a:rPr lang="fr-FR" b="1" dirty="0" smtClean="0"/>
            <a:t>invisible</a:t>
          </a:r>
          <a:r>
            <a:rPr lang="fr-FR" dirty="0" smtClean="0"/>
            <a:t>. La présence du migrant est suggérée par une frontière, une carte, des flux, une patrouille</a:t>
          </a:r>
          <a:endParaRPr lang="fr-FR" dirty="0"/>
        </a:p>
      </dgm:t>
    </dgm:pt>
    <dgm:pt modelId="{8D78343C-48D7-4141-B859-08652E417BDF}" type="parTrans" cxnId="{096B7124-2FA1-444E-B5B2-A94401FE0BF1}">
      <dgm:prSet/>
      <dgm:spPr/>
      <dgm:t>
        <a:bodyPr/>
        <a:lstStyle/>
        <a:p>
          <a:endParaRPr lang="fr-FR"/>
        </a:p>
      </dgm:t>
    </dgm:pt>
    <dgm:pt modelId="{FF3B852A-0C2A-444F-8152-CED1B893C4B5}" type="sibTrans" cxnId="{096B7124-2FA1-444E-B5B2-A94401FE0BF1}">
      <dgm:prSet/>
      <dgm:spPr/>
      <dgm:t>
        <a:bodyPr/>
        <a:lstStyle/>
        <a:p>
          <a:endParaRPr lang="fr-FR"/>
        </a:p>
      </dgm:t>
    </dgm:pt>
    <dgm:pt modelId="{C7AFAF56-4940-4A96-B2DE-AF4FE8C954E8}" type="pres">
      <dgm:prSet presAssocID="{C5B4BC6C-BC05-462B-A1A8-919E38F567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31BEC29-977A-4BF4-92A9-0B307535907A}" type="pres">
      <dgm:prSet presAssocID="{621673B4-5869-4B34-AAA8-BCBFECEB04CA}" presName="singleCycle" presStyleCnt="0"/>
      <dgm:spPr/>
    </dgm:pt>
    <dgm:pt modelId="{FFFA32A3-D285-4566-9C77-2FA70E56241B}" type="pres">
      <dgm:prSet presAssocID="{621673B4-5869-4B34-AAA8-BCBFECEB04CA}" presName="singleCenter" presStyleLbl="node1" presStyleIdx="0" presStyleCnt="4" custScaleX="109207" custScaleY="128675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3C7ABADB-79BC-4598-932A-90E17E3C8611}" type="pres">
      <dgm:prSet presAssocID="{DD34CBDE-A047-4E1C-932A-575AD9CC7020}" presName="Name56" presStyleLbl="parChTrans1D2" presStyleIdx="0" presStyleCnt="3"/>
      <dgm:spPr/>
      <dgm:t>
        <a:bodyPr/>
        <a:lstStyle/>
        <a:p>
          <a:endParaRPr lang="fr-FR"/>
        </a:p>
      </dgm:t>
    </dgm:pt>
    <dgm:pt modelId="{7AA7E641-D992-44B0-B478-1F6D6AB98097}" type="pres">
      <dgm:prSet presAssocID="{A8851E03-F5F5-4AB1-B6D5-36B39DA761A4}" presName="text0" presStyleLbl="node1" presStyleIdx="1" presStyleCnt="4" custScaleX="207219" custScaleY="1173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7D2298-E316-4BB7-BB1B-44C71CEDFA96}" type="pres">
      <dgm:prSet presAssocID="{6F5FB232-D0EB-4E1A-8DB9-1AED9BA66C64}" presName="Name56" presStyleLbl="parChTrans1D2" presStyleIdx="1" presStyleCnt="3"/>
      <dgm:spPr/>
      <dgm:t>
        <a:bodyPr/>
        <a:lstStyle/>
        <a:p>
          <a:endParaRPr lang="fr-FR"/>
        </a:p>
      </dgm:t>
    </dgm:pt>
    <dgm:pt modelId="{D6185681-DBE4-4539-910B-089B2C0855D8}" type="pres">
      <dgm:prSet presAssocID="{84405154-3DCD-44BA-BBFC-118E49495586}" presName="text0" presStyleLbl="node1" presStyleIdx="2" presStyleCnt="4" custScaleX="203657" custScaleY="127638" custRadScaleRad="123594" custRadScaleInc="-83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19E948-2F71-4D57-99DE-BFA9744E58A4}" type="pres">
      <dgm:prSet presAssocID="{8D78343C-48D7-4141-B859-08652E417BDF}" presName="Name56" presStyleLbl="parChTrans1D2" presStyleIdx="2" presStyleCnt="3"/>
      <dgm:spPr/>
      <dgm:t>
        <a:bodyPr/>
        <a:lstStyle/>
        <a:p>
          <a:endParaRPr lang="fr-FR"/>
        </a:p>
      </dgm:t>
    </dgm:pt>
    <dgm:pt modelId="{47C74C40-E031-4737-96FE-5FD35748E35D}" type="pres">
      <dgm:prSet presAssocID="{9050C387-36A3-4F88-8254-310510244FCC}" presName="text0" presStyleLbl="node1" presStyleIdx="3" presStyleCnt="4" custScaleX="246883" custScaleY="155283" custRadScaleRad="120252" custRadScaleInc="102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310889-54BA-405F-BFD4-AEE812F80F83}" type="presOf" srcId="{9050C387-36A3-4F88-8254-310510244FCC}" destId="{47C74C40-E031-4737-96FE-5FD35748E35D}" srcOrd="0" destOrd="0" presId="urn:microsoft.com/office/officeart/2008/layout/RadialCluster"/>
    <dgm:cxn modelId="{8FAEB1A4-536A-4D67-89A8-A9B17933330A}" srcId="{621673B4-5869-4B34-AAA8-BCBFECEB04CA}" destId="{84405154-3DCD-44BA-BBFC-118E49495586}" srcOrd="1" destOrd="0" parTransId="{6F5FB232-D0EB-4E1A-8DB9-1AED9BA66C64}" sibTransId="{A2090E01-FDA6-4F62-A36C-676FADA48E43}"/>
    <dgm:cxn modelId="{20CA2D9B-9EC7-4604-981A-92469C9B545D}" type="presOf" srcId="{84405154-3DCD-44BA-BBFC-118E49495586}" destId="{D6185681-DBE4-4539-910B-089B2C0855D8}" srcOrd="0" destOrd="0" presId="urn:microsoft.com/office/officeart/2008/layout/RadialCluster"/>
    <dgm:cxn modelId="{6FBFE803-1A16-4B76-A229-3452718F5DAB}" type="presOf" srcId="{8D78343C-48D7-4141-B859-08652E417BDF}" destId="{DA19E948-2F71-4D57-99DE-BFA9744E58A4}" srcOrd="0" destOrd="0" presId="urn:microsoft.com/office/officeart/2008/layout/RadialCluster"/>
    <dgm:cxn modelId="{C235AC18-9A00-4FF2-95A7-E49CE28AC819}" type="presOf" srcId="{C5B4BC6C-BC05-462B-A1A8-919E38F56762}" destId="{C7AFAF56-4940-4A96-B2DE-AF4FE8C954E8}" srcOrd="0" destOrd="0" presId="urn:microsoft.com/office/officeart/2008/layout/RadialCluster"/>
    <dgm:cxn modelId="{E90C59A6-10DA-4DBC-AF18-C78A5E9C52F7}" srcId="{621673B4-5869-4B34-AAA8-BCBFECEB04CA}" destId="{A8851E03-F5F5-4AB1-B6D5-36B39DA761A4}" srcOrd="0" destOrd="0" parTransId="{DD34CBDE-A047-4E1C-932A-575AD9CC7020}" sibTransId="{6F643716-CE6E-47ED-ACCE-0D0FC98ECE05}"/>
    <dgm:cxn modelId="{55E5D2FC-CC2D-4D9C-8525-B784D0CAE512}" type="presOf" srcId="{DD34CBDE-A047-4E1C-932A-575AD9CC7020}" destId="{3C7ABADB-79BC-4598-932A-90E17E3C8611}" srcOrd="0" destOrd="0" presId="urn:microsoft.com/office/officeart/2008/layout/RadialCluster"/>
    <dgm:cxn modelId="{533C05CA-4888-42AF-BA85-5EAB4EE707C4}" type="presOf" srcId="{A8851E03-F5F5-4AB1-B6D5-36B39DA761A4}" destId="{7AA7E641-D992-44B0-B478-1F6D6AB98097}" srcOrd="0" destOrd="0" presId="urn:microsoft.com/office/officeart/2008/layout/RadialCluster"/>
    <dgm:cxn modelId="{76EB3406-5207-4AA4-82F1-EC45C2B26DB6}" type="presOf" srcId="{6F5FB232-D0EB-4E1A-8DB9-1AED9BA66C64}" destId="{2B7D2298-E316-4BB7-BB1B-44C71CEDFA96}" srcOrd="0" destOrd="0" presId="urn:microsoft.com/office/officeart/2008/layout/RadialCluster"/>
    <dgm:cxn modelId="{6417E19C-07DE-4FFD-911F-2552BE4FB8B6}" type="presOf" srcId="{621673B4-5869-4B34-AAA8-BCBFECEB04CA}" destId="{FFFA32A3-D285-4566-9C77-2FA70E56241B}" srcOrd="0" destOrd="0" presId="urn:microsoft.com/office/officeart/2008/layout/RadialCluster"/>
    <dgm:cxn modelId="{35AA4584-5B66-4875-8F17-8195053052E8}" srcId="{C5B4BC6C-BC05-462B-A1A8-919E38F56762}" destId="{621673B4-5869-4B34-AAA8-BCBFECEB04CA}" srcOrd="0" destOrd="0" parTransId="{30BF7FF6-828B-4118-94A5-03DB77864C72}" sibTransId="{B1215DD1-0D62-4F21-8F00-0E41D50D19DE}"/>
    <dgm:cxn modelId="{096B7124-2FA1-444E-B5B2-A94401FE0BF1}" srcId="{621673B4-5869-4B34-AAA8-BCBFECEB04CA}" destId="{9050C387-36A3-4F88-8254-310510244FCC}" srcOrd="2" destOrd="0" parTransId="{8D78343C-48D7-4141-B859-08652E417BDF}" sibTransId="{FF3B852A-0C2A-444F-8152-CED1B893C4B5}"/>
    <dgm:cxn modelId="{2961C818-8823-41ED-AEC2-0BCEBB75D305}" type="presParOf" srcId="{C7AFAF56-4940-4A96-B2DE-AF4FE8C954E8}" destId="{731BEC29-977A-4BF4-92A9-0B307535907A}" srcOrd="0" destOrd="0" presId="urn:microsoft.com/office/officeart/2008/layout/RadialCluster"/>
    <dgm:cxn modelId="{852C578B-2520-4339-952F-EDEB1FC54624}" type="presParOf" srcId="{731BEC29-977A-4BF4-92A9-0B307535907A}" destId="{FFFA32A3-D285-4566-9C77-2FA70E56241B}" srcOrd="0" destOrd="0" presId="urn:microsoft.com/office/officeart/2008/layout/RadialCluster"/>
    <dgm:cxn modelId="{17CF4550-F820-4C99-84D7-768AF43DE2DE}" type="presParOf" srcId="{731BEC29-977A-4BF4-92A9-0B307535907A}" destId="{3C7ABADB-79BC-4598-932A-90E17E3C8611}" srcOrd="1" destOrd="0" presId="urn:microsoft.com/office/officeart/2008/layout/RadialCluster"/>
    <dgm:cxn modelId="{ED32710A-D9EE-4E5B-A356-F750C1C0D2CA}" type="presParOf" srcId="{731BEC29-977A-4BF4-92A9-0B307535907A}" destId="{7AA7E641-D992-44B0-B478-1F6D6AB98097}" srcOrd="2" destOrd="0" presId="urn:microsoft.com/office/officeart/2008/layout/RadialCluster"/>
    <dgm:cxn modelId="{F76795FB-DD09-4250-9686-A3A0D13A6CEA}" type="presParOf" srcId="{731BEC29-977A-4BF4-92A9-0B307535907A}" destId="{2B7D2298-E316-4BB7-BB1B-44C71CEDFA96}" srcOrd="3" destOrd="0" presId="urn:microsoft.com/office/officeart/2008/layout/RadialCluster"/>
    <dgm:cxn modelId="{AE85588E-1A14-4008-919C-3DE3C7600306}" type="presParOf" srcId="{731BEC29-977A-4BF4-92A9-0B307535907A}" destId="{D6185681-DBE4-4539-910B-089B2C0855D8}" srcOrd="4" destOrd="0" presId="urn:microsoft.com/office/officeart/2008/layout/RadialCluster"/>
    <dgm:cxn modelId="{B9284ADF-7603-4380-BCB4-CD8D70F67DEB}" type="presParOf" srcId="{731BEC29-977A-4BF4-92A9-0B307535907A}" destId="{DA19E948-2F71-4D57-99DE-BFA9744E58A4}" srcOrd="5" destOrd="0" presId="urn:microsoft.com/office/officeart/2008/layout/RadialCluster"/>
    <dgm:cxn modelId="{E2991EDB-B018-44DB-9A2E-8BFB48A0E75B}" type="presParOf" srcId="{731BEC29-977A-4BF4-92A9-0B307535907A}" destId="{47C74C40-E031-4737-96FE-5FD35748E35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8FD30-2E50-4CA9-92A4-9621E783EAD2}" type="doc">
      <dgm:prSet loTypeId="urn:microsoft.com/office/officeart/2005/8/layout/pList2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35CA3A9-635C-4EB7-B2C6-D4CC7BD8EC71}">
      <dgm:prSet phldrT="[Texte]"/>
      <dgm:spPr/>
      <dgm:t>
        <a:bodyPr/>
        <a:lstStyle/>
        <a:p>
          <a:r>
            <a:rPr lang="fr-FR" dirty="0" smtClean="0"/>
            <a:t>Ana-Lucia, née à Ciudad Juarez (Mexique), 30 ans. Vient en France pour fuir la violence de son quartier, et travailler dans le secteur immobilier.  </a:t>
          </a:r>
          <a:endParaRPr lang="fr-FR" dirty="0"/>
        </a:p>
      </dgm:t>
    </dgm:pt>
    <dgm:pt modelId="{2D8B6E0E-2115-49F5-BF6C-BC69C4E18A3B}" type="parTrans" cxnId="{F90ECC0A-328A-4FEF-8AED-BC16A66FBDA8}">
      <dgm:prSet/>
      <dgm:spPr/>
      <dgm:t>
        <a:bodyPr/>
        <a:lstStyle/>
        <a:p>
          <a:endParaRPr lang="fr-FR"/>
        </a:p>
      </dgm:t>
    </dgm:pt>
    <dgm:pt modelId="{279A9BD5-EC46-4AC7-90A9-E10E506AA2AA}" type="sibTrans" cxnId="{F90ECC0A-328A-4FEF-8AED-BC16A66FBDA8}">
      <dgm:prSet/>
      <dgm:spPr/>
      <dgm:t>
        <a:bodyPr/>
        <a:lstStyle/>
        <a:p>
          <a:endParaRPr lang="fr-FR"/>
        </a:p>
      </dgm:t>
    </dgm:pt>
    <dgm:pt modelId="{50602D48-82B4-4DCC-8BF4-BD820916DBBF}">
      <dgm:prSet phldrT="[Texte]"/>
      <dgm:spPr/>
      <dgm:t>
        <a:bodyPr/>
        <a:lstStyle/>
        <a:p>
          <a:r>
            <a:rPr lang="fr-FR" dirty="0" smtClean="0"/>
            <a:t>Hicham, née à Izmir (Turquie), 36 ans. Vient en France finir sa thèse de géophysique.</a:t>
          </a:r>
          <a:endParaRPr lang="fr-FR" dirty="0"/>
        </a:p>
      </dgm:t>
    </dgm:pt>
    <dgm:pt modelId="{363C98EC-A61F-48C3-A85F-CCF27F1C75E6}" type="parTrans" cxnId="{853E10CD-1E82-46F8-8F17-F02F57D94EED}">
      <dgm:prSet/>
      <dgm:spPr/>
      <dgm:t>
        <a:bodyPr/>
        <a:lstStyle/>
        <a:p>
          <a:endParaRPr lang="fr-FR"/>
        </a:p>
      </dgm:t>
    </dgm:pt>
    <dgm:pt modelId="{0B18F7BE-D942-4751-9010-B1ADD4180201}" type="sibTrans" cxnId="{853E10CD-1E82-46F8-8F17-F02F57D94EED}">
      <dgm:prSet/>
      <dgm:spPr/>
      <dgm:t>
        <a:bodyPr/>
        <a:lstStyle/>
        <a:p>
          <a:endParaRPr lang="fr-FR"/>
        </a:p>
      </dgm:t>
    </dgm:pt>
    <dgm:pt modelId="{F9067E2A-7CB3-4710-B210-F33862CCDDA7}">
      <dgm:prSet phldrT="[Texte]"/>
      <dgm:spPr/>
      <dgm:t>
        <a:bodyPr/>
        <a:lstStyle/>
        <a:p>
          <a:r>
            <a:rPr lang="fr-FR" dirty="0" smtClean="0"/>
            <a:t>Aïcha, née à Raqqa (Syrie), 72 ans, fuit la guerre avec sa fille et ses deux petits-enfants.</a:t>
          </a:r>
          <a:endParaRPr lang="fr-FR" dirty="0"/>
        </a:p>
      </dgm:t>
    </dgm:pt>
    <dgm:pt modelId="{3890D16C-6DAC-4413-813D-79B9869E1CE5}" type="parTrans" cxnId="{476E8460-21B0-4AD7-9DED-5F3AA8BE7B1E}">
      <dgm:prSet/>
      <dgm:spPr/>
      <dgm:t>
        <a:bodyPr/>
        <a:lstStyle/>
        <a:p>
          <a:endParaRPr lang="fr-FR"/>
        </a:p>
      </dgm:t>
    </dgm:pt>
    <dgm:pt modelId="{2DBF2239-C16F-490C-BA2F-BF2CD24AF051}" type="sibTrans" cxnId="{476E8460-21B0-4AD7-9DED-5F3AA8BE7B1E}">
      <dgm:prSet/>
      <dgm:spPr/>
      <dgm:t>
        <a:bodyPr/>
        <a:lstStyle/>
        <a:p>
          <a:endParaRPr lang="fr-FR"/>
        </a:p>
      </dgm:t>
    </dgm:pt>
    <dgm:pt modelId="{25A32101-53DC-4393-B6C8-12710EB96EF2}">
      <dgm:prSet/>
      <dgm:spPr/>
      <dgm:t>
        <a:bodyPr/>
        <a:lstStyle/>
        <a:p>
          <a:r>
            <a:rPr lang="fr-FR" dirty="0" err="1" smtClean="0"/>
            <a:t>Aladeen</a:t>
          </a:r>
          <a:r>
            <a:rPr lang="fr-FR" dirty="0" smtClean="0"/>
            <a:t>, né à Wau (Sud Soudan), 27 ans. Fuit les tensions de son pays, et la crise économique. A une formation d’instituteur.</a:t>
          </a:r>
          <a:endParaRPr lang="fr-FR" dirty="0"/>
        </a:p>
      </dgm:t>
    </dgm:pt>
    <dgm:pt modelId="{8508A3B8-BE3B-4F47-8731-892F94B5211E}" type="parTrans" cxnId="{8AAA0AB9-6D6A-4D43-8424-A6ED4C8D5DD2}">
      <dgm:prSet/>
      <dgm:spPr/>
      <dgm:t>
        <a:bodyPr/>
        <a:lstStyle/>
        <a:p>
          <a:endParaRPr lang="fr-FR"/>
        </a:p>
      </dgm:t>
    </dgm:pt>
    <dgm:pt modelId="{7A14BB81-EED8-4F65-B35C-EB7AF7895E4F}" type="sibTrans" cxnId="{8AAA0AB9-6D6A-4D43-8424-A6ED4C8D5DD2}">
      <dgm:prSet/>
      <dgm:spPr/>
      <dgm:t>
        <a:bodyPr/>
        <a:lstStyle/>
        <a:p>
          <a:endParaRPr lang="fr-FR"/>
        </a:p>
      </dgm:t>
    </dgm:pt>
    <dgm:pt modelId="{2FD49E84-9862-424C-9C8D-E92D355E64A2}" type="pres">
      <dgm:prSet presAssocID="{B948FD30-2E50-4CA9-92A4-9621E783EA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6F221C-A333-4926-A03D-A9E9E1A28726}" type="pres">
      <dgm:prSet presAssocID="{B948FD30-2E50-4CA9-92A4-9621E783EAD2}" presName="bkgdShp" presStyleLbl="alignAccFollowNode1" presStyleIdx="0" presStyleCnt="1"/>
      <dgm:spPr/>
    </dgm:pt>
    <dgm:pt modelId="{C7D86D2D-7A09-4062-A8EE-7D2AD9F51E07}" type="pres">
      <dgm:prSet presAssocID="{B948FD30-2E50-4CA9-92A4-9621E783EAD2}" presName="linComp" presStyleCnt="0"/>
      <dgm:spPr/>
    </dgm:pt>
    <dgm:pt modelId="{FEB32CED-6194-4F58-801C-D7E13DC22029}" type="pres">
      <dgm:prSet presAssocID="{235CA3A9-635C-4EB7-B2C6-D4CC7BD8EC71}" presName="compNode" presStyleCnt="0"/>
      <dgm:spPr/>
    </dgm:pt>
    <dgm:pt modelId="{8BCA25BF-8D62-4CDC-8015-6E0B54F967A8}" type="pres">
      <dgm:prSet presAssocID="{235CA3A9-635C-4EB7-B2C6-D4CC7BD8EC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D0579B-8E58-435B-ACAE-675071A9DF89}" type="pres">
      <dgm:prSet presAssocID="{235CA3A9-635C-4EB7-B2C6-D4CC7BD8EC71}" presName="invisiNode" presStyleLbl="node1" presStyleIdx="0" presStyleCnt="4"/>
      <dgm:spPr/>
    </dgm:pt>
    <dgm:pt modelId="{E03151DA-D832-49E1-9144-9CF54661AB54}" type="pres">
      <dgm:prSet presAssocID="{235CA3A9-635C-4EB7-B2C6-D4CC7BD8EC71}" presName="imagNode" presStyleLbl="fgImgPlace1" presStyleIdx="0" presStyleCnt="4" custScaleY="1084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F8B953C-FDD9-44A0-B140-BCF5761992F8}" type="pres">
      <dgm:prSet presAssocID="{279A9BD5-EC46-4AC7-90A9-E10E506AA2A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75C895F-3796-4B48-8929-4C880F29AF06}" type="pres">
      <dgm:prSet presAssocID="{50602D48-82B4-4DCC-8BF4-BD820916DBBF}" presName="compNode" presStyleCnt="0"/>
      <dgm:spPr/>
    </dgm:pt>
    <dgm:pt modelId="{1AF7BDE3-3268-44B4-8205-55FB396065AA}" type="pres">
      <dgm:prSet presAssocID="{50602D48-82B4-4DCC-8BF4-BD820916DB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7DD154-CDDE-4114-B629-115F9B0EDEAB}" type="pres">
      <dgm:prSet presAssocID="{50602D48-82B4-4DCC-8BF4-BD820916DBBF}" presName="invisiNode" presStyleLbl="node1" presStyleIdx="1" presStyleCnt="4"/>
      <dgm:spPr/>
    </dgm:pt>
    <dgm:pt modelId="{958C3921-3327-434F-8443-9A1BA950E896}" type="pres">
      <dgm:prSet presAssocID="{50602D48-82B4-4DCC-8BF4-BD820916DBBF}" presName="imagNode" presStyleLbl="fgImgPlace1" presStyleIdx="1" presStyleCnt="4" custScaleY="1084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5C2074-27DE-4532-9FB8-B00BBC0603CA}" type="pres">
      <dgm:prSet presAssocID="{0B18F7BE-D942-4751-9010-B1ADD418020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133C8AB-0464-49C3-8A20-3F9C1858FC44}" type="pres">
      <dgm:prSet presAssocID="{F9067E2A-7CB3-4710-B210-F33862CCDDA7}" presName="compNode" presStyleCnt="0"/>
      <dgm:spPr/>
    </dgm:pt>
    <dgm:pt modelId="{BDC938FA-41D9-4534-9684-378E15FAB9F7}" type="pres">
      <dgm:prSet presAssocID="{F9067E2A-7CB3-4710-B210-F33862CCDD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B8867B-B89E-4AFA-A76A-2027C79AE02D}" type="pres">
      <dgm:prSet presAssocID="{F9067E2A-7CB3-4710-B210-F33862CCDDA7}" presName="invisiNode" presStyleLbl="node1" presStyleIdx="2" presStyleCnt="4"/>
      <dgm:spPr/>
    </dgm:pt>
    <dgm:pt modelId="{7C806B12-E673-46A3-8C1D-AB9AC47A7931}" type="pres">
      <dgm:prSet presAssocID="{F9067E2A-7CB3-4710-B210-F33862CCDDA7}" presName="imagNode" presStyleLbl="fgImgPlace1" presStyleIdx="2" presStyleCnt="4" custScaleY="1213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767603-1EA9-47C0-BB03-3C482E4E5ABE}" type="pres">
      <dgm:prSet presAssocID="{2DBF2239-C16F-490C-BA2F-BF2CD24AF05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1247F5E-01EB-4A30-84CD-8A9C5AB7212D}" type="pres">
      <dgm:prSet presAssocID="{25A32101-53DC-4393-B6C8-12710EB96EF2}" presName="compNode" presStyleCnt="0"/>
      <dgm:spPr/>
    </dgm:pt>
    <dgm:pt modelId="{E9DF895B-2920-4A86-93D3-F299EA2FB528}" type="pres">
      <dgm:prSet presAssocID="{25A32101-53DC-4393-B6C8-12710EB96E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A805D-1101-4216-AE70-D6B0073E9FC8}" type="pres">
      <dgm:prSet presAssocID="{25A32101-53DC-4393-B6C8-12710EB96EF2}" presName="invisiNode" presStyleLbl="node1" presStyleIdx="3" presStyleCnt="4"/>
      <dgm:spPr/>
    </dgm:pt>
    <dgm:pt modelId="{F15855F0-F50D-43B5-8B86-4B5DE1F85D0D}" type="pres">
      <dgm:prSet presAssocID="{25A32101-53DC-4393-B6C8-12710EB96EF2}" presName="imagNode" presStyleLbl="fgImgPlace1" presStyleIdx="3" presStyleCnt="4" custScaleY="11546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53E10CD-1E82-46F8-8F17-F02F57D94EED}" srcId="{B948FD30-2E50-4CA9-92A4-9621E783EAD2}" destId="{50602D48-82B4-4DCC-8BF4-BD820916DBBF}" srcOrd="1" destOrd="0" parTransId="{363C98EC-A61F-48C3-A85F-CCF27F1C75E6}" sibTransId="{0B18F7BE-D942-4751-9010-B1ADD4180201}"/>
    <dgm:cxn modelId="{2F531F17-DD77-4D89-833A-E0031C6DE076}" type="presOf" srcId="{25A32101-53DC-4393-B6C8-12710EB96EF2}" destId="{E9DF895B-2920-4A86-93D3-F299EA2FB528}" srcOrd="0" destOrd="0" presId="urn:microsoft.com/office/officeart/2005/8/layout/pList2"/>
    <dgm:cxn modelId="{476E8460-21B0-4AD7-9DED-5F3AA8BE7B1E}" srcId="{B948FD30-2E50-4CA9-92A4-9621E783EAD2}" destId="{F9067E2A-7CB3-4710-B210-F33862CCDDA7}" srcOrd="2" destOrd="0" parTransId="{3890D16C-6DAC-4413-813D-79B9869E1CE5}" sibTransId="{2DBF2239-C16F-490C-BA2F-BF2CD24AF051}"/>
    <dgm:cxn modelId="{0FB9890D-1FF5-4985-AA40-03F3A91C31BA}" type="presOf" srcId="{B948FD30-2E50-4CA9-92A4-9621E783EAD2}" destId="{2FD49E84-9862-424C-9C8D-E92D355E64A2}" srcOrd="0" destOrd="0" presId="urn:microsoft.com/office/officeart/2005/8/layout/pList2"/>
    <dgm:cxn modelId="{47F38588-351D-4E07-AFEF-0E761F54B98B}" type="presOf" srcId="{F9067E2A-7CB3-4710-B210-F33862CCDDA7}" destId="{BDC938FA-41D9-4534-9684-378E15FAB9F7}" srcOrd="0" destOrd="0" presId="urn:microsoft.com/office/officeart/2005/8/layout/pList2"/>
    <dgm:cxn modelId="{73F4CBF0-9CAB-4CA2-B8FE-CDAC14610A75}" type="presOf" srcId="{2DBF2239-C16F-490C-BA2F-BF2CD24AF051}" destId="{B7767603-1EA9-47C0-BB03-3C482E4E5ABE}" srcOrd="0" destOrd="0" presId="urn:microsoft.com/office/officeart/2005/8/layout/pList2"/>
    <dgm:cxn modelId="{F6E62648-2C72-4070-B7E8-2430A0CAEEFC}" type="presOf" srcId="{235CA3A9-635C-4EB7-B2C6-D4CC7BD8EC71}" destId="{8BCA25BF-8D62-4CDC-8015-6E0B54F967A8}" srcOrd="0" destOrd="0" presId="urn:microsoft.com/office/officeart/2005/8/layout/pList2"/>
    <dgm:cxn modelId="{1717847A-57B8-4F3D-9372-024C9F2A111E}" type="presOf" srcId="{50602D48-82B4-4DCC-8BF4-BD820916DBBF}" destId="{1AF7BDE3-3268-44B4-8205-55FB396065AA}" srcOrd="0" destOrd="0" presId="urn:microsoft.com/office/officeart/2005/8/layout/pList2"/>
    <dgm:cxn modelId="{B2FC698A-45E7-4222-9AE3-D9AC551A0B60}" type="presOf" srcId="{0B18F7BE-D942-4751-9010-B1ADD4180201}" destId="{C95C2074-27DE-4532-9FB8-B00BBC0603CA}" srcOrd="0" destOrd="0" presId="urn:microsoft.com/office/officeart/2005/8/layout/pList2"/>
    <dgm:cxn modelId="{F90ECC0A-328A-4FEF-8AED-BC16A66FBDA8}" srcId="{B948FD30-2E50-4CA9-92A4-9621E783EAD2}" destId="{235CA3A9-635C-4EB7-B2C6-D4CC7BD8EC71}" srcOrd="0" destOrd="0" parTransId="{2D8B6E0E-2115-49F5-BF6C-BC69C4E18A3B}" sibTransId="{279A9BD5-EC46-4AC7-90A9-E10E506AA2AA}"/>
    <dgm:cxn modelId="{659352A0-BF4C-4D7F-AED6-302E25EF5CB8}" type="presOf" srcId="{279A9BD5-EC46-4AC7-90A9-E10E506AA2AA}" destId="{4F8B953C-FDD9-44A0-B140-BCF5761992F8}" srcOrd="0" destOrd="0" presId="urn:microsoft.com/office/officeart/2005/8/layout/pList2"/>
    <dgm:cxn modelId="{8AAA0AB9-6D6A-4D43-8424-A6ED4C8D5DD2}" srcId="{B948FD30-2E50-4CA9-92A4-9621E783EAD2}" destId="{25A32101-53DC-4393-B6C8-12710EB96EF2}" srcOrd="3" destOrd="0" parTransId="{8508A3B8-BE3B-4F47-8731-892F94B5211E}" sibTransId="{7A14BB81-EED8-4F65-B35C-EB7AF7895E4F}"/>
    <dgm:cxn modelId="{E3CB5011-ED71-4250-96C9-6EDFDE934367}" type="presParOf" srcId="{2FD49E84-9862-424C-9C8D-E92D355E64A2}" destId="{2E6F221C-A333-4926-A03D-A9E9E1A28726}" srcOrd="0" destOrd="0" presId="urn:microsoft.com/office/officeart/2005/8/layout/pList2"/>
    <dgm:cxn modelId="{C0040382-C4BB-4E7B-A818-6D44034268EC}" type="presParOf" srcId="{2FD49E84-9862-424C-9C8D-E92D355E64A2}" destId="{C7D86D2D-7A09-4062-A8EE-7D2AD9F51E07}" srcOrd="1" destOrd="0" presId="urn:microsoft.com/office/officeart/2005/8/layout/pList2"/>
    <dgm:cxn modelId="{68ECDC8B-9962-4B79-82D8-1E95AD46B745}" type="presParOf" srcId="{C7D86D2D-7A09-4062-A8EE-7D2AD9F51E07}" destId="{FEB32CED-6194-4F58-801C-D7E13DC22029}" srcOrd="0" destOrd="0" presId="urn:microsoft.com/office/officeart/2005/8/layout/pList2"/>
    <dgm:cxn modelId="{FAE33494-BDD5-4F4C-9A57-A95834A5F653}" type="presParOf" srcId="{FEB32CED-6194-4F58-801C-D7E13DC22029}" destId="{8BCA25BF-8D62-4CDC-8015-6E0B54F967A8}" srcOrd="0" destOrd="0" presId="urn:microsoft.com/office/officeart/2005/8/layout/pList2"/>
    <dgm:cxn modelId="{63828657-BFC8-4135-8E24-EB88295F7F86}" type="presParOf" srcId="{FEB32CED-6194-4F58-801C-D7E13DC22029}" destId="{5CD0579B-8E58-435B-ACAE-675071A9DF89}" srcOrd="1" destOrd="0" presId="urn:microsoft.com/office/officeart/2005/8/layout/pList2"/>
    <dgm:cxn modelId="{FF313914-7022-478D-9347-8A8C03F4A46B}" type="presParOf" srcId="{FEB32CED-6194-4F58-801C-D7E13DC22029}" destId="{E03151DA-D832-49E1-9144-9CF54661AB54}" srcOrd="2" destOrd="0" presId="urn:microsoft.com/office/officeart/2005/8/layout/pList2"/>
    <dgm:cxn modelId="{5502B123-D668-4DD4-9BFB-BD10B2970BA1}" type="presParOf" srcId="{C7D86D2D-7A09-4062-A8EE-7D2AD9F51E07}" destId="{4F8B953C-FDD9-44A0-B140-BCF5761992F8}" srcOrd="1" destOrd="0" presId="urn:microsoft.com/office/officeart/2005/8/layout/pList2"/>
    <dgm:cxn modelId="{BBB8155A-7DD9-4805-BE6C-4FAC2DF2895D}" type="presParOf" srcId="{C7D86D2D-7A09-4062-A8EE-7D2AD9F51E07}" destId="{775C895F-3796-4B48-8929-4C880F29AF06}" srcOrd="2" destOrd="0" presId="urn:microsoft.com/office/officeart/2005/8/layout/pList2"/>
    <dgm:cxn modelId="{E2D93315-7F03-47FF-B0C8-1AA8A484FD90}" type="presParOf" srcId="{775C895F-3796-4B48-8929-4C880F29AF06}" destId="{1AF7BDE3-3268-44B4-8205-55FB396065AA}" srcOrd="0" destOrd="0" presId="urn:microsoft.com/office/officeart/2005/8/layout/pList2"/>
    <dgm:cxn modelId="{D85C7771-0FE4-4A1C-9C66-E4A5FAF6B625}" type="presParOf" srcId="{775C895F-3796-4B48-8929-4C880F29AF06}" destId="{817DD154-CDDE-4114-B629-115F9B0EDEAB}" srcOrd="1" destOrd="0" presId="urn:microsoft.com/office/officeart/2005/8/layout/pList2"/>
    <dgm:cxn modelId="{BE5677B1-44C1-46F4-9D68-87DD1B918944}" type="presParOf" srcId="{775C895F-3796-4B48-8929-4C880F29AF06}" destId="{958C3921-3327-434F-8443-9A1BA950E896}" srcOrd="2" destOrd="0" presId="urn:microsoft.com/office/officeart/2005/8/layout/pList2"/>
    <dgm:cxn modelId="{085201CB-D2B6-4DD3-9E86-724EC139F613}" type="presParOf" srcId="{C7D86D2D-7A09-4062-A8EE-7D2AD9F51E07}" destId="{C95C2074-27DE-4532-9FB8-B00BBC0603CA}" srcOrd="3" destOrd="0" presId="urn:microsoft.com/office/officeart/2005/8/layout/pList2"/>
    <dgm:cxn modelId="{7D664954-A898-4F29-821C-2E2AAE6D79B3}" type="presParOf" srcId="{C7D86D2D-7A09-4062-A8EE-7D2AD9F51E07}" destId="{3133C8AB-0464-49C3-8A20-3F9C1858FC44}" srcOrd="4" destOrd="0" presId="urn:microsoft.com/office/officeart/2005/8/layout/pList2"/>
    <dgm:cxn modelId="{B61C4910-6D60-49EF-B44F-87EB5B86986A}" type="presParOf" srcId="{3133C8AB-0464-49C3-8A20-3F9C1858FC44}" destId="{BDC938FA-41D9-4534-9684-378E15FAB9F7}" srcOrd="0" destOrd="0" presId="urn:microsoft.com/office/officeart/2005/8/layout/pList2"/>
    <dgm:cxn modelId="{D7BA4582-0199-4D91-A58E-BC1A1148D4DC}" type="presParOf" srcId="{3133C8AB-0464-49C3-8A20-3F9C1858FC44}" destId="{2CB8867B-B89E-4AFA-A76A-2027C79AE02D}" srcOrd="1" destOrd="0" presId="urn:microsoft.com/office/officeart/2005/8/layout/pList2"/>
    <dgm:cxn modelId="{9E726FE6-144F-4707-B12B-0002A7C3AED7}" type="presParOf" srcId="{3133C8AB-0464-49C3-8A20-3F9C1858FC44}" destId="{7C806B12-E673-46A3-8C1D-AB9AC47A7931}" srcOrd="2" destOrd="0" presId="urn:microsoft.com/office/officeart/2005/8/layout/pList2"/>
    <dgm:cxn modelId="{54368900-7769-4125-98C8-1B4680D91F3E}" type="presParOf" srcId="{C7D86D2D-7A09-4062-A8EE-7D2AD9F51E07}" destId="{B7767603-1EA9-47C0-BB03-3C482E4E5ABE}" srcOrd="5" destOrd="0" presId="urn:microsoft.com/office/officeart/2005/8/layout/pList2"/>
    <dgm:cxn modelId="{5AB09CAB-4394-40DD-97E2-FDA7C2CEEF43}" type="presParOf" srcId="{C7D86D2D-7A09-4062-A8EE-7D2AD9F51E07}" destId="{81247F5E-01EB-4A30-84CD-8A9C5AB7212D}" srcOrd="6" destOrd="0" presId="urn:microsoft.com/office/officeart/2005/8/layout/pList2"/>
    <dgm:cxn modelId="{0099C3ED-B38F-4D74-A82F-D9EDFE3C9A01}" type="presParOf" srcId="{81247F5E-01EB-4A30-84CD-8A9C5AB7212D}" destId="{E9DF895B-2920-4A86-93D3-F299EA2FB528}" srcOrd="0" destOrd="0" presId="urn:microsoft.com/office/officeart/2005/8/layout/pList2"/>
    <dgm:cxn modelId="{FA8DF7CD-92D0-4B0A-A794-EBFA40E3F72B}" type="presParOf" srcId="{81247F5E-01EB-4A30-84CD-8A9C5AB7212D}" destId="{09DA805D-1101-4216-AE70-D6B0073E9FC8}" srcOrd="1" destOrd="0" presId="urn:microsoft.com/office/officeart/2005/8/layout/pList2"/>
    <dgm:cxn modelId="{A1D8B8F1-4CD4-434D-A7B7-D4BE0D0DE2B0}" type="presParOf" srcId="{81247F5E-01EB-4A30-84CD-8A9C5AB7212D}" destId="{F15855F0-F50D-43B5-8B86-4B5DE1F85D0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DB5291-6BA0-42D6-BC18-3AF5B1EB117A}" type="doc">
      <dgm:prSet loTypeId="urn:microsoft.com/office/officeart/2005/8/layout/matrix3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1D9493C-EEC6-4CD3-B62B-78AD1064A760}">
      <dgm:prSet phldrT="[Texte]"/>
      <dgm:spPr/>
      <dgm:t>
        <a:bodyPr/>
        <a:lstStyle/>
        <a:p>
          <a:r>
            <a:rPr lang="fr-FR" b="1" dirty="0" smtClean="0"/>
            <a:t>Mots clés économie</a:t>
          </a:r>
          <a:endParaRPr lang="fr-FR" b="1" dirty="0"/>
        </a:p>
      </dgm:t>
    </dgm:pt>
    <dgm:pt modelId="{819296C8-EA9D-43E9-BC46-B87876B9E1E7}" type="parTrans" cxnId="{FB1DC52C-EC13-4C95-A3F6-F312B688DB7C}">
      <dgm:prSet/>
      <dgm:spPr/>
      <dgm:t>
        <a:bodyPr/>
        <a:lstStyle/>
        <a:p>
          <a:endParaRPr lang="fr-FR" b="1"/>
        </a:p>
      </dgm:t>
    </dgm:pt>
    <dgm:pt modelId="{131C0938-9C44-42E1-9804-4ED281CA2A3D}" type="sibTrans" cxnId="{FB1DC52C-EC13-4C95-A3F6-F312B688DB7C}">
      <dgm:prSet/>
      <dgm:spPr/>
      <dgm:t>
        <a:bodyPr/>
        <a:lstStyle/>
        <a:p>
          <a:endParaRPr lang="fr-FR" b="1"/>
        </a:p>
      </dgm:t>
    </dgm:pt>
    <dgm:pt modelId="{9194C2DD-1E28-4C01-B1B9-DF933C6C22B9}">
      <dgm:prSet phldrT="[Texte]"/>
      <dgm:spPr/>
      <dgm:t>
        <a:bodyPr/>
        <a:lstStyle/>
        <a:p>
          <a:r>
            <a:rPr lang="fr-FR" b="1" dirty="0" smtClean="0"/>
            <a:t>Mots clés société</a:t>
          </a:r>
          <a:endParaRPr lang="fr-FR" b="1" dirty="0"/>
        </a:p>
      </dgm:t>
    </dgm:pt>
    <dgm:pt modelId="{BB5BE621-D5EA-45E0-B10C-9D446D70335C}" type="parTrans" cxnId="{F5F04FD5-B344-4AC5-8783-D160381C93F5}">
      <dgm:prSet/>
      <dgm:spPr/>
      <dgm:t>
        <a:bodyPr/>
        <a:lstStyle/>
        <a:p>
          <a:endParaRPr lang="fr-FR" b="1"/>
        </a:p>
      </dgm:t>
    </dgm:pt>
    <dgm:pt modelId="{3D80B3A0-8B9E-4835-A168-D6E86D6A67BA}" type="sibTrans" cxnId="{F5F04FD5-B344-4AC5-8783-D160381C93F5}">
      <dgm:prSet/>
      <dgm:spPr/>
      <dgm:t>
        <a:bodyPr/>
        <a:lstStyle/>
        <a:p>
          <a:endParaRPr lang="fr-FR" b="1"/>
        </a:p>
      </dgm:t>
    </dgm:pt>
    <dgm:pt modelId="{C5771E67-72AE-44F7-A522-EED899006B76}">
      <dgm:prSet phldrT="[Texte]"/>
      <dgm:spPr/>
      <dgm:t>
        <a:bodyPr/>
        <a:lstStyle/>
        <a:p>
          <a:r>
            <a:rPr lang="fr-FR" b="1" dirty="0" smtClean="0"/>
            <a:t>Mots clés environnement</a:t>
          </a:r>
          <a:endParaRPr lang="fr-FR" b="1" dirty="0"/>
        </a:p>
      </dgm:t>
    </dgm:pt>
    <dgm:pt modelId="{84522840-61D1-4088-963F-77C1E2A1E950}" type="parTrans" cxnId="{08FAC7D2-15CD-47E7-8380-0C0013ACC88C}">
      <dgm:prSet/>
      <dgm:spPr/>
      <dgm:t>
        <a:bodyPr/>
        <a:lstStyle/>
        <a:p>
          <a:endParaRPr lang="fr-FR" b="1"/>
        </a:p>
      </dgm:t>
    </dgm:pt>
    <dgm:pt modelId="{35B35290-CF7B-4A31-A9D5-30E15122579B}" type="sibTrans" cxnId="{08FAC7D2-15CD-47E7-8380-0C0013ACC88C}">
      <dgm:prSet/>
      <dgm:spPr/>
      <dgm:t>
        <a:bodyPr/>
        <a:lstStyle/>
        <a:p>
          <a:endParaRPr lang="fr-FR" b="1"/>
        </a:p>
      </dgm:t>
    </dgm:pt>
    <dgm:pt modelId="{9AC1771D-A8D6-4027-8654-AC722EAC8A0E}">
      <dgm:prSet phldrT="[Texte]"/>
      <dgm:spPr/>
      <dgm:t>
        <a:bodyPr/>
        <a:lstStyle/>
        <a:p>
          <a:r>
            <a:rPr lang="fr-FR" b="1" dirty="0" smtClean="0"/>
            <a:t>Mots clés culture</a:t>
          </a:r>
          <a:endParaRPr lang="fr-FR" b="1" dirty="0"/>
        </a:p>
      </dgm:t>
    </dgm:pt>
    <dgm:pt modelId="{9F8FBBA8-67BA-4D94-A70D-DFF92F03B935}" type="parTrans" cxnId="{111CD1EF-00F2-4DF1-865D-878A86AE9D93}">
      <dgm:prSet/>
      <dgm:spPr/>
      <dgm:t>
        <a:bodyPr/>
        <a:lstStyle/>
        <a:p>
          <a:endParaRPr lang="fr-FR" b="1"/>
        </a:p>
      </dgm:t>
    </dgm:pt>
    <dgm:pt modelId="{E7639CEF-2A10-4242-BD05-E792AF10B738}" type="sibTrans" cxnId="{111CD1EF-00F2-4DF1-865D-878A86AE9D93}">
      <dgm:prSet/>
      <dgm:spPr/>
      <dgm:t>
        <a:bodyPr/>
        <a:lstStyle/>
        <a:p>
          <a:endParaRPr lang="fr-FR" b="1"/>
        </a:p>
      </dgm:t>
    </dgm:pt>
    <dgm:pt modelId="{522532CC-06C6-4B7F-AA79-46E9D54B3A43}" type="pres">
      <dgm:prSet presAssocID="{B0DB5291-6BA0-42D6-BC18-3AF5B1EB11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818307-FF74-4D42-ABF2-A8E1D163130B}" type="pres">
      <dgm:prSet presAssocID="{B0DB5291-6BA0-42D6-BC18-3AF5B1EB117A}" presName="diamond" presStyleLbl="bgShp" presStyleIdx="0" presStyleCnt="1"/>
      <dgm:spPr/>
    </dgm:pt>
    <dgm:pt modelId="{494B2FD3-E6D7-4846-843C-C9F3B7EF20FB}" type="pres">
      <dgm:prSet presAssocID="{B0DB5291-6BA0-42D6-BC18-3AF5B1EB117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4DA06C-7EEB-4A17-8618-41FFB56914DC}" type="pres">
      <dgm:prSet presAssocID="{B0DB5291-6BA0-42D6-BC18-3AF5B1EB117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E594A0-1BAE-4732-B68B-836606A642A4}" type="pres">
      <dgm:prSet presAssocID="{B0DB5291-6BA0-42D6-BC18-3AF5B1EB117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962975-0149-4E00-8E83-8CCAB119F18F}" type="pres">
      <dgm:prSet presAssocID="{B0DB5291-6BA0-42D6-BC18-3AF5B1EB117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1CD1EF-00F2-4DF1-865D-878A86AE9D93}" srcId="{B0DB5291-6BA0-42D6-BC18-3AF5B1EB117A}" destId="{9AC1771D-A8D6-4027-8654-AC722EAC8A0E}" srcOrd="3" destOrd="0" parTransId="{9F8FBBA8-67BA-4D94-A70D-DFF92F03B935}" sibTransId="{E7639CEF-2A10-4242-BD05-E792AF10B738}"/>
    <dgm:cxn modelId="{86214420-8A66-419C-9685-6B477A27141B}" type="presOf" srcId="{C5771E67-72AE-44F7-A522-EED899006B76}" destId="{8DE594A0-1BAE-4732-B68B-836606A642A4}" srcOrd="0" destOrd="0" presId="urn:microsoft.com/office/officeart/2005/8/layout/matrix3"/>
    <dgm:cxn modelId="{5AF21BEF-5446-45EF-A6AB-2300E19B089A}" type="presOf" srcId="{9194C2DD-1E28-4C01-B1B9-DF933C6C22B9}" destId="{704DA06C-7EEB-4A17-8618-41FFB56914DC}" srcOrd="0" destOrd="0" presId="urn:microsoft.com/office/officeart/2005/8/layout/matrix3"/>
    <dgm:cxn modelId="{0844D7B9-CB9E-49EA-8BF1-B93D80B4DD5E}" type="presOf" srcId="{9AC1771D-A8D6-4027-8654-AC722EAC8A0E}" destId="{97962975-0149-4E00-8E83-8CCAB119F18F}" srcOrd="0" destOrd="0" presId="urn:microsoft.com/office/officeart/2005/8/layout/matrix3"/>
    <dgm:cxn modelId="{9F0ED0DF-0C83-4B4F-A49E-D003EFA18FAB}" type="presOf" srcId="{B0DB5291-6BA0-42D6-BC18-3AF5B1EB117A}" destId="{522532CC-06C6-4B7F-AA79-46E9D54B3A43}" srcOrd="0" destOrd="0" presId="urn:microsoft.com/office/officeart/2005/8/layout/matrix3"/>
    <dgm:cxn modelId="{F5F04FD5-B344-4AC5-8783-D160381C93F5}" srcId="{B0DB5291-6BA0-42D6-BC18-3AF5B1EB117A}" destId="{9194C2DD-1E28-4C01-B1B9-DF933C6C22B9}" srcOrd="1" destOrd="0" parTransId="{BB5BE621-D5EA-45E0-B10C-9D446D70335C}" sibTransId="{3D80B3A0-8B9E-4835-A168-D6E86D6A67BA}"/>
    <dgm:cxn modelId="{FB1DC52C-EC13-4C95-A3F6-F312B688DB7C}" srcId="{B0DB5291-6BA0-42D6-BC18-3AF5B1EB117A}" destId="{71D9493C-EEC6-4CD3-B62B-78AD1064A760}" srcOrd="0" destOrd="0" parTransId="{819296C8-EA9D-43E9-BC46-B87876B9E1E7}" sibTransId="{131C0938-9C44-42E1-9804-4ED281CA2A3D}"/>
    <dgm:cxn modelId="{5E0A8787-5A34-456C-B983-B2D5A59E9C3C}" type="presOf" srcId="{71D9493C-EEC6-4CD3-B62B-78AD1064A760}" destId="{494B2FD3-E6D7-4846-843C-C9F3B7EF20FB}" srcOrd="0" destOrd="0" presId="urn:microsoft.com/office/officeart/2005/8/layout/matrix3"/>
    <dgm:cxn modelId="{08FAC7D2-15CD-47E7-8380-0C0013ACC88C}" srcId="{B0DB5291-6BA0-42D6-BC18-3AF5B1EB117A}" destId="{C5771E67-72AE-44F7-A522-EED899006B76}" srcOrd="2" destOrd="0" parTransId="{84522840-61D1-4088-963F-77C1E2A1E950}" sibTransId="{35B35290-CF7B-4A31-A9D5-30E15122579B}"/>
    <dgm:cxn modelId="{8E477A44-2CF7-4ED9-9879-67895CC9DBD1}" type="presParOf" srcId="{522532CC-06C6-4B7F-AA79-46E9D54B3A43}" destId="{2D818307-FF74-4D42-ABF2-A8E1D163130B}" srcOrd="0" destOrd="0" presId="urn:microsoft.com/office/officeart/2005/8/layout/matrix3"/>
    <dgm:cxn modelId="{60EA7C7A-0988-4E9E-8621-423B3EB53EC6}" type="presParOf" srcId="{522532CC-06C6-4B7F-AA79-46E9D54B3A43}" destId="{494B2FD3-E6D7-4846-843C-C9F3B7EF20FB}" srcOrd="1" destOrd="0" presId="urn:microsoft.com/office/officeart/2005/8/layout/matrix3"/>
    <dgm:cxn modelId="{DBD6CD0E-7B9C-41D4-9BE0-41EF4B51E5B2}" type="presParOf" srcId="{522532CC-06C6-4B7F-AA79-46E9D54B3A43}" destId="{704DA06C-7EEB-4A17-8618-41FFB56914DC}" srcOrd="2" destOrd="0" presId="urn:microsoft.com/office/officeart/2005/8/layout/matrix3"/>
    <dgm:cxn modelId="{C7DE55FA-FC0A-45DA-B46A-3194B00EFC9F}" type="presParOf" srcId="{522532CC-06C6-4B7F-AA79-46E9D54B3A43}" destId="{8DE594A0-1BAE-4732-B68B-836606A642A4}" srcOrd="3" destOrd="0" presId="urn:microsoft.com/office/officeart/2005/8/layout/matrix3"/>
    <dgm:cxn modelId="{9CCDC34C-3102-43CF-8D98-3C3D1D171A98}" type="presParOf" srcId="{522532CC-06C6-4B7F-AA79-46E9D54B3A43}" destId="{97962975-0149-4E00-8E83-8CCAB119F18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A32A3-D285-4566-9C77-2FA70E56241B}">
      <dsp:nvSpPr>
        <dsp:cNvPr id="0" name=""/>
        <dsp:cNvSpPr/>
      </dsp:nvSpPr>
      <dsp:spPr>
        <a:xfrm>
          <a:off x="4337180" y="2612741"/>
          <a:ext cx="2123219" cy="25017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Le migrant, un </a:t>
          </a:r>
          <a:r>
            <a:rPr lang="fr-FR" sz="2500" b="1" kern="1200" dirty="0" smtClean="0"/>
            <a:t>« présent-absent » </a:t>
          </a:r>
          <a:r>
            <a:rPr lang="fr-FR" sz="2500" kern="1200" dirty="0" smtClean="0"/>
            <a:t>dans les manuels scolaires</a:t>
          </a:r>
          <a:endParaRPr lang="fr-FR" sz="2500" kern="1200" dirty="0"/>
        </a:p>
      </dsp:txBody>
      <dsp:txXfrm>
        <a:off x="4440827" y="2716388"/>
        <a:ext cx="1915925" cy="2294425"/>
      </dsp:txXfrm>
    </dsp:sp>
    <dsp:sp modelId="{3C7ABADB-79BC-4598-932A-90E17E3C8611}">
      <dsp:nvSpPr>
        <dsp:cNvPr id="0" name=""/>
        <dsp:cNvSpPr/>
      </dsp:nvSpPr>
      <dsp:spPr>
        <a:xfrm rot="16200000">
          <a:off x="4912744" y="2126696"/>
          <a:ext cx="972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209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7E641-D992-44B0-B478-1F6D6AB98097}">
      <dsp:nvSpPr>
        <dsp:cNvPr id="0" name=""/>
        <dsp:cNvSpPr/>
      </dsp:nvSpPr>
      <dsp:spPr>
        <a:xfrm>
          <a:off x="4049147" y="112137"/>
          <a:ext cx="2699285" cy="1528512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Parfois vu comme celui qui vient rompre un </a:t>
          </a:r>
          <a:r>
            <a:rPr lang="fr-FR" sz="2300" b="1" kern="1200" dirty="0" smtClean="0"/>
            <a:t>équilibre</a:t>
          </a:r>
          <a:endParaRPr lang="fr-FR" sz="2300" b="1" kern="1200" dirty="0"/>
        </a:p>
      </dsp:txBody>
      <dsp:txXfrm>
        <a:off x="4123763" y="186753"/>
        <a:ext cx="2550053" cy="1379280"/>
      </dsp:txXfrm>
    </dsp:sp>
    <dsp:sp modelId="{2B7D2298-E316-4BB7-BB1B-44C71CEDFA96}">
      <dsp:nvSpPr>
        <dsp:cNvPr id="0" name=""/>
        <dsp:cNvSpPr/>
      </dsp:nvSpPr>
      <dsp:spPr>
        <a:xfrm rot="1500408">
          <a:off x="6410860" y="4582188"/>
          <a:ext cx="10569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693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85681-DBE4-4539-910B-089B2C0855D8}">
      <dsp:nvSpPr>
        <dsp:cNvPr id="0" name=""/>
        <dsp:cNvSpPr/>
      </dsp:nvSpPr>
      <dsp:spPr>
        <a:xfrm>
          <a:off x="7418257" y="4592986"/>
          <a:ext cx="2652886" cy="166264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Parfois vu comme la </a:t>
          </a:r>
          <a:r>
            <a:rPr lang="fr-FR" sz="2400" b="1" kern="1200" dirty="0" smtClean="0"/>
            <a:t>victime</a:t>
          </a:r>
          <a:r>
            <a:rPr lang="fr-FR" sz="2400" kern="1200" dirty="0" smtClean="0"/>
            <a:t> permanente, donc sans autonomie</a:t>
          </a:r>
          <a:endParaRPr lang="fr-FR" sz="2400" kern="1200" dirty="0"/>
        </a:p>
      </dsp:txBody>
      <dsp:txXfrm>
        <a:off x="7499421" y="4674150"/>
        <a:ext cx="2490558" cy="1500316"/>
      </dsp:txXfrm>
    </dsp:sp>
    <dsp:sp modelId="{DA19E948-2F71-4D57-99DE-BFA9744E58A4}">
      <dsp:nvSpPr>
        <dsp:cNvPr id="0" name=""/>
        <dsp:cNvSpPr/>
      </dsp:nvSpPr>
      <dsp:spPr>
        <a:xfrm rot="9368748">
          <a:off x="3692691" y="4469160"/>
          <a:ext cx="6732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324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74C40-E031-4737-96FE-5FD35748E35D}">
      <dsp:nvSpPr>
        <dsp:cNvPr id="0" name=""/>
        <dsp:cNvSpPr/>
      </dsp:nvSpPr>
      <dsp:spPr>
        <a:xfrm>
          <a:off x="505487" y="4304938"/>
          <a:ext cx="3215958" cy="202275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Et souvent </a:t>
          </a:r>
          <a:r>
            <a:rPr lang="fr-FR" sz="2400" b="1" kern="1200" dirty="0" smtClean="0"/>
            <a:t>invisible</a:t>
          </a:r>
          <a:r>
            <a:rPr lang="fr-FR" sz="2400" kern="1200" dirty="0" smtClean="0"/>
            <a:t>. La présence du migrant est suggérée par une frontière, une carte, des flux, une patrouille</a:t>
          </a:r>
          <a:endParaRPr lang="fr-FR" sz="2400" kern="1200" dirty="0"/>
        </a:p>
      </dsp:txBody>
      <dsp:txXfrm>
        <a:off x="604230" y="4403681"/>
        <a:ext cx="3018472" cy="1825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221C-A333-4926-A03D-A9E9E1A28726}">
      <dsp:nvSpPr>
        <dsp:cNvPr id="0" name=""/>
        <dsp:cNvSpPr/>
      </dsp:nvSpPr>
      <dsp:spPr>
        <a:xfrm>
          <a:off x="0" y="0"/>
          <a:ext cx="9779274" cy="28191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151DA-D832-49E1-9144-9CF54661AB54}">
      <dsp:nvSpPr>
        <dsp:cNvPr id="0" name=""/>
        <dsp:cNvSpPr/>
      </dsp:nvSpPr>
      <dsp:spPr>
        <a:xfrm>
          <a:off x="296071" y="288029"/>
          <a:ext cx="2136542" cy="2243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CA25BF-8D62-4CDC-8015-6E0B54F967A8}">
      <dsp:nvSpPr>
        <dsp:cNvPr id="0" name=""/>
        <dsp:cNvSpPr/>
      </dsp:nvSpPr>
      <dsp:spPr>
        <a:xfrm rot="10800000">
          <a:off x="296071" y="2819113"/>
          <a:ext cx="2136542" cy="344558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Ana-Lucia, née à Ciudad Juarez (Mexique), 30 ans. Vient en France pour fuir la violence de son quartier, et travailler dans le secteur immobilier.  </a:t>
          </a:r>
          <a:endParaRPr lang="fr-FR" sz="2100" kern="1200" dirty="0"/>
        </a:p>
      </dsp:txBody>
      <dsp:txXfrm rot="10800000">
        <a:off x="361777" y="2819113"/>
        <a:ext cx="2005130" cy="3379876"/>
      </dsp:txXfrm>
    </dsp:sp>
    <dsp:sp modelId="{958C3921-3327-434F-8443-9A1BA950E896}">
      <dsp:nvSpPr>
        <dsp:cNvPr id="0" name=""/>
        <dsp:cNvSpPr/>
      </dsp:nvSpPr>
      <dsp:spPr>
        <a:xfrm>
          <a:off x="2646267" y="288029"/>
          <a:ext cx="2136542" cy="2243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F7BDE3-3268-44B4-8205-55FB396065AA}">
      <dsp:nvSpPr>
        <dsp:cNvPr id="0" name=""/>
        <dsp:cNvSpPr/>
      </dsp:nvSpPr>
      <dsp:spPr>
        <a:xfrm rot="10800000">
          <a:off x="2646267" y="2819113"/>
          <a:ext cx="2136542" cy="344558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Hicham, née à Izmir (Turquie), 36 ans. Vient en France finir sa thèse de géophysique.</a:t>
          </a:r>
          <a:endParaRPr lang="fr-FR" sz="2100" kern="1200" dirty="0"/>
        </a:p>
      </dsp:txBody>
      <dsp:txXfrm rot="10800000">
        <a:off x="2711973" y="2819113"/>
        <a:ext cx="2005130" cy="3379876"/>
      </dsp:txXfrm>
    </dsp:sp>
    <dsp:sp modelId="{7C806B12-E673-46A3-8C1D-AB9AC47A7931}">
      <dsp:nvSpPr>
        <dsp:cNvPr id="0" name=""/>
        <dsp:cNvSpPr/>
      </dsp:nvSpPr>
      <dsp:spPr>
        <a:xfrm>
          <a:off x="4996464" y="154820"/>
          <a:ext cx="2136542" cy="25094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C938FA-41D9-4534-9684-378E15FAB9F7}">
      <dsp:nvSpPr>
        <dsp:cNvPr id="0" name=""/>
        <dsp:cNvSpPr/>
      </dsp:nvSpPr>
      <dsp:spPr>
        <a:xfrm rot="10800000">
          <a:off x="4996464" y="2819113"/>
          <a:ext cx="2136542" cy="344558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Aïcha, née à Raqqa (Syrie), 72 ans, fuit la guerre avec sa fille et ses deux petits-enfants.</a:t>
          </a:r>
          <a:endParaRPr lang="fr-FR" sz="2100" kern="1200" dirty="0"/>
        </a:p>
      </dsp:txBody>
      <dsp:txXfrm rot="10800000">
        <a:off x="5062170" y="2819113"/>
        <a:ext cx="2005130" cy="3379876"/>
      </dsp:txXfrm>
    </dsp:sp>
    <dsp:sp modelId="{F15855F0-F50D-43B5-8B86-4B5DE1F85D0D}">
      <dsp:nvSpPr>
        <dsp:cNvPr id="0" name=""/>
        <dsp:cNvSpPr/>
      </dsp:nvSpPr>
      <dsp:spPr>
        <a:xfrm>
          <a:off x="7346660" y="216023"/>
          <a:ext cx="2136542" cy="23870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DF895B-2920-4A86-93D3-F299EA2FB528}">
      <dsp:nvSpPr>
        <dsp:cNvPr id="0" name=""/>
        <dsp:cNvSpPr/>
      </dsp:nvSpPr>
      <dsp:spPr>
        <a:xfrm rot="10800000">
          <a:off x="7346660" y="2819113"/>
          <a:ext cx="2136542" cy="344558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/>
            <a:t>Aladeen</a:t>
          </a:r>
          <a:r>
            <a:rPr lang="fr-FR" sz="2100" kern="1200" dirty="0" smtClean="0"/>
            <a:t>, né à Wau (Sud Soudan), 27 ans. Fuit les tensions de son pays, et la crise économique. A une formation d’instituteur.</a:t>
          </a:r>
          <a:endParaRPr lang="fr-FR" sz="2100" kern="1200" dirty="0"/>
        </a:p>
      </dsp:txBody>
      <dsp:txXfrm rot="10800000">
        <a:off x="7412366" y="2819113"/>
        <a:ext cx="2005130" cy="3379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0DFD-B3F1-4384-88A4-1C24497702F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685800"/>
            <a:ext cx="5470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B6235-7006-4738-8C36-305E7D277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51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685800"/>
            <a:ext cx="5470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BB62-8D09-4A73-87C8-9E20DF32D0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0936" y="2130426"/>
            <a:ext cx="930394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1872" y="3886200"/>
            <a:ext cx="766206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4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17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935714" y="274639"/>
            <a:ext cx="246280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7290" y="274639"/>
            <a:ext cx="7205994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04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95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644" y="4406901"/>
            <a:ext cx="93039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64644" y="2906713"/>
            <a:ext cx="93039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27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729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6412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04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7290" y="1535113"/>
            <a:ext cx="4836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7290" y="2174875"/>
            <a:ext cx="4836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560322" y="1535113"/>
            <a:ext cx="4838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560322" y="2174875"/>
            <a:ext cx="4838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7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291" y="273050"/>
            <a:ext cx="3601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9509" y="273051"/>
            <a:ext cx="61190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7291" y="1435101"/>
            <a:ext cx="3601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32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5456" y="4800600"/>
            <a:ext cx="65674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45456" y="612775"/>
            <a:ext cx="65674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45456" y="5367338"/>
            <a:ext cx="656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80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7291" y="274638"/>
            <a:ext cx="9851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7291" y="1600201"/>
            <a:ext cx="9851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7291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72A2-60AC-45F6-8D9A-9D3FCBC88A9B}" type="datetimeFigureOut">
              <a:rPr lang="fr-FR" smtClean="0"/>
              <a:t>16/02/2016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39820" y="6356351"/>
            <a:ext cx="3466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4499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260B-0D05-4EA0-821F-93177441A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17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mesmigrations.revues.org/1549" TargetMode="External"/><Relationship Id="rId2" Type="http://schemas.openxmlformats.org/officeDocument/2006/relationships/hyperlink" Target="https://hommesmigrations.revues.org/2915#tocto1n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viedesidees.fr/spip.php?page=recherche&amp;recherche=migrants" TargetMode="External"/><Relationship Id="rId5" Type="http://schemas.openxmlformats.org/officeDocument/2006/relationships/hyperlink" Target="http://www.metropolitiques.eu/Terres-promises-Images-de-migrants.html" TargetMode="External"/><Relationship Id="rId4" Type="http://schemas.openxmlformats.org/officeDocument/2006/relationships/hyperlink" Target="http://geoconfluences.ens-lyon.f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0714" y="548680"/>
            <a:ext cx="7367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latin typeface="Berlin Sans FB Demi" panose="020E0802020502020306" pitchFamily="34" charset="0"/>
              </a:rPr>
              <a:t>Le migrant, l ’autre » dans l’étude </a:t>
            </a:r>
          </a:p>
          <a:p>
            <a:r>
              <a:rPr lang="fr-FR" sz="3200" dirty="0" smtClean="0">
                <a:latin typeface="Berlin Sans FB Demi" panose="020E0802020502020306" pitchFamily="34" charset="0"/>
              </a:rPr>
              <a:t>des migrations internationales en classe</a:t>
            </a:r>
            <a:endParaRPr lang="fr-FR" sz="3200" dirty="0">
              <a:latin typeface="Berlin Sans FB Demi" panose="020E0802020502020306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7" y="2420889"/>
            <a:ext cx="8630509" cy="3600399"/>
          </a:xfrm>
          <a:prstGeom prst="roundRect">
            <a:avLst>
              <a:gd name="adj" fmla="val 11310"/>
            </a:avLst>
          </a:prstGeom>
          <a:noFill/>
          <a:ln>
            <a:noFill/>
          </a:ln>
          <a:effectLst/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2" y="2405753"/>
            <a:ext cx="8630509" cy="3600399"/>
          </a:xfrm>
          <a:prstGeom prst="roundRect">
            <a:avLst>
              <a:gd name="adj" fmla="val 11310"/>
            </a:avLst>
          </a:prstGeom>
          <a:noFill/>
          <a:ln>
            <a:noFill/>
          </a:ln>
          <a:effectLst/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9" y="1700808"/>
            <a:ext cx="8868928" cy="4683422"/>
          </a:xfrm>
          <a:prstGeom prst="roundRect">
            <a:avLst>
              <a:gd name="adj" fmla="val 11310"/>
            </a:avLst>
          </a:prstGeom>
          <a:noFill/>
          <a:ln>
            <a:noFill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0199177" y="1879218"/>
            <a:ext cx="553998" cy="4123373"/>
          </a:xfrm>
          <a:prstGeom prst="rect">
            <a:avLst/>
          </a:prstGeom>
          <a:solidFill>
            <a:srgbClr val="CCECFF"/>
          </a:solidFill>
        </p:spPr>
        <p:txBody>
          <a:bodyPr vert="vert" wrap="none" rtlCol="0">
            <a:spAutoFit/>
          </a:bodyPr>
          <a:lstStyle/>
          <a:p>
            <a:r>
              <a:rPr lang="fr-FR" sz="1200" dirty="0" smtClean="0"/>
              <a:t>Les nouveaux programmes de Collège sous le prisme de l’altérité</a:t>
            </a:r>
          </a:p>
          <a:p>
            <a:pPr algn="ctr"/>
            <a:r>
              <a:rPr lang="fr-FR" sz="1200" dirty="0" smtClean="0"/>
              <a:t>Sylvie </a:t>
            </a:r>
            <a:r>
              <a:rPr lang="fr-FR" sz="1200" dirty="0" err="1" smtClean="0"/>
              <a:t>Galabbé</a:t>
            </a:r>
            <a:r>
              <a:rPr lang="fr-FR" sz="1200" dirty="0" smtClean="0"/>
              <a:t> et Françoise </a:t>
            </a:r>
            <a:r>
              <a:rPr lang="fr-FR" sz="1200" dirty="0" err="1" smtClean="0"/>
              <a:t>Desvignes</a:t>
            </a:r>
            <a:r>
              <a:rPr lang="fr-FR" sz="1200" dirty="0" smtClean="0"/>
              <a:t> - 2016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595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20936" y="2130426"/>
            <a:ext cx="9909992" cy="2090663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sz="6700" dirty="0" smtClean="0">
                <a:sym typeface="Wingdings" panose="05000000000000000000" pitchFamily="2" charset="2"/>
              </a:rPr>
              <a:t>Les migrations internationales sont un miroir du monde.</a:t>
            </a:r>
            <a:endParaRPr lang="fr-FR" sz="6700" dirty="0"/>
          </a:p>
        </p:txBody>
      </p:sp>
    </p:spTree>
    <p:extLst>
      <p:ext uri="{BB962C8B-B14F-4D97-AF65-F5344CB8AC3E}">
        <p14:creationId xmlns:p14="http://schemas.microsoft.com/office/powerpoint/2010/main" val="14171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362" y="476672"/>
            <a:ext cx="9851232" cy="5145436"/>
          </a:xfrm>
        </p:spPr>
        <p:txBody>
          <a:bodyPr>
            <a:noAutofit/>
          </a:bodyPr>
          <a:lstStyle/>
          <a:p>
            <a:r>
              <a:rPr lang="fr-FR" sz="4000" i="1" dirty="0" smtClean="0"/>
              <a:t>Permet peut-être de faire émerger l’idée de </a:t>
            </a:r>
            <a:r>
              <a:rPr lang="fr-FR" sz="4000" b="1" i="1" dirty="0" smtClean="0"/>
              <a:t>processus</a:t>
            </a:r>
            <a:r>
              <a:rPr lang="fr-FR" sz="4000" i="1" dirty="0" smtClean="0"/>
              <a:t> dans la question migratoire : pourquoi, comment </a:t>
            </a:r>
            <a:r>
              <a:rPr lang="fr-FR" sz="4000" i="1" dirty="0" err="1" smtClean="0"/>
              <a:t>part-on</a:t>
            </a:r>
            <a:r>
              <a:rPr lang="fr-FR" sz="4000" i="1" dirty="0" smtClean="0"/>
              <a:t> ? Comment arrive-t-on ?</a:t>
            </a:r>
          </a:p>
          <a:p>
            <a:r>
              <a:rPr lang="fr-FR" sz="4000" i="1" dirty="0" smtClean="0"/>
              <a:t>Permet peut-être aussi d’</a:t>
            </a:r>
            <a:r>
              <a:rPr lang="fr-FR" sz="4000" b="1" i="1" dirty="0" smtClean="0"/>
              <a:t>inverser</a:t>
            </a:r>
            <a:r>
              <a:rPr lang="fr-FR" sz="4000" i="1" dirty="0" smtClean="0"/>
              <a:t> (ou pas, en fonction de l’histoire de l’élève) l’altérité. C’est le quartier du Collège qui devient « autre » pour le migrant qui arrive. </a:t>
            </a:r>
          </a:p>
          <a:p>
            <a:r>
              <a:rPr lang="fr-FR" sz="4000" i="1" dirty="0" smtClean="0"/>
              <a:t>Difficulté : passer du fictif au </a:t>
            </a:r>
            <a:r>
              <a:rPr lang="fr-FR" sz="4000" b="1" i="1" dirty="0" smtClean="0"/>
              <a:t>très réel</a:t>
            </a:r>
            <a:r>
              <a:rPr lang="fr-FR" sz="4000" i="1" dirty="0" smtClean="0"/>
              <a:t>.</a:t>
            </a:r>
            <a:endParaRPr lang="fr-FR" sz="4000" i="1" dirty="0"/>
          </a:p>
        </p:txBody>
      </p:sp>
    </p:spTree>
    <p:extLst>
      <p:ext uri="{BB962C8B-B14F-4D97-AF65-F5344CB8AC3E}">
        <p14:creationId xmlns:p14="http://schemas.microsoft.com/office/powerpoint/2010/main" val="7580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094581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62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577362" y="188640"/>
            <a:ext cx="864096" cy="6552728"/>
          </a:xfrm>
          <a:prstGeom prst="rect">
            <a:avLst/>
          </a:prstGeom>
        </p:spPr>
        <p:txBody>
          <a:bodyPr vert="ver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Autre piste possible…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152426" y="1766343"/>
            <a:ext cx="7662069" cy="11586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EPI Lettres/H-G ou Arts plastiques /H-G Thématique Culture et création artistique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48" y="5847448"/>
            <a:ext cx="10243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L’altérité dans la bande dessinée</a:t>
            </a:r>
          </a:p>
        </p:txBody>
      </p:sp>
    </p:spTree>
    <p:extLst>
      <p:ext uri="{BB962C8B-B14F-4D97-AF65-F5344CB8AC3E}">
        <p14:creationId xmlns:p14="http://schemas.microsoft.com/office/powerpoint/2010/main" val="365645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48680" y="210926"/>
            <a:ext cx="4479576" cy="326779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Berlin Sans FB Demi" panose="020E0802020502020306" pitchFamily="34" charset="0"/>
              </a:rPr>
              <a:t>L’altérité dans </a:t>
            </a:r>
            <a:r>
              <a:rPr lang="fr-FR" i="1" dirty="0" smtClean="0">
                <a:latin typeface="Berlin Sans FB Demi" panose="020E0802020502020306" pitchFamily="34" charset="0"/>
              </a:rPr>
              <a:t>Là où vont nos pères</a:t>
            </a:r>
            <a:r>
              <a:rPr lang="fr-FR" dirty="0" smtClean="0">
                <a:latin typeface="Berlin Sans FB Demi" panose="020E0802020502020306" pitchFamily="34" charset="0"/>
              </a:rPr>
              <a:t> de </a:t>
            </a:r>
            <a:r>
              <a:rPr lang="fr-FR" dirty="0" err="1" smtClean="0">
                <a:latin typeface="Berlin Sans FB Demi" panose="020E0802020502020306" pitchFamily="34" charset="0"/>
              </a:rPr>
              <a:t>Shaun</a:t>
            </a:r>
            <a:r>
              <a:rPr lang="fr-FR" dirty="0" smtClean="0">
                <a:latin typeface="Berlin Sans FB Demi" panose="020E0802020502020306" pitchFamily="34" charset="0"/>
              </a:rPr>
              <a:t> Tan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" y="1268760"/>
            <a:ext cx="6063889" cy="52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5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8" y="0"/>
            <a:ext cx="9073008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3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7" y="183210"/>
            <a:ext cx="9075094" cy="61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55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trait-tintin-au-congo-tr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06" y="548680"/>
            <a:ext cx="3124200" cy="444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04354" y="5220006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HERGE, Tintin au Congo, 1930, p. 32-33</a:t>
            </a:r>
            <a:endParaRPr lang="fr-FR" dirty="0"/>
          </a:p>
        </p:txBody>
      </p:sp>
      <p:pic>
        <p:nvPicPr>
          <p:cNvPr id="1026" name="Picture 2" descr="Résultat de recherche d'images pour &quot;astérix chez les bretons pdf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57" y="404665"/>
            <a:ext cx="50405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93186" y="3068960"/>
            <a:ext cx="2520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Astérix chez les Pictes, de Jean-Yves Ferri et Didier Conrad</a:t>
            </a:r>
          </a:p>
        </p:txBody>
      </p:sp>
    </p:spTree>
    <p:extLst>
      <p:ext uri="{BB962C8B-B14F-4D97-AF65-F5344CB8AC3E}">
        <p14:creationId xmlns:p14="http://schemas.microsoft.com/office/powerpoint/2010/main" val="229226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5693" r="2397" b="5169"/>
          <a:stretch/>
        </p:blipFill>
        <p:spPr>
          <a:xfrm>
            <a:off x="3113070" y="390418"/>
            <a:ext cx="4808305" cy="61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3888" cy="50851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7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i="1" dirty="0"/>
              <a:t>A partir de…</a:t>
            </a:r>
            <a:br>
              <a:rPr lang="fr-FR" i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354" y="1052737"/>
            <a:ext cx="9894169" cy="50734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hommesmigrations.revues.org/2915#tocto1n3</a:t>
            </a:r>
            <a:endParaRPr lang="fr-FR" dirty="0" smtClean="0"/>
          </a:p>
          <a:p>
            <a:r>
              <a:rPr lang="fr-FR" dirty="0" smtClean="0"/>
              <a:t>LAVIN </a:t>
            </a:r>
            <a:r>
              <a:rPr lang="fr-FR" dirty="0"/>
              <a:t>(Marie), “L’image des immigrés dans les manuels scolaires”, in </a:t>
            </a:r>
            <a:r>
              <a:rPr lang="fr-FR" i="1" dirty="0"/>
              <a:t>Diversité</a:t>
            </a:r>
            <a:r>
              <a:rPr lang="fr-FR" dirty="0"/>
              <a:t>, n° 149, 2007, pp. 97-103</a:t>
            </a:r>
            <a:r>
              <a:rPr lang="fr-FR" dirty="0" smtClean="0"/>
              <a:t>.</a:t>
            </a:r>
          </a:p>
          <a:p>
            <a:r>
              <a:rPr lang="fr-FR" dirty="0" smtClean="0"/>
              <a:t>TAN (</a:t>
            </a:r>
            <a:r>
              <a:rPr lang="fr-FR" dirty="0" err="1" smtClean="0"/>
              <a:t>Shaun</a:t>
            </a:r>
            <a:r>
              <a:rPr lang="fr-FR" dirty="0" smtClean="0"/>
              <a:t>), </a:t>
            </a:r>
            <a:r>
              <a:rPr lang="fr-FR" i="1" dirty="0" smtClean="0"/>
              <a:t>Là où vont nos pères</a:t>
            </a:r>
            <a:r>
              <a:rPr lang="fr-FR" dirty="0" smtClean="0"/>
              <a:t>, Dargaud, 2007.</a:t>
            </a:r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hommesmigrations.revues.org/1549</a:t>
            </a:r>
            <a:endParaRPr lang="fr-FR" dirty="0" smtClean="0"/>
          </a:p>
          <a:p>
            <a:r>
              <a:rPr lang="fr-FR" dirty="0">
                <a:hlinkClick r:id="rId4"/>
              </a:rPr>
              <a:t>http://geoconfluences.ens-lyon.fr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www.metropolitiques.eu/Terres-promises-Images-de-migrants.html</a:t>
            </a:r>
            <a:endParaRPr lang="fr-FR" dirty="0" smtClean="0"/>
          </a:p>
          <a:p>
            <a:r>
              <a:rPr lang="fr-FR" dirty="0">
                <a:hlinkClick r:id="rId6"/>
              </a:rPr>
              <a:t>http</a:t>
            </a:r>
            <a:r>
              <a:rPr lang="fr-FR">
                <a:hlinkClick r:id="rId6"/>
              </a:rPr>
              <a:t>://</a:t>
            </a:r>
            <a:r>
              <a:rPr lang="fr-FR" smtClean="0">
                <a:hlinkClick r:id="rId6"/>
              </a:rPr>
              <a:t>www.laviedesidees.fr/spip.php?page=recherche&amp;recherche=migrants</a:t>
            </a:r>
            <a:endParaRPr lang="fr-FR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1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" t="11551" r="-289" b="19534"/>
          <a:stretch/>
        </p:blipFill>
        <p:spPr>
          <a:xfrm rot="10800000">
            <a:off x="72306" y="28343"/>
            <a:ext cx="9144000" cy="47261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r="3196"/>
          <a:stretch/>
        </p:blipFill>
        <p:spPr>
          <a:xfrm>
            <a:off x="8511599" y="3429000"/>
            <a:ext cx="24195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1" y="1772817"/>
            <a:ext cx="10516355" cy="32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6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620089365"/>
              </p:ext>
            </p:extLst>
          </p:nvPr>
        </p:nvGraphicFramePr>
        <p:xfrm>
          <a:off x="214885" y="116632"/>
          <a:ext cx="1051604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A32A3-D285-4566-9C77-2FA70E56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7ABADB-79BC-4598-932A-90E17E3C8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A7E641-D992-44B0-B478-1F6D6AB9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D2298-E316-4BB7-BB1B-44C71CED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185681-DBE4-4539-910B-089B2C085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19E948-2F71-4D57-99DE-BFA9744E5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C74C40-E031-4737-96FE-5FD35748E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>
                <a:latin typeface="Berlin Sans FB Demi" panose="020E0802020502020306" pitchFamily="34" charset="0"/>
              </a:rPr>
              <a:t>Proposition de situation d’accroche</a:t>
            </a:r>
            <a:endParaRPr lang="fr-FR" sz="6000" dirty="0"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Berlin Sans FB Demi" panose="020E0802020502020306" pitchFamily="34" charset="0"/>
              </a:rPr>
              <a:t>1</a:t>
            </a:r>
            <a:r>
              <a:rPr lang="fr-FR" sz="4800" baseline="30000" dirty="0" smtClean="0">
                <a:latin typeface="Berlin Sans FB Demi" panose="020E0802020502020306" pitchFamily="34" charset="0"/>
              </a:rPr>
              <a:t>er</a:t>
            </a:r>
            <a:r>
              <a:rPr lang="fr-FR" sz="4800" dirty="0" smtClean="0">
                <a:latin typeface="Berlin Sans FB Demi" panose="020E0802020502020306" pitchFamily="34" charset="0"/>
              </a:rPr>
              <a:t> temps – 4 migrants, 4 profils</a:t>
            </a:r>
            <a:endParaRPr lang="fr-FR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7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965" y="0"/>
            <a:ext cx="12314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53283433"/>
              </p:ext>
            </p:extLst>
          </p:nvPr>
        </p:nvGraphicFramePr>
        <p:xfrm>
          <a:off x="-129904" y="260648"/>
          <a:ext cx="977927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869528" y="6453336"/>
            <a:ext cx="2686633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Les personnes sont fictives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7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6F221C-A333-4926-A03D-A9E9E1A28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51DA-D832-49E1-9144-9CF54661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CA25BF-8D62-4CDC-8015-6E0B54F96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8C3921-3327-434F-8443-9A1BA950E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7BDE3-3268-44B4-8205-55FB39606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06B12-E673-46A3-8C1D-AB9AC47A7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C938FA-41D9-4534-9684-378E15FA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5855F0-F50D-43B5-8B86-4B5DE1F85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DF895B-2920-4A86-93D3-F299EA2FB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erlin Sans FB Demi" panose="020E0802020502020306" pitchFamily="34" charset="0"/>
              </a:rPr>
              <a:t>2</a:t>
            </a:r>
            <a:r>
              <a:rPr lang="fr-FR" baseline="30000" dirty="0" smtClean="0">
                <a:latin typeface="Berlin Sans FB Demi" panose="020E0802020502020306" pitchFamily="34" charset="0"/>
              </a:rPr>
              <a:t>ème</a:t>
            </a:r>
            <a:r>
              <a:rPr lang="fr-FR" dirty="0" smtClean="0">
                <a:latin typeface="Berlin Sans FB Demi" panose="020E0802020502020306" pitchFamily="34" charset="0"/>
              </a:rPr>
              <a:t>  temps – 15 mn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Les élèves choisissent, par binôme, une des personnes présentées.</a:t>
            </a:r>
          </a:p>
          <a:p>
            <a:r>
              <a:rPr lang="fr-FR" i="1" dirty="0" smtClean="0"/>
              <a:t>Chaque binôme construit un petit récit fictif : la personne migrante arrivée raconte sa première </a:t>
            </a:r>
            <a:r>
              <a:rPr lang="fr-FR" i="1" dirty="0"/>
              <a:t>journée dans le quartier du Collège . </a:t>
            </a:r>
            <a:endParaRPr lang="fr-FR" i="1" dirty="0" smtClean="0"/>
          </a:p>
          <a:p>
            <a:r>
              <a:rPr lang="fr-FR" i="1" dirty="0"/>
              <a:t>C</a:t>
            </a:r>
            <a:r>
              <a:rPr lang="fr-FR" i="1" dirty="0" smtClean="0"/>
              <a:t>ontraintes formulées : précises (vocabulaire spécifique exigé) ou pas.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3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Berlin Sans FB Demi" panose="020E0802020502020306" pitchFamily="34" charset="0"/>
              </a:rPr>
              <a:t>3</a:t>
            </a:r>
            <a:r>
              <a:rPr lang="fr-FR" baseline="30000" dirty="0" smtClean="0">
                <a:latin typeface="Berlin Sans FB Demi" panose="020E0802020502020306" pitchFamily="34" charset="0"/>
              </a:rPr>
              <a:t>ème</a:t>
            </a:r>
            <a:r>
              <a:rPr lang="fr-FR" dirty="0" smtClean="0">
                <a:latin typeface="Berlin Sans FB Demi" panose="020E0802020502020306" pitchFamily="34" charset="0"/>
              </a:rPr>
              <a:t> temps – Mise en commun 20 mn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4 rapporteurs sont nommés. Chacun est chargé des relever des mots-clés exprimés  dans son domaine : économie (ex: travail), société (ex: école), environnement (ex: ville, habitat), et culture (ex: langue).</a:t>
            </a:r>
          </a:p>
          <a:p>
            <a:r>
              <a:rPr lang="fr-FR" i="1" dirty="0"/>
              <a:t>Chaque binôme lit son petit récit.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3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103" y="0"/>
            <a:ext cx="9851232" cy="1143000"/>
          </a:xfrm>
        </p:spPr>
        <p:txBody>
          <a:bodyPr/>
          <a:lstStyle/>
          <a:p>
            <a:r>
              <a:rPr lang="fr-FR" dirty="0">
                <a:latin typeface="Berlin Sans FB Demi" panose="020E0802020502020306" pitchFamily="34" charset="0"/>
              </a:rPr>
              <a:t>4</a:t>
            </a:r>
            <a:r>
              <a:rPr lang="fr-FR" baseline="30000" dirty="0" smtClean="0">
                <a:latin typeface="Berlin Sans FB Demi" panose="020E0802020502020306" pitchFamily="34" charset="0"/>
              </a:rPr>
              <a:t>ème</a:t>
            </a:r>
            <a:r>
              <a:rPr lang="fr-FR" dirty="0" smtClean="0">
                <a:latin typeface="Berlin Sans FB Demi" panose="020E0802020502020306" pitchFamily="34" charset="0"/>
              </a:rPr>
              <a:t> temps – Avec ou sans TBI</a:t>
            </a:r>
            <a:endParaRPr lang="fr-FR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873967287"/>
              </p:ext>
            </p:extLst>
          </p:nvPr>
        </p:nvGraphicFramePr>
        <p:xfrm>
          <a:off x="301082" y="980728"/>
          <a:ext cx="948167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959928" y="1124744"/>
            <a:ext cx="461665" cy="4897110"/>
          </a:xfrm>
          <a:prstGeom prst="rect">
            <a:avLst/>
          </a:prstGeom>
          <a:solidFill>
            <a:srgbClr val="FFFF99"/>
          </a:solidFill>
        </p:spPr>
        <p:txBody>
          <a:bodyPr vert="vert" wrap="none" rtlCol="0">
            <a:spAutoFit/>
          </a:bodyPr>
          <a:lstStyle/>
          <a:p>
            <a:r>
              <a:rPr lang="fr-FR" dirty="0" smtClean="0"/>
              <a:t>Les intersections sont possibles, voire souhaitables.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8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452</Words>
  <Application>Microsoft Office PowerPoint</Application>
  <PresentationFormat>Personnalisé</PresentationFormat>
  <Paragraphs>53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A partir de… </vt:lpstr>
      <vt:lpstr>Présentation PowerPoint</vt:lpstr>
      <vt:lpstr>Proposition de situation d’accroche</vt:lpstr>
      <vt:lpstr>1er temps – 4 migrants, 4 profils</vt:lpstr>
      <vt:lpstr>Présentation PowerPoint</vt:lpstr>
      <vt:lpstr>2ème  temps – 15 mn</vt:lpstr>
      <vt:lpstr>3ème temps – Mise en commun 20 mn</vt:lpstr>
      <vt:lpstr>4ème temps – Avec ou sans TBI</vt:lpstr>
      <vt:lpstr> Les migrations internationales sont un miroir du monde.</vt:lpstr>
      <vt:lpstr>Présentation PowerPoint</vt:lpstr>
      <vt:lpstr>Présentation PowerPoint</vt:lpstr>
      <vt:lpstr>Présentation PowerPoint</vt:lpstr>
      <vt:lpstr>L’altérité dans Là où vont nos pères de Shaun Tan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Desvignes Françoise</dc:creator>
  <cp:lastModifiedBy>Desvignes Françoise</cp:lastModifiedBy>
  <cp:revision>52</cp:revision>
  <dcterms:created xsi:type="dcterms:W3CDTF">2016-02-15T17:33:00Z</dcterms:created>
  <dcterms:modified xsi:type="dcterms:W3CDTF">2016-02-16T16:04:06Z</dcterms:modified>
</cp:coreProperties>
</file>