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0" r:id="rId5"/>
    <p:sldId id="269" r:id="rId6"/>
    <p:sldId id="264" r:id="rId7"/>
    <p:sldId id="265" r:id="rId8"/>
    <p:sldId id="273" r:id="rId9"/>
    <p:sldId id="274" r:id="rId10"/>
    <p:sldId id="275" r:id="rId11"/>
    <p:sldId id="266" r:id="rId12"/>
    <p:sldId id="288" r:id="rId13"/>
    <p:sldId id="270" r:id="rId14"/>
    <p:sldId id="271" r:id="rId15"/>
    <p:sldId id="286" r:id="rId16"/>
    <p:sldId id="272" r:id="rId17"/>
    <p:sldId id="283" r:id="rId18"/>
    <p:sldId id="280" r:id="rId19"/>
    <p:sldId id="284" r:id="rId20"/>
    <p:sldId id="287" r:id="rId21"/>
    <p:sldId id="281" r:id="rId22"/>
    <p:sldId id="282" r:id="rId23"/>
    <p:sldId id="289" r:id="rId24"/>
    <p:sldId id="290" r:id="rId25"/>
    <p:sldId id="285" r:id="rId26"/>
    <p:sldId id="292"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94660"/>
  </p:normalViewPr>
  <p:slideViewPr>
    <p:cSldViewPr>
      <p:cViewPr>
        <p:scale>
          <a:sx n="75" d="100"/>
          <a:sy n="75" d="100"/>
        </p:scale>
        <p:origin x="-2664" y="-8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100250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379818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336303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169785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73586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264874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317864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406283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231343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14470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70C23DE-1B48-42A6-8D8D-DFF78CED2596}" type="datetimeFigureOut">
              <a:rPr lang="fr-FR" smtClean="0"/>
              <a:pPr/>
              <a:t>24/05/2016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103133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C23DE-1B48-42A6-8D8D-DFF78CED2596}" type="datetimeFigureOut">
              <a:rPr lang="fr-FR" smtClean="0"/>
              <a:pPr/>
              <a:t>24/05/2016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2DE97-751A-4648-97AA-1DA5800450EF}" type="slidenum">
              <a:rPr lang="fr-FR" smtClean="0"/>
              <a:pPr/>
              <a:t>‹N°›</a:t>
            </a:fld>
            <a:endParaRPr lang="fr-FR"/>
          </a:p>
        </p:txBody>
      </p:sp>
    </p:spTree>
    <p:extLst>
      <p:ext uri="{BB962C8B-B14F-4D97-AF65-F5344CB8AC3E}">
        <p14:creationId xmlns:p14="http://schemas.microsoft.com/office/powerpoint/2010/main" xmlns="" val="364165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fresques.ina.fr/jalons/fiche-media/InaEdu02028/le-parti-nazi-tient-son-7eme-congres-annuel-a-nuremberg.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60069" y="1916832"/>
            <a:ext cx="8023864" cy="1200329"/>
          </a:xfrm>
          <a:prstGeom prst="rect">
            <a:avLst/>
          </a:prstGeom>
          <a:noFill/>
        </p:spPr>
        <p:txBody>
          <a:bodyPr wrap="none" rtlCol="0">
            <a:spAutoFit/>
          </a:bodyPr>
          <a:lstStyle/>
          <a:p>
            <a:pPr algn="ctr"/>
            <a:r>
              <a:rPr lang="fr-F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Mythe, récit fondateur, histoire.</a:t>
            </a:r>
          </a:p>
          <a:p>
            <a:pPr algn="ctr"/>
            <a:r>
              <a:rPr lang="fr-F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Construction d’un concept de la 6</a:t>
            </a:r>
            <a:r>
              <a:rPr lang="fr-FR" sz="36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r>
              <a:rPr lang="fr-F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à la 3</a:t>
            </a:r>
            <a:r>
              <a:rPr lang="fr-FR" sz="36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858517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116632"/>
            <a:ext cx="9000000" cy="5632311"/>
          </a:xfrm>
          <a:prstGeom prst="rect">
            <a:avLst/>
          </a:prstGeom>
        </p:spPr>
        <p:txBody>
          <a:bodyPr wrap="square">
            <a:spAutoFit/>
          </a:bodyPr>
          <a:lstStyle/>
          <a:p>
            <a:pPr indent="216000" algn="just"/>
            <a:r>
              <a:rPr lang="fr-FR" sz="2400" dirty="0" smtClean="0"/>
              <a:t>« Comme chez les Byzantins, il n’y avait plus d’empereur</a:t>
            </a:r>
            <a:r>
              <a:rPr lang="fr-FR" sz="2400" baseline="30000" dirty="0" smtClean="0"/>
              <a:t>1</a:t>
            </a:r>
            <a:r>
              <a:rPr lang="fr-FR" sz="2400" dirty="0" smtClean="0"/>
              <a:t>, il apparut au pape Léon ainsi qu’à tout le peuple chrétien, qu’ils devaient donner le nom d’empereur à Charles, le roi des Francs. Charles possédait Rome où les empereurs romains avaient toujours coutume de résider, mais aussi toute l’Italie, la Gaule et même la Germanie.</a:t>
            </a:r>
          </a:p>
          <a:p>
            <a:pPr indent="216000" algn="just"/>
            <a:r>
              <a:rPr lang="fr-FR" sz="2400" dirty="0" smtClean="0"/>
              <a:t>Le roi Charles ne voulait pas refuser cette demande. Il se soumit en toute humilité à Dieu et aux désirs exprimés par les évêques. Le jour de la Nativité</a:t>
            </a:r>
            <a:r>
              <a:rPr lang="fr-FR" sz="2400" baseline="30000" dirty="0" smtClean="0"/>
              <a:t>2</a:t>
            </a:r>
            <a:r>
              <a:rPr lang="fr-FR" sz="2400" dirty="0" smtClean="0"/>
              <a:t> de notre Seigneur Jésus-Christ, il reçut le titre d’empereur et fut couronné à Rome par le pape Léon. »</a:t>
            </a:r>
          </a:p>
          <a:p>
            <a:pPr algn="just"/>
            <a:endParaRPr lang="fr-FR" sz="2400" i="1" dirty="0"/>
          </a:p>
          <a:p>
            <a:pPr algn="r"/>
            <a:r>
              <a:rPr lang="fr-FR" sz="2400" dirty="0" smtClean="0"/>
              <a:t>D’après les </a:t>
            </a:r>
            <a:r>
              <a:rPr lang="fr-FR" sz="2400" i="1" dirty="0" smtClean="0"/>
              <a:t>Annales de l’abbaye de </a:t>
            </a:r>
            <a:r>
              <a:rPr lang="fr-FR" sz="2400" i="1" dirty="0" err="1" smtClean="0"/>
              <a:t>Lorsch</a:t>
            </a:r>
            <a:r>
              <a:rPr lang="fr-FR" sz="2400" dirty="0" smtClean="0"/>
              <a:t>, IX</a:t>
            </a:r>
            <a:r>
              <a:rPr lang="fr-FR" sz="2400" baseline="30000" dirty="0" smtClean="0"/>
              <a:t>e</a:t>
            </a:r>
            <a:r>
              <a:rPr lang="fr-FR" sz="2400" dirty="0" smtClean="0"/>
              <a:t> siècle.</a:t>
            </a:r>
          </a:p>
          <a:p>
            <a:pPr algn="just"/>
            <a:r>
              <a:rPr lang="fr-FR" sz="2400" dirty="0" smtClean="0"/>
              <a:t>1. Depuis la fin du VIIIe siècle, l’impératrice Irène règne à la place de son fils Constantin VII.</a:t>
            </a:r>
          </a:p>
          <a:p>
            <a:pPr algn="just"/>
            <a:r>
              <a:rPr lang="fr-FR" sz="2400" dirty="0" smtClean="0"/>
              <a:t>2. Le jour de Noël.</a:t>
            </a:r>
            <a:endParaRPr lang="fr-FR" sz="2400" dirty="0"/>
          </a:p>
        </p:txBody>
      </p:sp>
      <p:sp>
        <p:nvSpPr>
          <p:cNvPr id="3" name="Rectangle 2"/>
          <p:cNvSpPr/>
          <p:nvPr/>
        </p:nvSpPr>
        <p:spPr>
          <a:xfrm>
            <a:off x="72000" y="5685055"/>
            <a:ext cx="9000000" cy="1200329"/>
          </a:xfrm>
          <a:prstGeom prst="rect">
            <a:avLst/>
          </a:prstGeom>
        </p:spPr>
        <p:txBody>
          <a:bodyPr>
            <a:spAutoFit/>
          </a:bodyPr>
          <a:lstStyle/>
          <a:p>
            <a:pPr algn="just"/>
            <a:r>
              <a:rPr lang="fr-FR" sz="2400" b="1" u="sng" dirty="0" smtClean="0"/>
              <a:t>Consigne possible :</a:t>
            </a:r>
            <a:r>
              <a:rPr lang="fr-FR" sz="2400" b="1" dirty="0" smtClean="0"/>
              <a:t> </a:t>
            </a:r>
            <a:r>
              <a:rPr lang="fr-FR" sz="2400" dirty="0" smtClean="0"/>
              <a:t>Ecris en quelques lignes ce que signifie « être empereur » pour Charlemagne.</a:t>
            </a:r>
          </a:p>
          <a:p>
            <a:pPr algn="just"/>
            <a:r>
              <a:rPr lang="fr-FR" sz="2400" dirty="0" smtClean="0"/>
              <a:t>Des indices peuvent être donnés pour aider les élèves en difficulté.</a:t>
            </a:r>
            <a:endParaRPr lang="fr-FR" sz="2400" dirty="0"/>
          </a:p>
        </p:txBody>
      </p:sp>
      <p:sp>
        <p:nvSpPr>
          <p:cNvPr id="4" name="Rectangle 3"/>
          <p:cNvSpPr/>
          <p:nvPr/>
        </p:nvSpPr>
        <p:spPr>
          <a:xfrm>
            <a:off x="-144024" y="5271591"/>
            <a:ext cx="10548672" cy="461665"/>
          </a:xfrm>
          <a:prstGeom prst="rect">
            <a:avLst/>
          </a:prstGeom>
        </p:spPr>
        <p:txBody>
          <a:bodyPr wrap="square">
            <a:spAutoFit/>
          </a:bodyPr>
          <a:lstStyle/>
          <a:p>
            <a:r>
              <a:rPr lang="fr-FR" sz="2400" dirty="0"/>
              <a:t> </a:t>
            </a:r>
            <a:r>
              <a:rPr lang="fr-FR" sz="2400" dirty="0" smtClean="0"/>
              <a:t>Pourquoi </a:t>
            </a:r>
            <a:r>
              <a:rPr lang="fr-FR" sz="2400" dirty="0"/>
              <a:t>Charlemagne apparaît-il légitime pour être couronné empereur? </a:t>
            </a:r>
          </a:p>
        </p:txBody>
      </p:sp>
    </p:spTree>
    <p:extLst>
      <p:ext uri="{BB962C8B-B14F-4D97-AF65-F5344CB8AC3E}">
        <p14:creationId xmlns:p14="http://schemas.microsoft.com/office/powerpoint/2010/main" xmlns="" val="14780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402928"/>
            <a:ext cx="9000000" cy="523220"/>
          </a:xfrm>
          <a:prstGeom prst="rect">
            <a:avLst/>
          </a:prstGeom>
        </p:spPr>
        <p:txBody>
          <a:bodyPr wrap="square">
            <a:spAutoFit/>
          </a:bodyPr>
          <a:lstStyle/>
          <a:p>
            <a:pPr lvl="0"/>
            <a:r>
              <a:rPr lang="fr-FR" sz="2800" b="1" u="sng" dirty="0" smtClean="0"/>
              <a:t>II. La</a:t>
            </a:r>
            <a:r>
              <a:rPr lang="fr-FR" u="sng" dirty="0" smtClean="0"/>
              <a:t> </a:t>
            </a:r>
            <a:r>
              <a:rPr lang="fr-FR" sz="2800" b="1" u="sng" dirty="0"/>
              <a:t>recherche d’une cohésion : </a:t>
            </a:r>
            <a:r>
              <a:rPr lang="fr-FR" sz="2800" b="1" u="sng" dirty="0" smtClean="0"/>
              <a:t>Aix nouvelle </a:t>
            </a:r>
            <a:r>
              <a:rPr lang="fr-FR" sz="2800" b="1" u="sng" dirty="0"/>
              <a:t>Rome ?</a:t>
            </a:r>
          </a:p>
        </p:txBody>
      </p:sp>
      <p:sp>
        <p:nvSpPr>
          <p:cNvPr id="3" name="Rectangle 2"/>
          <p:cNvSpPr/>
          <p:nvPr/>
        </p:nvSpPr>
        <p:spPr>
          <a:xfrm>
            <a:off x="72000" y="2492896"/>
            <a:ext cx="9000000" cy="523220"/>
          </a:xfrm>
          <a:prstGeom prst="rect">
            <a:avLst/>
          </a:prstGeom>
        </p:spPr>
        <p:txBody>
          <a:bodyPr wrap="square">
            <a:spAutoFit/>
          </a:bodyPr>
          <a:lstStyle/>
          <a:p>
            <a:pPr lvl="0"/>
            <a:r>
              <a:rPr lang="fr-FR" sz="2800" b="1" u="sng" dirty="0" smtClean="0"/>
              <a:t>III. Une nouvelle construction impériale</a:t>
            </a:r>
            <a:endParaRPr lang="fr-FR" sz="2800" b="1" u="sng" dirty="0"/>
          </a:p>
        </p:txBody>
      </p:sp>
      <p:sp>
        <p:nvSpPr>
          <p:cNvPr id="5" name="ZoneTexte 4"/>
          <p:cNvSpPr txBox="1"/>
          <p:nvPr/>
        </p:nvSpPr>
        <p:spPr>
          <a:xfrm>
            <a:off x="72000" y="1052736"/>
            <a:ext cx="9000000" cy="1200329"/>
          </a:xfrm>
          <a:prstGeom prst="rect">
            <a:avLst/>
          </a:prstGeom>
          <a:noFill/>
        </p:spPr>
        <p:txBody>
          <a:bodyPr wrap="square" rtlCol="0">
            <a:spAutoFit/>
          </a:bodyPr>
          <a:lstStyle/>
          <a:p>
            <a:pPr algn="just"/>
            <a:r>
              <a:rPr lang="fr-FR" sz="2400" dirty="0" smtClean="0"/>
              <a:t>« Les nouveaux Romains étaient les Francs et Rome était désormais dans Aix. »</a:t>
            </a:r>
          </a:p>
          <a:p>
            <a:pPr algn="r"/>
            <a:r>
              <a:rPr lang="fr-FR" sz="2400" dirty="0" smtClean="0"/>
              <a:t>Stéphane </a:t>
            </a:r>
            <a:r>
              <a:rPr lang="fr-FR" sz="2400" dirty="0" err="1" smtClean="0"/>
              <a:t>Muzelle</a:t>
            </a:r>
            <a:r>
              <a:rPr lang="fr-FR" sz="2400" dirty="0" smtClean="0"/>
              <a:t>, </a:t>
            </a:r>
            <a:r>
              <a:rPr lang="fr-FR" sz="2400" i="1" dirty="0" smtClean="0"/>
              <a:t>1000 fiches d’histoire du Moyen-âge</a:t>
            </a:r>
            <a:r>
              <a:rPr lang="fr-FR" sz="2400" dirty="0" smtClean="0"/>
              <a:t>, Bréal, 2004</a:t>
            </a:r>
            <a:endParaRPr lang="fr-FR" sz="2400" dirty="0"/>
          </a:p>
        </p:txBody>
      </p:sp>
    </p:spTree>
    <p:extLst>
      <p:ext uri="{BB962C8B-B14F-4D97-AF65-F5344CB8AC3E}">
        <p14:creationId xmlns:p14="http://schemas.microsoft.com/office/powerpoint/2010/main" xmlns="" val="71699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er\Desktop\Ouvrages mythe\Triclinum-mosai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00" y="0"/>
            <a:ext cx="9000000" cy="547693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Afficher l'image d'orig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00" y="1052736"/>
            <a:ext cx="4062187" cy="508518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Afficher l'image d'origi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01627" y="1065312"/>
            <a:ext cx="3444605" cy="5086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067675" y="6512946"/>
            <a:ext cx="7008650" cy="261610"/>
          </a:xfrm>
          <a:prstGeom prst="rect">
            <a:avLst/>
          </a:prstGeom>
        </p:spPr>
        <p:txBody>
          <a:bodyPr wrap="none">
            <a:spAutoFit/>
          </a:bodyPr>
          <a:lstStyle/>
          <a:p>
            <a:r>
              <a:rPr lang="fr-FR" sz="1100" u="sng" dirty="0"/>
              <a:t>Source :</a:t>
            </a:r>
            <a:r>
              <a:rPr lang="fr-FR" sz="1100" dirty="0"/>
              <a:t> </a:t>
            </a:r>
            <a:r>
              <a:rPr lang="fr-FR" sz="1100" dirty="0" err="1"/>
              <a:t>Wikimedia</a:t>
            </a:r>
            <a:r>
              <a:rPr lang="fr-FR" sz="1100" dirty="0"/>
              <a:t> </a:t>
            </a:r>
            <a:r>
              <a:rPr lang="fr-FR" sz="1100" dirty="0" smtClean="0"/>
              <a:t>Commons et Geneviève </a:t>
            </a:r>
            <a:r>
              <a:rPr lang="fr-FR" sz="1100" dirty="0" err="1" smtClean="0"/>
              <a:t>Bührer</a:t>
            </a:r>
            <a:r>
              <a:rPr lang="fr-FR" sz="1100" dirty="0" smtClean="0"/>
              <a:t>-Thierry, </a:t>
            </a:r>
            <a:r>
              <a:rPr lang="fr-FR" sz="1100" i="1" dirty="0" smtClean="0"/>
              <a:t>L’Europe carolingienne</a:t>
            </a:r>
            <a:r>
              <a:rPr lang="fr-FR" sz="1100" dirty="0" smtClean="0"/>
              <a:t>, 714-888, Armand Colin, Paris, 2010</a:t>
            </a:r>
            <a:endParaRPr lang="fr-FR" sz="1100" dirty="0"/>
          </a:p>
        </p:txBody>
      </p:sp>
      <p:sp>
        <p:nvSpPr>
          <p:cNvPr id="2" name="Rectangle 1"/>
          <p:cNvSpPr/>
          <p:nvPr/>
        </p:nvSpPr>
        <p:spPr>
          <a:xfrm>
            <a:off x="72000" y="5566736"/>
            <a:ext cx="9000000" cy="830997"/>
          </a:xfrm>
          <a:prstGeom prst="rect">
            <a:avLst/>
          </a:prstGeom>
        </p:spPr>
        <p:txBody>
          <a:bodyPr>
            <a:spAutoFit/>
          </a:bodyPr>
          <a:lstStyle/>
          <a:p>
            <a:pPr algn="just"/>
            <a:r>
              <a:rPr lang="fr-FR" sz="2400" dirty="0"/>
              <a:t>Mosaïque du triclinium du palais pontifical de Latran, réalisée vers 790-800</a:t>
            </a:r>
            <a:r>
              <a:rPr lang="fr-FR" sz="2400" dirty="0" smtClean="0"/>
              <a:t>, Basilique Saint-Jean-de-Latran, Rome</a:t>
            </a:r>
            <a:endParaRPr lang="fr-FR" sz="2400" dirty="0"/>
          </a:p>
        </p:txBody>
      </p:sp>
      <p:sp>
        <p:nvSpPr>
          <p:cNvPr id="3" name="Rectangle 2"/>
          <p:cNvSpPr/>
          <p:nvPr/>
        </p:nvSpPr>
        <p:spPr>
          <a:xfrm>
            <a:off x="6243157" y="6165304"/>
            <a:ext cx="2361544" cy="646331"/>
          </a:xfrm>
          <a:prstGeom prst="rect">
            <a:avLst/>
          </a:prstGeom>
        </p:spPr>
        <p:txBody>
          <a:bodyPr wrap="none">
            <a:spAutoFit/>
          </a:bodyPr>
          <a:lstStyle/>
          <a:p>
            <a:pPr algn="ctr"/>
            <a:r>
              <a:rPr lang="fr-FR" dirty="0" smtClean="0"/>
              <a:t>Saint-Pierre</a:t>
            </a:r>
          </a:p>
          <a:p>
            <a:pPr algn="ctr"/>
            <a:r>
              <a:rPr lang="fr-FR" dirty="0"/>
              <a:t>Léon III </a:t>
            </a:r>
            <a:r>
              <a:rPr lang="fr-FR" dirty="0" smtClean="0"/>
              <a:t> / Charlemagne</a:t>
            </a:r>
            <a:endParaRPr lang="fr-FR" dirty="0"/>
          </a:p>
        </p:txBody>
      </p:sp>
      <p:sp>
        <p:nvSpPr>
          <p:cNvPr id="8" name="Rectangle 7"/>
          <p:cNvSpPr/>
          <p:nvPr/>
        </p:nvSpPr>
        <p:spPr>
          <a:xfrm>
            <a:off x="990707" y="6163849"/>
            <a:ext cx="2224776" cy="646331"/>
          </a:xfrm>
          <a:prstGeom prst="rect">
            <a:avLst/>
          </a:prstGeom>
        </p:spPr>
        <p:txBody>
          <a:bodyPr wrap="none">
            <a:spAutoFit/>
          </a:bodyPr>
          <a:lstStyle/>
          <a:p>
            <a:pPr algn="ctr"/>
            <a:r>
              <a:rPr lang="fr-FR" dirty="0" smtClean="0"/>
              <a:t>Jésus</a:t>
            </a:r>
          </a:p>
          <a:p>
            <a:pPr algn="ctr"/>
            <a:r>
              <a:rPr lang="fr-FR" dirty="0" smtClean="0"/>
              <a:t>Sylvestre / Constantin</a:t>
            </a:r>
            <a:endParaRPr lang="fr-FR" dirty="0"/>
          </a:p>
        </p:txBody>
      </p:sp>
      <p:sp>
        <p:nvSpPr>
          <p:cNvPr id="9" name="Rectangle 8"/>
          <p:cNvSpPr/>
          <p:nvPr/>
        </p:nvSpPr>
        <p:spPr>
          <a:xfrm>
            <a:off x="2807804" y="183734"/>
            <a:ext cx="3528392"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algn="ctr"/>
            <a:r>
              <a:rPr lang="fr-FR" sz="2800" dirty="0" smtClean="0"/>
              <a:t>Basileus</a:t>
            </a:r>
            <a:r>
              <a:rPr lang="fr-FR" sz="2800" dirty="0"/>
              <a:t> ? </a:t>
            </a:r>
            <a:r>
              <a:rPr lang="fr-FR" sz="2800" dirty="0" smtClean="0"/>
              <a:t>Empereur</a:t>
            </a:r>
            <a:r>
              <a:rPr lang="fr-FR" sz="2800" dirty="0"/>
              <a:t> </a:t>
            </a:r>
            <a:r>
              <a:rPr lang="fr-FR" sz="2800" dirty="0" smtClean="0"/>
              <a:t>?</a:t>
            </a:r>
            <a:endParaRPr lang="fr-FR" sz="2800" dirty="0"/>
          </a:p>
        </p:txBody>
      </p:sp>
    </p:spTree>
    <p:extLst>
      <p:ext uri="{BB962C8B-B14F-4D97-AF65-F5344CB8AC3E}">
        <p14:creationId xmlns:p14="http://schemas.microsoft.com/office/powerpoint/2010/main" xmlns="" val="28107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500" fill="hold"/>
                                        <p:tgtEl>
                                          <p:spTgt spid="2052"/>
                                        </p:tgtEl>
                                        <p:attrNameLst>
                                          <p:attrName>ppt_w</p:attrName>
                                        </p:attrNameLst>
                                      </p:cBhvr>
                                      <p:tavLst>
                                        <p:tav tm="0">
                                          <p:val>
                                            <p:fltVal val="0"/>
                                          </p:val>
                                        </p:tav>
                                        <p:tav tm="100000">
                                          <p:val>
                                            <p:strVal val="#ppt_w"/>
                                          </p:val>
                                        </p:tav>
                                      </p:tavLst>
                                    </p:anim>
                                    <p:anim calcmode="lin" valueType="num">
                                      <p:cBhvr>
                                        <p:cTn id="16" dur="500" fill="hold"/>
                                        <p:tgtEl>
                                          <p:spTgt spid="2052"/>
                                        </p:tgtEl>
                                        <p:attrNameLst>
                                          <p:attrName>ppt_h</p:attrName>
                                        </p:attrNameLst>
                                      </p:cBhvr>
                                      <p:tavLst>
                                        <p:tav tm="0">
                                          <p:val>
                                            <p:fltVal val="0"/>
                                          </p:val>
                                        </p:tav>
                                        <p:tav tm="100000">
                                          <p:val>
                                            <p:strVal val="#ppt_h"/>
                                          </p:val>
                                        </p:tav>
                                      </p:tavLst>
                                    </p:anim>
                                    <p:animEffect transition="in" filter="fade">
                                      <p:cBhvr>
                                        <p:cTn id="17" dur="500"/>
                                        <p:tgtEl>
                                          <p:spTgt spid="205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 calcmode="lin" valueType="num">
                                      <p:cBhvr>
                                        <p:cTn id="27" dur="500" fill="hold"/>
                                        <p:tgtEl>
                                          <p:spTgt spid="2054"/>
                                        </p:tgtEl>
                                        <p:attrNameLst>
                                          <p:attrName>ppt_w</p:attrName>
                                        </p:attrNameLst>
                                      </p:cBhvr>
                                      <p:tavLst>
                                        <p:tav tm="0">
                                          <p:val>
                                            <p:fltVal val="0"/>
                                          </p:val>
                                        </p:tav>
                                        <p:tav tm="100000">
                                          <p:val>
                                            <p:strVal val="#ppt_w"/>
                                          </p:val>
                                        </p:tav>
                                      </p:tavLst>
                                    </p:anim>
                                    <p:anim calcmode="lin" valueType="num">
                                      <p:cBhvr>
                                        <p:cTn id="28" dur="500" fill="hold"/>
                                        <p:tgtEl>
                                          <p:spTgt spid="2054"/>
                                        </p:tgtEl>
                                        <p:attrNameLst>
                                          <p:attrName>ppt_h</p:attrName>
                                        </p:attrNameLst>
                                      </p:cBhvr>
                                      <p:tavLst>
                                        <p:tav tm="0">
                                          <p:val>
                                            <p:fltVal val="0"/>
                                          </p:val>
                                        </p:tav>
                                        <p:tav tm="100000">
                                          <p:val>
                                            <p:strVal val="#ppt_h"/>
                                          </p:val>
                                        </p:tav>
                                      </p:tavLst>
                                    </p:anim>
                                    <p:animEffect transition="in" filter="fade">
                                      <p:cBhvr>
                                        <p:cTn id="29" dur="500"/>
                                        <p:tgtEl>
                                          <p:spTgt spid="205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24936" cy="523220"/>
          </a:xfrm>
          <a:prstGeom prst="rect">
            <a:avLst/>
          </a:prstGeom>
        </p:spPr>
        <p:txBody>
          <a:bodyPr wrap="square">
            <a:spAutoFit/>
          </a:bodyPr>
          <a:lstStyle/>
          <a:p>
            <a:r>
              <a:rPr lang="fr-FR" sz="2800" b="1" dirty="0" smtClean="0"/>
              <a:t>4</a:t>
            </a:r>
            <a:r>
              <a:rPr lang="fr-FR" sz="2800" b="1" baseline="30000" dirty="0" smtClean="0"/>
              <a:t>e</a:t>
            </a:r>
            <a:r>
              <a:rPr lang="fr-FR" sz="2800" b="1" dirty="0" smtClean="0"/>
              <a:t> : Napoléon : le retour du/des mythe(s)</a:t>
            </a:r>
            <a:endParaRPr lang="fr-FR" sz="2800" b="1" dirty="0"/>
          </a:p>
        </p:txBody>
      </p:sp>
      <p:sp>
        <p:nvSpPr>
          <p:cNvPr id="3" name="ZoneTexte 2"/>
          <p:cNvSpPr txBox="1"/>
          <p:nvPr/>
        </p:nvSpPr>
        <p:spPr>
          <a:xfrm>
            <a:off x="72000" y="2481858"/>
            <a:ext cx="9000000" cy="954107"/>
          </a:xfrm>
          <a:prstGeom prst="rect">
            <a:avLst/>
          </a:prstGeom>
          <a:noFill/>
        </p:spPr>
        <p:txBody>
          <a:bodyPr wrap="square" rtlCol="0">
            <a:spAutoFit/>
          </a:bodyPr>
          <a:lstStyle/>
          <a:p>
            <a:pPr algn="just"/>
            <a:r>
              <a:rPr lang="fr-FR" sz="2800" dirty="0" smtClean="0"/>
              <a:t>Etude du tableau de Napoléon par Ingres (1806). Peut intervenir dans une séquence sur la Révolution.</a:t>
            </a:r>
          </a:p>
        </p:txBody>
      </p:sp>
      <p:sp>
        <p:nvSpPr>
          <p:cNvPr id="4" name="Rectangle 3"/>
          <p:cNvSpPr/>
          <p:nvPr/>
        </p:nvSpPr>
        <p:spPr>
          <a:xfrm>
            <a:off x="72000" y="794859"/>
            <a:ext cx="4211968" cy="1323439"/>
          </a:xfrm>
          <a:prstGeom prst="rect">
            <a:avLst/>
          </a:prstGeom>
        </p:spPr>
        <p:txBody>
          <a:bodyPr wrap="square">
            <a:spAutoFit/>
          </a:bodyPr>
          <a:lstStyle/>
          <a:p>
            <a:pPr algn="just"/>
            <a:r>
              <a:rPr lang="fr-FR" sz="2000" b="1" u="sng" dirty="0" smtClean="0"/>
              <a:t>Thème 1 :</a:t>
            </a:r>
            <a:r>
              <a:rPr lang="fr-FR" sz="2000" dirty="0" smtClean="0"/>
              <a:t> Le XVIII</a:t>
            </a:r>
            <a:r>
              <a:rPr lang="fr-FR" sz="2000" baseline="30000" dirty="0" smtClean="0"/>
              <a:t>e</a:t>
            </a:r>
            <a:r>
              <a:rPr lang="fr-FR" sz="2000" dirty="0" smtClean="0"/>
              <a:t> siècle, Expansions, Lumières et révolutions</a:t>
            </a:r>
          </a:p>
          <a:p>
            <a:pPr algn="just"/>
            <a:r>
              <a:rPr lang="fr-FR" sz="2000" dirty="0" smtClean="0"/>
              <a:t>Sous-thème : La révolution française et l’empire.</a:t>
            </a:r>
          </a:p>
        </p:txBody>
      </p:sp>
      <p:pic>
        <p:nvPicPr>
          <p:cNvPr id="1026" name="Picture 2" descr="https://upload.wikimedia.org/wikipedia/commons/2/28/Ingres%2C_Napoleon_on_his_Imperial_thron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457793"/>
            <a:ext cx="2022409" cy="327705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355609" y="6473235"/>
            <a:ext cx="1895071" cy="261610"/>
          </a:xfrm>
          <a:prstGeom prst="rect">
            <a:avLst/>
          </a:prstGeom>
        </p:spPr>
        <p:txBody>
          <a:bodyPr wrap="none">
            <a:spAutoFit/>
          </a:bodyPr>
          <a:lstStyle/>
          <a:p>
            <a:r>
              <a:rPr lang="fr-FR" sz="1100" u="sng" dirty="0"/>
              <a:t>Source :</a:t>
            </a:r>
            <a:r>
              <a:rPr lang="fr-FR" sz="1100" dirty="0"/>
              <a:t> </a:t>
            </a:r>
            <a:r>
              <a:rPr lang="fr-FR" sz="1100" dirty="0" err="1"/>
              <a:t>Wikimedia</a:t>
            </a:r>
            <a:r>
              <a:rPr lang="fr-FR" sz="1100" dirty="0"/>
              <a:t> Commons</a:t>
            </a:r>
          </a:p>
        </p:txBody>
      </p:sp>
    </p:spTree>
    <p:extLst>
      <p:ext uri="{BB962C8B-B14F-4D97-AF65-F5344CB8AC3E}">
        <p14:creationId xmlns:p14="http://schemas.microsoft.com/office/powerpoint/2010/main" xmlns="" val="180953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24936" cy="523220"/>
          </a:xfrm>
          <a:prstGeom prst="rect">
            <a:avLst/>
          </a:prstGeom>
        </p:spPr>
        <p:txBody>
          <a:bodyPr wrap="square">
            <a:spAutoFit/>
          </a:bodyPr>
          <a:lstStyle/>
          <a:p>
            <a:r>
              <a:rPr lang="fr-FR" sz="2800" b="1" dirty="0" smtClean="0"/>
              <a:t>3</a:t>
            </a:r>
            <a:r>
              <a:rPr lang="fr-FR" sz="2800" b="1" baseline="30000" dirty="0" smtClean="0"/>
              <a:t>e</a:t>
            </a:r>
            <a:r>
              <a:rPr lang="fr-FR" sz="2800" b="1" dirty="0" smtClean="0"/>
              <a:t> : Le nazisme : la perversion du mythe</a:t>
            </a:r>
            <a:endParaRPr lang="fr-FR" sz="2800" b="1" dirty="0"/>
          </a:p>
        </p:txBody>
      </p:sp>
      <p:sp>
        <p:nvSpPr>
          <p:cNvPr id="7" name="Rectangle 6"/>
          <p:cNvSpPr/>
          <p:nvPr/>
        </p:nvSpPr>
        <p:spPr>
          <a:xfrm>
            <a:off x="72000" y="980728"/>
            <a:ext cx="4443915" cy="2554545"/>
          </a:xfrm>
          <a:prstGeom prst="rect">
            <a:avLst/>
          </a:prstGeom>
        </p:spPr>
        <p:txBody>
          <a:bodyPr wrap="square">
            <a:spAutoFit/>
          </a:bodyPr>
          <a:lstStyle/>
          <a:p>
            <a:r>
              <a:rPr lang="fr-FR" sz="2000" b="1" u="sng" dirty="0" smtClean="0"/>
              <a:t>Thème 1 :</a:t>
            </a:r>
            <a:r>
              <a:rPr lang="fr-FR" sz="2000" dirty="0" smtClean="0"/>
              <a:t> L’Europe, un théâtre majeur des guerres totales (1914-1945)</a:t>
            </a:r>
          </a:p>
          <a:p>
            <a:r>
              <a:rPr lang="fr-FR" sz="2000" dirty="0" smtClean="0"/>
              <a:t>Sous-thème : Démocraties fragilisées et expériences totalitaires dans l’Europe de l’entre-deux-guerres.</a:t>
            </a:r>
          </a:p>
          <a:p>
            <a:endParaRPr lang="fr-FR" sz="2000" dirty="0" smtClean="0"/>
          </a:p>
          <a:p>
            <a:r>
              <a:rPr lang="fr-FR" sz="2000" b="1" u="sng" dirty="0" smtClean="0"/>
              <a:t>Attentes du programme :</a:t>
            </a:r>
          </a:p>
          <a:p>
            <a:r>
              <a:rPr lang="fr-FR" sz="2000" dirty="0" smtClean="0"/>
              <a:t>Le régime nazi s’impose. </a:t>
            </a:r>
          </a:p>
        </p:txBody>
      </p:sp>
      <p:sp>
        <p:nvSpPr>
          <p:cNvPr id="8" name="Rectangle 7"/>
          <p:cNvSpPr/>
          <p:nvPr/>
        </p:nvSpPr>
        <p:spPr>
          <a:xfrm>
            <a:off x="4515915" y="1314634"/>
            <a:ext cx="4572000" cy="230832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r>
              <a:rPr lang="fr-FR" b="1" dirty="0" smtClean="0"/>
              <a:t>Compétences 3</a:t>
            </a:r>
            <a:r>
              <a:rPr lang="fr-FR" b="1" baseline="30000" dirty="0" smtClean="0"/>
              <a:t>e</a:t>
            </a:r>
          </a:p>
          <a:p>
            <a:r>
              <a:rPr lang="fr-FR" b="1" dirty="0" smtClean="0"/>
              <a:t>Analyser et comprendre un document</a:t>
            </a:r>
          </a:p>
          <a:p>
            <a:r>
              <a:rPr lang="fr-FR" dirty="0" smtClean="0"/>
              <a:t>Identifier le document et son point de vue particulier.</a:t>
            </a:r>
          </a:p>
          <a:p>
            <a:r>
              <a:rPr lang="fr-FR" dirty="0" smtClean="0"/>
              <a:t>Utiliser ses connaissances pour expliciter le document et exercer son esprit critique.</a:t>
            </a:r>
          </a:p>
          <a:p>
            <a:pPr algn="r"/>
            <a:r>
              <a:rPr lang="fr-FR" dirty="0"/>
              <a:t>BOEN spécial n° 11 du 26 novembre 2015 p. </a:t>
            </a:r>
            <a:r>
              <a:rPr lang="fr-FR" dirty="0" smtClean="0"/>
              <a:t>311</a:t>
            </a:r>
            <a:endParaRPr lang="fr-FR" dirty="0"/>
          </a:p>
        </p:txBody>
      </p:sp>
    </p:spTree>
    <p:extLst>
      <p:ext uri="{BB962C8B-B14F-4D97-AF65-F5344CB8AC3E}">
        <p14:creationId xmlns:p14="http://schemas.microsoft.com/office/powerpoint/2010/main" xmlns="" val="4042873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6/6e/Kongresshalle_Reichsparteitagsgelaende_Detail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000"/>
            <a:ext cx="5130000" cy="684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292080" y="6309320"/>
            <a:ext cx="1895071" cy="261610"/>
          </a:xfrm>
          <a:prstGeom prst="rect">
            <a:avLst/>
          </a:prstGeom>
        </p:spPr>
        <p:txBody>
          <a:bodyPr wrap="none">
            <a:spAutoFit/>
          </a:bodyPr>
          <a:lstStyle/>
          <a:p>
            <a:r>
              <a:rPr lang="fr-FR" sz="1100" u="sng" dirty="0"/>
              <a:t>Source :</a:t>
            </a:r>
            <a:r>
              <a:rPr lang="fr-FR" sz="1100" dirty="0"/>
              <a:t> </a:t>
            </a:r>
            <a:r>
              <a:rPr lang="fr-FR" sz="1100" dirty="0" err="1"/>
              <a:t>Wikimedia</a:t>
            </a:r>
            <a:r>
              <a:rPr lang="fr-FR" sz="1100" dirty="0"/>
              <a:t> Commons</a:t>
            </a:r>
          </a:p>
        </p:txBody>
      </p:sp>
      <p:sp>
        <p:nvSpPr>
          <p:cNvPr id="3" name="Rectangle 2"/>
          <p:cNvSpPr/>
          <p:nvPr/>
        </p:nvSpPr>
        <p:spPr>
          <a:xfrm>
            <a:off x="5130000" y="1700808"/>
            <a:ext cx="4042178" cy="1200329"/>
          </a:xfrm>
          <a:prstGeom prst="rect">
            <a:avLst/>
          </a:prstGeom>
        </p:spPr>
        <p:txBody>
          <a:bodyPr wrap="square">
            <a:spAutoFit/>
          </a:bodyPr>
          <a:lstStyle/>
          <a:p>
            <a:pPr algn="just"/>
            <a:r>
              <a:rPr lang="fr-FR" sz="2400" dirty="0" smtClean="0"/>
              <a:t>Façade de la salle de rassemblement des congrès du parti nazi </a:t>
            </a:r>
            <a:r>
              <a:rPr lang="fr-FR" sz="2400" dirty="0"/>
              <a:t> à Nuremberg</a:t>
            </a:r>
          </a:p>
        </p:txBody>
      </p:sp>
    </p:spTree>
    <p:extLst>
      <p:ext uri="{BB962C8B-B14F-4D97-AF65-F5344CB8AC3E}">
        <p14:creationId xmlns:p14="http://schemas.microsoft.com/office/powerpoint/2010/main" xmlns="" val="2950361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564" y="188640"/>
            <a:ext cx="4406334" cy="646331"/>
          </a:xfrm>
          <a:prstGeom prst="rect">
            <a:avLst/>
          </a:prstGeom>
        </p:spPr>
        <p:txBody>
          <a:bodyPr wrap="none">
            <a:spAutoFit/>
          </a:bodyPr>
          <a:lstStyle/>
          <a:p>
            <a:pPr lvl="0" algn="just"/>
            <a:r>
              <a:rPr lang="fr-FR" sz="3600" b="1" u="sng" dirty="0" smtClean="0">
                <a:solidFill>
                  <a:srgbClr val="FF0000"/>
                </a:solidFill>
              </a:rPr>
              <a:t>I. « Un colisée nazi » ?</a:t>
            </a:r>
            <a:endParaRPr lang="fr-FR" sz="3600" u="sng" dirty="0">
              <a:solidFill>
                <a:srgbClr val="FF0000"/>
              </a:solidFill>
            </a:endParaRPr>
          </a:p>
        </p:txBody>
      </p:sp>
      <p:sp>
        <p:nvSpPr>
          <p:cNvPr id="5" name="Rectangle 4"/>
          <p:cNvSpPr/>
          <p:nvPr/>
        </p:nvSpPr>
        <p:spPr>
          <a:xfrm>
            <a:off x="84204" y="980728"/>
            <a:ext cx="9000000" cy="1077218"/>
          </a:xfrm>
          <a:prstGeom prst="rect">
            <a:avLst/>
          </a:prstGeom>
        </p:spPr>
        <p:txBody>
          <a:bodyPr>
            <a:spAutoFit/>
          </a:bodyPr>
          <a:lstStyle/>
          <a:p>
            <a:pPr marL="0" lvl="1"/>
            <a:r>
              <a:rPr lang="fr-FR" sz="3200" b="1" u="sng" dirty="0" smtClean="0">
                <a:solidFill>
                  <a:srgbClr val="00B050"/>
                </a:solidFill>
              </a:rPr>
              <a:t>A. Propagande </a:t>
            </a:r>
            <a:r>
              <a:rPr lang="fr-FR" sz="3200" b="1" u="sng" dirty="0">
                <a:solidFill>
                  <a:srgbClr val="00B050"/>
                </a:solidFill>
              </a:rPr>
              <a:t>et culte du </a:t>
            </a:r>
            <a:r>
              <a:rPr lang="fr-FR" sz="3200" b="1" u="sng" dirty="0" smtClean="0">
                <a:solidFill>
                  <a:srgbClr val="00B050"/>
                </a:solidFill>
              </a:rPr>
              <a:t>chef</a:t>
            </a:r>
          </a:p>
          <a:p>
            <a:pPr marL="0" lvl="1"/>
            <a:r>
              <a:rPr lang="fr-FR" sz="3200" b="1" u="sng" dirty="0" smtClean="0">
                <a:solidFill>
                  <a:srgbClr val="00B050"/>
                </a:solidFill>
              </a:rPr>
              <a:t>B. L’embrigadement </a:t>
            </a:r>
            <a:r>
              <a:rPr lang="fr-FR" sz="3200" b="1" u="sng" dirty="0">
                <a:solidFill>
                  <a:srgbClr val="00B050"/>
                </a:solidFill>
              </a:rPr>
              <a:t>de la jeunesse</a:t>
            </a:r>
          </a:p>
        </p:txBody>
      </p:sp>
      <p:sp>
        <p:nvSpPr>
          <p:cNvPr id="7" name="Rectangle 6"/>
          <p:cNvSpPr/>
          <p:nvPr/>
        </p:nvSpPr>
        <p:spPr>
          <a:xfrm>
            <a:off x="72000" y="2093764"/>
            <a:ext cx="9000000" cy="2677656"/>
          </a:xfrm>
          <a:prstGeom prst="rect">
            <a:avLst/>
          </a:prstGeom>
        </p:spPr>
        <p:txBody>
          <a:bodyPr wrap="square">
            <a:spAutoFit/>
          </a:bodyPr>
          <a:lstStyle/>
          <a:p>
            <a:pPr algn="just"/>
            <a:r>
              <a:rPr lang="fr-FR" sz="2400" u="sng" dirty="0" smtClean="0"/>
              <a:t>Documents pouvant être étudiés :</a:t>
            </a:r>
          </a:p>
          <a:p>
            <a:pPr algn="just"/>
            <a:endParaRPr lang="fr-FR" sz="2400" u="sng" dirty="0" smtClean="0"/>
          </a:p>
          <a:p>
            <a:pPr algn="just"/>
            <a:r>
              <a:rPr lang="fr-FR" sz="2400" dirty="0" err="1" smtClean="0"/>
              <a:t>Leni</a:t>
            </a:r>
            <a:r>
              <a:rPr lang="fr-FR" sz="2400" dirty="0" smtClean="0"/>
              <a:t> </a:t>
            </a:r>
            <a:r>
              <a:rPr lang="fr-FR" sz="2400" dirty="0"/>
              <a:t>Riefenstahl,</a:t>
            </a:r>
            <a:r>
              <a:rPr lang="fr-FR" sz="2400" i="1" dirty="0"/>
              <a:t> Le triomphe de la volonté</a:t>
            </a:r>
            <a:r>
              <a:rPr lang="fr-FR" sz="2400" dirty="0"/>
              <a:t>, 1935.</a:t>
            </a:r>
          </a:p>
          <a:p>
            <a:pPr algn="just"/>
            <a:endParaRPr lang="fr-FR" sz="2400" dirty="0" smtClean="0"/>
          </a:p>
          <a:p>
            <a:pPr algn="just"/>
            <a:r>
              <a:rPr lang="fr-FR" sz="2400" dirty="0" smtClean="0"/>
              <a:t>Vidéo </a:t>
            </a:r>
            <a:r>
              <a:rPr lang="fr-FR" sz="2400" dirty="0"/>
              <a:t>INA du 7</a:t>
            </a:r>
            <a:r>
              <a:rPr lang="fr-FR" sz="2400" baseline="30000" dirty="0"/>
              <a:t>e</a:t>
            </a:r>
            <a:r>
              <a:rPr lang="fr-FR" sz="2400" dirty="0"/>
              <a:t> congrès annuel du </a:t>
            </a:r>
            <a:r>
              <a:rPr lang="fr-FR" sz="2400" dirty="0" smtClean="0"/>
              <a:t>NSDAP.</a:t>
            </a:r>
          </a:p>
          <a:p>
            <a:pPr algn="just"/>
            <a:r>
              <a:rPr lang="fr-FR" sz="2400" u="sng" dirty="0" smtClean="0">
                <a:hlinkClick r:id="rId2"/>
              </a:rPr>
              <a:t>http</a:t>
            </a:r>
            <a:r>
              <a:rPr lang="fr-FR" sz="2400" u="sng" dirty="0">
                <a:hlinkClick r:id="rId2"/>
              </a:rPr>
              <a:t>://</a:t>
            </a:r>
            <a:r>
              <a:rPr lang="fr-FR" sz="2400" u="sng" dirty="0" smtClean="0">
                <a:hlinkClick r:id="rId2"/>
              </a:rPr>
              <a:t>fresques.ina.fr/jalons/fiche-media/InaEdu02028/le-parti-nazi-tient-son-7eme-congres-annuel-a-nuremberg.html</a:t>
            </a:r>
            <a:endParaRPr lang="fr-FR" sz="2400" u="sng" dirty="0" smtClean="0"/>
          </a:p>
        </p:txBody>
      </p:sp>
    </p:spTree>
    <p:extLst>
      <p:ext uri="{BB962C8B-B14F-4D97-AF65-F5344CB8AC3E}">
        <p14:creationId xmlns:p14="http://schemas.microsoft.com/office/powerpoint/2010/main" xmlns="" val="3051427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24950" y="4797152"/>
            <a:ext cx="4419050" cy="1200329"/>
          </a:xfrm>
          <a:prstGeom prst="rect">
            <a:avLst/>
          </a:prstGeom>
          <a:noFill/>
        </p:spPr>
        <p:txBody>
          <a:bodyPr wrap="square" rtlCol="0">
            <a:spAutoFit/>
          </a:bodyPr>
          <a:lstStyle/>
          <a:p>
            <a:pPr algn="just"/>
            <a:r>
              <a:rPr lang="fr-FR" sz="2400" dirty="0" smtClean="0"/>
              <a:t>« Toi aussi », affiche de recrutement de la SS, Vienne, vers 1943</a:t>
            </a:r>
            <a:endParaRPr lang="fr-FR" sz="2400" dirty="0"/>
          </a:p>
        </p:txBody>
      </p:sp>
      <p:pic>
        <p:nvPicPr>
          <p:cNvPr id="9219" name="Picture 3" descr="C:\Users\Oger\Desktop\Ouvrages mythe\IMG_248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1448"/>
            <a:ext cx="4545438" cy="684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5508104" y="6412979"/>
            <a:ext cx="3405342" cy="430887"/>
          </a:xfrm>
          <a:prstGeom prst="rect">
            <a:avLst/>
          </a:prstGeom>
          <a:noFill/>
        </p:spPr>
        <p:txBody>
          <a:bodyPr wrap="square" rtlCol="0">
            <a:spAutoFit/>
          </a:bodyPr>
          <a:lstStyle/>
          <a:p>
            <a:pPr algn="just"/>
            <a:r>
              <a:rPr lang="fr-FR" sz="1100" u="sng" dirty="0" smtClean="0"/>
              <a:t>Source :</a:t>
            </a:r>
            <a:r>
              <a:rPr lang="fr-FR" sz="1100" dirty="0" smtClean="0"/>
              <a:t> Johan </a:t>
            </a:r>
            <a:r>
              <a:rPr lang="fr-FR" sz="1100" dirty="0" err="1" smtClean="0"/>
              <a:t>Chapoutot</a:t>
            </a:r>
            <a:r>
              <a:rPr lang="fr-FR" sz="1100" dirty="0" smtClean="0"/>
              <a:t>, « </a:t>
            </a:r>
            <a:r>
              <a:rPr lang="fr-FR" sz="1100" dirty="0"/>
              <a:t>Le nazisme </a:t>
            </a:r>
            <a:r>
              <a:rPr lang="fr-FR" sz="1100" dirty="0" smtClean="0"/>
              <a:t>», </a:t>
            </a:r>
            <a:r>
              <a:rPr lang="fr-FR" sz="1100" i="1" dirty="0" smtClean="0"/>
              <a:t>Documentation </a:t>
            </a:r>
            <a:r>
              <a:rPr lang="fr-FR" sz="1100" i="1" dirty="0"/>
              <a:t>photographique</a:t>
            </a:r>
            <a:r>
              <a:rPr lang="fr-FR" sz="1100" dirty="0"/>
              <a:t>, n° </a:t>
            </a:r>
            <a:r>
              <a:rPr lang="fr-FR" sz="1100" dirty="0" smtClean="0"/>
              <a:t>8085, 2012, p. 33</a:t>
            </a:r>
            <a:endParaRPr lang="fr-FR" sz="1100" dirty="0"/>
          </a:p>
        </p:txBody>
      </p:sp>
    </p:spTree>
    <p:extLst>
      <p:ext uri="{BB962C8B-B14F-4D97-AF65-F5344CB8AC3E}">
        <p14:creationId xmlns:p14="http://schemas.microsoft.com/office/powerpoint/2010/main" xmlns="" val="260160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116632"/>
            <a:ext cx="9000000" cy="1631216"/>
          </a:xfrm>
          <a:prstGeom prst="rect">
            <a:avLst/>
          </a:prstGeom>
        </p:spPr>
        <p:txBody>
          <a:bodyPr>
            <a:spAutoFit/>
          </a:bodyPr>
          <a:lstStyle/>
          <a:p>
            <a:pPr lvl="0" algn="just"/>
            <a:r>
              <a:rPr lang="fr-FR" sz="3600" b="1" u="sng" dirty="0" smtClean="0">
                <a:solidFill>
                  <a:srgbClr val="FF0000"/>
                </a:solidFill>
              </a:rPr>
              <a:t>II. Pourquoi imiter </a:t>
            </a:r>
            <a:r>
              <a:rPr lang="fr-FR" sz="3600" b="1" u="sng" dirty="0">
                <a:solidFill>
                  <a:srgbClr val="FF0000"/>
                </a:solidFill>
              </a:rPr>
              <a:t>Rome </a:t>
            </a:r>
            <a:r>
              <a:rPr lang="fr-FR" sz="3600" b="1" u="sng" dirty="0" smtClean="0">
                <a:solidFill>
                  <a:srgbClr val="FF0000"/>
                </a:solidFill>
              </a:rPr>
              <a:t>?</a:t>
            </a:r>
          </a:p>
          <a:p>
            <a:pPr lvl="0" algn="just"/>
            <a:r>
              <a:rPr lang="fr-FR" sz="3200" b="1" u="sng" dirty="0" smtClean="0">
                <a:solidFill>
                  <a:srgbClr val="00B050"/>
                </a:solidFill>
              </a:rPr>
              <a:t>A. Repenser le monde, repenser l’homme. Le passé comme modèle</a:t>
            </a:r>
            <a:endParaRPr lang="fr-FR" sz="3200" b="1" u="sng" dirty="0">
              <a:solidFill>
                <a:srgbClr val="00B050"/>
              </a:solidFill>
            </a:endParaRPr>
          </a:p>
        </p:txBody>
      </p:sp>
    </p:spTree>
    <p:extLst>
      <p:ext uri="{BB962C8B-B14F-4D97-AF65-F5344CB8AC3E}">
        <p14:creationId xmlns:p14="http://schemas.microsoft.com/office/powerpoint/2010/main" xmlns="" val="354223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pedagogie.ac-nantes.fr/servlet/com.univ.collaboratif.utils.LectureFichiergw?CODE_FICHIER=1354713548467&amp;ID_FICHE=13547019397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7144"/>
            <a:ext cx="3841948" cy="688854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164998" y="4869160"/>
            <a:ext cx="4716000" cy="830997"/>
          </a:xfrm>
          <a:prstGeom prst="rect">
            <a:avLst/>
          </a:prstGeom>
          <a:noFill/>
        </p:spPr>
        <p:txBody>
          <a:bodyPr wrap="square" rtlCol="0">
            <a:spAutoFit/>
          </a:bodyPr>
          <a:lstStyle/>
          <a:p>
            <a:pPr algn="just"/>
            <a:r>
              <a:rPr lang="fr-FR" sz="2400" i="1" dirty="0" smtClean="0"/>
              <a:t>Le Protecteur</a:t>
            </a:r>
            <a:r>
              <a:rPr lang="fr-FR" sz="2400" dirty="0" smtClean="0"/>
              <a:t>, Arno Breker, Bas-relief</a:t>
            </a:r>
            <a:r>
              <a:rPr lang="fr-FR" sz="2400" dirty="0"/>
              <a:t> </a:t>
            </a:r>
            <a:r>
              <a:rPr lang="fr-FR" sz="2400" dirty="0" smtClean="0"/>
              <a:t>en plâtre, 1940</a:t>
            </a:r>
            <a:endParaRPr lang="fr-FR" sz="2400" dirty="0"/>
          </a:p>
        </p:txBody>
      </p:sp>
      <p:sp>
        <p:nvSpPr>
          <p:cNvPr id="5" name="ZoneTexte 4"/>
          <p:cNvSpPr txBox="1"/>
          <p:nvPr/>
        </p:nvSpPr>
        <p:spPr>
          <a:xfrm>
            <a:off x="1670714" y="6551766"/>
            <a:ext cx="3405342" cy="261610"/>
          </a:xfrm>
          <a:prstGeom prst="rect">
            <a:avLst/>
          </a:prstGeom>
          <a:noFill/>
        </p:spPr>
        <p:txBody>
          <a:bodyPr wrap="square" rtlCol="0">
            <a:spAutoFit/>
          </a:bodyPr>
          <a:lstStyle/>
          <a:p>
            <a:pPr algn="just"/>
            <a:r>
              <a:rPr lang="fr-FR" sz="1100" u="sng" dirty="0" smtClean="0"/>
              <a:t>Source :</a:t>
            </a:r>
            <a:r>
              <a:rPr lang="fr-FR" sz="1100" dirty="0" smtClean="0"/>
              <a:t> </a:t>
            </a:r>
            <a:r>
              <a:rPr lang="fr-FR" sz="1100" i="1" dirty="0" smtClean="0"/>
              <a:t>Manuel d’histoire-géographie</a:t>
            </a:r>
            <a:r>
              <a:rPr lang="fr-FR" sz="1100" dirty="0" smtClean="0"/>
              <a:t>, Nathan, 2014</a:t>
            </a:r>
            <a:endParaRPr lang="fr-FR" sz="1100" dirty="0"/>
          </a:p>
        </p:txBody>
      </p:sp>
    </p:spTree>
    <p:extLst>
      <p:ext uri="{BB962C8B-B14F-4D97-AF65-F5344CB8AC3E}">
        <p14:creationId xmlns:p14="http://schemas.microsoft.com/office/powerpoint/2010/main" xmlns="" val="4085651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3917739" cy="646331"/>
          </a:xfrm>
          <a:prstGeom prst="rect">
            <a:avLst/>
          </a:prstGeom>
        </p:spPr>
        <p:txBody>
          <a:bodyPr wrap="none">
            <a:spAutoFit/>
          </a:bodyPr>
          <a:lstStyle/>
          <a:p>
            <a:r>
              <a:rPr lang="fr-FR" sz="3600" b="1" u="sng" dirty="0">
                <a:solidFill>
                  <a:srgbClr val="FF0000"/>
                </a:solidFill>
              </a:rPr>
              <a:t>Effort de définition </a:t>
            </a:r>
          </a:p>
        </p:txBody>
      </p:sp>
      <p:sp>
        <p:nvSpPr>
          <p:cNvPr id="3" name="ZoneTexte 2"/>
          <p:cNvSpPr txBox="1"/>
          <p:nvPr/>
        </p:nvSpPr>
        <p:spPr>
          <a:xfrm>
            <a:off x="1331640" y="4180344"/>
            <a:ext cx="6840760" cy="2677656"/>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just"/>
            <a:r>
              <a:rPr lang="fr-FR" sz="2400" dirty="0" smtClean="0"/>
              <a:t>« Nous savons intuitivement que ceci est une révolution et que cela n’est qu’une émeute, mais nous ne saurions dire ce que sont émeutes et révolutions ; nous en parlerons sans vraiment les connaître. »</a:t>
            </a:r>
          </a:p>
          <a:p>
            <a:pPr algn="r"/>
            <a:r>
              <a:rPr lang="fr-FR" sz="2400" dirty="0" smtClean="0"/>
              <a:t>Paul Veyne, </a:t>
            </a:r>
            <a:r>
              <a:rPr lang="fr-FR" sz="2400" i="1" dirty="0" smtClean="0"/>
              <a:t>Comment on écrit l’histoire</a:t>
            </a:r>
            <a:r>
              <a:rPr lang="fr-FR" sz="2400" dirty="0" smtClean="0"/>
              <a:t>, Editions du Seuil, Paris, 1971</a:t>
            </a:r>
            <a:endParaRPr lang="fr-FR" sz="2400" dirty="0"/>
          </a:p>
        </p:txBody>
      </p:sp>
      <p:sp>
        <p:nvSpPr>
          <p:cNvPr id="5" name="ZoneTexte 4"/>
          <p:cNvSpPr txBox="1"/>
          <p:nvPr/>
        </p:nvSpPr>
        <p:spPr>
          <a:xfrm>
            <a:off x="4427984" y="548680"/>
            <a:ext cx="4032448" cy="523220"/>
          </a:xfrm>
          <a:prstGeom prst="rect">
            <a:avLst/>
          </a:prstGeom>
          <a:noFill/>
        </p:spPr>
        <p:txBody>
          <a:bodyPr wrap="square" rtlCol="0">
            <a:spAutoFit/>
          </a:bodyPr>
          <a:lstStyle/>
          <a:p>
            <a:pPr algn="ctr"/>
            <a:r>
              <a:rPr lang="fr-FR" sz="2800" b="1" dirty="0" smtClean="0"/>
              <a:t>Concept ?</a:t>
            </a:r>
            <a:endParaRPr lang="fr-FR" sz="2800" b="1" dirty="0"/>
          </a:p>
        </p:txBody>
      </p:sp>
      <p:sp>
        <p:nvSpPr>
          <p:cNvPr id="6" name="ZoneTexte 5"/>
          <p:cNvSpPr txBox="1"/>
          <p:nvPr/>
        </p:nvSpPr>
        <p:spPr>
          <a:xfrm>
            <a:off x="683568" y="1052736"/>
            <a:ext cx="7704856" cy="830997"/>
          </a:xfrm>
          <a:prstGeom prst="rect">
            <a:avLst/>
          </a:prstGeom>
          <a:noFill/>
        </p:spPr>
        <p:txBody>
          <a:bodyPr wrap="square" rtlCol="0">
            <a:spAutoFit/>
          </a:bodyPr>
          <a:lstStyle/>
          <a:p>
            <a:pPr marL="285750" indent="-285750">
              <a:buFont typeface="Wingdings" panose="05000000000000000000" pitchFamily="2" charset="2"/>
              <a:buChar char="ü"/>
            </a:pPr>
            <a:r>
              <a:rPr lang="fr-FR" sz="2400" dirty="0" smtClean="0"/>
              <a:t>Définition</a:t>
            </a:r>
          </a:p>
          <a:p>
            <a:pPr marL="285750" indent="-285750">
              <a:buFont typeface="Wingdings" panose="05000000000000000000" pitchFamily="2" charset="2"/>
              <a:buChar char="ü"/>
            </a:pPr>
            <a:r>
              <a:rPr lang="fr-FR" sz="2400" dirty="0" smtClean="0"/>
              <a:t>Représentations </a:t>
            </a:r>
            <a:r>
              <a:rPr lang="fr-FR" sz="2400" dirty="0"/>
              <a:t>personnelles (positives et/ou négatives</a:t>
            </a:r>
            <a:r>
              <a:rPr lang="fr-FR" sz="2400" dirty="0" smtClean="0"/>
              <a:t>).</a:t>
            </a:r>
            <a:endParaRPr lang="fr-FR" sz="2400" dirty="0"/>
          </a:p>
        </p:txBody>
      </p:sp>
      <p:sp>
        <p:nvSpPr>
          <p:cNvPr id="7" name="ZoneTexte 6"/>
          <p:cNvSpPr txBox="1"/>
          <p:nvPr/>
        </p:nvSpPr>
        <p:spPr>
          <a:xfrm>
            <a:off x="0" y="1844824"/>
            <a:ext cx="9000000" cy="2369880"/>
          </a:xfrm>
          <a:prstGeom prst="rect">
            <a:avLst/>
          </a:prstGeom>
          <a:noFill/>
        </p:spPr>
        <p:txBody>
          <a:bodyPr wrap="square" rtlCol="0">
            <a:spAutoFit/>
          </a:bodyPr>
          <a:lstStyle/>
          <a:p>
            <a:r>
              <a:rPr lang="fr-FR" sz="2800" b="1" dirty="0" smtClean="0"/>
              <a:t>Que permet le concept ?</a:t>
            </a:r>
          </a:p>
          <a:p>
            <a:endParaRPr lang="fr-FR" sz="2400" dirty="0"/>
          </a:p>
          <a:p>
            <a:pPr marL="285750" lvl="0" indent="-285750" algn="just">
              <a:buFont typeface="Wingdings" panose="05000000000000000000" pitchFamily="2" charset="2"/>
              <a:buChar char="Ø"/>
            </a:pPr>
            <a:r>
              <a:rPr lang="fr-FR" sz="2400" dirty="0"/>
              <a:t>Réactivation de connaissances antérieures</a:t>
            </a:r>
          </a:p>
          <a:p>
            <a:pPr marL="285750" lvl="0" indent="-285750" algn="just">
              <a:buFont typeface="Wingdings" panose="05000000000000000000" pitchFamily="2" charset="2"/>
              <a:buChar char="Ø"/>
            </a:pPr>
            <a:r>
              <a:rPr lang="fr-FR" sz="2400" dirty="0"/>
              <a:t>Greffe de nouvelles connaissances</a:t>
            </a:r>
          </a:p>
          <a:p>
            <a:pPr marL="285750" lvl="0" indent="-285750" algn="just">
              <a:buFont typeface="Wingdings" panose="05000000000000000000" pitchFamily="2" charset="2"/>
              <a:buChar char="Ø"/>
            </a:pPr>
            <a:r>
              <a:rPr lang="fr-FR" sz="2400" dirty="0"/>
              <a:t>Organisation de l’ensemble pour faire émerger une nouvelle compréhension du concept et pouvoir le mettre en </a:t>
            </a:r>
            <a:r>
              <a:rPr lang="fr-FR" sz="2400" dirty="0" smtClean="0"/>
              <a:t>application</a:t>
            </a:r>
            <a:endParaRPr lang="fr-FR" sz="2400" dirty="0"/>
          </a:p>
        </p:txBody>
      </p:sp>
    </p:spTree>
    <p:extLst>
      <p:ext uri="{BB962C8B-B14F-4D97-AF65-F5344CB8AC3E}">
        <p14:creationId xmlns:p14="http://schemas.microsoft.com/office/powerpoint/2010/main" xmlns="" val="6877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fade">
                                      <p:cBhvr>
                                        <p:cTn id="4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6"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00" y="548680"/>
            <a:ext cx="9000000" cy="954107"/>
          </a:xfrm>
          <a:prstGeom prst="rect">
            <a:avLst/>
          </a:prstGeom>
          <a:noFill/>
        </p:spPr>
        <p:txBody>
          <a:bodyPr wrap="square" rtlCol="0">
            <a:spAutoFit/>
          </a:bodyPr>
          <a:lstStyle/>
          <a:p>
            <a:pPr algn="just"/>
            <a:r>
              <a:rPr lang="fr-FR" sz="2800" dirty="0" smtClean="0"/>
              <a:t>1</a:t>
            </a:r>
            <a:r>
              <a:rPr lang="fr-FR" sz="2800" baseline="30000" dirty="0" smtClean="0"/>
              <a:t>er</a:t>
            </a:r>
            <a:r>
              <a:rPr lang="fr-FR" sz="2800" dirty="0" smtClean="0"/>
              <a:t> temps : </a:t>
            </a:r>
            <a:r>
              <a:rPr lang="fr-FR" sz="2800" dirty="0"/>
              <a:t>é</a:t>
            </a:r>
            <a:r>
              <a:rPr lang="fr-FR" sz="2800" dirty="0" smtClean="0"/>
              <a:t>mergence de l’idée d’expansionnisme</a:t>
            </a:r>
          </a:p>
          <a:p>
            <a:pPr algn="just"/>
            <a:r>
              <a:rPr lang="fr-FR" sz="2800" dirty="0" smtClean="0"/>
              <a:t>2</a:t>
            </a:r>
            <a:r>
              <a:rPr lang="fr-FR" sz="2800" baseline="30000" dirty="0" smtClean="0"/>
              <a:t>e</a:t>
            </a:r>
            <a:r>
              <a:rPr lang="fr-FR" sz="2800" dirty="0" smtClean="0"/>
              <a:t> temps : idée de créer un homme nouveau</a:t>
            </a:r>
          </a:p>
        </p:txBody>
      </p:sp>
    </p:spTree>
    <p:extLst>
      <p:ext uri="{BB962C8B-B14F-4D97-AF65-F5344CB8AC3E}">
        <p14:creationId xmlns:p14="http://schemas.microsoft.com/office/powerpoint/2010/main" xmlns="" val="13007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00" y="1012895"/>
            <a:ext cx="9000000" cy="5632311"/>
          </a:xfrm>
          <a:prstGeom prst="rect">
            <a:avLst/>
          </a:prstGeom>
          <a:noFill/>
        </p:spPr>
        <p:txBody>
          <a:bodyPr wrap="square" rtlCol="0">
            <a:spAutoFit/>
          </a:bodyPr>
          <a:lstStyle/>
          <a:p>
            <a:pPr indent="216000" algn="just"/>
            <a:r>
              <a:rPr lang="fr-FR" sz="2400" dirty="0" smtClean="0"/>
              <a:t>Les Romains ont été victimes du mélange des sangs. Jadis, les Romains des origines, encore purs, vigoureux et vertueux, ont conquis le monde. Puis, ils ont été vaincus par les vaincus. Les erreurs de Rome ont été nombreuses : Rome n’a pas su protéger son sang. En accordant la citoyenneté à tous les hommes libres de l’Empire</a:t>
            </a:r>
            <a:r>
              <a:rPr lang="fr-FR" sz="2400" baseline="30000" dirty="0" smtClean="0"/>
              <a:t>1</a:t>
            </a:r>
            <a:r>
              <a:rPr lang="fr-FR" sz="2400" dirty="0" smtClean="0"/>
              <a:t>, les Romains ont empoisonné leur sang. Quand Hitler écrit dans </a:t>
            </a:r>
            <a:r>
              <a:rPr lang="fr-FR" sz="2400" i="1" dirty="0" smtClean="0"/>
              <a:t>Mein Kampf</a:t>
            </a:r>
            <a:r>
              <a:rPr lang="fr-FR" sz="2400" dirty="0" smtClean="0"/>
              <a:t> que le mélange des sangs est la mort de la race supérieure, il songe à l’exemple antique. Le problème des Romains est de ne pas avoir promulgué des lois semblables à celles de Nuremberg en 1935. Pour Hitler, </a:t>
            </a:r>
            <a:r>
              <a:rPr lang="fr-FR" sz="2400" dirty="0"/>
              <a:t>l’empire romain a une </a:t>
            </a:r>
            <a:r>
              <a:rPr lang="fr-FR" sz="2400" dirty="0" smtClean="0"/>
              <a:t>racine germanique. Ses ennemis étaient déjà des sémites.</a:t>
            </a:r>
          </a:p>
          <a:p>
            <a:pPr algn="r"/>
            <a:r>
              <a:rPr lang="fr-FR" sz="2400" dirty="0" smtClean="0"/>
              <a:t>D’après Johann </a:t>
            </a:r>
            <a:r>
              <a:rPr lang="fr-FR" sz="2400" dirty="0" err="1" smtClean="0"/>
              <a:t>Chapoutot</a:t>
            </a:r>
            <a:r>
              <a:rPr lang="fr-FR" sz="2400" dirty="0" smtClean="0"/>
              <a:t>, </a:t>
            </a:r>
            <a:r>
              <a:rPr lang="fr-FR" sz="2400" dirty="0"/>
              <a:t>« Comment meurt un Empire : le nazisme, l'Antiquité et le mythe. », </a:t>
            </a:r>
            <a:r>
              <a:rPr lang="fr-FR" sz="2400" i="1" dirty="0"/>
              <a:t>Revue historique 3/2008 (n° 647)</a:t>
            </a:r>
            <a:r>
              <a:rPr lang="fr-FR" sz="2400" dirty="0"/>
              <a:t>, p. </a:t>
            </a:r>
            <a:r>
              <a:rPr lang="fr-FR" sz="2400" dirty="0" smtClean="0"/>
              <a:t>657-676</a:t>
            </a:r>
          </a:p>
          <a:p>
            <a:pPr algn="just"/>
            <a:r>
              <a:rPr lang="fr-FR" sz="2400" dirty="0" smtClean="0"/>
              <a:t>1. Allusion à l’édit de l’empereur romain Caracalla de 212.</a:t>
            </a:r>
            <a:endParaRPr lang="fr-FR" sz="2400" dirty="0"/>
          </a:p>
          <a:p>
            <a:endParaRPr lang="fr-FR" sz="2400" dirty="0" smtClean="0"/>
          </a:p>
        </p:txBody>
      </p:sp>
      <p:sp>
        <p:nvSpPr>
          <p:cNvPr id="3" name="ZoneTexte 2"/>
          <p:cNvSpPr txBox="1"/>
          <p:nvPr/>
        </p:nvSpPr>
        <p:spPr>
          <a:xfrm>
            <a:off x="4283968" y="6279703"/>
            <a:ext cx="4788032" cy="461665"/>
          </a:xfrm>
          <a:prstGeom prst="rect">
            <a:avLst/>
          </a:prstGeom>
          <a:noFill/>
        </p:spPr>
        <p:txBody>
          <a:bodyPr wrap="square" rtlCol="0">
            <a:spAutoFit/>
          </a:bodyPr>
          <a:lstStyle/>
          <a:p>
            <a:r>
              <a:rPr lang="fr-FR" sz="2400" b="1" dirty="0" smtClean="0"/>
              <a:t>+ extrait des lois de Nuremberg.</a:t>
            </a:r>
            <a:endParaRPr lang="fr-FR" sz="2400" b="1" dirty="0"/>
          </a:p>
        </p:txBody>
      </p:sp>
      <p:sp>
        <p:nvSpPr>
          <p:cNvPr id="4" name="Rectangle 3"/>
          <p:cNvSpPr/>
          <p:nvPr/>
        </p:nvSpPr>
        <p:spPr>
          <a:xfrm>
            <a:off x="72000" y="44624"/>
            <a:ext cx="9000000" cy="1077218"/>
          </a:xfrm>
          <a:prstGeom prst="rect">
            <a:avLst/>
          </a:prstGeom>
        </p:spPr>
        <p:txBody>
          <a:bodyPr wrap="square">
            <a:spAutoFit/>
          </a:bodyPr>
          <a:lstStyle/>
          <a:p>
            <a:pPr algn="just"/>
            <a:r>
              <a:rPr lang="fr-FR" sz="3200" b="1" u="sng" dirty="0" smtClean="0">
                <a:solidFill>
                  <a:srgbClr val="00B050"/>
                </a:solidFill>
              </a:rPr>
              <a:t>B. Un passé à dépasser : la conception raciale de l’humanité</a:t>
            </a:r>
            <a:endParaRPr lang="fr-FR" sz="3200" b="1" u="sng" dirty="0">
              <a:solidFill>
                <a:srgbClr val="00B050"/>
              </a:solidFill>
            </a:endParaRPr>
          </a:p>
        </p:txBody>
      </p:sp>
    </p:spTree>
    <p:extLst>
      <p:ext uri="{BB962C8B-B14F-4D97-AF65-F5344CB8AC3E}">
        <p14:creationId xmlns:p14="http://schemas.microsoft.com/office/powerpoint/2010/main" xmlns="" val="204683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101998"/>
            <a:ext cx="9000000" cy="6186309"/>
          </a:xfrm>
          <a:prstGeom prst="rect">
            <a:avLst/>
          </a:prstGeom>
        </p:spPr>
        <p:txBody>
          <a:bodyPr wrap="square">
            <a:spAutoFit/>
          </a:bodyPr>
          <a:lstStyle/>
          <a:p>
            <a:pPr lvl="0" algn="just"/>
            <a:r>
              <a:rPr lang="fr-FR" sz="3600" b="1" u="sng" dirty="0" smtClean="0">
                <a:solidFill>
                  <a:srgbClr val="FF0000"/>
                </a:solidFill>
              </a:rPr>
              <a:t>III. Le prix de la grandeur</a:t>
            </a:r>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smtClean="0"/>
          </a:p>
        </p:txBody>
      </p:sp>
      <p:pic>
        <p:nvPicPr>
          <p:cNvPr id="1026" name="Picture 2" descr="C:\Users\Oger\Desktop\Collège\3e\2015-2016\Histoire\3. Les régimes totalitaires dans les années 1930\Documents\Dachau journal nazi 19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014561"/>
            <a:ext cx="3810000" cy="5438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4211960" y="1484784"/>
            <a:ext cx="4860040" cy="830997"/>
          </a:xfrm>
          <a:prstGeom prst="rect">
            <a:avLst/>
          </a:prstGeom>
          <a:noFill/>
        </p:spPr>
        <p:txBody>
          <a:bodyPr wrap="square" rtlCol="0">
            <a:spAutoFit/>
          </a:bodyPr>
          <a:lstStyle/>
          <a:p>
            <a:pPr algn="just"/>
            <a:r>
              <a:rPr lang="fr-FR" sz="2400" dirty="0" smtClean="0"/>
              <a:t>Une du journal nazi </a:t>
            </a:r>
            <a:r>
              <a:rPr lang="fr-FR" sz="2400" i="1" dirty="0" err="1" smtClean="0"/>
              <a:t>Illustrierter</a:t>
            </a:r>
            <a:r>
              <a:rPr lang="fr-FR" sz="2400" i="1" dirty="0" smtClean="0"/>
              <a:t> </a:t>
            </a:r>
            <a:r>
              <a:rPr lang="fr-FR" sz="2400" i="1" dirty="0" err="1" smtClean="0"/>
              <a:t>Beobachter</a:t>
            </a:r>
            <a:r>
              <a:rPr lang="fr-FR" sz="2400" dirty="0" smtClean="0"/>
              <a:t>, décembre 1936</a:t>
            </a:r>
            <a:endParaRPr lang="fr-FR" sz="2400" dirty="0"/>
          </a:p>
        </p:txBody>
      </p:sp>
      <p:sp>
        <p:nvSpPr>
          <p:cNvPr id="5" name="ZoneTexte 4"/>
          <p:cNvSpPr txBox="1"/>
          <p:nvPr/>
        </p:nvSpPr>
        <p:spPr>
          <a:xfrm>
            <a:off x="4335010" y="6191726"/>
            <a:ext cx="3405342" cy="261610"/>
          </a:xfrm>
          <a:prstGeom prst="rect">
            <a:avLst/>
          </a:prstGeom>
          <a:noFill/>
        </p:spPr>
        <p:txBody>
          <a:bodyPr wrap="square" rtlCol="0">
            <a:spAutoFit/>
          </a:bodyPr>
          <a:lstStyle/>
          <a:p>
            <a:pPr algn="just"/>
            <a:r>
              <a:rPr lang="fr-FR" sz="1100" u="sng" dirty="0" smtClean="0"/>
              <a:t>Source :</a:t>
            </a:r>
            <a:r>
              <a:rPr lang="fr-FR" sz="1100" dirty="0" smtClean="0"/>
              <a:t> </a:t>
            </a:r>
            <a:r>
              <a:rPr lang="fr-FR" sz="1100" i="1" dirty="0" smtClean="0"/>
              <a:t>Manuel d’histoire-géographie</a:t>
            </a:r>
            <a:r>
              <a:rPr lang="fr-FR" sz="1100" dirty="0" smtClean="0"/>
              <a:t>, Magnard, 2012</a:t>
            </a:r>
            <a:endParaRPr lang="fr-FR" sz="1100" dirty="0"/>
          </a:p>
        </p:txBody>
      </p:sp>
    </p:spTree>
    <p:extLst>
      <p:ext uri="{BB962C8B-B14F-4D97-AF65-F5344CB8AC3E}">
        <p14:creationId xmlns:p14="http://schemas.microsoft.com/office/powerpoint/2010/main" xmlns="" val="18215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9687" y="6346056"/>
            <a:ext cx="3084627" cy="276999"/>
          </a:xfrm>
          <a:prstGeom prst="rect">
            <a:avLst/>
          </a:prstGeom>
        </p:spPr>
        <p:txBody>
          <a:bodyPr wrap="none">
            <a:spAutoFit/>
          </a:bodyPr>
          <a:lstStyle/>
          <a:p>
            <a:r>
              <a:rPr lang="fr-FR" sz="1200" b="1" u="sng" dirty="0" smtClean="0"/>
              <a:t>Source :</a:t>
            </a:r>
            <a:r>
              <a:rPr lang="fr-FR" sz="1200" dirty="0"/>
              <a:t> </a:t>
            </a:r>
            <a:r>
              <a:rPr lang="fr-FR" sz="1200" dirty="0" smtClean="0"/>
              <a:t>www.gedenkstaette-flossenbuerg.de</a:t>
            </a:r>
            <a:r>
              <a:rPr lang="fr-FR" sz="1200" dirty="0"/>
              <a:t>/</a:t>
            </a:r>
          </a:p>
        </p:txBody>
      </p:sp>
      <p:pic>
        <p:nvPicPr>
          <p:cNvPr id="5124" name="Picture 4" descr="http://www.gedenkstaette-flossenbuerg.de/fileadmin/_migrated/pics/005_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903" y="539939"/>
            <a:ext cx="8226194" cy="48965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58903" y="5457418"/>
            <a:ext cx="8226194" cy="707886"/>
          </a:xfrm>
          <a:prstGeom prst="rect">
            <a:avLst/>
          </a:prstGeom>
        </p:spPr>
        <p:txBody>
          <a:bodyPr wrap="square">
            <a:spAutoFit/>
          </a:bodyPr>
          <a:lstStyle/>
          <a:p>
            <a:r>
              <a:rPr lang="fr-FR" sz="2000" dirty="0"/>
              <a:t>Prisonniers du camp de concentration devant le hangar des tailleurs de pierre n° 3, photographie prise par la SS, vers 1942</a:t>
            </a:r>
          </a:p>
        </p:txBody>
      </p:sp>
    </p:spTree>
    <p:extLst>
      <p:ext uri="{BB962C8B-B14F-4D97-AF65-F5344CB8AC3E}">
        <p14:creationId xmlns:p14="http://schemas.microsoft.com/office/powerpoint/2010/main" xmlns="" val="292273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 y="9382"/>
            <a:ext cx="9000000" cy="5632311"/>
          </a:xfrm>
          <a:prstGeom prst="rect">
            <a:avLst/>
          </a:prstGeom>
        </p:spPr>
        <p:txBody>
          <a:bodyPr wrap="square">
            <a:spAutoFit/>
          </a:bodyPr>
          <a:lstStyle/>
          <a:p>
            <a:pPr indent="216000" algn="just"/>
            <a:r>
              <a:rPr lang="fr-FR" sz="2000" dirty="0"/>
              <a:t>C’est à </a:t>
            </a:r>
            <a:r>
              <a:rPr lang="fr-FR" sz="2000" dirty="0" err="1"/>
              <a:t>Flossenbürg</a:t>
            </a:r>
            <a:r>
              <a:rPr lang="fr-FR" sz="2000" dirty="0"/>
              <a:t>, en Haute Bavière (Palatinat), non loin de la frontière tchèque, que le 3 mai 1938, fut aménagé un camp de concentration. Au début, des « asociaux » et des « criminels » allemands furent internés, plus tard, des ressortissants de plus de 30 nations. Les plus grands groupes de détenus étaient de Pologne, de l’Union soviétique et pendant les dernières années de l’existence du camp, Juifs</a:t>
            </a:r>
            <a:r>
              <a:rPr lang="fr-FR" sz="2000" dirty="0" smtClean="0"/>
              <a:t>.</a:t>
            </a:r>
          </a:p>
          <a:p>
            <a:pPr indent="216000" algn="just"/>
            <a:r>
              <a:rPr lang="fr-FR" sz="2000" dirty="0"/>
              <a:t>C’est à cause des carrières de granit que </a:t>
            </a:r>
            <a:r>
              <a:rPr lang="fr-FR" sz="2000" dirty="0" err="1"/>
              <a:t>Flossenbürg</a:t>
            </a:r>
            <a:r>
              <a:rPr lang="fr-FR" sz="2000" dirty="0"/>
              <a:t> avait été choisi pour ériger un camp de concentration. L’entreprise SS « Deutsche </a:t>
            </a:r>
            <a:r>
              <a:rPr lang="fr-FR" sz="2000" dirty="0" err="1"/>
              <a:t>Erd</a:t>
            </a:r>
            <a:r>
              <a:rPr lang="fr-FR" sz="2000" dirty="0"/>
              <a:t>- </a:t>
            </a:r>
            <a:r>
              <a:rPr lang="fr-FR" sz="2000" dirty="0" err="1"/>
              <a:t>und</a:t>
            </a:r>
            <a:r>
              <a:rPr lang="fr-FR" sz="2000" dirty="0"/>
              <a:t> </a:t>
            </a:r>
            <a:r>
              <a:rPr lang="fr-FR" sz="2000" dirty="0" err="1"/>
              <a:t>Steinwerke</a:t>
            </a:r>
            <a:r>
              <a:rPr lang="fr-FR" sz="2000" dirty="0"/>
              <a:t> </a:t>
            </a:r>
            <a:r>
              <a:rPr lang="fr-FR" sz="2000" dirty="0" err="1"/>
              <a:t>GmbH</a:t>
            </a:r>
            <a:r>
              <a:rPr lang="fr-FR" sz="2000" dirty="0"/>
              <a:t> » (</a:t>
            </a:r>
            <a:r>
              <a:rPr lang="fr-FR" sz="2000" dirty="0" err="1"/>
              <a:t>DESt</a:t>
            </a:r>
            <a:r>
              <a:rPr lang="fr-FR" sz="2000" dirty="0"/>
              <a:t>) devait livrer du granit pour les monumentaux projets d’Hitler de Nuremberg, Berlin et autres. De plus, </a:t>
            </a:r>
            <a:r>
              <a:rPr lang="fr-FR" sz="2000" dirty="0" err="1"/>
              <a:t>Flossenbürg</a:t>
            </a:r>
            <a:r>
              <a:rPr lang="fr-FR" sz="2000" dirty="0"/>
              <a:t> livrait du matériel pour les routes, bordures, etc. À partir de 1943, l’industrie de l’armement prit le dessus. À </a:t>
            </a:r>
            <a:r>
              <a:rPr lang="fr-FR" sz="2000" dirty="0" err="1"/>
              <a:t>Flossenbürg</a:t>
            </a:r>
            <a:r>
              <a:rPr lang="fr-FR" sz="2000" dirty="0"/>
              <a:t> des milliers de détenus devaient, pour la firme Messerschmitt, fabriquer et assembler des pièces </a:t>
            </a:r>
            <a:r>
              <a:rPr lang="fr-FR" sz="2000" dirty="0" smtClean="0"/>
              <a:t>d’avions de chasse.</a:t>
            </a:r>
          </a:p>
          <a:p>
            <a:pPr indent="216000" algn="just"/>
            <a:r>
              <a:rPr lang="fr-FR" sz="2000" dirty="0" smtClean="0"/>
              <a:t>Le </a:t>
            </a:r>
            <a:r>
              <a:rPr lang="fr-FR" sz="2000" dirty="0"/>
              <a:t>nombre des détenus au camp principal atteignait déjà 1 800 à la fin </a:t>
            </a:r>
            <a:r>
              <a:rPr lang="fr-FR" sz="2000" dirty="0" smtClean="0"/>
              <a:t>de 1938</a:t>
            </a:r>
            <a:r>
              <a:rPr lang="fr-FR" sz="2000" dirty="0"/>
              <a:t>, en 1940, ils étaient plus de 2 500, en septembre 1944 plus de 6 000. En 1945 finalement, plus de 15 000 personnes étaient détenues dans le camp dans des conditions </a:t>
            </a:r>
            <a:r>
              <a:rPr lang="fr-FR" sz="2000" dirty="0" smtClean="0"/>
              <a:t>catastrophiques.</a:t>
            </a:r>
          </a:p>
          <a:p>
            <a:pPr indent="216000" algn="r"/>
            <a:r>
              <a:rPr lang="fr-FR" sz="2000" dirty="0" smtClean="0"/>
              <a:t>Wolfgang </a:t>
            </a:r>
            <a:r>
              <a:rPr lang="fr-FR" sz="2000" dirty="0"/>
              <a:t>Benz </a:t>
            </a:r>
            <a:r>
              <a:rPr lang="fr-FR" sz="2000" dirty="0" smtClean="0"/>
              <a:t>et Barbara </a:t>
            </a:r>
            <a:r>
              <a:rPr lang="fr-FR" sz="2000" dirty="0" err="1" smtClean="0"/>
              <a:t>Distel</a:t>
            </a:r>
            <a:r>
              <a:rPr lang="fr-FR" sz="2000" dirty="0" smtClean="0"/>
              <a:t>, </a:t>
            </a:r>
            <a:r>
              <a:rPr lang="fr-FR" sz="2000" i="1" dirty="0" err="1" smtClean="0"/>
              <a:t>Flossenbürg</a:t>
            </a:r>
            <a:r>
              <a:rPr lang="fr-FR" sz="2000" dirty="0" smtClean="0"/>
              <a:t>, </a:t>
            </a:r>
            <a:r>
              <a:rPr lang="fr-FR" sz="2000" dirty="0" err="1" smtClean="0"/>
              <a:t>Verlag</a:t>
            </a:r>
            <a:r>
              <a:rPr lang="fr-FR" sz="2000" dirty="0" smtClean="0"/>
              <a:t> </a:t>
            </a:r>
            <a:r>
              <a:rPr lang="fr-FR" sz="2000" dirty="0"/>
              <a:t>Beck, </a:t>
            </a:r>
            <a:r>
              <a:rPr lang="fr-FR" sz="2000" dirty="0" smtClean="0"/>
              <a:t>2007</a:t>
            </a:r>
            <a:endParaRPr lang="fr-FR" sz="2000" dirty="0"/>
          </a:p>
        </p:txBody>
      </p:sp>
    </p:spTree>
    <p:extLst>
      <p:ext uri="{BB962C8B-B14F-4D97-AF65-F5344CB8AC3E}">
        <p14:creationId xmlns:p14="http://schemas.microsoft.com/office/powerpoint/2010/main" xmlns="" val="674879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51" y="4653136"/>
            <a:ext cx="3420000" cy="276999"/>
          </a:xfrm>
          <a:prstGeom prst="rect">
            <a:avLst/>
          </a:prstGeom>
        </p:spPr>
        <p:txBody>
          <a:bodyPr>
            <a:spAutoFit/>
          </a:bodyPr>
          <a:lstStyle/>
          <a:p>
            <a:pPr algn="just"/>
            <a:r>
              <a:rPr lang="fr-FR" sz="1200" b="1" u="sng" dirty="0" smtClean="0"/>
              <a:t>Source : </a:t>
            </a:r>
            <a:r>
              <a:rPr lang="fr-FR" sz="1200" dirty="0" smtClean="0"/>
              <a:t>www.museums.nuremberg.de</a:t>
            </a:r>
            <a:endParaRPr lang="fr-FR" sz="1200" dirty="0"/>
          </a:p>
        </p:txBody>
      </p:sp>
      <p:sp>
        <p:nvSpPr>
          <p:cNvPr id="3" name="Rectangle 2"/>
          <p:cNvSpPr/>
          <p:nvPr/>
        </p:nvSpPr>
        <p:spPr>
          <a:xfrm>
            <a:off x="4283968" y="2104603"/>
            <a:ext cx="4572000" cy="1569660"/>
          </a:xfrm>
          <a:prstGeom prst="rect">
            <a:avLst/>
          </a:prstGeom>
        </p:spPr>
        <p:txBody>
          <a:bodyPr>
            <a:spAutoFit/>
          </a:bodyPr>
          <a:lstStyle/>
          <a:p>
            <a:pPr algn="just"/>
            <a:r>
              <a:rPr lang="fr-FR" sz="2400" dirty="0" smtClean="0"/>
              <a:t>Oppression / internement.</a:t>
            </a:r>
          </a:p>
          <a:p>
            <a:pPr algn="just"/>
            <a:r>
              <a:rPr lang="fr-FR" sz="2400" dirty="0" smtClean="0"/>
              <a:t>Travaux forcés.</a:t>
            </a:r>
          </a:p>
          <a:p>
            <a:pPr algn="just"/>
            <a:r>
              <a:rPr lang="fr-FR" sz="2400" dirty="0" smtClean="0"/>
              <a:t>L’indésirable construit pour la race des seigneurs.</a:t>
            </a:r>
          </a:p>
        </p:txBody>
      </p:sp>
      <p:pic>
        <p:nvPicPr>
          <p:cNvPr id="6146" name="Picture 2" descr="http://www.hist-chron.com/judentum-aktenlage/hol/EncJud_zwangsarbeit-d/017-KZ-Flossenbuerg-zwangsarbeiter-im-steinbruc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2851" y="280616"/>
            <a:ext cx="3677394" cy="36479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172851" y="4005363"/>
            <a:ext cx="3677394" cy="646331"/>
          </a:xfrm>
          <a:prstGeom prst="rect">
            <a:avLst/>
          </a:prstGeom>
          <a:noFill/>
        </p:spPr>
        <p:txBody>
          <a:bodyPr wrap="square" rtlCol="0">
            <a:spAutoFit/>
          </a:bodyPr>
          <a:lstStyle/>
          <a:p>
            <a:r>
              <a:rPr lang="fr-FR" dirty="0"/>
              <a:t>Le travail forcé dans la carrière de </a:t>
            </a:r>
            <a:r>
              <a:rPr lang="fr-FR" dirty="0" err="1"/>
              <a:t>Flossenbürg</a:t>
            </a:r>
            <a:r>
              <a:rPr lang="fr-FR" dirty="0"/>
              <a:t>, non daté.</a:t>
            </a:r>
          </a:p>
        </p:txBody>
      </p:sp>
    </p:spTree>
    <p:extLst>
      <p:ext uri="{BB962C8B-B14F-4D97-AF65-F5344CB8AC3E}">
        <p14:creationId xmlns:p14="http://schemas.microsoft.com/office/powerpoint/2010/main" xmlns="" val="1299585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9392"/>
            <a:ext cx="6048672" cy="584775"/>
          </a:xfrm>
          <a:prstGeom prst="rect">
            <a:avLst/>
          </a:prstGeom>
          <a:noFill/>
        </p:spPr>
        <p:txBody>
          <a:bodyPr wrap="square" rtlCol="0">
            <a:spAutoFit/>
          </a:bodyPr>
          <a:lstStyle/>
          <a:p>
            <a:r>
              <a:rPr lang="fr-FR" sz="3200" b="1" u="sng" dirty="0" smtClean="0">
                <a:solidFill>
                  <a:srgbClr val="FF0000"/>
                </a:solidFill>
                <a:effectLst>
                  <a:outerShdw blurRad="38100" dist="38100" dir="2700000" algn="tl">
                    <a:srgbClr val="000000">
                      <a:alpha val="43137"/>
                    </a:srgbClr>
                  </a:outerShdw>
                </a:effectLst>
              </a:rPr>
              <a:t>Construction possible sur les 4 ans</a:t>
            </a:r>
            <a:endParaRPr lang="fr-FR" sz="3200" b="1" u="sng" dirty="0">
              <a:solidFill>
                <a:srgbClr val="FF000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372" y="146788"/>
            <a:ext cx="8762628" cy="6674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492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 y="1700808"/>
            <a:ext cx="9000000" cy="1569660"/>
          </a:xfrm>
          <a:prstGeom prst="rect">
            <a:avLst/>
          </a:prstGeom>
          <a:noFill/>
        </p:spPr>
        <p:txBody>
          <a:bodyPr wrap="square" rtlCol="0">
            <a:spAutoFit/>
          </a:bodyPr>
          <a:lstStyle/>
          <a:p>
            <a:pPr lvl="0" algn="just"/>
            <a:r>
              <a:rPr lang="fr-FR" sz="2400" b="1" u="sng" dirty="0" smtClean="0"/>
              <a:t>Points </a:t>
            </a:r>
            <a:r>
              <a:rPr lang="fr-FR" sz="2400" b="1" u="sng" dirty="0"/>
              <a:t>communs </a:t>
            </a:r>
            <a:r>
              <a:rPr lang="fr-FR" sz="2400" b="1" u="sng" dirty="0" smtClean="0"/>
              <a:t>:</a:t>
            </a:r>
            <a:endParaRPr lang="fr-FR" sz="2400" b="1" u="sng" dirty="0"/>
          </a:p>
          <a:p>
            <a:pPr marL="285750" indent="-285750" algn="just">
              <a:buFont typeface="Arial" panose="020B0604020202020204" pitchFamily="34" charset="0"/>
              <a:buChar char="•"/>
            </a:pPr>
            <a:r>
              <a:rPr lang="fr-FR" sz="2400" dirty="0"/>
              <a:t>Collectif</a:t>
            </a:r>
          </a:p>
          <a:p>
            <a:pPr marL="285750" indent="-285750" algn="just">
              <a:buFont typeface="Arial" panose="020B0604020202020204" pitchFamily="34" charset="0"/>
              <a:buChar char="•"/>
            </a:pPr>
            <a:r>
              <a:rPr lang="fr-FR" sz="2400" dirty="0"/>
              <a:t>Passé / tradition</a:t>
            </a:r>
          </a:p>
          <a:p>
            <a:pPr marL="285750" indent="-285750" algn="just">
              <a:buFont typeface="Arial" panose="020B0604020202020204" pitchFamily="34" charset="0"/>
              <a:buChar char="•"/>
            </a:pPr>
            <a:r>
              <a:rPr lang="fr-FR" sz="2400" dirty="0" smtClean="0"/>
              <a:t>Représentation</a:t>
            </a:r>
            <a:endParaRPr lang="fr-FR" sz="2400" dirty="0"/>
          </a:p>
        </p:txBody>
      </p:sp>
      <p:sp>
        <p:nvSpPr>
          <p:cNvPr id="6" name="ZoneTexte 5"/>
          <p:cNvSpPr txBox="1"/>
          <p:nvPr/>
        </p:nvSpPr>
        <p:spPr>
          <a:xfrm>
            <a:off x="3491880" y="1124744"/>
            <a:ext cx="4032448" cy="523220"/>
          </a:xfrm>
          <a:prstGeom prst="rect">
            <a:avLst/>
          </a:prstGeom>
          <a:noFill/>
        </p:spPr>
        <p:txBody>
          <a:bodyPr wrap="square" rtlCol="0">
            <a:spAutoFit/>
          </a:bodyPr>
          <a:lstStyle/>
          <a:p>
            <a:pPr algn="ctr"/>
            <a:r>
              <a:rPr lang="fr-FR" sz="2800" b="1" dirty="0" smtClean="0"/>
              <a:t>Mythe ?</a:t>
            </a:r>
            <a:endParaRPr lang="fr-FR" sz="2800" b="1" dirty="0"/>
          </a:p>
        </p:txBody>
      </p:sp>
      <p:sp>
        <p:nvSpPr>
          <p:cNvPr id="7" name="Rectangle 6"/>
          <p:cNvSpPr/>
          <p:nvPr/>
        </p:nvSpPr>
        <p:spPr>
          <a:xfrm>
            <a:off x="467544" y="260648"/>
            <a:ext cx="3917739" cy="646331"/>
          </a:xfrm>
          <a:prstGeom prst="rect">
            <a:avLst/>
          </a:prstGeom>
        </p:spPr>
        <p:txBody>
          <a:bodyPr wrap="none">
            <a:spAutoFit/>
          </a:bodyPr>
          <a:lstStyle/>
          <a:p>
            <a:r>
              <a:rPr lang="fr-FR" sz="3600" b="1" u="sng" dirty="0">
                <a:solidFill>
                  <a:srgbClr val="FF0000"/>
                </a:solidFill>
              </a:rPr>
              <a:t>Effort de définition </a:t>
            </a:r>
          </a:p>
        </p:txBody>
      </p:sp>
      <p:sp>
        <p:nvSpPr>
          <p:cNvPr id="8" name="ZoneTexte 7"/>
          <p:cNvSpPr txBox="1"/>
          <p:nvPr/>
        </p:nvSpPr>
        <p:spPr>
          <a:xfrm>
            <a:off x="72000" y="3501008"/>
            <a:ext cx="9000000" cy="2739211"/>
          </a:xfrm>
          <a:prstGeom prst="rect">
            <a:avLst/>
          </a:prstGeom>
          <a:noFill/>
        </p:spPr>
        <p:txBody>
          <a:bodyPr wrap="square" rtlCol="0">
            <a:spAutoFit/>
          </a:bodyPr>
          <a:lstStyle/>
          <a:p>
            <a:pPr algn="just"/>
            <a:r>
              <a:rPr lang="fr-FR" sz="2400" b="1" dirty="0" smtClean="0"/>
              <a:t>Récit mythologique :</a:t>
            </a:r>
            <a:r>
              <a:rPr lang="fr-FR" sz="2400" dirty="0" smtClean="0"/>
              <a:t> Récit explicatif transmis au départ par la tradition orale et qui fonde une pratique sociale.</a:t>
            </a:r>
          </a:p>
          <a:p>
            <a:pPr algn="just"/>
            <a:endParaRPr lang="fr-FR" sz="2400" dirty="0"/>
          </a:p>
          <a:p>
            <a:pPr algn="just"/>
            <a:r>
              <a:rPr lang="fr-FR" sz="2400" b="1" dirty="0" smtClean="0"/>
              <a:t>Récit historique :</a:t>
            </a:r>
            <a:r>
              <a:rPr lang="fr-FR" sz="2400" dirty="0" smtClean="0"/>
              <a:t> Récit explicatif construit argumenté, raisonné qui repose sur des faits et se base sur des sources.</a:t>
            </a:r>
          </a:p>
          <a:p>
            <a:pPr algn="just"/>
            <a:endParaRPr lang="fr-FR" sz="2400" dirty="0"/>
          </a:p>
          <a:p>
            <a:pPr algn="ctr"/>
            <a:r>
              <a:rPr lang="fr-FR" sz="2800" b="1" dirty="0" smtClean="0"/>
              <a:t>Récit mythologique ≠ Récit historique</a:t>
            </a:r>
          </a:p>
        </p:txBody>
      </p:sp>
    </p:spTree>
    <p:extLst>
      <p:ext uri="{BB962C8B-B14F-4D97-AF65-F5344CB8AC3E}">
        <p14:creationId xmlns:p14="http://schemas.microsoft.com/office/powerpoint/2010/main" xmlns="" val="36858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3500" y="1580599"/>
            <a:ext cx="9000000" cy="1200329"/>
          </a:xfrm>
          <a:prstGeom prst="rect">
            <a:avLst/>
          </a:prstGeom>
        </p:spPr>
        <p:txBody>
          <a:bodyPr>
            <a:spAutoFit/>
          </a:bodyPr>
          <a:lstStyle/>
          <a:p>
            <a:pPr marL="285750" indent="-285750">
              <a:buFont typeface="Arial" panose="020B0604020202020204" pitchFamily="34" charset="0"/>
              <a:buChar char="•"/>
            </a:pPr>
            <a:r>
              <a:rPr lang="fr-FR" sz="2400" dirty="0" smtClean="0"/>
              <a:t>Collectif</a:t>
            </a:r>
            <a:endParaRPr lang="fr-FR" sz="2400" dirty="0"/>
          </a:p>
          <a:p>
            <a:pPr marL="285750" indent="-285750">
              <a:buFont typeface="Arial" panose="020B0604020202020204" pitchFamily="34" charset="0"/>
              <a:buChar char="•"/>
            </a:pPr>
            <a:r>
              <a:rPr lang="fr-FR" sz="2400" dirty="0"/>
              <a:t>Passé / tradition</a:t>
            </a:r>
          </a:p>
          <a:p>
            <a:pPr marL="285750" indent="-285750">
              <a:buFont typeface="Arial" panose="020B0604020202020204" pitchFamily="34" charset="0"/>
              <a:buChar char="•"/>
            </a:pPr>
            <a:r>
              <a:rPr lang="fr-FR" sz="2400" dirty="0"/>
              <a:t>Représentation</a:t>
            </a:r>
          </a:p>
        </p:txBody>
      </p:sp>
      <p:sp>
        <p:nvSpPr>
          <p:cNvPr id="5" name="Rectangle 4"/>
          <p:cNvSpPr/>
          <p:nvPr/>
        </p:nvSpPr>
        <p:spPr>
          <a:xfrm>
            <a:off x="72000" y="0"/>
            <a:ext cx="9000000" cy="1200329"/>
          </a:xfrm>
          <a:prstGeom prst="rect">
            <a:avLst/>
          </a:prstGeom>
        </p:spPr>
        <p:txBody>
          <a:bodyPr>
            <a:spAutoFit/>
          </a:bodyPr>
          <a:lstStyle/>
          <a:p>
            <a:pPr algn="ctr"/>
            <a:r>
              <a:rPr lang="fr-FR" sz="3600" b="1" u="sng" dirty="0">
                <a:solidFill>
                  <a:srgbClr val="FF0000"/>
                </a:solidFill>
              </a:rPr>
              <a:t>Le concept de mythe,</a:t>
            </a:r>
          </a:p>
          <a:p>
            <a:pPr algn="ctr"/>
            <a:r>
              <a:rPr lang="fr-FR" sz="3600" b="1" u="sng" dirty="0" smtClean="0">
                <a:solidFill>
                  <a:srgbClr val="FF0000"/>
                </a:solidFill>
              </a:rPr>
              <a:t>Proposition </a:t>
            </a:r>
            <a:r>
              <a:rPr lang="fr-FR" sz="3600" b="1" u="sng" dirty="0">
                <a:solidFill>
                  <a:srgbClr val="FF0000"/>
                </a:solidFill>
              </a:rPr>
              <a:t>de mise en œuvre</a:t>
            </a:r>
          </a:p>
        </p:txBody>
      </p:sp>
    </p:spTree>
    <p:extLst>
      <p:ext uri="{BB962C8B-B14F-4D97-AF65-F5344CB8AC3E}">
        <p14:creationId xmlns:p14="http://schemas.microsoft.com/office/powerpoint/2010/main" xmlns="" val="410511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692696"/>
            <a:ext cx="7632848" cy="769441"/>
          </a:xfrm>
          <a:prstGeom prst="rect">
            <a:avLst/>
          </a:prstGeom>
          <a:noFill/>
        </p:spPr>
        <p:txBody>
          <a:bodyPr wrap="square" rtlCol="0">
            <a:spAutoFit/>
          </a:bodyPr>
          <a:lstStyle/>
          <a:p>
            <a:pPr algn="ctr"/>
            <a:r>
              <a:rPr lang="fr-FR" sz="4400" b="1" dirty="0" smtClean="0"/>
              <a:t>Rome et l’empire romain</a:t>
            </a:r>
            <a:endParaRPr lang="fr-FR" sz="4400" b="1" dirty="0"/>
          </a:p>
        </p:txBody>
      </p:sp>
      <p:sp>
        <p:nvSpPr>
          <p:cNvPr id="3" name="Rectangle 2"/>
          <p:cNvSpPr/>
          <p:nvPr/>
        </p:nvSpPr>
        <p:spPr>
          <a:xfrm>
            <a:off x="72000" y="1916832"/>
            <a:ext cx="9000000" cy="3785652"/>
          </a:xfrm>
          <a:prstGeom prst="rect">
            <a:avLst/>
          </a:prstGeom>
        </p:spPr>
        <p:txBody>
          <a:bodyPr wrap="square">
            <a:spAutoFit/>
          </a:bodyPr>
          <a:lstStyle/>
          <a:p>
            <a:r>
              <a:rPr lang="fr-FR" sz="2400" b="1" u="sng" dirty="0" smtClean="0"/>
              <a:t>Grandes caractéristiques des empires :</a:t>
            </a:r>
            <a:endParaRPr lang="fr-FR" sz="2400" b="1" u="sng" dirty="0"/>
          </a:p>
          <a:p>
            <a:pPr marL="342900" lvl="0" indent="-342900">
              <a:buFont typeface="+mj-lt"/>
              <a:buAutoNum type="arabicPeriod"/>
            </a:pPr>
            <a:r>
              <a:rPr lang="fr-FR" sz="2400" dirty="0"/>
              <a:t>Maîtrise et contrôle d’un espace étendu. Marqué par une diversité ethnique.</a:t>
            </a:r>
          </a:p>
          <a:p>
            <a:pPr marL="342900" lvl="0" indent="-342900">
              <a:buFont typeface="+mj-lt"/>
              <a:buAutoNum type="arabicPeriod"/>
            </a:pPr>
            <a:r>
              <a:rPr lang="fr-FR" sz="2400" dirty="0"/>
              <a:t>Sentiment de s’inscrire dans une continuité </a:t>
            </a:r>
            <a:r>
              <a:rPr lang="fr-FR" sz="2400" dirty="0" smtClean="0"/>
              <a:t>historique.</a:t>
            </a:r>
            <a:endParaRPr lang="fr-FR" sz="2400" dirty="0"/>
          </a:p>
          <a:p>
            <a:pPr marL="342900" lvl="0" indent="-342900">
              <a:buFont typeface="+mj-lt"/>
              <a:buAutoNum type="arabicPeriod"/>
            </a:pPr>
            <a:r>
              <a:rPr lang="fr-FR" sz="2400" dirty="0"/>
              <a:t>Existence d’un pouvoir central</a:t>
            </a:r>
          </a:p>
          <a:p>
            <a:pPr marL="342900" lvl="0" indent="-342900">
              <a:buFont typeface="+mj-lt"/>
              <a:buAutoNum type="arabicPeriod"/>
            </a:pPr>
            <a:r>
              <a:rPr lang="fr-FR" sz="2400" dirty="0"/>
              <a:t>Prétention à l’universalisme</a:t>
            </a:r>
            <a:r>
              <a:rPr lang="fr-FR" sz="2400" dirty="0" smtClean="0"/>
              <a:t>.</a:t>
            </a:r>
          </a:p>
          <a:p>
            <a:pPr marL="342900" lvl="0" indent="-342900">
              <a:buFont typeface="+mj-lt"/>
              <a:buAutoNum type="arabicPeriod"/>
            </a:pPr>
            <a:endParaRPr lang="fr-FR" sz="2400" dirty="0"/>
          </a:p>
          <a:p>
            <a:pPr algn="r"/>
            <a:r>
              <a:rPr lang="fr-FR" sz="2400" dirty="0"/>
              <a:t>Frédéric </a:t>
            </a:r>
            <a:r>
              <a:rPr lang="fr-FR" sz="2400" dirty="0" err="1"/>
              <a:t>Hurlet</a:t>
            </a:r>
            <a:r>
              <a:rPr lang="fr-FR" sz="2400" dirty="0"/>
              <a:t> (</a:t>
            </a:r>
            <a:r>
              <a:rPr lang="fr-FR" sz="2400" dirty="0" err="1"/>
              <a:t>dir</a:t>
            </a:r>
            <a:r>
              <a:rPr lang="fr-FR" sz="2400" dirty="0"/>
              <a:t>.), </a:t>
            </a:r>
            <a:r>
              <a:rPr lang="fr-FR" sz="2400" i="1" dirty="0"/>
              <a:t>Rome et l’Occident, gouverner l’Empire</a:t>
            </a:r>
            <a:r>
              <a:rPr lang="fr-FR" sz="2400" dirty="0"/>
              <a:t>, PUR, Rennes, 2009</a:t>
            </a:r>
          </a:p>
          <a:p>
            <a:pPr marL="342900" lvl="0" indent="-342900">
              <a:buFont typeface="+mj-lt"/>
              <a:buAutoNum type="arabicPeriod"/>
            </a:pPr>
            <a:endParaRPr lang="fr-FR" sz="2400" dirty="0"/>
          </a:p>
        </p:txBody>
      </p:sp>
    </p:spTree>
    <p:extLst>
      <p:ext uri="{BB962C8B-B14F-4D97-AF65-F5344CB8AC3E}">
        <p14:creationId xmlns:p14="http://schemas.microsoft.com/office/powerpoint/2010/main" xmlns="" val="15079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24936" cy="523220"/>
          </a:xfrm>
          <a:prstGeom prst="rect">
            <a:avLst/>
          </a:prstGeom>
        </p:spPr>
        <p:txBody>
          <a:bodyPr wrap="square">
            <a:spAutoFit/>
          </a:bodyPr>
          <a:lstStyle/>
          <a:p>
            <a:r>
              <a:rPr lang="fr-FR" sz="2800" b="1" dirty="0"/>
              <a:t>6</a:t>
            </a:r>
            <a:r>
              <a:rPr lang="fr-FR" sz="2800" b="1" baseline="30000" dirty="0"/>
              <a:t>e</a:t>
            </a:r>
            <a:r>
              <a:rPr lang="fr-FR" sz="2800" b="1" dirty="0"/>
              <a:t> : La fondation de Rome : la naissance du mythe</a:t>
            </a:r>
          </a:p>
        </p:txBody>
      </p:sp>
      <p:sp>
        <p:nvSpPr>
          <p:cNvPr id="3" name="ZoneTexte 2"/>
          <p:cNvSpPr txBox="1"/>
          <p:nvPr/>
        </p:nvSpPr>
        <p:spPr>
          <a:xfrm>
            <a:off x="53748" y="3237944"/>
            <a:ext cx="4860040" cy="1631216"/>
          </a:xfrm>
          <a:prstGeom prst="rect">
            <a:avLst/>
          </a:prstGeom>
          <a:noFill/>
        </p:spPr>
        <p:txBody>
          <a:bodyPr wrap="square" rtlCol="0">
            <a:spAutoFit/>
          </a:bodyPr>
          <a:lstStyle/>
          <a:p>
            <a:r>
              <a:rPr lang="fr-FR" sz="2000" b="1" u="sng" dirty="0" smtClean="0"/>
              <a:t>Démarche :</a:t>
            </a:r>
            <a:endParaRPr lang="fr-FR" sz="2000" b="1" u="sng" dirty="0"/>
          </a:p>
          <a:p>
            <a:r>
              <a:rPr lang="fr-FR" sz="2000" dirty="0" smtClean="0"/>
              <a:t>L’élève peut mener l’enquête.</a:t>
            </a:r>
          </a:p>
          <a:p>
            <a:r>
              <a:rPr lang="fr-FR" sz="2000" dirty="0" smtClean="0"/>
              <a:t>2 temps :</a:t>
            </a:r>
          </a:p>
          <a:p>
            <a:pPr marL="285750" indent="-285750">
              <a:buFontTx/>
              <a:buChar char="-"/>
            </a:pPr>
            <a:r>
              <a:rPr lang="fr-FR" sz="2000" dirty="0" smtClean="0"/>
              <a:t>Origines de Rome à partir du mythe.</a:t>
            </a:r>
          </a:p>
          <a:p>
            <a:pPr marL="285750" indent="-285750">
              <a:buFontTx/>
              <a:buChar char="-"/>
            </a:pPr>
            <a:r>
              <a:rPr lang="fr-FR" sz="2000" dirty="0" smtClean="0"/>
              <a:t>Fixation du mythe par César et Auguste.</a:t>
            </a:r>
          </a:p>
        </p:txBody>
      </p:sp>
      <p:sp>
        <p:nvSpPr>
          <p:cNvPr id="4" name="ZoneTexte 3"/>
          <p:cNvSpPr txBox="1"/>
          <p:nvPr/>
        </p:nvSpPr>
        <p:spPr>
          <a:xfrm>
            <a:off x="5076056" y="836712"/>
            <a:ext cx="3672408" cy="59093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b="1" dirty="0" smtClean="0"/>
              <a:t>Les compétences</a:t>
            </a:r>
          </a:p>
          <a:p>
            <a:pPr algn="just"/>
            <a:r>
              <a:rPr lang="fr-FR" b="1" dirty="0" smtClean="0"/>
              <a:t>Se </a:t>
            </a:r>
            <a:r>
              <a:rPr lang="fr-FR" b="1" dirty="0"/>
              <a:t>repérer dans le temps : construire des repères historiques</a:t>
            </a:r>
            <a:endParaRPr lang="fr-FR" dirty="0"/>
          </a:p>
          <a:p>
            <a:pPr algn="just"/>
            <a:r>
              <a:rPr lang="fr-FR" dirty="0"/>
              <a:t>Ordonner des faits les uns par rapport aux autres</a:t>
            </a:r>
            <a:r>
              <a:rPr lang="fr-FR" dirty="0" smtClean="0"/>
              <a:t>.</a:t>
            </a:r>
          </a:p>
          <a:p>
            <a:pPr algn="just"/>
            <a:r>
              <a:rPr lang="fr-FR" dirty="0" smtClean="0"/>
              <a:t>Utiliser des documents donnant à voir une représentation du temps (frise).</a:t>
            </a:r>
          </a:p>
          <a:p>
            <a:pPr algn="just"/>
            <a:r>
              <a:rPr lang="fr-FR" b="1" dirty="0" smtClean="0"/>
              <a:t>Raisonner, justifier une démarche et les choix effectués</a:t>
            </a:r>
          </a:p>
          <a:p>
            <a:pPr algn="just"/>
            <a:r>
              <a:rPr lang="fr-FR" dirty="0" smtClean="0"/>
              <a:t>Poser des questions, se poser des questions.</a:t>
            </a:r>
          </a:p>
          <a:p>
            <a:pPr algn="just"/>
            <a:r>
              <a:rPr lang="fr-FR" dirty="0" smtClean="0"/>
              <a:t>Formuler des hypothèses.</a:t>
            </a:r>
          </a:p>
          <a:p>
            <a:pPr algn="just"/>
            <a:r>
              <a:rPr lang="fr-FR" dirty="0" smtClean="0"/>
              <a:t>Vérifier.</a:t>
            </a:r>
          </a:p>
          <a:p>
            <a:pPr algn="just"/>
            <a:r>
              <a:rPr lang="fr-FR" dirty="0" smtClean="0"/>
              <a:t>Justifier.</a:t>
            </a:r>
          </a:p>
          <a:p>
            <a:pPr algn="just"/>
            <a:r>
              <a:rPr lang="fr-FR" b="1" dirty="0" smtClean="0"/>
              <a:t>Comprendre un document</a:t>
            </a:r>
          </a:p>
          <a:p>
            <a:pPr algn="just"/>
            <a:r>
              <a:rPr lang="fr-FR" dirty="0" smtClean="0"/>
              <a:t>Identifier le document et savoir pourquoi il doit être identifié. (importance de la source en histoire).</a:t>
            </a:r>
          </a:p>
          <a:p>
            <a:pPr algn="r"/>
            <a:r>
              <a:rPr lang="fr-FR" dirty="0"/>
              <a:t>BOEN spécial n° 11 du 26 novembre 2015 pp. </a:t>
            </a:r>
            <a:r>
              <a:rPr lang="fr-FR" dirty="0" smtClean="0"/>
              <a:t>172-173</a:t>
            </a:r>
            <a:endParaRPr lang="fr-FR" dirty="0"/>
          </a:p>
        </p:txBody>
      </p:sp>
      <p:sp>
        <p:nvSpPr>
          <p:cNvPr id="5" name="ZoneTexte 4"/>
          <p:cNvSpPr txBox="1"/>
          <p:nvPr/>
        </p:nvSpPr>
        <p:spPr>
          <a:xfrm>
            <a:off x="179512" y="5373216"/>
            <a:ext cx="4608512" cy="707886"/>
          </a:xfrm>
          <a:prstGeom prst="rect">
            <a:avLst/>
          </a:prstGeom>
          <a:noFill/>
        </p:spPr>
        <p:txBody>
          <a:bodyPr wrap="square" rtlCol="0">
            <a:spAutoFit/>
          </a:bodyPr>
          <a:lstStyle/>
          <a:p>
            <a:pPr algn="just"/>
            <a:r>
              <a:rPr lang="fr-FR" sz="2000" i="1" dirty="0" smtClean="0"/>
              <a:t>L’Histoire</a:t>
            </a:r>
            <a:r>
              <a:rPr lang="fr-FR" sz="2000" dirty="0" smtClean="0"/>
              <a:t> n°370, décembre 2011 sur les Etrusques</a:t>
            </a:r>
          </a:p>
        </p:txBody>
      </p:sp>
      <p:sp>
        <p:nvSpPr>
          <p:cNvPr id="7" name="ZoneTexte 6"/>
          <p:cNvSpPr txBox="1"/>
          <p:nvPr/>
        </p:nvSpPr>
        <p:spPr>
          <a:xfrm>
            <a:off x="122362" y="1054477"/>
            <a:ext cx="4608512" cy="707886"/>
          </a:xfrm>
          <a:prstGeom prst="rect">
            <a:avLst/>
          </a:prstGeom>
          <a:noFill/>
        </p:spPr>
        <p:txBody>
          <a:bodyPr wrap="square" rtlCol="0">
            <a:spAutoFit/>
          </a:bodyPr>
          <a:lstStyle/>
          <a:p>
            <a:r>
              <a:rPr lang="fr-FR" sz="2000" b="1" u="sng" dirty="0"/>
              <a:t>Thème 2 :</a:t>
            </a:r>
            <a:r>
              <a:rPr lang="fr-FR" sz="2000" b="1" dirty="0"/>
              <a:t> Les récits fondateurs.</a:t>
            </a:r>
          </a:p>
          <a:p>
            <a:r>
              <a:rPr lang="fr-FR" sz="2000" dirty="0"/>
              <a:t>Sous-thème : Rome, du mythe à </a:t>
            </a:r>
            <a:r>
              <a:rPr lang="fr-FR" sz="2000" dirty="0" smtClean="0"/>
              <a:t>l’histoire</a:t>
            </a:r>
            <a:endParaRPr lang="fr-FR" sz="2000" dirty="0"/>
          </a:p>
        </p:txBody>
      </p:sp>
      <p:sp>
        <p:nvSpPr>
          <p:cNvPr id="8" name="ZoneTexte 7"/>
          <p:cNvSpPr txBox="1"/>
          <p:nvPr/>
        </p:nvSpPr>
        <p:spPr>
          <a:xfrm>
            <a:off x="84262" y="1762363"/>
            <a:ext cx="4608512" cy="1323439"/>
          </a:xfrm>
          <a:prstGeom prst="rect">
            <a:avLst/>
          </a:prstGeom>
          <a:noFill/>
        </p:spPr>
        <p:txBody>
          <a:bodyPr wrap="square" rtlCol="0">
            <a:spAutoFit/>
          </a:bodyPr>
          <a:lstStyle/>
          <a:p>
            <a:r>
              <a:rPr lang="fr-FR" sz="2000" b="1" u="sng" dirty="0"/>
              <a:t>Attentes du programme :</a:t>
            </a:r>
          </a:p>
          <a:p>
            <a:r>
              <a:rPr lang="fr-FR" sz="2000" dirty="0"/>
              <a:t>histoire / fiction ;</a:t>
            </a:r>
          </a:p>
          <a:p>
            <a:r>
              <a:rPr lang="fr-FR" sz="2000" dirty="0"/>
              <a:t>faits historiques / croyances;</a:t>
            </a:r>
          </a:p>
          <a:p>
            <a:r>
              <a:rPr lang="fr-FR" sz="2000" dirty="0"/>
              <a:t>Mythe fondateur et domination </a:t>
            </a:r>
            <a:r>
              <a:rPr lang="fr-FR" sz="2000" dirty="0" smtClean="0"/>
              <a:t>romaine</a:t>
            </a:r>
            <a:endParaRPr lang="fr-FR" sz="2000" dirty="0"/>
          </a:p>
        </p:txBody>
      </p:sp>
    </p:spTree>
    <p:extLst>
      <p:ext uri="{BB962C8B-B14F-4D97-AF65-F5344CB8AC3E}">
        <p14:creationId xmlns:p14="http://schemas.microsoft.com/office/powerpoint/2010/main" xmlns="" val="602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496944" cy="523220"/>
          </a:xfrm>
          <a:prstGeom prst="rect">
            <a:avLst/>
          </a:prstGeom>
        </p:spPr>
        <p:txBody>
          <a:bodyPr wrap="square">
            <a:spAutoFit/>
          </a:bodyPr>
          <a:lstStyle/>
          <a:p>
            <a:r>
              <a:rPr lang="fr-FR" sz="2800" b="1" dirty="0"/>
              <a:t>5</a:t>
            </a:r>
            <a:r>
              <a:rPr lang="fr-FR" sz="2800" b="1" baseline="30000" dirty="0"/>
              <a:t>e</a:t>
            </a:r>
            <a:r>
              <a:rPr lang="fr-FR" sz="2800" b="1" dirty="0"/>
              <a:t> : </a:t>
            </a:r>
            <a:r>
              <a:rPr lang="fr-FR" sz="2800" b="1" dirty="0" smtClean="0"/>
              <a:t>Charlemagne</a:t>
            </a:r>
            <a:r>
              <a:rPr lang="fr-FR" sz="2800" b="1" dirty="0"/>
              <a:t> : une reconstruction à partir du mythe</a:t>
            </a:r>
          </a:p>
        </p:txBody>
      </p:sp>
      <p:sp>
        <p:nvSpPr>
          <p:cNvPr id="3" name="Rectangle 2"/>
          <p:cNvSpPr/>
          <p:nvPr/>
        </p:nvSpPr>
        <p:spPr>
          <a:xfrm>
            <a:off x="72000" y="5210036"/>
            <a:ext cx="6700680" cy="523220"/>
          </a:xfrm>
          <a:prstGeom prst="rect">
            <a:avLst/>
          </a:prstGeom>
        </p:spPr>
        <p:txBody>
          <a:bodyPr wrap="none">
            <a:spAutoFit/>
          </a:bodyPr>
          <a:lstStyle/>
          <a:p>
            <a:pPr lvl="0"/>
            <a:r>
              <a:rPr lang="fr-FR" sz="2800" b="1" u="sng" dirty="0" smtClean="0"/>
              <a:t>I. Charlemagne, héritier de l’empire romain</a:t>
            </a:r>
            <a:endParaRPr lang="fr-FR" sz="2800" b="1" u="sng" dirty="0"/>
          </a:p>
        </p:txBody>
      </p:sp>
      <p:sp>
        <p:nvSpPr>
          <p:cNvPr id="5" name="Rectangle 4"/>
          <p:cNvSpPr/>
          <p:nvPr/>
        </p:nvSpPr>
        <p:spPr>
          <a:xfrm>
            <a:off x="72000" y="980728"/>
            <a:ext cx="4283976" cy="3170099"/>
          </a:xfrm>
          <a:prstGeom prst="rect">
            <a:avLst/>
          </a:prstGeom>
        </p:spPr>
        <p:txBody>
          <a:bodyPr wrap="square">
            <a:spAutoFit/>
          </a:bodyPr>
          <a:lstStyle/>
          <a:p>
            <a:r>
              <a:rPr lang="fr-FR" sz="2000" b="1" u="sng" dirty="0" smtClean="0"/>
              <a:t>Thème 1 :</a:t>
            </a:r>
            <a:r>
              <a:rPr lang="fr-FR" sz="2000" dirty="0" smtClean="0"/>
              <a:t> Chrétienté et Islam</a:t>
            </a:r>
          </a:p>
          <a:p>
            <a:r>
              <a:rPr lang="fr-FR" sz="2000" dirty="0" smtClean="0"/>
              <a:t>Sous-thème : Byzance et l’Europe carolingienne</a:t>
            </a:r>
          </a:p>
          <a:p>
            <a:endParaRPr lang="fr-FR" sz="2000" dirty="0" smtClean="0"/>
          </a:p>
          <a:p>
            <a:r>
              <a:rPr lang="fr-FR" sz="2000" b="1" u="sng" dirty="0" smtClean="0"/>
              <a:t>Attentes du programme :</a:t>
            </a:r>
          </a:p>
          <a:p>
            <a:r>
              <a:rPr lang="fr-FR" sz="2000" dirty="0" smtClean="0"/>
              <a:t>Montrer comment naissent et évoluent des empires, d’en souligner l’unité ou le morcellement.</a:t>
            </a:r>
          </a:p>
          <a:p>
            <a:r>
              <a:rPr lang="fr-FR" sz="2000" dirty="0" smtClean="0"/>
              <a:t>Définir les fonctions de </a:t>
            </a:r>
            <a:r>
              <a:rPr lang="fr-FR" sz="2000" i="1" dirty="0" smtClean="0"/>
              <a:t>basileus </a:t>
            </a:r>
            <a:r>
              <a:rPr lang="fr-FR" sz="2000" dirty="0" smtClean="0"/>
              <a:t>et d’empereur.</a:t>
            </a:r>
          </a:p>
        </p:txBody>
      </p:sp>
      <p:sp>
        <p:nvSpPr>
          <p:cNvPr id="6" name="Rectangle 5"/>
          <p:cNvSpPr/>
          <p:nvPr/>
        </p:nvSpPr>
        <p:spPr>
          <a:xfrm>
            <a:off x="4515915" y="749895"/>
            <a:ext cx="4572000" cy="452431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r>
              <a:rPr lang="fr-FR" b="1" dirty="0" smtClean="0"/>
              <a:t>Compétences COMMUNES de la 5</a:t>
            </a:r>
            <a:r>
              <a:rPr lang="fr-FR" b="1" baseline="30000" dirty="0" smtClean="0"/>
              <a:t>e</a:t>
            </a:r>
            <a:r>
              <a:rPr lang="fr-FR" b="1" dirty="0" smtClean="0"/>
              <a:t> à la 3</a:t>
            </a:r>
            <a:r>
              <a:rPr lang="fr-FR" b="1" baseline="30000" dirty="0" smtClean="0"/>
              <a:t>e</a:t>
            </a:r>
          </a:p>
          <a:p>
            <a:pPr algn="just"/>
            <a:r>
              <a:rPr lang="fr-FR" b="1" dirty="0" smtClean="0"/>
              <a:t>Se repérer dans le temps : construire des repères historiques</a:t>
            </a:r>
          </a:p>
          <a:p>
            <a:pPr algn="just"/>
            <a:r>
              <a:rPr lang="fr-FR" dirty="0" smtClean="0"/>
              <a:t>Ordonner des faits les uns par rapport aux autres.</a:t>
            </a:r>
          </a:p>
          <a:p>
            <a:pPr algn="just"/>
            <a:r>
              <a:rPr lang="fr-FR" dirty="0" smtClean="0"/>
              <a:t>Identifier des continuités et des ruptures chronologiques pour s'approprier la périodisation de l'histoire et pratiquer de conscients allers-retours au sein de la chronologie.</a:t>
            </a:r>
          </a:p>
          <a:p>
            <a:pPr algn="just"/>
            <a:r>
              <a:rPr lang="fr-FR" b="1" dirty="0" smtClean="0"/>
              <a:t>Raisonner, justifier une démarche et les choix effectués</a:t>
            </a:r>
          </a:p>
          <a:p>
            <a:pPr algn="just"/>
            <a:r>
              <a:rPr lang="fr-FR" dirty="0" smtClean="0"/>
              <a:t>Poser des questions, se poser des questions à propos de situations historiques.</a:t>
            </a:r>
          </a:p>
          <a:p>
            <a:pPr algn="r"/>
            <a:r>
              <a:rPr lang="fr-FR" dirty="0"/>
              <a:t>BOEN spécial n° 11 du 26 novembre 2015 pp. </a:t>
            </a:r>
            <a:r>
              <a:rPr lang="fr-FR" dirty="0" smtClean="0"/>
              <a:t>310-311</a:t>
            </a:r>
            <a:endParaRPr lang="fr-FR" dirty="0"/>
          </a:p>
        </p:txBody>
      </p:sp>
      <p:sp>
        <p:nvSpPr>
          <p:cNvPr id="4" name="Rectangle 3"/>
          <p:cNvSpPr/>
          <p:nvPr/>
        </p:nvSpPr>
        <p:spPr>
          <a:xfrm>
            <a:off x="0" y="4365104"/>
            <a:ext cx="4572000" cy="646331"/>
          </a:xfrm>
          <a:prstGeom prst="rect">
            <a:avLst/>
          </a:prstGeom>
        </p:spPr>
        <p:txBody>
          <a:bodyPr>
            <a:spAutoFit/>
          </a:bodyPr>
          <a:lstStyle/>
          <a:p>
            <a:r>
              <a:rPr lang="fr-FR" dirty="0"/>
              <a:t> pourquoi Charlemagne apparaît-il légitime pour être couronné empereur? </a:t>
            </a:r>
          </a:p>
        </p:txBody>
      </p:sp>
    </p:spTree>
    <p:extLst>
      <p:ext uri="{BB962C8B-B14F-4D97-AF65-F5344CB8AC3E}">
        <p14:creationId xmlns:p14="http://schemas.microsoft.com/office/powerpoint/2010/main" xmlns="" val="322487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9594"/>
            <a:ext cx="8640960" cy="69171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6372200" y="116632"/>
            <a:ext cx="1935145" cy="261610"/>
          </a:xfrm>
          <a:prstGeom prst="rect">
            <a:avLst/>
          </a:prstGeom>
        </p:spPr>
        <p:txBody>
          <a:bodyPr wrap="none">
            <a:spAutoFit/>
          </a:bodyPr>
          <a:lstStyle/>
          <a:p>
            <a:r>
              <a:rPr lang="fr-FR" sz="1100" u="sng" dirty="0"/>
              <a:t>Source :</a:t>
            </a:r>
            <a:r>
              <a:rPr lang="fr-FR" sz="1100" dirty="0"/>
              <a:t> </a:t>
            </a:r>
            <a:r>
              <a:rPr lang="fr-FR" sz="1100" dirty="0" smtClean="0"/>
              <a:t>www.lelivrescolaire.fr</a:t>
            </a:r>
            <a:endParaRPr lang="fr-FR" sz="1100" dirty="0"/>
          </a:p>
        </p:txBody>
      </p:sp>
    </p:spTree>
    <p:extLst>
      <p:ext uri="{BB962C8B-B14F-4D97-AF65-F5344CB8AC3E}">
        <p14:creationId xmlns:p14="http://schemas.microsoft.com/office/powerpoint/2010/main" xmlns="" val="4065123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ni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85" y="662506"/>
            <a:ext cx="9123030" cy="499509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414198" y="5805264"/>
            <a:ext cx="4315605" cy="461665"/>
          </a:xfrm>
          <a:prstGeom prst="rect">
            <a:avLst/>
          </a:prstGeom>
        </p:spPr>
        <p:txBody>
          <a:bodyPr wrap="none">
            <a:spAutoFit/>
          </a:bodyPr>
          <a:lstStyle/>
          <a:p>
            <a:r>
              <a:rPr lang="fr-FR" sz="2400" dirty="0"/>
              <a:t>Denier </a:t>
            </a:r>
            <a:r>
              <a:rPr lang="fr-FR" sz="2400" dirty="0" smtClean="0"/>
              <a:t>d’argent</a:t>
            </a:r>
            <a:r>
              <a:rPr lang="fr-FR" sz="2400" dirty="0"/>
              <a:t>, v. 812, </a:t>
            </a:r>
            <a:r>
              <a:rPr lang="fr-FR" sz="2400" dirty="0" err="1"/>
              <a:t>BnF</a:t>
            </a:r>
            <a:r>
              <a:rPr lang="fr-FR" sz="2400" dirty="0"/>
              <a:t>, </a:t>
            </a:r>
            <a:r>
              <a:rPr lang="fr-FR" sz="2400" dirty="0" smtClean="0"/>
              <a:t>Paris</a:t>
            </a:r>
            <a:endParaRPr lang="fr-FR" sz="2400" dirty="0"/>
          </a:p>
        </p:txBody>
      </p:sp>
    </p:spTree>
    <p:extLst>
      <p:ext uri="{BB962C8B-B14F-4D97-AF65-F5344CB8AC3E}">
        <p14:creationId xmlns:p14="http://schemas.microsoft.com/office/powerpoint/2010/main" xmlns="" val="1022624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4210</TotalTime>
  <Words>1096</Words>
  <Application>Microsoft Office PowerPoint</Application>
  <PresentationFormat>Affichage à l'écran (4:3)</PresentationFormat>
  <Paragraphs>173</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Manu</dc:creator>
  <cp:lastModifiedBy>annetravail</cp:lastModifiedBy>
  <cp:revision>93</cp:revision>
  <dcterms:created xsi:type="dcterms:W3CDTF">2016-02-08T13:16:18Z</dcterms:created>
  <dcterms:modified xsi:type="dcterms:W3CDTF">2016-05-24T16:26:52Z</dcterms:modified>
</cp:coreProperties>
</file>