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57"/>
    <p:restoredTop sz="95905" autoAdjust="0"/>
  </p:normalViewPr>
  <p:slideViewPr>
    <p:cSldViewPr snapToGrid="0" snapToObjects="1">
      <p:cViewPr varScale="1">
        <p:scale>
          <a:sx n="65" d="100"/>
          <a:sy n="65" d="100"/>
        </p:scale>
        <p:origin x="4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826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0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0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outer une citation à l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-Gilles Allain</a:t>
            </a:r>
          </a:p>
        </p:txBody>
      </p:sp>
      <p:sp>
        <p:nvSpPr>
          <p:cNvPr id="113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Alternativ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e du titre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Texte du titre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exte du titre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exte du titre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e niveau 1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esen.education.f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wikipedia.org" TargetMode="External"/><Relationship Id="rId5" Type="http://schemas.openxmlformats.org/officeDocument/2006/relationships/hyperlink" Target="http://www.uakron.edu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3" Type="http://schemas.openxmlformats.org/officeDocument/2006/relationships/image" Target="../media/image2.jpeg"/><Relationship Id="rId7" Type="http://schemas.openxmlformats.org/officeDocument/2006/relationships/image" Target="../media/image6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10" Type="http://schemas.openxmlformats.org/officeDocument/2006/relationships/image" Target="../media/image9.tif"/><Relationship Id="rId4" Type="http://schemas.openxmlformats.org/officeDocument/2006/relationships/image" Target="../media/image3.jpeg"/><Relationship Id="rId9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eussirenchin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PLC (project Life cycle, démarche de projet) et fondements du projet…"/>
          <p:cNvSpPr txBox="1">
            <a:spLocks noGrp="1"/>
          </p:cNvSpPr>
          <p:nvPr>
            <p:ph type="title"/>
          </p:nvPr>
        </p:nvSpPr>
        <p:spPr>
          <a:xfrm>
            <a:off x="660400" y="1863228"/>
            <a:ext cx="11684000" cy="3332710"/>
          </a:xfrm>
          <a:prstGeom prst="rect">
            <a:avLst/>
          </a:prstGeom>
        </p:spPr>
        <p:txBody>
          <a:bodyPr/>
          <a:lstStyle/>
          <a:p>
            <a:pPr defTabSz="233679">
              <a:defRPr sz="2480" spc="396"/>
            </a:pPr>
            <a:r>
              <a:t>PLC (project Life cycle, démarche de projet) et fondements du projet</a:t>
            </a:r>
          </a:p>
          <a:p>
            <a:pPr defTabSz="233679">
              <a:defRPr sz="2480" spc="396"/>
            </a:pPr>
            <a:endParaRPr/>
          </a:p>
          <a:p>
            <a:pPr marL="91440" indent="-91440" defTabSz="233679">
              <a:buSzPct val="100000"/>
              <a:defRPr sz="2480" spc="396"/>
            </a:pPr>
            <a:r>
              <a:t> </a:t>
            </a:r>
            <a:r>
              <a:rPr sz="2000" spc="319"/>
              <a:t>BTS SP3S2 : Module « G-Méthodologies appliquées au secteur sanitaire et social » </a:t>
            </a:r>
          </a:p>
          <a:p>
            <a:pPr marL="91440" indent="-91440" defTabSz="233679">
              <a:buSzPct val="100000"/>
              <a:defRPr sz="2480" spc="396"/>
            </a:pPr>
            <a:endParaRPr sz="2000" spc="319"/>
          </a:p>
          <a:p>
            <a:pPr defTabSz="233679">
              <a:defRPr sz="2480" spc="396"/>
            </a:pPr>
            <a:endParaRPr sz="2000" spc="319"/>
          </a:p>
          <a:p>
            <a:pPr defTabSz="233679">
              <a:defRPr sz="2480" spc="396"/>
            </a:pPr>
            <a:r>
              <a:t> </a:t>
            </a:r>
          </a:p>
        </p:txBody>
      </p:sp>
      <p:sp>
        <p:nvSpPr>
          <p:cNvPr id="141" name="project management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14105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defTabSz="572516">
              <a:defRPr sz="6076" spc="972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project management</a:t>
            </a:r>
          </a:p>
        </p:txBody>
      </p:sp>
      <p:sp>
        <p:nvSpPr>
          <p:cNvPr id="142" name="Lycée La Colinière (Nantes, 44)…"/>
          <p:cNvSpPr txBox="1"/>
          <p:nvPr/>
        </p:nvSpPr>
        <p:spPr>
          <a:xfrm>
            <a:off x="771906" y="4997449"/>
            <a:ext cx="4329075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/>
            </a:pPr>
            <a:r>
              <a:t>Lycée La Colinière (Nantes, 44)</a:t>
            </a:r>
          </a:p>
          <a:p>
            <a:pPr algn="l">
              <a:defRPr sz="2400"/>
            </a:pPr>
            <a:r>
              <a:t>Cyrille KABORE</a:t>
            </a:r>
          </a:p>
          <a:p>
            <a:pPr algn="l">
              <a:defRPr sz="2400"/>
            </a:pPr>
            <a:r>
              <a:t>Cyrille.Kabore@ac-nantes.fr</a:t>
            </a:r>
          </a:p>
          <a:p>
            <a:pPr algn="l">
              <a:defRPr sz="2400"/>
            </a:pPr>
            <a:r>
              <a:t>06.33.33.32.65</a:t>
            </a:r>
          </a:p>
          <a:p>
            <a:pPr algn="l">
              <a:defRPr sz="2400"/>
            </a:pPr>
            <a:r>
              <a:t>Mai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xfrm>
            <a:off x="11457246" y="4841768"/>
            <a:ext cx="1547554" cy="2321330"/>
          </a:xfrm>
          <a:prstGeom prst="rect">
            <a:avLst/>
          </a:prstGeom>
        </p:spPr>
      </p:pic>
      <p:sp>
        <p:nvSpPr>
          <p:cNvPr id="193" name="Méthodes d’investigation"/>
          <p:cNvSpPr txBox="1">
            <a:spLocks noGrp="1"/>
          </p:cNvSpPr>
          <p:nvPr>
            <p:ph type="title"/>
          </p:nvPr>
        </p:nvSpPr>
        <p:spPr>
          <a:xfrm>
            <a:off x="470569" y="266402"/>
            <a:ext cx="12063661" cy="3431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33679">
              <a:defRPr sz="1800" spc="288"/>
            </a:lvl1pPr>
          </a:lstStyle>
          <a:p>
            <a:pPr algn="r"/>
            <a:r>
              <a:rPr dirty="0" err="1"/>
              <a:t>Méthodes</a:t>
            </a:r>
            <a:r>
              <a:rPr dirty="0"/>
              <a:t> </a:t>
            </a:r>
            <a:r>
              <a:rPr dirty="0" err="1"/>
              <a:t>d’investigation</a:t>
            </a:r>
            <a:endParaRPr dirty="0"/>
          </a:p>
        </p:txBody>
      </p:sp>
      <p:sp>
        <p:nvSpPr>
          <p:cNvPr id="194" name="Questionnaire d’enquête (démarche) :…"/>
          <p:cNvSpPr txBox="1">
            <a:spLocks noGrp="1"/>
          </p:cNvSpPr>
          <p:nvPr>
            <p:ph type="body" idx="1"/>
          </p:nvPr>
        </p:nvSpPr>
        <p:spPr>
          <a:xfrm>
            <a:off x="571500" y="730522"/>
            <a:ext cx="11291144" cy="82925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4846" indent="-254846" defTabSz="251206">
              <a:spcBef>
                <a:spcPts val="1300"/>
              </a:spcBef>
              <a:buClrTx/>
              <a:buSzPct val="100000"/>
              <a:buAutoNum type="arabicPeriod"/>
              <a:defRPr sz="1548"/>
            </a:pPr>
            <a:r>
              <a:rPr sz="1600" dirty="0"/>
              <a:t>Questionnaire </a:t>
            </a:r>
            <a:r>
              <a:rPr sz="1600" dirty="0" err="1"/>
              <a:t>d’enquête</a:t>
            </a:r>
            <a:r>
              <a:rPr sz="1600" dirty="0"/>
              <a:t> (démarche) :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E1 « </a:t>
            </a:r>
            <a:r>
              <a:rPr sz="1600" dirty="0" err="1"/>
              <a:t>Inscrire</a:t>
            </a:r>
            <a:r>
              <a:rPr sz="1600" dirty="0"/>
              <a:t> </a:t>
            </a:r>
            <a:r>
              <a:rPr sz="1600" dirty="0" err="1"/>
              <a:t>l’enquête</a:t>
            </a:r>
            <a:r>
              <a:rPr sz="1600" dirty="0"/>
              <a:t> dans </a:t>
            </a:r>
            <a:r>
              <a:rPr sz="1600" dirty="0" err="1"/>
              <a:t>une</a:t>
            </a:r>
            <a:r>
              <a:rPr sz="1600" dirty="0"/>
              <a:t> étude » : </a:t>
            </a:r>
            <a:r>
              <a:rPr sz="1600" dirty="0" err="1"/>
              <a:t>objet</a:t>
            </a:r>
            <a:r>
              <a:rPr sz="1600" dirty="0"/>
              <a:t>, </a:t>
            </a:r>
            <a:r>
              <a:rPr sz="1600" dirty="0" err="1"/>
              <a:t>objectif</a:t>
            </a:r>
            <a:r>
              <a:rPr sz="1600" dirty="0"/>
              <a:t>, </a:t>
            </a:r>
            <a:r>
              <a:rPr sz="1600" dirty="0" err="1"/>
              <a:t>commanditaire</a:t>
            </a:r>
            <a:r>
              <a:rPr sz="1600" dirty="0"/>
              <a:t>, nature des </a:t>
            </a:r>
            <a:r>
              <a:rPr sz="1600" dirty="0" err="1"/>
              <a:t>informations</a:t>
            </a:r>
            <a:r>
              <a:rPr sz="1600" dirty="0"/>
              <a:t>, durée (</a:t>
            </a:r>
            <a:r>
              <a:rPr sz="1600" dirty="0" err="1"/>
              <a:t>transversale</a:t>
            </a:r>
            <a:r>
              <a:rPr sz="1600" dirty="0"/>
              <a:t>, </a:t>
            </a:r>
            <a:r>
              <a:rPr sz="1600" dirty="0" err="1"/>
              <a:t>longitudinale</a:t>
            </a:r>
            <a:r>
              <a:rPr sz="1600" dirty="0"/>
              <a:t>, </a:t>
            </a:r>
            <a:r>
              <a:rPr sz="1600" dirty="0" err="1"/>
              <a:t>permanente</a:t>
            </a:r>
            <a:r>
              <a:rPr sz="1600" dirty="0"/>
              <a:t>), population </a:t>
            </a:r>
            <a:r>
              <a:rPr sz="1600" dirty="0" err="1"/>
              <a:t>cible</a:t>
            </a:r>
            <a:r>
              <a:rPr sz="1600" dirty="0"/>
              <a:t>, </a:t>
            </a:r>
            <a:r>
              <a:rPr sz="1600" dirty="0" err="1"/>
              <a:t>faisabilité</a:t>
            </a:r>
            <a:endParaRPr sz="1600" dirty="0"/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E2 « </a:t>
            </a:r>
            <a:r>
              <a:rPr sz="1600" dirty="0" err="1"/>
              <a:t>Concevoir</a:t>
            </a:r>
            <a:r>
              <a:rPr sz="1600" dirty="0"/>
              <a:t> </a:t>
            </a:r>
            <a:r>
              <a:rPr sz="1600" dirty="0" err="1"/>
              <a:t>l’enquête</a:t>
            </a:r>
            <a:r>
              <a:rPr sz="1600" dirty="0"/>
              <a:t> » : </a:t>
            </a:r>
            <a:r>
              <a:rPr sz="1600" dirty="0" err="1"/>
              <a:t>choix</a:t>
            </a:r>
            <a:r>
              <a:rPr sz="1600" dirty="0"/>
              <a:t> (</a:t>
            </a:r>
            <a:r>
              <a:rPr sz="1600" u="sng" dirty="0">
                <a:latin typeface="Avenir Heavy"/>
                <a:ea typeface="Avenir Heavy"/>
                <a:cs typeface="Avenir Heavy"/>
                <a:sym typeface="Avenir Heavy"/>
              </a:rPr>
              <a:t>questionnaire </a:t>
            </a:r>
            <a:r>
              <a:rPr sz="1600" u="sng" dirty="0" err="1">
                <a:latin typeface="Avenir Heavy"/>
                <a:ea typeface="Avenir Heavy"/>
                <a:cs typeface="Avenir Heavy"/>
                <a:sym typeface="Avenir Heavy"/>
              </a:rPr>
              <a:t>d’enquête</a:t>
            </a:r>
            <a:r>
              <a:rPr sz="1600" dirty="0"/>
              <a:t>, recherche </a:t>
            </a:r>
            <a:r>
              <a:rPr sz="1600" dirty="0" err="1"/>
              <a:t>documentaire</a:t>
            </a:r>
            <a:r>
              <a:rPr sz="1600" dirty="0"/>
              <a:t>, observation, </a:t>
            </a:r>
            <a:r>
              <a:rPr sz="1600" dirty="0" err="1"/>
              <a:t>entretien</a:t>
            </a:r>
            <a:r>
              <a:rPr sz="1600" dirty="0"/>
              <a:t> </a:t>
            </a:r>
            <a:r>
              <a:rPr sz="1600" dirty="0" err="1"/>
              <a:t>d’investigation</a:t>
            </a:r>
            <a:r>
              <a:rPr sz="1600" dirty="0"/>
              <a:t>, Focus Group, Work Café), </a:t>
            </a:r>
            <a:r>
              <a:rPr sz="1600" dirty="0" err="1"/>
              <a:t>choix</a:t>
            </a:r>
            <a:r>
              <a:rPr sz="1600" dirty="0"/>
              <a:t> de </a:t>
            </a:r>
            <a:r>
              <a:rPr sz="1600" dirty="0" err="1"/>
              <a:t>l’outil</a:t>
            </a:r>
            <a:r>
              <a:rPr sz="1600" dirty="0"/>
              <a:t> (</a:t>
            </a:r>
            <a:r>
              <a:rPr sz="1600" u="sng" dirty="0">
                <a:latin typeface="Avenir Heavy"/>
                <a:ea typeface="Avenir Heavy"/>
                <a:cs typeface="Avenir Heavy"/>
                <a:sym typeface="Avenir Heavy"/>
              </a:rPr>
              <a:t>questionnaire</a:t>
            </a:r>
            <a:r>
              <a:rPr sz="1600" dirty="0"/>
              <a:t>, guide </a:t>
            </a:r>
            <a:r>
              <a:rPr sz="1600" dirty="0" err="1"/>
              <a:t>d’entretien</a:t>
            </a:r>
            <a:r>
              <a:rPr sz="1600" dirty="0"/>
              <a:t>, grille </a:t>
            </a:r>
            <a:r>
              <a:rPr sz="1600" dirty="0" err="1"/>
              <a:t>d’observation</a:t>
            </a:r>
            <a:r>
              <a:rPr sz="1600" dirty="0"/>
              <a:t>), </a:t>
            </a:r>
            <a:r>
              <a:rPr sz="1600" dirty="0" err="1"/>
              <a:t>délimitation</a:t>
            </a:r>
            <a:r>
              <a:rPr sz="1600" dirty="0"/>
              <a:t> de la population </a:t>
            </a:r>
            <a:r>
              <a:rPr sz="1600" dirty="0" err="1"/>
              <a:t>étudiée</a:t>
            </a:r>
            <a:r>
              <a:rPr sz="1600" dirty="0"/>
              <a:t>, construction de </a:t>
            </a:r>
            <a:r>
              <a:rPr sz="1600" dirty="0" err="1"/>
              <a:t>l’échantillon</a:t>
            </a:r>
            <a:r>
              <a:rPr sz="1600" dirty="0"/>
              <a:t>, conception de </a:t>
            </a:r>
            <a:r>
              <a:rPr sz="1600" dirty="0" err="1"/>
              <a:t>l’outil</a:t>
            </a:r>
            <a:r>
              <a:rPr sz="1600" dirty="0"/>
              <a:t>, mode </a:t>
            </a:r>
            <a:r>
              <a:rPr sz="1600" dirty="0" err="1"/>
              <a:t>d’administration</a:t>
            </a:r>
            <a:r>
              <a:rPr sz="1600" dirty="0"/>
              <a:t> (face à face, par </a:t>
            </a:r>
            <a:r>
              <a:rPr sz="1600" dirty="0" err="1"/>
              <a:t>téléphone</a:t>
            </a:r>
            <a:r>
              <a:rPr sz="1600" dirty="0"/>
              <a:t>, </a:t>
            </a:r>
            <a:r>
              <a:rPr sz="1600" dirty="0" err="1"/>
              <a:t>informatisé</a:t>
            </a:r>
            <a:r>
              <a:rPr sz="1600" dirty="0"/>
              <a:t>)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E3 « </a:t>
            </a:r>
            <a:r>
              <a:rPr sz="1600" dirty="0" err="1"/>
              <a:t>Réaliser</a:t>
            </a:r>
            <a:r>
              <a:rPr sz="1600" dirty="0"/>
              <a:t> </a:t>
            </a:r>
            <a:r>
              <a:rPr sz="1600" dirty="0" err="1"/>
              <a:t>l’enquête</a:t>
            </a:r>
            <a:r>
              <a:rPr sz="1600" dirty="0"/>
              <a:t> » : </a:t>
            </a:r>
            <a:r>
              <a:rPr sz="1600" dirty="0" err="1"/>
              <a:t>collecte</a:t>
            </a:r>
            <a:r>
              <a:rPr sz="1600" dirty="0"/>
              <a:t> des </a:t>
            </a:r>
            <a:r>
              <a:rPr sz="1600" dirty="0" err="1"/>
              <a:t>informations</a:t>
            </a:r>
            <a:endParaRPr sz="1600" dirty="0"/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E4 « </a:t>
            </a:r>
            <a:r>
              <a:rPr sz="1600" dirty="0" err="1"/>
              <a:t>Traiter</a:t>
            </a:r>
            <a:r>
              <a:rPr sz="1600" dirty="0"/>
              <a:t> et </a:t>
            </a:r>
            <a:r>
              <a:rPr sz="1600" dirty="0" err="1"/>
              <a:t>analyser</a:t>
            </a:r>
            <a:r>
              <a:rPr sz="1600" dirty="0"/>
              <a:t> les </a:t>
            </a:r>
            <a:r>
              <a:rPr sz="1600" dirty="0" err="1"/>
              <a:t>données</a:t>
            </a:r>
            <a:r>
              <a:rPr sz="1600" dirty="0"/>
              <a:t> » : Le Sphinx </a:t>
            </a:r>
            <a:r>
              <a:rPr sz="1600" dirty="0" err="1"/>
              <a:t>ou</a:t>
            </a:r>
            <a:r>
              <a:rPr sz="1600" dirty="0"/>
              <a:t> Ethnos : </a:t>
            </a:r>
            <a:r>
              <a:rPr sz="1600" dirty="0" err="1"/>
              <a:t>recensement</a:t>
            </a:r>
            <a:r>
              <a:rPr sz="1600" dirty="0"/>
              <a:t>, tris à plat, tris </a:t>
            </a:r>
            <a:r>
              <a:rPr sz="1600" dirty="0" err="1"/>
              <a:t>croisés</a:t>
            </a:r>
            <a:r>
              <a:rPr sz="1600" dirty="0"/>
              <a:t>, </a:t>
            </a:r>
            <a:r>
              <a:rPr sz="1600" dirty="0" err="1"/>
              <a:t>graphiques</a:t>
            </a:r>
            <a:r>
              <a:rPr sz="1600" dirty="0"/>
              <a:t>, </a:t>
            </a:r>
            <a:r>
              <a:rPr sz="1600" dirty="0" err="1"/>
              <a:t>analyse</a:t>
            </a:r>
            <a:r>
              <a:rPr sz="1600" dirty="0"/>
              <a:t> des </a:t>
            </a:r>
            <a:r>
              <a:rPr sz="1600" dirty="0" err="1"/>
              <a:t>résultats</a:t>
            </a:r>
            <a:endParaRPr sz="1600" dirty="0"/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E5 « </a:t>
            </a:r>
            <a:r>
              <a:rPr sz="1600" dirty="0" err="1"/>
              <a:t>Présenter</a:t>
            </a:r>
            <a:r>
              <a:rPr sz="1600" dirty="0"/>
              <a:t> et diffuser </a:t>
            </a:r>
            <a:r>
              <a:rPr sz="1600" dirty="0" err="1"/>
              <a:t>l’enquête</a:t>
            </a:r>
            <a:r>
              <a:rPr sz="1600" dirty="0"/>
              <a:t> : rapport </a:t>
            </a:r>
            <a:r>
              <a:rPr sz="1600" dirty="0" err="1"/>
              <a:t>d’enquête</a:t>
            </a:r>
            <a:r>
              <a:rPr sz="1600" dirty="0"/>
              <a:t>, transmission</a:t>
            </a:r>
          </a:p>
          <a:p>
            <a:pPr marL="254846" indent="-254846" defTabSz="251206">
              <a:spcBef>
                <a:spcPts val="1300"/>
              </a:spcBef>
              <a:buClrTx/>
              <a:buSzPct val="100000"/>
              <a:buAutoNum type="arabicPeriod"/>
              <a:defRPr sz="1548"/>
            </a:pPr>
            <a:r>
              <a:rPr sz="1600" dirty="0"/>
              <a:t>Recherche </a:t>
            </a:r>
            <a:r>
              <a:rPr sz="1600" dirty="0" err="1"/>
              <a:t>documentaire</a:t>
            </a:r>
            <a:r>
              <a:rPr sz="1600" dirty="0"/>
              <a:t> (démarche) :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E1 « </a:t>
            </a:r>
            <a:r>
              <a:rPr sz="1600" dirty="0" err="1"/>
              <a:t>Préparer</a:t>
            </a:r>
            <a:r>
              <a:rPr sz="1600" dirty="0"/>
              <a:t> </a:t>
            </a:r>
            <a:r>
              <a:rPr sz="1600" dirty="0" err="1"/>
              <a:t>sa</a:t>
            </a:r>
            <a:r>
              <a:rPr sz="1600" dirty="0"/>
              <a:t> recherche » : </a:t>
            </a:r>
            <a:r>
              <a:rPr sz="1600" dirty="0" err="1"/>
              <a:t>définir</a:t>
            </a:r>
            <a:r>
              <a:rPr sz="1600" dirty="0"/>
              <a:t> le </a:t>
            </a:r>
            <a:r>
              <a:rPr sz="1600" dirty="0" err="1"/>
              <a:t>sujet</a:t>
            </a:r>
            <a:r>
              <a:rPr sz="1600" dirty="0"/>
              <a:t>, </a:t>
            </a:r>
            <a:r>
              <a:rPr sz="1600" dirty="0" err="1"/>
              <a:t>cerner</a:t>
            </a:r>
            <a:r>
              <a:rPr sz="1600" dirty="0"/>
              <a:t> le </a:t>
            </a:r>
            <a:r>
              <a:rPr sz="1600" dirty="0" err="1"/>
              <a:t>sujet</a:t>
            </a:r>
            <a:r>
              <a:rPr sz="1600" dirty="0"/>
              <a:t> (QQQOCPC : Qui ? Quoi ? </a:t>
            </a:r>
            <a:r>
              <a:rPr sz="1600" dirty="0" err="1"/>
              <a:t>Quand</a:t>
            </a:r>
            <a:r>
              <a:rPr sz="1600" dirty="0"/>
              <a:t> ? </a:t>
            </a:r>
            <a:r>
              <a:rPr sz="1600" dirty="0" err="1"/>
              <a:t>Où</a:t>
            </a:r>
            <a:r>
              <a:rPr sz="1600" dirty="0"/>
              <a:t> ? Comment ? </a:t>
            </a:r>
            <a:r>
              <a:rPr sz="1600" dirty="0" err="1"/>
              <a:t>Pourquoi</a:t>
            </a:r>
            <a:r>
              <a:rPr sz="1600" dirty="0"/>
              <a:t> ? </a:t>
            </a:r>
            <a:r>
              <a:rPr sz="1600" dirty="0" err="1"/>
              <a:t>Combien</a:t>
            </a:r>
            <a:r>
              <a:rPr sz="1600" dirty="0"/>
              <a:t> ?), </a:t>
            </a:r>
            <a:r>
              <a:rPr sz="1600" dirty="0" err="1"/>
              <a:t>formuler</a:t>
            </a:r>
            <a:r>
              <a:rPr sz="1600" dirty="0"/>
              <a:t> le </a:t>
            </a:r>
            <a:r>
              <a:rPr sz="1600" dirty="0" err="1"/>
              <a:t>sujet</a:t>
            </a:r>
            <a:r>
              <a:rPr sz="1600" dirty="0"/>
              <a:t>, le </a:t>
            </a:r>
            <a:r>
              <a:rPr sz="1600" dirty="0" err="1"/>
              <a:t>restreindre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l’élargir</a:t>
            </a:r>
            <a:endParaRPr sz="1600" dirty="0"/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E2 « </a:t>
            </a:r>
            <a:r>
              <a:rPr sz="1600" dirty="0" err="1"/>
              <a:t>Sélectionner</a:t>
            </a:r>
            <a:r>
              <a:rPr sz="1600" dirty="0"/>
              <a:t> les sources </a:t>
            </a:r>
            <a:r>
              <a:rPr sz="1600" dirty="0" err="1"/>
              <a:t>d’information</a:t>
            </a:r>
            <a:r>
              <a:rPr sz="1600" dirty="0"/>
              <a:t> » : types de documents (</a:t>
            </a:r>
            <a:r>
              <a:rPr sz="1600" dirty="0" err="1"/>
              <a:t>textuels</a:t>
            </a:r>
            <a:r>
              <a:rPr sz="1600" dirty="0"/>
              <a:t>, </a:t>
            </a:r>
            <a:r>
              <a:rPr sz="1600" dirty="0" err="1"/>
              <a:t>visuels</a:t>
            </a:r>
            <a:r>
              <a:rPr sz="1600" dirty="0"/>
              <a:t>, </a:t>
            </a:r>
            <a:r>
              <a:rPr sz="1600" dirty="0" err="1"/>
              <a:t>audiovisuels</a:t>
            </a:r>
            <a:r>
              <a:rPr sz="1600" dirty="0"/>
              <a:t>), </a:t>
            </a:r>
            <a:r>
              <a:rPr sz="1600" dirty="0" err="1"/>
              <a:t>formes</a:t>
            </a:r>
            <a:r>
              <a:rPr sz="1600" dirty="0"/>
              <a:t> de stockage (CD, DVD, BD, sites web à destination </a:t>
            </a:r>
            <a:r>
              <a:rPr sz="1600" dirty="0" err="1"/>
              <a:t>d’internet</a:t>
            </a:r>
            <a:r>
              <a:rPr sz="1600" dirty="0"/>
              <a:t>), </a:t>
            </a:r>
            <a:r>
              <a:rPr sz="1600" dirty="0" err="1"/>
              <a:t>lieux</a:t>
            </a:r>
            <a:r>
              <a:rPr sz="1600" dirty="0"/>
              <a:t> de recherche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E3 « </a:t>
            </a:r>
            <a:r>
              <a:rPr sz="1600" dirty="0" err="1"/>
              <a:t>Chercher</a:t>
            </a:r>
            <a:r>
              <a:rPr sz="1600" dirty="0"/>
              <a:t> et </a:t>
            </a:r>
            <a:r>
              <a:rPr sz="1600" dirty="0" err="1"/>
              <a:t>localiser</a:t>
            </a:r>
            <a:r>
              <a:rPr sz="1600" dirty="0"/>
              <a:t> les documents » : mise à jour d’un journal de </a:t>
            </a:r>
            <a:r>
              <a:rPr sz="1600" dirty="0" err="1"/>
              <a:t>bord</a:t>
            </a:r>
            <a:endParaRPr sz="1600" dirty="0"/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E4 « </a:t>
            </a:r>
            <a:r>
              <a:rPr sz="1600" dirty="0" err="1"/>
              <a:t>Evaluer</a:t>
            </a:r>
            <a:r>
              <a:rPr sz="1600" dirty="0"/>
              <a:t> la </a:t>
            </a:r>
            <a:r>
              <a:rPr sz="1600" dirty="0" err="1"/>
              <a:t>qualité</a:t>
            </a:r>
            <a:r>
              <a:rPr sz="1600" dirty="0"/>
              <a:t> des sources » : </a:t>
            </a:r>
            <a:r>
              <a:rPr sz="1600" dirty="0" err="1"/>
              <a:t>fiabilité</a:t>
            </a:r>
            <a:r>
              <a:rPr sz="1600" dirty="0"/>
              <a:t>, </a:t>
            </a:r>
            <a:r>
              <a:rPr sz="1600" dirty="0" err="1"/>
              <a:t>accessibilité</a:t>
            </a:r>
            <a:r>
              <a:rPr sz="1600" dirty="0"/>
              <a:t>, pertinence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E5 « </a:t>
            </a:r>
            <a:r>
              <a:rPr sz="1600" dirty="0" err="1"/>
              <a:t>Mettre</a:t>
            </a:r>
            <a:r>
              <a:rPr sz="1600" dirty="0"/>
              <a:t> </a:t>
            </a:r>
            <a:r>
              <a:rPr sz="1600" dirty="0" err="1"/>
              <a:t>en</a:t>
            </a:r>
            <a:r>
              <a:rPr sz="1600" dirty="0"/>
              <a:t> place </a:t>
            </a:r>
            <a:r>
              <a:rPr sz="1600" dirty="0" err="1"/>
              <a:t>une</a:t>
            </a:r>
            <a:r>
              <a:rPr sz="1600" dirty="0"/>
              <a:t> </a:t>
            </a:r>
            <a:r>
              <a:rPr sz="1600" dirty="0" err="1"/>
              <a:t>veille</a:t>
            </a:r>
            <a:r>
              <a:rPr sz="1600" dirty="0"/>
              <a:t> </a:t>
            </a:r>
            <a:r>
              <a:rPr sz="1600" dirty="0" err="1"/>
              <a:t>documentaire</a:t>
            </a:r>
            <a:r>
              <a:rPr sz="1600" dirty="0"/>
              <a:t> » : </a:t>
            </a:r>
            <a:r>
              <a:rPr sz="1600" dirty="0" err="1"/>
              <a:t>dispositif</a:t>
            </a:r>
            <a:r>
              <a:rPr sz="1600" dirty="0"/>
              <a:t> de </a:t>
            </a:r>
            <a:r>
              <a:rPr sz="1600" dirty="0" err="1"/>
              <a:t>veille</a:t>
            </a:r>
            <a:r>
              <a:rPr sz="1600" dirty="0"/>
              <a:t> permanent (</a:t>
            </a:r>
            <a:r>
              <a:rPr sz="1600" dirty="0" err="1"/>
              <a:t>besoins</a:t>
            </a:r>
            <a:r>
              <a:rPr sz="1600" dirty="0"/>
              <a:t> </a:t>
            </a:r>
            <a:r>
              <a:rPr sz="1600" dirty="0" err="1"/>
              <a:t>d’informations</a:t>
            </a:r>
            <a:r>
              <a:rPr sz="1600" dirty="0"/>
              <a:t> </a:t>
            </a:r>
            <a:r>
              <a:rPr sz="1600" dirty="0" err="1"/>
              <a:t>stratégiques</a:t>
            </a:r>
            <a:r>
              <a:rPr sz="1600" dirty="0"/>
              <a:t>), </a:t>
            </a:r>
            <a:r>
              <a:rPr sz="1600" dirty="0" err="1"/>
              <a:t>dispositif</a:t>
            </a:r>
            <a:r>
              <a:rPr sz="1600" dirty="0"/>
              <a:t> de </a:t>
            </a:r>
            <a:r>
              <a:rPr sz="1600" dirty="0" err="1"/>
              <a:t>veille</a:t>
            </a:r>
            <a:r>
              <a:rPr sz="1600" dirty="0"/>
              <a:t> </a:t>
            </a:r>
            <a:r>
              <a:rPr sz="1600" dirty="0" err="1"/>
              <a:t>temporaire</a:t>
            </a:r>
            <a:r>
              <a:rPr sz="1600" dirty="0"/>
              <a:t> (</a:t>
            </a:r>
            <a:r>
              <a:rPr sz="1600" dirty="0" err="1"/>
              <a:t>besoins</a:t>
            </a:r>
            <a:r>
              <a:rPr sz="1600" dirty="0"/>
              <a:t> </a:t>
            </a:r>
            <a:r>
              <a:rPr sz="1600" dirty="0" err="1"/>
              <a:t>d’informations</a:t>
            </a:r>
            <a:r>
              <a:rPr sz="1600" dirty="0"/>
              <a:t> </a:t>
            </a:r>
            <a:r>
              <a:rPr sz="1600" dirty="0" err="1"/>
              <a:t>ponctuelles</a:t>
            </a:r>
            <a:r>
              <a:rPr sz="1600" dirty="0"/>
              <a:t>)</a:t>
            </a:r>
          </a:p>
          <a:p>
            <a:pPr marL="254846" indent="-254846" defTabSz="251206">
              <a:spcBef>
                <a:spcPts val="1300"/>
              </a:spcBef>
              <a:buClrTx/>
              <a:buSzPct val="100000"/>
              <a:buAutoNum type="arabicPeriod"/>
              <a:defRPr sz="1548"/>
            </a:pPr>
            <a:r>
              <a:rPr sz="1600" dirty="0"/>
              <a:t>Observation (démarche) :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E1 « Identifier le cadre de </a:t>
            </a:r>
            <a:r>
              <a:rPr sz="1600" dirty="0" err="1"/>
              <a:t>l’enquête</a:t>
            </a:r>
            <a:r>
              <a:rPr sz="1600" dirty="0"/>
              <a:t> » : </a:t>
            </a:r>
            <a:r>
              <a:rPr sz="1600" dirty="0" err="1"/>
              <a:t>contexte</a:t>
            </a:r>
            <a:r>
              <a:rPr sz="1600" dirty="0"/>
              <a:t>, </a:t>
            </a:r>
            <a:r>
              <a:rPr sz="1600" dirty="0" err="1"/>
              <a:t>objet</a:t>
            </a:r>
            <a:r>
              <a:rPr sz="1600" dirty="0"/>
              <a:t>, </a:t>
            </a:r>
            <a:r>
              <a:rPr sz="1600" dirty="0" err="1"/>
              <a:t>objectif</a:t>
            </a:r>
            <a:endParaRPr sz="1600" dirty="0"/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E2 « </a:t>
            </a:r>
            <a:r>
              <a:rPr sz="1600" dirty="0" err="1"/>
              <a:t>Concevoir</a:t>
            </a:r>
            <a:r>
              <a:rPr sz="1600" dirty="0"/>
              <a:t> la grille </a:t>
            </a:r>
            <a:r>
              <a:rPr sz="1600" dirty="0" err="1"/>
              <a:t>d’observation</a:t>
            </a:r>
            <a:r>
              <a:rPr sz="1600" dirty="0"/>
              <a:t> : population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objet</a:t>
            </a:r>
            <a:r>
              <a:rPr sz="1600" dirty="0"/>
              <a:t> à observer, </a:t>
            </a:r>
            <a:r>
              <a:rPr sz="1600" dirty="0" err="1"/>
              <a:t>hypothèses</a:t>
            </a:r>
            <a:r>
              <a:rPr sz="1600" dirty="0"/>
              <a:t>, variables (</a:t>
            </a:r>
            <a:r>
              <a:rPr sz="1600" dirty="0" err="1"/>
              <a:t>descriptives</a:t>
            </a:r>
            <a:r>
              <a:rPr sz="1600" dirty="0"/>
              <a:t>, </a:t>
            </a:r>
            <a:r>
              <a:rPr sz="1600" dirty="0" err="1"/>
              <a:t>interprétatives</a:t>
            </a:r>
            <a:r>
              <a:rPr sz="1600" dirty="0"/>
              <a:t>), </a:t>
            </a:r>
            <a:r>
              <a:rPr sz="1600" dirty="0" err="1"/>
              <a:t>modalités</a:t>
            </a:r>
            <a:r>
              <a:rPr sz="1600" dirty="0"/>
              <a:t>, </a:t>
            </a:r>
            <a:r>
              <a:rPr sz="1600" dirty="0" err="1"/>
              <a:t>indicateurs</a:t>
            </a:r>
            <a:r>
              <a:rPr sz="1600" dirty="0"/>
              <a:t> </a:t>
            </a:r>
            <a:r>
              <a:rPr sz="1600" dirty="0" err="1"/>
              <a:t>d’appréciation</a:t>
            </a:r>
            <a:r>
              <a:rPr sz="1600" dirty="0"/>
              <a:t>, date, </a:t>
            </a:r>
            <a:r>
              <a:rPr sz="1600" dirty="0" err="1"/>
              <a:t>heure</a:t>
            </a:r>
            <a:r>
              <a:rPr sz="1600" dirty="0"/>
              <a:t>, lieu, modes </a:t>
            </a:r>
            <a:r>
              <a:rPr sz="1600" dirty="0" err="1"/>
              <a:t>d’observation</a:t>
            </a:r>
            <a:r>
              <a:rPr sz="1600" dirty="0"/>
              <a:t> (</a:t>
            </a:r>
            <a:r>
              <a:rPr sz="1600" dirty="0" err="1"/>
              <a:t>directe</a:t>
            </a:r>
            <a:r>
              <a:rPr sz="1600" dirty="0"/>
              <a:t>, </a:t>
            </a:r>
            <a:r>
              <a:rPr sz="1600" dirty="0" err="1"/>
              <a:t>indirecte</a:t>
            </a:r>
            <a:r>
              <a:rPr sz="1600" dirty="0"/>
              <a:t>)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E3 « </a:t>
            </a:r>
            <a:r>
              <a:rPr sz="1600" dirty="0" err="1"/>
              <a:t>Réaliser</a:t>
            </a:r>
            <a:r>
              <a:rPr sz="1600" dirty="0"/>
              <a:t> la grille </a:t>
            </a:r>
            <a:r>
              <a:rPr sz="1600" dirty="0" err="1"/>
              <a:t>d’observation</a:t>
            </a:r>
            <a:r>
              <a:rPr sz="1600" dirty="0"/>
              <a:t> » : sous </a:t>
            </a:r>
            <a:r>
              <a:rPr sz="1600" dirty="0" err="1"/>
              <a:t>forme</a:t>
            </a:r>
            <a:r>
              <a:rPr sz="1600" dirty="0"/>
              <a:t> de tableau, </a:t>
            </a:r>
            <a:r>
              <a:rPr sz="1600" dirty="0" err="1"/>
              <a:t>titre</a:t>
            </a:r>
            <a:r>
              <a:rPr sz="1600" dirty="0"/>
              <a:t>, </a:t>
            </a:r>
            <a:r>
              <a:rPr sz="1600" dirty="0" err="1"/>
              <a:t>rubriques</a:t>
            </a:r>
            <a:r>
              <a:rPr sz="1600" dirty="0"/>
              <a:t>, </a:t>
            </a:r>
            <a:r>
              <a:rPr sz="1600" dirty="0" err="1"/>
              <a:t>symboles</a:t>
            </a:r>
            <a:r>
              <a:rPr sz="1600" dirty="0"/>
              <a:t>, grille </a:t>
            </a:r>
            <a:r>
              <a:rPr sz="1600" dirty="0" err="1"/>
              <a:t>facilitant</a:t>
            </a:r>
            <a:r>
              <a:rPr sz="1600" dirty="0"/>
              <a:t> la </a:t>
            </a:r>
            <a:r>
              <a:rPr sz="1600" dirty="0" err="1"/>
              <a:t>saisie</a:t>
            </a:r>
            <a:r>
              <a:rPr sz="1600" dirty="0"/>
              <a:t> des </a:t>
            </a:r>
            <a:r>
              <a:rPr sz="1600" dirty="0" err="1"/>
              <a:t>informations</a:t>
            </a:r>
            <a:endParaRPr sz="1600" dirty="0"/>
          </a:p>
          <a:p>
            <a:pPr marL="254846" indent="-254846" defTabSz="251206">
              <a:spcBef>
                <a:spcPts val="1300"/>
              </a:spcBef>
              <a:buClrTx/>
              <a:buSzPct val="100000"/>
              <a:buAutoNum type="arabicPeriod"/>
              <a:defRPr sz="1548"/>
            </a:pPr>
            <a:r>
              <a:rPr sz="1600" dirty="0"/>
              <a:t>Entretien </a:t>
            </a:r>
            <a:r>
              <a:rPr sz="1600" dirty="0" err="1"/>
              <a:t>d’investigation</a:t>
            </a:r>
            <a:r>
              <a:rPr sz="1600" dirty="0"/>
              <a:t> (démarche) :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E1 « </a:t>
            </a:r>
            <a:r>
              <a:rPr sz="1600" dirty="0" err="1"/>
              <a:t>Préparer</a:t>
            </a:r>
            <a:r>
              <a:rPr sz="1600" dirty="0"/>
              <a:t> </a:t>
            </a:r>
            <a:r>
              <a:rPr sz="1600" dirty="0" err="1"/>
              <a:t>l’entretien</a:t>
            </a:r>
            <a:r>
              <a:rPr sz="1600" dirty="0"/>
              <a:t> » : </a:t>
            </a:r>
            <a:r>
              <a:rPr sz="1600" dirty="0" err="1"/>
              <a:t>réalisation</a:t>
            </a:r>
            <a:r>
              <a:rPr sz="1600" dirty="0"/>
              <a:t> d’un guide (formulation des questions)</a:t>
            </a:r>
          </a:p>
          <a:p>
            <a:pPr marL="336761" lvl="1" indent="-134704" defTabSz="251206">
              <a:spcBef>
                <a:spcPts val="1300"/>
              </a:spcBef>
              <a:buClrTx/>
              <a:defRPr sz="1032"/>
            </a:pPr>
            <a:r>
              <a:rPr sz="1600" dirty="0"/>
              <a:t>E2 « </a:t>
            </a:r>
            <a:r>
              <a:rPr sz="1600" dirty="0" err="1"/>
              <a:t>Conduire</a:t>
            </a:r>
            <a:r>
              <a:rPr sz="1600" dirty="0"/>
              <a:t> </a:t>
            </a:r>
            <a:r>
              <a:rPr sz="1600" dirty="0" err="1"/>
              <a:t>l’entretien</a:t>
            </a:r>
            <a:r>
              <a:rPr sz="1600" dirty="0"/>
              <a:t> » : poser les questions, </a:t>
            </a:r>
            <a:r>
              <a:rPr sz="1600" dirty="0" err="1"/>
              <a:t>reformuler</a:t>
            </a:r>
            <a:r>
              <a:rPr sz="1600" dirty="0"/>
              <a:t>, </a:t>
            </a:r>
            <a:r>
              <a:rPr sz="1600" dirty="0" err="1"/>
              <a:t>être</a:t>
            </a:r>
            <a:r>
              <a:rPr sz="1600" dirty="0"/>
              <a:t> vigilant aux attitudes non </a:t>
            </a:r>
            <a:r>
              <a:rPr sz="1600" dirty="0" err="1"/>
              <a:t>verbales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-Rudy Ricciotti, l’architecture est un sport de combat, 2013"/>
          <p:cNvSpPr txBox="1">
            <a:spLocks noGrp="1"/>
          </p:cNvSpPr>
          <p:nvPr>
            <p:ph type="body" idx="13"/>
          </p:nvPr>
        </p:nvSpPr>
        <p:spPr>
          <a:xfrm>
            <a:off x="1270000" y="1568450"/>
            <a:ext cx="10464800" cy="787400"/>
          </a:xfrm>
          <a:prstGeom prst="rect">
            <a:avLst/>
          </a:prstGeom>
        </p:spPr>
        <p:txBody>
          <a:bodyPr/>
          <a:lstStyle>
            <a:lvl1pPr>
              <a:defRPr sz="2000" spc="319"/>
            </a:lvl1pPr>
          </a:lstStyle>
          <a:p>
            <a:r>
              <a:t>-Rudy Ricciotti, l’architecture est un sport de combat, 2013</a:t>
            </a:r>
          </a:p>
        </p:txBody>
      </p:sp>
      <p:sp>
        <p:nvSpPr>
          <p:cNvPr id="197" name="« Mes projets sont souvent complexes et difficiles à mettre en oeuvre, sollicitent une gamme complète de compétences, de l’ingénieur à l’ouvrier. Construire ces bâtiments permet de renouveler une mémoire du travail et résister à la délocalisation des emplois »"/>
          <p:cNvSpPr txBox="1">
            <a:spLocks noGrp="1"/>
          </p:cNvSpPr>
          <p:nvPr>
            <p:ph type="body" idx="14"/>
          </p:nvPr>
        </p:nvSpPr>
        <p:spPr>
          <a:xfrm>
            <a:off x="1260475" y="419099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« Mes projets sont souvent complexes et difficiles à mettre en oeuvre, sollicitent une gamme complète de compétences, de l’ingénieur à l’ouvrier. Construire ces bâtiments permet de renouveler une mémoire du travail et résister à la délocalisation des emplois » </a:t>
            </a:r>
          </a:p>
        </p:txBody>
      </p:sp>
      <p:pic>
        <p:nvPicPr>
          <p:cNvPr id="198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t="592" r="1086" b="13617"/>
          <a:stretch>
            <a:fillRect/>
          </a:stretch>
        </p:blipFill>
        <p:spPr>
          <a:xfrm>
            <a:off x="0" y="3613150"/>
            <a:ext cx="12985750" cy="6134100"/>
          </a:xfrm>
          <a:prstGeom prst="rect">
            <a:avLst/>
          </a:prstGeom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9100" y="2238668"/>
            <a:ext cx="2097550" cy="105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737" y="3878266"/>
            <a:ext cx="5918413" cy="290353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Musée des Civilisations d’Europe et de la Méditerranée (MUCEM) à Marseille"/>
          <p:cNvSpPr txBox="1"/>
          <p:nvPr/>
        </p:nvSpPr>
        <p:spPr>
          <a:xfrm>
            <a:off x="6996360" y="3887787"/>
            <a:ext cx="519564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algn="just"/>
            <a:r>
              <a:rPr dirty="0">
                <a:solidFill>
                  <a:schemeClr val="bg1"/>
                </a:solidFill>
              </a:rPr>
              <a:t>Musée des Civilisations d’Europe et de la Méditerranée (M</a:t>
            </a:r>
            <a:r>
              <a:rPr lang="fr-FR" dirty="0">
                <a:solidFill>
                  <a:schemeClr val="bg1"/>
                </a:solidFill>
              </a:rPr>
              <a:t>u</a:t>
            </a:r>
            <a:r>
              <a:rPr dirty="0">
                <a:solidFill>
                  <a:schemeClr val="bg1"/>
                </a:solidFill>
              </a:rPr>
              <a:t>CEM) à Marseille</a:t>
            </a:r>
            <a:endParaRPr lang="fr-FR" dirty="0">
              <a:solidFill>
                <a:schemeClr val="bg1"/>
              </a:solidFill>
            </a:endParaRPr>
          </a:p>
          <a:p>
            <a:pPr algn="just"/>
            <a:r>
              <a:rPr lang="fr-FR" dirty="0">
                <a:solidFill>
                  <a:schemeClr val="bg1"/>
                </a:solidFill>
              </a:rPr>
              <a:t>Photo : Lafarge Media Library – Charles </a:t>
            </a:r>
            <a:r>
              <a:rPr lang="fr-FR" dirty="0" err="1">
                <a:solidFill>
                  <a:schemeClr val="bg1"/>
                </a:solidFill>
              </a:rPr>
              <a:t>Plumey</a:t>
            </a:r>
            <a:r>
              <a:rPr lang="fr-FR" dirty="0">
                <a:solidFill>
                  <a:schemeClr val="bg1"/>
                </a:solidFill>
              </a:rPr>
              <a:t>-Faye</a:t>
            </a:r>
          </a:p>
          <a:p>
            <a:pPr algn="just"/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000" y="2733080"/>
            <a:ext cx="83799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fr-FR" sz="2000" dirty="0"/>
              <a:t>L’architecte Rudy </a:t>
            </a:r>
            <a:r>
              <a:rPr lang="fr-FR" sz="2000" dirty="0" err="1"/>
              <a:t>Ricciotti</a:t>
            </a:r>
            <a:r>
              <a:rPr lang="fr-FR" sz="2000" dirty="0"/>
              <a:t> devant le </a:t>
            </a:r>
            <a:r>
              <a:rPr lang="fr-FR" sz="2000" dirty="0" err="1"/>
              <a:t>MuCEM</a:t>
            </a:r>
            <a:r>
              <a:rPr lang="fr-FR" sz="2000" dirty="0"/>
              <a:t>, à Marseille, le 2 avril 2013. Crédits photo : Gérard Julien / AFP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Light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xfrm>
            <a:off x="7309941" y="622299"/>
            <a:ext cx="5672730" cy="8509094"/>
          </a:xfrm>
          <a:prstGeom prst="rect">
            <a:avLst/>
          </a:prstGeom>
        </p:spPr>
      </p:pic>
      <p:sp>
        <p:nvSpPr>
          <p:cNvPr id="204" name="2 - fondements du projet"/>
          <p:cNvSpPr txBox="1">
            <a:spLocks noGrp="1"/>
          </p:cNvSpPr>
          <p:nvPr>
            <p:ph type="title"/>
          </p:nvPr>
        </p:nvSpPr>
        <p:spPr>
          <a:xfrm>
            <a:off x="647700" y="292100"/>
            <a:ext cx="8971806" cy="433586"/>
          </a:xfrm>
          <a:prstGeom prst="rect">
            <a:avLst/>
          </a:prstGeom>
        </p:spPr>
        <p:txBody>
          <a:bodyPr/>
          <a:lstStyle>
            <a:lvl1pPr defTabSz="251206">
              <a:defRPr sz="1935" spc="309"/>
            </a:lvl1pPr>
          </a:lstStyle>
          <a:p>
            <a:r>
              <a:t>2 - fondements du projet</a:t>
            </a:r>
          </a:p>
        </p:txBody>
      </p:sp>
      <p:sp>
        <p:nvSpPr>
          <p:cNvPr id="205" name="Objectifs + Enjeux…"/>
          <p:cNvSpPr txBox="1">
            <a:spLocks noGrp="1"/>
          </p:cNvSpPr>
          <p:nvPr>
            <p:ph type="body" idx="1"/>
          </p:nvPr>
        </p:nvSpPr>
        <p:spPr>
          <a:xfrm>
            <a:off x="419100" y="786457"/>
            <a:ext cx="11158290" cy="8180686"/>
          </a:xfrm>
          <a:prstGeom prst="rect">
            <a:avLst/>
          </a:prstGeom>
        </p:spPr>
        <p:txBody>
          <a:bodyPr/>
          <a:lstStyle/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 err="1"/>
              <a:t>Objectifs</a:t>
            </a:r>
            <a:r>
              <a:rPr sz="1600" dirty="0"/>
              <a:t> + </a:t>
            </a:r>
            <a:r>
              <a:rPr sz="1600" dirty="0" err="1"/>
              <a:t>Enjeux</a:t>
            </a:r>
            <a:endParaRPr sz="1600" dirty="0"/>
          </a:p>
          <a:p>
            <a:pPr marL="404877" indent="-184024" defTabSz="274574">
              <a:spcBef>
                <a:spcPts val="1500"/>
              </a:spcBef>
              <a:buClr>
                <a:srgbClr val="FFFFFF"/>
              </a:buClr>
              <a:buSzPct val="100000"/>
              <a:defRPr sz="1410"/>
            </a:pPr>
            <a:r>
              <a:rPr sz="1600" dirty="0"/>
              <a:t>Passer de la </a:t>
            </a:r>
            <a:r>
              <a:rPr sz="1600" dirty="0" err="1"/>
              <a:t>demande</a:t>
            </a:r>
            <a:r>
              <a:rPr sz="1600" dirty="0"/>
              <a:t> </a:t>
            </a:r>
            <a:r>
              <a:rPr sz="1600" dirty="0" err="1"/>
              <a:t>initiale</a:t>
            </a:r>
            <a:r>
              <a:rPr sz="1600" dirty="0"/>
              <a:t> qui </a:t>
            </a:r>
            <a:r>
              <a:rPr sz="1600" dirty="0" err="1"/>
              <a:t>vous</a:t>
            </a:r>
            <a:r>
              <a:rPr sz="1600" dirty="0"/>
              <a:t> a </a:t>
            </a:r>
            <a:r>
              <a:rPr sz="1600" dirty="0" err="1"/>
              <a:t>été</a:t>
            </a:r>
            <a:r>
              <a:rPr sz="1600" dirty="0"/>
              <a:t> </a:t>
            </a:r>
            <a:r>
              <a:rPr sz="1600" dirty="0" err="1"/>
              <a:t>transmise</a:t>
            </a:r>
            <a:r>
              <a:rPr sz="1600" dirty="0"/>
              <a:t> à </a:t>
            </a:r>
            <a:r>
              <a:rPr sz="1600" dirty="0" err="1"/>
              <a:t>une</a:t>
            </a:r>
            <a:r>
              <a:rPr sz="1600" dirty="0"/>
              <a:t> </a:t>
            </a:r>
            <a:r>
              <a:rPr sz="1600" dirty="0" err="1"/>
              <a:t>véritable</a:t>
            </a:r>
            <a:r>
              <a:rPr sz="1600" dirty="0"/>
              <a:t> </a:t>
            </a:r>
            <a:r>
              <a:rPr sz="1600" dirty="0" err="1"/>
              <a:t>commande</a:t>
            </a:r>
            <a:endParaRPr sz="1600" dirty="0"/>
          </a:p>
          <a:p>
            <a:pPr marL="404877" indent="-184024" defTabSz="274574">
              <a:spcBef>
                <a:spcPts val="1500"/>
              </a:spcBef>
              <a:buClr>
                <a:srgbClr val="FFFFFF"/>
              </a:buClr>
              <a:buSzPct val="100000"/>
              <a:defRPr sz="1410"/>
            </a:pPr>
            <a:r>
              <a:rPr sz="1600" dirty="0" err="1"/>
              <a:t>Commande</a:t>
            </a:r>
            <a:r>
              <a:rPr sz="1600" dirty="0"/>
              <a:t> —&gt; </a:t>
            </a:r>
            <a:r>
              <a:rPr sz="1600" dirty="0" err="1"/>
              <a:t>conseiller</a:t>
            </a:r>
            <a:r>
              <a:rPr sz="1600" dirty="0"/>
              <a:t> (aider) à </a:t>
            </a:r>
            <a:r>
              <a:rPr sz="1600" dirty="0" err="1"/>
              <a:t>l’action</a:t>
            </a:r>
            <a:r>
              <a:rPr sz="1600" dirty="0"/>
              <a:t> (</a:t>
            </a:r>
            <a:r>
              <a:rPr sz="1600" dirty="0" err="1"/>
              <a:t>décision</a:t>
            </a:r>
            <a:r>
              <a:rPr sz="1600" dirty="0"/>
              <a:t>)</a:t>
            </a:r>
          </a:p>
          <a:p>
            <a:pPr marL="404877" indent="-184024" defTabSz="274574">
              <a:spcBef>
                <a:spcPts val="1500"/>
              </a:spcBef>
              <a:buClr>
                <a:srgbClr val="FFFFFF"/>
              </a:buClr>
              <a:buSzPct val="100000"/>
              <a:defRPr sz="1410"/>
            </a:pPr>
            <a:r>
              <a:rPr sz="1600" dirty="0"/>
              <a:t>On attend de </a:t>
            </a:r>
            <a:r>
              <a:rPr sz="1600" dirty="0" err="1"/>
              <a:t>votre</a:t>
            </a:r>
            <a:r>
              <a:rPr sz="1600" dirty="0"/>
              <a:t> part 1 production : </a:t>
            </a:r>
            <a:r>
              <a:rPr sz="1600" dirty="0" err="1"/>
              <a:t>informée</a:t>
            </a:r>
            <a:r>
              <a:rPr sz="1600" dirty="0"/>
              <a:t> + </a:t>
            </a:r>
            <a:r>
              <a:rPr sz="1600" dirty="0" err="1"/>
              <a:t>étayée</a:t>
            </a:r>
            <a:r>
              <a:rPr sz="1600" dirty="0"/>
              <a:t> + </a:t>
            </a:r>
            <a:r>
              <a:rPr sz="1600" dirty="0" err="1"/>
              <a:t>pragmatique</a:t>
            </a:r>
            <a:r>
              <a:rPr sz="1600" dirty="0"/>
              <a:t> + </a:t>
            </a:r>
            <a:r>
              <a:rPr sz="1600" dirty="0" err="1"/>
              <a:t>réaliste</a:t>
            </a:r>
            <a:r>
              <a:rPr sz="1600" dirty="0"/>
              <a:t> + force de propositions</a:t>
            </a:r>
          </a:p>
          <a:p>
            <a:pPr marL="404877" indent="-184024" defTabSz="274574">
              <a:spcBef>
                <a:spcPts val="1500"/>
              </a:spcBef>
              <a:buClr>
                <a:srgbClr val="FFFFFF"/>
              </a:buClr>
              <a:buSzPct val="100000"/>
              <a:defRPr sz="1410"/>
            </a:pPr>
            <a:r>
              <a:rPr sz="1600" dirty="0" err="1"/>
              <a:t>Demande</a:t>
            </a:r>
            <a:r>
              <a:rPr sz="1600" dirty="0"/>
              <a:t> = </a:t>
            </a:r>
            <a:r>
              <a:rPr sz="1600" dirty="0" err="1"/>
              <a:t>donnée</a:t>
            </a:r>
            <a:r>
              <a:rPr sz="1600" dirty="0"/>
              <a:t> sous </a:t>
            </a:r>
            <a:r>
              <a:rPr sz="1600" dirty="0" err="1"/>
              <a:t>forme</a:t>
            </a:r>
            <a:r>
              <a:rPr sz="1600" dirty="0"/>
              <a:t> d’un </a:t>
            </a:r>
            <a:r>
              <a:rPr sz="1600" dirty="0" err="1"/>
              <a:t>thème</a:t>
            </a:r>
            <a:r>
              <a:rPr sz="1600" dirty="0"/>
              <a:t> </a:t>
            </a:r>
            <a:r>
              <a:rPr sz="1600" dirty="0" err="1"/>
              <a:t>général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</a:t>
            </a:r>
            <a:r>
              <a:rPr sz="1600" dirty="0" err="1"/>
              <a:t>d’une</a:t>
            </a:r>
            <a:r>
              <a:rPr sz="1600" dirty="0"/>
              <a:t> question </a:t>
            </a:r>
            <a:r>
              <a:rPr sz="1600" dirty="0" err="1"/>
              <a:t>spécifique</a:t>
            </a:r>
            <a:r>
              <a:rPr sz="1600" dirty="0"/>
              <a:t>/</a:t>
            </a:r>
            <a:r>
              <a:rPr sz="1600" dirty="0" err="1"/>
              <a:t>précise</a:t>
            </a:r>
            <a:endParaRPr sz="1600" dirty="0"/>
          </a:p>
          <a:p>
            <a:pPr marL="404877" indent="-184024" defTabSz="274574">
              <a:spcBef>
                <a:spcPts val="1500"/>
              </a:spcBef>
              <a:buClr>
                <a:srgbClr val="FFFFFF"/>
              </a:buClr>
              <a:buSzPct val="100000"/>
              <a:defRPr sz="1410"/>
            </a:pPr>
            <a:r>
              <a:rPr sz="1600" dirty="0" err="1"/>
              <a:t>Problèmes</a:t>
            </a:r>
            <a:r>
              <a:rPr sz="1600" dirty="0"/>
              <a:t> </a:t>
            </a:r>
            <a:r>
              <a:rPr sz="1600" dirty="0" err="1"/>
              <a:t>rencontrés</a:t>
            </a:r>
            <a:r>
              <a:rPr sz="1600" dirty="0"/>
              <a:t> (</a:t>
            </a:r>
            <a:r>
              <a:rPr sz="1600" dirty="0" err="1"/>
              <a:t>contraintes</a:t>
            </a:r>
            <a:r>
              <a:rPr sz="1600" dirty="0"/>
              <a:t>) :</a:t>
            </a:r>
          </a:p>
          <a:p>
            <a:pPr marL="554102" lvl="2" indent="-184024" defTabSz="274574">
              <a:spcBef>
                <a:spcPts val="1500"/>
              </a:spcBef>
              <a:buClr>
                <a:srgbClr val="FFFFFF"/>
              </a:buClr>
              <a:buSzPct val="100000"/>
              <a:buChar char="★"/>
              <a:defRPr sz="1410"/>
            </a:pPr>
            <a:r>
              <a:rPr sz="1600" dirty="0" err="1"/>
              <a:t>Demande</a:t>
            </a:r>
            <a:r>
              <a:rPr sz="1600" dirty="0"/>
              <a:t> </a:t>
            </a:r>
            <a:r>
              <a:rPr sz="1600" dirty="0" err="1"/>
              <a:t>peut</a:t>
            </a:r>
            <a:r>
              <a:rPr sz="1600" dirty="0"/>
              <a:t> engager des </a:t>
            </a:r>
            <a:r>
              <a:rPr sz="1600" dirty="0" err="1"/>
              <a:t>opérations</a:t>
            </a:r>
            <a:r>
              <a:rPr sz="1600" dirty="0"/>
              <a:t> (ex. </a:t>
            </a:r>
            <a:r>
              <a:rPr sz="1600" dirty="0" err="1"/>
              <a:t>enquêtes</a:t>
            </a:r>
            <a:r>
              <a:rPr sz="1600" dirty="0"/>
              <a:t>) </a:t>
            </a:r>
            <a:r>
              <a:rPr sz="1600" dirty="0" err="1"/>
              <a:t>infaisables</a:t>
            </a:r>
            <a:endParaRPr sz="1600" dirty="0"/>
          </a:p>
          <a:p>
            <a:pPr marL="554102" lvl="2" indent="-184024" defTabSz="274574">
              <a:spcBef>
                <a:spcPts val="1500"/>
              </a:spcBef>
              <a:buClr>
                <a:srgbClr val="FFFFFF"/>
              </a:buClr>
              <a:buSzPct val="100000"/>
              <a:buChar char="★"/>
              <a:defRPr sz="1410"/>
            </a:pPr>
            <a:r>
              <a:rPr sz="1600" dirty="0" err="1"/>
              <a:t>Demande</a:t>
            </a:r>
            <a:r>
              <a:rPr sz="1600" dirty="0"/>
              <a:t> = Faux </a:t>
            </a:r>
            <a:r>
              <a:rPr sz="1600" dirty="0" err="1"/>
              <a:t>problème</a:t>
            </a:r>
            <a:endParaRPr sz="1600" dirty="0"/>
          </a:p>
          <a:p>
            <a:pPr marL="369063" lvl="1" indent="-184024" defTabSz="274574">
              <a:spcBef>
                <a:spcPts val="1500"/>
              </a:spcBef>
              <a:buClr>
                <a:srgbClr val="FFFFFF"/>
              </a:buClr>
              <a:buSzPct val="100000"/>
              <a:defRPr sz="1410"/>
            </a:pPr>
            <a:r>
              <a:rPr sz="1600" dirty="0" err="1"/>
              <a:t>Redéfinition</a:t>
            </a:r>
            <a:r>
              <a:rPr sz="1600" dirty="0"/>
              <a:t> de la </a:t>
            </a:r>
            <a:r>
              <a:rPr sz="1600" dirty="0" err="1"/>
              <a:t>demande</a:t>
            </a:r>
            <a:r>
              <a:rPr sz="1600" dirty="0"/>
              <a:t> pour </a:t>
            </a:r>
            <a:r>
              <a:rPr sz="1600" dirty="0" err="1"/>
              <a:t>s’engager</a:t>
            </a:r>
            <a:r>
              <a:rPr sz="1600" dirty="0"/>
              <a:t> dans 1 travail :</a:t>
            </a:r>
          </a:p>
          <a:p>
            <a:pPr marL="554102" lvl="2" indent="-184024" defTabSz="274574">
              <a:spcBef>
                <a:spcPts val="1500"/>
              </a:spcBef>
              <a:buClr>
                <a:srgbClr val="FFFFFF"/>
              </a:buClr>
              <a:buSzPct val="100000"/>
              <a:buChar char="★"/>
              <a:defRPr sz="1410"/>
            </a:pPr>
            <a:r>
              <a:rPr sz="1600" dirty="0" err="1"/>
              <a:t>Faisable</a:t>
            </a:r>
            <a:endParaRPr sz="1600" dirty="0"/>
          </a:p>
          <a:p>
            <a:pPr marL="554102" lvl="2" indent="-184024" defTabSz="274574">
              <a:spcBef>
                <a:spcPts val="1500"/>
              </a:spcBef>
              <a:buClr>
                <a:srgbClr val="FFFFFF"/>
              </a:buClr>
              <a:buSzPct val="100000"/>
              <a:buChar char="★"/>
              <a:defRPr sz="1410"/>
            </a:pPr>
            <a:r>
              <a:rPr sz="1600" dirty="0" err="1"/>
              <a:t>Efficace</a:t>
            </a:r>
            <a:endParaRPr sz="1600" dirty="0"/>
          </a:p>
          <a:p>
            <a:pPr marL="554102" lvl="2" indent="-184024" defTabSz="274574">
              <a:spcBef>
                <a:spcPts val="1500"/>
              </a:spcBef>
              <a:buClr>
                <a:srgbClr val="FFFFFF"/>
              </a:buClr>
              <a:buSzPct val="100000"/>
              <a:buChar char="★"/>
              <a:defRPr sz="1410"/>
            </a:pPr>
            <a:r>
              <a:rPr sz="1600" dirty="0"/>
              <a:t>Avec impacts &gt; 0 pour les </a:t>
            </a:r>
            <a:r>
              <a:rPr sz="1600" dirty="0" err="1"/>
              <a:t>acteurs</a:t>
            </a:r>
            <a:r>
              <a:rPr sz="1600" dirty="0"/>
              <a:t> + </a:t>
            </a:r>
            <a:r>
              <a:rPr sz="1600" dirty="0" err="1"/>
              <a:t>système</a:t>
            </a:r>
            <a:endParaRPr sz="1600" dirty="0"/>
          </a:p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Démarche</a:t>
            </a:r>
          </a:p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endParaRPr dirty="0"/>
          </a:p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endParaRPr dirty="0"/>
          </a:p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endParaRPr dirty="0"/>
          </a:p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endParaRPr dirty="0"/>
          </a:p>
          <a:p>
            <a:pPr marL="0" indent="0" defTabSz="274574">
              <a:spcBef>
                <a:spcPts val="1500"/>
              </a:spcBef>
              <a:buSzTx/>
              <a:buNone/>
              <a:defRPr sz="1410">
                <a:latin typeface="Avenir Heavy"/>
                <a:ea typeface="Avenir Heavy"/>
                <a:cs typeface="Avenir Heavy"/>
                <a:sym typeface="Avenir Heavy"/>
              </a:defRPr>
            </a:pPr>
            <a:endParaRPr dirty="0"/>
          </a:p>
        </p:txBody>
      </p:sp>
      <p:sp>
        <p:nvSpPr>
          <p:cNvPr id="206" name="(1)…"/>
          <p:cNvSpPr/>
          <p:nvPr/>
        </p:nvSpPr>
        <p:spPr>
          <a:xfrm>
            <a:off x="419100" y="7162077"/>
            <a:ext cx="4981427" cy="188719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(1)</a:t>
            </a:r>
          </a:p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Repérer les enjeux</a:t>
            </a:r>
          </a:p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Délimiter l’objet</a:t>
            </a:r>
          </a:p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Examiner la Faisabilité/pertinence</a:t>
            </a:r>
          </a:p>
        </p:txBody>
      </p:sp>
      <p:sp>
        <p:nvSpPr>
          <p:cNvPr id="207" name="(2)…"/>
          <p:cNvSpPr/>
          <p:nvPr/>
        </p:nvSpPr>
        <p:spPr>
          <a:xfrm>
            <a:off x="6357343" y="7500016"/>
            <a:ext cx="2510284" cy="1211313"/>
          </a:xfrm>
          <a:prstGeom prst="rect">
            <a:avLst/>
          </a:prstGeom>
          <a:gradFill>
            <a:gsLst>
              <a:gs pos="0">
                <a:schemeClr val="accent4">
                  <a:lumOff val="6102"/>
                </a:schemeClr>
              </a:gs>
              <a:gs pos="100000">
                <a:schemeClr val="accent4">
                  <a:hueOff val="-1002857"/>
                  <a:satOff val="-14634"/>
                  <a:lumOff val="-3303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(2)</a:t>
            </a:r>
          </a:p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Formuler 1 problématique</a:t>
            </a:r>
          </a:p>
        </p:txBody>
      </p:sp>
      <p:sp>
        <p:nvSpPr>
          <p:cNvPr id="208" name="(3)…"/>
          <p:cNvSpPr/>
          <p:nvPr/>
        </p:nvSpPr>
        <p:spPr>
          <a:xfrm>
            <a:off x="9824443" y="7500016"/>
            <a:ext cx="2850803" cy="121131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hueOff val="2987012"/>
                  <a:satOff val="8321"/>
                  <a:lumOff val="-11781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(3)</a:t>
            </a:r>
          </a:p>
          <a:p>
            <a:pPr>
              <a:defRPr sz="1400" cap="all" spc="22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Définir 1 stratégie de traitement</a:t>
            </a:r>
          </a:p>
        </p:txBody>
      </p:sp>
      <p:sp>
        <p:nvSpPr>
          <p:cNvPr id="209" name="Flèche"/>
          <p:cNvSpPr/>
          <p:nvPr/>
        </p:nvSpPr>
        <p:spPr>
          <a:xfrm>
            <a:off x="5388422" y="7650853"/>
            <a:ext cx="1031826" cy="909638"/>
          </a:xfrm>
          <a:prstGeom prst="rightArrow">
            <a:avLst>
              <a:gd name="adj1" fmla="val 25085"/>
              <a:gd name="adj2" fmla="val 65827"/>
            </a:avLst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210" name="Flèche"/>
          <p:cNvSpPr/>
          <p:nvPr/>
        </p:nvSpPr>
        <p:spPr>
          <a:xfrm>
            <a:off x="8855522" y="7650853"/>
            <a:ext cx="1031826" cy="909638"/>
          </a:xfrm>
          <a:prstGeom prst="rightArrow">
            <a:avLst>
              <a:gd name="adj1" fmla="val 25085"/>
              <a:gd name="adj2" fmla="val 65827"/>
            </a:avLst>
          </a:prstGeom>
          <a:gradFill>
            <a:gsLst>
              <a:gs pos="0">
                <a:schemeClr val="accent4">
                  <a:lumOff val="6102"/>
                </a:schemeClr>
              </a:gs>
              <a:gs pos="100000">
                <a:schemeClr val="accent4">
                  <a:hueOff val="-1002857"/>
                  <a:satOff val="-14634"/>
                  <a:lumOff val="-3303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tape 1: focus"/>
          <p:cNvSpPr txBox="1">
            <a:spLocks noGrp="1"/>
          </p:cNvSpPr>
          <p:nvPr>
            <p:ph type="title"/>
          </p:nvPr>
        </p:nvSpPr>
        <p:spPr>
          <a:xfrm>
            <a:off x="660400" y="127000"/>
            <a:ext cx="11684000" cy="405259"/>
          </a:xfrm>
          <a:prstGeom prst="rect">
            <a:avLst/>
          </a:prstGeom>
        </p:spPr>
        <p:txBody>
          <a:bodyPr/>
          <a:lstStyle>
            <a:lvl1pPr defTabSz="233679">
              <a:defRPr sz="1800" spc="288"/>
            </a:lvl1pPr>
          </a:lstStyle>
          <a:p>
            <a:r>
              <a:t>Etape 1: focus</a:t>
            </a:r>
          </a:p>
        </p:txBody>
      </p:sp>
      <p:sp>
        <p:nvSpPr>
          <p:cNvPr id="213" name="Repérer les enjeux :…"/>
          <p:cNvSpPr txBox="1">
            <a:spLocks noGrp="1"/>
          </p:cNvSpPr>
          <p:nvPr>
            <p:ph type="body" idx="1"/>
          </p:nvPr>
        </p:nvSpPr>
        <p:spPr>
          <a:xfrm>
            <a:off x="268932" y="487660"/>
            <a:ext cx="7603382" cy="9035852"/>
          </a:xfrm>
          <a:prstGeom prst="rect">
            <a:avLst/>
          </a:prstGeom>
        </p:spPr>
        <p:txBody>
          <a:bodyPr/>
          <a:lstStyle/>
          <a:p>
            <a:pPr marL="279400" indent="-91440" defTabSz="233679">
              <a:spcBef>
                <a:spcPts val="1600"/>
              </a:spcBef>
              <a:buClr>
                <a:srgbClr val="FFFFFF"/>
              </a:buClr>
              <a:buSzPct val="100000"/>
              <a:defRPr sz="14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 </a:t>
            </a:r>
            <a:r>
              <a:rPr sz="1600" dirty="0" err="1"/>
              <a:t>Repérer</a:t>
            </a:r>
            <a:r>
              <a:rPr sz="1600" dirty="0"/>
              <a:t> les </a:t>
            </a:r>
            <a:r>
              <a:rPr sz="1600" dirty="0" err="1"/>
              <a:t>enjeux</a:t>
            </a:r>
            <a:r>
              <a:rPr sz="1600" dirty="0"/>
              <a:t> :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/>
              <a:t>Liens entre </a:t>
            </a:r>
            <a:r>
              <a:rPr sz="1600" dirty="0" err="1"/>
              <a:t>l’objet</a:t>
            </a:r>
            <a:r>
              <a:rPr sz="1600" dirty="0"/>
              <a:t> (</a:t>
            </a:r>
            <a:r>
              <a:rPr sz="1600" dirty="0" err="1"/>
              <a:t>commande</a:t>
            </a:r>
            <a:r>
              <a:rPr sz="1600" dirty="0"/>
              <a:t>) + politique </a:t>
            </a:r>
            <a:r>
              <a:rPr sz="1600" dirty="0" err="1"/>
              <a:t>nationale</a:t>
            </a:r>
            <a:r>
              <a:rPr sz="1600" dirty="0"/>
              <a:t> ?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/>
              <a:t>Type de </a:t>
            </a:r>
            <a:r>
              <a:rPr sz="1600" dirty="0" err="1"/>
              <a:t>commande</a:t>
            </a:r>
            <a:r>
              <a:rPr sz="1600" dirty="0"/>
              <a:t> ? (</a:t>
            </a:r>
            <a:r>
              <a:rPr sz="1600" dirty="0" err="1"/>
              <a:t>état</a:t>
            </a:r>
            <a:r>
              <a:rPr sz="1600" dirty="0"/>
              <a:t> des </a:t>
            </a:r>
            <a:r>
              <a:rPr sz="1600" dirty="0" err="1"/>
              <a:t>lieux</a:t>
            </a:r>
            <a:r>
              <a:rPr sz="1600" dirty="0"/>
              <a:t>, </a:t>
            </a:r>
            <a:r>
              <a:rPr sz="1600" dirty="0" err="1"/>
              <a:t>contrôle</a:t>
            </a:r>
            <a:r>
              <a:rPr sz="1600" dirty="0"/>
              <a:t>, </a:t>
            </a:r>
            <a:r>
              <a:rPr sz="1600" dirty="0" err="1"/>
              <a:t>évaluation</a:t>
            </a:r>
            <a:r>
              <a:rPr sz="1600" dirty="0"/>
              <a:t>)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 err="1"/>
              <a:t>Attentes</a:t>
            </a:r>
            <a:r>
              <a:rPr sz="1600" dirty="0"/>
              <a:t> </a:t>
            </a:r>
            <a:r>
              <a:rPr sz="1600" dirty="0" err="1"/>
              <a:t>formelles</a:t>
            </a:r>
            <a:r>
              <a:rPr sz="1600" dirty="0"/>
              <a:t>/</a:t>
            </a:r>
            <a:r>
              <a:rPr sz="1600" dirty="0" err="1"/>
              <a:t>informelles</a:t>
            </a:r>
            <a:r>
              <a:rPr sz="1600" dirty="0"/>
              <a:t> di </a:t>
            </a:r>
            <a:r>
              <a:rPr sz="1600" dirty="0" err="1"/>
              <a:t>commanditaire</a:t>
            </a:r>
            <a:r>
              <a:rPr sz="1600" dirty="0"/>
              <a:t> ?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/>
              <a:t>Impacts de </a:t>
            </a:r>
            <a:r>
              <a:rPr sz="1600" dirty="0" err="1"/>
              <a:t>l’enquête</a:t>
            </a:r>
            <a:r>
              <a:rPr sz="1600" dirty="0"/>
              <a:t> ? (gestion RH, gestion financière, formation, </a:t>
            </a:r>
            <a:r>
              <a:rPr sz="1600" dirty="0" err="1"/>
              <a:t>recrutement</a:t>
            </a:r>
            <a:r>
              <a:rPr sz="1600" dirty="0"/>
              <a:t>, </a:t>
            </a:r>
            <a:r>
              <a:rPr sz="1600" dirty="0" err="1"/>
              <a:t>réseaux</a:t>
            </a:r>
            <a:r>
              <a:rPr sz="1600" dirty="0"/>
              <a:t>, </a:t>
            </a:r>
            <a:r>
              <a:rPr sz="1600" dirty="0" err="1"/>
              <a:t>partenariat</a:t>
            </a:r>
            <a:r>
              <a:rPr sz="1600" dirty="0"/>
              <a:t>)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/>
              <a:t>Qui </a:t>
            </a:r>
            <a:r>
              <a:rPr sz="1600" dirty="0" err="1"/>
              <a:t>peut</a:t>
            </a:r>
            <a:r>
              <a:rPr sz="1600" dirty="0"/>
              <a:t> </a:t>
            </a:r>
            <a:r>
              <a:rPr sz="1600" dirty="0" err="1"/>
              <a:t>craindre</a:t>
            </a:r>
            <a:r>
              <a:rPr sz="1600" dirty="0"/>
              <a:t> les </a:t>
            </a:r>
            <a:r>
              <a:rPr sz="1600" dirty="0" err="1"/>
              <a:t>résultats</a:t>
            </a:r>
            <a:r>
              <a:rPr sz="1600" dirty="0"/>
              <a:t> ? </a:t>
            </a:r>
            <a:r>
              <a:rPr sz="1600" dirty="0" err="1"/>
              <a:t>Pourquoi</a:t>
            </a:r>
            <a:r>
              <a:rPr sz="1600" dirty="0"/>
              <a:t> ?</a:t>
            </a:r>
          </a:p>
          <a:p>
            <a:pPr marL="279400" indent="-91440" defTabSz="233679">
              <a:spcBef>
                <a:spcPts val="1600"/>
              </a:spcBef>
              <a:buClr>
                <a:srgbClr val="FFFFFF"/>
              </a:buClr>
              <a:buSzPct val="100000"/>
              <a:defRPr sz="1440"/>
            </a:pPr>
            <a:r>
              <a:rPr sz="1600" dirty="0"/>
              <a:t> </a:t>
            </a:r>
            <a:r>
              <a:rPr sz="1600" dirty="0" err="1">
                <a:latin typeface="Avenir Heavy"/>
                <a:ea typeface="Avenir Heavy"/>
                <a:cs typeface="Avenir Heavy"/>
                <a:sym typeface="Avenir Heavy"/>
              </a:rPr>
              <a:t>Délimiter</a:t>
            </a:r>
            <a:r>
              <a:rPr sz="1600" dirty="0"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sz="1600" dirty="0" err="1">
                <a:latin typeface="Avenir Heavy"/>
                <a:ea typeface="Avenir Heavy"/>
                <a:cs typeface="Avenir Heavy"/>
                <a:sym typeface="Avenir Heavy"/>
              </a:rPr>
              <a:t>l’objet</a:t>
            </a:r>
            <a:r>
              <a:rPr sz="1600" dirty="0">
                <a:latin typeface="Avenir Heavy"/>
                <a:ea typeface="Avenir Heavy"/>
                <a:cs typeface="Avenir Heavy"/>
                <a:sym typeface="Avenir Heavy"/>
              </a:rPr>
              <a:t> :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/>
              <a:t>Explorer : </a:t>
            </a:r>
            <a:r>
              <a:rPr sz="1600" dirty="0" err="1"/>
              <a:t>éléments</a:t>
            </a:r>
            <a:r>
              <a:rPr sz="1600" dirty="0"/>
              <a:t> de </a:t>
            </a:r>
            <a:r>
              <a:rPr sz="1600" dirty="0" err="1"/>
              <a:t>l’objet</a:t>
            </a:r>
            <a:r>
              <a:rPr sz="1600" dirty="0"/>
              <a:t> à </a:t>
            </a:r>
            <a:r>
              <a:rPr sz="1600" dirty="0" err="1"/>
              <a:t>traiter</a:t>
            </a:r>
            <a:r>
              <a:rPr sz="1600" dirty="0"/>
              <a:t> (</a:t>
            </a:r>
            <a:r>
              <a:rPr sz="1600" dirty="0" err="1"/>
              <a:t>caractéristiques</a:t>
            </a:r>
            <a:r>
              <a:rPr sz="1600" dirty="0"/>
              <a:t>, dimensions), </a:t>
            </a:r>
            <a:r>
              <a:rPr sz="1600" dirty="0" err="1"/>
              <a:t>approches</a:t>
            </a:r>
            <a:r>
              <a:rPr sz="1600" dirty="0"/>
              <a:t> (</a:t>
            </a:r>
            <a:r>
              <a:rPr sz="1600" dirty="0" err="1"/>
              <a:t>psychologique</a:t>
            </a:r>
            <a:r>
              <a:rPr sz="1600" dirty="0"/>
              <a:t>, </a:t>
            </a:r>
            <a:r>
              <a:rPr sz="1600" dirty="0" err="1"/>
              <a:t>psychosociale</a:t>
            </a:r>
            <a:r>
              <a:rPr sz="1600" dirty="0"/>
              <a:t>, </a:t>
            </a:r>
            <a:r>
              <a:rPr sz="1600" dirty="0" err="1"/>
              <a:t>organisationnelle</a:t>
            </a:r>
            <a:r>
              <a:rPr sz="1600" dirty="0"/>
              <a:t>, </a:t>
            </a:r>
            <a:r>
              <a:rPr sz="1600" dirty="0" err="1"/>
              <a:t>institutionnelle</a:t>
            </a:r>
            <a:r>
              <a:rPr sz="1600" dirty="0"/>
              <a:t>, </a:t>
            </a:r>
            <a:r>
              <a:rPr sz="1600" dirty="0" err="1"/>
              <a:t>sociologique</a:t>
            </a:r>
            <a:r>
              <a:rPr sz="1600" dirty="0"/>
              <a:t>, politique, </a:t>
            </a:r>
            <a:r>
              <a:rPr sz="1600" dirty="0" err="1"/>
              <a:t>juridique</a:t>
            </a:r>
            <a:r>
              <a:rPr sz="1600" dirty="0"/>
              <a:t>), </a:t>
            </a:r>
            <a:r>
              <a:rPr sz="1600" dirty="0" err="1"/>
              <a:t>hypothèses</a:t>
            </a:r>
            <a:r>
              <a:rPr sz="1600" dirty="0"/>
              <a:t> de </a:t>
            </a:r>
            <a:r>
              <a:rPr sz="1600" dirty="0" err="1"/>
              <a:t>résolution</a:t>
            </a:r>
            <a:r>
              <a:rPr sz="1600" dirty="0"/>
              <a:t> du </a:t>
            </a:r>
            <a:r>
              <a:rPr sz="1600" dirty="0" err="1"/>
              <a:t>problème</a:t>
            </a:r>
            <a:r>
              <a:rPr sz="1600" dirty="0"/>
              <a:t> (</a:t>
            </a:r>
            <a:r>
              <a:rPr sz="1600" dirty="0" err="1"/>
              <a:t>pistes</a:t>
            </a:r>
            <a:r>
              <a:rPr sz="1600" dirty="0"/>
              <a:t>, </a:t>
            </a:r>
            <a:r>
              <a:rPr sz="1600" dirty="0" err="1"/>
              <a:t>réponses</a:t>
            </a:r>
            <a:r>
              <a:rPr sz="1600" dirty="0"/>
              <a:t> a priori, </a:t>
            </a:r>
            <a:r>
              <a:rPr sz="1600" dirty="0" err="1"/>
              <a:t>recommandations</a:t>
            </a:r>
            <a:r>
              <a:rPr sz="1600" dirty="0"/>
              <a:t> à tester)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 err="1"/>
              <a:t>Délimiter</a:t>
            </a:r>
            <a:r>
              <a:rPr sz="1600" dirty="0"/>
              <a:t> : </a:t>
            </a:r>
            <a:r>
              <a:rPr sz="1600" dirty="0" err="1"/>
              <a:t>enjeux</a:t>
            </a:r>
            <a:r>
              <a:rPr sz="1600" dirty="0"/>
              <a:t> + </a:t>
            </a:r>
            <a:r>
              <a:rPr sz="1600" dirty="0" err="1"/>
              <a:t>attentes</a:t>
            </a:r>
            <a:r>
              <a:rPr sz="1600" dirty="0"/>
              <a:t> du </a:t>
            </a:r>
            <a:r>
              <a:rPr sz="1600" dirty="0" err="1"/>
              <a:t>commanditaire</a:t>
            </a:r>
            <a:r>
              <a:rPr sz="1600" dirty="0"/>
              <a:t>, </a:t>
            </a:r>
            <a:r>
              <a:rPr sz="1600" dirty="0" err="1"/>
              <a:t>contexte</a:t>
            </a:r>
            <a:r>
              <a:rPr sz="1600" dirty="0"/>
              <a:t> (national, territorial), </a:t>
            </a:r>
            <a:r>
              <a:rPr sz="1600" dirty="0" err="1"/>
              <a:t>ce</a:t>
            </a:r>
            <a:r>
              <a:rPr sz="1600" dirty="0"/>
              <a:t> qui </a:t>
            </a:r>
            <a:r>
              <a:rPr sz="1600" dirty="0" err="1"/>
              <a:t>est</a:t>
            </a:r>
            <a:r>
              <a:rPr sz="1600" dirty="0"/>
              <a:t> déjà </a:t>
            </a:r>
            <a:r>
              <a:rPr sz="1600" dirty="0" err="1"/>
              <a:t>connu</a:t>
            </a:r>
            <a:r>
              <a:rPr sz="1600" dirty="0"/>
              <a:t> sur le </a:t>
            </a:r>
            <a:r>
              <a:rPr sz="1600" dirty="0" err="1"/>
              <a:t>sujet</a:t>
            </a:r>
            <a:r>
              <a:rPr sz="1600" dirty="0"/>
              <a:t>, </a:t>
            </a:r>
            <a:r>
              <a:rPr sz="1600" dirty="0" err="1"/>
              <a:t>ce</a:t>
            </a:r>
            <a:r>
              <a:rPr sz="1600" dirty="0"/>
              <a:t> qui </a:t>
            </a:r>
            <a:r>
              <a:rPr sz="1600" dirty="0" err="1"/>
              <a:t>est</a:t>
            </a:r>
            <a:r>
              <a:rPr sz="1600" dirty="0"/>
              <a:t> fait </a:t>
            </a:r>
            <a:r>
              <a:rPr sz="1600" dirty="0" err="1"/>
              <a:t>ou</a:t>
            </a:r>
            <a:r>
              <a:rPr sz="1600" dirty="0"/>
              <a:t> a </a:t>
            </a:r>
            <a:r>
              <a:rPr sz="1600" dirty="0" err="1"/>
              <a:t>été</a:t>
            </a:r>
            <a:r>
              <a:rPr sz="1600" dirty="0"/>
              <a:t> fait, </a:t>
            </a:r>
            <a:r>
              <a:rPr sz="1600" dirty="0" err="1"/>
              <a:t>ce</a:t>
            </a:r>
            <a:r>
              <a:rPr sz="1600" dirty="0"/>
              <a:t> qui </a:t>
            </a:r>
            <a:r>
              <a:rPr sz="1600" dirty="0" err="1"/>
              <a:t>semble</a:t>
            </a:r>
            <a:r>
              <a:rPr sz="1600" dirty="0"/>
              <a:t> pose </a:t>
            </a:r>
            <a:r>
              <a:rPr sz="1600" dirty="0" err="1"/>
              <a:t>problème</a:t>
            </a:r>
            <a:endParaRPr sz="1600" dirty="0"/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 err="1"/>
              <a:t>Choisir</a:t>
            </a:r>
            <a:r>
              <a:rPr sz="1600" dirty="0"/>
              <a:t> : 1 </a:t>
            </a:r>
            <a:r>
              <a:rPr sz="1600" dirty="0" err="1"/>
              <a:t>Pré</a:t>
            </a:r>
            <a:r>
              <a:rPr sz="1600" dirty="0"/>
              <a:t>-diagnostic,  la </a:t>
            </a:r>
            <a:r>
              <a:rPr sz="1600" dirty="0" err="1"/>
              <a:t>Visée</a:t>
            </a:r>
            <a:r>
              <a:rPr sz="1600" dirty="0"/>
              <a:t> de </a:t>
            </a:r>
            <a:r>
              <a:rPr sz="1600" dirty="0" err="1"/>
              <a:t>l’opération</a:t>
            </a:r>
            <a:r>
              <a:rPr sz="1600" dirty="0"/>
              <a:t> (</a:t>
            </a:r>
            <a:r>
              <a:rPr sz="1600" dirty="0" err="1"/>
              <a:t>état</a:t>
            </a:r>
            <a:r>
              <a:rPr sz="1600" dirty="0"/>
              <a:t> des </a:t>
            </a:r>
            <a:r>
              <a:rPr sz="1600" dirty="0" err="1"/>
              <a:t>lieux</a:t>
            </a:r>
            <a:r>
              <a:rPr sz="1600" dirty="0"/>
              <a:t> ? </a:t>
            </a:r>
            <a:r>
              <a:rPr sz="1600" dirty="0" err="1"/>
              <a:t>Contrôle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Evaluation ?), la </a:t>
            </a:r>
            <a:r>
              <a:rPr sz="1600" dirty="0" err="1"/>
              <a:t>Focale</a:t>
            </a:r>
            <a:r>
              <a:rPr sz="1600" dirty="0"/>
              <a:t> de la </a:t>
            </a:r>
            <a:r>
              <a:rPr sz="1600" dirty="0" err="1"/>
              <a:t>commande</a:t>
            </a:r>
            <a:r>
              <a:rPr sz="1600" dirty="0"/>
              <a:t> (</a:t>
            </a:r>
            <a:r>
              <a:rPr sz="1600" dirty="0" err="1"/>
              <a:t>conformité</a:t>
            </a:r>
            <a:r>
              <a:rPr sz="1600" dirty="0"/>
              <a:t>, </a:t>
            </a:r>
            <a:r>
              <a:rPr sz="1600" dirty="0" err="1"/>
              <a:t>efficacité</a:t>
            </a:r>
            <a:r>
              <a:rPr sz="1600" dirty="0"/>
              <a:t>, </a:t>
            </a:r>
            <a:r>
              <a:rPr sz="1600" dirty="0" err="1"/>
              <a:t>efficience</a:t>
            </a:r>
            <a:r>
              <a:rPr sz="1600" dirty="0"/>
              <a:t>, </a:t>
            </a:r>
            <a:r>
              <a:rPr sz="1600" dirty="0" err="1"/>
              <a:t>cohérence</a:t>
            </a:r>
            <a:r>
              <a:rPr sz="1600" dirty="0"/>
              <a:t>, pertinence)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sz="1600" i="1" dirty="0">
                <a:latin typeface="Avenir Heavy"/>
                <a:ea typeface="Avenir Heavy"/>
                <a:cs typeface="Avenir Heavy"/>
                <a:sym typeface="Avenir Heavy"/>
              </a:rPr>
              <a:t>Remarque :</a:t>
            </a:r>
            <a:r>
              <a:rPr sz="1600" dirty="0"/>
              <a:t> </a:t>
            </a:r>
            <a:r>
              <a:rPr sz="1600" dirty="0" err="1"/>
              <a:t>Conformité</a:t>
            </a:r>
            <a:r>
              <a:rPr sz="1600" dirty="0"/>
              <a:t> (</a:t>
            </a:r>
            <a:r>
              <a:rPr sz="1600" dirty="0" err="1"/>
              <a:t>normes</a:t>
            </a:r>
            <a:r>
              <a:rPr sz="1600" dirty="0"/>
              <a:t>, </a:t>
            </a:r>
            <a:r>
              <a:rPr sz="1600" dirty="0" err="1"/>
              <a:t>réglementations</a:t>
            </a:r>
            <a:r>
              <a:rPr sz="1600" dirty="0"/>
              <a:t>), </a:t>
            </a:r>
            <a:r>
              <a:rPr sz="1600" dirty="0" err="1"/>
              <a:t>Efficacité</a:t>
            </a:r>
            <a:r>
              <a:rPr sz="1600" dirty="0"/>
              <a:t> (</a:t>
            </a:r>
            <a:r>
              <a:rPr sz="1600" dirty="0" err="1"/>
              <a:t>correspondance</a:t>
            </a:r>
            <a:r>
              <a:rPr sz="1600" dirty="0"/>
              <a:t> avec </a:t>
            </a:r>
            <a:r>
              <a:rPr sz="1600" dirty="0" err="1"/>
              <a:t>objectifs</a:t>
            </a:r>
            <a:r>
              <a:rPr sz="1600" dirty="0"/>
              <a:t> </a:t>
            </a:r>
            <a:r>
              <a:rPr sz="1600" dirty="0" err="1"/>
              <a:t>visés</a:t>
            </a:r>
            <a:r>
              <a:rPr sz="1600" dirty="0"/>
              <a:t>), </a:t>
            </a:r>
            <a:r>
              <a:rPr sz="1600" dirty="0" err="1"/>
              <a:t>Efficience</a:t>
            </a:r>
            <a:r>
              <a:rPr sz="1600" dirty="0"/>
              <a:t> (</a:t>
            </a:r>
            <a:r>
              <a:rPr sz="1600" dirty="0" err="1"/>
              <a:t>optimisation</a:t>
            </a:r>
            <a:r>
              <a:rPr sz="1600" dirty="0"/>
              <a:t> des </a:t>
            </a:r>
            <a:r>
              <a:rPr sz="1600" dirty="0" err="1"/>
              <a:t>moyens</a:t>
            </a:r>
            <a:r>
              <a:rPr sz="1600" dirty="0"/>
              <a:t>), </a:t>
            </a:r>
            <a:r>
              <a:rPr sz="1600" dirty="0" err="1"/>
              <a:t>Cohérence</a:t>
            </a:r>
            <a:r>
              <a:rPr sz="1600" dirty="0"/>
              <a:t> (</a:t>
            </a:r>
            <a:r>
              <a:rPr sz="1600" dirty="0" err="1"/>
              <a:t>complémentarité</a:t>
            </a:r>
            <a:r>
              <a:rPr sz="1600" dirty="0"/>
              <a:t> des actions), Pertinence (actions </a:t>
            </a:r>
            <a:r>
              <a:rPr sz="1600" dirty="0" err="1"/>
              <a:t>répondent</a:t>
            </a:r>
            <a:r>
              <a:rPr sz="1600" dirty="0"/>
              <a:t> aux </a:t>
            </a:r>
            <a:r>
              <a:rPr sz="1600" dirty="0" err="1"/>
              <a:t>besoins</a:t>
            </a:r>
            <a:r>
              <a:rPr sz="1600" dirty="0"/>
              <a:t> </a:t>
            </a:r>
            <a:r>
              <a:rPr sz="1600" dirty="0" err="1"/>
              <a:t>identifiés</a:t>
            </a:r>
            <a:r>
              <a:rPr sz="1600" dirty="0"/>
              <a:t>)</a:t>
            </a:r>
          </a:p>
          <a:p>
            <a:pPr marL="279400" indent="-91440" defTabSz="233679">
              <a:spcBef>
                <a:spcPts val="1600"/>
              </a:spcBef>
              <a:buClr>
                <a:srgbClr val="FFFFFF"/>
              </a:buClr>
              <a:buSzPct val="100000"/>
              <a:defRPr sz="1440"/>
            </a:pPr>
            <a:r>
              <a:rPr sz="1600" dirty="0"/>
              <a:t> </a:t>
            </a:r>
            <a:r>
              <a:rPr sz="1600" dirty="0">
                <a:latin typeface="Avenir Heavy"/>
                <a:ea typeface="Avenir Heavy"/>
                <a:cs typeface="Avenir Heavy"/>
                <a:sym typeface="Avenir Heavy"/>
              </a:rPr>
              <a:t>Examiner la </a:t>
            </a:r>
            <a:r>
              <a:rPr sz="1600" dirty="0" err="1">
                <a:latin typeface="Avenir Heavy"/>
                <a:ea typeface="Avenir Heavy"/>
                <a:cs typeface="Avenir Heavy"/>
                <a:sym typeface="Avenir Heavy"/>
              </a:rPr>
              <a:t>faisabilité</a:t>
            </a:r>
            <a:r>
              <a:rPr sz="1600" dirty="0">
                <a:latin typeface="Avenir Heavy"/>
                <a:ea typeface="Avenir Heavy"/>
                <a:cs typeface="Avenir Heavy"/>
                <a:sym typeface="Avenir Heavy"/>
              </a:rPr>
              <a:t>/pertinence :</a:t>
            </a:r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 err="1"/>
              <a:t>Faisabilité</a:t>
            </a:r>
            <a:endParaRPr sz="1600" dirty="0"/>
          </a:p>
          <a:p>
            <a:pPr marL="467359" lvl="2" indent="-91440" defTabSz="233679">
              <a:spcBef>
                <a:spcPts val="1600"/>
              </a:spcBef>
              <a:buClr>
                <a:srgbClr val="FFFFFF"/>
              </a:buClr>
              <a:buSzPct val="100000"/>
              <a:buChar char="★"/>
              <a:defRPr sz="1440"/>
            </a:pPr>
            <a:r>
              <a:rPr sz="1600" dirty="0"/>
              <a:t>Pertinence</a:t>
            </a:r>
          </a:p>
          <a:p>
            <a:pPr marL="279400" indent="-91440" defTabSz="233679">
              <a:spcBef>
                <a:spcPts val="1600"/>
              </a:spcBef>
              <a:buSzPct val="100000"/>
              <a:defRPr sz="1440"/>
            </a:pPr>
            <a:endParaRPr dirty="0"/>
          </a:p>
        </p:txBody>
      </p:sp>
      <p:graphicFrame>
        <p:nvGraphicFramePr>
          <p:cNvPr id="214" name="Tableau"/>
          <p:cNvGraphicFramePr/>
          <p:nvPr>
            <p:extLst>
              <p:ext uri="{D42A27DB-BD31-4B8C-83A1-F6EECF244321}">
                <p14:modId xmlns:p14="http://schemas.microsoft.com/office/powerpoint/2010/main" val="2399225909"/>
              </p:ext>
            </p:extLst>
          </p:nvPr>
        </p:nvGraphicFramePr>
        <p:xfrm>
          <a:off x="8458200" y="2032000"/>
          <a:ext cx="4355008" cy="670560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224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defRPr sz="1100">
                          <a:latin typeface="Avenir Heavy"/>
                          <a:ea typeface="Avenir Heavy"/>
                          <a:cs typeface="Avenir Heavy"/>
                          <a:sym typeface="Avenir Heavy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sz="1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OK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 err="1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irréalisable</a:t>
                      </a:r>
                      <a:endParaRPr sz="1400" dirty="0">
                        <a:latin typeface="Avenir Heavy"/>
                        <a:ea typeface="Avenir Heavy"/>
                        <a:cs typeface="Avenir Heavy"/>
                        <a:sym typeface="Avenir Heavy"/>
                      </a:endParaRP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Temps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Budget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RH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matériel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Accès au terrain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Documentation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Accès aux données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Difficultés territoriales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compétences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 err="1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Autres</a:t>
                      </a:r>
                      <a:endParaRPr sz="1600" dirty="0">
                        <a:solidFill>
                          <a:srgbClr val="FFFFFF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endParaRP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sym typeface="Avenir Medium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5" name="Flèche"/>
          <p:cNvSpPr/>
          <p:nvPr/>
        </p:nvSpPr>
        <p:spPr>
          <a:xfrm>
            <a:off x="4121993" y="8128000"/>
            <a:ext cx="4031407" cy="1270000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tape 2 : formuler 1 problématique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436053" cy="10229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73201">
              <a:defRPr sz="3645" spc="583"/>
            </a:lvl1pPr>
          </a:lstStyle>
          <a:p>
            <a:r>
              <a:t>Etape 2 : formuler 1 problématique</a:t>
            </a:r>
          </a:p>
        </p:txBody>
      </p:sp>
      <p:sp>
        <p:nvSpPr>
          <p:cNvPr id="218" name="Problématisation - Questionnement - Problématique…"/>
          <p:cNvSpPr txBox="1">
            <a:spLocks noGrp="1"/>
          </p:cNvSpPr>
          <p:nvPr>
            <p:ph type="body" idx="1"/>
          </p:nvPr>
        </p:nvSpPr>
        <p:spPr>
          <a:xfrm>
            <a:off x="536425" y="2825750"/>
            <a:ext cx="11684002" cy="6057900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Problématisation</a:t>
            </a:r>
            <a:r>
              <a:t> - Questionnement -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Problématique</a:t>
            </a:r>
          </a:p>
          <a:p>
            <a:pPr>
              <a:buClrTx/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Problématisation : </a:t>
            </a:r>
            <a:r>
              <a:t>Processus qui permet de passer d’1 thème général (ou questions de départ naïves) à des hypothèses</a:t>
            </a:r>
          </a:p>
          <a:p>
            <a:pPr>
              <a:buClrTx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Problématique : </a:t>
            </a:r>
            <a:r>
              <a:rPr>
                <a:latin typeface="+mn-lt"/>
                <a:ea typeface="+mn-ea"/>
                <a:cs typeface="+mn-cs"/>
                <a:sym typeface="Avenir Light"/>
              </a:rPr>
              <a:t>Synthèse/Présentation du cadre/orientations</a:t>
            </a:r>
          </a:p>
        </p:txBody>
      </p:sp>
      <p:graphicFrame>
        <p:nvGraphicFramePr>
          <p:cNvPr id="219" name="Tableau"/>
          <p:cNvGraphicFramePr/>
          <p:nvPr/>
        </p:nvGraphicFramePr>
        <p:xfrm>
          <a:off x="3022600" y="7315200"/>
          <a:ext cx="7458124" cy="1563436"/>
        </p:xfrm>
        <a:graphic>
          <a:graphicData uri="http://schemas.openxmlformats.org/drawingml/2006/table">
            <a:tbl>
              <a:tblPr firstRow="1" firstCol="1">
                <a:tableStyleId>{C7B018BB-80A7-4F77-B60F-C8B233D01FF8}</a:tableStyleId>
              </a:tblPr>
              <a:tblGrid>
                <a:gridCol w="472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59">
                <a:tc>
                  <a:txBody>
                    <a:bodyPr/>
                    <a:lstStyle/>
                    <a:p>
                      <a:r>
                        <a:rPr sz="1400">
                          <a:solidFill>
                            <a:srgbClr val="FFFFFF"/>
                          </a:solidFill>
                          <a:sym typeface="Avenir Medium"/>
                        </a:rPr>
                        <a:t>Délimitation de l’objet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sz="1400"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Objet + Dimensions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Avenir Medium"/>
                        </a:rPr>
                        <a:t>Problème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Focale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Avenir Medium"/>
                        </a:rPr>
                        <a:t>Approches résolution problème (méthodes d’enquêtes)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Approches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59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Avenir Medium"/>
                        </a:rPr>
                        <a:t>Formulation d’hypothèses de travail</a:t>
                      </a:r>
                    </a:p>
                  </a:txBody>
                  <a:tcPr marL="50800" marR="50800" marT="50800" marB="50800" anchor="ctr" horzOverflow="overflow"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Avenir Heavy"/>
                          <a:ea typeface="Avenir Heavy"/>
                          <a:cs typeface="Avenir Heavy"/>
                          <a:sym typeface="Avenir Heavy"/>
                        </a:rPr>
                        <a:t>Hypothèses</a:t>
                      </a:r>
                    </a:p>
                  </a:txBody>
                  <a:tcPr marL="50800" marR="50800" marT="50800" marB="50800" anchor="ctr" horzOverflow="overflow">
                    <a:lnR w="25400">
                      <a:solidFill>
                        <a:srgbClr val="000000"/>
                      </a:solidFill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Etape 3 : définir 1 stratégie de trait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r>
              <a:t>Etape 3 : définir 1 stratégie de traitement</a:t>
            </a:r>
          </a:p>
        </p:txBody>
      </p:sp>
      <p:sp>
        <p:nvSpPr>
          <p:cNvPr id="222" name="Investigation :…"/>
          <p:cNvSpPr txBox="1">
            <a:spLocks noGrp="1"/>
          </p:cNvSpPr>
          <p:nvPr>
            <p:ph type="body" sz="quarter" idx="1"/>
          </p:nvPr>
        </p:nvSpPr>
        <p:spPr>
          <a:xfrm>
            <a:off x="660400" y="2025650"/>
            <a:ext cx="3489569" cy="6718300"/>
          </a:xfrm>
          <a:prstGeom prst="rect">
            <a:avLst/>
          </a:prstGeom>
        </p:spPr>
        <p:txBody>
          <a:bodyPr/>
          <a:lstStyle/>
          <a:p>
            <a:pPr marL="0" indent="0" defTabSz="309625">
              <a:spcBef>
                <a:spcPts val="2200"/>
              </a:spcBef>
              <a:buClr>
                <a:srgbClr val="FFFFFF"/>
              </a:buClr>
              <a:buSzTx/>
              <a:buNone/>
              <a:defRPr sz="1907">
                <a:solidFill>
                  <a:schemeClr val="accent5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Investigation :</a:t>
            </a:r>
          </a:p>
          <a:p>
            <a:pPr marL="249046" indent="-249046" defTabSz="309625">
              <a:spcBef>
                <a:spcPts val="2200"/>
              </a:spcBef>
              <a:buClr>
                <a:srgbClr val="FFFFFF"/>
              </a:buClr>
              <a:defRPr sz="1907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Management des </a:t>
            </a:r>
            <a:r>
              <a:rPr dirty="0" err="1"/>
              <a:t>risques</a:t>
            </a:r>
            <a:r>
              <a:rPr dirty="0"/>
              <a:t> et </a:t>
            </a:r>
            <a:r>
              <a:rPr dirty="0" err="1"/>
              <a:t>gouvernance</a:t>
            </a:r>
            <a:r>
              <a:rPr dirty="0"/>
              <a:t> de </a:t>
            </a:r>
            <a:r>
              <a:rPr dirty="0" err="1"/>
              <a:t>l’organisation</a:t>
            </a:r>
            <a:r>
              <a:rPr dirty="0"/>
              <a:t> :</a:t>
            </a:r>
          </a:p>
          <a:p>
            <a:pPr marL="0" indent="0" defTabSz="309625">
              <a:spcBef>
                <a:spcPts val="2200"/>
              </a:spcBef>
              <a:buSzTx/>
              <a:buNone/>
              <a:defRPr sz="1907">
                <a:solidFill>
                  <a:schemeClr val="accent4"/>
                </a:solidFill>
              </a:defRPr>
            </a:pPr>
            <a:r>
              <a:rPr dirty="0"/>
              <a:t>(</a:t>
            </a:r>
            <a:r>
              <a:rPr dirty="0" err="1"/>
              <a:t>Approche</a:t>
            </a:r>
            <a:r>
              <a:rPr dirty="0"/>
              <a:t> </a:t>
            </a:r>
            <a:r>
              <a:rPr dirty="0" err="1"/>
              <a:t>intégrée</a:t>
            </a:r>
            <a:r>
              <a:rPr dirty="0"/>
              <a:t> des </a:t>
            </a:r>
            <a:r>
              <a:rPr dirty="0" err="1"/>
              <a:t>risques</a:t>
            </a:r>
            <a:r>
              <a:rPr dirty="0"/>
              <a:t> et de </a:t>
            </a:r>
            <a:r>
              <a:rPr dirty="0" err="1"/>
              <a:t>l’organisation</a:t>
            </a:r>
            <a:r>
              <a:rPr dirty="0"/>
              <a:t>) </a:t>
            </a:r>
          </a:p>
          <a:p>
            <a:pPr marL="498093" lvl="1" indent="-249046" defTabSz="309625">
              <a:spcBef>
                <a:spcPts val="2200"/>
              </a:spcBef>
              <a:buClr>
                <a:srgbClr val="FFFFFF"/>
              </a:buClr>
              <a:buChar char="★"/>
              <a:defRPr sz="1907"/>
            </a:pPr>
            <a:r>
              <a:rPr dirty="0"/>
              <a:t>Evaluation des </a:t>
            </a:r>
            <a:r>
              <a:rPr dirty="0" err="1"/>
              <a:t>risques</a:t>
            </a:r>
            <a:endParaRPr dirty="0"/>
          </a:p>
          <a:p>
            <a:pPr marL="498093" lvl="1" indent="-249046" defTabSz="309625">
              <a:spcBef>
                <a:spcPts val="2200"/>
              </a:spcBef>
              <a:buClr>
                <a:srgbClr val="FFFFFF"/>
              </a:buClr>
              <a:buChar char="★"/>
              <a:defRPr sz="1907"/>
            </a:pPr>
            <a:r>
              <a:rPr dirty="0" err="1"/>
              <a:t>Formalisation</a:t>
            </a:r>
            <a:r>
              <a:rPr dirty="0"/>
              <a:t> des </a:t>
            </a:r>
            <a:r>
              <a:rPr dirty="0" err="1"/>
              <a:t>risques</a:t>
            </a:r>
            <a:endParaRPr dirty="0"/>
          </a:p>
          <a:p>
            <a:pPr marL="249046" indent="-249046" defTabSz="309625">
              <a:spcBef>
                <a:spcPts val="2200"/>
              </a:spcBef>
              <a:buClr>
                <a:srgbClr val="FFFFFF"/>
              </a:buClr>
              <a:defRPr sz="1907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Etat</a:t>
            </a:r>
            <a:r>
              <a:rPr dirty="0"/>
              <a:t> des </a:t>
            </a:r>
            <a:r>
              <a:rPr dirty="0" err="1"/>
              <a:t>lieux</a:t>
            </a:r>
            <a:r>
              <a:rPr dirty="0"/>
              <a:t> (Etude) + Diagnostic :</a:t>
            </a:r>
          </a:p>
          <a:p>
            <a:pPr marL="498093" lvl="1" indent="-249046" defTabSz="309625">
              <a:spcBef>
                <a:spcPts val="2200"/>
              </a:spcBef>
              <a:buClr>
                <a:srgbClr val="FFFFFF"/>
              </a:buClr>
              <a:buChar char="★"/>
              <a:defRPr sz="1907"/>
            </a:pPr>
            <a:r>
              <a:rPr dirty="0" err="1"/>
              <a:t>Outils</a:t>
            </a:r>
            <a:endParaRPr dirty="0"/>
          </a:p>
          <a:p>
            <a:pPr marL="498093" lvl="1" indent="-249046" defTabSz="309625">
              <a:spcBef>
                <a:spcPts val="2200"/>
              </a:spcBef>
              <a:buClr>
                <a:srgbClr val="FFFFFF"/>
              </a:buClr>
              <a:buChar char="★"/>
              <a:defRPr sz="1907"/>
            </a:pPr>
            <a:r>
              <a:rPr dirty="0" err="1"/>
              <a:t>Méthodes</a:t>
            </a:r>
            <a:endParaRPr dirty="0"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7720" y="2140939"/>
            <a:ext cx="7909388" cy="478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77" t="6027" r="11272" b="63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26" name="Image" descr="Image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rcRect t="12909" r="4676" b="156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27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7662" t="1146" r="1521" b="10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8" name="Merci pour votre attention !…"/>
          <p:cNvSpPr txBox="1"/>
          <p:nvPr/>
        </p:nvSpPr>
        <p:spPr>
          <a:xfrm>
            <a:off x="3790950" y="5880100"/>
            <a:ext cx="6478524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/>
            <a:r>
              <a:t>Merci pour votre attention !</a:t>
            </a:r>
          </a:p>
          <a:p>
            <a:pPr algn="just"/>
            <a:r>
              <a:t>Des questions 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77" t="6027" r="11272" b="63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5" name="Image" descr="Image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rcRect t="12909" r="4676" b="156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6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7662" t="1146" r="1521" b="10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7" name="Sources…"/>
          <p:cNvSpPr txBox="1"/>
          <p:nvPr/>
        </p:nvSpPr>
        <p:spPr>
          <a:xfrm>
            <a:off x="575721" y="927001"/>
            <a:ext cx="11984875" cy="789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endParaRPr sz="3200" dirty="0"/>
          </a:p>
          <a:p>
            <a:pPr algn="l"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3200" dirty="0"/>
              <a:t>Sources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/>
              <a:t>RICCIOTTI Rudy (2013), L’architecture est un sport de combat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/>
              <a:t>GOLDRATT Eliyahu (2009), Isn’t it obvious ?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/>
              <a:t>GOLDRAT Eliyahu (1997), Critical chain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/>
              <a:t>BAUDRY Michel R., Gestion des risques en gestion de projet, www.formateur.ca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/>
              <a:t>The University of Akron (Ohio, USA), </a:t>
            </a:r>
            <a:r>
              <a:rPr sz="3200" dirty="0">
                <a:hlinkClick r:id="rId5"/>
              </a:rPr>
              <a:t>www.uakron.edu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>
                <a:hlinkClick r:id="rId6"/>
              </a:rPr>
              <a:t>www.wikipedia.org</a:t>
            </a:r>
          </a:p>
          <a:p>
            <a:pPr algn="l">
              <a:spcBef>
                <a:spcPts val="3200"/>
              </a:spcBef>
              <a:defRPr sz="3000"/>
            </a:pPr>
            <a:r>
              <a:rPr sz="3200" dirty="0">
                <a:hlinkClick r:id="rId7"/>
              </a:rPr>
              <a:t>www.esen.education.fr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77" t="6027" r="11272" b="632"/>
          <a:stretch>
            <a:fillRect/>
          </a:stretch>
        </p:blipFill>
        <p:spPr>
          <a:xfrm>
            <a:off x="6502400" y="4876800"/>
            <a:ext cx="6502400" cy="4876800"/>
          </a:xfrm>
          <a:prstGeom prst="rect">
            <a:avLst/>
          </a:prstGeom>
        </p:spPr>
      </p:pic>
      <p:pic>
        <p:nvPicPr>
          <p:cNvPr id="150" name="Image" descr="Image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rcRect t="12909" r="4676" b="156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1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7662" t="1146" r="1521" b="10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2" name="Logiciels…"/>
          <p:cNvSpPr txBox="1"/>
          <p:nvPr/>
        </p:nvSpPr>
        <p:spPr>
          <a:xfrm>
            <a:off x="612180" y="836776"/>
            <a:ext cx="6502400" cy="1064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Logiciels</a:t>
            </a:r>
          </a:p>
          <a:p>
            <a:pPr algn="l">
              <a:defRPr sz="3000"/>
            </a:pPr>
            <a:endParaRPr dirty="0"/>
          </a:p>
          <a:p>
            <a:pPr algn="l">
              <a:spcBef>
                <a:spcPts val="3200"/>
              </a:spcBef>
              <a:defRPr sz="3000"/>
            </a:pPr>
            <a:r>
              <a:rPr dirty="0"/>
              <a:t>Prezi </a:t>
            </a:r>
          </a:p>
          <a:p>
            <a:pPr algn="l">
              <a:spcBef>
                <a:spcPts val="3200"/>
              </a:spcBef>
              <a:defRPr sz="3000"/>
            </a:pPr>
            <a:r>
              <a:rPr dirty="0"/>
              <a:t>iWork suite</a:t>
            </a:r>
          </a:p>
          <a:p>
            <a:pPr algn="l">
              <a:spcBef>
                <a:spcPts val="3200"/>
              </a:spcBef>
              <a:defRPr sz="3000"/>
            </a:pPr>
            <a:r>
              <a:rPr dirty="0"/>
              <a:t>Microsoft Office</a:t>
            </a:r>
          </a:p>
          <a:p>
            <a:pPr algn="l">
              <a:spcBef>
                <a:spcPts val="3200"/>
              </a:spcBef>
              <a:defRPr sz="3000"/>
            </a:pPr>
            <a:r>
              <a:rPr dirty="0"/>
              <a:t>iMindMap</a:t>
            </a:r>
          </a:p>
          <a:p>
            <a:pPr algn="l">
              <a:spcBef>
                <a:spcPts val="3200"/>
              </a:spcBef>
              <a:defRPr sz="3000"/>
            </a:pPr>
            <a:r>
              <a:rPr dirty="0"/>
              <a:t>GanttProject</a:t>
            </a:r>
          </a:p>
          <a:p>
            <a:pPr algn="l">
              <a:spcBef>
                <a:spcPts val="3200"/>
              </a:spcBef>
              <a:defRPr sz="3000"/>
            </a:pPr>
            <a:r>
              <a:rPr dirty="0"/>
              <a:t>BeingManagement 3.8 (critical Chain software)</a:t>
            </a:r>
          </a:p>
          <a:p>
            <a:pPr algn="l">
              <a:spcBef>
                <a:spcPts val="3200"/>
              </a:spcBef>
              <a:defRPr sz="3000"/>
            </a:pPr>
            <a:endParaRPr dirty="0"/>
          </a:p>
          <a:p>
            <a:pPr algn="l">
              <a:spcBef>
                <a:spcPts val="3200"/>
              </a:spcBef>
              <a:defRPr sz="3000"/>
            </a:pPr>
            <a:endParaRPr dirty="0"/>
          </a:p>
          <a:p>
            <a:pPr algn="l">
              <a:defRPr sz="3000"/>
            </a:pPr>
            <a:endParaRPr dirty="0"/>
          </a:p>
          <a:p>
            <a:pPr algn="l">
              <a:defRPr sz="3000"/>
            </a:pPr>
            <a:endParaRPr dirty="0"/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9900" y="3483123"/>
            <a:ext cx="1905000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29169" y="4348800"/>
            <a:ext cx="1746462" cy="80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38978" y="5356076"/>
            <a:ext cx="1432144" cy="80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73635" y="6363352"/>
            <a:ext cx="873761" cy="6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69359" y="7631608"/>
            <a:ext cx="219710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72258" y="2334247"/>
            <a:ext cx="802001" cy="80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77" t="6027" r="11272" b="63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1" name="Image" descr="Image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rcRect t="12909" r="4676" b="156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2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7662" t="1146" r="1521" b="10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" name="Objectifs…"/>
          <p:cNvSpPr txBox="1"/>
          <p:nvPr/>
        </p:nvSpPr>
        <p:spPr>
          <a:xfrm>
            <a:off x="905573" y="2857499"/>
            <a:ext cx="11651446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endParaRPr/>
          </a:p>
          <a:p>
            <a:pPr algn="l">
              <a:defRPr sz="3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Objectifs</a:t>
            </a:r>
          </a:p>
          <a:p>
            <a:pPr algn="l">
              <a:defRPr sz="3000"/>
            </a:pPr>
            <a:endParaRPr/>
          </a:p>
          <a:p>
            <a:pPr marL="391583" indent="-391583" algn="l">
              <a:spcBef>
                <a:spcPts val="3200"/>
              </a:spcBef>
              <a:buSzPct val="90000"/>
              <a:buChar char="•"/>
              <a:defRPr sz="3000"/>
            </a:pPr>
            <a:r>
              <a:t>Identifier les différentes phases d’un projet</a:t>
            </a:r>
          </a:p>
          <a:p>
            <a:pPr marL="391583" indent="-391583" algn="l">
              <a:spcBef>
                <a:spcPts val="3200"/>
              </a:spcBef>
              <a:buSzPct val="90000"/>
              <a:buChar char="•"/>
              <a:defRPr sz="3000"/>
            </a:pPr>
            <a:r>
              <a:t>Insister sur les fondements du projet (problématique à l’origine, état des lieux et diagnostic)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6" name="sommai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sommaire</a:t>
            </a:r>
          </a:p>
        </p:txBody>
      </p:sp>
      <p:sp>
        <p:nvSpPr>
          <p:cNvPr id="167" name="1 - Project Life Cycle (PLC) : rappel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1 - Project Life Cycle (PLC) : rappels</a:t>
            </a:r>
          </a:p>
          <a:p>
            <a:pPr marL="0" indent="0">
              <a:buClrTx/>
              <a:buSzTx/>
              <a:buNone/>
            </a:pPr>
            <a:r>
              <a:t>2 - Fondements du projet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-confucius (551-479 av. J.-C.)"/>
          <p:cNvSpPr txBox="1">
            <a:spLocks noGrp="1"/>
          </p:cNvSpPr>
          <p:nvPr>
            <p:ph type="body" idx="13"/>
          </p:nvPr>
        </p:nvSpPr>
        <p:spPr>
          <a:xfrm>
            <a:off x="1270000" y="1568450"/>
            <a:ext cx="10464800" cy="520700"/>
          </a:xfrm>
          <a:prstGeom prst="rect">
            <a:avLst/>
          </a:prstGeom>
        </p:spPr>
        <p:txBody>
          <a:bodyPr/>
          <a:lstStyle/>
          <a:p>
            <a:r>
              <a:rPr dirty="0"/>
              <a:t>-confucius (551-479 av. J.-C.)</a:t>
            </a:r>
          </a:p>
        </p:txBody>
      </p:sp>
      <p:sp>
        <p:nvSpPr>
          <p:cNvPr id="170" name="« Une petite impatience ruine un grand projet. »"/>
          <p:cNvSpPr txBox="1">
            <a:spLocks noGrp="1"/>
          </p:cNvSpPr>
          <p:nvPr>
            <p:ph type="body" idx="14"/>
          </p:nvPr>
        </p:nvSpPr>
        <p:spPr>
          <a:xfrm>
            <a:off x="1260475" y="622300"/>
            <a:ext cx="10464800" cy="7239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« Une petite impatience ruine un grand projet. » </a:t>
            </a:r>
          </a:p>
        </p:txBody>
      </p:sp>
      <p:pic>
        <p:nvPicPr>
          <p:cNvPr id="171" name="Image" descr="Image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t="592" r="1086" b="13617"/>
          <a:stretch>
            <a:fillRect/>
          </a:stretch>
        </p:blipFill>
        <p:spPr>
          <a:xfrm>
            <a:off x="0" y="3613150"/>
            <a:ext cx="12985750" cy="6134100"/>
          </a:xfrm>
          <a:prstGeom prst="rect">
            <a:avLst/>
          </a:prstGeom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1679" y="1663325"/>
            <a:ext cx="2453509" cy="16326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 flipH="1">
            <a:off x="3860800" y="3537622"/>
            <a:ext cx="8890000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3200"/>
              </a:spcBef>
              <a:defRPr sz="3000"/>
            </a:pPr>
            <a:r>
              <a:rPr lang="fr-FR" sz="2000" dirty="0"/>
              <a:t>Image de Confucius, Une vie réussie en 6 étapes selon Confucius, Blog Réussir en Chine, </a:t>
            </a:r>
            <a:r>
              <a:rPr lang="fr-FR" sz="2000" dirty="0">
                <a:hlinkClick r:id="rId4"/>
              </a:rPr>
              <a:t>http://www.reussirenchine.com</a:t>
            </a:r>
            <a:r>
              <a:rPr lang="fr-FR" sz="2000" dirty="0"/>
              <a:t>, Publié par Jérôme BERNY le 12 juillet 2015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xfrm>
            <a:off x="6629400" y="-230163"/>
            <a:ext cx="6502400" cy="9753601"/>
          </a:xfrm>
          <a:prstGeom prst="rect">
            <a:avLst/>
          </a:prstGeom>
        </p:spPr>
      </p:pic>
      <p:sp>
        <p:nvSpPr>
          <p:cNvPr id="175" name="1 - Project life cycle (PLC) : rapp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r>
              <a:t>1 - Project life cycle (PLC) : rappels</a:t>
            </a:r>
          </a:p>
        </p:txBody>
      </p:sp>
      <p:sp>
        <p:nvSpPr>
          <p:cNvPr id="176" name="(1)initiation"/>
          <p:cNvSpPr/>
          <p:nvPr/>
        </p:nvSpPr>
        <p:spPr>
          <a:xfrm>
            <a:off x="852685" y="2819400"/>
            <a:ext cx="4229399" cy="1270000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cap="all" spc="384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(1)initiation</a:t>
            </a:r>
          </a:p>
        </p:txBody>
      </p:sp>
      <p:sp>
        <p:nvSpPr>
          <p:cNvPr id="177" name="(2)planification"/>
          <p:cNvSpPr/>
          <p:nvPr/>
        </p:nvSpPr>
        <p:spPr>
          <a:xfrm>
            <a:off x="897135" y="4635500"/>
            <a:ext cx="4140499" cy="1270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cap="all" spc="384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(2)planification</a:t>
            </a:r>
          </a:p>
        </p:txBody>
      </p:sp>
      <p:sp>
        <p:nvSpPr>
          <p:cNvPr id="178" name="(3)execution"/>
          <p:cNvSpPr/>
          <p:nvPr/>
        </p:nvSpPr>
        <p:spPr>
          <a:xfrm>
            <a:off x="897135" y="6451600"/>
            <a:ext cx="4140499" cy="1270000"/>
          </a:xfrm>
          <a:prstGeom prst="rect">
            <a:avLst/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cap="all" spc="384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(3)execution</a:t>
            </a:r>
          </a:p>
        </p:txBody>
      </p:sp>
      <p:sp>
        <p:nvSpPr>
          <p:cNvPr id="179" name="(4)clôture"/>
          <p:cNvSpPr/>
          <p:nvPr/>
        </p:nvSpPr>
        <p:spPr>
          <a:xfrm>
            <a:off x="897135" y="8267700"/>
            <a:ext cx="4140499" cy="1270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cap="all" spc="384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(4)clôture</a:t>
            </a:r>
          </a:p>
        </p:txBody>
      </p:sp>
      <p:sp>
        <p:nvSpPr>
          <p:cNvPr id="180" name="Flèche"/>
          <p:cNvSpPr/>
          <p:nvPr/>
        </p:nvSpPr>
        <p:spPr>
          <a:xfrm rot="5400000">
            <a:off x="2511747" y="3922737"/>
            <a:ext cx="911276" cy="1270001"/>
          </a:xfrm>
          <a:prstGeom prst="rightArrow">
            <a:avLst>
              <a:gd name="adj1" fmla="val 32000"/>
              <a:gd name="adj2" fmla="val 89194"/>
            </a:avLst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81" name="Flèche"/>
          <p:cNvSpPr/>
          <p:nvPr/>
        </p:nvSpPr>
        <p:spPr>
          <a:xfrm rot="5400000">
            <a:off x="2511747" y="5764237"/>
            <a:ext cx="911276" cy="1270001"/>
          </a:xfrm>
          <a:prstGeom prst="rightArrow">
            <a:avLst>
              <a:gd name="adj1" fmla="val 32000"/>
              <a:gd name="adj2" fmla="val 89194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sp>
        <p:nvSpPr>
          <p:cNvPr id="182" name="Flèche"/>
          <p:cNvSpPr/>
          <p:nvPr/>
        </p:nvSpPr>
        <p:spPr>
          <a:xfrm rot="5400000">
            <a:off x="2511747" y="7605737"/>
            <a:ext cx="911276" cy="1270001"/>
          </a:xfrm>
          <a:prstGeom prst="rightArrow">
            <a:avLst>
              <a:gd name="adj1" fmla="val 32000"/>
              <a:gd name="adj2" fmla="val 89194"/>
            </a:avLst>
          </a:prstGeom>
          <a:solidFill>
            <a:schemeClr val="accent1">
              <a:hueOff val="450000"/>
              <a:satOff val="-18071"/>
              <a:lumOff val="-1460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xfrm>
            <a:off x="6527800" y="-114300"/>
            <a:ext cx="6502400" cy="9753600"/>
          </a:xfrm>
          <a:prstGeom prst="rect">
            <a:avLst/>
          </a:prstGeom>
        </p:spPr>
      </p:pic>
      <p:sp>
        <p:nvSpPr>
          <p:cNvPr id="185" name="les 4 étapes du PLC (démarche de projet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3375" spc="540"/>
            </a:lvl1pPr>
          </a:lstStyle>
          <a:p>
            <a:r>
              <a:t>les 4 étapes du PLC (démarche de projet) </a:t>
            </a:r>
          </a:p>
        </p:txBody>
      </p:sp>
      <p:sp>
        <p:nvSpPr>
          <p:cNvPr id="186" name="(1) - Initiation : Soumettre 1 Formulaire de Demande de Projet, Rechercher des Solutions, Faire une Analyse de Rentabilité…"/>
          <p:cNvSpPr txBox="1">
            <a:spLocks noGrp="1"/>
          </p:cNvSpPr>
          <p:nvPr>
            <p:ph type="body" sz="half" idx="1"/>
          </p:nvPr>
        </p:nvSpPr>
        <p:spPr>
          <a:xfrm>
            <a:off x="660400" y="2825750"/>
            <a:ext cx="5080000" cy="6057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2000" dirty="0"/>
              <a:t>(</a:t>
            </a:r>
            <a:r>
              <a:rPr sz="2800" dirty="0"/>
              <a:t>1) - Initiation :</a:t>
            </a:r>
            <a:r>
              <a:rPr sz="2000" dirty="0"/>
              <a:t> </a:t>
            </a:r>
            <a:r>
              <a:rPr sz="1800" dirty="0" err="1"/>
              <a:t>Soumettre</a:t>
            </a:r>
            <a:r>
              <a:rPr sz="1800" dirty="0"/>
              <a:t> 1 </a:t>
            </a:r>
            <a:r>
              <a:rPr sz="1800" dirty="0" err="1"/>
              <a:t>Formulaire</a:t>
            </a:r>
            <a:r>
              <a:rPr sz="1800" dirty="0"/>
              <a:t> de </a:t>
            </a:r>
            <a:r>
              <a:rPr sz="1800" dirty="0" err="1"/>
              <a:t>Demande</a:t>
            </a:r>
            <a:r>
              <a:rPr sz="1800" dirty="0"/>
              <a:t> de </a:t>
            </a:r>
            <a:r>
              <a:rPr sz="1800" dirty="0" err="1"/>
              <a:t>Projet</a:t>
            </a:r>
            <a:r>
              <a:rPr sz="1800" dirty="0"/>
              <a:t>, </a:t>
            </a:r>
            <a:r>
              <a:rPr sz="1800" dirty="0" err="1"/>
              <a:t>Rechercher</a:t>
            </a:r>
            <a:r>
              <a:rPr sz="1800" dirty="0"/>
              <a:t> des Solutions, Faire </a:t>
            </a:r>
            <a:r>
              <a:rPr sz="1800" dirty="0" err="1"/>
              <a:t>une</a:t>
            </a:r>
            <a:r>
              <a:rPr sz="1800" dirty="0"/>
              <a:t> </a:t>
            </a:r>
            <a:r>
              <a:rPr sz="1800" dirty="0" err="1"/>
              <a:t>Analyse</a:t>
            </a:r>
            <a:r>
              <a:rPr sz="1800" dirty="0"/>
              <a:t> de </a:t>
            </a:r>
            <a:r>
              <a:rPr sz="1800" dirty="0" err="1"/>
              <a:t>Rentabilité</a:t>
            </a:r>
            <a:endParaRPr sz="1800" dirty="0"/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>
                <a:latin typeface="Zapf Dingbats"/>
                <a:ea typeface="Zapf Dingbats"/>
                <a:cs typeface="Zapf Dingbats"/>
                <a:sym typeface="Zapf Dingbats"/>
              </a:rPr>
              <a:t>☞ </a:t>
            </a:r>
            <a:r>
              <a:rPr sz="1800" dirty="0"/>
              <a:t>Evaluation ex-ante (</a:t>
            </a:r>
            <a:r>
              <a:rPr sz="1800" dirty="0" err="1"/>
              <a:t>en</a:t>
            </a:r>
            <a:r>
              <a:rPr sz="1800" dirty="0"/>
              <a:t> </a:t>
            </a:r>
            <a:r>
              <a:rPr sz="1800" dirty="0" err="1"/>
              <a:t>amont</a:t>
            </a:r>
            <a:r>
              <a:rPr sz="1800" dirty="0"/>
              <a:t>)</a:t>
            </a:r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/>
              <a:t>(</a:t>
            </a:r>
            <a:r>
              <a:rPr sz="2800" dirty="0"/>
              <a:t>2) - Planification : </a:t>
            </a:r>
            <a:r>
              <a:rPr sz="1800" dirty="0" err="1"/>
              <a:t>Créer</a:t>
            </a:r>
            <a:r>
              <a:rPr sz="1800" dirty="0"/>
              <a:t> la </a:t>
            </a:r>
            <a:r>
              <a:rPr sz="1800" dirty="0" err="1"/>
              <a:t>Charte</a:t>
            </a:r>
            <a:r>
              <a:rPr sz="1800" dirty="0"/>
              <a:t> du </a:t>
            </a:r>
            <a:r>
              <a:rPr sz="1800" dirty="0" err="1"/>
              <a:t>Projet</a:t>
            </a:r>
            <a:r>
              <a:rPr sz="1800" dirty="0"/>
              <a:t> (</a:t>
            </a:r>
            <a:r>
              <a:rPr sz="1800" dirty="0" err="1"/>
              <a:t>Matrice</a:t>
            </a:r>
            <a:r>
              <a:rPr sz="1800" dirty="0"/>
              <a:t> RACI, </a:t>
            </a:r>
            <a:r>
              <a:rPr sz="1800" dirty="0" err="1"/>
              <a:t>Formulaire</a:t>
            </a:r>
            <a:r>
              <a:rPr sz="1800" dirty="0"/>
              <a:t> des </a:t>
            </a:r>
            <a:r>
              <a:rPr sz="1800" dirty="0" err="1"/>
              <a:t>enjeux</a:t>
            </a:r>
            <a:r>
              <a:rPr sz="1800" dirty="0"/>
              <a:t>, </a:t>
            </a:r>
            <a:r>
              <a:rPr sz="1800" dirty="0" err="1"/>
              <a:t>Formulaire</a:t>
            </a:r>
            <a:r>
              <a:rPr sz="1800" dirty="0"/>
              <a:t> des </a:t>
            </a:r>
            <a:r>
              <a:rPr sz="1800" dirty="0" err="1"/>
              <a:t>risques</a:t>
            </a:r>
            <a:r>
              <a:rPr sz="1800" dirty="0"/>
              <a:t>, </a:t>
            </a:r>
            <a:r>
              <a:rPr sz="1800" dirty="0" err="1"/>
              <a:t>Livrables</a:t>
            </a:r>
            <a:r>
              <a:rPr sz="1800" dirty="0"/>
              <a:t>/</a:t>
            </a:r>
            <a:r>
              <a:rPr sz="1800" dirty="0" err="1"/>
              <a:t>Jalons</a:t>
            </a:r>
            <a:r>
              <a:rPr sz="1800" dirty="0"/>
              <a:t>), </a:t>
            </a:r>
            <a:r>
              <a:rPr sz="1800" dirty="0" err="1"/>
              <a:t>Créer</a:t>
            </a:r>
            <a:r>
              <a:rPr sz="1800" dirty="0"/>
              <a:t> des plans (Communications, Formation)</a:t>
            </a:r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>
                <a:latin typeface="Zapf Dingbats"/>
                <a:ea typeface="Zapf Dingbats"/>
                <a:cs typeface="Zapf Dingbats"/>
                <a:sym typeface="Zapf Dingbats"/>
              </a:rPr>
              <a:t>☞ </a:t>
            </a:r>
            <a:r>
              <a:rPr sz="1800" dirty="0"/>
              <a:t>Evaluations </a:t>
            </a:r>
            <a:r>
              <a:rPr sz="1800" dirty="0" err="1"/>
              <a:t>intermédiaires</a:t>
            </a:r>
            <a:endParaRPr sz="1800" dirty="0"/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/>
              <a:t>(</a:t>
            </a:r>
            <a:r>
              <a:rPr sz="2800" dirty="0"/>
              <a:t>3) - </a:t>
            </a:r>
            <a:r>
              <a:rPr sz="2800" dirty="0" err="1"/>
              <a:t>Exécution</a:t>
            </a:r>
            <a:r>
              <a:rPr sz="2800" dirty="0"/>
              <a:t> : </a:t>
            </a:r>
            <a:r>
              <a:rPr sz="1800" dirty="0" err="1"/>
              <a:t>Construire</a:t>
            </a:r>
            <a:r>
              <a:rPr sz="1800" dirty="0"/>
              <a:t> les </a:t>
            </a:r>
            <a:r>
              <a:rPr sz="1800" dirty="0" err="1"/>
              <a:t>livrables</a:t>
            </a:r>
            <a:r>
              <a:rPr sz="1800" dirty="0"/>
              <a:t>, </a:t>
            </a:r>
            <a:r>
              <a:rPr sz="1800" dirty="0" err="1"/>
              <a:t>Surveiller</a:t>
            </a:r>
            <a:r>
              <a:rPr sz="1800" dirty="0"/>
              <a:t> et </a:t>
            </a:r>
            <a:r>
              <a:rPr sz="1800" dirty="0" err="1"/>
              <a:t>contrôler</a:t>
            </a:r>
            <a:r>
              <a:rPr sz="1800" dirty="0"/>
              <a:t> (</a:t>
            </a:r>
            <a:r>
              <a:rPr sz="1800" dirty="0" err="1"/>
              <a:t>Créer</a:t>
            </a:r>
            <a:r>
              <a:rPr sz="1800" dirty="0"/>
              <a:t> des Rapports de situation, </a:t>
            </a:r>
            <a:r>
              <a:rPr sz="1800" dirty="0" err="1"/>
              <a:t>Exécuter</a:t>
            </a:r>
            <a:r>
              <a:rPr sz="1800" dirty="0"/>
              <a:t> la gestion de </a:t>
            </a:r>
            <a:r>
              <a:rPr sz="1800" dirty="0" err="1"/>
              <a:t>changement</a:t>
            </a:r>
            <a:r>
              <a:rPr sz="1800" dirty="0"/>
              <a:t>) </a:t>
            </a:r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/>
              <a:t>☞ Evaluations </a:t>
            </a:r>
            <a:r>
              <a:rPr sz="1800" dirty="0" err="1"/>
              <a:t>intermédiaires</a:t>
            </a:r>
            <a:endParaRPr sz="1800" dirty="0"/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/>
              <a:t>(</a:t>
            </a:r>
            <a:r>
              <a:rPr sz="2800" dirty="0"/>
              <a:t>4) - </a:t>
            </a:r>
            <a:r>
              <a:rPr sz="2800" dirty="0" err="1"/>
              <a:t>Clôture</a:t>
            </a:r>
            <a:r>
              <a:rPr sz="2800" dirty="0"/>
              <a:t> : </a:t>
            </a:r>
            <a:r>
              <a:rPr sz="1800" dirty="0" err="1"/>
              <a:t>Tirer</a:t>
            </a:r>
            <a:r>
              <a:rPr sz="1800" dirty="0"/>
              <a:t> des </a:t>
            </a:r>
            <a:r>
              <a:rPr sz="1800" dirty="0" err="1"/>
              <a:t>enseignements</a:t>
            </a:r>
            <a:r>
              <a:rPr sz="1800" dirty="0"/>
              <a:t>, Archiver</a:t>
            </a:r>
          </a:p>
          <a:p>
            <a:pPr marL="0" indent="0" defTabSz="344677">
              <a:spcBef>
                <a:spcPts val="1800"/>
              </a:spcBef>
              <a:buClrTx/>
              <a:buSzTx/>
              <a:buNone/>
              <a:defRPr sz="1769"/>
            </a:pPr>
            <a:r>
              <a:rPr sz="1800" dirty="0">
                <a:latin typeface="Zapf Dingbats"/>
                <a:ea typeface="Zapf Dingbats"/>
                <a:cs typeface="Zapf Dingbats"/>
                <a:sym typeface="Zapf Dingbats"/>
              </a:rPr>
              <a:t>☞ </a:t>
            </a:r>
            <a:r>
              <a:rPr sz="1800" dirty="0"/>
              <a:t>Evaluation finale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47" t="388" r="16782" b="28"/>
          <a:stretch>
            <a:fillRect/>
          </a:stretch>
        </p:blipFill>
        <p:spPr>
          <a:xfrm>
            <a:off x="10100016" y="3122714"/>
            <a:ext cx="2904785" cy="4357177"/>
          </a:xfrm>
          <a:prstGeom prst="rect">
            <a:avLst/>
          </a:prstGeom>
        </p:spPr>
      </p:pic>
      <p:sp>
        <p:nvSpPr>
          <p:cNvPr id="189" name="Méthodes et outils d’évaluation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830299" cy="127783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4050" spc="648"/>
            </a:lvl1pPr>
          </a:lstStyle>
          <a:p>
            <a:r>
              <a:rPr dirty="0" err="1"/>
              <a:t>Méthodes</a:t>
            </a:r>
            <a:r>
              <a:rPr dirty="0"/>
              <a:t> et </a:t>
            </a:r>
            <a:r>
              <a:rPr dirty="0" err="1"/>
              <a:t>outils</a:t>
            </a:r>
            <a:r>
              <a:rPr dirty="0"/>
              <a:t> </a:t>
            </a:r>
            <a:r>
              <a:rPr dirty="0" err="1"/>
              <a:t>d’évaluation</a:t>
            </a:r>
            <a:endParaRPr dirty="0"/>
          </a:p>
        </p:txBody>
      </p:sp>
      <p:sp>
        <p:nvSpPr>
          <p:cNvPr id="190" name="Evaluation ex-ante (initiale) :…"/>
          <p:cNvSpPr txBox="1">
            <a:spLocks noGrp="1"/>
          </p:cNvSpPr>
          <p:nvPr>
            <p:ph type="body" idx="1"/>
          </p:nvPr>
        </p:nvSpPr>
        <p:spPr>
          <a:xfrm>
            <a:off x="660400" y="1398537"/>
            <a:ext cx="10503992" cy="7805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03783">
              <a:spcBef>
                <a:spcPts val="1600"/>
              </a:spcBef>
              <a:buClrTx/>
              <a:buSzTx/>
              <a:buNone/>
              <a:defRPr sz="1871"/>
            </a:pPr>
            <a:r>
              <a:rPr sz="1600" dirty="0"/>
              <a:t>Evaluation ex-ante (</a:t>
            </a:r>
            <a:r>
              <a:rPr sz="1600" dirty="0" err="1"/>
              <a:t>initiale</a:t>
            </a:r>
            <a:r>
              <a:rPr sz="1600" dirty="0"/>
              <a:t>) :</a:t>
            </a:r>
          </a:p>
          <a:p>
            <a:pPr marL="409447" lvl="1" indent="-204723" defTabSz="303783">
              <a:spcBef>
                <a:spcPts val="1600"/>
              </a:spcBef>
              <a:defRPr sz="1248"/>
            </a:pPr>
            <a:r>
              <a:rPr sz="1600" dirty="0" err="1"/>
              <a:t>Méthodes</a:t>
            </a:r>
            <a:r>
              <a:rPr sz="1600" dirty="0"/>
              <a:t> et </a:t>
            </a:r>
            <a:r>
              <a:rPr sz="1600" dirty="0" err="1"/>
              <a:t>outils</a:t>
            </a:r>
            <a:r>
              <a:rPr sz="1600" dirty="0"/>
              <a:t> </a:t>
            </a:r>
            <a:r>
              <a:rPr sz="1600" dirty="0" err="1"/>
              <a:t>d’analyse</a:t>
            </a:r>
            <a:r>
              <a:rPr sz="1600" dirty="0"/>
              <a:t> et de diagnostic : </a:t>
            </a:r>
            <a:r>
              <a:rPr sz="1600" dirty="0" err="1"/>
              <a:t>enquêtes</a:t>
            </a:r>
            <a:r>
              <a:rPr sz="1600" dirty="0"/>
              <a:t>, rapports, dossiers </a:t>
            </a:r>
            <a:r>
              <a:rPr sz="1600" dirty="0" err="1"/>
              <a:t>documentaires</a:t>
            </a:r>
            <a:r>
              <a:rPr sz="1600" dirty="0"/>
              <a:t>, </a:t>
            </a:r>
            <a:r>
              <a:rPr sz="1600" dirty="0" err="1"/>
              <a:t>schémas</a:t>
            </a:r>
            <a:r>
              <a:rPr sz="1600" dirty="0"/>
              <a:t> (</a:t>
            </a:r>
            <a:r>
              <a:rPr sz="1600" dirty="0" err="1"/>
              <a:t>d’analyse</a:t>
            </a:r>
            <a:r>
              <a:rPr sz="1600" dirty="0"/>
              <a:t> des champs de force, des causes et solutions), </a:t>
            </a:r>
            <a:r>
              <a:rPr sz="1600" dirty="0" err="1"/>
              <a:t>diagrammes</a:t>
            </a:r>
            <a:r>
              <a:rPr sz="1600" dirty="0"/>
              <a:t> (Ishikawa, Pareto), </a:t>
            </a:r>
            <a:r>
              <a:rPr sz="1600" dirty="0" err="1"/>
              <a:t>Matrice</a:t>
            </a:r>
            <a:r>
              <a:rPr sz="1600" dirty="0"/>
              <a:t> AFOM, brainstorming</a:t>
            </a:r>
          </a:p>
          <a:p>
            <a:pPr marL="409447" lvl="1" indent="-204723" defTabSz="303783">
              <a:spcBef>
                <a:spcPts val="1600"/>
              </a:spcBef>
              <a:defRPr sz="1248"/>
            </a:pPr>
            <a:r>
              <a:rPr sz="1600" dirty="0" err="1"/>
              <a:t>Outils</a:t>
            </a:r>
            <a:r>
              <a:rPr sz="1600" dirty="0"/>
              <a:t> de </a:t>
            </a:r>
            <a:r>
              <a:rPr sz="1600" dirty="0" err="1"/>
              <a:t>définition</a:t>
            </a:r>
            <a:r>
              <a:rPr sz="1600" dirty="0"/>
              <a:t> du </a:t>
            </a:r>
            <a:r>
              <a:rPr sz="1600" dirty="0" err="1"/>
              <a:t>sujet</a:t>
            </a:r>
            <a:r>
              <a:rPr sz="1600" dirty="0"/>
              <a:t> : études, </a:t>
            </a:r>
            <a:r>
              <a:rPr sz="1600" dirty="0" err="1"/>
              <a:t>arbre</a:t>
            </a:r>
            <a:r>
              <a:rPr sz="1600" dirty="0"/>
              <a:t> des </a:t>
            </a:r>
            <a:r>
              <a:rPr sz="1600" dirty="0" err="1"/>
              <a:t>objectifs</a:t>
            </a:r>
            <a:r>
              <a:rPr sz="1600" dirty="0"/>
              <a:t> + </a:t>
            </a:r>
            <a:r>
              <a:rPr sz="1600" dirty="0" err="1"/>
              <a:t>Taux</a:t>
            </a:r>
            <a:r>
              <a:rPr sz="1600" dirty="0"/>
              <a:t> de </a:t>
            </a:r>
            <a:r>
              <a:rPr sz="1600" dirty="0" err="1"/>
              <a:t>réalisation</a:t>
            </a:r>
            <a:r>
              <a:rPr sz="1600" dirty="0"/>
              <a:t> des </a:t>
            </a:r>
            <a:r>
              <a:rPr sz="1600" dirty="0" err="1"/>
              <a:t>activités</a:t>
            </a:r>
            <a:r>
              <a:rPr sz="1600" dirty="0"/>
              <a:t> </a:t>
            </a:r>
            <a:r>
              <a:rPr sz="1600" dirty="0" err="1"/>
              <a:t>ou</a:t>
            </a:r>
            <a:r>
              <a:rPr sz="1600" dirty="0"/>
              <a:t> KPI (keys performance indicators,  </a:t>
            </a:r>
            <a:r>
              <a:rPr sz="1600" dirty="0" err="1"/>
              <a:t>indicateurs</a:t>
            </a:r>
            <a:r>
              <a:rPr sz="1600" dirty="0"/>
              <a:t> </a:t>
            </a:r>
            <a:r>
              <a:rPr sz="1600" dirty="0" err="1"/>
              <a:t>clés</a:t>
            </a:r>
            <a:r>
              <a:rPr sz="1600" dirty="0"/>
              <a:t> de performance), tableau de </a:t>
            </a:r>
            <a:r>
              <a:rPr sz="1600" dirty="0" err="1"/>
              <a:t>bord</a:t>
            </a:r>
            <a:endParaRPr sz="1600" dirty="0"/>
          </a:p>
          <a:p>
            <a:pPr marL="409447" lvl="1" indent="-204723" defTabSz="303783">
              <a:spcBef>
                <a:spcPts val="1600"/>
              </a:spcBef>
              <a:defRPr sz="1248"/>
            </a:pPr>
            <a:r>
              <a:rPr sz="1600" dirty="0" err="1"/>
              <a:t>Outils</a:t>
            </a:r>
            <a:r>
              <a:rPr sz="1600" dirty="0"/>
              <a:t> </a:t>
            </a:r>
            <a:r>
              <a:rPr sz="1600" dirty="0" err="1"/>
              <a:t>d’étude</a:t>
            </a:r>
            <a:r>
              <a:rPr sz="1600" dirty="0"/>
              <a:t> de </a:t>
            </a:r>
            <a:r>
              <a:rPr sz="1600" dirty="0" err="1"/>
              <a:t>faisabilité</a:t>
            </a:r>
            <a:r>
              <a:rPr sz="1600" dirty="0"/>
              <a:t> : </a:t>
            </a:r>
            <a:r>
              <a:rPr sz="1600" dirty="0" err="1"/>
              <a:t>comptes</a:t>
            </a:r>
            <a:r>
              <a:rPr sz="1600" dirty="0"/>
              <a:t> </a:t>
            </a:r>
            <a:r>
              <a:rPr sz="1600" dirty="0" err="1"/>
              <a:t>rendus</a:t>
            </a:r>
            <a:r>
              <a:rPr sz="1600" dirty="0"/>
              <a:t> de </a:t>
            </a:r>
            <a:r>
              <a:rPr sz="1600" dirty="0" err="1"/>
              <a:t>réunion</a:t>
            </a:r>
            <a:r>
              <a:rPr sz="1600" dirty="0"/>
              <a:t>, </a:t>
            </a:r>
            <a:r>
              <a:rPr sz="1600" dirty="0" err="1"/>
              <a:t>d’entretien</a:t>
            </a:r>
            <a:r>
              <a:rPr sz="1600" dirty="0"/>
              <a:t>, </a:t>
            </a:r>
            <a:r>
              <a:rPr sz="1600" dirty="0" err="1"/>
              <a:t>délais</a:t>
            </a:r>
            <a:r>
              <a:rPr sz="1600" dirty="0"/>
              <a:t>, budget, tableau de </a:t>
            </a:r>
            <a:r>
              <a:rPr sz="1600" dirty="0" err="1"/>
              <a:t>suivi</a:t>
            </a:r>
            <a:r>
              <a:rPr sz="1600" dirty="0"/>
              <a:t> </a:t>
            </a:r>
            <a:r>
              <a:rPr sz="1600" dirty="0" err="1"/>
              <a:t>budgétaire</a:t>
            </a:r>
            <a:endParaRPr sz="1600" dirty="0"/>
          </a:p>
          <a:p>
            <a:pPr marL="409447" lvl="1" indent="-204723" defTabSz="303783">
              <a:spcBef>
                <a:spcPts val="1600"/>
              </a:spcBef>
              <a:defRPr sz="1248"/>
            </a:pPr>
            <a:r>
              <a:rPr sz="1600" dirty="0" err="1"/>
              <a:t>Outils</a:t>
            </a:r>
            <a:r>
              <a:rPr sz="1600" dirty="0"/>
              <a:t> de </a:t>
            </a:r>
            <a:r>
              <a:rPr sz="1600" dirty="0" err="1"/>
              <a:t>réalisation</a:t>
            </a:r>
            <a:r>
              <a:rPr sz="1600" dirty="0"/>
              <a:t> : planning, tableau de </a:t>
            </a:r>
            <a:r>
              <a:rPr sz="1600" dirty="0" err="1"/>
              <a:t>répartition</a:t>
            </a:r>
            <a:r>
              <a:rPr sz="1600" dirty="0"/>
              <a:t> des </a:t>
            </a:r>
            <a:r>
              <a:rPr sz="1600" dirty="0" err="1"/>
              <a:t>tâches</a:t>
            </a:r>
            <a:endParaRPr sz="1600" dirty="0"/>
          </a:p>
          <a:p>
            <a:pPr marL="0" indent="0" defTabSz="303783">
              <a:spcBef>
                <a:spcPts val="1600"/>
              </a:spcBef>
              <a:buClrTx/>
              <a:buSzTx/>
              <a:buNone/>
              <a:defRPr sz="1871"/>
            </a:pPr>
            <a:r>
              <a:rPr sz="1600" dirty="0"/>
              <a:t>Evaluations à mi-</a:t>
            </a:r>
            <a:r>
              <a:rPr sz="1600" dirty="0" err="1"/>
              <a:t>parcours</a:t>
            </a:r>
            <a:r>
              <a:rPr sz="1600" dirty="0"/>
              <a:t> (</a:t>
            </a:r>
            <a:r>
              <a:rPr sz="1600" dirty="0" err="1"/>
              <a:t>intermédiaires</a:t>
            </a:r>
            <a:r>
              <a:rPr sz="1600" dirty="0"/>
              <a:t>) :</a:t>
            </a:r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/>
              <a:t>Revues de </a:t>
            </a:r>
            <a:r>
              <a:rPr sz="1600" dirty="0" err="1"/>
              <a:t>projet</a:t>
            </a:r>
            <a:endParaRPr sz="1600" dirty="0"/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/>
              <a:t>Grilles —&gt; Cf. KPI + tableau de </a:t>
            </a:r>
            <a:r>
              <a:rPr sz="1600" dirty="0" err="1"/>
              <a:t>bord</a:t>
            </a:r>
            <a:r>
              <a:rPr sz="1600" dirty="0"/>
              <a:t>, tableau de </a:t>
            </a:r>
            <a:r>
              <a:rPr sz="1600" dirty="0" err="1"/>
              <a:t>suivi</a:t>
            </a:r>
            <a:r>
              <a:rPr sz="1600" dirty="0"/>
              <a:t> </a:t>
            </a:r>
            <a:r>
              <a:rPr sz="1600" dirty="0" err="1"/>
              <a:t>budgétaire</a:t>
            </a:r>
            <a:endParaRPr sz="1600" dirty="0"/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 err="1"/>
              <a:t>Comptes</a:t>
            </a:r>
            <a:r>
              <a:rPr sz="1600" dirty="0"/>
              <a:t> </a:t>
            </a:r>
            <a:r>
              <a:rPr sz="1600" dirty="0" err="1"/>
              <a:t>rendus</a:t>
            </a:r>
            <a:r>
              <a:rPr sz="1600" dirty="0"/>
              <a:t> des </a:t>
            </a:r>
            <a:r>
              <a:rPr sz="1600" dirty="0" err="1"/>
              <a:t>activités</a:t>
            </a:r>
            <a:endParaRPr sz="1600" dirty="0"/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 err="1"/>
              <a:t>Synthèses</a:t>
            </a:r>
            <a:r>
              <a:rPr sz="1600" dirty="0"/>
              <a:t> des observations</a:t>
            </a:r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 err="1"/>
              <a:t>Bilans</a:t>
            </a:r>
            <a:r>
              <a:rPr sz="1600" dirty="0"/>
              <a:t> </a:t>
            </a:r>
            <a:r>
              <a:rPr sz="1600" dirty="0" err="1"/>
              <a:t>annuels</a:t>
            </a:r>
            <a:endParaRPr sz="1600" dirty="0"/>
          </a:p>
          <a:p>
            <a:pPr marL="0" indent="0" defTabSz="303783">
              <a:spcBef>
                <a:spcPts val="1600"/>
              </a:spcBef>
              <a:buClrTx/>
              <a:buSzTx/>
              <a:buNone/>
              <a:defRPr sz="1871"/>
            </a:pPr>
            <a:r>
              <a:rPr sz="1600" dirty="0"/>
              <a:t>Evaluation finale + ex-post :</a:t>
            </a:r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/>
              <a:t>Questionnaires, </a:t>
            </a:r>
            <a:r>
              <a:rPr sz="1600" dirty="0" err="1"/>
              <a:t>entretiens</a:t>
            </a:r>
            <a:r>
              <a:rPr sz="1600" dirty="0"/>
              <a:t>, observations</a:t>
            </a:r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/>
              <a:t>Etudes —&gt; </a:t>
            </a:r>
            <a:r>
              <a:rPr sz="1600" dirty="0" err="1"/>
              <a:t>enquêtes</a:t>
            </a:r>
            <a:r>
              <a:rPr sz="1600" dirty="0"/>
              <a:t>, analyses des </a:t>
            </a:r>
            <a:r>
              <a:rPr sz="1600" dirty="0" err="1"/>
              <a:t>statistiques</a:t>
            </a:r>
            <a:endParaRPr sz="1600" dirty="0"/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 err="1"/>
              <a:t>Bilans</a:t>
            </a:r>
            <a:r>
              <a:rPr sz="1600" dirty="0"/>
              <a:t> des </a:t>
            </a:r>
            <a:r>
              <a:rPr sz="1600" dirty="0" err="1"/>
              <a:t>réalisations</a:t>
            </a:r>
            <a:endParaRPr sz="1600" dirty="0"/>
          </a:p>
          <a:p>
            <a:pPr marL="447971" lvl="1" indent="-203623" defTabSz="303783">
              <a:spcBef>
                <a:spcPts val="1600"/>
              </a:spcBef>
              <a:buClrTx/>
              <a:defRPr sz="1248"/>
            </a:pPr>
            <a:r>
              <a:rPr sz="1600" dirty="0"/>
              <a:t>Rapport —&gt; introduction + démarche de </a:t>
            </a:r>
            <a:r>
              <a:rPr sz="1600" dirty="0" err="1"/>
              <a:t>projet</a:t>
            </a:r>
            <a:r>
              <a:rPr sz="1600" dirty="0"/>
              <a:t> (PLC) + </a:t>
            </a:r>
            <a:r>
              <a:rPr sz="1600" dirty="0" err="1"/>
              <a:t>analyse</a:t>
            </a:r>
            <a:r>
              <a:rPr sz="1600" dirty="0"/>
              <a:t> des </a:t>
            </a:r>
            <a:r>
              <a:rPr sz="1600" dirty="0" err="1"/>
              <a:t>résultats</a:t>
            </a:r>
            <a:r>
              <a:rPr sz="1600" dirty="0"/>
              <a:t>/</a:t>
            </a:r>
            <a:r>
              <a:rPr sz="1600" dirty="0" err="1"/>
              <a:t>méthodologie</a:t>
            </a:r>
            <a:r>
              <a:rPr sz="1600" dirty="0"/>
              <a:t> + </a:t>
            </a:r>
            <a:r>
              <a:rPr sz="1600" dirty="0" err="1"/>
              <a:t>analyse</a:t>
            </a:r>
            <a:r>
              <a:rPr sz="1600" dirty="0"/>
              <a:t> perception des </a:t>
            </a:r>
            <a:r>
              <a:rPr sz="1600" dirty="0" err="1"/>
              <a:t>utilisateurs</a:t>
            </a:r>
            <a:r>
              <a:rPr sz="1600" dirty="0"/>
              <a:t> + </a:t>
            </a:r>
            <a:r>
              <a:rPr sz="1600" dirty="0" err="1"/>
              <a:t>bilan</a:t>
            </a:r>
            <a:r>
              <a:rPr sz="1600" dirty="0"/>
              <a:t> </a:t>
            </a:r>
            <a:r>
              <a:rPr sz="1600" dirty="0" err="1"/>
              <a:t>général</a:t>
            </a:r>
            <a:r>
              <a:rPr sz="1600" dirty="0"/>
              <a:t> + propositions </a:t>
            </a:r>
            <a:r>
              <a:rPr sz="1600" dirty="0" err="1"/>
              <a:t>d’amélioration</a:t>
            </a:r>
            <a:r>
              <a:rPr sz="1600" dirty="0"/>
              <a:t> + conclusion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1116</Words>
  <Application>Microsoft Office PowerPoint</Application>
  <PresentationFormat>Personnalisé</PresentationFormat>
  <Paragraphs>173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Avenir Book</vt:lpstr>
      <vt:lpstr>Avenir Book Oblique</vt:lpstr>
      <vt:lpstr>Avenir Heavy</vt:lpstr>
      <vt:lpstr>Avenir Light</vt:lpstr>
      <vt:lpstr>Avenir Medium</vt:lpstr>
      <vt:lpstr>Helvetica Neue</vt:lpstr>
      <vt:lpstr>Zapf Dingbats</vt:lpstr>
      <vt:lpstr>New_Template1</vt:lpstr>
      <vt:lpstr>PLC (project Life cycle, démarche de projet) et fondements du projet   BTS SP3S2 : Module « G-Méthodologies appliquées au secteur sanitaire et social »     </vt:lpstr>
      <vt:lpstr>Présentation PowerPoint</vt:lpstr>
      <vt:lpstr>Présentation PowerPoint</vt:lpstr>
      <vt:lpstr>Présentation PowerPoint</vt:lpstr>
      <vt:lpstr>sommaire</vt:lpstr>
      <vt:lpstr>Présentation PowerPoint</vt:lpstr>
      <vt:lpstr>1 - Project life cycle (PLC) : rappels</vt:lpstr>
      <vt:lpstr>les 4 étapes du PLC (démarche de projet) </vt:lpstr>
      <vt:lpstr>Méthodes et outils d’évaluation</vt:lpstr>
      <vt:lpstr>Méthodes d’investigation</vt:lpstr>
      <vt:lpstr>Présentation PowerPoint</vt:lpstr>
      <vt:lpstr>2 - fondements du projet</vt:lpstr>
      <vt:lpstr>Etape 1: focus</vt:lpstr>
      <vt:lpstr>Etape 2 : formuler 1 problématique</vt:lpstr>
      <vt:lpstr>Etape 3 : définir 1 stratégie de traitement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(project Life cycle, démarche de projet) et fondements du projet   BTS SP3S2 : Module « G-Méthodologies appliquées au secteur sanitaire et social »     </dc:title>
  <cp:lastModifiedBy>Bruno Durand</cp:lastModifiedBy>
  <cp:revision>7</cp:revision>
  <dcterms:modified xsi:type="dcterms:W3CDTF">2019-05-29T06:21:30Z</dcterms:modified>
</cp:coreProperties>
</file>