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3" r:id="rId15"/>
    <p:sldId id="269" r:id="rId16"/>
    <p:sldId id="270" r:id="rId17"/>
    <p:sldId id="271"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104" y="2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Sous-titr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Titr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fr-FR" smtClean="0"/>
              <a:t>Cliquez pour modifier le style du titre</a:t>
            </a:r>
            <a:endParaRPr kumimoji="0" lang="en-US"/>
          </a:p>
        </p:txBody>
      </p:sp>
      <p:cxnSp>
        <p:nvCxnSpPr>
          <p:cNvPr id="8" name="Connecteur droit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Espace réservé de la date 14"/>
          <p:cNvSpPr>
            <a:spLocks noGrp="1"/>
          </p:cNvSpPr>
          <p:nvPr>
            <p:ph type="dt" sz="half" idx="10"/>
          </p:nvPr>
        </p:nvSpPr>
        <p:spPr/>
        <p:txBody>
          <a:bodyPr/>
          <a:lstStyle/>
          <a:p>
            <a:fld id="{EC54196E-3147-4F11-9617-56E4C0846D58}" type="datetimeFigureOut">
              <a:rPr lang="fr-FR" smtClean="0"/>
              <a:pPr/>
              <a:t>19/04/2012</a:t>
            </a:fld>
            <a:endParaRPr lang="fr-FR"/>
          </a:p>
        </p:txBody>
      </p:sp>
      <p:sp>
        <p:nvSpPr>
          <p:cNvPr id="16" name="Espace réservé du numéro de diapositive 15"/>
          <p:cNvSpPr>
            <a:spLocks noGrp="1"/>
          </p:cNvSpPr>
          <p:nvPr>
            <p:ph type="sldNum" sz="quarter" idx="11"/>
          </p:nvPr>
        </p:nvSpPr>
        <p:spPr/>
        <p:txBody>
          <a:bodyPr/>
          <a:lstStyle/>
          <a:p>
            <a:fld id="{D22A1F71-1DDA-4DC1-BEAE-BF1FD365DE37}" type="slidenum">
              <a:rPr lang="fr-FR" smtClean="0"/>
              <a:pPr/>
              <a:t>‹N°›</a:t>
            </a:fld>
            <a:endParaRPr lang="fr-FR"/>
          </a:p>
        </p:txBody>
      </p:sp>
      <p:sp>
        <p:nvSpPr>
          <p:cNvPr id="17" name="Espace réservé du pied de page 16"/>
          <p:cNvSpPr>
            <a:spLocks noGrp="1"/>
          </p:cNvSpPr>
          <p:nvPr>
            <p:ph type="ftr" sz="quarter" idx="12"/>
          </p:nvPr>
        </p:nvSpPr>
        <p:spPr/>
        <p:txBody>
          <a:bodyPr/>
          <a:lstStyle/>
          <a:p>
            <a:endParaRPr lang="fr-FR"/>
          </a:p>
        </p:txBody>
      </p:sp>
    </p:spTree>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C54196E-3147-4F11-9617-56E4C0846D58}" type="datetimeFigureOut">
              <a:rPr lang="fr-FR" smtClean="0"/>
              <a:pPr/>
              <a:t>19/04/2012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2A1F71-1DDA-4DC1-BEAE-BF1FD365DE37}" type="slidenum">
              <a:rPr lang="fr-FR" smtClean="0"/>
              <a:pPr/>
              <a:t>‹N°›</a:t>
            </a:fld>
            <a:endParaRPr lang="fr-FR"/>
          </a:p>
        </p:txBody>
      </p:sp>
    </p:spTree>
  </p:cSld>
  <p:clrMapOvr>
    <a:masterClrMapping/>
  </p:clrMapOvr>
  <p:transition>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C54196E-3147-4F11-9617-56E4C0846D58}" type="datetimeFigureOut">
              <a:rPr lang="fr-FR" smtClean="0"/>
              <a:pPr/>
              <a:t>19/04/2012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2A1F71-1DDA-4DC1-BEAE-BF1FD365DE37}" type="slidenum">
              <a:rPr lang="fr-FR" smtClean="0"/>
              <a:pPr/>
              <a:t>‹N°›</a:t>
            </a:fld>
            <a:endParaRPr lang="fr-FR"/>
          </a:p>
        </p:txBody>
      </p:sp>
    </p:spTree>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457200" y="1524000"/>
            <a:ext cx="8229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4" name="Espace réservé de la date 13"/>
          <p:cNvSpPr>
            <a:spLocks noGrp="1"/>
          </p:cNvSpPr>
          <p:nvPr>
            <p:ph type="dt" sz="half" idx="14"/>
          </p:nvPr>
        </p:nvSpPr>
        <p:spPr/>
        <p:txBody>
          <a:bodyPr/>
          <a:lstStyle/>
          <a:p>
            <a:fld id="{EC54196E-3147-4F11-9617-56E4C0846D58}" type="datetimeFigureOut">
              <a:rPr lang="fr-FR" smtClean="0"/>
              <a:pPr/>
              <a:t>19/04/2012</a:t>
            </a:fld>
            <a:endParaRPr lang="fr-FR"/>
          </a:p>
        </p:txBody>
      </p:sp>
      <p:sp>
        <p:nvSpPr>
          <p:cNvPr id="15" name="Espace réservé du numéro de diapositive 14"/>
          <p:cNvSpPr>
            <a:spLocks noGrp="1"/>
          </p:cNvSpPr>
          <p:nvPr>
            <p:ph type="sldNum" sz="quarter" idx="15"/>
          </p:nvPr>
        </p:nvSpPr>
        <p:spPr/>
        <p:txBody>
          <a:bodyPr/>
          <a:lstStyle>
            <a:lvl1pPr algn="ctr">
              <a:defRPr/>
            </a:lvl1pPr>
          </a:lstStyle>
          <a:p>
            <a:fld id="{D22A1F71-1DDA-4DC1-BEAE-BF1FD365DE37}" type="slidenum">
              <a:rPr lang="fr-FR" smtClean="0"/>
              <a:pPr/>
              <a:t>‹N°›</a:t>
            </a:fld>
            <a:endParaRPr lang="fr-FR"/>
          </a:p>
        </p:txBody>
      </p:sp>
      <p:sp>
        <p:nvSpPr>
          <p:cNvPr id="16" name="Espace réservé du pied de page 15"/>
          <p:cNvSpPr>
            <a:spLocks noGrp="1"/>
          </p:cNvSpPr>
          <p:nvPr>
            <p:ph type="ftr" sz="quarter" idx="16"/>
          </p:nvPr>
        </p:nvSpPr>
        <p:spPr/>
        <p:txBody>
          <a:bodyPr/>
          <a:lstStyle/>
          <a:p>
            <a:endParaRPr lang="fr-FR"/>
          </a:p>
        </p:txBody>
      </p:sp>
      <p:sp>
        <p:nvSpPr>
          <p:cNvPr id="17" name="Titre 16"/>
          <p:cNvSpPr>
            <a:spLocks noGrp="1"/>
          </p:cNvSpPr>
          <p:nvPr>
            <p:ph type="title"/>
          </p:nvPr>
        </p:nvSpPr>
        <p:spPr/>
        <p:txBody>
          <a:bodyPr rtlCol="0" anchor="b" anchorCtr="0"/>
          <a:lstStyle/>
          <a:p>
            <a:r>
              <a:rPr kumimoji="0" lang="fr-FR" smtClean="0"/>
              <a:t>Cliquez pour modifier le style du titre</a:t>
            </a:r>
            <a:endParaRPr kumimoji="0" lang="en-US"/>
          </a:p>
        </p:txBody>
      </p:sp>
    </p:spTree>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EC54196E-3147-4F11-9617-56E4C0846D58}" type="datetimeFigureOut">
              <a:rPr lang="fr-FR" smtClean="0"/>
              <a:pPr/>
              <a:t>19/04/2012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2A1F71-1DDA-4DC1-BEAE-BF1FD365DE37}" type="slidenum">
              <a:rPr lang="fr-FR" smtClean="0"/>
              <a:pPr/>
              <a:t>‹N°›</a:t>
            </a:fld>
            <a:endParaRPr lang="fr-FR"/>
          </a:p>
        </p:txBody>
      </p:sp>
      <p:sp>
        <p:nvSpPr>
          <p:cNvPr id="2" name="Titr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cxnSp>
        <p:nvCxnSpPr>
          <p:cNvPr id="7" name="Connecteur droit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EC54196E-3147-4F11-9617-56E4C0846D58}" type="datetimeFigureOut">
              <a:rPr lang="fr-FR" smtClean="0"/>
              <a:pPr/>
              <a:t>19/04/2012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22A1F71-1DDA-4DC1-BEAE-BF1FD365DE37}" type="slidenum">
              <a:rPr lang="fr-FR" smtClean="0"/>
              <a:pPr/>
              <a:t>‹N°›</a:t>
            </a:fld>
            <a:endParaRPr lang="fr-FR"/>
          </a:p>
        </p:txBody>
      </p:sp>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11" name="Espace réservé du contenu 10"/>
          <p:cNvSpPr>
            <a:spLocks noGrp="1"/>
          </p:cNvSpPr>
          <p:nvPr>
            <p:ph sz="half" idx="1"/>
          </p:nvPr>
        </p:nvSpPr>
        <p:spPr>
          <a:xfrm>
            <a:off x="457200" y="1524000"/>
            <a:ext cx="4059936"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2"/>
          </p:nvPr>
        </p:nvSpPr>
        <p:spPr>
          <a:xfrm>
            <a:off x="4648200" y="1524000"/>
            <a:ext cx="4059936"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p:txBody>
          <a:bodyPr/>
          <a:lstStyle/>
          <a:p>
            <a:fld id="{D22A1F71-1DDA-4DC1-BEAE-BF1FD365DE37}" type="slidenum">
              <a:rPr lang="fr-FR" smtClean="0"/>
              <a:pPr/>
              <a:t>‹N°›</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7" name="Espace réservé de la date 6"/>
          <p:cNvSpPr>
            <a:spLocks noGrp="1"/>
          </p:cNvSpPr>
          <p:nvPr>
            <p:ph type="dt" sz="half" idx="10"/>
          </p:nvPr>
        </p:nvSpPr>
        <p:spPr/>
        <p:txBody>
          <a:bodyPr/>
          <a:lstStyle/>
          <a:p>
            <a:fld id="{EC54196E-3147-4F11-9617-56E4C0846D58}" type="datetimeFigureOut">
              <a:rPr lang="fr-FR" smtClean="0"/>
              <a:pPr/>
              <a:t>19/04/2012</a:t>
            </a:fld>
            <a:endParaRPr lang="fr-FR"/>
          </a:p>
        </p:txBody>
      </p:sp>
      <p:sp>
        <p:nvSpPr>
          <p:cNvPr id="3" name="Espace réservé du texte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32" name="Espace réservé du contenu 31"/>
          <p:cNvSpPr>
            <a:spLocks noGrp="1"/>
          </p:cNvSpPr>
          <p:nvPr>
            <p:ph sz="half" idx="2"/>
          </p:nvPr>
        </p:nvSpPr>
        <p:spPr>
          <a:xfrm>
            <a:off x="457200" y="2201896"/>
            <a:ext cx="4038600" cy="391363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34" name="Espace réservé du contenu 33"/>
          <p:cNvSpPr>
            <a:spLocks noGrp="1"/>
          </p:cNvSpPr>
          <p:nvPr>
            <p:ph sz="quarter" idx="4"/>
          </p:nvPr>
        </p:nvSpPr>
        <p:spPr>
          <a:xfrm>
            <a:off x="4649788" y="2201896"/>
            <a:ext cx="4038600" cy="391363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 name="Titre 1"/>
          <p:cNvSpPr>
            <a:spLocks noGrp="1"/>
          </p:cNvSpPr>
          <p:nvPr>
            <p:ph type="title"/>
          </p:nvPr>
        </p:nvSpPr>
        <p:spPr>
          <a:xfrm>
            <a:off x="457200" y="155448"/>
            <a:ext cx="8229600" cy="1143000"/>
          </a:xfrm>
        </p:spPr>
        <p:txBody>
          <a:bodyPr anchor="b" anchorCtr="0"/>
          <a:lstStyle>
            <a:lvl1pPr>
              <a:defRPr/>
            </a:lvl1pPr>
          </a:lstStyle>
          <a:p>
            <a:r>
              <a:rPr kumimoji="0" lang="fr-FR" smtClean="0"/>
              <a:t>Cliquez pour modifier le style du titre</a:t>
            </a:r>
            <a:endParaRPr kumimoji="0" lang="en-US"/>
          </a:p>
        </p:txBody>
      </p:sp>
      <p:sp>
        <p:nvSpPr>
          <p:cNvPr id="12" name="Espace réservé du texte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cxnSp>
        <p:nvCxnSpPr>
          <p:cNvPr id="10" name="Connecteur droit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EC54196E-3147-4F11-9617-56E4C0846D58}" type="datetimeFigureOut">
              <a:rPr lang="fr-FR" smtClean="0"/>
              <a:pPr/>
              <a:t>19/04/2012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22A1F71-1DDA-4DC1-BEAE-BF1FD365DE37}" type="slidenum">
              <a:rPr lang="fr-FR" smtClean="0"/>
              <a:pPr/>
              <a:t>‹N°›</a:t>
            </a:fld>
            <a:endParaRPr lang="fr-FR"/>
          </a:p>
        </p:txBody>
      </p:sp>
      <p:sp>
        <p:nvSpPr>
          <p:cNvPr id="2" name="Titre 1"/>
          <p:cNvSpPr>
            <a:spLocks noGrp="1"/>
          </p:cNvSpPr>
          <p:nvPr>
            <p:ph type="title"/>
          </p:nvPr>
        </p:nvSpPr>
        <p:spPr/>
        <p:txBody>
          <a:bodyPr/>
          <a:lstStyle/>
          <a:p>
            <a:r>
              <a:rPr kumimoji="0" lang="fr-FR" smtClean="0"/>
              <a:t>Cliquez pour modifier le style du titre</a:t>
            </a:r>
            <a:endParaRPr kumimoji="0" lang="en-US"/>
          </a:p>
        </p:txBody>
      </p:sp>
    </p:spTree>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C54196E-3147-4F11-9617-56E4C0846D58}" type="datetimeFigureOut">
              <a:rPr lang="fr-FR" smtClean="0"/>
              <a:pPr/>
              <a:t>19/04/2012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22A1F71-1DDA-4DC1-BEAE-BF1FD365DE37}" type="slidenum">
              <a:rPr lang="fr-FR" smtClean="0"/>
              <a:pPr/>
              <a:t>‹N°›</a:t>
            </a:fld>
            <a:endParaRPr lang="fr-FR"/>
          </a:p>
        </p:txBody>
      </p:sp>
    </p:spTree>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9" name="Espace réservé du contenu 28"/>
          <p:cNvSpPr>
            <a:spLocks noGrp="1"/>
          </p:cNvSpPr>
          <p:nvPr>
            <p:ph sz="quarter" idx="1"/>
          </p:nvPr>
        </p:nvSpPr>
        <p:spPr>
          <a:xfrm>
            <a:off x="457200" y="457200"/>
            <a:ext cx="6248400" cy="5715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3" name="Espace réservé du texte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31" name="Titr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r-FR" smtClean="0"/>
              <a:t>Cliquez pour modifier le style du titre</a:t>
            </a:r>
            <a:endParaRPr kumimoji="0" lang="en-US"/>
          </a:p>
        </p:txBody>
      </p:sp>
      <p:sp>
        <p:nvSpPr>
          <p:cNvPr id="8" name="Espace réservé de la date 7"/>
          <p:cNvSpPr>
            <a:spLocks noGrp="1"/>
          </p:cNvSpPr>
          <p:nvPr>
            <p:ph type="dt" sz="half" idx="14"/>
          </p:nvPr>
        </p:nvSpPr>
        <p:spPr/>
        <p:txBody>
          <a:bodyPr/>
          <a:lstStyle/>
          <a:p>
            <a:fld id="{EC54196E-3147-4F11-9617-56E4C0846D58}" type="datetimeFigureOut">
              <a:rPr lang="fr-FR" smtClean="0"/>
              <a:pPr/>
              <a:t>19/04/2012</a:t>
            </a:fld>
            <a:endParaRPr lang="fr-FR"/>
          </a:p>
        </p:txBody>
      </p:sp>
      <p:sp>
        <p:nvSpPr>
          <p:cNvPr id="9" name="Espace réservé du numéro de diapositive 8"/>
          <p:cNvSpPr>
            <a:spLocks noGrp="1"/>
          </p:cNvSpPr>
          <p:nvPr>
            <p:ph type="sldNum" sz="quarter" idx="15"/>
          </p:nvPr>
        </p:nvSpPr>
        <p:spPr/>
        <p:txBody>
          <a:bodyPr/>
          <a:lstStyle/>
          <a:p>
            <a:fld id="{D22A1F71-1DDA-4DC1-BEAE-BF1FD365DE37}" type="slidenum">
              <a:rPr lang="fr-FR" smtClean="0"/>
              <a:pPr/>
              <a:t>‹N°›</a:t>
            </a:fld>
            <a:endParaRPr lang="fr-FR"/>
          </a:p>
        </p:txBody>
      </p:sp>
      <p:sp>
        <p:nvSpPr>
          <p:cNvPr id="10" name="Espace réservé du pied de page 9"/>
          <p:cNvSpPr>
            <a:spLocks noGrp="1"/>
          </p:cNvSpPr>
          <p:nvPr>
            <p:ph type="ftr" sz="quarter" idx="16"/>
          </p:nvPr>
        </p:nvSpPr>
        <p:spPr/>
        <p:txBody>
          <a:bodyPr/>
          <a:lstStyle/>
          <a:p>
            <a:endParaRPr lang="fr-FR"/>
          </a:p>
        </p:txBody>
      </p:sp>
    </p:spTree>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fr-FR" smtClean="0"/>
              <a:t>Cliquez sur l'icône pour ajouter une image</a:t>
            </a:r>
            <a:endParaRPr kumimoji="0" lang="en-US"/>
          </a:p>
        </p:txBody>
      </p:sp>
      <p:sp>
        <p:nvSpPr>
          <p:cNvPr id="4" name="Espace réservé du texte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8" name="Espace réservé de la date 7"/>
          <p:cNvSpPr>
            <a:spLocks noGrp="1"/>
          </p:cNvSpPr>
          <p:nvPr>
            <p:ph type="dt" sz="half" idx="10"/>
          </p:nvPr>
        </p:nvSpPr>
        <p:spPr/>
        <p:txBody>
          <a:bodyPr/>
          <a:lstStyle/>
          <a:p>
            <a:fld id="{EC54196E-3147-4F11-9617-56E4C0846D58}" type="datetimeFigureOut">
              <a:rPr lang="fr-FR" smtClean="0"/>
              <a:pPr/>
              <a:t>19/04/2012</a:t>
            </a:fld>
            <a:endParaRPr lang="fr-FR"/>
          </a:p>
        </p:txBody>
      </p:sp>
      <p:sp>
        <p:nvSpPr>
          <p:cNvPr id="9" name="Espace réservé du numéro de diapositive 8"/>
          <p:cNvSpPr>
            <a:spLocks noGrp="1"/>
          </p:cNvSpPr>
          <p:nvPr>
            <p:ph type="sldNum" sz="quarter" idx="11"/>
          </p:nvPr>
        </p:nvSpPr>
        <p:spPr/>
        <p:txBody>
          <a:bodyPr/>
          <a:lstStyle/>
          <a:p>
            <a:fld id="{D22A1F71-1DDA-4DC1-BEAE-BF1FD365DE37}" type="slidenum">
              <a:rPr lang="fr-FR" smtClean="0"/>
              <a:pPr/>
              <a:t>‹N°›</a:t>
            </a:fld>
            <a:endParaRPr lang="fr-FR"/>
          </a:p>
        </p:txBody>
      </p:sp>
      <p:sp>
        <p:nvSpPr>
          <p:cNvPr id="10" name="Espace réservé du pied de page 9"/>
          <p:cNvSpPr>
            <a:spLocks noGrp="1"/>
          </p:cNvSpPr>
          <p:nvPr>
            <p:ph type="ftr" sz="quarter" idx="12"/>
          </p:nvPr>
        </p:nvSpPr>
        <p:spPr/>
        <p:txBody>
          <a:bodyPr/>
          <a:lstStyle/>
          <a:p>
            <a:endParaRPr lang="fr-FR"/>
          </a:p>
        </p:txBody>
      </p:sp>
    </p:spTree>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Espace réservé du texte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C54196E-3147-4F11-9617-56E4C0846D58}" type="datetimeFigureOut">
              <a:rPr lang="fr-FR" smtClean="0"/>
              <a:pPr/>
              <a:t>19/04/2012</a:t>
            </a:fld>
            <a:endParaRPr lang="fr-FR"/>
          </a:p>
        </p:txBody>
      </p:sp>
      <p:sp>
        <p:nvSpPr>
          <p:cNvPr id="10" name="Espace réservé du pied de page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fr-FR"/>
          </a:p>
        </p:txBody>
      </p:sp>
      <p:sp>
        <p:nvSpPr>
          <p:cNvPr id="22" name="Espace réservé du numéro de diapositive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22A1F71-1DDA-4DC1-BEAE-BF1FD365DE37}" type="slidenum">
              <a:rPr lang="fr-FR" smtClean="0"/>
              <a:pPr/>
              <a:t>‹N°›</a:t>
            </a:fld>
            <a:endParaRPr lang="fr-FR"/>
          </a:p>
        </p:txBody>
      </p:sp>
      <p:sp>
        <p:nvSpPr>
          <p:cNvPr id="5" name="Espace réservé du titre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fr-FR" smtClean="0"/>
              <a:t>Cliquez pour modifier le style du titre</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fade thruBlk="1"/>
  </p:transition>
  <p:timing>
    <p:tnLst>
      <p:par>
        <p:cTn id="1" dur="indefinite" restart="never" nodeType="tmRoot"/>
      </p:par>
    </p:tnLst>
  </p:timing>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agoraclass.fltr.ucl.ac.be/concordances/velleius_hist_rom_02/precise.cfm?txt=si"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agoraclass.fltr.ucl.ac.be/concordances/velleius_hist_rom_02/precise.cfm?txt=si"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28728" y="4500570"/>
            <a:ext cx="6400800" cy="1114436"/>
          </a:xfrm>
        </p:spPr>
        <p:txBody>
          <a:bodyPr/>
          <a:lstStyle/>
          <a:p>
            <a:pPr algn="ctr"/>
            <a:r>
              <a:rPr lang="fr-FR" dirty="0" smtClean="0">
                <a:latin typeface="AndrewScript_1.6" pitchFamily="2" charset="0"/>
              </a:rPr>
              <a:t>Comparaison des traductions élaborées en salle multimédia</a:t>
            </a:r>
            <a:endParaRPr lang="fr-FR" dirty="0">
              <a:latin typeface="AndrewScript_1.6" pitchFamily="2" charset="0"/>
            </a:endParaRPr>
          </a:p>
        </p:txBody>
      </p:sp>
      <p:sp>
        <p:nvSpPr>
          <p:cNvPr id="2" name="Titre 1"/>
          <p:cNvSpPr>
            <a:spLocks noGrp="1"/>
          </p:cNvSpPr>
          <p:nvPr>
            <p:ph type="ctrTitle"/>
          </p:nvPr>
        </p:nvSpPr>
        <p:spPr>
          <a:xfrm>
            <a:off x="1214414" y="2285992"/>
            <a:ext cx="7406640" cy="1472184"/>
          </a:xfrm>
        </p:spPr>
        <p:txBody>
          <a:bodyPr>
            <a:normAutofit/>
          </a:bodyPr>
          <a:lstStyle/>
          <a:p>
            <a:pPr algn="ctr"/>
            <a:r>
              <a:rPr lang="fr-FR" smtClean="0">
                <a:solidFill>
                  <a:schemeClr val="bg1"/>
                </a:solidFill>
                <a:latin typeface="Papyrus" pitchFamily="66" charset="0"/>
              </a:rPr>
              <a:t>Portrait </a:t>
            </a:r>
            <a:r>
              <a:rPr lang="fr-FR" dirty="0" smtClean="0">
                <a:solidFill>
                  <a:schemeClr val="bg1"/>
                </a:solidFill>
                <a:latin typeface="Papyrus" pitchFamily="66" charset="0"/>
              </a:rPr>
              <a:t>de Jules César</a:t>
            </a:r>
            <a:br>
              <a:rPr lang="fr-FR" dirty="0" smtClean="0">
                <a:solidFill>
                  <a:schemeClr val="bg1"/>
                </a:solidFill>
                <a:latin typeface="Papyrus" pitchFamily="66" charset="0"/>
              </a:rPr>
            </a:br>
            <a:r>
              <a:rPr lang="fr-FR" sz="2800" dirty="0" smtClean="0">
                <a:solidFill>
                  <a:schemeClr val="bg1"/>
                </a:solidFill>
                <a:latin typeface="Papyrus" pitchFamily="66" charset="0"/>
              </a:rPr>
              <a:t>par </a:t>
            </a:r>
            <a:r>
              <a:rPr lang="fr-FR" sz="2800" dirty="0" err="1" smtClean="0">
                <a:solidFill>
                  <a:schemeClr val="bg1"/>
                </a:solidFill>
                <a:latin typeface="Papyrus" pitchFamily="66" charset="0"/>
              </a:rPr>
              <a:t>Velleius</a:t>
            </a:r>
            <a:r>
              <a:rPr lang="fr-FR" sz="2800" dirty="0" smtClean="0">
                <a:solidFill>
                  <a:schemeClr val="bg1"/>
                </a:solidFill>
                <a:latin typeface="Papyrus" pitchFamily="66" charset="0"/>
              </a:rPr>
              <a:t> </a:t>
            </a:r>
            <a:r>
              <a:rPr lang="fr-FR" sz="2800" dirty="0" err="1" smtClean="0">
                <a:solidFill>
                  <a:schemeClr val="bg1"/>
                </a:solidFill>
                <a:latin typeface="Papyrus" pitchFamily="66" charset="0"/>
              </a:rPr>
              <a:t>Paterculus</a:t>
            </a:r>
            <a:endParaRPr lang="fr-FR" sz="2800" dirty="0">
              <a:solidFill>
                <a:schemeClr val="bg1"/>
              </a:solidFill>
              <a:latin typeface="Papyrus" pitchFamily="66" charset="0"/>
            </a:endParaRPr>
          </a:p>
        </p:txBody>
      </p:sp>
      <p:pic>
        <p:nvPicPr>
          <p:cNvPr id="5" name="Image 4" descr="http://www.cosmovisions.com/M05336.jpg"/>
          <p:cNvPicPr/>
          <p:nvPr/>
        </p:nvPicPr>
        <p:blipFill>
          <a:blip r:embed="rId2" cstate="print"/>
          <a:srcRect/>
          <a:stretch>
            <a:fillRect/>
          </a:stretch>
        </p:blipFill>
        <p:spPr bwMode="auto">
          <a:xfrm>
            <a:off x="928662" y="357166"/>
            <a:ext cx="1571636" cy="178595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anim calcmode="lin" valueType="num">
                                      <p:cBhvr>
                                        <p:cTn id="16"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7"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8"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1.bestgraph.com/gifs/ecole/interro/interro-06.gif"/>
          <p:cNvPicPr>
            <a:picLocks noChangeAspect="1" noChangeArrowheads="1" noCrop="1"/>
          </p:cNvPicPr>
          <p:nvPr/>
        </p:nvPicPr>
        <p:blipFill>
          <a:blip r:embed="rId2" cstate="print"/>
          <a:srcRect/>
          <a:stretch>
            <a:fillRect/>
          </a:stretch>
        </p:blipFill>
        <p:spPr bwMode="auto">
          <a:xfrm>
            <a:off x="500034" y="214290"/>
            <a:ext cx="1000132" cy="1000132"/>
          </a:xfrm>
          <a:prstGeom prst="rect">
            <a:avLst/>
          </a:prstGeom>
          <a:noFill/>
        </p:spPr>
      </p:pic>
      <p:sp>
        <p:nvSpPr>
          <p:cNvPr id="3" name="Ellipse 2"/>
          <p:cNvSpPr/>
          <p:nvPr/>
        </p:nvSpPr>
        <p:spPr>
          <a:xfrm>
            <a:off x="2857488" y="357166"/>
            <a:ext cx="4572032" cy="857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C00000"/>
                </a:solidFill>
                <a:latin typeface="AndrewScript_1.6" pitchFamily="2" charset="0"/>
              </a:rPr>
              <a:t>Alexandre le Grand </a:t>
            </a:r>
          </a:p>
          <a:p>
            <a:pPr algn="ctr"/>
            <a:r>
              <a:rPr lang="el-GR" dirty="0"/>
              <a:t>Ἀλέξανδρος ὁ Μέγας</a:t>
            </a:r>
            <a:endParaRPr lang="fr-FR" dirty="0">
              <a:solidFill>
                <a:srgbClr val="C00000"/>
              </a:solidFill>
              <a:latin typeface="AndrewScript_1.6" pitchFamily="2" charset="0"/>
            </a:endParaRPr>
          </a:p>
        </p:txBody>
      </p:sp>
      <p:pic>
        <p:nvPicPr>
          <p:cNvPr id="18434" name="Picture 2" descr="http://www.cours-univ.fr/droit_alexandre_le_grand.png"/>
          <p:cNvPicPr>
            <a:picLocks noChangeAspect="1" noChangeArrowheads="1"/>
          </p:cNvPicPr>
          <p:nvPr/>
        </p:nvPicPr>
        <p:blipFill>
          <a:blip r:embed="rId3" cstate="print"/>
          <a:srcRect/>
          <a:stretch>
            <a:fillRect/>
          </a:stretch>
        </p:blipFill>
        <p:spPr bwMode="auto">
          <a:xfrm>
            <a:off x="857224" y="1214422"/>
            <a:ext cx="7286676" cy="5020698"/>
          </a:xfrm>
          <a:prstGeom prst="rect">
            <a:avLst/>
          </a:prstGeom>
          <a:noFill/>
        </p:spPr>
      </p:pic>
      <p:sp>
        <p:nvSpPr>
          <p:cNvPr id="5" name="Rectangle à coins arrondis 4"/>
          <p:cNvSpPr/>
          <p:nvPr/>
        </p:nvSpPr>
        <p:spPr>
          <a:xfrm>
            <a:off x="785786" y="5214950"/>
            <a:ext cx="2714644"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Papyrus" pitchFamily="66" charset="0"/>
              </a:rPr>
              <a:t>Quel musée?</a:t>
            </a:r>
            <a:endParaRPr lang="fr-FR" dirty="0">
              <a:latin typeface="Papyrus" pitchFamily="66" charset="0"/>
            </a:endParaRPr>
          </a:p>
        </p:txBody>
      </p:sp>
      <p:sp>
        <p:nvSpPr>
          <p:cNvPr id="11" name="Ellipse 10"/>
          <p:cNvSpPr/>
          <p:nvPr/>
        </p:nvSpPr>
        <p:spPr>
          <a:xfrm>
            <a:off x="5643570" y="5000636"/>
            <a:ext cx="2643206" cy="1143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4">
                    <a:lumMod val="50000"/>
                  </a:schemeClr>
                </a:solidFill>
                <a:latin typeface="Andy" pitchFamily="66" charset="0"/>
              </a:rPr>
              <a:t>Musée Archéologique de Naples</a:t>
            </a:r>
            <a:endParaRPr lang="fr-FR" dirty="0">
              <a:solidFill>
                <a:schemeClr val="accent4">
                  <a:lumMod val="50000"/>
                </a:schemeClr>
              </a:solidFill>
              <a:latin typeface="Andy" pitchFamily="66"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path" presetSubtype="0" accel="50000" decel="50000" fill="hold" grpId="0" nodeType="clickEffect">
                                  <p:stCondLst>
                                    <p:cond delay="0"/>
                                  </p:stCondLst>
                                  <p:childTnLst>
                                    <p:animMotion origin="layout" path="M 0 0  C 0 0.04667  0.028 0.08267  0.062 0.08267  C 0.097 0.08267  0.125 0.04667  0.125 0  C 0.125 -0.04667  0.153 -0.08267  0.188 -0.08267  C 0.222 -0.08267  0.25 -0.04667  0.25 0  E" pathEditMode="relative" ptsTypes="">
                                      <p:cBhvr>
                                        <p:cTn id="6" dur="2000" fill="hold"/>
                                        <p:tgtEl>
                                          <p:spTgt spid="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8434"/>
                                        </p:tgtEl>
                                        <p:attrNameLst>
                                          <p:attrName>style.visibility</p:attrName>
                                        </p:attrNameLst>
                                      </p:cBhvr>
                                      <p:to>
                                        <p:strVal val="visible"/>
                                      </p:to>
                                    </p:set>
                                    <p:animEffect transition="in" filter="blinds(horizontal)">
                                      <p:cBhvr>
                                        <p:cTn id="11" dur="500"/>
                                        <p:tgtEl>
                                          <p:spTgt spid="18434"/>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iterate type="lt">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4071934" y="1285860"/>
            <a:ext cx="2357454"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atin typeface="Papyrus" pitchFamily="66" charset="0"/>
              </a:rPr>
              <a:t>Deux grands hommes</a:t>
            </a:r>
            <a:endParaRPr lang="fr-FR" b="1" dirty="0">
              <a:latin typeface="Papyrus" pitchFamily="66" charset="0"/>
            </a:endParaRPr>
          </a:p>
        </p:txBody>
      </p:sp>
      <p:sp>
        <p:nvSpPr>
          <p:cNvPr id="4" name="Ellipse 3"/>
          <p:cNvSpPr/>
          <p:nvPr/>
        </p:nvSpPr>
        <p:spPr>
          <a:xfrm>
            <a:off x="2857488" y="357166"/>
            <a:ext cx="4572032" cy="7143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C00000"/>
                </a:solidFill>
                <a:latin typeface="AndrewScript_1.6" pitchFamily="2" charset="0"/>
              </a:rPr>
              <a:t>Alexandre le Grand et Jules César </a:t>
            </a:r>
          </a:p>
        </p:txBody>
      </p:sp>
      <p:pic>
        <p:nvPicPr>
          <p:cNvPr id="5" name="Picture 4" descr="http://ventesuroffres.free.fr/images/monnaies/vso/v07/v07_0011.jpg"/>
          <p:cNvPicPr>
            <a:picLocks noChangeAspect="1" noChangeArrowheads="1"/>
          </p:cNvPicPr>
          <p:nvPr/>
        </p:nvPicPr>
        <p:blipFill>
          <a:blip r:embed="rId2" cstate="print"/>
          <a:srcRect/>
          <a:stretch>
            <a:fillRect/>
          </a:stretch>
        </p:blipFill>
        <p:spPr bwMode="auto">
          <a:xfrm>
            <a:off x="785786" y="1857364"/>
            <a:ext cx="3357586" cy="1651569"/>
          </a:xfrm>
          <a:prstGeom prst="rect">
            <a:avLst/>
          </a:prstGeom>
          <a:noFill/>
        </p:spPr>
      </p:pic>
      <p:pic>
        <p:nvPicPr>
          <p:cNvPr id="6" name="Image 5" descr="4. Denier de Jules César (février-mars 44 av. JC), frappé par ordre du monnayeur P. Sepullius Macer. Avers : tête laurée de César tournée à droite. Revers : Vénus debout à droite, tenant une Victoire dans la main droite, un sceptre posé sur un bouclier à gauche. (Photo Classical Numismatic Group)"/>
          <p:cNvPicPr/>
          <p:nvPr/>
        </p:nvPicPr>
        <p:blipFill>
          <a:blip r:embed="rId3" cstate="print"/>
          <a:srcRect r="50338"/>
          <a:stretch>
            <a:fillRect/>
          </a:stretch>
        </p:blipFill>
        <p:spPr bwMode="auto">
          <a:xfrm>
            <a:off x="5643570" y="1928802"/>
            <a:ext cx="1412796" cy="1440000"/>
          </a:xfrm>
          <a:prstGeom prst="rect">
            <a:avLst/>
          </a:prstGeom>
          <a:noFill/>
          <a:ln w="9525">
            <a:noFill/>
            <a:miter lim="800000"/>
            <a:headEnd/>
            <a:tailEnd/>
          </a:ln>
        </p:spPr>
      </p:pic>
      <p:pic>
        <p:nvPicPr>
          <p:cNvPr id="7" name="Image 6" descr="4. Denier de Jules César (février-mars 44 av. JC), frappé par ordre du monnayeur P. Sepullius Macer. Avers : tête laurée de César tournée à droite. Revers : Vénus debout à droite, tenant une Victoire dans la main droite, un sceptre posé sur un bouclier à gauche. (Photo Classical Numismatic Group)"/>
          <p:cNvPicPr/>
          <p:nvPr/>
        </p:nvPicPr>
        <p:blipFill>
          <a:blip r:embed="rId3" cstate="print"/>
          <a:srcRect l="49584"/>
          <a:stretch>
            <a:fillRect/>
          </a:stretch>
        </p:blipFill>
        <p:spPr bwMode="auto">
          <a:xfrm>
            <a:off x="7072330" y="1928802"/>
            <a:ext cx="1434277" cy="1440000"/>
          </a:xfrm>
          <a:prstGeom prst="rect">
            <a:avLst/>
          </a:prstGeom>
          <a:noFill/>
          <a:ln w="9525">
            <a:noFill/>
            <a:miter lim="800000"/>
            <a:headEnd/>
            <a:tailEnd/>
          </a:ln>
        </p:spPr>
      </p:pic>
      <p:sp>
        <p:nvSpPr>
          <p:cNvPr id="15" name="Rectangle 14"/>
          <p:cNvSpPr/>
          <p:nvPr/>
        </p:nvSpPr>
        <p:spPr>
          <a:xfrm>
            <a:off x="2071670" y="3643314"/>
            <a:ext cx="5143536" cy="2893100"/>
          </a:xfrm>
          <a:prstGeom prst="rect">
            <a:avLst/>
          </a:prstGeom>
        </p:spPr>
        <p:txBody>
          <a:bodyPr wrap="square">
            <a:spAutoFit/>
          </a:bodyPr>
          <a:lstStyle/>
          <a:p>
            <a:pPr algn="just"/>
            <a:r>
              <a:rPr lang="fr-FR" b="1" dirty="0" smtClean="0">
                <a:solidFill>
                  <a:schemeClr val="accent4">
                    <a:lumMod val="50000"/>
                  </a:schemeClr>
                </a:solidFill>
                <a:latin typeface="Papyrus" pitchFamily="66" charset="0"/>
              </a:rPr>
              <a:t>Mais il n'est pas nécessaire de prévenir dans un préambule l'opinion que le simple récit de ses exploits fera naître de lui-même dans l'esprit des lecteurs. Alexandre qui tirait son origine d'Hercule du côté de son père et d’Éaque du côté de sa mère, avait apporté en naissant une âme digne des auteurs de son origine. Rentrons cependant dans l'ordre des temps et reprenons le fil de notre histoire</a:t>
            </a:r>
            <a:r>
              <a:rPr lang="fr-FR" dirty="0" smtClean="0">
                <a:solidFill>
                  <a:schemeClr val="accent4">
                    <a:lumMod val="50000"/>
                  </a:schemeClr>
                </a:solidFill>
                <a:latin typeface="Papyrus" pitchFamily="66" charset="0"/>
              </a:rPr>
              <a:t>. </a:t>
            </a:r>
          </a:p>
          <a:p>
            <a:pPr algn="r"/>
            <a:r>
              <a:rPr lang="fr-FR" sz="1000" dirty="0" err="1" smtClean="0">
                <a:solidFill>
                  <a:schemeClr val="tx2"/>
                </a:solidFill>
                <a:latin typeface="Papyrus" pitchFamily="66" charset="0"/>
              </a:rPr>
              <a:t>Diodore</a:t>
            </a:r>
            <a:r>
              <a:rPr lang="fr-FR" sz="1000" dirty="0" smtClean="0">
                <a:solidFill>
                  <a:schemeClr val="tx2"/>
                </a:solidFill>
                <a:latin typeface="Papyrus" pitchFamily="66" charset="0"/>
              </a:rPr>
              <a:t> de Sicile, </a:t>
            </a:r>
            <a:r>
              <a:rPr lang="fr-FR" sz="1000" i="1" dirty="0" smtClean="0">
                <a:solidFill>
                  <a:schemeClr val="tx2"/>
                </a:solidFill>
                <a:latin typeface="Papyrus" pitchFamily="66" charset="0"/>
              </a:rPr>
              <a:t>La Bibliothèque Historique</a:t>
            </a:r>
            <a:r>
              <a:rPr lang="fr-FR" sz="1000" dirty="0" smtClean="0">
                <a:solidFill>
                  <a:schemeClr val="tx2"/>
                </a:solidFill>
                <a:latin typeface="Papyrus" pitchFamily="66" charset="0"/>
              </a:rPr>
              <a:t>, XVII, 1 </a:t>
            </a:r>
          </a:p>
          <a:p>
            <a:pPr algn="r"/>
            <a:r>
              <a:rPr lang="fr-FR" sz="1000" dirty="0" smtClean="0">
                <a:solidFill>
                  <a:schemeClr val="tx2"/>
                </a:solidFill>
                <a:latin typeface="Papyrus" pitchFamily="66" charset="0"/>
              </a:rPr>
              <a:t>(traduction Abbé TERRASSON, 1744)</a:t>
            </a:r>
            <a:endParaRPr lang="fr-FR" sz="1000" dirty="0">
              <a:solidFill>
                <a:schemeClr val="tx2"/>
              </a:solidFill>
              <a:latin typeface="Papyrus" pitchFamily="66"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path" presetSubtype="0" accel="50000" decel="50000" fill="hold" grpId="0" nodeType="clickEffect">
                                  <p:stCondLst>
                                    <p:cond delay="0"/>
                                  </p:stCondLst>
                                  <p:childTnLst>
                                    <p:animMotion origin="layout" path="M 0 0  C 0 0.04667  0.028 0.08267  0.062 0.08267  C 0.097 0.08267  0.125 0.04667  0.125 0  C 0.125 -0.04667  0.153 -0.08267  0.188 -0.08267  C 0.222 -0.08267  0.25 -0.04667  0.25 0  E" pathEditMode="relative" ptsTypes="">
                                      <p:cBhvr>
                                        <p:cTn id="6" dur="2000" fill="hold"/>
                                        <p:tgtEl>
                                          <p:spTgt spid="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iterate type="lt">
                                    <p:tmPct val="5000"/>
                                  </p:iterate>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heckerboard(across)">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heckerboard(across)">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heckerboard(across)">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
                                        <p:tgtEl>
                                          <p:spTgt spid="15"/>
                                        </p:tgtEl>
                                      </p:cBhvr>
                                    </p:animEffect>
                                    <p:anim calcmode="lin" valueType="num">
                                      <p:cBhvr>
                                        <p:cTn id="35" dur="400" fill="hold"/>
                                        <p:tgtEl>
                                          <p:spTgt spid="15"/>
                                        </p:tgtEl>
                                        <p:attrNameLst>
                                          <p:attrName>ppt_x</p:attrName>
                                        </p:attrNameLst>
                                      </p:cBhvr>
                                      <p:tavLst>
                                        <p:tav tm="0">
                                          <p:val>
                                            <p:strVal val="#ppt_x"/>
                                          </p:val>
                                        </p:tav>
                                        <p:tav tm="100000">
                                          <p:val>
                                            <p:strVal val="#ppt_x"/>
                                          </p:val>
                                        </p:tav>
                                      </p:tavLst>
                                    </p:anim>
                                    <p:anim calcmode="lin" valueType="num">
                                      <p:cBhvr>
                                        <p:cTn id="36" dur="400" fill="hold"/>
                                        <p:tgtEl>
                                          <p:spTgt spid="15"/>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1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1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es conquêtes d’ Alexandre le Grand"/>
          <p:cNvPicPr>
            <a:picLocks noChangeAspect="1" noChangeArrowheads="1"/>
          </p:cNvPicPr>
          <p:nvPr/>
        </p:nvPicPr>
        <p:blipFill>
          <a:blip r:embed="rId2" cstate="print"/>
          <a:srcRect/>
          <a:stretch>
            <a:fillRect/>
          </a:stretch>
        </p:blipFill>
        <p:spPr bwMode="auto">
          <a:xfrm>
            <a:off x="285720" y="1785926"/>
            <a:ext cx="4292910" cy="2643206"/>
          </a:xfrm>
          <a:prstGeom prst="rect">
            <a:avLst/>
          </a:prstGeom>
          <a:noFill/>
        </p:spPr>
      </p:pic>
      <p:sp>
        <p:nvSpPr>
          <p:cNvPr id="3" name="Rectangle à coins arrondis 2"/>
          <p:cNvSpPr/>
          <p:nvPr/>
        </p:nvSpPr>
        <p:spPr>
          <a:xfrm>
            <a:off x="3214678" y="357166"/>
            <a:ext cx="2714644"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latin typeface="Papyrus" pitchFamily="66" charset="0"/>
              </a:rPr>
              <a:t>Deux conquérants</a:t>
            </a:r>
            <a:endParaRPr lang="fr-FR" sz="1400" b="1" dirty="0">
              <a:latin typeface="Papyrus" pitchFamily="66" charset="0"/>
            </a:endParaRPr>
          </a:p>
        </p:txBody>
      </p:sp>
      <p:sp>
        <p:nvSpPr>
          <p:cNvPr id="4" name="Rectangle 3"/>
          <p:cNvSpPr/>
          <p:nvPr/>
        </p:nvSpPr>
        <p:spPr>
          <a:xfrm>
            <a:off x="1500166" y="1214422"/>
            <a:ext cx="6786610" cy="369332"/>
          </a:xfrm>
          <a:prstGeom prst="rect">
            <a:avLst/>
          </a:prstGeom>
        </p:spPr>
        <p:txBody>
          <a:bodyPr wrap="square">
            <a:spAutoFit/>
          </a:bodyPr>
          <a:lstStyle/>
          <a:p>
            <a:r>
              <a:rPr lang="fr-FR" b="1" dirty="0" err="1" smtClean="0">
                <a:solidFill>
                  <a:prstClr val="black"/>
                </a:solidFill>
                <a:latin typeface="Papyrus" pitchFamily="66" charset="0"/>
              </a:rPr>
              <a:t>Magnitudine</a:t>
            </a:r>
            <a:r>
              <a:rPr lang="fr-FR" b="1" dirty="0" smtClean="0">
                <a:solidFill>
                  <a:prstClr val="black"/>
                </a:solidFill>
                <a:latin typeface="Papyrus" pitchFamily="66" charset="0"/>
              </a:rPr>
              <a:t>  </a:t>
            </a:r>
            <a:r>
              <a:rPr lang="fr-FR" b="1" dirty="0" err="1" smtClean="0">
                <a:solidFill>
                  <a:prstClr val="black"/>
                </a:solidFill>
                <a:latin typeface="Papyrus" pitchFamily="66" charset="0"/>
              </a:rPr>
              <a:t>cogitationum</a:t>
            </a:r>
            <a:r>
              <a:rPr lang="fr-FR" b="1" dirty="0" smtClean="0">
                <a:solidFill>
                  <a:prstClr val="black"/>
                </a:solidFill>
                <a:latin typeface="Papyrus" pitchFamily="66" charset="0"/>
              </a:rPr>
              <a:t>, </a:t>
            </a:r>
            <a:r>
              <a:rPr lang="fr-FR" b="1" dirty="0" err="1" smtClean="0">
                <a:solidFill>
                  <a:prstClr val="black"/>
                </a:solidFill>
                <a:latin typeface="Papyrus" pitchFamily="66" charset="0"/>
              </a:rPr>
              <a:t>celeritate</a:t>
            </a:r>
            <a:r>
              <a:rPr lang="fr-FR" b="1" dirty="0" smtClean="0">
                <a:solidFill>
                  <a:prstClr val="black"/>
                </a:solidFill>
                <a:latin typeface="Papyrus" pitchFamily="66" charset="0"/>
              </a:rPr>
              <a:t> </a:t>
            </a:r>
            <a:r>
              <a:rPr lang="fr-FR" b="1" dirty="0" err="1" smtClean="0">
                <a:solidFill>
                  <a:prstClr val="black"/>
                </a:solidFill>
                <a:latin typeface="Papyrus" pitchFamily="66" charset="0"/>
              </a:rPr>
              <a:t>bellandi</a:t>
            </a:r>
            <a:r>
              <a:rPr lang="fr-FR" b="1" dirty="0" smtClean="0">
                <a:solidFill>
                  <a:prstClr val="black"/>
                </a:solidFill>
                <a:latin typeface="Papyrus" pitchFamily="66" charset="0"/>
              </a:rPr>
              <a:t>, </a:t>
            </a:r>
            <a:r>
              <a:rPr lang="fr-FR" b="1" dirty="0" err="1" smtClean="0">
                <a:solidFill>
                  <a:prstClr val="black"/>
                </a:solidFill>
                <a:latin typeface="Papyrus" pitchFamily="66" charset="0"/>
              </a:rPr>
              <a:t>patientia</a:t>
            </a:r>
            <a:r>
              <a:rPr lang="fr-FR" b="1" dirty="0" smtClean="0">
                <a:solidFill>
                  <a:prstClr val="black"/>
                </a:solidFill>
                <a:latin typeface="Papyrus" pitchFamily="66" charset="0"/>
              </a:rPr>
              <a:t> </a:t>
            </a:r>
            <a:r>
              <a:rPr lang="fr-FR" b="1" dirty="0" err="1" smtClean="0">
                <a:solidFill>
                  <a:prstClr val="black"/>
                </a:solidFill>
                <a:latin typeface="Papyrus" pitchFamily="66" charset="0"/>
              </a:rPr>
              <a:t>periculorum</a:t>
            </a:r>
            <a:r>
              <a:rPr lang="fr-FR" b="1" dirty="0" smtClean="0">
                <a:solidFill>
                  <a:prstClr val="black"/>
                </a:solidFill>
                <a:latin typeface="Papyrus" pitchFamily="66" charset="0"/>
              </a:rPr>
              <a:t> </a:t>
            </a:r>
          </a:p>
        </p:txBody>
      </p:sp>
      <p:pic>
        <p:nvPicPr>
          <p:cNvPr id="24578" name="Picture 2" descr="http://www.memo.fr/Media/Carte_Conquetes_Cesar.gif"/>
          <p:cNvPicPr>
            <a:picLocks noChangeAspect="1" noChangeArrowheads="1"/>
          </p:cNvPicPr>
          <p:nvPr/>
        </p:nvPicPr>
        <p:blipFill>
          <a:blip r:embed="rId3" cstate="print"/>
          <a:srcRect/>
          <a:stretch>
            <a:fillRect/>
          </a:stretch>
        </p:blipFill>
        <p:spPr bwMode="auto">
          <a:xfrm>
            <a:off x="4857752" y="1785926"/>
            <a:ext cx="3786182" cy="2397915"/>
          </a:xfrm>
          <a:prstGeom prst="rect">
            <a:avLst/>
          </a:prstGeom>
          <a:noFill/>
        </p:spPr>
      </p:pic>
      <p:sp>
        <p:nvSpPr>
          <p:cNvPr id="6" name="Rectangle 5"/>
          <p:cNvSpPr/>
          <p:nvPr/>
        </p:nvSpPr>
        <p:spPr>
          <a:xfrm>
            <a:off x="571472" y="4857760"/>
            <a:ext cx="7786742" cy="1969770"/>
          </a:xfrm>
          <a:prstGeom prst="rect">
            <a:avLst/>
          </a:prstGeom>
        </p:spPr>
        <p:txBody>
          <a:bodyPr wrap="square">
            <a:spAutoFit/>
          </a:bodyPr>
          <a:lstStyle/>
          <a:p>
            <a:pPr algn="just"/>
            <a:r>
              <a:rPr lang="fr-FR" sz="1600" b="1" dirty="0" smtClean="0">
                <a:solidFill>
                  <a:schemeClr val="accent4">
                    <a:lumMod val="50000"/>
                  </a:schemeClr>
                </a:solidFill>
                <a:latin typeface="Papyrus" pitchFamily="66" charset="0"/>
              </a:rPr>
              <a:t>XXIII. Il fut aussi moins sujet au vin qu'on ne l'a cru; il en eut la réputation, parce qu'il restait longtemps à table, mais c'était moins pour boire que pour discourir. Chaque fois qu'il buvait, il proposait quelque question à traiter d'une assez longue étendue, et ne prolongeait ainsi ses repas que lorsqu'il avait beaucoup de loisir. Mais quand il fallait s'occuper des affaires, jamais ni le vin, ni le sommeil, ni le jeu, ni l'amour même le plus légitime, ni le plus beau spectacle, rien enfin ne pouvait le retenir et lui enlever un temps précieux, comme il est arrivé à tant d'autres capitaines.</a:t>
            </a:r>
          </a:p>
          <a:p>
            <a:pPr algn="r"/>
            <a:r>
              <a:rPr lang="fr-FR" sz="1000" b="1" dirty="0" smtClean="0">
                <a:solidFill>
                  <a:schemeClr val="tx2"/>
                </a:solidFill>
                <a:latin typeface="Papyrus" pitchFamily="66" charset="0"/>
              </a:rPr>
              <a:t>Plutarque, </a:t>
            </a:r>
            <a:r>
              <a:rPr lang="fr-FR" sz="1000" b="1" i="1" dirty="0" smtClean="0">
                <a:solidFill>
                  <a:schemeClr val="tx2"/>
                </a:solidFill>
                <a:latin typeface="Papyrus" pitchFamily="66" charset="0"/>
              </a:rPr>
              <a:t>Vie d’Alexandre</a:t>
            </a:r>
            <a:r>
              <a:rPr lang="fr-FR" sz="1000" b="1" dirty="0" smtClean="0">
                <a:solidFill>
                  <a:schemeClr val="tx2"/>
                </a:solidFill>
                <a:latin typeface="Papyrus" pitchFamily="66" charset="0"/>
              </a:rPr>
              <a:t>, XXIII (traduction D. RICARD, 1883)</a:t>
            </a:r>
            <a:endParaRPr lang="fr-FR" sz="1000" b="1" dirty="0">
              <a:solidFill>
                <a:schemeClr val="tx2"/>
              </a:solidFill>
              <a:latin typeface="Papyrus" pitchFamily="66" charset="0"/>
            </a:endParaRPr>
          </a:p>
        </p:txBody>
      </p:sp>
      <p:sp>
        <p:nvSpPr>
          <p:cNvPr id="7" name="Rectangle 6"/>
          <p:cNvSpPr/>
          <p:nvPr/>
        </p:nvSpPr>
        <p:spPr>
          <a:xfrm>
            <a:off x="571472" y="4500570"/>
            <a:ext cx="7786726" cy="369332"/>
          </a:xfrm>
          <a:prstGeom prst="rect">
            <a:avLst/>
          </a:prstGeom>
        </p:spPr>
        <p:txBody>
          <a:bodyPr wrap="square">
            <a:spAutoFit/>
          </a:bodyPr>
          <a:lstStyle/>
          <a:p>
            <a:r>
              <a:rPr lang="fr-FR" b="1" dirty="0" smtClean="0">
                <a:solidFill>
                  <a:schemeClr val="bg1"/>
                </a:solidFill>
                <a:latin typeface="Papyrus" pitchFamily="66" charset="0"/>
              </a:rPr>
              <a:t>qui </a:t>
            </a:r>
            <a:r>
              <a:rPr lang="fr-FR" b="1" dirty="0" err="1" smtClean="0">
                <a:solidFill>
                  <a:schemeClr val="bg1"/>
                </a:solidFill>
                <a:latin typeface="Papyrus" pitchFamily="66" charset="0"/>
              </a:rPr>
              <a:t>denique</a:t>
            </a:r>
            <a:r>
              <a:rPr lang="fr-FR" b="1" dirty="0" smtClean="0">
                <a:solidFill>
                  <a:schemeClr val="bg1"/>
                </a:solidFill>
                <a:latin typeface="Papyrus" pitchFamily="66" charset="0"/>
              </a:rPr>
              <a:t> semper et </a:t>
            </a:r>
            <a:r>
              <a:rPr lang="fr-FR" b="1" dirty="0" err="1" smtClean="0">
                <a:solidFill>
                  <a:schemeClr val="bg1"/>
                </a:solidFill>
                <a:latin typeface="Papyrus" pitchFamily="66" charset="0"/>
              </a:rPr>
              <a:t>cibo</a:t>
            </a:r>
            <a:r>
              <a:rPr lang="fr-FR" b="1" dirty="0" smtClean="0">
                <a:solidFill>
                  <a:schemeClr val="bg1"/>
                </a:solidFill>
                <a:latin typeface="Papyrus" pitchFamily="66" charset="0"/>
              </a:rPr>
              <a:t> et </a:t>
            </a:r>
            <a:r>
              <a:rPr lang="fr-FR" b="1" dirty="0" err="1" smtClean="0">
                <a:solidFill>
                  <a:schemeClr val="bg1"/>
                </a:solidFill>
                <a:latin typeface="Papyrus" pitchFamily="66" charset="0"/>
              </a:rPr>
              <a:t>somno</a:t>
            </a:r>
            <a:r>
              <a:rPr lang="fr-FR" b="1" dirty="0" smtClean="0">
                <a:solidFill>
                  <a:schemeClr val="bg1"/>
                </a:solidFill>
                <a:latin typeface="Papyrus" pitchFamily="66" charset="0"/>
              </a:rPr>
              <a:t> in vitam, non in </a:t>
            </a:r>
            <a:r>
              <a:rPr lang="fr-FR" b="1" dirty="0" err="1" smtClean="0">
                <a:solidFill>
                  <a:schemeClr val="bg1"/>
                </a:solidFill>
                <a:latin typeface="Papyrus" pitchFamily="66" charset="0"/>
              </a:rPr>
              <a:t>voluptatem</a:t>
            </a:r>
            <a:r>
              <a:rPr lang="fr-FR" b="1" dirty="0" smtClean="0">
                <a:solidFill>
                  <a:schemeClr val="bg1"/>
                </a:solidFill>
                <a:latin typeface="Papyrus" pitchFamily="66" charset="0"/>
              </a:rPr>
              <a:t>  </a:t>
            </a:r>
            <a:r>
              <a:rPr lang="fr-FR" b="1" dirty="0" err="1" smtClean="0">
                <a:solidFill>
                  <a:schemeClr val="bg1"/>
                </a:solidFill>
                <a:latin typeface="Papyrus" pitchFamily="66" charset="0"/>
              </a:rPr>
              <a:t>uteretur</a:t>
            </a:r>
            <a:r>
              <a:rPr lang="fr-FR" b="1" dirty="0" smtClean="0">
                <a:solidFill>
                  <a:schemeClr val="bg1"/>
                </a:solidFill>
                <a:latin typeface="Papyrus" pitchFamily="66" charset="0"/>
              </a:rPr>
              <a:t>. </a:t>
            </a:r>
            <a:endParaRPr lang="fr-FR" dirty="0"/>
          </a:p>
        </p:txBody>
      </p:sp>
      <p:sp>
        <p:nvSpPr>
          <p:cNvPr id="8" name="Bouton d'action : Aide 7">
            <a:hlinkClick r:id="" action="ppaction://noaction" highlightClick="1"/>
          </p:cNvPr>
          <p:cNvSpPr/>
          <p:nvPr/>
        </p:nvSpPr>
        <p:spPr>
          <a:xfrm>
            <a:off x="7715272" y="4143380"/>
            <a:ext cx="1285884" cy="71438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checkerboard(across)">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4578"/>
                                        </p:tgtEl>
                                        <p:attrNameLst>
                                          <p:attrName>style.visibility</p:attrName>
                                        </p:attrNameLst>
                                      </p:cBhvr>
                                      <p:to>
                                        <p:strVal val="visible"/>
                                      </p:to>
                                    </p:set>
                                    <p:animEffect transition="in" filter="blinds(horizontal)">
                                      <p:cBhvr>
                                        <p:cTn id="25" dur="500"/>
                                        <p:tgtEl>
                                          <p:spTgt spid="24578"/>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heckerboard(across)">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
                                        <p:tgtEl>
                                          <p:spTgt spid="6"/>
                                        </p:tgtEl>
                                      </p:cBhvr>
                                    </p:animEffect>
                                    <p:anim calcmode="lin" valueType="num">
                                      <p:cBhvr>
                                        <p:cTn id="42" dur="400" fill="hold"/>
                                        <p:tgtEl>
                                          <p:spTgt spid="6"/>
                                        </p:tgtEl>
                                        <p:attrNameLst>
                                          <p:attrName>ppt_x</p:attrName>
                                        </p:attrNameLst>
                                      </p:cBhvr>
                                      <p:tavLst>
                                        <p:tav tm="0">
                                          <p:val>
                                            <p:strVal val="#ppt_x"/>
                                          </p:val>
                                        </p:tav>
                                        <p:tav tm="100000">
                                          <p:val>
                                            <p:strVal val="#ppt_x"/>
                                          </p:val>
                                        </p:tav>
                                      </p:tavLst>
                                    </p:anim>
                                    <p:anim calcmode="lin" valueType="num">
                                      <p:cBhvr>
                                        <p:cTn id="43" dur="400" fill="hold"/>
                                        <p:tgtEl>
                                          <p:spTgt spid="6"/>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3214678" y="214290"/>
            <a:ext cx="2786082"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b="1" dirty="0" smtClean="0">
                <a:latin typeface="Papyrus" pitchFamily="66" charset="0"/>
              </a:rPr>
              <a:t>Les événements nouveaux du texte de </a:t>
            </a:r>
            <a:r>
              <a:rPr lang="fr-FR" sz="1700" b="1" dirty="0" err="1" smtClean="0">
                <a:latin typeface="Papyrus" pitchFamily="66" charset="0"/>
              </a:rPr>
              <a:t>Velleius</a:t>
            </a:r>
            <a:r>
              <a:rPr lang="fr-FR" sz="1700" b="1" dirty="0" smtClean="0">
                <a:latin typeface="Papyrus" pitchFamily="66" charset="0"/>
              </a:rPr>
              <a:t> </a:t>
            </a:r>
            <a:r>
              <a:rPr lang="fr-FR" sz="1700" b="1" dirty="0" err="1" smtClean="0">
                <a:latin typeface="Papyrus" pitchFamily="66" charset="0"/>
              </a:rPr>
              <a:t>Paterculus</a:t>
            </a:r>
            <a:endParaRPr lang="fr-FR" sz="1700" b="1" dirty="0">
              <a:latin typeface="Papyrus" pitchFamily="66" charset="0"/>
            </a:endParaRPr>
          </a:p>
        </p:txBody>
      </p:sp>
      <p:sp>
        <p:nvSpPr>
          <p:cNvPr id="25602" name="Rectangle 2"/>
          <p:cNvSpPr>
            <a:spLocks noChangeArrowheads="1"/>
          </p:cNvSpPr>
          <p:nvPr/>
        </p:nvSpPr>
        <p:spPr bwMode="auto">
          <a:xfrm>
            <a:off x="285720" y="952814"/>
            <a:ext cx="4357718" cy="55399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600" b="0" i="0" strike="noStrike" cap="none" normalizeH="0" baseline="0" dirty="0" smtClean="0">
                <a:ln>
                  <a:noFill/>
                </a:ln>
                <a:solidFill>
                  <a:schemeClr val="bg1"/>
                </a:solidFill>
                <a:effectLst/>
                <a:latin typeface="Papyrus" pitchFamily="66" charset="0"/>
                <a:ea typeface="Times New Roman" pitchFamily="18" charset="0"/>
              </a:rPr>
              <a:t>Cum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fuisset</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C. - Mario sanguine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conjunctissimus</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atque</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idem </a:t>
            </a:r>
            <a:r>
              <a:rPr kumimoji="0" lang="fr-FR" i="0" strike="noStrike" cap="none" normalizeH="0" baseline="0" dirty="0" err="1" smtClean="0">
                <a:ln>
                  <a:noFill/>
                </a:ln>
                <a:solidFill>
                  <a:schemeClr val="bg1"/>
                </a:solidFill>
                <a:effectLst/>
                <a:latin typeface="Papyrus" pitchFamily="66" charset="0"/>
                <a:ea typeface="Times New Roman" pitchFamily="18" charset="0"/>
              </a:rPr>
              <a:t>Cinnae</a:t>
            </a:r>
            <a:r>
              <a:rPr kumimoji="0" lang="fr-FR" i="0" strike="noStrike" cap="none" normalizeH="0" baseline="0" dirty="0" smtClean="0">
                <a:ln>
                  <a:noFill/>
                </a:ln>
                <a:solidFill>
                  <a:schemeClr val="bg1"/>
                </a:solidFill>
                <a:effectLst/>
                <a:latin typeface="Papyrus" pitchFamily="66" charset="0"/>
                <a:ea typeface="Times New Roman" pitchFamily="18" charset="0"/>
              </a:rPr>
              <a:t> </a:t>
            </a:r>
            <a:r>
              <a:rPr kumimoji="0" lang="fr-FR" i="0" strike="noStrike" cap="none" normalizeH="0" baseline="0" dirty="0" err="1" smtClean="0">
                <a:ln>
                  <a:noFill/>
                </a:ln>
                <a:solidFill>
                  <a:schemeClr val="bg1"/>
                </a:solidFill>
                <a:effectLst/>
                <a:latin typeface="Papyrus" pitchFamily="66" charset="0"/>
                <a:ea typeface="Times New Roman" pitchFamily="18" charset="0"/>
              </a:rPr>
              <a:t>gener</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cujus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filiam</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ut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repudiaret</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nullo</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metu</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compelli</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potuit</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cum M-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Piso</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consularis</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Anniam</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quae</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i="0" strike="noStrike" cap="none" normalizeH="0" baseline="0" dirty="0" err="1" smtClean="0">
                <a:ln>
                  <a:noFill/>
                </a:ln>
                <a:solidFill>
                  <a:schemeClr val="bg1"/>
                </a:solidFill>
                <a:effectLst/>
                <a:latin typeface="Papyrus" pitchFamily="66" charset="0"/>
                <a:ea typeface="Times New Roman" pitchFamily="18" charset="0"/>
              </a:rPr>
              <a:t>Cinnae</a:t>
            </a:r>
            <a:r>
              <a:rPr kumimoji="0" lang="fr-FR" i="0" strike="noStrike" cap="none" normalizeH="0" baseline="0" dirty="0" smtClean="0">
                <a:ln>
                  <a:noFill/>
                </a:ln>
                <a:solidFill>
                  <a:schemeClr val="bg1"/>
                </a:solidFill>
                <a:effectLst/>
                <a:latin typeface="Papyrus" pitchFamily="66" charset="0"/>
                <a:ea typeface="Times New Roman" pitchFamily="18" charset="0"/>
              </a:rPr>
              <a:t> uxor</a:t>
            </a:r>
            <a:r>
              <a:rPr kumimoji="0" lang="fr-FR" b="1" i="0" strike="noStrike" cap="none" normalizeH="0" baseline="0" dirty="0" smtClean="0">
                <a:ln>
                  <a:noFill/>
                </a:ln>
                <a:solidFill>
                  <a:srgbClr val="C00000"/>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fuerat</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in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Sullae</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dimisisset</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gratiam</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habuissetque</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fere</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duodeviginti</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annos</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eo</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tempore</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i="0" strike="noStrike" cap="none" normalizeH="0" baseline="0" dirty="0" smtClean="0">
                <a:ln>
                  <a:noFill/>
                </a:ln>
                <a:solidFill>
                  <a:schemeClr val="bg1"/>
                </a:solidFill>
                <a:effectLst/>
                <a:latin typeface="Papyrus" pitchFamily="66" charset="0"/>
                <a:ea typeface="Times New Roman" pitchFamily="18" charset="0"/>
              </a:rPr>
              <a:t>quo Sulla </a:t>
            </a:r>
            <a:r>
              <a:rPr kumimoji="0" lang="fr-FR" i="0" strike="noStrike" cap="none" normalizeH="0" baseline="0" dirty="0" err="1" smtClean="0">
                <a:ln>
                  <a:noFill/>
                </a:ln>
                <a:solidFill>
                  <a:schemeClr val="bg1"/>
                </a:solidFill>
                <a:effectLst/>
                <a:latin typeface="Papyrus" pitchFamily="66" charset="0"/>
                <a:ea typeface="Times New Roman" pitchFamily="18" charset="0"/>
              </a:rPr>
              <a:t>rerum</a:t>
            </a:r>
            <a:r>
              <a:rPr kumimoji="0" lang="fr-FR" i="0" strike="noStrike" cap="none" normalizeH="0" baseline="0" dirty="0" smtClean="0">
                <a:ln>
                  <a:noFill/>
                </a:ln>
                <a:solidFill>
                  <a:schemeClr val="bg1"/>
                </a:solidFill>
                <a:effectLst/>
                <a:latin typeface="Papyrus" pitchFamily="66" charset="0"/>
                <a:ea typeface="Times New Roman" pitchFamily="18" charset="0"/>
              </a:rPr>
              <a:t> </a:t>
            </a:r>
            <a:r>
              <a:rPr kumimoji="0" lang="fr-FR" i="0" strike="noStrike" cap="none" normalizeH="0" baseline="0" dirty="0" err="1" smtClean="0">
                <a:ln>
                  <a:noFill/>
                </a:ln>
                <a:solidFill>
                  <a:schemeClr val="bg1"/>
                </a:solidFill>
                <a:effectLst/>
                <a:latin typeface="Papyrus" pitchFamily="66" charset="0"/>
                <a:ea typeface="Times New Roman" pitchFamily="18" charset="0"/>
              </a:rPr>
              <a:t>potitus</a:t>
            </a:r>
            <a:r>
              <a:rPr kumimoji="0" lang="fr-FR" i="0" strike="noStrike" cap="none" normalizeH="0" baseline="0" dirty="0" smtClean="0">
                <a:ln>
                  <a:noFill/>
                </a:ln>
                <a:solidFill>
                  <a:schemeClr val="bg1"/>
                </a:solidFill>
                <a:effectLst/>
                <a:latin typeface="Papyrus" pitchFamily="66" charset="0"/>
                <a:ea typeface="Times New Roman" pitchFamily="18" charset="0"/>
              </a:rPr>
              <a:t> est,</a:t>
            </a:r>
            <a:r>
              <a:rPr kumimoji="0" lang="fr-FR" sz="160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magis</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ministris</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Sullae</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adiutoribusque</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partium</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quam</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ipso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conquirentibus</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eum</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i="0" strike="noStrike" cap="none" normalizeH="0" baseline="0" dirty="0" smtClean="0">
                <a:ln>
                  <a:noFill/>
                </a:ln>
                <a:solidFill>
                  <a:schemeClr val="bg1"/>
                </a:solidFill>
                <a:effectLst/>
                <a:latin typeface="Papyrus" pitchFamily="66" charset="0"/>
                <a:ea typeface="Times New Roman" pitchFamily="18" charset="0"/>
              </a:rPr>
              <a:t>ad </a:t>
            </a:r>
            <a:r>
              <a:rPr kumimoji="0" lang="fr-FR" i="0" strike="noStrike" cap="none" normalizeH="0" baseline="0" dirty="0" err="1" smtClean="0">
                <a:ln>
                  <a:noFill/>
                </a:ln>
                <a:solidFill>
                  <a:schemeClr val="bg1"/>
                </a:solidFill>
                <a:effectLst/>
                <a:latin typeface="Papyrus" pitchFamily="66" charset="0"/>
                <a:ea typeface="Times New Roman" pitchFamily="18" charset="0"/>
              </a:rPr>
              <a:t>necem</a:t>
            </a:r>
            <a:r>
              <a:rPr kumimoji="0" lang="fr-FR"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mutata</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veste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dissimilemque</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fortunae</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suae</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indutus</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habitum</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i="0" strike="noStrike" cap="none" normalizeH="0" baseline="0" dirty="0" err="1" smtClean="0">
                <a:ln>
                  <a:noFill/>
                </a:ln>
                <a:solidFill>
                  <a:schemeClr val="bg1"/>
                </a:solidFill>
                <a:effectLst/>
                <a:latin typeface="Papyrus" pitchFamily="66" charset="0"/>
                <a:ea typeface="Times New Roman" pitchFamily="18" charset="0"/>
              </a:rPr>
              <a:t>nocte</a:t>
            </a:r>
            <a:r>
              <a:rPr kumimoji="0" lang="fr-FR" i="0" strike="noStrike" cap="none" normalizeH="0" baseline="0" dirty="0" smtClean="0">
                <a:ln>
                  <a:noFill/>
                </a:ln>
                <a:solidFill>
                  <a:schemeClr val="bg1"/>
                </a:solidFill>
                <a:effectLst/>
                <a:latin typeface="Papyrus" pitchFamily="66" charset="0"/>
                <a:ea typeface="Times New Roman" pitchFamily="18" charset="0"/>
              </a:rPr>
              <a:t> </a:t>
            </a:r>
            <a:r>
              <a:rPr kumimoji="0" lang="fr-FR" i="0" strike="noStrike" cap="none" normalizeH="0" baseline="0" dirty="0" err="1" smtClean="0">
                <a:ln>
                  <a:noFill/>
                </a:ln>
                <a:solidFill>
                  <a:schemeClr val="bg1"/>
                </a:solidFill>
                <a:effectLst/>
                <a:latin typeface="Papyrus" pitchFamily="66" charset="0"/>
                <a:ea typeface="Times New Roman" pitchFamily="18" charset="0"/>
              </a:rPr>
              <a:t>urbe</a:t>
            </a:r>
            <a:r>
              <a:rPr kumimoji="0" lang="fr-FR" i="0" strike="noStrike" cap="none" normalizeH="0" baseline="0" dirty="0" smtClean="0">
                <a:ln>
                  <a:noFill/>
                </a:ln>
                <a:solidFill>
                  <a:schemeClr val="bg1"/>
                </a:solidFill>
                <a:effectLst/>
                <a:latin typeface="Papyrus" pitchFamily="66" charset="0"/>
                <a:ea typeface="Times New Roman" pitchFamily="18" charset="0"/>
              </a:rPr>
              <a:t> </a:t>
            </a:r>
            <a:r>
              <a:rPr kumimoji="0" lang="fr-FR" i="0" strike="noStrike" cap="none" normalizeH="0" baseline="0" dirty="0" err="1" smtClean="0">
                <a:ln>
                  <a:noFill/>
                </a:ln>
                <a:solidFill>
                  <a:schemeClr val="bg1"/>
                </a:solidFill>
                <a:effectLst/>
                <a:latin typeface="Papyrus" pitchFamily="66" charset="0"/>
                <a:ea typeface="Times New Roman" pitchFamily="18" charset="0"/>
              </a:rPr>
              <a:t>elapsus</a:t>
            </a:r>
            <a:r>
              <a:rPr kumimoji="0" lang="fr-FR" i="0" strike="noStrike" cap="none" normalizeH="0" baseline="0" dirty="0" smtClean="0">
                <a:ln>
                  <a:noFill/>
                </a:ln>
                <a:solidFill>
                  <a:schemeClr val="bg1"/>
                </a:solidFill>
                <a:effectLst/>
                <a:latin typeface="Papyrus" pitchFamily="66" charset="0"/>
                <a:ea typeface="Times New Roman" pitchFamily="18" charset="0"/>
              </a:rPr>
              <a:t> est</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Idem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postea</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admodum</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juvenis</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cum a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piratis</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captus</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esset</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ita</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se per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omne</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spatium</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quo ab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iis</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retentus</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est,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apud</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eos</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gessit</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ut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pariter</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iis</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i="0" strike="noStrike" cap="none" normalizeH="0" baseline="0" dirty="0" err="1" smtClean="0">
                <a:ln>
                  <a:noFill/>
                </a:ln>
                <a:solidFill>
                  <a:schemeClr val="bg1"/>
                </a:solidFill>
                <a:effectLst/>
                <a:latin typeface="Papyrus" pitchFamily="66" charset="0"/>
                <a:ea typeface="Times New Roman" pitchFamily="18" charset="0"/>
              </a:rPr>
              <a:t>terrori</a:t>
            </a:r>
            <a:r>
              <a:rPr kumimoji="0" lang="fr-FR" i="0" strike="noStrike" cap="none" normalizeH="0" baseline="0" dirty="0" smtClean="0">
                <a:ln>
                  <a:noFill/>
                </a:ln>
                <a:solidFill>
                  <a:schemeClr val="bg1"/>
                </a:solidFill>
                <a:effectLst/>
                <a:latin typeface="Papyrus" pitchFamily="66" charset="0"/>
                <a:ea typeface="Times New Roman" pitchFamily="18" charset="0"/>
              </a:rPr>
              <a:t> </a:t>
            </a:r>
            <a:r>
              <a:rPr kumimoji="0" lang="fr-FR" i="0" strike="noStrike" cap="none" normalizeH="0" baseline="0" dirty="0" err="1" smtClean="0">
                <a:ln>
                  <a:noFill/>
                </a:ln>
                <a:solidFill>
                  <a:schemeClr val="bg1"/>
                </a:solidFill>
                <a:effectLst/>
                <a:latin typeface="Papyrus" pitchFamily="66" charset="0"/>
                <a:ea typeface="Times New Roman" pitchFamily="18" charset="0"/>
              </a:rPr>
              <a:t>venerationique</a:t>
            </a:r>
            <a:r>
              <a:rPr kumimoji="0" lang="fr-FR"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esset</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neque</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i="0" strike="noStrike" cap="none" normalizeH="0" baseline="0" dirty="0" err="1" smtClean="0">
                <a:ln>
                  <a:noFill/>
                </a:ln>
                <a:solidFill>
                  <a:schemeClr val="bg1"/>
                </a:solidFill>
                <a:effectLst/>
                <a:latin typeface="Papyrus" pitchFamily="66" charset="0"/>
                <a:ea typeface="Times New Roman" pitchFamily="18" charset="0"/>
              </a:rPr>
              <a:t>umquam</a:t>
            </a:r>
            <a:r>
              <a:rPr kumimoji="0" lang="fr-FR" i="0" strike="noStrike" cap="none" normalizeH="0" baseline="0" dirty="0" smtClean="0">
                <a:ln>
                  <a:noFill/>
                </a:ln>
                <a:solidFill>
                  <a:schemeClr val="bg1"/>
                </a:solidFill>
                <a:effectLst/>
                <a:latin typeface="Papyrus" pitchFamily="66" charset="0"/>
                <a:ea typeface="Times New Roman" pitchFamily="18" charset="0"/>
              </a:rPr>
              <a:t> </a:t>
            </a:r>
            <a:r>
              <a:rPr kumimoji="0" lang="fr-FR" i="0" strike="noStrike" cap="none" normalizeH="0" baseline="0" dirty="0" err="1" smtClean="0">
                <a:ln>
                  <a:noFill/>
                </a:ln>
                <a:solidFill>
                  <a:schemeClr val="bg1"/>
                </a:solidFill>
                <a:effectLst/>
                <a:latin typeface="Papyrus" pitchFamily="66" charset="0"/>
                <a:ea typeface="Times New Roman" pitchFamily="18" charset="0"/>
              </a:rPr>
              <a:t>aut</a:t>
            </a:r>
            <a:r>
              <a:rPr kumimoji="0" lang="fr-FR" i="0" strike="noStrike" cap="none" normalizeH="0" baseline="0" dirty="0" smtClean="0">
                <a:ln>
                  <a:noFill/>
                </a:ln>
                <a:solidFill>
                  <a:schemeClr val="bg1"/>
                </a:solidFill>
                <a:effectLst/>
                <a:latin typeface="Papyrus" pitchFamily="66" charset="0"/>
                <a:ea typeface="Times New Roman" pitchFamily="18" charset="0"/>
              </a:rPr>
              <a:t> </a:t>
            </a:r>
            <a:r>
              <a:rPr kumimoji="0" lang="fr-FR" i="0" strike="noStrike" cap="none" normalizeH="0" baseline="0" dirty="0" err="1" smtClean="0">
                <a:ln>
                  <a:noFill/>
                </a:ln>
                <a:solidFill>
                  <a:schemeClr val="bg1"/>
                </a:solidFill>
                <a:effectLst/>
                <a:latin typeface="Papyrus" pitchFamily="66" charset="0"/>
                <a:ea typeface="Times New Roman" pitchFamily="18" charset="0"/>
              </a:rPr>
              <a:t>nocte</a:t>
            </a:r>
            <a:r>
              <a:rPr kumimoji="0" lang="fr-FR" i="0" strike="noStrike" cap="none" normalizeH="0" baseline="0" dirty="0" smtClean="0">
                <a:ln>
                  <a:noFill/>
                </a:ln>
                <a:solidFill>
                  <a:schemeClr val="bg1"/>
                </a:solidFill>
                <a:effectLst/>
                <a:latin typeface="Papyrus" pitchFamily="66" charset="0"/>
                <a:ea typeface="Times New Roman" pitchFamily="18" charset="0"/>
              </a:rPr>
              <a:t> </a:t>
            </a:r>
            <a:r>
              <a:rPr kumimoji="0" lang="fr-FR" i="0" strike="noStrike" cap="none" normalizeH="0" baseline="0" dirty="0" err="1" smtClean="0">
                <a:ln>
                  <a:noFill/>
                </a:ln>
                <a:solidFill>
                  <a:schemeClr val="bg1"/>
                </a:solidFill>
                <a:effectLst/>
                <a:latin typeface="Papyrus" pitchFamily="66" charset="0"/>
                <a:ea typeface="Times New Roman" pitchFamily="18" charset="0"/>
              </a:rPr>
              <a:t>aut</a:t>
            </a:r>
            <a:r>
              <a:rPr kumimoji="0" lang="fr-FR" i="0" strike="noStrike" cap="none" normalizeH="0" baseline="0" dirty="0" smtClean="0">
                <a:ln>
                  <a:noFill/>
                </a:ln>
                <a:solidFill>
                  <a:schemeClr val="bg1"/>
                </a:solidFill>
                <a:effectLst/>
                <a:latin typeface="Papyrus" pitchFamily="66" charset="0"/>
                <a:ea typeface="Times New Roman" pitchFamily="18" charset="0"/>
              </a:rPr>
              <a:t> die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cur</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enim</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quod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vel</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maximum est, </a:t>
            </a:r>
            <a:r>
              <a:rPr kumimoji="0" lang="fr-FR" sz="1600" b="0" i="0" strike="noStrike" cap="none" normalizeH="0" baseline="0" dirty="0" smtClean="0">
                <a:ln>
                  <a:noFill/>
                </a:ln>
                <a:solidFill>
                  <a:schemeClr val="bg1"/>
                </a:solidFill>
                <a:effectLst/>
                <a:latin typeface="Papyrus" pitchFamily="66" charset="0"/>
                <a:ea typeface="Times New Roman" pitchFamily="18" charset="0"/>
                <a:hlinkClick r:id="rId2"/>
              </a:rPr>
              <a:t>si</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narrari</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verbis</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speciosis</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non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potest</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omittatur</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aut</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excalcearetur</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aut</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discingeretur</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in hoc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scilicet</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ne si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quando</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aliquid</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ex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solito</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variaret</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suspectus</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i="0" strike="noStrike" cap="none" normalizeH="0" baseline="0" dirty="0" err="1" smtClean="0">
                <a:ln>
                  <a:noFill/>
                </a:ln>
                <a:solidFill>
                  <a:schemeClr val="bg1"/>
                </a:solidFill>
                <a:effectLst/>
                <a:latin typeface="Papyrus" pitchFamily="66" charset="0"/>
                <a:ea typeface="Times New Roman" pitchFamily="18" charset="0"/>
              </a:rPr>
              <a:t>iis</a:t>
            </a:r>
            <a:r>
              <a:rPr kumimoji="0" lang="fr-FR" i="0" strike="noStrike" cap="none" normalizeH="0" baseline="0" dirty="0" smtClean="0">
                <a:ln>
                  <a:noFill/>
                </a:ln>
                <a:solidFill>
                  <a:schemeClr val="bg1"/>
                </a:solidFill>
                <a:effectLst/>
                <a:latin typeface="Papyrus" pitchFamily="66" charset="0"/>
                <a:ea typeface="Times New Roman" pitchFamily="18" charset="0"/>
              </a:rPr>
              <a:t>, qui </a:t>
            </a:r>
            <a:r>
              <a:rPr kumimoji="0" lang="fr-FR" i="0" strike="noStrike" cap="none" normalizeH="0" baseline="0" dirty="0" err="1" smtClean="0">
                <a:ln>
                  <a:noFill/>
                </a:ln>
                <a:solidFill>
                  <a:schemeClr val="bg1"/>
                </a:solidFill>
                <a:effectLst/>
                <a:latin typeface="Papyrus" pitchFamily="66" charset="0"/>
                <a:ea typeface="Times New Roman" pitchFamily="18" charset="0"/>
              </a:rPr>
              <a:t>oculis</a:t>
            </a:r>
            <a:r>
              <a:rPr kumimoji="0" lang="fr-FR" i="0" strike="noStrike" cap="none" normalizeH="0" baseline="0" dirty="0" smtClean="0">
                <a:ln>
                  <a:noFill/>
                </a:ln>
                <a:solidFill>
                  <a:schemeClr val="bg1"/>
                </a:solidFill>
                <a:effectLst/>
                <a:latin typeface="Papyrus" pitchFamily="66" charset="0"/>
                <a:ea typeface="Times New Roman" pitchFamily="18" charset="0"/>
              </a:rPr>
              <a:t> </a:t>
            </a:r>
            <a:r>
              <a:rPr kumimoji="0" lang="fr-FR" i="0" strike="noStrike" cap="none" normalizeH="0" baseline="0" dirty="0" err="1" smtClean="0">
                <a:ln>
                  <a:noFill/>
                </a:ln>
                <a:solidFill>
                  <a:schemeClr val="bg1"/>
                </a:solidFill>
                <a:effectLst/>
                <a:latin typeface="Papyrus" pitchFamily="66" charset="0"/>
                <a:ea typeface="Times New Roman" pitchFamily="18" charset="0"/>
              </a:rPr>
              <a:t>tantummodo</a:t>
            </a:r>
            <a:r>
              <a:rPr kumimoji="0" lang="fr-FR" i="0" strike="noStrike" cap="none" normalizeH="0" baseline="0" dirty="0" smtClean="0">
                <a:ln>
                  <a:noFill/>
                </a:ln>
                <a:solidFill>
                  <a:schemeClr val="bg1"/>
                </a:solidFill>
                <a:effectLst/>
                <a:latin typeface="Papyrus" pitchFamily="66" charset="0"/>
                <a:ea typeface="Times New Roman" pitchFamily="18" charset="0"/>
              </a:rPr>
              <a:t> </a:t>
            </a:r>
            <a:r>
              <a:rPr kumimoji="0" lang="fr-FR" i="0" strike="noStrike" cap="none" normalizeH="0" baseline="0" dirty="0" err="1" smtClean="0">
                <a:ln>
                  <a:noFill/>
                </a:ln>
                <a:solidFill>
                  <a:schemeClr val="bg1"/>
                </a:solidFill>
                <a:effectLst/>
                <a:latin typeface="Papyrus" pitchFamily="66" charset="0"/>
                <a:ea typeface="Times New Roman" pitchFamily="18" charset="0"/>
              </a:rPr>
              <a:t>eum</a:t>
            </a:r>
            <a:r>
              <a:rPr kumimoji="0" lang="fr-FR" i="0" strike="noStrike" cap="none" normalizeH="0" baseline="0" dirty="0" smtClean="0">
                <a:ln>
                  <a:noFill/>
                </a:ln>
                <a:solidFill>
                  <a:schemeClr val="bg1"/>
                </a:solidFill>
                <a:effectLst/>
                <a:latin typeface="Papyrus" pitchFamily="66" charset="0"/>
                <a:ea typeface="Times New Roman" pitchFamily="18" charset="0"/>
              </a:rPr>
              <a:t> </a:t>
            </a:r>
            <a:r>
              <a:rPr kumimoji="0" lang="fr-FR" i="0" strike="noStrike" cap="none" normalizeH="0" baseline="0" dirty="0" err="1" smtClean="0">
                <a:ln>
                  <a:noFill/>
                </a:ln>
                <a:solidFill>
                  <a:schemeClr val="bg1"/>
                </a:solidFill>
                <a:effectLst/>
                <a:latin typeface="Papyrus" pitchFamily="66" charset="0"/>
                <a:ea typeface="Times New Roman" pitchFamily="18" charset="0"/>
              </a:rPr>
              <a:t>custodiebant</a:t>
            </a:r>
            <a:r>
              <a:rPr kumimoji="0" lang="fr-FR" i="0" strike="noStrike" cap="none" normalizeH="0" baseline="0" dirty="0" smtClean="0">
                <a:ln>
                  <a:noFill/>
                </a:ln>
                <a:solidFill>
                  <a:schemeClr val="bg1"/>
                </a:solidFill>
                <a:effectLst/>
                <a:latin typeface="Papyrus" pitchFamily="66" charset="0"/>
                <a:ea typeface="Times New Roman" pitchFamily="18" charset="0"/>
              </a:rPr>
              <a:t>,</a:t>
            </a:r>
            <a:r>
              <a:rPr kumimoji="0" lang="fr-FR" sz="160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smtClean="0">
                <a:ln>
                  <a:noFill/>
                </a:ln>
                <a:solidFill>
                  <a:schemeClr val="bg1"/>
                </a:solidFill>
                <a:effectLst/>
                <a:latin typeface="Papyrus" pitchFamily="66" charset="0"/>
                <a:ea typeface="Times New Roman" pitchFamily="18" charset="0"/>
              </a:rPr>
              <a:t>foret. </a:t>
            </a:r>
            <a:endParaRPr kumimoji="0" lang="fr-FR" sz="1600" b="0" i="0" strike="noStrike" cap="none" normalizeH="0" baseline="0" dirty="0" smtClean="0">
              <a:ln>
                <a:noFill/>
              </a:ln>
              <a:solidFill>
                <a:schemeClr val="bg1"/>
              </a:solidFill>
              <a:effectLst/>
              <a:latin typeface="Arial" pitchFamily="34" charset="0"/>
            </a:endParaRPr>
          </a:p>
        </p:txBody>
      </p:sp>
      <p:sp>
        <p:nvSpPr>
          <p:cNvPr id="6" name="Rectangle 5"/>
          <p:cNvSpPr/>
          <p:nvPr/>
        </p:nvSpPr>
        <p:spPr>
          <a:xfrm>
            <a:off x="4572000" y="1071546"/>
            <a:ext cx="4143388" cy="5509200"/>
          </a:xfrm>
          <a:prstGeom prst="rect">
            <a:avLst/>
          </a:prstGeom>
        </p:spPr>
        <p:txBody>
          <a:bodyPr wrap="square">
            <a:spAutoFit/>
          </a:bodyPr>
          <a:lstStyle/>
          <a:p>
            <a:r>
              <a:rPr lang="fr-FR" sz="1600" dirty="0">
                <a:solidFill>
                  <a:schemeClr val="bg1"/>
                </a:solidFill>
                <a:latin typeface="Andy" pitchFamily="66" charset="0"/>
              </a:rPr>
              <a:t>Les liens du sang l'unissaient étroitement à </a:t>
            </a:r>
            <a:r>
              <a:rPr lang="fr-FR" sz="1600" dirty="0" err="1">
                <a:solidFill>
                  <a:schemeClr val="bg1"/>
                </a:solidFill>
                <a:latin typeface="Andy" pitchFamily="66" charset="0"/>
              </a:rPr>
              <a:t>Caïus</a:t>
            </a:r>
            <a:r>
              <a:rPr lang="fr-FR" sz="1600" dirty="0">
                <a:solidFill>
                  <a:schemeClr val="bg1"/>
                </a:solidFill>
                <a:latin typeface="Andy" pitchFamily="66" charset="0"/>
              </a:rPr>
              <a:t> Marius ; il était aussi </a:t>
            </a:r>
            <a:r>
              <a:rPr lang="fr-FR" sz="1600" u="sng" dirty="0">
                <a:solidFill>
                  <a:schemeClr val="bg1"/>
                </a:solidFill>
                <a:latin typeface="Andy" pitchFamily="66" charset="0"/>
              </a:rPr>
              <a:t>le gendre de Cinna</a:t>
            </a:r>
            <a:r>
              <a:rPr lang="fr-FR" sz="1600" dirty="0">
                <a:solidFill>
                  <a:schemeClr val="bg1"/>
                </a:solidFill>
                <a:latin typeface="Andy" pitchFamily="66" charset="0"/>
              </a:rPr>
              <a:t>. Mais rien ne put l'amener à répudier la fille de celui-ci, pas même l'exemple de l'ancien consul Marcus Pison qui, pour plaire à Sylla, avait chassé </a:t>
            </a:r>
            <a:r>
              <a:rPr lang="fr-FR" sz="1600" dirty="0" err="1">
                <a:solidFill>
                  <a:schemeClr val="bg1"/>
                </a:solidFill>
                <a:latin typeface="Andy" pitchFamily="66" charset="0"/>
              </a:rPr>
              <a:t>Annia</a:t>
            </a:r>
            <a:r>
              <a:rPr lang="fr-FR" sz="1600" dirty="0">
                <a:solidFill>
                  <a:schemeClr val="bg1"/>
                </a:solidFill>
                <a:latin typeface="Andy" pitchFamily="66" charset="0"/>
              </a:rPr>
              <a:t> qui avait été </a:t>
            </a:r>
            <a:r>
              <a:rPr lang="fr-FR" sz="1600" u="sng" dirty="0">
                <a:solidFill>
                  <a:schemeClr val="bg1"/>
                </a:solidFill>
                <a:latin typeface="Andy" pitchFamily="66" charset="0"/>
              </a:rPr>
              <a:t>la femme de Cinna</a:t>
            </a:r>
            <a:r>
              <a:rPr lang="fr-FR" sz="1600" dirty="0">
                <a:solidFill>
                  <a:schemeClr val="bg1"/>
                </a:solidFill>
                <a:latin typeface="Andy" pitchFamily="66" charset="0"/>
              </a:rPr>
              <a:t>. Il avait environ dix-huit ans </a:t>
            </a:r>
            <a:r>
              <a:rPr lang="fr-FR" sz="1600" u="sng" dirty="0">
                <a:solidFill>
                  <a:schemeClr val="bg1"/>
                </a:solidFill>
                <a:latin typeface="Andy" pitchFamily="66" charset="0"/>
              </a:rPr>
              <a:t>à l'époque où Sylla s'empara du pouvoir </a:t>
            </a:r>
            <a:r>
              <a:rPr lang="fr-FR" sz="1600" dirty="0">
                <a:solidFill>
                  <a:schemeClr val="bg1"/>
                </a:solidFill>
                <a:latin typeface="Andy" pitchFamily="66" charset="0"/>
              </a:rPr>
              <a:t>et, comme les lieutenants et les partisans de Sylla, plus que leur chef lui-même, le recherchaient </a:t>
            </a:r>
            <a:r>
              <a:rPr lang="fr-FR" sz="1600" u="sng" dirty="0">
                <a:solidFill>
                  <a:schemeClr val="bg1"/>
                </a:solidFill>
                <a:latin typeface="Andy" pitchFamily="66" charset="0"/>
              </a:rPr>
              <a:t>pour le tuer</a:t>
            </a:r>
            <a:r>
              <a:rPr lang="fr-FR" sz="1600" dirty="0">
                <a:solidFill>
                  <a:schemeClr val="bg1"/>
                </a:solidFill>
                <a:latin typeface="Andy" pitchFamily="66" charset="0"/>
              </a:rPr>
              <a:t>, il changea de costume et prenant un vêtement peu en rapport avec sa condition, </a:t>
            </a:r>
            <a:r>
              <a:rPr lang="fr-FR" sz="1600" u="sng" dirty="0">
                <a:solidFill>
                  <a:schemeClr val="bg1"/>
                </a:solidFill>
                <a:latin typeface="Andy" pitchFamily="66" charset="0"/>
              </a:rPr>
              <a:t>s'échappa de Rome pendant la nuit</a:t>
            </a:r>
            <a:r>
              <a:rPr lang="fr-FR" sz="1600" dirty="0">
                <a:solidFill>
                  <a:schemeClr val="bg1"/>
                </a:solidFill>
                <a:latin typeface="Andy" pitchFamily="66" charset="0"/>
              </a:rPr>
              <a:t>. Plus tard, alors qu'il était encore un jeune homme, </a:t>
            </a:r>
            <a:r>
              <a:rPr lang="fr-FR" sz="1600" u="sng" dirty="0">
                <a:solidFill>
                  <a:schemeClr val="bg1"/>
                </a:solidFill>
                <a:latin typeface="Andy" pitchFamily="66" charset="0"/>
              </a:rPr>
              <a:t>il fut pris par des pirates</a:t>
            </a:r>
            <a:r>
              <a:rPr lang="fr-FR" sz="1600" dirty="0">
                <a:solidFill>
                  <a:schemeClr val="bg1"/>
                </a:solidFill>
                <a:latin typeface="Andy" pitchFamily="66" charset="0"/>
              </a:rPr>
              <a:t>, mais pendant toute la durée de sa captivité, son attitude à leur égard fut telle qu'il leur inspira </a:t>
            </a:r>
            <a:r>
              <a:rPr lang="fr-FR" sz="1600" u="sng" dirty="0">
                <a:solidFill>
                  <a:schemeClr val="bg1"/>
                </a:solidFill>
                <a:latin typeface="Andy" pitchFamily="66" charset="0"/>
              </a:rPr>
              <a:t>autant de terreur que de respect.</a:t>
            </a:r>
            <a:r>
              <a:rPr lang="fr-FR" sz="1600" dirty="0">
                <a:solidFill>
                  <a:schemeClr val="bg1"/>
                </a:solidFill>
                <a:latin typeface="Andy" pitchFamily="66" charset="0"/>
              </a:rPr>
              <a:t> (Pourquoi tairait-on ce qui est remarquable, si on ne peut le rappeler en nobles termes ?) </a:t>
            </a:r>
            <a:r>
              <a:rPr lang="fr-FR" sz="1600" u="sng" dirty="0">
                <a:solidFill>
                  <a:schemeClr val="bg1"/>
                </a:solidFill>
                <a:latin typeface="Andy" pitchFamily="66" charset="0"/>
              </a:rPr>
              <a:t>Jamais ni de jour ni de nuit</a:t>
            </a:r>
            <a:r>
              <a:rPr lang="fr-FR" sz="1600" dirty="0">
                <a:solidFill>
                  <a:schemeClr val="bg1"/>
                </a:solidFill>
                <a:latin typeface="Andy" pitchFamily="66" charset="0"/>
              </a:rPr>
              <a:t>, il ne quitta ni chaussures, ni ceinture, par crainte sans doute qu'un changement dans sa tenue habituelle ne le rendit suspect </a:t>
            </a:r>
            <a:r>
              <a:rPr lang="fr-FR" sz="1600" u="sng" dirty="0">
                <a:solidFill>
                  <a:schemeClr val="bg1"/>
                </a:solidFill>
                <a:latin typeface="Andy" pitchFamily="66" charset="0"/>
              </a:rPr>
              <a:t>à ces hommes qui ne le gardaient qu'à vue</a:t>
            </a:r>
            <a:r>
              <a:rPr lang="fr-FR" sz="1600" dirty="0"/>
              <a: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25602">
                                            <p:txEl>
                                              <p:pRg st="0" end="0"/>
                                            </p:txEl>
                                          </p:spTgt>
                                        </p:tgtEl>
                                        <p:attrNameLst>
                                          <p:attrName>style.visibility</p:attrName>
                                        </p:attrNameLst>
                                      </p:cBhvr>
                                      <p:to>
                                        <p:strVal val="visible"/>
                                      </p:to>
                                    </p:set>
                                    <p:animEffect transition="in" filter="wipe(down)">
                                      <p:cBhvr>
                                        <p:cTn id="20" dur="580">
                                          <p:stCondLst>
                                            <p:cond delay="0"/>
                                          </p:stCondLst>
                                        </p:cTn>
                                        <p:tgtEl>
                                          <p:spTgt spid="25602">
                                            <p:txEl>
                                              <p:pRg st="0" end="0"/>
                                            </p:txEl>
                                          </p:spTgt>
                                        </p:tgtEl>
                                      </p:cBhvr>
                                    </p:animEffect>
                                    <p:anim calcmode="lin" valueType="num">
                                      <p:cBhvr>
                                        <p:cTn id="21" dur="1822" tmFilter="0,0; 0.14,0.36; 0.43,0.73; 0.71,0.91; 1.0,1.0">
                                          <p:stCondLst>
                                            <p:cond delay="0"/>
                                          </p:stCondLst>
                                        </p:cTn>
                                        <p:tgtEl>
                                          <p:spTgt spid="25602">
                                            <p:txEl>
                                              <p:pRg st="0" end="0"/>
                                            </p:txEl>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25602">
                                            <p:txEl>
                                              <p:pRg st="0" end="0"/>
                                            </p:txEl>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25602">
                                            <p:txEl>
                                              <p:pRg st="0" end="0"/>
                                            </p:txEl>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25602">
                                            <p:txEl>
                                              <p:pRg st="0" end="0"/>
                                            </p:txEl>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25602">
                                            <p:txEl>
                                              <p:pRg st="0" end="0"/>
                                            </p:txEl>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25602">
                                            <p:txEl>
                                              <p:pRg st="0" end="0"/>
                                            </p:txEl>
                                          </p:spTgt>
                                        </p:tgtEl>
                                      </p:cBhvr>
                                      <p:to x="100000" y="60000"/>
                                    </p:animScale>
                                    <p:animScale>
                                      <p:cBhvr>
                                        <p:cTn id="27" dur="166" decel="50000">
                                          <p:stCondLst>
                                            <p:cond delay="676"/>
                                          </p:stCondLst>
                                        </p:cTn>
                                        <p:tgtEl>
                                          <p:spTgt spid="25602">
                                            <p:txEl>
                                              <p:pRg st="0" end="0"/>
                                            </p:txEl>
                                          </p:spTgt>
                                        </p:tgtEl>
                                      </p:cBhvr>
                                      <p:to x="100000" y="100000"/>
                                    </p:animScale>
                                    <p:animScale>
                                      <p:cBhvr>
                                        <p:cTn id="28" dur="26">
                                          <p:stCondLst>
                                            <p:cond delay="1312"/>
                                          </p:stCondLst>
                                        </p:cTn>
                                        <p:tgtEl>
                                          <p:spTgt spid="25602">
                                            <p:txEl>
                                              <p:pRg st="0" end="0"/>
                                            </p:txEl>
                                          </p:spTgt>
                                        </p:tgtEl>
                                      </p:cBhvr>
                                      <p:to x="100000" y="80000"/>
                                    </p:animScale>
                                    <p:animScale>
                                      <p:cBhvr>
                                        <p:cTn id="29" dur="166" decel="50000">
                                          <p:stCondLst>
                                            <p:cond delay="1338"/>
                                          </p:stCondLst>
                                        </p:cTn>
                                        <p:tgtEl>
                                          <p:spTgt spid="25602">
                                            <p:txEl>
                                              <p:pRg st="0" end="0"/>
                                            </p:txEl>
                                          </p:spTgt>
                                        </p:tgtEl>
                                      </p:cBhvr>
                                      <p:to x="100000" y="100000"/>
                                    </p:animScale>
                                    <p:animScale>
                                      <p:cBhvr>
                                        <p:cTn id="30" dur="26">
                                          <p:stCondLst>
                                            <p:cond delay="1642"/>
                                          </p:stCondLst>
                                        </p:cTn>
                                        <p:tgtEl>
                                          <p:spTgt spid="25602">
                                            <p:txEl>
                                              <p:pRg st="0" end="0"/>
                                            </p:txEl>
                                          </p:spTgt>
                                        </p:tgtEl>
                                      </p:cBhvr>
                                      <p:to x="100000" y="90000"/>
                                    </p:animScale>
                                    <p:animScale>
                                      <p:cBhvr>
                                        <p:cTn id="31" dur="166" decel="50000">
                                          <p:stCondLst>
                                            <p:cond delay="1668"/>
                                          </p:stCondLst>
                                        </p:cTn>
                                        <p:tgtEl>
                                          <p:spTgt spid="25602">
                                            <p:txEl>
                                              <p:pRg st="0" end="0"/>
                                            </p:txEl>
                                          </p:spTgt>
                                        </p:tgtEl>
                                      </p:cBhvr>
                                      <p:to x="100000" y="100000"/>
                                    </p:animScale>
                                    <p:animScale>
                                      <p:cBhvr>
                                        <p:cTn id="32" dur="26">
                                          <p:stCondLst>
                                            <p:cond delay="1808"/>
                                          </p:stCondLst>
                                        </p:cTn>
                                        <p:tgtEl>
                                          <p:spTgt spid="25602">
                                            <p:txEl>
                                              <p:pRg st="0" end="0"/>
                                            </p:txEl>
                                          </p:spTgt>
                                        </p:tgtEl>
                                      </p:cBhvr>
                                      <p:to x="100000" y="95000"/>
                                    </p:animScale>
                                    <p:animScale>
                                      <p:cBhvr>
                                        <p:cTn id="33" dur="166" decel="50000">
                                          <p:stCondLst>
                                            <p:cond delay="1834"/>
                                          </p:stCondLst>
                                        </p:cTn>
                                        <p:tgtEl>
                                          <p:spTgt spid="2560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3214678" y="214290"/>
            <a:ext cx="2857520"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b="1" dirty="0" smtClean="0">
                <a:latin typeface="Papyrus" pitchFamily="66" charset="0"/>
              </a:rPr>
              <a:t>Les événements nouveaux du texte de </a:t>
            </a:r>
            <a:r>
              <a:rPr lang="fr-FR" sz="1700" b="1" dirty="0" err="1" smtClean="0">
                <a:latin typeface="Papyrus" pitchFamily="66" charset="0"/>
              </a:rPr>
              <a:t>Velleius</a:t>
            </a:r>
            <a:r>
              <a:rPr lang="fr-FR" sz="1700" b="1" dirty="0" smtClean="0">
                <a:latin typeface="Papyrus" pitchFamily="66" charset="0"/>
              </a:rPr>
              <a:t> </a:t>
            </a:r>
            <a:r>
              <a:rPr lang="fr-FR" sz="1700" b="1" dirty="0" err="1" smtClean="0">
                <a:latin typeface="Papyrus" pitchFamily="66" charset="0"/>
              </a:rPr>
              <a:t>Paterculus</a:t>
            </a:r>
            <a:endParaRPr lang="fr-FR" sz="1700" b="1" dirty="0">
              <a:latin typeface="Papyrus" pitchFamily="66" charset="0"/>
            </a:endParaRPr>
          </a:p>
        </p:txBody>
      </p:sp>
      <p:sp>
        <p:nvSpPr>
          <p:cNvPr id="25602" name="Rectangle 2"/>
          <p:cNvSpPr>
            <a:spLocks noChangeArrowheads="1"/>
          </p:cNvSpPr>
          <p:nvPr/>
        </p:nvSpPr>
        <p:spPr bwMode="auto">
          <a:xfrm>
            <a:off x="285720" y="937425"/>
            <a:ext cx="4357718" cy="55707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600" b="0" i="0" strike="noStrike" cap="none" normalizeH="0" baseline="0" dirty="0" smtClean="0">
                <a:ln>
                  <a:noFill/>
                </a:ln>
                <a:solidFill>
                  <a:schemeClr val="bg1"/>
                </a:solidFill>
                <a:effectLst/>
                <a:latin typeface="Papyrus" pitchFamily="66" charset="0"/>
                <a:ea typeface="Times New Roman" pitchFamily="18" charset="0"/>
              </a:rPr>
              <a:t>Cum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fuisset</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C- Mario sanguine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conjunctissimus</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atque</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idem </a:t>
            </a:r>
            <a:r>
              <a:rPr kumimoji="0" lang="fr-FR" b="1" i="0" strike="noStrike" cap="none" normalizeH="0" baseline="0" dirty="0" err="1" smtClean="0">
                <a:ln>
                  <a:noFill/>
                </a:ln>
                <a:solidFill>
                  <a:srgbClr val="C00000"/>
                </a:solidFill>
                <a:effectLst/>
                <a:latin typeface="Papyrus" pitchFamily="66" charset="0"/>
                <a:ea typeface="Times New Roman" pitchFamily="18" charset="0"/>
              </a:rPr>
              <a:t>Cinnae</a:t>
            </a:r>
            <a:r>
              <a:rPr kumimoji="0" lang="fr-FR" b="1" i="0" strike="noStrike" cap="none" normalizeH="0" baseline="0" dirty="0" smtClean="0">
                <a:ln>
                  <a:noFill/>
                </a:ln>
                <a:solidFill>
                  <a:srgbClr val="C00000"/>
                </a:solidFill>
                <a:effectLst/>
                <a:latin typeface="Papyrus" pitchFamily="66" charset="0"/>
                <a:ea typeface="Times New Roman" pitchFamily="18" charset="0"/>
              </a:rPr>
              <a:t> </a:t>
            </a:r>
            <a:r>
              <a:rPr kumimoji="0" lang="fr-FR" b="1" i="0" strike="noStrike" cap="none" normalizeH="0" baseline="0" dirty="0" err="1" smtClean="0">
                <a:ln>
                  <a:noFill/>
                </a:ln>
                <a:solidFill>
                  <a:srgbClr val="C00000"/>
                </a:solidFill>
                <a:effectLst/>
                <a:latin typeface="Papyrus" pitchFamily="66" charset="0"/>
                <a:ea typeface="Times New Roman" pitchFamily="18" charset="0"/>
              </a:rPr>
              <a:t>gener</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cujus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filiam</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ut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repudiaret</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nullo</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metu</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compelli</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potuit</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cum M-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Piso</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consularis</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Anniam</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quae</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b="1" i="0" strike="noStrike" cap="none" normalizeH="0" baseline="0" dirty="0" err="1" smtClean="0">
                <a:ln>
                  <a:noFill/>
                </a:ln>
                <a:solidFill>
                  <a:srgbClr val="C00000"/>
                </a:solidFill>
                <a:effectLst/>
                <a:latin typeface="Papyrus" pitchFamily="66" charset="0"/>
                <a:ea typeface="Times New Roman" pitchFamily="18" charset="0"/>
              </a:rPr>
              <a:t>Cinnae</a:t>
            </a:r>
            <a:r>
              <a:rPr kumimoji="0" lang="fr-FR" b="1" i="0" strike="noStrike" cap="none" normalizeH="0" baseline="0" dirty="0" smtClean="0">
                <a:ln>
                  <a:noFill/>
                </a:ln>
                <a:solidFill>
                  <a:srgbClr val="C00000"/>
                </a:solidFill>
                <a:effectLst/>
                <a:latin typeface="Papyrus" pitchFamily="66" charset="0"/>
                <a:ea typeface="Times New Roman" pitchFamily="18" charset="0"/>
              </a:rPr>
              <a:t> uxor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fuerat</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in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Sullae</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dimisisset</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gratiam</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habuissetque</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fere</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duodeviginti</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annos</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eo</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tempore</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b="1" i="0" strike="noStrike" cap="none" normalizeH="0" baseline="0" dirty="0" smtClean="0">
                <a:ln>
                  <a:noFill/>
                </a:ln>
                <a:solidFill>
                  <a:srgbClr val="C00000"/>
                </a:solidFill>
                <a:effectLst/>
                <a:latin typeface="Papyrus" pitchFamily="66" charset="0"/>
                <a:ea typeface="Times New Roman" pitchFamily="18" charset="0"/>
              </a:rPr>
              <a:t>quo Sulla </a:t>
            </a:r>
            <a:r>
              <a:rPr kumimoji="0" lang="fr-FR" b="1" i="0" strike="noStrike" cap="none" normalizeH="0" baseline="0" dirty="0" err="1" smtClean="0">
                <a:ln>
                  <a:noFill/>
                </a:ln>
                <a:solidFill>
                  <a:srgbClr val="C00000"/>
                </a:solidFill>
                <a:effectLst/>
                <a:latin typeface="Papyrus" pitchFamily="66" charset="0"/>
                <a:ea typeface="Times New Roman" pitchFamily="18" charset="0"/>
              </a:rPr>
              <a:t>rerum</a:t>
            </a:r>
            <a:r>
              <a:rPr kumimoji="0" lang="fr-FR" b="1" i="0" strike="noStrike" cap="none" normalizeH="0" baseline="0" dirty="0" smtClean="0">
                <a:ln>
                  <a:noFill/>
                </a:ln>
                <a:solidFill>
                  <a:srgbClr val="C00000"/>
                </a:solidFill>
                <a:effectLst/>
                <a:latin typeface="Papyrus" pitchFamily="66" charset="0"/>
                <a:ea typeface="Times New Roman" pitchFamily="18" charset="0"/>
              </a:rPr>
              <a:t> </a:t>
            </a:r>
            <a:r>
              <a:rPr kumimoji="0" lang="fr-FR" b="1" i="0" strike="noStrike" cap="none" normalizeH="0" baseline="0" dirty="0" err="1" smtClean="0">
                <a:ln>
                  <a:noFill/>
                </a:ln>
                <a:solidFill>
                  <a:srgbClr val="C00000"/>
                </a:solidFill>
                <a:effectLst/>
                <a:latin typeface="Papyrus" pitchFamily="66" charset="0"/>
                <a:ea typeface="Times New Roman" pitchFamily="18" charset="0"/>
              </a:rPr>
              <a:t>potitus</a:t>
            </a:r>
            <a:r>
              <a:rPr kumimoji="0" lang="fr-FR" b="1" i="0" strike="noStrike" cap="none" normalizeH="0" baseline="0" dirty="0" smtClean="0">
                <a:ln>
                  <a:noFill/>
                </a:ln>
                <a:solidFill>
                  <a:srgbClr val="C00000"/>
                </a:solidFill>
                <a:effectLst/>
                <a:latin typeface="Papyrus" pitchFamily="66" charset="0"/>
                <a:ea typeface="Times New Roman" pitchFamily="18" charset="0"/>
              </a:rPr>
              <a:t> est,</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magis</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ministris</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Sullae</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adiutoribusque</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partium</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quam</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ipso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conquirentibus</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eum</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b="1" i="0" strike="noStrike" cap="none" normalizeH="0" baseline="0" dirty="0" smtClean="0">
                <a:ln>
                  <a:noFill/>
                </a:ln>
                <a:solidFill>
                  <a:srgbClr val="C00000"/>
                </a:solidFill>
                <a:effectLst/>
                <a:latin typeface="Papyrus" pitchFamily="66" charset="0"/>
                <a:ea typeface="Times New Roman" pitchFamily="18" charset="0"/>
              </a:rPr>
              <a:t>ad </a:t>
            </a:r>
            <a:r>
              <a:rPr kumimoji="0" lang="fr-FR" b="1" i="0" strike="noStrike" cap="none" normalizeH="0" baseline="0" dirty="0" err="1" smtClean="0">
                <a:ln>
                  <a:noFill/>
                </a:ln>
                <a:solidFill>
                  <a:srgbClr val="C00000"/>
                </a:solidFill>
                <a:effectLst/>
                <a:latin typeface="Papyrus" pitchFamily="66" charset="0"/>
                <a:ea typeface="Times New Roman" pitchFamily="18" charset="0"/>
              </a:rPr>
              <a:t>necem</a:t>
            </a:r>
            <a:r>
              <a:rPr kumimoji="0" lang="fr-FR" b="1" i="0" strike="noStrike" cap="none" normalizeH="0" baseline="0" dirty="0" smtClean="0">
                <a:ln>
                  <a:noFill/>
                </a:ln>
                <a:solidFill>
                  <a:srgbClr val="C00000"/>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mutata</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veste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dissimilemque</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fortunae</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suae</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indutus</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habitum</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b="1" i="0" strike="noStrike" cap="none" normalizeH="0" baseline="0" dirty="0" err="1" smtClean="0">
                <a:ln>
                  <a:noFill/>
                </a:ln>
                <a:solidFill>
                  <a:srgbClr val="C00000"/>
                </a:solidFill>
                <a:effectLst/>
                <a:latin typeface="Papyrus" pitchFamily="66" charset="0"/>
                <a:ea typeface="Times New Roman" pitchFamily="18" charset="0"/>
              </a:rPr>
              <a:t>nocte</a:t>
            </a:r>
            <a:r>
              <a:rPr kumimoji="0" lang="fr-FR" b="1" i="0" strike="noStrike" cap="none" normalizeH="0" baseline="0" dirty="0" smtClean="0">
                <a:ln>
                  <a:noFill/>
                </a:ln>
                <a:solidFill>
                  <a:srgbClr val="C00000"/>
                </a:solidFill>
                <a:effectLst/>
                <a:latin typeface="Papyrus" pitchFamily="66" charset="0"/>
                <a:ea typeface="Times New Roman" pitchFamily="18" charset="0"/>
              </a:rPr>
              <a:t> </a:t>
            </a:r>
            <a:r>
              <a:rPr kumimoji="0" lang="fr-FR" b="1" i="0" strike="noStrike" cap="none" normalizeH="0" baseline="0" dirty="0" err="1" smtClean="0">
                <a:ln>
                  <a:noFill/>
                </a:ln>
                <a:solidFill>
                  <a:srgbClr val="C00000"/>
                </a:solidFill>
                <a:effectLst/>
                <a:latin typeface="Papyrus" pitchFamily="66" charset="0"/>
                <a:ea typeface="Times New Roman" pitchFamily="18" charset="0"/>
              </a:rPr>
              <a:t>urbe</a:t>
            </a:r>
            <a:r>
              <a:rPr kumimoji="0" lang="fr-FR" b="1" i="0" strike="noStrike" cap="none" normalizeH="0" baseline="0" dirty="0" smtClean="0">
                <a:ln>
                  <a:noFill/>
                </a:ln>
                <a:solidFill>
                  <a:srgbClr val="C00000"/>
                </a:solidFill>
                <a:effectLst/>
                <a:latin typeface="Papyrus" pitchFamily="66" charset="0"/>
                <a:ea typeface="Times New Roman" pitchFamily="18" charset="0"/>
              </a:rPr>
              <a:t> </a:t>
            </a:r>
            <a:r>
              <a:rPr kumimoji="0" lang="fr-FR" b="1" i="0" strike="noStrike" cap="none" normalizeH="0" baseline="0" dirty="0" err="1" smtClean="0">
                <a:ln>
                  <a:noFill/>
                </a:ln>
                <a:solidFill>
                  <a:srgbClr val="C00000"/>
                </a:solidFill>
                <a:effectLst/>
                <a:latin typeface="Papyrus" pitchFamily="66" charset="0"/>
                <a:ea typeface="Times New Roman" pitchFamily="18" charset="0"/>
              </a:rPr>
              <a:t>elapsus</a:t>
            </a:r>
            <a:r>
              <a:rPr kumimoji="0" lang="fr-FR" b="1" i="0" strike="noStrike" cap="none" normalizeH="0" baseline="0" dirty="0" smtClean="0">
                <a:ln>
                  <a:noFill/>
                </a:ln>
                <a:solidFill>
                  <a:srgbClr val="C00000"/>
                </a:solidFill>
                <a:effectLst/>
                <a:latin typeface="Papyrus" pitchFamily="66" charset="0"/>
                <a:ea typeface="Times New Roman" pitchFamily="18" charset="0"/>
              </a:rPr>
              <a:t> est</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Idem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postea</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admodum</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juvenis</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cum a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piratis</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captus</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esset</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ita</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se per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omne</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spatium</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quo ab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iis</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retentus</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est,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apud</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eos</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gessit</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ut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pariter</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iis</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b="1" i="0" strike="noStrike" cap="none" normalizeH="0" baseline="0" dirty="0" err="1" smtClean="0">
                <a:ln>
                  <a:noFill/>
                </a:ln>
                <a:solidFill>
                  <a:srgbClr val="C00000"/>
                </a:solidFill>
                <a:effectLst/>
                <a:latin typeface="Papyrus" pitchFamily="66" charset="0"/>
                <a:ea typeface="Times New Roman" pitchFamily="18" charset="0"/>
              </a:rPr>
              <a:t>terrori</a:t>
            </a:r>
            <a:r>
              <a:rPr kumimoji="0" lang="fr-FR" b="1" i="0" strike="noStrike" cap="none" normalizeH="0" baseline="0" dirty="0" smtClean="0">
                <a:ln>
                  <a:noFill/>
                </a:ln>
                <a:solidFill>
                  <a:srgbClr val="C00000"/>
                </a:solidFill>
                <a:effectLst/>
                <a:latin typeface="Papyrus" pitchFamily="66" charset="0"/>
                <a:ea typeface="Times New Roman" pitchFamily="18" charset="0"/>
              </a:rPr>
              <a:t> </a:t>
            </a:r>
            <a:r>
              <a:rPr kumimoji="0" lang="fr-FR" b="1" i="0" strike="noStrike" cap="none" normalizeH="0" baseline="0" dirty="0" err="1" smtClean="0">
                <a:ln>
                  <a:noFill/>
                </a:ln>
                <a:solidFill>
                  <a:srgbClr val="C00000"/>
                </a:solidFill>
                <a:effectLst/>
                <a:latin typeface="Papyrus" pitchFamily="66" charset="0"/>
                <a:ea typeface="Times New Roman" pitchFamily="18" charset="0"/>
              </a:rPr>
              <a:t>venerationique</a:t>
            </a:r>
            <a:r>
              <a:rPr kumimoji="0" lang="fr-FR" b="1" i="0" strike="noStrike" cap="none" normalizeH="0" baseline="0" dirty="0" smtClean="0">
                <a:ln>
                  <a:noFill/>
                </a:ln>
                <a:solidFill>
                  <a:srgbClr val="C00000"/>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esset</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neque</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b="1" i="0" strike="noStrike" cap="none" normalizeH="0" baseline="0" dirty="0" err="1" smtClean="0">
                <a:ln>
                  <a:noFill/>
                </a:ln>
                <a:solidFill>
                  <a:srgbClr val="C00000"/>
                </a:solidFill>
                <a:effectLst/>
                <a:latin typeface="Papyrus" pitchFamily="66" charset="0"/>
                <a:ea typeface="Times New Roman" pitchFamily="18" charset="0"/>
              </a:rPr>
              <a:t>umquam</a:t>
            </a:r>
            <a:r>
              <a:rPr kumimoji="0" lang="fr-FR" b="1" i="0" strike="noStrike" cap="none" normalizeH="0" baseline="0" dirty="0" smtClean="0">
                <a:ln>
                  <a:noFill/>
                </a:ln>
                <a:solidFill>
                  <a:srgbClr val="C00000"/>
                </a:solidFill>
                <a:effectLst/>
                <a:latin typeface="Papyrus" pitchFamily="66" charset="0"/>
                <a:ea typeface="Times New Roman" pitchFamily="18" charset="0"/>
              </a:rPr>
              <a:t> </a:t>
            </a:r>
            <a:r>
              <a:rPr kumimoji="0" lang="fr-FR" b="1" i="0" strike="noStrike" cap="none" normalizeH="0" baseline="0" dirty="0" err="1" smtClean="0">
                <a:ln>
                  <a:noFill/>
                </a:ln>
                <a:solidFill>
                  <a:srgbClr val="C00000"/>
                </a:solidFill>
                <a:effectLst/>
                <a:latin typeface="Papyrus" pitchFamily="66" charset="0"/>
                <a:ea typeface="Times New Roman" pitchFamily="18" charset="0"/>
              </a:rPr>
              <a:t>aut</a:t>
            </a:r>
            <a:r>
              <a:rPr kumimoji="0" lang="fr-FR" b="1" i="0" strike="noStrike" cap="none" normalizeH="0" baseline="0" dirty="0" smtClean="0">
                <a:ln>
                  <a:noFill/>
                </a:ln>
                <a:solidFill>
                  <a:srgbClr val="C00000"/>
                </a:solidFill>
                <a:effectLst/>
                <a:latin typeface="Papyrus" pitchFamily="66" charset="0"/>
                <a:ea typeface="Times New Roman" pitchFamily="18" charset="0"/>
              </a:rPr>
              <a:t> </a:t>
            </a:r>
            <a:r>
              <a:rPr kumimoji="0" lang="fr-FR" b="1" i="0" strike="noStrike" cap="none" normalizeH="0" baseline="0" dirty="0" err="1" smtClean="0">
                <a:ln>
                  <a:noFill/>
                </a:ln>
                <a:solidFill>
                  <a:srgbClr val="C00000"/>
                </a:solidFill>
                <a:effectLst/>
                <a:latin typeface="Papyrus" pitchFamily="66" charset="0"/>
                <a:ea typeface="Times New Roman" pitchFamily="18" charset="0"/>
              </a:rPr>
              <a:t>nocte</a:t>
            </a:r>
            <a:r>
              <a:rPr kumimoji="0" lang="fr-FR" b="1" i="0" strike="noStrike" cap="none" normalizeH="0" baseline="0" dirty="0" smtClean="0">
                <a:ln>
                  <a:noFill/>
                </a:ln>
                <a:solidFill>
                  <a:srgbClr val="C00000"/>
                </a:solidFill>
                <a:effectLst/>
                <a:latin typeface="Papyrus" pitchFamily="66" charset="0"/>
                <a:ea typeface="Times New Roman" pitchFamily="18" charset="0"/>
              </a:rPr>
              <a:t> </a:t>
            </a:r>
            <a:r>
              <a:rPr kumimoji="0" lang="fr-FR" b="1" i="0" strike="noStrike" cap="none" normalizeH="0" baseline="0" dirty="0" err="1" smtClean="0">
                <a:ln>
                  <a:noFill/>
                </a:ln>
                <a:solidFill>
                  <a:srgbClr val="C00000"/>
                </a:solidFill>
                <a:effectLst/>
                <a:latin typeface="Papyrus" pitchFamily="66" charset="0"/>
                <a:ea typeface="Times New Roman" pitchFamily="18" charset="0"/>
              </a:rPr>
              <a:t>aut</a:t>
            </a:r>
            <a:r>
              <a:rPr kumimoji="0" lang="fr-FR" b="1" i="0" strike="noStrike" cap="none" normalizeH="0" baseline="0" dirty="0" smtClean="0">
                <a:ln>
                  <a:noFill/>
                </a:ln>
                <a:solidFill>
                  <a:srgbClr val="C00000"/>
                </a:solidFill>
                <a:effectLst/>
                <a:latin typeface="Papyrus" pitchFamily="66" charset="0"/>
                <a:ea typeface="Times New Roman" pitchFamily="18" charset="0"/>
              </a:rPr>
              <a:t> die </a:t>
            </a:r>
            <a:r>
              <a:rPr kumimoji="0" lang="fr-FR" i="0" strike="noStrike" cap="none" normalizeH="0" baseline="0" dirty="0" smtClean="0">
                <a:ln>
                  <a:noFill/>
                </a:ln>
                <a:solidFill>
                  <a:schemeClr val="bg1"/>
                </a:solidFill>
                <a:effectLst/>
                <a:latin typeface="Papyrus" pitchFamily="66" charset="0"/>
                <a:ea typeface="Times New Roman" pitchFamily="18" charset="0"/>
              </a:rPr>
              <a:t>(</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cur</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enim</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quod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vel</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maximum est, </a:t>
            </a:r>
            <a:r>
              <a:rPr kumimoji="0" lang="fr-FR" sz="1600" b="0" i="0" strike="noStrike" cap="none" normalizeH="0" baseline="0" dirty="0" smtClean="0">
                <a:ln>
                  <a:noFill/>
                </a:ln>
                <a:solidFill>
                  <a:schemeClr val="bg1"/>
                </a:solidFill>
                <a:effectLst/>
                <a:latin typeface="Papyrus" pitchFamily="66" charset="0"/>
                <a:ea typeface="Times New Roman" pitchFamily="18" charset="0"/>
                <a:hlinkClick r:id="rId2"/>
              </a:rPr>
              <a:t>si</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narrari</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verbis</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speciosis</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non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potest</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omittatur</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aut</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excalcearetur</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aut</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discingeretur</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in hoc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scilicet</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ne si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quando</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aliquid</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ex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solito</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variaret</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sz="1600" b="0" i="0" strike="noStrike" cap="none" normalizeH="0" baseline="0" dirty="0" err="1" smtClean="0">
                <a:ln>
                  <a:noFill/>
                </a:ln>
                <a:solidFill>
                  <a:schemeClr val="bg1"/>
                </a:solidFill>
                <a:effectLst/>
                <a:latin typeface="Papyrus" pitchFamily="66" charset="0"/>
                <a:ea typeface="Times New Roman" pitchFamily="18" charset="0"/>
              </a:rPr>
              <a:t>suspectus</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a:t>
            </a:r>
            <a:r>
              <a:rPr kumimoji="0" lang="fr-FR" b="1" i="0" strike="noStrike" cap="none" normalizeH="0" baseline="0" dirty="0" err="1" smtClean="0">
                <a:ln>
                  <a:noFill/>
                </a:ln>
                <a:solidFill>
                  <a:srgbClr val="C00000"/>
                </a:solidFill>
                <a:effectLst/>
                <a:latin typeface="Papyrus" pitchFamily="66" charset="0"/>
                <a:ea typeface="Times New Roman" pitchFamily="18" charset="0"/>
              </a:rPr>
              <a:t>iis</a:t>
            </a:r>
            <a:r>
              <a:rPr kumimoji="0" lang="fr-FR" b="1" i="0" strike="noStrike" cap="none" normalizeH="0" baseline="0" dirty="0" smtClean="0">
                <a:ln>
                  <a:noFill/>
                </a:ln>
                <a:solidFill>
                  <a:srgbClr val="C00000"/>
                </a:solidFill>
                <a:effectLst/>
                <a:latin typeface="Papyrus" pitchFamily="66" charset="0"/>
                <a:ea typeface="Times New Roman" pitchFamily="18" charset="0"/>
              </a:rPr>
              <a:t>, qui </a:t>
            </a:r>
            <a:r>
              <a:rPr kumimoji="0" lang="fr-FR" b="1" i="0" strike="noStrike" cap="none" normalizeH="0" baseline="0" dirty="0" err="1" smtClean="0">
                <a:ln>
                  <a:noFill/>
                </a:ln>
                <a:solidFill>
                  <a:srgbClr val="C00000"/>
                </a:solidFill>
                <a:effectLst/>
                <a:latin typeface="Papyrus" pitchFamily="66" charset="0"/>
                <a:ea typeface="Times New Roman" pitchFamily="18" charset="0"/>
              </a:rPr>
              <a:t>oculis</a:t>
            </a:r>
            <a:r>
              <a:rPr kumimoji="0" lang="fr-FR" b="1" i="0" strike="noStrike" cap="none" normalizeH="0" baseline="0" dirty="0" smtClean="0">
                <a:ln>
                  <a:noFill/>
                </a:ln>
                <a:solidFill>
                  <a:srgbClr val="C00000"/>
                </a:solidFill>
                <a:effectLst/>
                <a:latin typeface="Papyrus" pitchFamily="66" charset="0"/>
                <a:ea typeface="Times New Roman" pitchFamily="18" charset="0"/>
              </a:rPr>
              <a:t> </a:t>
            </a:r>
            <a:r>
              <a:rPr kumimoji="0" lang="fr-FR" b="1" i="0" strike="noStrike" cap="none" normalizeH="0" baseline="0" dirty="0" err="1" smtClean="0">
                <a:ln>
                  <a:noFill/>
                </a:ln>
                <a:solidFill>
                  <a:srgbClr val="C00000"/>
                </a:solidFill>
                <a:effectLst/>
                <a:latin typeface="Papyrus" pitchFamily="66" charset="0"/>
                <a:ea typeface="Times New Roman" pitchFamily="18" charset="0"/>
              </a:rPr>
              <a:t>tantummodo</a:t>
            </a:r>
            <a:r>
              <a:rPr kumimoji="0" lang="fr-FR" b="1" i="0" strike="noStrike" cap="none" normalizeH="0" baseline="0" dirty="0" smtClean="0">
                <a:ln>
                  <a:noFill/>
                </a:ln>
                <a:solidFill>
                  <a:srgbClr val="C00000"/>
                </a:solidFill>
                <a:effectLst/>
                <a:latin typeface="Papyrus" pitchFamily="66" charset="0"/>
                <a:ea typeface="Times New Roman" pitchFamily="18" charset="0"/>
              </a:rPr>
              <a:t> </a:t>
            </a:r>
            <a:r>
              <a:rPr kumimoji="0" lang="fr-FR" b="1" i="0" strike="noStrike" cap="none" normalizeH="0" baseline="0" dirty="0" err="1" smtClean="0">
                <a:ln>
                  <a:noFill/>
                </a:ln>
                <a:solidFill>
                  <a:srgbClr val="C00000"/>
                </a:solidFill>
                <a:effectLst/>
                <a:latin typeface="Papyrus" pitchFamily="66" charset="0"/>
                <a:ea typeface="Times New Roman" pitchFamily="18" charset="0"/>
              </a:rPr>
              <a:t>eum</a:t>
            </a:r>
            <a:r>
              <a:rPr kumimoji="0" lang="fr-FR" b="1" i="0" strike="noStrike" cap="none" normalizeH="0" baseline="0" dirty="0" smtClean="0">
                <a:ln>
                  <a:noFill/>
                </a:ln>
                <a:solidFill>
                  <a:srgbClr val="C00000"/>
                </a:solidFill>
                <a:effectLst/>
                <a:latin typeface="Papyrus" pitchFamily="66" charset="0"/>
                <a:ea typeface="Times New Roman" pitchFamily="18" charset="0"/>
              </a:rPr>
              <a:t> </a:t>
            </a:r>
            <a:r>
              <a:rPr kumimoji="0" lang="fr-FR" b="1" i="0" strike="noStrike" cap="none" normalizeH="0" baseline="0" dirty="0" err="1" smtClean="0">
                <a:ln>
                  <a:noFill/>
                </a:ln>
                <a:solidFill>
                  <a:srgbClr val="C00000"/>
                </a:solidFill>
                <a:effectLst/>
                <a:latin typeface="Papyrus" pitchFamily="66" charset="0"/>
                <a:ea typeface="Times New Roman" pitchFamily="18" charset="0"/>
              </a:rPr>
              <a:t>custodiebant</a:t>
            </a:r>
            <a:r>
              <a:rPr kumimoji="0" lang="fr-FR" b="1" i="0" strike="noStrike" cap="none" normalizeH="0" baseline="0" dirty="0" smtClean="0">
                <a:ln>
                  <a:noFill/>
                </a:ln>
                <a:solidFill>
                  <a:srgbClr val="C00000"/>
                </a:solidFill>
                <a:effectLst/>
                <a:latin typeface="Papyrus" pitchFamily="66" charset="0"/>
                <a:ea typeface="Times New Roman" pitchFamily="18" charset="0"/>
              </a:rPr>
              <a:t>,</a:t>
            </a:r>
            <a:r>
              <a:rPr kumimoji="0" lang="fr-FR" sz="1600" b="0" i="0" strike="noStrike" cap="none" normalizeH="0" baseline="0" dirty="0" smtClean="0">
                <a:ln>
                  <a:noFill/>
                </a:ln>
                <a:solidFill>
                  <a:schemeClr val="bg1"/>
                </a:solidFill>
                <a:effectLst/>
                <a:latin typeface="Papyrus" pitchFamily="66" charset="0"/>
                <a:ea typeface="Times New Roman" pitchFamily="18" charset="0"/>
              </a:rPr>
              <a:t> foret. </a:t>
            </a:r>
            <a:endParaRPr kumimoji="0" lang="fr-FR" sz="1600" b="0" i="0" strike="noStrike" cap="none" normalizeH="0" baseline="0" dirty="0" smtClean="0">
              <a:ln>
                <a:noFill/>
              </a:ln>
              <a:solidFill>
                <a:schemeClr val="bg1"/>
              </a:solidFill>
              <a:effectLst/>
              <a:latin typeface="Arial" pitchFamily="34" charset="0"/>
            </a:endParaRPr>
          </a:p>
        </p:txBody>
      </p:sp>
      <p:sp>
        <p:nvSpPr>
          <p:cNvPr id="6" name="Rectangle 5"/>
          <p:cNvSpPr/>
          <p:nvPr/>
        </p:nvSpPr>
        <p:spPr>
          <a:xfrm>
            <a:off x="4572000" y="1071546"/>
            <a:ext cx="4143388" cy="5509200"/>
          </a:xfrm>
          <a:prstGeom prst="rect">
            <a:avLst/>
          </a:prstGeom>
        </p:spPr>
        <p:txBody>
          <a:bodyPr wrap="square">
            <a:spAutoFit/>
          </a:bodyPr>
          <a:lstStyle/>
          <a:p>
            <a:r>
              <a:rPr lang="fr-FR" sz="1600" dirty="0">
                <a:solidFill>
                  <a:schemeClr val="bg1"/>
                </a:solidFill>
                <a:latin typeface="Andy" pitchFamily="66" charset="0"/>
              </a:rPr>
              <a:t>Les liens du sang l'unissaient étroitement à </a:t>
            </a:r>
            <a:r>
              <a:rPr lang="fr-FR" sz="1600" dirty="0" err="1">
                <a:solidFill>
                  <a:schemeClr val="bg1"/>
                </a:solidFill>
                <a:latin typeface="Andy" pitchFamily="66" charset="0"/>
              </a:rPr>
              <a:t>Caïus</a:t>
            </a:r>
            <a:r>
              <a:rPr lang="fr-FR" sz="1600" dirty="0">
                <a:solidFill>
                  <a:schemeClr val="bg1"/>
                </a:solidFill>
                <a:latin typeface="Andy" pitchFamily="66" charset="0"/>
              </a:rPr>
              <a:t> Marius ; il était aussi </a:t>
            </a:r>
            <a:r>
              <a:rPr lang="fr-FR" sz="1600" u="sng" dirty="0">
                <a:solidFill>
                  <a:schemeClr val="bg1"/>
                </a:solidFill>
                <a:latin typeface="Andy" pitchFamily="66" charset="0"/>
              </a:rPr>
              <a:t>le gendre de Cinna</a:t>
            </a:r>
            <a:r>
              <a:rPr lang="fr-FR" sz="1600" dirty="0">
                <a:solidFill>
                  <a:schemeClr val="bg1"/>
                </a:solidFill>
                <a:latin typeface="Andy" pitchFamily="66" charset="0"/>
              </a:rPr>
              <a:t>. Mais rien ne put l'amener à répudier la fille de celui-ci, pas même l'exemple de l'ancien consul Marcus Pison qui, pour plaire à Sylla, avait chassé </a:t>
            </a:r>
            <a:r>
              <a:rPr lang="fr-FR" sz="1600" dirty="0" err="1">
                <a:solidFill>
                  <a:schemeClr val="bg1"/>
                </a:solidFill>
                <a:latin typeface="Andy" pitchFamily="66" charset="0"/>
              </a:rPr>
              <a:t>Annia</a:t>
            </a:r>
            <a:r>
              <a:rPr lang="fr-FR" sz="1600" dirty="0">
                <a:solidFill>
                  <a:schemeClr val="bg1"/>
                </a:solidFill>
                <a:latin typeface="Andy" pitchFamily="66" charset="0"/>
              </a:rPr>
              <a:t> qui avait été </a:t>
            </a:r>
            <a:r>
              <a:rPr lang="fr-FR" sz="1600" u="sng" dirty="0">
                <a:solidFill>
                  <a:schemeClr val="bg1"/>
                </a:solidFill>
                <a:latin typeface="Andy" pitchFamily="66" charset="0"/>
              </a:rPr>
              <a:t>la femme de Cinna</a:t>
            </a:r>
            <a:r>
              <a:rPr lang="fr-FR" sz="1600" dirty="0">
                <a:solidFill>
                  <a:schemeClr val="bg1"/>
                </a:solidFill>
                <a:latin typeface="Andy" pitchFamily="66" charset="0"/>
              </a:rPr>
              <a:t>. Il avait environ dix-huit ans </a:t>
            </a:r>
            <a:r>
              <a:rPr lang="fr-FR" sz="1600" u="sng" dirty="0">
                <a:solidFill>
                  <a:schemeClr val="bg1"/>
                </a:solidFill>
                <a:latin typeface="Andy" pitchFamily="66" charset="0"/>
              </a:rPr>
              <a:t>à l'époque où Sylla s'empara du pouvoir </a:t>
            </a:r>
            <a:r>
              <a:rPr lang="fr-FR" sz="1600" dirty="0">
                <a:solidFill>
                  <a:schemeClr val="bg1"/>
                </a:solidFill>
                <a:latin typeface="Andy" pitchFamily="66" charset="0"/>
              </a:rPr>
              <a:t>et, comme les lieutenants et les partisans de Sylla, plus que leur chef lui-même, le recherchaient </a:t>
            </a:r>
            <a:r>
              <a:rPr lang="fr-FR" sz="1600" u="sng" dirty="0">
                <a:solidFill>
                  <a:schemeClr val="bg1"/>
                </a:solidFill>
                <a:latin typeface="Andy" pitchFamily="66" charset="0"/>
              </a:rPr>
              <a:t>pour le tuer</a:t>
            </a:r>
            <a:r>
              <a:rPr lang="fr-FR" sz="1600" dirty="0">
                <a:solidFill>
                  <a:schemeClr val="bg1"/>
                </a:solidFill>
                <a:latin typeface="Andy" pitchFamily="66" charset="0"/>
              </a:rPr>
              <a:t>, il changea de costume et prenant un vêtement peu en rapport avec sa condition, </a:t>
            </a:r>
            <a:r>
              <a:rPr lang="fr-FR" sz="1600" u="sng" dirty="0">
                <a:solidFill>
                  <a:schemeClr val="bg1"/>
                </a:solidFill>
                <a:latin typeface="Andy" pitchFamily="66" charset="0"/>
              </a:rPr>
              <a:t>s'échappa de Rome pendant la nuit</a:t>
            </a:r>
            <a:r>
              <a:rPr lang="fr-FR" sz="1600" dirty="0">
                <a:solidFill>
                  <a:schemeClr val="bg1"/>
                </a:solidFill>
                <a:latin typeface="Andy" pitchFamily="66" charset="0"/>
              </a:rPr>
              <a:t>. Plus tard, alors qu'il était encore un jeune homme, </a:t>
            </a:r>
            <a:r>
              <a:rPr lang="fr-FR" sz="1600" u="sng" dirty="0">
                <a:solidFill>
                  <a:schemeClr val="bg1"/>
                </a:solidFill>
                <a:latin typeface="Andy" pitchFamily="66" charset="0"/>
              </a:rPr>
              <a:t>il fut pris par des pirates</a:t>
            </a:r>
            <a:r>
              <a:rPr lang="fr-FR" sz="1600" dirty="0">
                <a:solidFill>
                  <a:schemeClr val="bg1"/>
                </a:solidFill>
                <a:latin typeface="Andy" pitchFamily="66" charset="0"/>
              </a:rPr>
              <a:t>, mais pendant toute la durée de sa captivité, son attitude à leur égard fut telle qu'il leur inspira </a:t>
            </a:r>
            <a:r>
              <a:rPr lang="fr-FR" sz="1600" u="sng" dirty="0">
                <a:solidFill>
                  <a:schemeClr val="bg1"/>
                </a:solidFill>
                <a:latin typeface="Andy" pitchFamily="66" charset="0"/>
              </a:rPr>
              <a:t>autant de terreur que de respect.</a:t>
            </a:r>
            <a:r>
              <a:rPr lang="fr-FR" sz="1600" dirty="0">
                <a:solidFill>
                  <a:schemeClr val="bg1"/>
                </a:solidFill>
                <a:latin typeface="Andy" pitchFamily="66" charset="0"/>
              </a:rPr>
              <a:t> (Pourquoi tairait-on ce qui est remarquable, si on ne peut le rappeler en nobles termes ?) </a:t>
            </a:r>
            <a:r>
              <a:rPr lang="fr-FR" sz="1600" u="sng" dirty="0">
                <a:solidFill>
                  <a:schemeClr val="bg1"/>
                </a:solidFill>
                <a:latin typeface="Andy" pitchFamily="66" charset="0"/>
              </a:rPr>
              <a:t>Jamais ni de jour ni de nuit</a:t>
            </a:r>
            <a:r>
              <a:rPr lang="fr-FR" sz="1600" dirty="0">
                <a:solidFill>
                  <a:schemeClr val="bg1"/>
                </a:solidFill>
                <a:latin typeface="Andy" pitchFamily="66" charset="0"/>
              </a:rPr>
              <a:t>, il ne quitta ni chaussures, ni ceinture, par crainte sans doute qu'un changement dans sa tenue habituelle ne le rendit suspect </a:t>
            </a:r>
            <a:r>
              <a:rPr lang="fr-FR" sz="1600" u="sng" dirty="0">
                <a:solidFill>
                  <a:schemeClr val="bg1"/>
                </a:solidFill>
                <a:latin typeface="Andy" pitchFamily="66" charset="0"/>
              </a:rPr>
              <a:t>à ces hommes qui ne le gardaient qu'à vue</a:t>
            </a:r>
            <a:r>
              <a:rPr lang="fr-FR" sz="1600" dirty="0"/>
              <a: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Effect transition="in" filter="wipe(down)">
                                      <p:cBhvr>
                                        <p:cTn id="7" dur="580">
                                          <p:stCondLst>
                                            <p:cond delay="0"/>
                                          </p:stCondLst>
                                        </p:cTn>
                                        <p:tgtEl>
                                          <p:spTgt spid="25602">
                                            <p:txEl>
                                              <p:pRg st="0" end="0"/>
                                            </p:txEl>
                                          </p:spTgt>
                                        </p:tgtEl>
                                      </p:cBhvr>
                                    </p:animEffect>
                                    <p:anim calcmode="lin" valueType="num">
                                      <p:cBhvr>
                                        <p:cTn id="8" dur="1822" tmFilter="0,0; 0.14,0.36; 0.43,0.73; 0.71,0.91; 1.0,1.0">
                                          <p:stCondLst>
                                            <p:cond delay="0"/>
                                          </p:stCondLst>
                                        </p:cTn>
                                        <p:tgtEl>
                                          <p:spTgt spid="2560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560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560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560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560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5602">
                                            <p:txEl>
                                              <p:pRg st="0" end="0"/>
                                            </p:txEl>
                                          </p:spTgt>
                                        </p:tgtEl>
                                      </p:cBhvr>
                                      <p:to x="100000" y="60000"/>
                                    </p:animScale>
                                    <p:animScale>
                                      <p:cBhvr>
                                        <p:cTn id="14" dur="166" decel="50000">
                                          <p:stCondLst>
                                            <p:cond delay="676"/>
                                          </p:stCondLst>
                                        </p:cTn>
                                        <p:tgtEl>
                                          <p:spTgt spid="25602">
                                            <p:txEl>
                                              <p:pRg st="0" end="0"/>
                                            </p:txEl>
                                          </p:spTgt>
                                        </p:tgtEl>
                                      </p:cBhvr>
                                      <p:to x="100000" y="100000"/>
                                    </p:animScale>
                                    <p:animScale>
                                      <p:cBhvr>
                                        <p:cTn id="15" dur="26">
                                          <p:stCondLst>
                                            <p:cond delay="1312"/>
                                          </p:stCondLst>
                                        </p:cTn>
                                        <p:tgtEl>
                                          <p:spTgt spid="25602">
                                            <p:txEl>
                                              <p:pRg st="0" end="0"/>
                                            </p:txEl>
                                          </p:spTgt>
                                        </p:tgtEl>
                                      </p:cBhvr>
                                      <p:to x="100000" y="80000"/>
                                    </p:animScale>
                                    <p:animScale>
                                      <p:cBhvr>
                                        <p:cTn id="16" dur="166" decel="50000">
                                          <p:stCondLst>
                                            <p:cond delay="1338"/>
                                          </p:stCondLst>
                                        </p:cTn>
                                        <p:tgtEl>
                                          <p:spTgt spid="25602">
                                            <p:txEl>
                                              <p:pRg st="0" end="0"/>
                                            </p:txEl>
                                          </p:spTgt>
                                        </p:tgtEl>
                                      </p:cBhvr>
                                      <p:to x="100000" y="100000"/>
                                    </p:animScale>
                                    <p:animScale>
                                      <p:cBhvr>
                                        <p:cTn id="17" dur="26">
                                          <p:stCondLst>
                                            <p:cond delay="1642"/>
                                          </p:stCondLst>
                                        </p:cTn>
                                        <p:tgtEl>
                                          <p:spTgt spid="25602">
                                            <p:txEl>
                                              <p:pRg st="0" end="0"/>
                                            </p:txEl>
                                          </p:spTgt>
                                        </p:tgtEl>
                                      </p:cBhvr>
                                      <p:to x="100000" y="90000"/>
                                    </p:animScale>
                                    <p:animScale>
                                      <p:cBhvr>
                                        <p:cTn id="18" dur="166" decel="50000">
                                          <p:stCondLst>
                                            <p:cond delay="1668"/>
                                          </p:stCondLst>
                                        </p:cTn>
                                        <p:tgtEl>
                                          <p:spTgt spid="25602">
                                            <p:txEl>
                                              <p:pRg st="0" end="0"/>
                                            </p:txEl>
                                          </p:spTgt>
                                        </p:tgtEl>
                                      </p:cBhvr>
                                      <p:to x="100000" y="100000"/>
                                    </p:animScale>
                                    <p:animScale>
                                      <p:cBhvr>
                                        <p:cTn id="19" dur="26">
                                          <p:stCondLst>
                                            <p:cond delay="1808"/>
                                          </p:stCondLst>
                                        </p:cTn>
                                        <p:tgtEl>
                                          <p:spTgt spid="25602">
                                            <p:txEl>
                                              <p:pRg st="0" end="0"/>
                                            </p:txEl>
                                          </p:spTgt>
                                        </p:tgtEl>
                                      </p:cBhvr>
                                      <p:to x="100000" y="95000"/>
                                    </p:animScale>
                                    <p:animScale>
                                      <p:cBhvr>
                                        <p:cTn id="20" dur="166" decel="50000">
                                          <p:stCondLst>
                                            <p:cond delay="1834"/>
                                          </p:stCondLst>
                                        </p:cTn>
                                        <p:tgtEl>
                                          <p:spTgt spid="2560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000100" y="1000108"/>
            <a:ext cx="3929090" cy="11430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t>MARIUS</a:t>
            </a:r>
            <a:endParaRPr lang="fr-FR" dirty="0"/>
          </a:p>
        </p:txBody>
      </p:sp>
      <p:sp>
        <p:nvSpPr>
          <p:cNvPr id="6" name="Rectangle à coins arrondis 5"/>
          <p:cNvSpPr/>
          <p:nvPr/>
        </p:nvSpPr>
        <p:spPr>
          <a:xfrm>
            <a:off x="1000100" y="2643182"/>
            <a:ext cx="3929090" cy="11430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t>CINNA</a:t>
            </a:r>
            <a:endParaRPr lang="fr-FR" dirty="0"/>
          </a:p>
        </p:txBody>
      </p:sp>
      <p:sp>
        <p:nvSpPr>
          <p:cNvPr id="7" name="Rectangle à coins arrondis 6"/>
          <p:cNvSpPr/>
          <p:nvPr/>
        </p:nvSpPr>
        <p:spPr>
          <a:xfrm>
            <a:off x="1000100" y="4357694"/>
            <a:ext cx="3929090" cy="114300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smtClean="0"/>
              <a:t>SYLLA</a:t>
            </a:r>
          </a:p>
        </p:txBody>
      </p:sp>
      <p:cxnSp>
        <p:nvCxnSpPr>
          <p:cNvPr id="9" name="Connecteur droit avec flèche 8"/>
          <p:cNvCxnSpPr>
            <a:stCxn id="2" idx="3"/>
          </p:cNvCxnSpPr>
          <p:nvPr/>
        </p:nvCxnSpPr>
        <p:spPr>
          <a:xfrm>
            <a:off x="4929190" y="1571612"/>
            <a:ext cx="107157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4929190" y="3286124"/>
            <a:ext cx="107157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4929190" y="5000636"/>
            <a:ext cx="107157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Ellipse 11"/>
          <p:cNvSpPr/>
          <p:nvPr/>
        </p:nvSpPr>
        <p:spPr>
          <a:xfrm>
            <a:off x="6000760" y="642918"/>
            <a:ext cx="2714644" cy="1643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bg1"/>
                </a:solidFill>
                <a:latin typeface="Taffy" pitchFamily="66" charset="0"/>
              </a:rPr>
              <a:t>Epoux de Julia </a:t>
            </a:r>
            <a:r>
              <a:rPr lang="fr-FR" sz="1600" dirty="0" err="1" smtClean="0">
                <a:solidFill>
                  <a:schemeClr val="bg1"/>
                </a:solidFill>
                <a:latin typeface="Taffy" pitchFamily="66" charset="0"/>
              </a:rPr>
              <a:t>Caesaris</a:t>
            </a:r>
            <a:r>
              <a:rPr lang="fr-FR" sz="1600" dirty="0" smtClean="0">
                <a:solidFill>
                  <a:schemeClr val="bg1"/>
                </a:solidFill>
                <a:latin typeface="Taffy" pitchFamily="66" charset="0"/>
              </a:rPr>
              <a:t>, la tante de Jules César</a:t>
            </a:r>
          </a:p>
          <a:p>
            <a:pPr algn="ctr"/>
            <a:r>
              <a:rPr lang="fr-FR" sz="1400" dirty="0" err="1" smtClean="0">
                <a:solidFill>
                  <a:srgbClr val="C00000"/>
                </a:solidFill>
                <a:latin typeface="Papyrus" pitchFamily="66" charset="0"/>
              </a:rPr>
              <a:t>Conjunctissimus</a:t>
            </a:r>
            <a:r>
              <a:rPr lang="fr-FR" sz="1400" dirty="0" smtClean="0">
                <a:solidFill>
                  <a:srgbClr val="C00000"/>
                </a:solidFill>
                <a:latin typeface="Papyrus" pitchFamily="66" charset="0"/>
              </a:rPr>
              <a:t> </a:t>
            </a:r>
            <a:r>
              <a:rPr lang="fr-FR" sz="1400" dirty="0" err="1" smtClean="0">
                <a:solidFill>
                  <a:srgbClr val="C00000"/>
                </a:solidFill>
                <a:latin typeface="Papyrus" pitchFamily="66" charset="0"/>
              </a:rPr>
              <a:t>Caio</a:t>
            </a:r>
            <a:r>
              <a:rPr lang="fr-FR" sz="1400" dirty="0" smtClean="0">
                <a:solidFill>
                  <a:srgbClr val="C00000"/>
                </a:solidFill>
                <a:latin typeface="Papyrus" pitchFamily="66" charset="0"/>
              </a:rPr>
              <a:t> Mario sanguine</a:t>
            </a:r>
            <a:endParaRPr lang="fr-FR" sz="1400" dirty="0">
              <a:solidFill>
                <a:srgbClr val="C00000"/>
              </a:solidFill>
              <a:latin typeface="Papyrus" pitchFamily="66" charset="0"/>
            </a:endParaRPr>
          </a:p>
        </p:txBody>
      </p:sp>
      <p:sp>
        <p:nvSpPr>
          <p:cNvPr id="13" name="Ellipse 12"/>
          <p:cNvSpPr/>
          <p:nvPr/>
        </p:nvSpPr>
        <p:spPr>
          <a:xfrm>
            <a:off x="6000760" y="2500306"/>
            <a:ext cx="2857520" cy="1571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bg1"/>
                </a:solidFill>
                <a:latin typeface="Taffy" pitchFamily="66" charset="0"/>
              </a:rPr>
              <a:t>La fille de Cinna, </a:t>
            </a:r>
            <a:r>
              <a:rPr lang="fr-FR" sz="1600" dirty="0" err="1" smtClean="0">
                <a:solidFill>
                  <a:schemeClr val="bg1"/>
                </a:solidFill>
                <a:latin typeface="Taffy" pitchFamily="66" charset="0"/>
              </a:rPr>
              <a:t>Cornélia</a:t>
            </a:r>
            <a:r>
              <a:rPr lang="fr-FR" sz="1600" dirty="0" smtClean="0">
                <a:solidFill>
                  <a:schemeClr val="bg1"/>
                </a:solidFill>
                <a:latin typeface="Taffy" pitchFamily="66" charset="0"/>
              </a:rPr>
              <a:t>, fut la première épouse de César.</a:t>
            </a:r>
          </a:p>
          <a:p>
            <a:pPr algn="ctr"/>
            <a:r>
              <a:rPr lang="fr-FR" sz="1600" dirty="0" err="1" smtClean="0">
                <a:solidFill>
                  <a:srgbClr val="C00000"/>
                </a:solidFill>
                <a:latin typeface="Papyrus" pitchFamily="66" charset="0"/>
              </a:rPr>
              <a:t>Cinnae</a:t>
            </a:r>
            <a:r>
              <a:rPr lang="fr-FR" sz="1600" dirty="0" smtClean="0">
                <a:solidFill>
                  <a:srgbClr val="C00000"/>
                </a:solidFill>
                <a:latin typeface="Papyrus" pitchFamily="66" charset="0"/>
              </a:rPr>
              <a:t> </a:t>
            </a:r>
            <a:r>
              <a:rPr lang="fr-FR" sz="1600" dirty="0" err="1" smtClean="0">
                <a:solidFill>
                  <a:srgbClr val="C00000"/>
                </a:solidFill>
                <a:latin typeface="Papyrus" pitchFamily="66" charset="0"/>
              </a:rPr>
              <a:t>gener</a:t>
            </a:r>
            <a:endParaRPr lang="fr-FR" sz="1600" dirty="0">
              <a:solidFill>
                <a:srgbClr val="C00000"/>
              </a:solidFill>
              <a:latin typeface="Papyrus" pitchFamily="66" charset="0"/>
            </a:endParaRPr>
          </a:p>
        </p:txBody>
      </p:sp>
      <p:sp>
        <p:nvSpPr>
          <p:cNvPr id="14" name="Ellipse 13"/>
          <p:cNvSpPr/>
          <p:nvPr/>
        </p:nvSpPr>
        <p:spPr>
          <a:xfrm>
            <a:off x="6000760" y="4214818"/>
            <a:ext cx="2786082" cy="1928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smtClean="0">
              <a:solidFill>
                <a:schemeClr val="bg1"/>
              </a:solidFill>
              <a:latin typeface="Taffy" pitchFamily="66" charset="0"/>
            </a:endParaRPr>
          </a:p>
          <a:p>
            <a:pPr algn="ctr"/>
            <a:r>
              <a:rPr lang="fr-FR" sz="1600" dirty="0" smtClean="0">
                <a:solidFill>
                  <a:schemeClr val="bg1"/>
                </a:solidFill>
                <a:latin typeface="Taffy" pitchFamily="66" charset="0"/>
              </a:rPr>
              <a:t>Devient l’opposant de Marius, et Jules César qui refuse de répudier </a:t>
            </a:r>
            <a:r>
              <a:rPr lang="fr-FR" sz="1600" dirty="0" err="1" smtClean="0">
                <a:solidFill>
                  <a:schemeClr val="bg1"/>
                </a:solidFill>
                <a:latin typeface="Taffy" pitchFamily="66" charset="0"/>
              </a:rPr>
              <a:t>Cornélia</a:t>
            </a:r>
            <a:r>
              <a:rPr lang="fr-FR" sz="1600" dirty="0" smtClean="0">
                <a:solidFill>
                  <a:schemeClr val="bg1"/>
                </a:solidFill>
                <a:latin typeface="Taffy" pitchFamily="66" charset="0"/>
              </a:rPr>
              <a:t>.</a:t>
            </a:r>
          </a:p>
          <a:p>
            <a:pPr algn="ctr"/>
            <a:r>
              <a:rPr lang="fr-FR" sz="1600" dirty="0" smtClean="0">
                <a:solidFill>
                  <a:srgbClr val="C00000"/>
                </a:solidFill>
                <a:latin typeface="Papyrus" pitchFamily="66" charset="0"/>
              </a:rPr>
              <a:t>Ad </a:t>
            </a:r>
            <a:r>
              <a:rPr lang="fr-FR" sz="1600" dirty="0" err="1" smtClean="0">
                <a:solidFill>
                  <a:srgbClr val="C00000"/>
                </a:solidFill>
                <a:latin typeface="Papyrus" pitchFamily="66" charset="0"/>
              </a:rPr>
              <a:t>necem</a:t>
            </a:r>
            <a:endParaRPr lang="fr-FR" sz="1600" dirty="0" smtClean="0">
              <a:solidFill>
                <a:srgbClr val="C00000"/>
              </a:solidFill>
              <a:latin typeface="Papyrus" pitchFamily="66" charset="0"/>
            </a:endParaRPr>
          </a:p>
          <a:p>
            <a:pPr algn="ctr"/>
            <a:endParaRPr lang="fr-FR" dirty="0"/>
          </a:p>
        </p:txBody>
      </p:sp>
      <p:sp>
        <p:nvSpPr>
          <p:cNvPr id="15" name="Rectangle à coins arrondis 14"/>
          <p:cNvSpPr/>
          <p:nvPr/>
        </p:nvSpPr>
        <p:spPr>
          <a:xfrm>
            <a:off x="428596" y="5929330"/>
            <a:ext cx="1643074" cy="50006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err="1" smtClean="0"/>
              <a:t>Populares</a:t>
            </a:r>
            <a:endParaRPr lang="fr-FR" dirty="0"/>
          </a:p>
        </p:txBody>
      </p:sp>
      <p:sp>
        <p:nvSpPr>
          <p:cNvPr id="16" name="Rectangle à coins arrondis 15"/>
          <p:cNvSpPr/>
          <p:nvPr/>
        </p:nvSpPr>
        <p:spPr>
          <a:xfrm>
            <a:off x="2571736" y="5929330"/>
            <a:ext cx="1714512" cy="50006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smtClean="0"/>
              <a:t>Optimates</a:t>
            </a:r>
            <a:endParaRPr lang="fr-FR" dirty="0"/>
          </a:p>
        </p:txBody>
      </p:sp>
      <p:sp>
        <p:nvSpPr>
          <p:cNvPr id="17" name="Rectangle à coins arrondis 16"/>
          <p:cNvSpPr/>
          <p:nvPr/>
        </p:nvSpPr>
        <p:spPr>
          <a:xfrm>
            <a:off x="928662" y="142852"/>
            <a:ext cx="3643338"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latin typeface="Papyrus" pitchFamily="66" charset="0"/>
              </a:rPr>
              <a:t>Les liens familiaux et politiques de César.</a:t>
            </a:r>
            <a:endParaRPr lang="fr-FR" sz="2000" b="1" dirty="0">
              <a:latin typeface="Papyrus" pitchFamily="66"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across)">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3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800" decel="100000"/>
                                        <p:tgtEl>
                                          <p:spTgt spid="12"/>
                                        </p:tgtEl>
                                      </p:cBhvr>
                                    </p:animEffect>
                                    <p:anim calcmode="lin" valueType="num">
                                      <p:cBhvr>
                                        <p:cTn id="29" dur="800" decel="100000" fill="hold"/>
                                        <p:tgtEl>
                                          <p:spTgt spid="12"/>
                                        </p:tgtEl>
                                        <p:attrNameLst>
                                          <p:attrName>style.rotation</p:attrName>
                                        </p:attrNameLst>
                                      </p:cBhvr>
                                      <p:tavLst>
                                        <p:tav tm="0">
                                          <p:val>
                                            <p:fltVal val="-90"/>
                                          </p:val>
                                        </p:tav>
                                        <p:tav tm="100000">
                                          <p:val>
                                            <p:fltVal val="0"/>
                                          </p:val>
                                        </p:tav>
                                      </p:tavLst>
                                    </p:anim>
                                    <p:anim calcmode="lin" valueType="num">
                                      <p:cBhvr>
                                        <p:cTn id="30" dur="800" decel="100000" fill="hold"/>
                                        <p:tgtEl>
                                          <p:spTgt spid="12"/>
                                        </p:tgtEl>
                                        <p:attrNameLst>
                                          <p:attrName>ppt_x</p:attrName>
                                        </p:attrNameLst>
                                      </p:cBhvr>
                                      <p:tavLst>
                                        <p:tav tm="0">
                                          <p:val>
                                            <p:strVal val="#ppt_x+0.4"/>
                                          </p:val>
                                        </p:tav>
                                        <p:tav tm="100000">
                                          <p:val>
                                            <p:strVal val="#ppt_x-0.05"/>
                                          </p:val>
                                        </p:tav>
                                      </p:tavLst>
                                    </p:anim>
                                    <p:anim calcmode="lin" valueType="num">
                                      <p:cBhvr>
                                        <p:cTn id="31" dur="800" decel="100000" fill="hold"/>
                                        <p:tgtEl>
                                          <p:spTgt spid="12"/>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iterate type="lt">
                                    <p:tmPct val="5000"/>
                                  </p:iterate>
                                  <p:childTnLst>
                                    <p:set>
                                      <p:cBhvr>
                                        <p:cTn id="37" dur="1" fill="hold">
                                          <p:stCondLst>
                                            <p:cond delay="0"/>
                                          </p:stCondLst>
                                        </p:cTn>
                                        <p:tgtEl>
                                          <p:spTgt spid="6"/>
                                        </p:tgtEl>
                                        <p:attrNameLst>
                                          <p:attrName>style.visibility</p:attrName>
                                        </p:attrNameLst>
                                      </p:cBhvr>
                                      <p:to>
                                        <p:strVal val="visible"/>
                                      </p:to>
                                    </p:set>
                                    <p:anim calcmode="lin" valueType="num">
                                      <p:cBhvr>
                                        <p:cTn id="38" dur="1000" fill="hold"/>
                                        <p:tgtEl>
                                          <p:spTgt spid="6"/>
                                        </p:tgtEl>
                                        <p:attrNameLst>
                                          <p:attrName>ppt_w</p:attrName>
                                        </p:attrNameLst>
                                      </p:cBhvr>
                                      <p:tavLst>
                                        <p:tav tm="0">
                                          <p:val>
                                            <p:fltVal val="0"/>
                                          </p:val>
                                        </p:tav>
                                        <p:tav tm="100000">
                                          <p:val>
                                            <p:strVal val="#ppt_w"/>
                                          </p:val>
                                        </p:tav>
                                      </p:tavLst>
                                    </p:anim>
                                    <p:anim calcmode="lin" valueType="num">
                                      <p:cBhvr>
                                        <p:cTn id="39" dur="1000" fill="hold"/>
                                        <p:tgtEl>
                                          <p:spTgt spid="6"/>
                                        </p:tgtEl>
                                        <p:attrNameLst>
                                          <p:attrName>ppt_h</p:attrName>
                                        </p:attrNameLst>
                                      </p:cBhvr>
                                      <p:tavLst>
                                        <p:tav tm="0">
                                          <p:val>
                                            <p:fltVal val="0"/>
                                          </p:val>
                                        </p:tav>
                                        <p:tav tm="100000">
                                          <p:val>
                                            <p:strVal val="#ppt_h"/>
                                          </p:val>
                                        </p:tav>
                                      </p:tavLst>
                                    </p:anim>
                                    <p:anim calcmode="lin" valueType="num">
                                      <p:cBhvr>
                                        <p:cTn id="40" dur="1000" fill="hold"/>
                                        <p:tgtEl>
                                          <p:spTgt spid="6"/>
                                        </p:tgtEl>
                                        <p:attrNameLst>
                                          <p:attrName>style.rotation</p:attrName>
                                        </p:attrNameLst>
                                      </p:cBhvr>
                                      <p:tavLst>
                                        <p:tav tm="0">
                                          <p:val>
                                            <p:fltVal val="90"/>
                                          </p:val>
                                        </p:tav>
                                        <p:tav tm="100000">
                                          <p:val>
                                            <p:fltVal val="0"/>
                                          </p:val>
                                        </p:tav>
                                      </p:tavLst>
                                    </p:anim>
                                    <p:animEffect transition="in" filter="fade">
                                      <p:cBhvr>
                                        <p:cTn id="41" dur="10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checkerboard(across)">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30"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800" decel="100000"/>
                                        <p:tgtEl>
                                          <p:spTgt spid="13"/>
                                        </p:tgtEl>
                                      </p:cBhvr>
                                    </p:animEffect>
                                    <p:anim calcmode="lin" valueType="num">
                                      <p:cBhvr>
                                        <p:cTn id="52" dur="800" decel="100000" fill="hold"/>
                                        <p:tgtEl>
                                          <p:spTgt spid="13"/>
                                        </p:tgtEl>
                                        <p:attrNameLst>
                                          <p:attrName>style.rotation</p:attrName>
                                        </p:attrNameLst>
                                      </p:cBhvr>
                                      <p:tavLst>
                                        <p:tav tm="0">
                                          <p:val>
                                            <p:fltVal val="-90"/>
                                          </p:val>
                                        </p:tav>
                                        <p:tav tm="100000">
                                          <p:val>
                                            <p:fltVal val="0"/>
                                          </p:val>
                                        </p:tav>
                                      </p:tavLst>
                                    </p:anim>
                                    <p:anim calcmode="lin" valueType="num">
                                      <p:cBhvr>
                                        <p:cTn id="53" dur="800" decel="100000" fill="hold"/>
                                        <p:tgtEl>
                                          <p:spTgt spid="13"/>
                                        </p:tgtEl>
                                        <p:attrNameLst>
                                          <p:attrName>ppt_x</p:attrName>
                                        </p:attrNameLst>
                                      </p:cBhvr>
                                      <p:tavLst>
                                        <p:tav tm="0">
                                          <p:val>
                                            <p:strVal val="#ppt_x+0.4"/>
                                          </p:val>
                                        </p:tav>
                                        <p:tav tm="100000">
                                          <p:val>
                                            <p:strVal val="#ppt_x-0.05"/>
                                          </p:val>
                                        </p:tav>
                                      </p:tavLst>
                                    </p:anim>
                                    <p:anim calcmode="lin" valueType="num">
                                      <p:cBhvr>
                                        <p:cTn id="54" dur="800" decel="100000" fill="hold"/>
                                        <p:tgtEl>
                                          <p:spTgt spid="13"/>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0" presetClass="entr" presetSubtype="0" fill="hold" grpId="0" nodeType="clickEffect">
                                  <p:stCondLst>
                                    <p:cond delay="0"/>
                                  </p:stCondLst>
                                  <p:iterate type="lt">
                                    <p:tmPct val="10000"/>
                                  </p:iterate>
                                  <p:childTnLst>
                                    <p:set>
                                      <p:cBhvr>
                                        <p:cTn id="60" dur="1" fill="hold">
                                          <p:stCondLst>
                                            <p:cond delay="0"/>
                                          </p:stCondLst>
                                        </p:cTn>
                                        <p:tgtEl>
                                          <p:spTgt spid="7"/>
                                        </p:tgtEl>
                                        <p:attrNameLst>
                                          <p:attrName>style.visibility</p:attrName>
                                        </p:attrNameLst>
                                      </p:cBhvr>
                                      <p:to>
                                        <p:strVal val="visible"/>
                                      </p:to>
                                    </p:set>
                                    <p:animEffect transition="in" filter="fade">
                                      <p:cBhvr>
                                        <p:cTn id="61" dur="1000"/>
                                        <p:tgtEl>
                                          <p:spTgt spid="7"/>
                                        </p:tgtEl>
                                      </p:cBhvr>
                                    </p:animEffect>
                                    <p:anim calcmode="lin" valueType="num">
                                      <p:cBhvr>
                                        <p:cTn id="62" dur="1000" fill="hold"/>
                                        <p:tgtEl>
                                          <p:spTgt spid="7"/>
                                        </p:tgtEl>
                                        <p:attrNameLst>
                                          <p:attrName>ppt_x</p:attrName>
                                        </p:attrNameLst>
                                      </p:cBhvr>
                                      <p:tavLst>
                                        <p:tav tm="0">
                                          <p:val>
                                            <p:strVal val="#ppt_x-.1"/>
                                          </p:val>
                                        </p:tav>
                                        <p:tav tm="100000">
                                          <p:val>
                                            <p:strVal val="#ppt_x"/>
                                          </p:val>
                                        </p:tav>
                                      </p:tavLst>
                                    </p:anim>
                                    <p:anim calcmode="lin" valueType="num">
                                      <p:cBhvr>
                                        <p:cTn id="63"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down)">
                                      <p:cBhvr>
                                        <p:cTn id="68" dur="580">
                                          <p:stCondLst>
                                            <p:cond delay="0"/>
                                          </p:stCondLst>
                                        </p:cTn>
                                        <p:tgtEl>
                                          <p:spTgt spid="11"/>
                                        </p:tgtEl>
                                      </p:cBhvr>
                                    </p:animEffect>
                                    <p:anim calcmode="lin" valueType="num">
                                      <p:cBhvr>
                                        <p:cTn id="6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74" dur="26">
                                          <p:stCondLst>
                                            <p:cond delay="650"/>
                                          </p:stCondLst>
                                        </p:cTn>
                                        <p:tgtEl>
                                          <p:spTgt spid="11"/>
                                        </p:tgtEl>
                                      </p:cBhvr>
                                      <p:to x="100000" y="60000"/>
                                    </p:animScale>
                                    <p:animScale>
                                      <p:cBhvr>
                                        <p:cTn id="75" dur="166" decel="50000">
                                          <p:stCondLst>
                                            <p:cond delay="676"/>
                                          </p:stCondLst>
                                        </p:cTn>
                                        <p:tgtEl>
                                          <p:spTgt spid="11"/>
                                        </p:tgtEl>
                                      </p:cBhvr>
                                      <p:to x="100000" y="100000"/>
                                    </p:animScale>
                                    <p:animScale>
                                      <p:cBhvr>
                                        <p:cTn id="76" dur="26">
                                          <p:stCondLst>
                                            <p:cond delay="1312"/>
                                          </p:stCondLst>
                                        </p:cTn>
                                        <p:tgtEl>
                                          <p:spTgt spid="11"/>
                                        </p:tgtEl>
                                      </p:cBhvr>
                                      <p:to x="100000" y="80000"/>
                                    </p:animScale>
                                    <p:animScale>
                                      <p:cBhvr>
                                        <p:cTn id="77" dur="166" decel="50000">
                                          <p:stCondLst>
                                            <p:cond delay="1338"/>
                                          </p:stCondLst>
                                        </p:cTn>
                                        <p:tgtEl>
                                          <p:spTgt spid="11"/>
                                        </p:tgtEl>
                                      </p:cBhvr>
                                      <p:to x="100000" y="100000"/>
                                    </p:animScale>
                                    <p:animScale>
                                      <p:cBhvr>
                                        <p:cTn id="78" dur="26">
                                          <p:stCondLst>
                                            <p:cond delay="1642"/>
                                          </p:stCondLst>
                                        </p:cTn>
                                        <p:tgtEl>
                                          <p:spTgt spid="11"/>
                                        </p:tgtEl>
                                      </p:cBhvr>
                                      <p:to x="100000" y="90000"/>
                                    </p:animScale>
                                    <p:animScale>
                                      <p:cBhvr>
                                        <p:cTn id="79" dur="166" decel="50000">
                                          <p:stCondLst>
                                            <p:cond delay="1668"/>
                                          </p:stCondLst>
                                        </p:cTn>
                                        <p:tgtEl>
                                          <p:spTgt spid="11"/>
                                        </p:tgtEl>
                                      </p:cBhvr>
                                      <p:to x="100000" y="100000"/>
                                    </p:animScale>
                                    <p:animScale>
                                      <p:cBhvr>
                                        <p:cTn id="80" dur="26">
                                          <p:stCondLst>
                                            <p:cond delay="1808"/>
                                          </p:stCondLst>
                                        </p:cTn>
                                        <p:tgtEl>
                                          <p:spTgt spid="11"/>
                                        </p:tgtEl>
                                      </p:cBhvr>
                                      <p:to x="100000" y="95000"/>
                                    </p:animScale>
                                    <p:animScale>
                                      <p:cBhvr>
                                        <p:cTn id="81" dur="166" decel="50000">
                                          <p:stCondLst>
                                            <p:cond delay="1834"/>
                                          </p:stCondLst>
                                        </p:cTn>
                                        <p:tgtEl>
                                          <p:spTgt spid="11"/>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35" presetClass="entr" presetSubtype="0" fill="hold" grpId="0" nodeType="click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2000"/>
                                        <p:tgtEl>
                                          <p:spTgt spid="14"/>
                                        </p:tgtEl>
                                      </p:cBhvr>
                                    </p:animEffect>
                                    <p:anim calcmode="lin" valueType="num">
                                      <p:cBhvr>
                                        <p:cTn id="87" dur="2000" fill="hold"/>
                                        <p:tgtEl>
                                          <p:spTgt spid="14"/>
                                        </p:tgtEl>
                                        <p:attrNameLst>
                                          <p:attrName>style.rotation</p:attrName>
                                        </p:attrNameLst>
                                      </p:cBhvr>
                                      <p:tavLst>
                                        <p:tav tm="0">
                                          <p:val>
                                            <p:fltVal val="720"/>
                                          </p:val>
                                        </p:tav>
                                        <p:tav tm="100000">
                                          <p:val>
                                            <p:fltVal val="0"/>
                                          </p:val>
                                        </p:tav>
                                      </p:tavLst>
                                    </p:anim>
                                    <p:anim calcmode="lin" valueType="num">
                                      <p:cBhvr>
                                        <p:cTn id="88" dur="2000" fill="hold"/>
                                        <p:tgtEl>
                                          <p:spTgt spid="14"/>
                                        </p:tgtEl>
                                        <p:attrNameLst>
                                          <p:attrName>ppt_h</p:attrName>
                                        </p:attrNameLst>
                                      </p:cBhvr>
                                      <p:tavLst>
                                        <p:tav tm="0">
                                          <p:val>
                                            <p:fltVal val="0"/>
                                          </p:val>
                                        </p:tav>
                                        <p:tav tm="100000">
                                          <p:val>
                                            <p:strVal val="#ppt_h"/>
                                          </p:val>
                                        </p:tav>
                                      </p:tavLst>
                                    </p:anim>
                                    <p:anim calcmode="lin" valueType="num">
                                      <p:cBhvr>
                                        <p:cTn id="89" dur="2000" fill="hold"/>
                                        <p:tgtEl>
                                          <p:spTgt spid="14"/>
                                        </p:tgtEl>
                                        <p:attrNameLst>
                                          <p:attrName>ppt_w</p:attrName>
                                        </p:attrNameLst>
                                      </p:cBhvr>
                                      <p:tavLst>
                                        <p:tav tm="0">
                                          <p:val>
                                            <p:fltVal val="0"/>
                                          </p:val>
                                        </p:tav>
                                        <p:tav tm="100000">
                                          <p:val>
                                            <p:strVal val="#ppt_w"/>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15"/>
                                        </p:tgtEl>
                                        <p:attrNameLst>
                                          <p:attrName>style.visibility</p:attrName>
                                        </p:attrNameLst>
                                      </p:cBhvr>
                                      <p:to>
                                        <p:strVal val="visible"/>
                                      </p:to>
                                    </p:set>
                                    <p:anim calcmode="lin" valueType="num">
                                      <p:cBhvr additive="base">
                                        <p:cTn id="94" dur="500" fill="hold"/>
                                        <p:tgtEl>
                                          <p:spTgt spid="15"/>
                                        </p:tgtEl>
                                        <p:attrNameLst>
                                          <p:attrName>ppt_x</p:attrName>
                                        </p:attrNameLst>
                                      </p:cBhvr>
                                      <p:tavLst>
                                        <p:tav tm="0">
                                          <p:val>
                                            <p:strVal val="#ppt_x"/>
                                          </p:val>
                                        </p:tav>
                                        <p:tav tm="100000">
                                          <p:val>
                                            <p:strVal val="#ppt_x"/>
                                          </p:val>
                                        </p:tav>
                                      </p:tavLst>
                                    </p:anim>
                                    <p:anim calcmode="lin" valueType="num">
                                      <p:cBhvr additive="base">
                                        <p:cTn id="9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16"/>
                                        </p:tgtEl>
                                        <p:attrNameLst>
                                          <p:attrName>style.visibility</p:attrName>
                                        </p:attrNameLst>
                                      </p:cBhvr>
                                      <p:to>
                                        <p:strVal val="visible"/>
                                      </p:to>
                                    </p:set>
                                    <p:anim calcmode="lin" valueType="num">
                                      <p:cBhvr additive="base">
                                        <p:cTn id="100" dur="500" fill="hold"/>
                                        <p:tgtEl>
                                          <p:spTgt spid="16"/>
                                        </p:tgtEl>
                                        <p:attrNameLst>
                                          <p:attrName>ppt_x</p:attrName>
                                        </p:attrNameLst>
                                      </p:cBhvr>
                                      <p:tavLst>
                                        <p:tav tm="0">
                                          <p:val>
                                            <p:strVal val="#ppt_x"/>
                                          </p:val>
                                        </p:tav>
                                        <p:tav tm="100000">
                                          <p:val>
                                            <p:strVal val="#ppt_x"/>
                                          </p:val>
                                        </p:tav>
                                      </p:tavLst>
                                    </p:anim>
                                    <p:anim calcmode="lin" valueType="num">
                                      <p:cBhvr additive="base">
                                        <p:cTn id="10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12" grpId="0" uiExpand="1" animBg="1"/>
      <p:bldP spid="13" grpId="0" animBg="1"/>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928926" y="285728"/>
            <a:ext cx="3643338"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latin typeface="Papyrus" pitchFamily="66" charset="0"/>
              </a:rPr>
              <a:t>César enlevé par des pirates!</a:t>
            </a:r>
            <a:endParaRPr lang="fr-FR" sz="2000" b="1" dirty="0">
              <a:latin typeface="Papyrus" pitchFamily="66" charset="0"/>
            </a:endParaRPr>
          </a:p>
        </p:txBody>
      </p:sp>
      <p:sp>
        <p:nvSpPr>
          <p:cNvPr id="26625" name="Rectangle 1"/>
          <p:cNvSpPr>
            <a:spLocks noChangeArrowheads="1"/>
          </p:cNvSpPr>
          <p:nvPr/>
        </p:nvSpPr>
        <p:spPr bwMode="auto">
          <a:xfrm>
            <a:off x="2428860" y="894786"/>
            <a:ext cx="4429156"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1"/>
                </a:solidFill>
                <a:effectLst/>
                <a:latin typeface="Andy" pitchFamily="66" charset="0"/>
              </a:rPr>
              <a:t>PLUTARQUE</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1"/>
                </a:solidFill>
                <a:effectLst/>
                <a:latin typeface="Andy" pitchFamily="66" charset="0"/>
              </a:rPr>
              <a:t>Vie de César, I, 6-II</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1"/>
                </a:solidFill>
                <a:effectLst/>
                <a:latin typeface="Andy" pitchFamily="66" charset="0"/>
              </a:rPr>
              <a:t>Traduction D. Ricard (1830)</a:t>
            </a:r>
            <a:endParaRPr kumimoji="0" lang="fr-FR" sz="1800" b="0" i="0" u="none" strike="noStrike" cap="none" normalizeH="0" baseline="0" dirty="0" smtClean="0">
              <a:ln>
                <a:noFill/>
              </a:ln>
              <a:solidFill>
                <a:schemeClr val="tx1"/>
              </a:solidFill>
              <a:effectLst/>
              <a:latin typeface="Arial" pitchFamily="34" charset="0"/>
            </a:endParaRPr>
          </a:p>
        </p:txBody>
      </p:sp>
      <p:sp>
        <p:nvSpPr>
          <p:cNvPr id="4" name="Rectangle 3"/>
          <p:cNvSpPr/>
          <p:nvPr/>
        </p:nvSpPr>
        <p:spPr>
          <a:xfrm>
            <a:off x="642910" y="1643050"/>
            <a:ext cx="8072494" cy="4870564"/>
          </a:xfrm>
          <a:prstGeom prst="rect">
            <a:avLst/>
          </a:prstGeom>
        </p:spPr>
        <p:txBody>
          <a:bodyPr wrap="square">
            <a:spAutoFit/>
          </a:bodyPr>
          <a:lstStyle/>
          <a:p>
            <a:pPr algn="just"/>
            <a:r>
              <a:rPr lang="fr-FR" sz="1350" dirty="0" smtClean="0">
                <a:solidFill>
                  <a:schemeClr val="bg1"/>
                </a:solidFill>
                <a:latin typeface="Taffy" pitchFamily="66" charset="0"/>
              </a:rPr>
              <a:t>Un jour qu'il était malade, et qu'il fut obligé de se faire porter pour changer de maison, il tomba la nuit entre les mains des soldats de Sylla, qui faisaient des recherches dans ce canton, et emmenaient tous ceux qui s'y trouvaient cachés. Il donna deux talents à Cornélius, leur capitaine, qui, à ce prix, favorisa son évasion. Il gagna aussitôt les bords de la mer ; et s'étant embarqué, il se retira en Bithynie, auprès du roi Nicomède. Après y avoir séjourné peu de temps, il se remit en mer, et fut pris auprès de l</a:t>
            </a:r>
            <a:r>
              <a:rPr lang="fr-FR" sz="1350" dirty="0" smtClean="0">
                <a:solidFill>
                  <a:schemeClr val="bg1"/>
                </a:solidFill>
              </a:rPr>
              <a:t>'î</a:t>
            </a:r>
            <a:r>
              <a:rPr lang="fr-FR" sz="1350" dirty="0" smtClean="0">
                <a:solidFill>
                  <a:schemeClr val="bg1"/>
                </a:solidFill>
                <a:latin typeface="Taffy" pitchFamily="66" charset="0"/>
              </a:rPr>
              <a:t>le</a:t>
            </a:r>
            <a:r>
              <a:rPr lang="fr-FR" sz="1350" dirty="0" smtClean="0">
                <a:solidFill>
                  <a:schemeClr val="bg1"/>
                </a:solidFill>
              </a:rPr>
              <a:t> </a:t>
            </a:r>
            <a:r>
              <a:rPr lang="fr-FR" sz="1350" dirty="0" smtClean="0">
                <a:solidFill>
                  <a:schemeClr val="bg1"/>
                </a:solidFill>
                <a:latin typeface="Taffy" pitchFamily="66" charset="0"/>
              </a:rPr>
              <a:t>de </a:t>
            </a:r>
            <a:r>
              <a:rPr lang="fr-FR" sz="1350" dirty="0" err="1" smtClean="0">
                <a:solidFill>
                  <a:schemeClr val="bg1"/>
                </a:solidFill>
                <a:latin typeface="Taffy" pitchFamily="66" charset="0"/>
              </a:rPr>
              <a:t>Pharmacuse</a:t>
            </a:r>
            <a:r>
              <a:rPr lang="fr-FR" sz="1350" dirty="0" smtClean="0">
                <a:solidFill>
                  <a:schemeClr val="bg1"/>
                </a:solidFill>
                <a:latin typeface="Taffy" pitchFamily="66" charset="0"/>
              </a:rPr>
              <a:t> par des pirates, qui, ayant déjà des flottes considérables et un nombre infini de petits vaisseaux, s'étaient rendus</a:t>
            </a:r>
            <a:r>
              <a:rPr lang="fr-FR" sz="1350" dirty="0" smtClean="0">
                <a:solidFill>
                  <a:schemeClr val="bg1"/>
                </a:solidFill>
              </a:rPr>
              <a:t> </a:t>
            </a:r>
            <a:r>
              <a:rPr lang="fr-FR" sz="1350" dirty="0" smtClean="0">
                <a:solidFill>
                  <a:schemeClr val="bg1"/>
                </a:solidFill>
                <a:latin typeface="Taffy" pitchFamily="66" charset="0"/>
              </a:rPr>
              <a:t>ma</a:t>
            </a:r>
            <a:r>
              <a:rPr lang="fr-FR" sz="1350" dirty="0" smtClean="0">
                <a:solidFill>
                  <a:schemeClr val="bg1"/>
                </a:solidFill>
              </a:rPr>
              <a:t>î</a:t>
            </a:r>
            <a:r>
              <a:rPr lang="fr-FR" sz="1350" dirty="0" smtClean="0">
                <a:solidFill>
                  <a:schemeClr val="bg1"/>
                </a:solidFill>
                <a:latin typeface="Taffy" pitchFamily="66" charset="0"/>
              </a:rPr>
              <a:t>tres de</a:t>
            </a:r>
            <a:r>
              <a:rPr lang="fr-FR" sz="1350" dirty="0" smtClean="0">
                <a:solidFill>
                  <a:schemeClr val="bg1"/>
                </a:solidFill>
              </a:rPr>
              <a:t> </a:t>
            </a:r>
            <a:r>
              <a:rPr lang="fr-FR" sz="1350" dirty="0" smtClean="0">
                <a:solidFill>
                  <a:schemeClr val="bg1"/>
                </a:solidFill>
                <a:latin typeface="Taffy" pitchFamily="66" charset="0"/>
              </a:rPr>
              <a:t>toute cette mer.  </a:t>
            </a:r>
          </a:p>
          <a:p>
            <a:pPr algn="just"/>
            <a:r>
              <a:rPr lang="fr-FR" sz="1350" dirty="0" smtClean="0">
                <a:solidFill>
                  <a:schemeClr val="bg1"/>
                </a:solidFill>
                <a:latin typeface="Taffy" pitchFamily="66" charset="0"/>
              </a:rPr>
              <a:t>[II] Ces pirates lui demandèrent vingt talents pour sa rançon ; il se moqua d'eux de ne pas savoir quel était leur prisonnier, et il leur en promit cinquante. Il envoya ceux qui l'accompagnaient dans différentes villes pour y ramasser cette somme, et ne retint qu'un seul de ses amis et deux domestiques, avec lesquels il resta au milieu de ces corsaires ciliciens, les plus sanguinaires des hommes ; il les traitait avec tant de mépris que, lorsqu'il voulait dormir, il leur faisait dire de garder un profond silence. Il passa trente-huit jours avec eux ; moins comme leur prisonnier que comme un prince entouré de ses gardes. Plein de sécurité, il jouait et faisait avec eux ses exercices, composait des poèmes et des harangues qu'il leur lisait ; et lorsqu'ils n'avaient pas l'air de les admirer, il les traitait, sans ménagement, d'ignorants et de barbares : quelquefois même il les menaçait, en riant, de les faire pendre. Ils aimaient cette franchise, qu'ils prenaient pour une simplicité et une gaieté naturelles. Quand il eut reçu de Milet sa rançon, et qu'il la leur eut payée, il ne fut pas plutôt en liberté qu'il équipa quelques vaisseaux dans le port de cette ville, et cingla vers ces pirates, qu'il surprit à l'ancre dans la rade même de l'</a:t>
            </a:r>
            <a:r>
              <a:rPr lang="fr-FR" sz="1350" dirty="0" smtClean="0">
                <a:solidFill>
                  <a:schemeClr val="bg1"/>
                </a:solidFill>
              </a:rPr>
              <a:t>î</a:t>
            </a:r>
            <a:r>
              <a:rPr lang="fr-FR" sz="1350" dirty="0" smtClean="0">
                <a:solidFill>
                  <a:schemeClr val="bg1"/>
                </a:solidFill>
                <a:latin typeface="Taffy" pitchFamily="66" charset="0"/>
              </a:rPr>
              <a:t>le ; il en prit un grand nombre et s'empara de tout leur butin. De là il les conduisit à Pergame, où il les fit charger de fers, et alla trouver Junius, à qui il appartenait, comme préteur d'Asie, de les punir. Junius ayant jeté un œil de cupidité sur leur argent, qui était considérable, lui dit qu'il examinerait à loisir ce qu'il devait faire de ces prisonniers. César, laissant là le préteur, et retournant à Pergame, fit pendre tous ces pirates, comme il le leur avait souvent annoncé dans l'</a:t>
            </a:r>
            <a:r>
              <a:rPr lang="fr-FR" sz="1350" dirty="0" smtClean="0">
                <a:solidFill>
                  <a:schemeClr val="bg1"/>
                </a:solidFill>
              </a:rPr>
              <a:t>î</a:t>
            </a:r>
            <a:r>
              <a:rPr lang="fr-FR" sz="1350" dirty="0" smtClean="0">
                <a:solidFill>
                  <a:schemeClr val="bg1"/>
                </a:solidFill>
                <a:latin typeface="Taffy" pitchFamily="66" charset="0"/>
              </a:rPr>
              <a:t>le</a:t>
            </a:r>
            <a:r>
              <a:rPr lang="fr-FR" sz="1350" dirty="0" smtClean="0">
                <a:solidFill>
                  <a:schemeClr val="bg1"/>
                </a:solidFill>
              </a:rPr>
              <a:t>, </a:t>
            </a:r>
            <a:r>
              <a:rPr lang="fr-FR" sz="1350" dirty="0" smtClean="0">
                <a:solidFill>
                  <a:schemeClr val="bg1"/>
                </a:solidFill>
                <a:latin typeface="Taffy" pitchFamily="66" charset="0"/>
              </a:rPr>
              <a:t>où ils prenaient ses menaces pour des plaisanteries.</a:t>
            </a:r>
            <a:endParaRPr lang="fr-FR" sz="1350" dirty="0">
              <a:solidFill>
                <a:schemeClr val="bg1"/>
              </a:solidFill>
              <a:latin typeface="Taffy" pitchFamily="66"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26625"/>
                                        </p:tgtEl>
                                        <p:attrNameLst>
                                          <p:attrName>style.visibility</p:attrName>
                                        </p:attrNameLst>
                                      </p:cBhvr>
                                      <p:to>
                                        <p:strVal val="visible"/>
                                      </p:to>
                                    </p:set>
                                    <p:animEffect transition="in" filter="fade">
                                      <p:cBhvr>
                                        <p:cTn id="15" dur="2000"/>
                                        <p:tgtEl>
                                          <p:spTgt spid="26625"/>
                                        </p:tgtEl>
                                      </p:cBhvr>
                                    </p:animEffect>
                                    <p:anim calcmode="lin" valueType="num">
                                      <p:cBhvr>
                                        <p:cTn id="16" dur="2000" fill="hold"/>
                                        <p:tgtEl>
                                          <p:spTgt spid="26625"/>
                                        </p:tgtEl>
                                        <p:attrNameLst>
                                          <p:attrName>style.rotation</p:attrName>
                                        </p:attrNameLst>
                                      </p:cBhvr>
                                      <p:tavLst>
                                        <p:tav tm="0">
                                          <p:val>
                                            <p:fltVal val="720"/>
                                          </p:val>
                                        </p:tav>
                                        <p:tav tm="100000">
                                          <p:val>
                                            <p:fltVal val="0"/>
                                          </p:val>
                                        </p:tav>
                                      </p:tavLst>
                                    </p:anim>
                                    <p:anim calcmode="lin" valueType="num">
                                      <p:cBhvr>
                                        <p:cTn id="17" dur="2000" fill="hold"/>
                                        <p:tgtEl>
                                          <p:spTgt spid="26625"/>
                                        </p:tgtEl>
                                        <p:attrNameLst>
                                          <p:attrName>ppt_h</p:attrName>
                                        </p:attrNameLst>
                                      </p:cBhvr>
                                      <p:tavLst>
                                        <p:tav tm="0">
                                          <p:val>
                                            <p:fltVal val="0"/>
                                          </p:val>
                                        </p:tav>
                                        <p:tav tm="100000">
                                          <p:val>
                                            <p:strVal val="#ppt_h"/>
                                          </p:val>
                                        </p:tav>
                                      </p:tavLst>
                                    </p:anim>
                                    <p:anim calcmode="lin" valueType="num">
                                      <p:cBhvr>
                                        <p:cTn id="18" dur="2000" fill="hold"/>
                                        <p:tgtEl>
                                          <p:spTgt spid="26625"/>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625"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1500174"/>
            <a:ext cx="8286808" cy="2308324"/>
          </a:xfrm>
          <a:prstGeom prst="rect">
            <a:avLst/>
          </a:prstGeom>
        </p:spPr>
        <p:txBody>
          <a:bodyPr wrap="square">
            <a:spAutoFit/>
          </a:bodyPr>
          <a:lstStyle/>
          <a:p>
            <a:pPr algn="just"/>
            <a:r>
              <a:rPr lang="fr-FR" i="1" dirty="0" smtClean="0"/>
              <a:t>	</a:t>
            </a:r>
            <a:r>
              <a:rPr lang="fr-FR" dirty="0" smtClean="0">
                <a:solidFill>
                  <a:schemeClr val="bg1"/>
                </a:solidFill>
                <a:latin typeface="Taffy" pitchFamily="66" charset="0"/>
              </a:rPr>
              <a:t>Dans ce trajet, exécuté pendant l'hiver, il fut pris par les pirates, à la hauteur de l</a:t>
            </a:r>
            <a:r>
              <a:rPr lang="fr-FR" dirty="0" smtClean="0">
                <a:solidFill>
                  <a:schemeClr val="bg1"/>
                </a:solidFill>
              </a:rPr>
              <a:t>'î</a:t>
            </a:r>
            <a:r>
              <a:rPr lang="fr-FR" dirty="0" smtClean="0">
                <a:solidFill>
                  <a:schemeClr val="bg1"/>
                </a:solidFill>
                <a:latin typeface="Taffy" pitchFamily="66" charset="0"/>
              </a:rPr>
              <a:t>le </a:t>
            </a:r>
            <a:r>
              <a:rPr lang="fr-FR" dirty="0" err="1" smtClean="0">
                <a:solidFill>
                  <a:schemeClr val="bg1"/>
                </a:solidFill>
                <a:latin typeface="Taffy" pitchFamily="66" charset="0"/>
              </a:rPr>
              <a:t>Pharmacuse</a:t>
            </a:r>
            <a:r>
              <a:rPr lang="fr-FR" dirty="0" smtClean="0">
                <a:solidFill>
                  <a:schemeClr val="bg1"/>
                </a:solidFill>
                <a:latin typeface="Taffy" pitchFamily="66" charset="0"/>
              </a:rPr>
              <a:t>; et, non sans la plus vive indignation, il resta leur prisonnier l'espace d'environ quarante jours, n'ayant près de lui qu'un médecin et deux esclaves du service de sa chambre; car il avait dépêché sur le champ ses compagnons et ses autres esclaves, pour lui rapporter l'argent nécessaire à sa rançon.</a:t>
            </a:r>
          </a:p>
          <a:p>
            <a:r>
              <a:rPr lang="fr-FR" dirty="0" smtClean="0">
                <a:solidFill>
                  <a:schemeClr val="bg1"/>
                </a:solidFill>
                <a:latin typeface="Taffy" pitchFamily="66" charset="0"/>
              </a:rPr>
              <a:t>	Il la paya cinquante talents, et, à peine débarqué sur le rivage, il poursuivit, à la tête d'une flotte, les pirates qui s'en retournaient, les réduisit en son pouvoir, et les punit du supplice dont il les avait souvent menacés comme en plaisantant.</a:t>
            </a:r>
            <a:endParaRPr lang="fr-FR" dirty="0">
              <a:solidFill>
                <a:schemeClr val="bg1"/>
              </a:solidFill>
              <a:latin typeface="Taffy" pitchFamily="66" charset="0"/>
            </a:endParaRPr>
          </a:p>
        </p:txBody>
      </p:sp>
      <p:sp>
        <p:nvSpPr>
          <p:cNvPr id="3" name="Rectangle 1"/>
          <p:cNvSpPr>
            <a:spLocks noChangeArrowheads="1"/>
          </p:cNvSpPr>
          <p:nvPr/>
        </p:nvSpPr>
        <p:spPr bwMode="auto">
          <a:xfrm>
            <a:off x="2357422" y="571480"/>
            <a:ext cx="4429156"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1"/>
                </a:solidFill>
                <a:effectLst/>
                <a:latin typeface="Andy" pitchFamily="66" charset="0"/>
              </a:rPr>
              <a:t>Suétone</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1" u="none" strike="noStrike" cap="none" normalizeH="0" baseline="0" dirty="0" smtClean="0">
                <a:ln>
                  <a:noFill/>
                </a:ln>
                <a:solidFill>
                  <a:schemeClr val="bg1"/>
                </a:solidFill>
                <a:effectLst/>
                <a:latin typeface="Andy" pitchFamily="66" charset="0"/>
              </a:rPr>
              <a:t>Jules César</a:t>
            </a:r>
            <a:r>
              <a:rPr kumimoji="0" lang="fr-FR" sz="1400" b="1" i="0" u="none" strike="noStrike" cap="none" normalizeH="0" baseline="0" dirty="0" smtClean="0">
                <a:ln>
                  <a:noFill/>
                </a:ln>
                <a:solidFill>
                  <a:schemeClr val="bg1"/>
                </a:solidFill>
                <a:effectLst/>
                <a:latin typeface="Andy" pitchFamily="66" charset="0"/>
              </a:rPr>
              <a:t>, IV, 2-3</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1"/>
                </a:solidFill>
                <a:effectLst/>
                <a:latin typeface="Andy" pitchFamily="66" charset="0"/>
              </a:rPr>
              <a:t>Traduction M. Nisard (1855)</a:t>
            </a:r>
            <a:endParaRPr kumimoji="0" lang="fr-FR" sz="1800" b="0" i="0" u="none" strike="noStrike" cap="none" normalizeH="0" baseline="0" dirty="0" smtClean="0">
              <a:ln>
                <a:noFill/>
              </a:ln>
              <a:solidFill>
                <a:schemeClr val="tx1"/>
              </a:solidFill>
              <a:effectLst/>
              <a:latin typeface="Arial" pitchFamily="34" charset="0"/>
            </a:endParaRPr>
          </a:p>
        </p:txBody>
      </p:sp>
      <p:pic>
        <p:nvPicPr>
          <p:cNvPr id="3074" name="Picture 2" descr="http://serveur.utilz05.free.fr/vikings2.jpg"/>
          <p:cNvPicPr>
            <a:picLocks noChangeAspect="1" noChangeArrowheads="1"/>
          </p:cNvPicPr>
          <p:nvPr/>
        </p:nvPicPr>
        <p:blipFill>
          <a:blip r:embed="rId2" cstate="print"/>
          <a:srcRect/>
          <a:stretch>
            <a:fillRect/>
          </a:stretch>
        </p:blipFill>
        <p:spPr bwMode="auto">
          <a:xfrm>
            <a:off x="3000364" y="4071942"/>
            <a:ext cx="3657713" cy="1928826"/>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wipe(down)">
                                      <p:cBhvr>
                                        <p:cTn id="21" dur="580">
                                          <p:stCondLst>
                                            <p:cond delay="0"/>
                                          </p:stCondLst>
                                        </p:cTn>
                                        <p:tgtEl>
                                          <p:spTgt spid="3074"/>
                                        </p:tgtEl>
                                      </p:cBhvr>
                                    </p:animEffect>
                                    <p:anim calcmode="lin" valueType="num">
                                      <p:cBhvr>
                                        <p:cTn id="22"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27" dur="26">
                                          <p:stCondLst>
                                            <p:cond delay="650"/>
                                          </p:stCondLst>
                                        </p:cTn>
                                        <p:tgtEl>
                                          <p:spTgt spid="3074"/>
                                        </p:tgtEl>
                                      </p:cBhvr>
                                      <p:to x="100000" y="60000"/>
                                    </p:animScale>
                                    <p:animScale>
                                      <p:cBhvr>
                                        <p:cTn id="28" dur="166" decel="50000">
                                          <p:stCondLst>
                                            <p:cond delay="676"/>
                                          </p:stCondLst>
                                        </p:cTn>
                                        <p:tgtEl>
                                          <p:spTgt spid="3074"/>
                                        </p:tgtEl>
                                      </p:cBhvr>
                                      <p:to x="100000" y="100000"/>
                                    </p:animScale>
                                    <p:animScale>
                                      <p:cBhvr>
                                        <p:cTn id="29" dur="26">
                                          <p:stCondLst>
                                            <p:cond delay="1312"/>
                                          </p:stCondLst>
                                        </p:cTn>
                                        <p:tgtEl>
                                          <p:spTgt spid="3074"/>
                                        </p:tgtEl>
                                      </p:cBhvr>
                                      <p:to x="100000" y="80000"/>
                                    </p:animScale>
                                    <p:animScale>
                                      <p:cBhvr>
                                        <p:cTn id="30" dur="166" decel="50000">
                                          <p:stCondLst>
                                            <p:cond delay="1338"/>
                                          </p:stCondLst>
                                        </p:cTn>
                                        <p:tgtEl>
                                          <p:spTgt spid="3074"/>
                                        </p:tgtEl>
                                      </p:cBhvr>
                                      <p:to x="100000" y="100000"/>
                                    </p:animScale>
                                    <p:animScale>
                                      <p:cBhvr>
                                        <p:cTn id="31" dur="26">
                                          <p:stCondLst>
                                            <p:cond delay="1642"/>
                                          </p:stCondLst>
                                        </p:cTn>
                                        <p:tgtEl>
                                          <p:spTgt spid="3074"/>
                                        </p:tgtEl>
                                      </p:cBhvr>
                                      <p:to x="100000" y="90000"/>
                                    </p:animScale>
                                    <p:animScale>
                                      <p:cBhvr>
                                        <p:cTn id="32" dur="166" decel="50000">
                                          <p:stCondLst>
                                            <p:cond delay="1668"/>
                                          </p:stCondLst>
                                        </p:cTn>
                                        <p:tgtEl>
                                          <p:spTgt spid="3074"/>
                                        </p:tgtEl>
                                      </p:cBhvr>
                                      <p:to x="100000" y="100000"/>
                                    </p:animScale>
                                    <p:animScale>
                                      <p:cBhvr>
                                        <p:cTn id="33" dur="26">
                                          <p:stCondLst>
                                            <p:cond delay="1808"/>
                                          </p:stCondLst>
                                        </p:cTn>
                                        <p:tgtEl>
                                          <p:spTgt spid="3074"/>
                                        </p:tgtEl>
                                      </p:cBhvr>
                                      <p:to x="100000" y="95000"/>
                                    </p:animScale>
                                    <p:animScale>
                                      <p:cBhvr>
                                        <p:cTn id="34"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785794"/>
            <a:ext cx="7429552" cy="5262979"/>
          </a:xfrm>
          <a:prstGeom prst="rect">
            <a:avLst/>
          </a:prstGeom>
        </p:spPr>
        <p:txBody>
          <a:bodyPr wrap="square">
            <a:spAutoFit/>
          </a:bodyPr>
          <a:lstStyle/>
          <a:p>
            <a:pPr algn="just"/>
            <a:r>
              <a:rPr lang="fr-FR" sz="2800" b="1" u="none" strike="noStrike" dirty="0" smtClean="0">
                <a:solidFill>
                  <a:schemeClr val="bg1"/>
                </a:solidFill>
                <a:latin typeface="Papyrus" pitchFamily="66" charset="0"/>
              </a:rPr>
              <a:t>Hic {</a:t>
            </a:r>
            <a:r>
              <a:rPr lang="fr-FR" sz="2800" b="1" i="1" u="none" strike="noStrike" dirty="0" smtClean="0">
                <a:solidFill>
                  <a:schemeClr val="bg1"/>
                </a:solidFill>
                <a:latin typeface="Papyrus" pitchFamily="66" charset="0"/>
              </a:rPr>
              <a:t>Caesar</a:t>
            </a:r>
            <a:r>
              <a:rPr lang="fr-FR" sz="2800" b="1" u="none" strike="noStrike" dirty="0" smtClean="0">
                <a:solidFill>
                  <a:schemeClr val="bg1"/>
                </a:solidFill>
                <a:latin typeface="Papyrus" pitchFamily="66" charset="0"/>
              </a:rPr>
              <a:t>} </a:t>
            </a:r>
            <a:r>
              <a:rPr lang="fr-FR" sz="2800" b="1" u="none" strike="noStrike" dirty="0" err="1" smtClean="0">
                <a:solidFill>
                  <a:schemeClr val="bg1"/>
                </a:solidFill>
                <a:latin typeface="Papyrus" pitchFamily="66" charset="0"/>
              </a:rPr>
              <a:t>nobilissima</a:t>
            </a:r>
            <a:r>
              <a:rPr lang="fr-FR" sz="2800" b="1" u="none" strike="noStrike" dirty="0" smtClean="0">
                <a:solidFill>
                  <a:schemeClr val="bg1"/>
                </a:solidFill>
                <a:latin typeface="Papyrus" pitchFamily="66" charset="0"/>
              </a:rPr>
              <a:t> </a:t>
            </a:r>
            <a:r>
              <a:rPr lang="fr-FR" sz="2800" b="1" u="none" strike="noStrike" dirty="0" err="1" smtClean="0">
                <a:solidFill>
                  <a:schemeClr val="bg1"/>
                </a:solidFill>
                <a:latin typeface="Papyrus" pitchFamily="66" charset="0"/>
              </a:rPr>
              <a:t>Juliorum</a:t>
            </a:r>
            <a:r>
              <a:rPr lang="fr-FR" sz="2800" b="1" u="none" strike="noStrike" dirty="0" smtClean="0">
                <a:solidFill>
                  <a:schemeClr val="bg1"/>
                </a:solidFill>
                <a:latin typeface="Papyrus" pitchFamily="66" charset="0"/>
              </a:rPr>
              <a:t> </a:t>
            </a:r>
            <a:r>
              <a:rPr lang="fr-FR" sz="2800" b="1" u="none" strike="noStrike" dirty="0" err="1" smtClean="0">
                <a:solidFill>
                  <a:schemeClr val="bg1"/>
                </a:solidFill>
                <a:latin typeface="Papyrus" pitchFamily="66" charset="0"/>
              </a:rPr>
              <a:t>genitus</a:t>
            </a:r>
            <a:r>
              <a:rPr lang="fr-FR" sz="2800" b="1" u="none" strike="noStrike" dirty="0" smtClean="0">
                <a:solidFill>
                  <a:schemeClr val="bg1"/>
                </a:solidFill>
                <a:latin typeface="Papyrus" pitchFamily="66" charset="0"/>
              </a:rPr>
              <a:t> </a:t>
            </a:r>
            <a:r>
              <a:rPr lang="fr-FR" sz="2800" b="1" u="none" strike="noStrike" dirty="0" err="1" smtClean="0">
                <a:solidFill>
                  <a:schemeClr val="bg1"/>
                </a:solidFill>
                <a:latin typeface="Papyrus" pitchFamily="66" charset="0"/>
              </a:rPr>
              <a:t>familia</a:t>
            </a:r>
            <a:r>
              <a:rPr lang="fr-FR" sz="2800" b="1" u="none" strike="noStrike" dirty="0" smtClean="0">
                <a:solidFill>
                  <a:schemeClr val="bg1"/>
                </a:solidFill>
                <a:latin typeface="Papyrus" pitchFamily="66" charset="0"/>
              </a:rPr>
              <a:t>{</a:t>
            </a:r>
            <a:r>
              <a:rPr lang="fr-FR" sz="2800" b="1" i="1" u="none" strike="noStrike" dirty="0" smtClean="0">
                <a:solidFill>
                  <a:schemeClr val="bg1"/>
                </a:solidFill>
                <a:latin typeface="Papyrus" pitchFamily="66" charset="0"/>
              </a:rPr>
              <a:t>fuit</a:t>
            </a:r>
            <a:r>
              <a:rPr lang="fr-FR" sz="2800" b="1" u="none" strike="noStrike" dirty="0" smtClean="0">
                <a:solidFill>
                  <a:schemeClr val="bg1"/>
                </a:solidFill>
                <a:latin typeface="Papyrus" pitchFamily="66" charset="0"/>
              </a:rPr>
              <a:t>}, et, quod inter </a:t>
            </a:r>
            <a:r>
              <a:rPr lang="fr-FR" sz="2800" b="1" u="none" strike="noStrike" dirty="0" err="1" smtClean="0">
                <a:solidFill>
                  <a:schemeClr val="bg1"/>
                </a:solidFill>
                <a:latin typeface="Papyrus" pitchFamily="66" charset="0"/>
              </a:rPr>
              <a:t>omnis</a:t>
            </a:r>
            <a:r>
              <a:rPr lang="fr-FR" sz="2800" b="1" u="none" strike="noStrike" dirty="0" smtClean="0">
                <a:solidFill>
                  <a:schemeClr val="bg1"/>
                </a:solidFill>
                <a:latin typeface="Papyrus" pitchFamily="66" charset="0"/>
              </a:rPr>
              <a:t> </a:t>
            </a:r>
            <a:r>
              <a:rPr lang="fr-FR" sz="2800" b="1" u="none" strike="noStrike" dirty="0" err="1" smtClean="0">
                <a:solidFill>
                  <a:schemeClr val="bg1"/>
                </a:solidFill>
                <a:latin typeface="Papyrus" pitchFamily="66" charset="0"/>
              </a:rPr>
              <a:t>antiquitatis</a:t>
            </a:r>
            <a:r>
              <a:rPr lang="fr-FR" sz="2800" b="1" u="none" strike="noStrike" dirty="0" smtClean="0">
                <a:solidFill>
                  <a:schemeClr val="bg1"/>
                </a:solidFill>
                <a:latin typeface="Papyrus" pitchFamily="66" charset="0"/>
              </a:rPr>
              <a:t> </a:t>
            </a:r>
            <a:r>
              <a:rPr lang="fr-FR" sz="2800" b="1" u="none" strike="noStrike" dirty="0" err="1" smtClean="0">
                <a:solidFill>
                  <a:schemeClr val="bg1"/>
                </a:solidFill>
                <a:latin typeface="Papyrus" pitchFamily="66" charset="0"/>
              </a:rPr>
              <a:t>studiosos</a:t>
            </a:r>
            <a:r>
              <a:rPr lang="fr-FR" sz="2800" b="1" u="none" strike="noStrike" dirty="0" smtClean="0">
                <a:solidFill>
                  <a:schemeClr val="bg1"/>
                </a:solidFill>
                <a:latin typeface="Papyrus" pitchFamily="66" charset="0"/>
              </a:rPr>
              <a:t> </a:t>
            </a:r>
            <a:r>
              <a:rPr lang="fr-FR" sz="2800" b="1" u="none" strike="noStrike" dirty="0" err="1" smtClean="0">
                <a:solidFill>
                  <a:schemeClr val="bg1"/>
                </a:solidFill>
                <a:latin typeface="Papyrus" pitchFamily="66" charset="0"/>
              </a:rPr>
              <a:t>constabat</a:t>
            </a:r>
            <a:r>
              <a:rPr lang="fr-FR" sz="2800" b="1" u="none" strike="noStrike" dirty="0" smtClean="0">
                <a:solidFill>
                  <a:schemeClr val="bg1"/>
                </a:solidFill>
                <a:latin typeface="Papyrus" pitchFamily="66" charset="0"/>
              </a:rPr>
              <a:t>, ab Anchise </a:t>
            </a:r>
            <a:r>
              <a:rPr lang="fr-FR" sz="2800" b="1" u="none" strike="noStrike" dirty="0" err="1" smtClean="0">
                <a:solidFill>
                  <a:schemeClr val="bg1"/>
                </a:solidFill>
                <a:latin typeface="Papyrus" pitchFamily="66" charset="0"/>
              </a:rPr>
              <a:t>ac</a:t>
            </a:r>
            <a:r>
              <a:rPr lang="fr-FR" sz="2800" b="1" u="none" strike="noStrike" dirty="0" smtClean="0">
                <a:solidFill>
                  <a:schemeClr val="bg1"/>
                </a:solidFill>
                <a:latin typeface="Papyrus" pitchFamily="66" charset="0"/>
              </a:rPr>
              <a:t> </a:t>
            </a:r>
            <a:r>
              <a:rPr lang="fr-FR" sz="2800" b="1" u="none" strike="noStrike" dirty="0" err="1" smtClean="0">
                <a:solidFill>
                  <a:schemeClr val="bg1"/>
                </a:solidFill>
                <a:latin typeface="Papyrus" pitchFamily="66" charset="0"/>
              </a:rPr>
              <a:t>Venere</a:t>
            </a:r>
            <a:r>
              <a:rPr lang="fr-FR" sz="2800" b="1" u="none" strike="noStrike" dirty="0" smtClean="0">
                <a:solidFill>
                  <a:schemeClr val="bg1"/>
                </a:solidFill>
                <a:latin typeface="Papyrus" pitchFamily="66" charset="0"/>
              </a:rPr>
              <a:t> </a:t>
            </a:r>
            <a:r>
              <a:rPr lang="fr-FR" sz="2800" b="1" u="none" strike="noStrike" dirty="0" err="1" smtClean="0">
                <a:solidFill>
                  <a:schemeClr val="bg1"/>
                </a:solidFill>
                <a:latin typeface="Papyrus" pitchFamily="66" charset="0"/>
              </a:rPr>
              <a:t>deducens</a:t>
            </a:r>
            <a:r>
              <a:rPr lang="fr-FR" sz="2800" b="1" u="none" strike="noStrike" dirty="0" smtClean="0">
                <a:solidFill>
                  <a:schemeClr val="bg1"/>
                </a:solidFill>
                <a:latin typeface="Papyrus" pitchFamily="66" charset="0"/>
              </a:rPr>
              <a:t> </a:t>
            </a:r>
            <a:r>
              <a:rPr lang="fr-FR" sz="2800" b="1" u="none" strike="noStrike" dirty="0" err="1" smtClean="0">
                <a:solidFill>
                  <a:schemeClr val="bg1"/>
                </a:solidFill>
                <a:latin typeface="Papyrus" pitchFamily="66" charset="0"/>
              </a:rPr>
              <a:t>genus</a:t>
            </a:r>
            <a:r>
              <a:rPr lang="fr-FR" sz="2800" b="1" u="none" strike="noStrike" dirty="0" smtClean="0">
                <a:solidFill>
                  <a:schemeClr val="bg1"/>
                </a:solidFill>
                <a:latin typeface="Papyrus" pitchFamily="66" charset="0"/>
              </a:rPr>
              <a:t>. Forma omnium </a:t>
            </a:r>
            <a:r>
              <a:rPr lang="fr-FR" sz="2800" b="1" u="none" strike="noStrike" dirty="0" err="1" smtClean="0">
                <a:solidFill>
                  <a:schemeClr val="bg1"/>
                </a:solidFill>
                <a:latin typeface="Papyrus" pitchFamily="66" charset="0"/>
              </a:rPr>
              <a:t>civium</a:t>
            </a:r>
            <a:r>
              <a:rPr lang="fr-FR" sz="2800" b="1" u="none" strike="noStrike" dirty="0" smtClean="0">
                <a:solidFill>
                  <a:schemeClr val="bg1"/>
                </a:solidFill>
                <a:latin typeface="Papyrus" pitchFamily="66" charset="0"/>
              </a:rPr>
              <a:t> </a:t>
            </a:r>
            <a:r>
              <a:rPr lang="fr-FR" sz="2800" b="1" u="none" strike="noStrike" dirty="0" err="1" smtClean="0">
                <a:solidFill>
                  <a:schemeClr val="bg1"/>
                </a:solidFill>
                <a:latin typeface="Papyrus" pitchFamily="66" charset="0"/>
              </a:rPr>
              <a:t>excellentissimus</a:t>
            </a:r>
            <a:r>
              <a:rPr lang="fr-FR" sz="2800" b="1" u="none" strike="noStrike" dirty="0" smtClean="0">
                <a:solidFill>
                  <a:schemeClr val="bg1"/>
                </a:solidFill>
                <a:latin typeface="Papyrus" pitchFamily="66" charset="0"/>
              </a:rPr>
              <a:t>, </a:t>
            </a:r>
            <a:r>
              <a:rPr lang="fr-FR" sz="2800" b="1" u="none" strike="noStrike" dirty="0" err="1" smtClean="0">
                <a:solidFill>
                  <a:schemeClr val="bg1"/>
                </a:solidFill>
                <a:latin typeface="Papyrus" pitchFamily="66" charset="0"/>
              </a:rPr>
              <a:t>vigore</a:t>
            </a:r>
            <a:r>
              <a:rPr lang="fr-FR" sz="2800" b="1" u="none" strike="noStrike" dirty="0" smtClean="0">
                <a:solidFill>
                  <a:schemeClr val="bg1"/>
                </a:solidFill>
                <a:latin typeface="Papyrus" pitchFamily="66" charset="0"/>
              </a:rPr>
              <a:t> </a:t>
            </a:r>
            <a:r>
              <a:rPr lang="fr-FR" sz="2800" b="1" u="none" strike="noStrike" dirty="0" err="1" smtClean="0">
                <a:solidFill>
                  <a:schemeClr val="bg1"/>
                </a:solidFill>
                <a:latin typeface="Papyrus" pitchFamily="66" charset="0"/>
              </a:rPr>
              <a:t>animi</a:t>
            </a:r>
            <a:r>
              <a:rPr lang="fr-FR" sz="2800" b="1" u="none" strike="noStrike" dirty="0" smtClean="0">
                <a:solidFill>
                  <a:schemeClr val="bg1"/>
                </a:solidFill>
                <a:latin typeface="Papyrus" pitchFamily="66" charset="0"/>
              </a:rPr>
              <a:t> </a:t>
            </a:r>
            <a:r>
              <a:rPr lang="fr-FR" sz="2800" b="1" u="none" strike="noStrike" dirty="0" err="1" smtClean="0">
                <a:solidFill>
                  <a:schemeClr val="bg1"/>
                </a:solidFill>
                <a:latin typeface="Papyrus" pitchFamily="66" charset="0"/>
              </a:rPr>
              <a:t>acerrimus</a:t>
            </a:r>
            <a:r>
              <a:rPr lang="fr-FR" sz="2800" b="1" u="none" strike="noStrike" dirty="0" smtClean="0">
                <a:solidFill>
                  <a:schemeClr val="bg1"/>
                </a:solidFill>
                <a:latin typeface="Papyrus" pitchFamily="66" charset="0"/>
              </a:rPr>
              <a:t>, </a:t>
            </a:r>
            <a:r>
              <a:rPr lang="fr-FR" sz="2800" b="1" u="none" strike="noStrike" dirty="0" err="1" smtClean="0">
                <a:solidFill>
                  <a:schemeClr val="bg1"/>
                </a:solidFill>
                <a:latin typeface="Papyrus" pitchFamily="66" charset="0"/>
              </a:rPr>
              <a:t>munificentia</a:t>
            </a:r>
            <a:r>
              <a:rPr lang="fr-FR" sz="2800" b="1" u="none" strike="noStrike" dirty="0" smtClean="0">
                <a:solidFill>
                  <a:schemeClr val="bg1"/>
                </a:solidFill>
                <a:latin typeface="Papyrus" pitchFamily="66" charset="0"/>
              </a:rPr>
              <a:t> </a:t>
            </a:r>
            <a:r>
              <a:rPr lang="fr-FR" sz="2800" b="1" u="none" strike="noStrike" dirty="0" err="1" smtClean="0">
                <a:solidFill>
                  <a:schemeClr val="bg1"/>
                </a:solidFill>
                <a:latin typeface="Papyrus" pitchFamily="66" charset="0"/>
              </a:rPr>
              <a:t>effusissimus</a:t>
            </a:r>
            <a:r>
              <a:rPr lang="fr-FR" sz="2800" b="1" u="none" strike="noStrike" dirty="0" smtClean="0">
                <a:solidFill>
                  <a:schemeClr val="bg1"/>
                </a:solidFill>
                <a:latin typeface="Papyrus" pitchFamily="66" charset="0"/>
              </a:rPr>
              <a:t>, </a:t>
            </a:r>
            <a:r>
              <a:rPr lang="fr-FR" sz="2800" b="1" u="none" strike="noStrike" dirty="0" err="1" smtClean="0">
                <a:solidFill>
                  <a:schemeClr val="bg1"/>
                </a:solidFill>
                <a:latin typeface="Papyrus" pitchFamily="66" charset="0"/>
              </a:rPr>
              <a:t>animo</a:t>
            </a:r>
            <a:r>
              <a:rPr lang="fr-FR" sz="2800" b="1" u="none" strike="noStrike" dirty="0" smtClean="0">
                <a:solidFill>
                  <a:schemeClr val="bg1"/>
                </a:solidFill>
                <a:latin typeface="Papyrus" pitchFamily="66" charset="0"/>
              </a:rPr>
              <a:t> super </a:t>
            </a:r>
            <a:r>
              <a:rPr lang="fr-FR" sz="2800" b="1" u="none" strike="noStrike" dirty="0" err="1" smtClean="0">
                <a:solidFill>
                  <a:schemeClr val="bg1"/>
                </a:solidFill>
                <a:latin typeface="Papyrus" pitchFamily="66" charset="0"/>
              </a:rPr>
              <a:t>humanam</a:t>
            </a:r>
            <a:r>
              <a:rPr lang="fr-FR" sz="2800" b="1" u="none" strike="noStrike" dirty="0" smtClean="0">
                <a:solidFill>
                  <a:schemeClr val="bg1"/>
                </a:solidFill>
                <a:latin typeface="Papyrus" pitchFamily="66" charset="0"/>
              </a:rPr>
              <a:t> et </a:t>
            </a:r>
            <a:r>
              <a:rPr lang="fr-FR" sz="2800" b="1" u="none" strike="noStrike" dirty="0" err="1" smtClean="0">
                <a:solidFill>
                  <a:schemeClr val="bg1"/>
                </a:solidFill>
                <a:latin typeface="Papyrus" pitchFamily="66" charset="0"/>
              </a:rPr>
              <a:t>naturam</a:t>
            </a:r>
            <a:r>
              <a:rPr lang="fr-FR" sz="2800" b="1" u="none" strike="noStrike" dirty="0" smtClean="0">
                <a:solidFill>
                  <a:schemeClr val="bg1"/>
                </a:solidFill>
                <a:latin typeface="Papyrus" pitchFamily="66" charset="0"/>
              </a:rPr>
              <a:t> et </a:t>
            </a:r>
            <a:r>
              <a:rPr lang="fr-FR" sz="2800" b="1" u="none" strike="noStrike" dirty="0" err="1" smtClean="0">
                <a:solidFill>
                  <a:schemeClr val="bg1"/>
                </a:solidFill>
                <a:latin typeface="Papyrus" pitchFamily="66" charset="0"/>
              </a:rPr>
              <a:t>fidem</a:t>
            </a:r>
            <a:r>
              <a:rPr lang="fr-FR" sz="2800" b="1" u="none" strike="noStrike" dirty="0" smtClean="0">
                <a:solidFill>
                  <a:schemeClr val="bg1"/>
                </a:solidFill>
                <a:latin typeface="Papyrus" pitchFamily="66" charset="0"/>
              </a:rPr>
              <a:t> </a:t>
            </a:r>
            <a:r>
              <a:rPr lang="fr-FR" sz="2800" b="1" u="none" strike="noStrike" dirty="0" err="1" smtClean="0">
                <a:solidFill>
                  <a:schemeClr val="bg1"/>
                </a:solidFill>
                <a:latin typeface="Papyrus" pitchFamily="66" charset="0"/>
              </a:rPr>
              <a:t>evectus</a:t>
            </a:r>
            <a:r>
              <a:rPr lang="fr-FR" sz="2800" b="1" u="none" strike="noStrike" dirty="0" smtClean="0">
                <a:solidFill>
                  <a:schemeClr val="bg1"/>
                </a:solidFill>
                <a:latin typeface="Papyrus" pitchFamily="66" charset="0"/>
              </a:rPr>
              <a:t> {</a:t>
            </a:r>
            <a:r>
              <a:rPr lang="fr-FR" sz="2800" b="1" i="1" u="none" strike="noStrike" dirty="0" smtClean="0">
                <a:solidFill>
                  <a:schemeClr val="bg1"/>
                </a:solidFill>
                <a:latin typeface="Papyrus" pitchFamily="66" charset="0"/>
              </a:rPr>
              <a:t>fuit</a:t>
            </a:r>
            <a:r>
              <a:rPr lang="fr-FR" sz="2800" b="1" u="none" strike="noStrike" dirty="0" smtClean="0">
                <a:solidFill>
                  <a:schemeClr val="bg1"/>
                </a:solidFill>
                <a:latin typeface="Papyrus" pitchFamily="66" charset="0"/>
              </a:rPr>
              <a:t>}</a:t>
            </a:r>
            <a:r>
              <a:rPr lang="fr-FR" sz="2800" b="1" dirty="0" smtClean="0">
                <a:solidFill>
                  <a:schemeClr val="bg1"/>
                </a:solidFill>
                <a:latin typeface="Papyrus" pitchFamily="66" charset="0"/>
              </a:rPr>
              <a:t>.</a:t>
            </a:r>
            <a:r>
              <a:rPr lang="fr-FR" sz="2800" b="1" u="none" strike="noStrike" dirty="0" smtClean="0">
                <a:solidFill>
                  <a:schemeClr val="bg1"/>
                </a:solidFill>
                <a:latin typeface="Papyrus" pitchFamily="66" charset="0"/>
              </a:rPr>
              <a:t> </a:t>
            </a:r>
            <a:r>
              <a:rPr lang="fr-FR" sz="2800" b="1" dirty="0" err="1">
                <a:solidFill>
                  <a:schemeClr val="bg1"/>
                </a:solidFill>
                <a:latin typeface="Papyrus" pitchFamily="66" charset="0"/>
              </a:rPr>
              <a:t>M</a:t>
            </a:r>
            <a:r>
              <a:rPr lang="fr-FR" sz="2800" b="1" u="none" strike="noStrike" dirty="0" err="1" smtClean="0">
                <a:solidFill>
                  <a:schemeClr val="bg1"/>
                </a:solidFill>
                <a:latin typeface="Papyrus" pitchFamily="66" charset="0"/>
              </a:rPr>
              <a:t>agnitudine</a:t>
            </a:r>
            <a:r>
              <a:rPr lang="fr-FR" sz="2800" b="1" u="none" strike="noStrike" dirty="0" smtClean="0">
                <a:solidFill>
                  <a:schemeClr val="bg1"/>
                </a:solidFill>
                <a:latin typeface="Papyrus" pitchFamily="66" charset="0"/>
              </a:rPr>
              <a:t> </a:t>
            </a:r>
            <a:r>
              <a:rPr lang="fr-FR" sz="2800" b="1" u="none" strike="noStrike" dirty="0" err="1" smtClean="0">
                <a:solidFill>
                  <a:schemeClr val="bg1"/>
                </a:solidFill>
                <a:latin typeface="Papyrus" pitchFamily="66" charset="0"/>
              </a:rPr>
              <a:t>cogitationum</a:t>
            </a:r>
            <a:r>
              <a:rPr lang="fr-FR" sz="2800" b="1" u="none" strike="noStrike" dirty="0" smtClean="0">
                <a:solidFill>
                  <a:schemeClr val="bg1"/>
                </a:solidFill>
                <a:latin typeface="Papyrus" pitchFamily="66" charset="0"/>
              </a:rPr>
              <a:t>, </a:t>
            </a:r>
            <a:r>
              <a:rPr lang="fr-FR" sz="2800" b="1" u="none" strike="noStrike" dirty="0" err="1" smtClean="0">
                <a:solidFill>
                  <a:schemeClr val="bg1"/>
                </a:solidFill>
                <a:latin typeface="Papyrus" pitchFamily="66" charset="0"/>
              </a:rPr>
              <a:t>celeritate</a:t>
            </a:r>
            <a:r>
              <a:rPr lang="fr-FR" sz="2800" b="1" u="none" strike="noStrike" dirty="0" smtClean="0">
                <a:solidFill>
                  <a:schemeClr val="bg1"/>
                </a:solidFill>
                <a:latin typeface="Papyrus" pitchFamily="66" charset="0"/>
              </a:rPr>
              <a:t> </a:t>
            </a:r>
            <a:r>
              <a:rPr lang="fr-FR" sz="2800" b="1" u="none" strike="noStrike" dirty="0" err="1" smtClean="0">
                <a:solidFill>
                  <a:schemeClr val="bg1"/>
                </a:solidFill>
                <a:latin typeface="Papyrus" pitchFamily="66" charset="0"/>
              </a:rPr>
              <a:t>bellandi</a:t>
            </a:r>
            <a:r>
              <a:rPr lang="fr-FR" sz="2800" b="1" u="none" strike="noStrike" dirty="0" smtClean="0">
                <a:solidFill>
                  <a:schemeClr val="bg1"/>
                </a:solidFill>
                <a:latin typeface="Papyrus" pitchFamily="66" charset="0"/>
              </a:rPr>
              <a:t>, </a:t>
            </a:r>
            <a:r>
              <a:rPr lang="fr-FR" sz="2800" b="1" u="none" strike="noStrike" dirty="0" err="1" smtClean="0">
                <a:solidFill>
                  <a:schemeClr val="bg1"/>
                </a:solidFill>
                <a:latin typeface="Papyrus" pitchFamily="66" charset="0"/>
              </a:rPr>
              <a:t>patientia</a:t>
            </a:r>
            <a:r>
              <a:rPr lang="fr-FR" sz="2800" b="1" u="none" strike="noStrike" dirty="0" smtClean="0">
                <a:solidFill>
                  <a:schemeClr val="bg1"/>
                </a:solidFill>
                <a:latin typeface="Papyrus" pitchFamily="66" charset="0"/>
              </a:rPr>
              <a:t> </a:t>
            </a:r>
            <a:r>
              <a:rPr lang="fr-FR" sz="2800" b="1" u="none" strike="noStrike" dirty="0" err="1" smtClean="0">
                <a:solidFill>
                  <a:schemeClr val="bg1"/>
                </a:solidFill>
                <a:latin typeface="Papyrus" pitchFamily="66" charset="0"/>
              </a:rPr>
              <a:t>periculorum</a:t>
            </a:r>
            <a:r>
              <a:rPr lang="fr-FR" sz="2800" b="1" u="none" strike="noStrike" dirty="0" smtClean="0">
                <a:solidFill>
                  <a:schemeClr val="bg1"/>
                </a:solidFill>
                <a:latin typeface="Papyrus" pitchFamily="66" charset="0"/>
              </a:rPr>
              <a:t> </a:t>
            </a:r>
            <a:r>
              <a:rPr lang="fr-FR" sz="2800" b="1" u="none" strike="noStrike" dirty="0" err="1" smtClean="0">
                <a:solidFill>
                  <a:schemeClr val="bg1"/>
                </a:solidFill>
                <a:latin typeface="Papyrus" pitchFamily="66" charset="0"/>
              </a:rPr>
              <a:t>Magno</a:t>
            </a:r>
            <a:r>
              <a:rPr lang="fr-FR" sz="2800" b="1" u="none" strike="noStrike" dirty="0" smtClean="0">
                <a:solidFill>
                  <a:schemeClr val="bg1"/>
                </a:solidFill>
                <a:latin typeface="Papyrus" pitchFamily="66" charset="0"/>
              </a:rPr>
              <a:t> </a:t>
            </a:r>
            <a:r>
              <a:rPr lang="fr-FR" sz="2800" b="1" u="none" strike="noStrike" dirty="0" err="1" smtClean="0">
                <a:solidFill>
                  <a:schemeClr val="bg1"/>
                </a:solidFill>
                <a:latin typeface="Papyrus" pitchFamily="66" charset="0"/>
              </a:rPr>
              <a:t>illi</a:t>
            </a:r>
            <a:r>
              <a:rPr lang="fr-FR" sz="2800" b="1" u="none" strike="noStrike" dirty="0" smtClean="0">
                <a:solidFill>
                  <a:schemeClr val="bg1"/>
                </a:solidFill>
                <a:latin typeface="Papyrus" pitchFamily="66" charset="0"/>
              </a:rPr>
              <a:t> </a:t>
            </a:r>
            <a:r>
              <a:rPr lang="fr-FR" sz="2800" b="1" u="none" strike="noStrike" dirty="0" err="1" smtClean="0">
                <a:solidFill>
                  <a:schemeClr val="bg1"/>
                </a:solidFill>
                <a:latin typeface="Papyrus" pitchFamily="66" charset="0"/>
              </a:rPr>
              <a:t>Alexandro</a:t>
            </a:r>
            <a:r>
              <a:rPr lang="fr-FR" sz="2800" b="1" u="none" strike="noStrike" dirty="0" smtClean="0">
                <a:solidFill>
                  <a:schemeClr val="bg1"/>
                </a:solidFill>
                <a:latin typeface="Papyrus" pitchFamily="66" charset="0"/>
              </a:rPr>
              <a:t>, </a:t>
            </a:r>
            <a:r>
              <a:rPr lang="fr-FR" sz="2800" b="1" u="none" strike="noStrike" dirty="0" err="1" smtClean="0">
                <a:solidFill>
                  <a:schemeClr val="bg1"/>
                </a:solidFill>
                <a:latin typeface="Papyrus" pitchFamily="66" charset="0"/>
              </a:rPr>
              <a:t>sed</a:t>
            </a:r>
            <a:r>
              <a:rPr lang="fr-FR" sz="2800" b="1" u="none" strike="noStrike" dirty="0" smtClean="0">
                <a:solidFill>
                  <a:schemeClr val="bg1"/>
                </a:solidFill>
                <a:latin typeface="Papyrus" pitchFamily="66" charset="0"/>
              </a:rPr>
              <a:t> </a:t>
            </a:r>
            <a:r>
              <a:rPr lang="fr-FR" sz="2800" b="1" u="none" strike="noStrike" dirty="0" err="1" smtClean="0">
                <a:solidFill>
                  <a:schemeClr val="bg1"/>
                </a:solidFill>
                <a:latin typeface="Papyrus" pitchFamily="66" charset="0"/>
              </a:rPr>
              <a:t>sobrio</a:t>
            </a:r>
            <a:r>
              <a:rPr lang="fr-FR" sz="2800" b="1" u="none" strike="noStrike" dirty="0" smtClean="0">
                <a:solidFill>
                  <a:schemeClr val="bg1"/>
                </a:solidFill>
                <a:latin typeface="Papyrus" pitchFamily="66" charset="0"/>
              </a:rPr>
              <a:t> </a:t>
            </a:r>
            <a:r>
              <a:rPr lang="fr-FR" sz="2800" b="1" u="none" strike="noStrike" dirty="0" err="1" smtClean="0">
                <a:solidFill>
                  <a:schemeClr val="bg1"/>
                </a:solidFill>
                <a:latin typeface="Papyrus" pitchFamily="66" charset="0"/>
              </a:rPr>
              <a:t>neque</a:t>
            </a:r>
            <a:r>
              <a:rPr lang="fr-FR" sz="2800" b="1" u="none" strike="noStrike" dirty="0" smtClean="0">
                <a:solidFill>
                  <a:schemeClr val="bg1"/>
                </a:solidFill>
                <a:latin typeface="Papyrus" pitchFamily="66" charset="0"/>
              </a:rPr>
              <a:t> </a:t>
            </a:r>
            <a:r>
              <a:rPr lang="fr-FR" sz="2800" b="1" u="none" strike="noStrike" dirty="0" err="1" smtClean="0">
                <a:solidFill>
                  <a:schemeClr val="bg1"/>
                </a:solidFill>
                <a:latin typeface="Papyrus" pitchFamily="66" charset="0"/>
              </a:rPr>
              <a:t>iracundo</a:t>
            </a:r>
            <a:r>
              <a:rPr lang="fr-FR" sz="2800" b="1" u="none" strike="noStrike" dirty="0" smtClean="0">
                <a:solidFill>
                  <a:schemeClr val="bg1"/>
                </a:solidFill>
                <a:latin typeface="Papyrus" pitchFamily="66" charset="0"/>
              </a:rPr>
              <a:t> </a:t>
            </a:r>
            <a:r>
              <a:rPr lang="fr-FR" sz="2800" b="1" u="none" strike="noStrike" dirty="0" err="1" smtClean="0">
                <a:solidFill>
                  <a:schemeClr val="bg1"/>
                </a:solidFill>
                <a:latin typeface="Papyrus" pitchFamily="66" charset="0"/>
              </a:rPr>
              <a:t>simillimus</a:t>
            </a:r>
            <a:r>
              <a:rPr lang="fr-FR" sz="2800" b="1" u="none" strike="noStrike" dirty="0" smtClean="0">
                <a:solidFill>
                  <a:schemeClr val="bg1"/>
                </a:solidFill>
                <a:latin typeface="Papyrus" pitchFamily="66" charset="0"/>
              </a:rPr>
              <a:t> {</a:t>
            </a:r>
            <a:r>
              <a:rPr lang="fr-FR" sz="2800" b="1" i="1" u="none" strike="noStrike" dirty="0" smtClean="0">
                <a:solidFill>
                  <a:schemeClr val="bg1"/>
                </a:solidFill>
                <a:latin typeface="Papyrus" pitchFamily="66" charset="0"/>
              </a:rPr>
              <a:t>fuit</a:t>
            </a:r>
            <a:r>
              <a:rPr lang="fr-FR" sz="2800" b="1" u="none" strike="noStrike" dirty="0" smtClean="0">
                <a:solidFill>
                  <a:schemeClr val="bg1"/>
                </a:solidFill>
                <a:latin typeface="Papyrus" pitchFamily="66" charset="0"/>
              </a:rPr>
              <a:t>}, qui </a:t>
            </a:r>
            <a:r>
              <a:rPr lang="fr-FR" sz="2800" b="1" u="none" strike="noStrike" dirty="0" err="1" smtClean="0">
                <a:solidFill>
                  <a:schemeClr val="bg1"/>
                </a:solidFill>
                <a:latin typeface="Papyrus" pitchFamily="66" charset="0"/>
              </a:rPr>
              <a:t>denique</a:t>
            </a:r>
            <a:r>
              <a:rPr lang="fr-FR" sz="2800" b="1" u="none" strike="noStrike" dirty="0" smtClean="0">
                <a:solidFill>
                  <a:schemeClr val="bg1"/>
                </a:solidFill>
                <a:latin typeface="Papyrus" pitchFamily="66" charset="0"/>
              </a:rPr>
              <a:t> semper et </a:t>
            </a:r>
            <a:r>
              <a:rPr lang="fr-FR" sz="2800" b="1" u="none" strike="noStrike" dirty="0" err="1" smtClean="0">
                <a:solidFill>
                  <a:schemeClr val="bg1"/>
                </a:solidFill>
                <a:latin typeface="Papyrus" pitchFamily="66" charset="0"/>
              </a:rPr>
              <a:t>cibo</a:t>
            </a:r>
            <a:r>
              <a:rPr lang="fr-FR" sz="2800" b="1" u="none" strike="noStrike" dirty="0" smtClean="0">
                <a:solidFill>
                  <a:schemeClr val="bg1"/>
                </a:solidFill>
                <a:latin typeface="Papyrus" pitchFamily="66" charset="0"/>
              </a:rPr>
              <a:t> et </a:t>
            </a:r>
            <a:r>
              <a:rPr lang="fr-FR" sz="2800" b="1" u="none" strike="noStrike" dirty="0" err="1" smtClean="0">
                <a:solidFill>
                  <a:schemeClr val="bg1"/>
                </a:solidFill>
                <a:latin typeface="Papyrus" pitchFamily="66" charset="0"/>
              </a:rPr>
              <a:t>somno</a:t>
            </a:r>
            <a:r>
              <a:rPr lang="fr-FR" sz="2800" b="1" u="none" strike="noStrike" dirty="0" smtClean="0">
                <a:solidFill>
                  <a:schemeClr val="bg1"/>
                </a:solidFill>
                <a:latin typeface="Papyrus" pitchFamily="66" charset="0"/>
              </a:rPr>
              <a:t> in vitam, non in </a:t>
            </a:r>
            <a:r>
              <a:rPr lang="fr-FR" sz="2800" b="1" u="none" strike="noStrike" dirty="0" err="1" smtClean="0">
                <a:solidFill>
                  <a:schemeClr val="bg1"/>
                </a:solidFill>
                <a:latin typeface="Papyrus" pitchFamily="66" charset="0"/>
              </a:rPr>
              <a:t>voluptatem</a:t>
            </a:r>
            <a:r>
              <a:rPr lang="fr-FR" sz="2800" b="1" u="none" strike="noStrike" dirty="0" smtClean="0">
                <a:solidFill>
                  <a:schemeClr val="bg1"/>
                </a:solidFill>
                <a:latin typeface="Papyrus" pitchFamily="66" charset="0"/>
              </a:rPr>
              <a:t>  </a:t>
            </a:r>
            <a:r>
              <a:rPr lang="fr-FR" sz="2800" b="1" u="none" strike="noStrike" dirty="0" err="1" smtClean="0">
                <a:solidFill>
                  <a:schemeClr val="bg1"/>
                </a:solidFill>
                <a:latin typeface="Papyrus" pitchFamily="66" charset="0"/>
              </a:rPr>
              <a:t>uteretur</a:t>
            </a:r>
            <a:r>
              <a:rPr lang="fr-FR" sz="2800" b="1" dirty="0">
                <a:solidFill>
                  <a:schemeClr val="bg1"/>
                </a:solidFill>
                <a:latin typeface="Papyrus" pitchFamily="66" charset="0"/>
              </a:rPr>
              <a:t>.</a:t>
            </a:r>
            <a:r>
              <a:rPr lang="fr-FR" sz="2800" b="1" u="none" strike="noStrike" dirty="0" smtClean="0">
                <a:solidFill>
                  <a:schemeClr val="bg1"/>
                </a:solidFill>
                <a:latin typeface="Papyrus" pitchFamily="66" charset="0"/>
              </a:rPr>
              <a:t> </a:t>
            </a:r>
            <a:endParaRPr lang="fr-FR" sz="2800" b="1" u="none" strike="noStrike" dirty="0">
              <a:solidFill>
                <a:schemeClr val="bg1"/>
              </a:solidFill>
              <a:latin typeface="Papyrus" pitchFamily="66"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571480"/>
            <a:ext cx="8001056" cy="646331"/>
          </a:xfrm>
          <a:prstGeom prst="rect">
            <a:avLst/>
          </a:prstGeom>
        </p:spPr>
        <p:txBody>
          <a:bodyPr wrap="square">
            <a:spAutoFit/>
          </a:bodyPr>
          <a:lstStyle/>
          <a:p>
            <a:r>
              <a:rPr lang="fr-FR" b="1" u="none" strike="noStrike" dirty="0" smtClean="0">
                <a:solidFill>
                  <a:schemeClr val="bg1"/>
                </a:solidFill>
                <a:latin typeface="Papyrus" pitchFamily="66" charset="0"/>
              </a:rPr>
              <a:t>Hic {</a:t>
            </a:r>
            <a:r>
              <a:rPr lang="fr-FR" b="1" i="1" u="none" strike="noStrike" dirty="0" smtClean="0">
                <a:solidFill>
                  <a:schemeClr val="bg1"/>
                </a:solidFill>
                <a:latin typeface="Papyrus" pitchFamily="66" charset="0"/>
              </a:rPr>
              <a:t>Caesar</a:t>
            </a:r>
            <a:r>
              <a:rPr lang="fr-FR" b="1" u="none" strike="noStrike" dirty="0" smtClean="0">
                <a:solidFill>
                  <a:schemeClr val="bg1"/>
                </a:solidFill>
                <a:latin typeface="Papyrus" pitchFamily="66" charset="0"/>
              </a:rPr>
              <a:t>} </a:t>
            </a:r>
            <a:r>
              <a:rPr lang="fr-FR" b="1" u="none" strike="noStrike" dirty="0" err="1" smtClean="0">
                <a:solidFill>
                  <a:schemeClr val="bg1"/>
                </a:solidFill>
                <a:latin typeface="Papyrus" pitchFamily="66" charset="0"/>
              </a:rPr>
              <a:t>nobilissima</a:t>
            </a:r>
            <a:r>
              <a:rPr lang="fr-FR" b="1" u="none" strike="noStrike" dirty="0" smtClean="0">
                <a:solidFill>
                  <a:schemeClr val="bg1"/>
                </a:solidFill>
                <a:latin typeface="Papyrus" pitchFamily="66" charset="0"/>
              </a:rPr>
              <a:t> </a:t>
            </a:r>
            <a:r>
              <a:rPr lang="fr-FR" b="1" u="none" strike="noStrike" dirty="0" err="1" smtClean="0">
                <a:solidFill>
                  <a:schemeClr val="bg1"/>
                </a:solidFill>
                <a:latin typeface="Papyrus" pitchFamily="66" charset="0"/>
              </a:rPr>
              <a:t>Juliorum</a:t>
            </a:r>
            <a:r>
              <a:rPr lang="fr-FR" b="1" u="none" strike="noStrike" dirty="0" smtClean="0">
                <a:solidFill>
                  <a:schemeClr val="bg1"/>
                </a:solidFill>
                <a:latin typeface="Papyrus" pitchFamily="66" charset="0"/>
              </a:rPr>
              <a:t> </a:t>
            </a:r>
            <a:r>
              <a:rPr lang="fr-FR" b="1" u="none" strike="noStrike" dirty="0" err="1" smtClean="0">
                <a:solidFill>
                  <a:schemeClr val="bg1"/>
                </a:solidFill>
                <a:latin typeface="Papyrus" pitchFamily="66" charset="0"/>
              </a:rPr>
              <a:t>genitus</a:t>
            </a:r>
            <a:r>
              <a:rPr lang="fr-FR" b="1" u="none" strike="noStrike" dirty="0" smtClean="0">
                <a:solidFill>
                  <a:schemeClr val="bg1"/>
                </a:solidFill>
                <a:latin typeface="Papyrus" pitchFamily="66" charset="0"/>
              </a:rPr>
              <a:t> </a:t>
            </a:r>
            <a:r>
              <a:rPr lang="fr-FR" b="1" u="none" strike="noStrike" dirty="0" err="1" smtClean="0">
                <a:solidFill>
                  <a:schemeClr val="bg1"/>
                </a:solidFill>
                <a:latin typeface="Papyrus" pitchFamily="66" charset="0"/>
              </a:rPr>
              <a:t>familia</a:t>
            </a:r>
            <a:r>
              <a:rPr lang="fr-FR" b="1" u="none" strike="noStrike" dirty="0" smtClean="0">
                <a:solidFill>
                  <a:schemeClr val="bg1"/>
                </a:solidFill>
                <a:latin typeface="Papyrus" pitchFamily="66" charset="0"/>
              </a:rPr>
              <a:t>{</a:t>
            </a:r>
            <a:r>
              <a:rPr lang="fr-FR" b="1" i="1" u="none" strike="noStrike" dirty="0" smtClean="0">
                <a:solidFill>
                  <a:schemeClr val="bg1"/>
                </a:solidFill>
                <a:latin typeface="Papyrus" pitchFamily="66" charset="0"/>
              </a:rPr>
              <a:t>fuit</a:t>
            </a:r>
            <a:r>
              <a:rPr lang="fr-FR" b="1" u="none" strike="noStrike" dirty="0" smtClean="0">
                <a:solidFill>
                  <a:schemeClr val="bg1"/>
                </a:solidFill>
                <a:latin typeface="Papyrus" pitchFamily="66" charset="0"/>
              </a:rPr>
              <a:t>}, et, quod inter </a:t>
            </a:r>
            <a:r>
              <a:rPr lang="fr-FR" b="1" u="none" strike="noStrike" dirty="0" err="1" smtClean="0">
                <a:solidFill>
                  <a:schemeClr val="bg1"/>
                </a:solidFill>
                <a:latin typeface="Papyrus" pitchFamily="66" charset="0"/>
              </a:rPr>
              <a:t>omnis</a:t>
            </a:r>
            <a:r>
              <a:rPr lang="fr-FR" b="1" u="none" strike="noStrike" dirty="0" smtClean="0">
                <a:solidFill>
                  <a:schemeClr val="bg1"/>
                </a:solidFill>
                <a:latin typeface="Papyrus" pitchFamily="66" charset="0"/>
              </a:rPr>
              <a:t> </a:t>
            </a:r>
            <a:r>
              <a:rPr lang="fr-FR" b="1" u="none" strike="noStrike" dirty="0" err="1" smtClean="0">
                <a:solidFill>
                  <a:schemeClr val="bg1"/>
                </a:solidFill>
                <a:latin typeface="Papyrus" pitchFamily="66" charset="0"/>
              </a:rPr>
              <a:t>antiquitatis</a:t>
            </a:r>
            <a:r>
              <a:rPr lang="fr-FR" b="1" u="none" strike="noStrike" dirty="0" smtClean="0">
                <a:solidFill>
                  <a:schemeClr val="bg1"/>
                </a:solidFill>
                <a:latin typeface="Papyrus" pitchFamily="66" charset="0"/>
              </a:rPr>
              <a:t> </a:t>
            </a:r>
            <a:r>
              <a:rPr lang="fr-FR" b="1" u="none" strike="noStrike" dirty="0" err="1" smtClean="0">
                <a:solidFill>
                  <a:schemeClr val="bg1"/>
                </a:solidFill>
                <a:latin typeface="Papyrus" pitchFamily="66" charset="0"/>
              </a:rPr>
              <a:t>studiosos</a:t>
            </a:r>
            <a:r>
              <a:rPr lang="fr-FR" b="1" u="none" strike="noStrike" dirty="0" smtClean="0">
                <a:solidFill>
                  <a:schemeClr val="bg1"/>
                </a:solidFill>
                <a:latin typeface="Papyrus" pitchFamily="66" charset="0"/>
              </a:rPr>
              <a:t> </a:t>
            </a:r>
            <a:r>
              <a:rPr lang="fr-FR" b="1" u="none" strike="noStrike" dirty="0" err="1" smtClean="0">
                <a:solidFill>
                  <a:schemeClr val="bg1"/>
                </a:solidFill>
                <a:latin typeface="Papyrus" pitchFamily="66" charset="0"/>
              </a:rPr>
              <a:t>constabat</a:t>
            </a:r>
            <a:r>
              <a:rPr lang="fr-FR" b="1" u="none" strike="noStrike" dirty="0" smtClean="0">
                <a:solidFill>
                  <a:schemeClr val="bg1"/>
                </a:solidFill>
                <a:latin typeface="Papyrus" pitchFamily="66" charset="0"/>
              </a:rPr>
              <a:t>, ab Anchise </a:t>
            </a:r>
            <a:r>
              <a:rPr lang="fr-FR" b="1" u="none" strike="noStrike" dirty="0" err="1" smtClean="0">
                <a:solidFill>
                  <a:schemeClr val="bg1"/>
                </a:solidFill>
                <a:latin typeface="Papyrus" pitchFamily="66" charset="0"/>
              </a:rPr>
              <a:t>ac</a:t>
            </a:r>
            <a:r>
              <a:rPr lang="fr-FR" b="1" u="none" strike="noStrike" dirty="0" smtClean="0">
                <a:solidFill>
                  <a:schemeClr val="bg1"/>
                </a:solidFill>
                <a:latin typeface="Papyrus" pitchFamily="66" charset="0"/>
              </a:rPr>
              <a:t> </a:t>
            </a:r>
            <a:r>
              <a:rPr lang="fr-FR" b="1" u="none" strike="noStrike" dirty="0" err="1" smtClean="0">
                <a:solidFill>
                  <a:schemeClr val="bg1"/>
                </a:solidFill>
                <a:latin typeface="Papyrus" pitchFamily="66" charset="0"/>
              </a:rPr>
              <a:t>Venere</a:t>
            </a:r>
            <a:r>
              <a:rPr lang="fr-FR" b="1" u="none" strike="noStrike" dirty="0" smtClean="0">
                <a:solidFill>
                  <a:schemeClr val="bg1"/>
                </a:solidFill>
                <a:latin typeface="Papyrus" pitchFamily="66" charset="0"/>
              </a:rPr>
              <a:t> </a:t>
            </a:r>
            <a:r>
              <a:rPr lang="fr-FR" b="1" u="none" strike="noStrike" dirty="0" err="1" smtClean="0">
                <a:solidFill>
                  <a:schemeClr val="bg1"/>
                </a:solidFill>
                <a:latin typeface="Papyrus" pitchFamily="66" charset="0"/>
              </a:rPr>
              <a:t>deducens</a:t>
            </a:r>
            <a:r>
              <a:rPr lang="fr-FR" b="1" u="none" strike="noStrike" dirty="0" smtClean="0">
                <a:solidFill>
                  <a:schemeClr val="bg1"/>
                </a:solidFill>
                <a:latin typeface="Papyrus" pitchFamily="66" charset="0"/>
              </a:rPr>
              <a:t> </a:t>
            </a:r>
            <a:r>
              <a:rPr lang="fr-FR" b="1" u="none" strike="noStrike" dirty="0" err="1" smtClean="0">
                <a:solidFill>
                  <a:schemeClr val="bg1"/>
                </a:solidFill>
                <a:latin typeface="Papyrus" pitchFamily="66" charset="0"/>
              </a:rPr>
              <a:t>genus</a:t>
            </a:r>
            <a:r>
              <a:rPr lang="fr-FR" b="1" u="none" strike="noStrike" dirty="0" smtClean="0">
                <a:solidFill>
                  <a:schemeClr val="bg1"/>
                </a:solidFill>
                <a:latin typeface="Papyrus" pitchFamily="66" charset="0"/>
              </a:rPr>
              <a:t>. </a:t>
            </a:r>
            <a:endParaRPr lang="fr-FR" dirty="0"/>
          </a:p>
        </p:txBody>
      </p:sp>
      <p:sp>
        <p:nvSpPr>
          <p:cNvPr id="6" name="Rectangle 5"/>
          <p:cNvSpPr/>
          <p:nvPr/>
        </p:nvSpPr>
        <p:spPr>
          <a:xfrm>
            <a:off x="500034" y="2143116"/>
            <a:ext cx="4572000" cy="1477328"/>
          </a:xfrm>
          <a:prstGeom prst="rect">
            <a:avLst/>
          </a:prstGeom>
        </p:spPr>
        <p:txBody>
          <a:bodyPr>
            <a:spAutoFit/>
          </a:bodyPr>
          <a:lstStyle/>
          <a:p>
            <a:pPr algn="just"/>
            <a:r>
              <a:rPr lang="fr-FR" b="1" u="none" strike="noStrike" dirty="0" smtClean="0">
                <a:latin typeface="Taffy" pitchFamily="66" charset="0"/>
              </a:rPr>
              <a:t>Ce grand empereur, Jules fut issu d'une famille très noble, et ce qui était établi par ceux qui étudiaient l'antiquité, c'était qu'il aurait des origines divines venant d’ Anchise et de Vénus. (Rémi)</a:t>
            </a:r>
            <a:endParaRPr lang="fr-FR" b="1" u="none" strike="noStrike" dirty="0">
              <a:latin typeface="Taffy" pitchFamily="66" charset="0"/>
            </a:endParaRPr>
          </a:p>
        </p:txBody>
      </p:sp>
      <p:sp>
        <p:nvSpPr>
          <p:cNvPr id="7" name="Rectangle 6"/>
          <p:cNvSpPr/>
          <p:nvPr/>
        </p:nvSpPr>
        <p:spPr>
          <a:xfrm>
            <a:off x="5072066" y="3500438"/>
            <a:ext cx="3929058" cy="1200329"/>
          </a:xfrm>
          <a:prstGeom prst="rect">
            <a:avLst/>
          </a:prstGeom>
        </p:spPr>
        <p:txBody>
          <a:bodyPr wrap="square">
            <a:spAutoFit/>
          </a:bodyPr>
          <a:lstStyle/>
          <a:p>
            <a:pPr algn="just"/>
            <a:r>
              <a:rPr lang="fr-FR" b="1" u="none" strike="noStrike" dirty="0" smtClean="0">
                <a:latin typeface="Taffy" pitchFamily="66" charset="0"/>
              </a:rPr>
              <a:t>César était né de la famille la plus noble, et , d'après les chercheurs de l'antiquité, il descendrait d'Anchise et de Vénus. (Margaux)</a:t>
            </a:r>
            <a:endParaRPr lang="fr-FR" b="1" u="none" strike="noStrike" dirty="0">
              <a:latin typeface="Taffy" pitchFamily="66" charset="0"/>
            </a:endParaRPr>
          </a:p>
        </p:txBody>
      </p:sp>
      <p:pic>
        <p:nvPicPr>
          <p:cNvPr id="1025" name="Picture 1" descr="http://www1.bestgraph.com/gifs/ecole/interro/interro-06.gif"/>
          <p:cNvPicPr>
            <a:picLocks noChangeAspect="1" noChangeArrowheads="1" noCrop="1"/>
          </p:cNvPicPr>
          <p:nvPr/>
        </p:nvPicPr>
        <p:blipFill>
          <a:blip r:embed="rId2" cstate="print"/>
          <a:srcRect/>
          <a:stretch>
            <a:fillRect/>
          </a:stretch>
        </p:blipFill>
        <p:spPr bwMode="auto">
          <a:xfrm>
            <a:off x="4000496" y="1428736"/>
            <a:ext cx="1000132" cy="1000132"/>
          </a:xfrm>
          <a:prstGeom prst="rect">
            <a:avLst/>
          </a:prstGeom>
          <a:noFill/>
        </p:spPr>
      </p:pic>
      <p:sp>
        <p:nvSpPr>
          <p:cNvPr id="9" name="Rectangle 8"/>
          <p:cNvSpPr/>
          <p:nvPr/>
        </p:nvSpPr>
        <p:spPr>
          <a:xfrm>
            <a:off x="571472" y="4071942"/>
            <a:ext cx="4572000" cy="923330"/>
          </a:xfrm>
          <a:prstGeom prst="rect">
            <a:avLst/>
          </a:prstGeom>
        </p:spPr>
        <p:txBody>
          <a:bodyPr>
            <a:spAutoFit/>
          </a:bodyPr>
          <a:lstStyle/>
          <a:p>
            <a:pPr algn="just"/>
            <a:r>
              <a:rPr lang="fr-FR" b="1" u="none" strike="noStrike" dirty="0" smtClean="0">
                <a:latin typeface="Taffy" pitchFamily="66" charset="0"/>
              </a:rPr>
              <a:t>Ici, Jules César était né de la plus noble famille, et, pour ceux qui étudiaient l'antiquité, César descendait d’ Anchise et Venus. (Léa)</a:t>
            </a:r>
            <a:endParaRPr lang="fr-FR" b="1" u="none" strike="noStrike" dirty="0">
              <a:latin typeface="Taffy" pitchFamily="66" charset="0"/>
            </a:endParaRPr>
          </a:p>
        </p:txBody>
      </p:sp>
      <p:sp>
        <p:nvSpPr>
          <p:cNvPr id="11" name="Rectangle 10"/>
          <p:cNvSpPr/>
          <p:nvPr/>
        </p:nvSpPr>
        <p:spPr>
          <a:xfrm>
            <a:off x="5143504" y="1500174"/>
            <a:ext cx="3714744" cy="1477328"/>
          </a:xfrm>
          <a:prstGeom prst="rect">
            <a:avLst/>
          </a:prstGeom>
        </p:spPr>
        <p:txBody>
          <a:bodyPr wrap="square">
            <a:spAutoFit/>
          </a:bodyPr>
          <a:lstStyle/>
          <a:p>
            <a:pPr algn="just"/>
            <a:r>
              <a:rPr lang="fr-FR" b="1" dirty="0">
                <a:latin typeface="Taffy" pitchFamily="66" charset="0"/>
              </a:rPr>
              <a:t>C</a:t>
            </a:r>
            <a:r>
              <a:rPr lang="fr-FR" b="1" dirty="0" smtClean="0">
                <a:latin typeface="Taffy" pitchFamily="66" charset="0"/>
              </a:rPr>
              <a:t>ésar, né de la famille la plus noble, parce que depuis la nuit des temps il s'intéresse à maintenir , à partir d’ </a:t>
            </a:r>
            <a:r>
              <a:rPr lang="fr-FR" b="1" dirty="0">
                <a:latin typeface="Taffy" pitchFamily="66" charset="0"/>
              </a:rPr>
              <a:t>A</a:t>
            </a:r>
            <a:r>
              <a:rPr lang="fr-FR" b="1" dirty="0" smtClean="0">
                <a:latin typeface="Taffy" pitchFamily="66" charset="0"/>
              </a:rPr>
              <a:t>nchise et Vénus fonder de son origine. (Céline)</a:t>
            </a:r>
            <a:endParaRPr lang="fr-FR" b="1" dirty="0">
              <a:latin typeface="Taffy" pitchFamily="66" charset="0"/>
            </a:endParaRPr>
          </a:p>
        </p:txBody>
      </p:sp>
      <p:sp>
        <p:nvSpPr>
          <p:cNvPr id="12" name="Ellipse 11"/>
          <p:cNvSpPr/>
          <p:nvPr/>
        </p:nvSpPr>
        <p:spPr>
          <a:xfrm>
            <a:off x="2500298" y="5214950"/>
            <a:ext cx="4572032" cy="857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C00000"/>
                </a:solidFill>
                <a:latin typeface="AndrewScript_1.6" pitchFamily="2" charset="0"/>
              </a:rPr>
              <a:t>Quel texte se rapproche le plus du texte latin?</a:t>
            </a:r>
            <a:endParaRPr lang="fr-FR" dirty="0">
              <a:solidFill>
                <a:srgbClr val="C00000"/>
              </a:solidFill>
              <a:latin typeface="AndrewScript_1.6" pitchFamily="2"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9" presetClass="path" presetSubtype="0" accel="50000" decel="50000" fill="hold" grpId="0" nodeType="clickEffect">
                                  <p:stCondLst>
                                    <p:cond delay="0"/>
                                  </p:stCondLst>
                                  <p:childTnLst>
                                    <p:animMotion origin="layout" path="M 0 0  C 0 0.04667  0.028 0.08267  0.062 0.08267  C 0.097 0.08267  0.125 0.04667  0.125 0  C 0.125 -0.04667  0.153 -0.08267  0.188 -0.08267  C 0.222 -0.08267  0.25 -0.04667  0.25 0  E" pathEditMode="relative" ptsTypes="">
                                      <p:cBhvr>
                                        <p:cTn id="35" dur="2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9" grpId="0"/>
      <p:bldP spid="11"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428604"/>
            <a:ext cx="7429552" cy="646331"/>
          </a:xfrm>
          <a:prstGeom prst="rect">
            <a:avLst/>
          </a:prstGeom>
        </p:spPr>
        <p:txBody>
          <a:bodyPr wrap="square">
            <a:spAutoFit/>
          </a:bodyPr>
          <a:lstStyle/>
          <a:p>
            <a:r>
              <a:rPr lang="fr-FR" u="none" strike="noStrike" dirty="0" smtClean="0">
                <a:solidFill>
                  <a:schemeClr val="bg1"/>
                </a:solidFill>
                <a:latin typeface="Papyrus" pitchFamily="66" charset="0"/>
              </a:rPr>
              <a:t>Hic {</a:t>
            </a:r>
            <a:r>
              <a:rPr lang="fr-FR" i="1" u="none" strike="noStrike" dirty="0" smtClean="0">
                <a:solidFill>
                  <a:schemeClr val="bg1"/>
                </a:solidFill>
                <a:latin typeface="Papyrus" pitchFamily="66" charset="0"/>
              </a:rPr>
              <a:t>Caesar</a:t>
            </a:r>
            <a:r>
              <a:rPr lang="fr-FR" u="none" strike="noStrike" dirty="0" smtClean="0">
                <a:solidFill>
                  <a:schemeClr val="bg1"/>
                </a:solidFill>
                <a:latin typeface="Papyrus" pitchFamily="66" charset="0"/>
              </a:rPr>
              <a:t>}  fuit </a:t>
            </a:r>
            <a:r>
              <a:rPr lang="fr-FR" i="1" u="none" strike="noStrike" dirty="0" smtClean="0">
                <a:solidFill>
                  <a:schemeClr val="bg1"/>
                </a:solidFill>
                <a:latin typeface="Papyrus" pitchFamily="66" charset="0"/>
              </a:rPr>
              <a:t> </a:t>
            </a:r>
            <a:r>
              <a:rPr lang="fr-FR" u="none" strike="noStrike" dirty="0" err="1" smtClean="0">
                <a:solidFill>
                  <a:schemeClr val="bg1"/>
                </a:solidFill>
                <a:latin typeface="Papyrus" pitchFamily="66" charset="0"/>
              </a:rPr>
              <a:t>genitus</a:t>
            </a:r>
            <a:r>
              <a:rPr lang="fr-FR" u="none" strike="noStrike" dirty="0" smtClean="0">
                <a:solidFill>
                  <a:schemeClr val="bg1"/>
                </a:solidFill>
                <a:latin typeface="Papyrus" pitchFamily="66" charset="0"/>
              </a:rPr>
              <a:t>  </a:t>
            </a:r>
            <a:r>
              <a:rPr lang="fr-FR" u="none" strike="noStrike" dirty="0" err="1" smtClean="0">
                <a:solidFill>
                  <a:schemeClr val="bg1"/>
                </a:solidFill>
                <a:latin typeface="Papyrus" pitchFamily="66" charset="0"/>
              </a:rPr>
              <a:t>nobil</a:t>
            </a:r>
            <a:r>
              <a:rPr lang="fr-FR" b="1" u="none" strike="noStrike" dirty="0" err="1" smtClean="0">
                <a:solidFill>
                  <a:schemeClr val="bg1"/>
                </a:solidFill>
                <a:latin typeface="Papyrus" pitchFamily="66" charset="0"/>
              </a:rPr>
              <a:t>issima</a:t>
            </a:r>
            <a:r>
              <a:rPr lang="fr-FR" u="none" strike="noStrike" dirty="0" smtClean="0">
                <a:solidFill>
                  <a:schemeClr val="bg1"/>
                </a:solidFill>
                <a:latin typeface="Papyrus" pitchFamily="66" charset="0"/>
              </a:rPr>
              <a:t> </a:t>
            </a:r>
            <a:r>
              <a:rPr lang="fr-FR" u="none" strike="noStrike" dirty="0" err="1" smtClean="0">
                <a:solidFill>
                  <a:schemeClr val="bg1"/>
                </a:solidFill>
                <a:latin typeface="Papyrus" pitchFamily="66" charset="0"/>
              </a:rPr>
              <a:t>familiaJuli</a:t>
            </a:r>
            <a:r>
              <a:rPr lang="fr-FR" b="1" u="none" strike="noStrike" dirty="0" err="1" smtClean="0">
                <a:solidFill>
                  <a:schemeClr val="bg1"/>
                </a:solidFill>
                <a:latin typeface="Papyrus" pitchFamily="66" charset="0"/>
              </a:rPr>
              <a:t>orum</a:t>
            </a:r>
            <a:r>
              <a:rPr lang="fr-FR" u="none" strike="noStrike" dirty="0" smtClean="0">
                <a:solidFill>
                  <a:schemeClr val="bg1"/>
                </a:solidFill>
                <a:latin typeface="Papyrus" pitchFamily="66" charset="0"/>
              </a:rPr>
              <a:t> </a:t>
            </a:r>
          </a:p>
          <a:p>
            <a:endParaRPr lang="fr-FR" dirty="0"/>
          </a:p>
        </p:txBody>
      </p:sp>
      <p:sp>
        <p:nvSpPr>
          <p:cNvPr id="3" name="Rectangle 2"/>
          <p:cNvSpPr/>
          <p:nvPr/>
        </p:nvSpPr>
        <p:spPr>
          <a:xfrm>
            <a:off x="642910" y="2071678"/>
            <a:ext cx="5929354" cy="923330"/>
          </a:xfrm>
          <a:prstGeom prst="rect">
            <a:avLst/>
          </a:prstGeom>
        </p:spPr>
        <p:txBody>
          <a:bodyPr wrap="square">
            <a:spAutoFit/>
          </a:bodyPr>
          <a:lstStyle/>
          <a:p>
            <a:r>
              <a:rPr lang="fr-FR" u="none" strike="noStrike" dirty="0" smtClean="0">
                <a:solidFill>
                  <a:schemeClr val="bg1"/>
                </a:solidFill>
                <a:latin typeface="Papyrus" pitchFamily="66" charset="0"/>
              </a:rPr>
              <a:t>et,</a:t>
            </a:r>
          </a:p>
          <a:p>
            <a:r>
              <a:rPr lang="fr-FR" u="none" strike="noStrike" dirty="0" smtClean="0">
                <a:solidFill>
                  <a:schemeClr val="bg1"/>
                </a:solidFill>
                <a:latin typeface="Papyrus" pitchFamily="66" charset="0"/>
              </a:rPr>
              <a:t> quod </a:t>
            </a:r>
            <a:r>
              <a:rPr lang="fr-FR" u="none" strike="noStrike" dirty="0" err="1" smtClean="0">
                <a:solidFill>
                  <a:schemeClr val="bg1"/>
                </a:solidFill>
                <a:latin typeface="Papyrus" pitchFamily="66" charset="0"/>
              </a:rPr>
              <a:t>constabat</a:t>
            </a:r>
            <a:r>
              <a:rPr lang="fr-FR" u="none" strike="noStrike" dirty="0" smtClean="0">
                <a:solidFill>
                  <a:schemeClr val="bg1"/>
                </a:solidFill>
                <a:latin typeface="Papyrus" pitchFamily="66" charset="0"/>
              </a:rPr>
              <a:t> inter </a:t>
            </a:r>
            <a:r>
              <a:rPr lang="fr-FR" u="none" strike="noStrike" dirty="0" err="1" smtClean="0">
                <a:solidFill>
                  <a:schemeClr val="bg1"/>
                </a:solidFill>
                <a:latin typeface="Papyrus" pitchFamily="66" charset="0"/>
              </a:rPr>
              <a:t>studiosos</a:t>
            </a:r>
            <a:r>
              <a:rPr lang="fr-FR" u="none" strike="noStrike" dirty="0" smtClean="0">
                <a:solidFill>
                  <a:schemeClr val="bg1"/>
                </a:solidFill>
                <a:latin typeface="Papyrus" pitchFamily="66" charset="0"/>
              </a:rPr>
              <a:t> </a:t>
            </a:r>
            <a:r>
              <a:rPr lang="fr-FR" u="none" strike="noStrike" dirty="0" err="1" smtClean="0">
                <a:solidFill>
                  <a:schemeClr val="bg1"/>
                </a:solidFill>
                <a:latin typeface="Papyrus" pitchFamily="66" charset="0"/>
              </a:rPr>
              <a:t>omnis</a:t>
            </a:r>
            <a:r>
              <a:rPr lang="fr-FR" u="none" strike="noStrike" dirty="0" smtClean="0">
                <a:solidFill>
                  <a:schemeClr val="bg1"/>
                </a:solidFill>
                <a:latin typeface="Papyrus" pitchFamily="66" charset="0"/>
              </a:rPr>
              <a:t> </a:t>
            </a:r>
            <a:r>
              <a:rPr lang="fr-FR" u="none" strike="noStrike" dirty="0" err="1" smtClean="0">
                <a:solidFill>
                  <a:schemeClr val="bg1"/>
                </a:solidFill>
                <a:latin typeface="Papyrus" pitchFamily="66" charset="0"/>
              </a:rPr>
              <a:t>antiquitatis</a:t>
            </a:r>
            <a:r>
              <a:rPr lang="fr-FR" u="none" strike="noStrike" dirty="0" smtClean="0">
                <a:solidFill>
                  <a:schemeClr val="bg1"/>
                </a:solidFill>
                <a:latin typeface="Papyrus" pitchFamily="66" charset="0"/>
              </a:rPr>
              <a:t>, </a:t>
            </a:r>
          </a:p>
          <a:p>
            <a:endParaRPr lang="fr-FR" dirty="0" smtClean="0">
              <a:solidFill>
                <a:schemeClr val="bg1"/>
              </a:solidFill>
              <a:latin typeface="Papyrus" pitchFamily="66" charset="0"/>
            </a:endParaRPr>
          </a:p>
        </p:txBody>
      </p:sp>
      <p:sp>
        <p:nvSpPr>
          <p:cNvPr id="4" name="Rectangle 3"/>
          <p:cNvSpPr/>
          <p:nvPr/>
        </p:nvSpPr>
        <p:spPr>
          <a:xfrm>
            <a:off x="714348" y="3786190"/>
            <a:ext cx="4001416" cy="369332"/>
          </a:xfrm>
          <a:prstGeom prst="rect">
            <a:avLst/>
          </a:prstGeom>
        </p:spPr>
        <p:txBody>
          <a:bodyPr wrap="none">
            <a:spAutoFit/>
          </a:bodyPr>
          <a:lstStyle/>
          <a:p>
            <a:r>
              <a:rPr lang="fr-FR" dirty="0" err="1" smtClean="0">
                <a:solidFill>
                  <a:schemeClr val="bg1"/>
                </a:solidFill>
                <a:latin typeface="Papyrus" pitchFamily="66" charset="0"/>
              </a:rPr>
              <a:t>g</a:t>
            </a:r>
            <a:r>
              <a:rPr lang="fr-FR" u="none" strike="noStrike" dirty="0" err="1" smtClean="0">
                <a:solidFill>
                  <a:schemeClr val="bg1"/>
                </a:solidFill>
                <a:latin typeface="Papyrus" pitchFamily="66" charset="0"/>
              </a:rPr>
              <a:t>enus</a:t>
            </a:r>
            <a:r>
              <a:rPr lang="fr-FR" u="none" strike="noStrike" dirty="0" smtClean="0">
                <a:solidFill>
                  <a:schemeClr val="bg1"/>
                </a:solidFill>
                <a:latin typeface="Papyrus" pitchFamily="66" charset="0"/>
              </a:rPr>
              <a:t> </a:t>
            </a:r>
            <a:r>
              <a:rPr lang="fr-FR" u="none" strike="noStrike" dirty="0" err="1" smtClean="0">
                <a:solidFill>
                  <a:schemeClr val="bg1"/>
                </a:solidFill>
                <a:latin typeface="Papyrus" pitchFamily="66" charset="0"/>
              </a:rPr>
              <a:t>deducens</a:t>
            </a:r>
            <a:r>
              <a:rPr lang="fr-FR" u="none" strike="noStrike" dirty="0" smtClean="0">
                <a:solidFill>
                  <a:schemeClr val="bg1"/>
                </a:solidFill>
                <a:latin typeface="Papyrus" pitchFamily="66" charset="0"/>
              </a:rPr>
              <a:t> ab Anchise </a:t>
            </a:r>
            <a:r>
              <a:rPr lang="fr-FR" u="none" strike="noStrike" dirty="0" err="1" smtClean="0">
                <a:solidFill>
                  <a:schemeClr val="bg1"/>
                </a:solidFill>
                <a:latin typeface="Papyrus" pitchFamily="66" charset="0"/>
              </a:rPr>
              <a:t>ac</a:t>
            </a:r>
            <a:r>
              <a:rPr lang="fr-FR" u="none" strike="noStrike" dirty="0" smtClean="0">
                <a:solidFill>
                  <a:schemeClr val="bg1"/>
                </a:solidFill>
                <a:latin typeface="Papyrus" pitchFamily="66" charset="0"/>
              </a:rPr>
              <a:t> </a:t>
            </a:r>
            <a:r>
              <a:rPr lang="fr-FR" u="none" strike="noStrike" dirty="0" err="1" smtClean="0">
                <a:solidFill>
                  <a:schemeClr val="bg1"/>
                </a:solidFill>
                <a:latin typeface="Papyrus" pitchFamily="66" charset="0"/>
              </a:rPr>
              <a:t>Venere</a:t>
            </a:r>
            <a:endParaRPr lang="fr-FR" dirty="0"/>
          </a:p>
        </p:txBody>
      </p:sp>
      <p:sp>
        <p:nvSpPr>
          <p:cNvPr id="5" name="Rectangle 4"/>
          <p:cNvSpPr/>
          <p:nvPr/>
        </p:nvSpPr>
        <p:spPr>
          <a:xfrm>
            <a:off x="5286380" y="4357694"/>
            <a:ext cx="3286148" cy="1446550"/>
          </a:xfrm>
          <a:prstGeom prst="rect">
            <a:avLst/>
          </a:prstGeom>
        </p:spPr>
        <p:txBody>
          <a:bodyPr wrap="square">
            <a:spAutoFit/>
          </a:bodyPr>
          <a:lstStyle/>
          <a:p>
            <a:r>
              <a:rPr lang="fr-FR" dirty="0"/>
              <a:t> </a:t>
            </a:r>
            <a:r>
              <a:rPr lang="fr-FR" sz="1400" b="1" dirty="0" err="1">
                <a:latin typeface="Corbel" pitchFamily="34" charset="0"/>
              </a:rPr>
              <a:t>genus</a:t>
            </a:r>
            <a:r>
              <a:rPr lang="fr-FR" sz="1400" b="1" dirty="0">
                <a:latin typeface="Corbel" pitchFamily="34" charset="0"/>
              </a:rPr>
              <a:t>,  </a:t>
            </a:r>
            <a:r>
              <a:rPr lang="fr-FR" sz="1400" b="1" dirty="0" err="1">
                <a:latin typeface="Corbel" pitchFamily="34" charset="0"/>
              </a:rPr>
              <a:t>eris</a:t>
            </a:r>
            <a:r>
              <a:rPr lang="fr-FR" sz="1400" b="1" dirty="0">
                <a:latin typeface="Corbel" pitchFamily="34" charset="0"/>
              </a:rPr>
              <a:t>, n</a:t>
            </a:r>
            <a:r>
              <a:rPr lang="fr-FR" sz="1400" dirty="0">
                <a:latin typeface="Corbel" pitchFamily="34" charset="0"/>
              </a:rPr>
              <a:t>. : race, origine, espèce</a:t>
            </a:r>
          </a:p>
          <a:p>
            <a:r>
              <a:rPr lang="fr-FR" sz="1400" dirty="0">
                <a:latin typeface="Corbel" pitchFamily="34" charset="0"/>
              </a:rPr>
              <a:t> </a:t>
            </a:r>
            <a:r>
              <a:rPr lang="fr-FR" sz="1400" b="1" dirty="0" err="1">
                <a:latin typeface="Corbel" pitchFamily="34" charset="0"/>
              </a:rPr>
              <a:t>deduco</a:t>
            </a:r>
            <a:r>
              <a:rPr lang="fr-FR" sz="1400" b="1" dirty="0">
                <a:latin typeface="Corbel" pitchFamily="34" charset="0"/>
              </a:rPr>
              <a:t>,  </a:t>
            </a:r>
            <a:r>
              <a:rPr lang="fr-FR" sz="1400" b="1" dirty="0" err="1">
                <a:latin typeface="Corbel" pitchFamily="34" charset="0"/>
              </a:rPr>
              <a:t>is</a:t>
            </a:r>
            <a:r>
              <a:rPr lang="fr-FR" sz="1400" b="1" dirty="0">
                <a:latin typeface="Corbel" pitchFamily="34" charset="0"/>
              </a:rPr>
              <a:t>, </a:t>
            </a:r>
            <a:r>
              <a:rPr lang="fr-FR" sz="1400" b="1" dirty="0" err="1">
                <a:latin typeface="Corbel" pitchFamily="34" charset="0"/>
              </a:rPr>
              <a:t>ere</a:t>
            </a:r>
            <a:r>
              <a:rPr lang="fr-FR" sz="1400" b="1" dirty="0">
                <a:latin typeface="Corbel" pitchFamily="34" charset="0"/>
              </a:rPr>
              <a:t>, </a:t>
            </a:r>
            <a:r>
              <a:rPr lang="fr-FR" sz="1400" b="1" dirty="0" err="1">
                <a:latin typeface="Corbel" pitchFamily="34" charset="0"/>
              </a:rPr>
              <a:t>duxi</a:t>
            </a:r>
            <a:r>
              <a:rPr lang="fr-FR" sz="1400" b="1" dirty="0">
                <a:latin typeface="Corbel" pitchFamily="34" charset="0"/>
              </a:rPr>
              <a:t>, </a:t>
            </a:r>
            <a:r>
              <a:rPr lang="fr-FR" sz="1400" b="1" dirty="0" err="1">
                <a:latin typeface="Corbel" pitchFamily="34" charset="0"/>
              </a:rPr>
              <a:t>ductum</a:t>
            </a:r>
            <a:r>
              <a:rPr lang="fr-FR" sz="1400" b="1" dirty="0">
                <a:latin typeface="Corbel" pitchFamily="34" charset="0"/>
              </a:rPr>
              <a:t> </a:t>
            </a:r>
            <a:r>
              <a:rPr lang="fr-FR" sz="1400" dirty="0">
                <a:latin typeface="Corbel" pitchFamily="34" charset="0"/>
              </a:rPr>
              <a:t>: 1.  faire descendre </a:t>
            </a:r>
          </a:p>
          <a:p>
            <a:r>
              <a:rPr lang="fr-FR" sz="1400" dirty="0">
                <a:latin typeface="Corbel" pitchFamily="34" charset="0"/>
              </a:rPr>
              <a:t> </a:t>
            </a:r>
            <a:r>
              <a:rPr lang="fr-FR" sz="1400" b="1" dirty="0" err="1">
                <a:latin typeface="Corbel" pitchFamily="34" charset="0"/>
              </a:rPr>
              <a:t>Anchises</a:t>
            </a:r>
            <a:r>
              <a:rPr lang="fr-FR" sz="1400" b="1" dirty="0">
                <a:latin typeface="Corbel" pitchFamily="34" charset="0"/>
              </a:rPr>
              <a:t>, </a:t>
            </a:r>
            <a:r>
              <a:rPr lang="fr-FR" sz="1400" b="1" dirty="0" err="1">
                <a:latin typeface="Corbel" pitchFamily="34" charset="0"/>
              </a:rPr>
              <a:t>ae</a:t>
            </a:r>
            <a:r>
              <a:rPr lang="fr-FR" sz="1400" b="1" dirty="0">
                <a:latin typeface="Corbel" pitchFamily="34" charset="0"/>
              </a:rPr>
              <a:t>, m </a:t>
            </a:r>
            <a:r>
              <a:rPr lang="fr-FR" sz="1400" dirty="0">
                <a:latin typeface="Corbel" pitchFamily="34" charset="0"/>
              </a:rPr>
              <a:t>: Anchise, père d'Enée</a:t>
            </a:r>
          </a:p>
          <a:p>
            <a:r>
              <a:rPr lang="fr-FR" sz="1400" dirty="0">
                <a:latin typeface="Corbel" pitchFamily="34" charset="0"/>
              </a:rPr>
              <a:t> </a:t>
            </a:r>
            <a:r>
              <a:rPr lang="fr-FR" sz="1400" b="1" dirty="0" err="1">
                <a:latin typeface="Corbel" pitchFamily="34" charset="0"/>
              </a:rPr>
              <a:t>ac</a:t>
            </a:r>
            <a:r>
              <a:rPr lang="fr-FR" sz="1400" b="1" dirty="0">
                <a:latin typeface="Corbel" pitchFamily="34" charset="0"/>
              </a:rPr>
              <a:t>,</a:t>
            </a:r>
            <a:r>
              <a:rPr lang="fr-FR" sz="1400" dirty="0">
                <a:latin typeface="Corbel" pitchFamily="34" charset="0"/>
              </a:rPr>
              <a:t> </a:t>
            </a:r>
            <a:r>
              <a:rPr lang="fr-FR" sz="1400" dirty="0" err="1">
                <a:latin typeface="Corbel" pitchFamily="34" charset="0"/>
              </a:rPr>
              <a:t>conj</a:t>
            </a:r>
            <a:r>
              <a:rPr lang="fr-FR" sz="1400" dirty="0">
                <a:latin typeface="Corbel" pitchFamily="34" charset="0"/>
              </a:rPr>
              <a:t>. : et, et aussi</a:t>
            </a:r>
          </a:p>
          <a:p>
            <a:r>
              <a:rPr lang="fr-FR" sz="1400" b="1" dirty="0">
                <a:latin typeface="Corbel" pitchFamily="34" charset="0"/>
              </a:rPr>
              <a:t>  Venus,  </a:t>
            </a:r>
            <a:r>
              <a:rPr lang="fr-FR" sz="1400" b="1" dirty="0" err="1">
                <a:latin typeface="Corbel" pitchFamily="34" charset="0"/>
              </a:rPr>
              <a:t>neris</a:t>
            </a:r>
            <a:r>
              <a:rPr lang="fr-FR" sz="1400" b="1" dirty="0">
                <a:latin typeface="Corbel" pitchFamily="34" charset="0"/>
              </a:rPr>
              <a:t>, f. </a:t>
            </a:r>
            <a:r>
              <a:rPr lang="fr-FR" sz="1400" dirty="0">
                <a:latin typeface="Corbel" pitchFamily="34" charset="0"/>
              </a:rPr>
              <a:t>: Vénus</a:t>
            </a:r>
          </a:p>
        </p:txBody>
      </p:sp>
      <p:sp>
        <p:nvSpPr>
          <p:cNvPr id="6" name="Rectangle 5"/>
          <p:cNvSpPr/>
          <p:nvPr/>
        </p:nvSpPr>
        <p:spPr>
          <a:xfrm>
            <a:off x="4857752" y="2571744"/>
            <a:ext cx="4071966" cy="1892826"/>
          </a:xfrm>
          <a:prstGeom prst="rect">
            <a:avLst/>
          </a:prstGeom>
        </p:spPr>
        <p:txBody>
          <a:bodyPr wrap="square">
            <a:spAutoFit/>
          </a:bodyPr>
          <a:lstStyle/>
          <a:p>
            <a:r>
              <a:rPr lang="fr-FR" sz="1300" b="1" dirty="0">
                <a:latin typeface="Corbel" pitchFamily="34" charset="0"/>
              </a:rPr>
              <a:t>quod</a:t>
            </a:r>
            <a:r>
              <a:rPr lang="fr-FR" sz="1300" dirty="0">
                <a:latin typeface="Corbel" pitchFamily="34" charset="0"/>
              </a:rPr>
              <a:t>: ce que</a:t>
            </a:r>
          </a:p>
          <a:p>
            <a:r>
              <a:rPr lang="fr-FR" sz="1300" b="1" dirty="0">
                <a:latin typeface="Corbel" pitchFamily="34" charset="0"/>
              </a:rPr>
              <a:t> </a:t>
            </a:r>
            <a:r>
              <a:rPr lang="fr-FR" sz="1300" b="1" dirty="0" err="1">
                <a:latin typeface="Corbel" pitchFamily="34" charset="0"/>
              </a:rPr>
              <a:t>consto</a:t>
            </a:r>
            <a:r>
              <a:rPr lang="fr-FR" sz="1300" b="1" dirty="0">
                <a:latin typeface="Corbel" pitchFamily="34" charset="0"/>
              </a:rPr>
              <a:t>,  as, are : impers. constat+</a:t>
            </a:r>
            <a:r>
              <a:rPr lang="fr-FR" sz="1300" b="1" dirty="0" err="1">
                <a:latin typeface="Corbel" pitchFamily="34" charset="0"/>
              </a:rPr>
              <a:t>prop</a:t>
            </a:r>
            <a:r>
              <a:rPr lang="fr-FR" sz="1300" b="1" dirty="0">
                <a:latin typeface="Corbel" pitchFamily="34" charset="0"/>
              </a:rPr>
              <a:t>. inf.</a:t>
            </a:r>
            <a:r>
              <a:rPr lang="fr-FR" sz="1300" dirty="0">
                <a:latin typeface="Corbel" pitchFamily="34" charset="0"/>
              </a:rPr>
              <a:t> : il est établi  ; </a:t>
            </a:r>
          </a:p>
          <a:p>
            <a:r>
              <a:rPr lang="fr-FR" sz="1300" dirty="0">
                <a:latin typeface="Corbel" pitchFamily="34" charset="0"/>
              </a:rPr>
              <a:t> </a:t>
            </a:r>
            <a:r>
              <a:rPr lang="fr-FR" sz="1300" b="1" dirty="0">
                <a:latin typeface="Corbel" pitchFamily="34" charset="0"/>
              </a:rPr>
              <a:t>inter, </a:t>
            </a:r>
            <a:r>
              <a:rPr lang="fr-FR" sz="1300" b="1" dirty="0" err="1">
                <a:latin typeface="Corbel" pitchFamily="34" charset="0"/>
              </a:rPr>
              <a:t>prép</a:t>
            </a:r>
            <a:r>
              <a:rPr lang="fr-FR" sz="1300" b="1" dirty="0">
                <a:latin typeface="Corbel" pitchFamily="34" charset="0"/>
              </a:rPr>
              <a:t>. + </a:t>
            </a:r>
            <a:r>
              <a:rPr lang="fr-FR" sz="1300" b="1" dirty="0" err="1">
                <a:latin typeface="Corbel" pitchFamily="34" charset="0"/>
              </a:rPr>
              <a:t>Acc</a:t>
            </a:r>
            <a:r>
              <a:rPr lang="fr-FR" sz="1300" dirty="0">
                <a:latin typeface="Corbel" pitchFamily="34" charset="0"/>
              </a:rPr>
              <a:t>. : parmi, entre</a:t>
            </a:r>
          </a:p>
          <a:p>
            <a:r>
              <a:rPr lang="fr-FR" sz="1300" b="1" dirty="0">
                <a:latin typeface="Corbel" pitchFamily="34" charset="0"/>
              </a:rPr>
              <a:t> </a:t>
            </a:r>
            <a:r>
              <a:rPr lang="fr-FR" sz="1300" b="1" dirty="0" err="1">
                <a:latin typeface="Corbel" pitchFamily="34" charset="0"/>
              </a:rPr>
              <a:t>omnis</a:t>
            </a:r>
            <a:r>
              <a:rPr lang="fr-FR" sz="1300" b="1" dirty="0">
                <a:latin typeface="Corbel" pitchFamily="34" charset="0"/>
              </a:rPr>
              <a:t>,  e </a:t>
            </a:r>
            <a:r>
              <a:rPr lang="fr-FR" sz="1300" dirty="0">
                <a:latin typeface="Corbel" pitchFamily="34" charset="0"/>
              </a:rPr>
              <a:t>: tout</a:t>
            </a:r>
          </a:p>
          <a:p>
            <a:r>
              <a:rPr lang="fr-FR" sz="1300" b="1" dirty="0" err="1">
                <a:latin typeface="Corbel" pitchFamily="34" charset="0"/>
              </a:rPr>
              <a:t>studiosus</a:t>
            </a:r>
            <a:r>
              <a:rPr lang="fr-FR" sz="1300" b="1" dirty="0">
                <a:latin typeface="Corbel" pitchFamily="34" charset="0"/>
              </a:rPr>
              <a:t>, a, </a:t>
            </a:r>
            <a:r>
              <a:rPr lang="fr-FR" sz="1300" b="1" dirty="0" err="1">
                <a:latin typeface="Corbel" pitchFamily="34" charset="0"/>
              </a:rPr>
              <a:t>um</a:t>
            </a:r>
            <a:r>
              <a:rPr lang="fr-FR" sz="1300" b="1" dirty="0">
                <a:latin typeface="Corbel" pitchFamily="34" charset="0"/>
              </a:rPr>
              <a:t> </a:t>
            </a:r>
            <a:r>
              <a:rPr lang="fr-FR" sz="1300" dirty="0">
                <a:latin typeface="Corbel" pitchFamily="34" charset="0"/>
              </a:rPr>
              <a:t>: appliqué à, qui </a:t>
            </a:r>
            <a:r>
              <a:rPr lang="fr-FR" sz="1300" dirty="0" smtClean="0">
                <a:latin typeface="Corbel" pitchFamily="34" charset="0"/>
              </a:rPr>
              <a:t>s'intéresse </a:t>
            </a:r>
            <a:r>
              <a:rPr lang="fr-FR" sz="1300" dirty="0">
                <a:latin typeface="Corbel" pitchFamily="34" charset="0"/>
              </a:rPr>
              <a:t>à, appliqué à l'étude</a:t>
            </a:r>
          </a:p>
          <a:p>
            <a:r>
              <a:rPr lang="fr-FR" sz="1300" b="1" dirty="0">
                <a:latin typeface="Corbel" pitchFamily="34" charset="0"/>
              </a:rPr>
              <a:t> </a:t>
            </a:r>
            <a:r>
              <a:rPr lang="fr-FR" sz="1300" b="1" dirty="0" err="1">
                <a:latin typeface="Corbel" pitchFamily="34" charset="0"/>
              </a:rPr>
              <a:t>antiquitas</a:t>
            </a:r>
            <a:r>
              <a:rPr lang="fr-FR" sz="1300" b="1" dirty="0">
                <a:latin typeface="Corbel" pitchFamily="34" charset="0"/>
              </a:rPr>
              <a:t>, </a:t>
            </a:r>
            <a:r>
              <a:rPr lang="fr-FR" sz="1300" b="1" dirty="0" err="1">
                <a:latin typeface="Corbel" pitchFamily="34" charset="0"/>
              </a:rPr>
              <a:t>atis</a:t>
            </a:r>
            <a:r>
              <a:rPr lang="fr-FR" sz="1300" b="1" dirty="0">
                <a:latin typeface="Corbel" pitchFamily="34" charset="0"/>
              </a:rPr>
              <a:t>, f</a:t>
            </a:r>
            <a:r>
              <a:rPr lang="fr-FR" sz="1300" dirty="0">
                <a:latin typeface="Corbel" pitchFamily="34" charset="0"/>
              </a:rPr>
              <a:t>. : le temps d'autrefois, l'antiquité;  l'ancienneté</a:t>
            </a:r>
          </a:p>
        </p:txBody>
      </p:sp>
      <p:sp>
        <p:nvSpPr>
          <p:cNvPr id="7" name="Rectangle 6"/>
          <p:cNvSpPr/>
          <p:nvPr/>
        </p:nvSpPr>
        <p:spPr>
          <a:xfrm>
            <a:off x="5143504" y="714356"/>
            <a:ext cx="3643338" cy="1600438"/>
          </a:xfrm>
          <a:prstGeom prst="rect">
            <a:avLst/>
          </a:prstGeom>
        </p:spPr>
        <p:txBody>
          <a:bodyPr wrap="square">
            <a:spAutoFit/>
          </a:bodyPr>
          <a:lstStyle/>
          <a:p>
            <a:r>
              <a:rPr lang="fr-FR" sz="1400" b="1" dirty="0">
                <a:latin typeface="Corbel" pitchFamily="34" charset="0"/>
              </a:rPr>
              <a:t>hic</a:t>
            </a:r>
            <a:r>
              <a:rPr lang="fr-FR" sz="1400" dirty="0">
                <a:latin typeface="Corbel" pitchFamily="34" charset="0"/>
              </a:rPr>
              <a:t>: celui-ci</a:t>
            </a:r>
          </a:p>
          <a:p>
            <a:r>
              <a:rPr lang="fr-FR" sz="1400" b="1" dirty="0">
                <a:latin typeface="Corbel" pitchFamily="34" charset="0"/>
              </a:rPr>
              <a:t> Caesar,  </a:t>
            </a:r>
            <a:r>
              <a:rPr lang="fr-FR" sz="1400" b="1" dirty="0" err="1">
                <a:latin typeface="Corbel" pitchFamily="34" charset="0"/>
              </a:rPr>
              <a:t>aris</a:t>
            </a:r>
            <a:r>
              <a:rPr lang="fr-FR" sz="1400" b="1" dirty="0">
                <a:latin typeface="Corbel" pitchFamily="34" charset="0"/>
              </a:rPr>
              <a:t>, m. </a:t>
            </a:r>
            <a:r>
              <a:rPr lang="fr-FR" sz="1400" dirty="0">
                <a:latin typeface="Corbel" pitchFamily="34" charset="0"/>
              </a:rPr>
              <a:t>: César, empereur</a:t>
            </a:r>
          </a:p>
          <a:p>
            <a:r>
              <a:rPr lang="fr-FR" sz="1400" b="1" dirty="0">
                <a:latin typeface="Corbel" pitchFamily="34" charset="0"/>
              </a:rPr>
              <a:t> </a:t>
            </a:r>
            <a:r>
              <a:rPr lang="fr-FR" sz="1400" b="1" dirty="0" err="1">
                <a:latin typeface="Corbel" pitchFamily="34" charset="0"/>
              </a:rPr>
              <a:t>gigno</a:t>
            </a:r>
            <a:r>
              <a:rPr lang="fr-FR" sz="1400" b="1" dirty="0">
                <a:latin typeface="Corbel" pitchFamily="34" charset="0"/>
              </a:rPr>
              <a:t>,  </a:t>
            </a:r>
            <a:r>
              <a:rPr lang="fr-FR" sz="1400" b="1" dirty="0" err="1">
                <a:latin typeface="Corbel" pitchFamily="34" charset="0"/>
              </a:rPr>
              <a:t>is</a:t>
            </a:r>
            <a:r>
              <a:rPr lang="fr-FR" sz="1400" b="1" dirty="0">
                <a:latin typeface="Corbel" pitchFamily="34" charset="0"/>
              </a:rPr>
              <a:t>, </a:t>
            </a:r>
            <a:r>
              <a:rPr lang="fr-FR" sz="1400" b="1" dirty="0" err="1">
                <a:latin typeface="Corbel" pitchFamily="34" charset="0"/>
              </a:rPr>
              <a:t>ere</a:t>
            </a:r>
            <a:r>
              <a:rPr lang="fr-FR" sz="1400" b="1" dirty="0">
                <a:latin typeface="Corbel" pitchFamily="34" charset="0"/>
              </a:rPr>
              <a:t>, </a:t>
            </a:r>
            <a:r>
              <a:rPr lang="fr-FR" sz="1400" b="1" dirty="0" err="1">
                <a:latin typeface="Corbel" pitchFamily="34" charset="0"/>
              </a:rPr>
              <a:t>genui</a:t>
            </a:r>
            <a:r>
              <a:rPr lang="fr-FR" sz="1400" b="1" dirty="0">
                <a:latin typeface="Corbel" pitchFamily="34" charset="0"/>
              </a:rPr>
              <a:t>, </a:t>
            </a:r>
            <a:r>
              <a:rPr lang="fr-FR" sz="1400" b="1" dirty="0" err="1">
                <a:latin typeface="Corbel" pitchFamily="34" charset="0"/>
              </a:rPr>
              <a:t>genitum</a:t>
            </a:r>
            <a:r>
              <a:rPr lang="fr-FR" sz="1400" b="1" dirty="0">
                <a:latin typeface="Corbel" pitchFamily="34" charset="0"/>
              </a:rPr>
              <a:t> </a:t>
            </a:r>
            <a:r>
              <a:rPr lang="fr-FR" sz="1400" dirty="0">
                <a:latin typeface="Corbel" pitchFamily="34" charset="0"/>
              </a:rPr>
              <a:t>: engendrer, faire naître</a:t>
            </a:r>
          </a:p>
          <a:p>
            <a:r>
              <a:rPr lang="fr-FR" sz="1400" b="1" dirty="0">
                <a:latin typeface="Corbel" pitchFamily="34" charset="0"/>
              </a:rPr>
              <a:t> </a:t>
            </a:r>
            <a:r>
              <a:rPr lang="fr-FR" sz="1400" b="1" dirty="0" err="1">
                <a:latin typeface="Corbel" pitchFamily="34" charset="0"/>
              </a:rPr>
              <a:t>nobilis</a:t>
            </a:r>
            <a:r>
              <a:rPr lang="fr-FR" sz="1400" b="1" dirty="0">
                <a:latin typeface="Corbel" pitchFamily="34" charset="0"/>
              </a:rPr>
              <a:t>,  e </a:t>
            </a:r>
            <a:r>
              <a:rPr lang="fr-FR" sz="1400" dirty="0">
                <a:latin typeface="Corbel" pitchFamily="34" charset="0"/>
              </a:rPr>
              <a:t>: connu, noble</a:t>
            </a:r>
          </a:p>
          <a:p>
            <a:r>
              <a:rPr lang="fr-FR" sz="1400" b="1" dirty="0">
                <a:latin typeface="Corbel" pitchFamily="34" charset="0"/>
              </a:rPr>
              <a:t> </a:t>
            </a:r>
            <a:r>
              <a:rPr lang="fr-FR" sz="1400" b="1" dirty="0" err="1">
                <a:latin typeface="Corbel" pitchFamily="34" charset="0"/>
              </a:rPr>
              <a:t>familia</a:t>
            </a:r>
            <a:r>
              <a:rPr lang="fr-FR" sz="1400" b="1" dirty="0">
                <a:latin typeface="Corbel" pitchFamily="34" charset="0"/>
              </a:rPr>
              <a:t>,  </a:t>
            </a:r>
            <a:r>
              <a:rPr lang="fr-FR" sz="1400" b="1" dirty="0" err="1">
                <a:latin typeface="Corbel" pitchFamily="34" charset="0"/>
              </a:rPr>
              <a:t>ae</a:t>
            </a:r>
            <a:r>
              <a:rPr lang="fr-FR" sz="1400" b="1" dirty="0">
                <a:latin typeface="Corbel" pitchFamily="34" charset="0"/>
              </a:rPr>
              <a:t>, f. </a:t>
            </a:r>
            <a:r>
              <a:rPr lang="fr-FR" sz="1400" dirty="0">
                <a:latin typeface="Corbel" pitchFamily="34" charset="0"/>
              </a:rPr>
              <a:t>: famille, maisonnée</a:t>
            </a:r>
          </a:p>
          <a:p>
            <a:r>
              <a:rPr lang="fr-FR" sz="1400" b="1" dirty="0" err="1">
                <a:latin typeface="Corbel" pitchFamily="34" charset="0"/>
              </a:rPr>
              <a:t>Juliorum</a:t>
            </a:r>
            <a:r>
              <a:rPr lang="fr-FR" sz="1400" dirty="0">
                <a:latin typeface="Corbel" pitchFamily="34" charset="0"/>
              </a:rPr>
              <a:t> : des </a:t>
            </a:r>
            <a:r>
              <a:rPr lang="fr-FR" sz="1400" dirty="0" err="1">
                <a:latin typeface="Corbel" pitchFamily="34" charset="0"/>
              </a:rPr>
              <a:t>Julii</a:t>
            </a:r>
            <a:endParaRPr lang="fr-FR" sz="1400" dirty="0">
              <a:latin typeface="Corbel" pitchFamily="34" charset="0"/>
            </a:endParaRPr>
          </a:p>
        </p:txBody>
      </p:sp>
      <p:sp>
        <p:nvSpPr>
          <p:cNvPr id="8" name="Rectangle à coins arrondis 7"/>
          <p:cNvSpPr/>
          <p:nvPr/>
        </p:nvSpPr>
        <p:spPr>
          <a:xfrm>
            <a:off x="500034" y="928670"/>
            <a:ext cx="4286280"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C00000"/>
                </a:solidFill>
                <a:latin typeface="Taffy" pitchFamily="66" charset="0"/>
              </a:rPr>
              <a:t>Cet homme, César, était né de la très noble famille des </a:t>
            </a:r>
            <a:r>
              <a:rPr lang="fr-FR" dirty="0" err="1" smtClean="0">
                <a:solidFill>
                  <a:srgbClr val="C00000"/>
                </a:solidFill>
                <a:latin typeface="Taffy" pitchFamily="66" charset="0"/>
              </a:rPr>
              <a:t>Julii</a:t>
            </a:r>
            <a:endParaRPr lang="fr-FR" dirty="0">
              <a:solidFill>
                <a:srgbClr val="C00000"/>
              </a:solidFill>
              <a:latin typeface="Taffy" pitchFamily="66" charset="0"/>
            </a:endParaRPr>
          </a:p>
        </p:txBody>
      </p:sp>
      <p:sp>
        <p:nvSpPr>
          <p:cNvPr id="9" name="Rectangle à coins arrondis 8"/>
          <p:cNvSpPr/>
          <p:nvPr/>
        </p:nvSpPr>
        <p:spPr>
          <a:xfrm>
            <a:off x="428596" y="2643182"/>
            <a:ext cx="4286280"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C00000"/>
                </a:solidFill>
                <a:latin typeface="Taffy" pitchFamily="66" charset="0"/>
              </a:rPr>
              <a:t>et, ce qui était établi parmi ceux qui étudiaient l’Antiquité</a:t>
            </a:r>
            <a:endParaRPr lang="fr-FR" dirty="0">
              <a:solidFill>
                <a:srgbClr val="C00000"/>
              </a:solidFill>
              <a:latin typeface="Taffy" pitchFamily="66" charset="0"/>
            </a:endParaRPr>
          </a:p>
        </p:txBody>
      </p:sp>
      <p:sp>
        <p:nvSpPr>
          <p:cNvPr id="10" name="Rectangle à coins arrondis 9"/>
          <p:cNvSpPr/>
          <p:nvPr/>
        </p:nvSpPr>
        <p:spPr>
          <a:xfrm>
            <a:off x="500034" y="4357694"/>
            <a:ext cx="4286280"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C00000"/>
                </a:solidFill>
                <a:latin typeface="Taffy" pitchFamily="66" charset="0"/>
              </a:rPr>
              <a:t>c</a:t>
            </a:r>
            <a:r>
              <a:rPr lang="fr-FR" dirty="0" smtClean="0">
                <a:solidFill>
                  <a:srgbClr val="C00000"/>
                </a:solidFill>
                <a:latin typeface="Taffy" pitchFamily="66" charset="0"/>
              </a:rPr>
              <a:t>’est que son origine descendait d’Anchise et de Vénus</a:t>
            </a:r>
            <a:endParaRPr lang="fr-FR" dirty="0">
              <a:solidFill>
                <a:srgbClr val="C00000"/>
              </a:solidFill>
              <a:latin typeface="Taffy" pitchFamily="66" charset="0"/>
            </a:endParaRPr>
          </a:p>
        </p:txBody>
      </p:sp>
      <p:sp>
        <p:nvSpPr>
          <p:cNvPr id="17410" name="Rectangle 2"/>
          <p:cNvSpPr>
            <a:spLocks noChangeArrowheads="1"/>
          </p:cNvSpPr>
          <p:nvPr/>
        </p:nvSpPr>
        <p:spPr bwMode="auto">
          <a:xfrm>
            <a:off x="1142976" y="5663345"/>
            <a:ext cx="750099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dirty="0" smtClean="0">
                <a:solidFill>
                  <a:schemeClr val="accent4">
                    <a:lumMod val="50000"/>
                  </a:schemeClr>
                </a:solidFill>
                <a:latin typeface="Andy" pitchFamily="66" charset="0"/>
              </a:rPr>
              <a:t>Issu de la très noble famille des Jules, César, comme sont unanimes à le reconnaître les écrivains les plus anciens, tirait son origine d'Anchise et de Vénus.</a:t>
            </a:r>
            <a:endParaRPr kumimoji="0" lang="fr-FR" b="0" i="0" u="none" strike="noStrike" cap="none" normalizeH="0" baseline="0" dirty="0" smtClean="0">
              <a:ln>
                <a:noFill/>
              </a:ln>
              <a:solidFill>
                <a:schemeClr val="accent4">
                  <a:lumMod val="50000"/>
                </a:schemeClr>
              </a:solidFill>
              <a:effectLst/>
              <a:latin typeface="Andy" pitchFamily="66" charset="0"/>
            </a:endParaRPr>
          </a:p>
        </p:txBody>
      </p:sp>
      <p:sp>
        <p:nvSpPr>
          <p:cNvPr id="14" name="Rectangle 13"/>
          <p:cNvSpPr/>
          <p:nvPr/>
        </p:nvSpPr>
        <p:spPr>
          <a:xfrm>
            <a:off x="3071802" y="6211669"/>
            <a:ext cx="5214974" cy="230832"/>
          </a:xfrm>
          <a:prstGeom prst="rect">
            <a:avLst/>
          </a:prstGeom>
        </p:spPr>
        <p:txBody>
          <a:bodyPr wrap="square">
            <a:spAutoFit/>
          </a:bodyPr>
          <a:lstStyle/>
          <a:p>
            <a:r>
              <a:rPr lang="fr-FR" sz="900" dirty="0" smtClean="0"/>
              <a:t>Garnier, édition de Pierre HAINSSELIN et Henri WATELET. (site remacle.org) </a:t>
            </a:r>
            <a:endParaRPr lang="fr-FR" sz="9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3"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
                                        <p:tgtEl>
                                          <p:spTgt spid="8"/>
                                        </p:tgtEl>
                                      </p:cBhvr>
                                    </p:animEffect>
                                    <p:anim calcmode="lin" valueType="num">
                                      <p:cBhvr>
                                        <p:cTn id="32" dur="400" fill="hold"/>
                                        <p:tgtEl>
                                          <p:spTgt spid="8"/>
                                        </p:tgtEl>
                                        <p:attrNameLst>
                                          <p:attrName>ppt_x</p:attrName>
                                        </p:attrNameLst>
                                      </p:cBhvr>
                                      <p:tavLst>
                                        <p:tav tm="0">
                                          <p:val>
                                            <p:strVal val="#ppt_x"/>
                                          </p:val>
                                        </p:tav>
                                        <p:tav tm="100000">
                                          <p:val>
                                            <p:strVal val="#ppt_x"/>
                                          </p:val>
                                        </p:tav>
                                      </p:tavLst>
                                    </p:anim>
                                    <p:anim calcmode="lin" valueType="num">
                                      <p:cBhvr>
                                        <p:cTn id="33" dur="400" fill="hold"/>
                                        <p:tgtEl>
                                          <p:spTgt spid="8"/>
                                        </p:tgtEl>
                                        <p:attrNameLst>
                                          <p:attrName>ppt_y</p:attrName>
                                        </p:attrNameLst>
                                      </p:cBhvr>
                                      <p:tavLst>
                                        <p:tav tm="0">
                                          <p:val>
                                            <p:strVal val="#ppt_y+0.31"/>
                                          </p:val>
                                        </p:tav>
                                        <p:tav tm="100000">
                                          <p:val>
                                            <p:strVal val="#ppt_y+0.31"/>
                                          </p:val>
                                        </p:tav>
                                      </p:tavLst>
                                    </p:anim>
                                    <p:anim calcmode="lin" valueType="num">
                                      <p:cBhvr>
                                        <p:cTn id="34"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down)">
                                      <p:cBhvr>
                                        <p:cTn id="40" dur="580">
                                          <p:stCondLst>
                                            <p:cond delay="0"/>
                                          </p:stCondLst>
                                        </p:cTn>
                                        <p:tgtEl>
                                          <p:spTgt spid="3"/>
                                        </p:tgtEl>
                                      </p:cBhvr>
                                    </p:animEffect>
                                    <p:anim calcmode="lin" valueType="num">
                                      <p:cBhvr>
                                        <p:cTn id="4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6" dur="26">
                                          <p:stCondLst>
                                            <p:cond delay="650"/>
                                          </p:stCondLst>
                                        </p:cTn>
                                        <p:tgtEl>
                                          <p:spTgt spid="3"/>
                                        </p:tgtEl>
                                      </p:cBhvr>
                                      <p:to x="100000" y="60000"/>
                                    </p:animScale>
                                    <p:animScale>
                                      <p:cBhvr>
                                        <p:cTn id="47" dur="166" decel="50000">
                                          <p:stCondLst>
                                            <p:cond delay="676"/>
                                          </p:stCondLst>
                                        </p:cTn>
                                        <p:tgtEl>
                                          <p:spTgt spid="3"/>
                                        </p:tgtEl>
                                      </p:cBhvr>
                                      <p:to x="100000" y="100000"/>
                                    </p:animScale>
                                    <p:animScale>
                                      <p:cBhvr>
                                        <p:cTn id="48" dur="26">
                                          <p:stCondLst>
                                            <p:cond delay="1312"/>
                                          </p:stCondLst>
                                        </p:cTn>
                                        <p:tgtEl>
                                          <p:spTgt spid="3"/>
                                        </p:tgtEl>
                                      </p:cBhvr>
                                      <p:to x="100000" y="80000"/>
                                    </p:animScale>
                                    <p:animScale>
                                      <p:cBhvr>
                                        <p:cTn id="49" dur="166" decel="50000">
                                          <p:stCondLst>
                                            <p:cond delay="1338"/>
                                          </p:stCondLst>
                                        </p:cTn>
                                        <p:tgtEl>
                                          <p:spTgt spid="3"/>
                                        </p:tgtEl>
                                      </p:cBhvr>
                                      <p:to x="100000" y="100000"/>
                                    </p:animScale>
                                    <p:animScale>
                                      <p:cBhvr>
                                        <p:cTn id="50" dur="26">
                                          <p:stCondLst>
                                            <p:cond delay="1642"/>
                                          </p:stCondLst>
                                        </p:cTn>
                                        <p:tgtEl>
                                          <p:spTgt spid="3"/>
                                        </p:tgtEl>
                                      </p:cBhvr>
                                      <p:to x="100000" y="90000"/>
                                    </p:animScale>
                                    <p:animScale>
                                      <p:cBhvr>
                                        <p:cTn id="51" dur="166" decel="50000">
                                          <p:stCondLst>
                                            <p:cond delay="1668"/>
                                          </p:stCondLst>
                                        </p:cTn>
                                        <p:tgtEl>
                                          <p:spTgt spid="3"/>
                                        </p:tgtEl>
                                      </p:cBhvr>
                                      <p:to x="100000" y="100000"/>
                                    </p:animScale>
                                    <p:animScale>
                                      <p:cBhvr>
                                        <p:cTn id="52" dur="26">
                                          <p:stCondLst>
                                            <p:cond delay="1808"/>
                                          </p:stCondLst>
                                        </p:cTn>
                                        <p:tgtEl>
                                          <p:spTgt spid="3"/>
                                        </p:tgtEl>
                                      </p:cBhvr>
                                      <p:to x="100000" y="95000"/>
                                    </p:animScale>
                                    <p:animScale>
                                      <p:cBhvr>
                                        <p:cTn id="53" dur="166" decel="50000">
                                          <p:stCondLst>
                                            <p:cond delay="1834"/>
                                          </p:stCondLst>
                                        </p:cTn>
                                        <p:tgtEl>
                                          <p:spTgt spid="3"/>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additive="base">
                                        <p:cTn id="58" dur="500" fill="hold"/>
                                        <p:tgtEl>
                                          <p:spTgt spid="6"/>
                                        </p:tgtEl>
                                        <p:attrNameLst>
                                          <p:attrName>ppt_x</p:attrName>
                                        </p:attrNameLst>
                                      </p:cBhvr>
                                      <p:tavLst>
                                        <p:tav tm="0">
                                          <p:val>
                                            <p:strVal val="#ppt_x"/>
                                          </p:val>
                                        </p:tav>
                                        <p:tav tm="100000">
                                          <p:val>
                                            <p:strVal val="#ppt_x"/>
                                          </p:val>
                                        </p:tav>
                                      </p:tavLst>
                                    </p:anim>
                                    <p:anim calcmode="lin" valueType="num">
                                      <p:cBhvr additive="base">
                                        <p:cTn id="5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3" presetClass="entr" presetSubtype="0"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100"/>
                                        <p:tgtEl>
                                          <p:spTgt spid="9"/>
                                        </p:tgtEl>
                                      </p:cBhvr>
                                    </p:animEffect>
                                    <p:anim calcmode="lin" valueType="num">
                                      <p:cBhvr>
                                        <p:cTn id="65" dur="400" fill="hold"/>
                                        <p:tgtEl>
                                          <p:spTgt spid="9"/>
                                        </p:tgtEl>
                                        <p:attrNameLst>
                                          <p:attrName>ppt_x</p:attrName>
                                        </p:attrNameLst>
                                      </p:cBhvr>
                                      <p:tavLst>
                                        <p:tav tm="0">
                                          <p:val>
                                            <p:strVal val="#ppt_x"/>
                                          </p:val>
                                        </p:tav>
                                        <p:tav tm="100000">
                                          <p:val>
                                            <p:strVal val="#ppt_x"/>
                                          </p:val>
                                        </p:tav>
                                      </p:tavLst>
                                    </p:anim>
                                    <p:anim calcmode="lin" valueType="num">
                                      <p:cBhvr>
                                        <p:cTn id="66" dur="400" fill="hold"/>
                                        <p:tgtEl>
                                          <p:spTgt spid="9"/>
                                        </p:tgtEl>
                                        <p:attrNameLst>
                                          <p:attrName>ppt_y</p:attrName>
                                        </p:attrNameLst>
                                      </p:cBhvr>
                                      <p:tavLst>
                                        <p:tav tm="0">
                                          <p:val>
                                            <p:strVal val="#ppt_y+0.31"/>
                                          </p:val>
                                        </p:tav>
                                        <p:tav tm="100000">
                                          <p:val>
                                            <p:strVal val="#ppt_y+0.31"/>
                                          </p:val>
                                        </p:tav>
                                      </p:tavLst>
                                    </p:anim>
                                    <p:anim calcmode="lin" valueType="num">
                                      <p:cBhvr>
                                        <p:cTn id="67"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8"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wipe(down)">
                                      <p:cBhvr>
                                        <p:cTn id="73" dur="580">
                                          <p:stCondLst>
                                            <p:cond delay="0"/>
                                          </p:stCondLst>
                                        </p:cTn>
                                        <p:tgtEl>
                                          <p:spTgt spid="4"/>
                                        </p:tgtEl>
                                      </p:cBhvr>
                                    </p:animEffect>
                                    <p:anim calcmode="lin" valueType="num">
                                      <p:cBhvr>
                                        <p:cTn id="7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79" dur="26">
                                          <p:stCondLst>
                                            <p:cond delay="650"/>
                                          </p:stCondLst>
                                        </p:cTn>
                                        <p:tgtEl>
                                          <p:spTgt spid="4"/>
                                        </p:tgtEl>
                                      </p:cBhvr>
                                      <p:to x="100000" y="60000"/>
                                    </p:animScale>
                                    <p:animScale>
                                      <p:cBhvr>
                                        <p:cTn id="80" dur="166" decel="50000">
                                          <p:stCondLst>
                                            <p:cond delay="676"/>
                                          </p:stCondLst>
                                        </p:cTn>
                                        <p:tgtEl>
                                          <p:spTgt spid="4"/>
                                        </p:tgtEl>
                                      </p:cBhvr>
                                      <p:to x="100000" y="100000"/>
                                    </p:animScale>
                                    <p:animScale>
                                      <p:cBhvr>
                                        <p:cTn id="81" dur="26">
                                          <p:stCondLst>
                                            <p:cond delay="1312"/>
                                          </p:stCondLst>
                                        </p:cTn>
                                        <p:tgtEl>
                                          <p:spTgt spid="4"/>
                                        </p:tgtEl>
                                      </p:cBhvr>
                                      <p:to x="100000" y="80000"/>
                                    </p:animScale>
                                    <p:animScale>
                                      <p:cBhvr>
                                        <p:cTn id="82" dur="166" decel="50000">
                                          <p:stCondLst>
                                            <p:cond delay="1338"/>
                                          </p:stCondLst>
                                        </p:cTn>
                                        <p:tgtEl>
                                          <p:spTgt spid="4"/>
                                        </p:tgtEl>
                                      </p:cBhvr>
                                      <p:to x="100000" y="100000"/>
                                    </p:animScale>
                                    <p:animScale>
                                      <p:cBhvr>
                                        <p:cTn id="83" dur="26">
                                          <p:stCondLst>
                                            <p:cond delay="1642"/>
                                          </p:stCondLst>
                                        </p:cTn>
                                        <p:tgtEl>
                                          <p:spTgt spid="4"/>
                                        </p:tgtEl>
                                      </p:cBhvr>
                                      <p:to x="100000" y="90000"/>
                                    </p:animScale>
                                    <p:animScale>
                                      <p:cBhvr>
                                        <p:cTn id="84" dur="166" decel="50000">
                                          <p:stCondLst>
                                            <p:cond delay="1668"/>
                                          </p:stCondLst>
                                        </p:cTn>
                                        <p:tgtEl>
                                          <p:spTgt spid="4"/>
                                        </p:tgtEl>
                                      </p:cBhvr>
                                      <p:to x="100000" y="100000"/>
                                    </p:animScale>
                                    <p:animScale>
                                      <p:cBhvr>
                                        <p:cTn id="85" dur="26">
                                          <p:stCondLst>
                                            <p:cond delay="1808"/>
                                          </p:stCondLst>
                                        </p:cTn>
                                        <p:tgtEl>
                                          <p:spTgt spid="4"/>
                                        </p:tgtEl>
                                      </p:cBhvr>
                                      <p:to x="100000" y="95000"/>
                                    </p:animScale>
                                    <p:animScale>
                                      <p:cBhvr>
                                        <p:cTn id="86" dur="166" decel="50000">
                                          <p:stCondLst>
                                            <p:cond delay="1834"/>
                                          </p:stCondLst>
                                        </p:cTn>
                                        <p:tgtEl>
                                          <p:spTgt spid="4"/>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5"/>
                                        </p:tgtEl>
                                        <p:attrNameLst>
                                          <p:attrName>style.visibility</p:attrName>
                                        </p:attrNameLst>
                                      </p:cBhvr>
                                      <p:to>
                                        <p:strVal val="visible"/>
                                      </p:to>
                                    </p:set>
                                    <p:anim calcmode="lin" valueType="num">
                                      <p:cBhvr additive="base">
                                        <p:cTn id="91" dur="500" fill="hold"/>
                                        <p:tgtEl>
                                          <p:spTgt spid="5"/>
                                        </p:tgtEl>
                                        <p:attrNameLst>
                                          <p:attrName>ppt_x</p:attrName>
                                        </p:attrNameLst>
                                      </p:cBhvr>
                                      <p:tavLst>
                                        <p:tav tm="0">
                                          <p:val>
                                            <p:strVal val="#ppt_x"/>
                                          </p:val>
                                        </p:tav>
                                        <p:tav tm="100000">
                                          <p:val>
                                            <p:strVal val="#ppt_x"/>
                                          </p:val>
                                        </p:tav>
                                      </p:tavLst>
                                    </p:anim>
                                    <p:anim calcmode="lin" valueType="num">
                                      <p:cBhvr additive="base">
                                        <p:cTn id="9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3" presetClass="entr" presetSubtype="0" fill="hold" grpId="0" nodeType="click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400" fill="hold"/>
                                        <p:tgtEl>
                                          <p:spTgt spid="10"/>
                                        </p:tgtEl>
                                        <p:attrNameLst>
                                          <p:attrName>ppt_x</p:attrName>
                                        </p:attrNameLst>
                                      </p:cBhvr>
                                      <p:tavLst>
                                        <p:tav tm="0">
                                          <p:val>
                                            <p:strVal val="#ppt_x"/>
                                          </p:val>
                                        </p:tav>
                                        <p:tav tm="100000">
                                          <p:val>
                                            <p:strVal val="#ppt_x"/>
                                          </p:val>
                                        </p:tav>
                                      </p:tavLst>
                                    </p:anim>
                                    <p:anim calcmode="lin" valueType="num">
                                      <p:cBhvr>
                                        <p:cTn id="99" dur="400" fill="hold"/>
                                        <p:tgtEl>
                                          <p:spTgt spid="10"/>
                                        </p:tgtEl>
                                        <p:attrNameLst>
                                          <p:attrName>ppt_y</p:attrName>
                                        </p:attrNameLst>
                                      </p:cBhvr>
                                      <p:tavLst>
                                        <p:tav tm="0">
                                          <p:val>
                                            <p:strVal val="#ppt_y+0.31"/>
                                          </p:val>
                                        </p:tav>
                                        <p:tav tm="100000">
                                          <p:val>
                                            <p:strVal val="#ppt_y+0.31"/>
                                          </p:val>
                                        </p:tav>
                                      </p:tavLst>
                                    </p:anim>
                                    <p:anim calcmode="lin" valueType="num">
                                      <p:cBhvr>
                                        <p:cTn id="100"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01"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17410"/>
                                        </p:tgtEl>
                                        <p:attrNameLst>
                                          <p:attrName>style.visibility</p:attrName>
                                        </p:attrNameLst>
                                      </p:cBhvr>
                                      <p:to>
                                        <p:strVal val="visible"/>
                                      </p:to>
                                    </p:set>
                                    <p:animEffect transition="in" filter="blinds(horizontal)">
                                      <p:cBhvr>
                                        <p:cTn id="106" dur="500"/>
                                        <p:tgtEl>
                                          <p:spTgt spid="17410"/>
                                        </p:tgtEl>
                                      </p:cBhvr>
                                    </p:animEffect>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ppt_x"/>
                                          </p:val>
                                        </p:tav>
                                        <p:tav tm="100000">
                                          <p:val>
                                            <p:strVal val="#ppt_x"/>
                                          </p:val>
                                        </p:tav>
                                      </p:tavLst>
                                    </p:anim>
                                    <p:anim calcmode="lin" valueType="num">
                                      <p:cBhvr additive="base">
                                        <p:cTn id="1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animBg="1"/>
      <p:bldP spid="9" grpId="0" animBg="1"/>
      <p:bldP spid="10" grpId="0" animBg="1"/>
      <p:bldP spid="17410"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1.bestgraph.com/gifs/ecole/interro/interro-06.gif"/>
          <p:cNvPicPr>
            <a:picLocks noChangeAspect="1" noChangeArrowheads="1" noCrop="1"/>
          </p:cNvPicPr>
          <p:nvPr/>
        </p:nvPicPr>
        <p:blipFill>
          <a:blip r:embed="rId2" cstate="print"/>
          <a:srcRect/>
          <a:stretch>
            <a:fillRect/>
          </a:stretch>
        </p:blipFill>
        <p:spPr bwMode="auto">
          <a:xfrm>
            <a:off x="500034" y="500042"/>
            <a:ext cx="1000132" cy="1000132"/>
          </a:xfrm>
          <a:prstGeom prst="rect">
            <a:avLst/>
          </a:prstGeom>
          <a:noFill/>
        </p:spPr>
      </p:pic>
      <p:sp>
        <p:nvSpPr>
          <p:cNvPr id="3" name="Ellipse 2"/>
          <p:cNvSpPr/>
          <p:nvPr/>
        </p:nvSpPr>
        <p:spPr>
          <a:xfrm>
            <a:off x="2928926" y="642918"/>
            <a:ext cx="4572032" cy="857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rgbClr val="C00000"/>
                </a:solidFill>
                <a:latin typeface="AndrewScript_1.6" pitchFamily="2" charset="0"/>
              </a:rPr>
              <a:t>Divus</a:t>
            </a:r>
            <a:r>
              <a:rPr lang="fr-FR" dirty="0" smtClean="0">
                <a:solidFill>
                  <a:srgbClr val="C00000"/>
                </a:solidFill>
                <a:latin typeface="AndrewScript_1.6" pitchFamily="2" charset="0"/>
              </a:rPr>
              <a:t> Caesar?</a:t>
            </a:r>
            <a:endParaRPr lang="fr-FR" dirty="0">
              <a:solidFill>
                <a:srgbClr val="C00000"/>
              </a:solidFill>
              <a:latin typeface="AndrewScript_1.6" pitchFamily="2" charset="0"/>
            </a:endParaRPr>
          </a:p>
        </p:txBody>
      </p:sp>
      <p:pic>
        <p:nvPicPr>
          <p:cNvPr id="16386" name="Picture 2" descr="Vénus et Anchise"/>
          <p:cNvPicPr>
            <a:picLocks noChangeAspect="1" noChangeArrowheads="1"/>
          </p:cNvPicPr>
          <p:nvPr/>
        </p:nvPicPr>
        <p:blipFill>
          <a:blip r:embed="rId3" cstate="print"/>
          <a:srcRect/>
          <a:stretch>
            <a:fillRect/>
          </a:stretch>
        </p:blipFill>
        <p:spPr bwMode="auto">
          <a:xfrm>
            <a:off x="714348" y="1928802"/>
            <a:ext cx="3268287" cy="2786082"/>
          </a:xfrm>
          <a:prstGeom prst="rect">
            <a:avLst/>
          </a:prstGeom>
          <a:noFill/>
        </p:spPr>
      </p:pic>
      <p:sp>
        <p:nvSpPr>
          <p:cNvPr id="5" name="Rectangle 4"/>
          <p:cNvSpPr/>
          <p:nvPr/>
        </p:nvSpPr>
        <p:spPr>
          <a:xfrm>
            <a:off x="714348" y="5072074"/>
            <a:ext cx="3286148" cy="430887"/>
          </a:xfrm>
          <a:prstGeom prst="rect">
            <a:avLst/>
          </a:prstGeom>
        </p:spPr>
        <p:txBody>
          <a:bodyPr wrap="square">
            <a:spAutoFit/>
          </a:bodyPr>
          <a:lstStyle/>
          <a:p>
            <a:pPr algn="ctr"/>
            <a:r>
              <a:rPr lang="fr-FR" sz="1200" b="1" dirty="0" smtClean="0">
                <a:solidFill>
                  <a:schemeClr val="accent4">
                    <a:lumMod val="50000"/>
                  </a:schemeClr>
                </a:solidFill>
                <a:latin typeface="Taffy" pitchFamily="66" charset="0"/>
              </a:rPr>
              <a:t>Vénus et Anchise</a:t>
            </a:r>
            <a:r>
              <a:rPr lang="fr-FR" sz="1000" dirty="0" smtClean="0">
                <a:solidFill>
                  <a:schemeClr val="accent4">
                    <a:lumMod val="50000"/>
                  </a:schemeClr>
                </a:solidFill>
                <a:latin typeface="Taffy" pitchFamily="66" charset="0"/>
              </a:rPr>
              <a:t/>
            </a:r>
            <a:br>
              <a:rPr lang="fr-FR" sz="1000" dirty="0" smtClean="0">
                <a:solidFill>
                  <a:schemeClr val="accent4">
                    <a:lumMod val="50000"/>
                  </a:schemeClr>
                </a:solidFill>
                <a:latin typeface="Taffy" pitchFamily="66" charset="0"/>
              </a:rPr>
            </a:br>
            <a:r>
              <a:rPr lang="fr-FR" sz="1000" dirty="0" smtClean="0">
                <a:solidFill>
                  <a:schemeClr val="accent4">
                    <a:lumMod val="50000"/>
                  </a:schemeClr>
                </a:solidFill>
                <a:latin typeface="Taffy" pitchFamily="66" charset="0"/>
              </a:rPr>
              <a:t>d'après </a:t>
            </a:r>
            <a:r>
              <a:rPr lang="fr-FR" sz="1000" dirty="0" err="1" smtClean="0">
                <a:solidFill>
                  <a:schemeClr val="accent4">
                    <a:lumMod val="50000"/>
                  </a:schemeClr>
                </a:solidFill>
                <a:latin typeface="Taffy" pitchFamily="66" charset="0"/>
              </a:rPr>
              <a:t>Carracci</a:t>
            </a:r>
            <a:r>
              <a:rPr lang="fr-FR" sz="1000" dirty="0" smtClean="0">
                <a:solidFill>
                  <a:schemeClr val="accent4">
                    <a:lumMod val="50000"/>
                  </a:schemeClr>
                </a:solidFill>
                <a:latin typeface="Taffy" pitchFamily="66" charset="0"/>
              </a:rPr>
              <a:t> Palais Farnèse</a:t>
            </a:r>
            <a:endParaRPr lang="fr-FR" sz="1000" dirty="0">
              <a:solidFill>
                <a:schemeClr val="accent4">
                  <a:lumMod val="50000"/>
                </a:schemeClr>
              </a:solidFill>
              <a:latin typeface="Taffy" pitchFamily="66" charset="0"/>
            </a:endParaRPr>
          </a:p>
        </p:txBody>
      </p:sp>
      <p:sp>
        <p:nvSpPr>
          <p:cNvPr id="6" name="Rectangle 5"/>
          <p:cNvSpPr/>
          <p:nvPr/>
        </p:nvSpPr>
        <p:spPr>
          <a:xfrm>
            <a:off x="4143372" y="2000240"/>
            <a:ext cx="2000264"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VENUS</a:t>
            </a:r>
            <a:endParaRPr lang="fr-FR" dirty="0"/>
          </a:p>
        </p:txBody>
      </p:sp>
      <p:sp>
        <p:nvSpPr>
          <p:cNvPr id="7" name="Rectangle 6"/>
          <p:cNvSpPr/>
          <p:nvPr/>
        </p:nvSpPr>
        <p:spPr>
          <a:xfrm>
            <a:off x="6500826" y="2000240"/>
            <a:ext cx="2000264"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ANCHISE</a:t>
            </a:r>
            <a:endParaRPr lang="fr-FR" dirty="0"/>
          </a:p>
        </p:txBody>
      </p:sp>
      <p:sp>
        <p:nvSpPr>
          <p:cNvPr id="12" name="Rectangle 11"/>
          <p:cNvSpPr/>
          <p:nvPr/>
        </p:nvSpPr>
        <p:spPr>
          <a:xfrm>
            <a:off x="5357818" y="3143248"/>
            <a:ext cx="2000264"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ENEE</a:t>
            </a:r>
            <a:endParaRPr lang="fr-FR" dirty="0"/>
          </a:p>
        </p:txBody>
      </p:sp>
      <p:sp>
        <p:nvSpPr>
          <p:cNvPr id="13" name="Rectangle 12"/>
          <p:cNvSpPr/>
          <p:nvPr/>
        </p:nvSpPr>
        <p:spPr>
          <a:xfrm>
            <a:off x="5357818" y="3929066"/>
            <a:ext cx="2000264"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IULES</a:t>
            </a:r>
          </a:p>
          <a:p>
            <a:pPr algn="ctr"/>
            <a:r>
              <a:rPr lang="fr-FR" sz="1000" dirty="0" smtClean="0"/>
              <a:t>(aussi appelé ASCAGNE)</a:t>
            </a:r>
            <a:endParaRPr lang="fr-FR" sz="1000" dirty="0"/>
          </a:p>
        </p:txBody>
      </p:sp>
      <p:cxnSp>
        <p:nvCxnSpPr>
          <p:cNvPr id="15" name="Connecteur droit avec flèche 14"/>
          <p:cNvCxnSpPr>
            <a:stCxn id="12" idx="2"/>
            <a:endCxn id="13" idx="0"/>
          </p:cNvCxnSpPr>
          <p:nvPr/>
        </p:nvCxnSpPr>
        <p:spPr>
          <a:xfrm rot="5400000">
            <a:off x="6179355" y="3750471"/>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rot="5400000">
            <a:off x="6644496" y="2785264"/>
            <a:ext cx="7143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rot="5400000">
            <a:off x="5430050" y="2785264"/>
            <a:ext cx="7143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20"/>
          <p:cNvCxnSpPr>
            <a:stCxn id="6" idx="3"/>
            <a:endCxn id="7" idx="1"/>
          </p:cNvCxnSpPr>
          <p:nvPr/>
        </p:nvCxnSpPr>
        <p:spPr>
          <a:xfrm>
            <a:off x="6143636" y="2214554"/>
            <a:ext cx="3571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stCxn id="13" idx="2"/>
          </p:cNvCxnSpPr>
          <p:nvPr/>
        </p:nvCxnSpPr>
        <p:spPr>
          <a:xfrm rot="5400000">
            <a:off x="6036479" y="4964917"/>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357818" y="5286388"/>
            <a:ext cx="2000264"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Famille des JULII</a:t>
            </a:r>
            <a:endParaRPr lang="fr-FR"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path" presetSubtype="0" accel="50000" decel="50000" fill="hold" grpId="0" nodeType="clickEffect">
                                  <p:stCondLst>
                                    <p:cond delay="0"/>
                                  </p:stCondLst>
                                  <p:childTnLst>
                                    <p:animMotion origin="layout" path="M 0 0  C 0 0.04667  0.028 0.08267  0.062 0.08267  C 0.097 0.08267  0.125 0.04667  0.125 0  C 0.125 -0.04667  0.153 -0.08267  0.188 -0.08267  C 0.222 -0.08267  0.25 -0.04667  0.25 0  E" pathEditMode="relative" ptsTypes="">
                                      <p:cBhvr>
                                        <p:cTn id="6" dur="2000" fill="hold"/>
                                        <p:tgtEl>
                                          <p:spTgt spid="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heckerboard(across)">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checkerboard(across)">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checkerboard(across)">
                                      <p:cBhvr>
                                        <p:cTn id="6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12" grpId="0" animBg="1"/>
      <p:bldP spid="13"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357166"/>
            <a:ext cx="8143932" cy="646331"/>
          </a:xfrm>
          <a:prstGeom prst="rect">
            <a:avLst/>
          </a:prstGeom>
        </p:spPr>
        <p:txBody>
          <a:bodyPr wrap="square">
            <a:spAutoFit/>
          </a:bodyPr>
          <a:lstStyle/>
          <a:p>
            <a:pPr algn="just"/>
            <a:r>
              <a:rPr lang="fr-FR" b="1" u="none" strike="noStrike" dirty="0" smtClean="0">
                <a:solidFill>
                  <a:schemeClr val="bg1"/>
                </a:solidFill>
                <a:latin typeface="Papyrus" pitchFamily="66" charset="0"/>
              </a:rPr>
              <a:t>Forma omnium </a:t>
            </a:r>
            <a:r>
              <a:rPr lang="fr-FR" b="1" u="none" strike="noStrike" dirty="0" err="1" smtClean="0">
                <a:solidFill>
                  <a:schemeClr val="bg1"/>
                </a:solidFill>
                <a:latin typeface="Papyrus" pitchFamily="66" charset="0"/>
              </a:rPr>
              <a:t>civium</a:t>
            </a:r>
            <a:r>
              <a:rPr lang="fr-FR" b="1" u="none" strike="noStrike" dirty="0" smtClean="0">
                <a:solidFill>
                  <a:schemeClr val="bg1"/>
                </a:solidFill>
                <a:latin typeface="Papyrus" pitchFamily="66" charset="0"/>
              </a:rPr>
              <a:t> </a:t>
            </a:r>
            <a:r>
              <a:rPr lang="fr-FR" b="1" u="none" strike="noStrike" dirty="0" err="1" smtClean="0">
                <a:solidFill>
                  <a:schemeClr val="bg1"/>
                </a:solidFill>
                <a:latin typeface="Papyrus" pitchFamily="66" charset="0"/>
              </a:rPr>
              <a:t>excellentissimus</a:t>
            </a:r>
            <a:r>
              <a:rPr lang="fr-FR" b="1" u="none" strike="noStrike" dirty="0" smtClean="0">
                <a:solidFill>
                  <a:schemeClr val="bg1"/>
                </a:solidFill>
                <a:latin typeface="Papyrus" pitchFamily="66" charset="0"/>
              </a:rPr>
              <a:t>, </a:t>
            </a:r>
            <a:r>
              <a:rPr lang="fr-FR" b="1" u="none" strike="noStrike" dirty="0" err="1" smtClean="0">
                <a:solidFill>
                  <a:schemeClr val="bg1"/>
                </a:solidFill>
                <a:latin typeface="Papyrus" pitchFamily="66" charset="0"/>
              </a:rPr>
              <a:t>vigore</a:t>
            </a:r>
            <a:r>
              <a:rPr lang="fr-FR" b="1" u="none" strike="noStrike" dirty="0" smtClean="0">
                <a:solidFill>
                  <a:schemeClr val="bg1"/>
                </a:solidFill>
                <a:latin typeface="Papyrus" pitchFamily="66" charset="0"/>
              </a:rPr>
              <a:t> </a:t>
            </a:r>
            <a:r>
              <a:rPr lang="fr-FR" b="1" u="none" strike="noStrike" dirty="0" err="1" smtClean="0">
                <a:solidFill>
                  <a:schemeClr val="bg1"/>
                </a:solidFill>
                <a:latin typeface="Papyrus" pitchFamily="66" charset="0"/>
              </a:rPr>
              <a:t>animi</a:t>
            </a:r>
            <a:r>
              <a:rPr lang="fr-FR" b="1" u="none" strike="noStrike" dirty="0" smtClean="0">
                <a:solidFill>
                  <a:schemeClr val="bg1"/>
                </a:solidFill>
                <a:latin typeface="Papyrus" pitchFamily="66" charset="0"/>
              </a:rPr>
              <a:t> </a:t>
            </a:r>
            <a:r>
              <a:rPr lang="fr-FR" b="1" u="none" strike="noStrike" dirty="0" err="1" smtClean="0">
                <a:solidFill>
                  <a:schemeClr val="bg1"/>
                </a:solidFill>
                <a:latin typeface="Papyrus" pitchFamily="66" charset="0"/>
              </a:rPr>
              <a:t>acerrimus</a:t>
            </a:r>
            <a:r>
              <a:rPr lang="fr-FR" b="1" u="none" strike="noStrike" dirty="0" smtClean="0">
                <a:solidFill>
                  <a:schemeClr val="bg1"/>
                </a:solidFill>
                <a:latin typeface="Papyrus" pitchFamily="66" charset="0"/>
              </a:rPr>
              <a:t>, </a:t>
            </a:r>
            <a:r>
              <a:rPr lang="fr-FR" b="1" u="none" strike="noStrike" dirty="0" err="1" smtClean="0">
                <a:solidFill>
                  <a:schemeClr val="bg1"/>
                </a:solidFill>
                <a:latin typeface="Papyrus" pitchFamily="66" charset="0"/>
              </a:rPr>
              <a:t>munificentia</a:t>
            </a:r>
            <a:r>
              <a:rPr lang="fr-FR" b="1" u="none" strike="noStrike" dirty="0" smtClean="0">
                <a:solidFill>
                  <a:schemeClr val="bg1"/>
                </a:solidFill>
                <a:latin typeface="Papyrus" pitchFamily="66" charset="0"/>
              </a:rPr>
              <a:t> </a:t>
            </a:r>
            <a:r>
              <a:rPr lang="fr-FR" b="1" u="none" strike="noStrike" dirty="0" err="1" smtClean="0">
                <a:solidFill>
                  <a:schemeClr val="bg1"/>
                </a:solidFill>
                <a:latin typeface="Papyrus" pitchFamily="66" charset="0"/>
              </a:rPr>
              <a:t>effusissimus</a:t>
            </a:r>
            <a:r>
              <a:rPr lang="fr-FR" b="1" u="none" strike="noStrike" dirty="0" smtClean="0">
                <a:solidFill>
                  <a:schemeClr val="bg1"/>
                </a:solidFill>
                <a:latin typeface="Papyrus" pitchFamily="66" charset="0"/>
              </a:rPr>
              <a:t>, </a:t>
            </a:r>
            <a:r>
              <a:rPr lang="fr-FR" b="1" u="none" strike="noStrike" dirty="0" err="1" smtClean="0">
                <a:solidFill>
                  <a:schemeClr val="bg1"/>
                </a:solidFill>
                <a:latin typeface="Papyrus" pitchFamily="66" charset="0"/>
              </a:rPr>
              <a:t>animo</a:t>
            </a:r>
            <a:r>
              <a:rPr lang="fr-FR" b="1" u="none" strike="noStrike" dirty="0" smtClean="0">
                <a:solidFill>
                  <a:schemeClr val="bg1"/>
                </a:solidFill>
                <a:latin typeface="Papyrus" pitchFamily="66" charset="0"/>
              </a:rPr>
              <a:t> super </a:t>
            </a:r>
            <a:r>
              <a:rPr lang="fr-FR" b="1" u="none" strike="noStrike" dirty="0" err="1" smtClean="0">
                <a:solidFill>
                  <a:schemeClr val="bg1"/>
                </a:solidFill>
                <a:latin typeface="Papyrus" pitchFamily="66" charset="0"/>
              </a:rPr>
              <a:t>humanam</a:t>
            </a:r>
            <a:r>
              <a:rPr lang="fr-FR" b="1" u="none" strike="noStrike" dirty="0" smtClean="0">
                <a:solidFill>
                  <a:schemeClr val="bg1"/>
                </a:solidFill>
                <a:latin typeface="Papyrus" pitchFamily="66" charset="0"/>
              </a:rPr>
              <a:t> et </a:t>
            </a:r>
            <a:r>
              <a:rPr lang="fr-FR" b="1" u="none" strike="noStrike" dirty="0" err="1" smtClean="0">
                <a:solidFill>
                  <a:schemeClr val="bg1"/>
                </a:solidFill>
                <a:latin typeface="Papyrus" pitchFamily="66" charset="0"/>
              </a:rPr>
              <a:t>naturam</a:t>
            </a:r>
            <a:r>
              <a:rPr lang="fr-FR" b="1" u="none" strike="noStrike" dirty="0" smtClean="0">
                <a:solidFill>
                  <a:schemeClr val="bg1"/>
                </a:solidFill>
                <a:latin typeface="Papyrus" pitchFamily="66" charset="0"/>
              </a:rPr>
              <a:t> et </a:t>
            </a:r>
            <a:r>
              <a:rPr lang="fr-FR" b="1" u="none" strike="noStrike" dirty="0" err="1" smtClean="0">
                <a:solidFill>
                  <a:schemeClr val="bg1"/>
                </a:solidFill>
                <a:latin typeface="Papyrus" pitchFamily="66" charset="0"/>
              </a:rPr>
              <a:t>fidem</a:t>
            </a:r>
            <a:r>
              <a:rPr lang="fr-FR" b="1" u="none" strike="noStrike" dirty="0" smtClean="0">
                <a:solidFill>
                  <a:schemeClr val="bg1"/>
                </a:solidFill>
                <a:latin typeface="Papyrus" pitchFamily="66" charset="0"/>
              </a:rPr>
              <a:t> </a:t>
            </a:r>
            <a:r>
              <a:rPr lang="fr-FR" b="1" u="none" strike="noStrike" dirty="0" err="1" smtClean="0">
                <a:solidFill>
                  <a:schemeClr val="bg1"/>
                </a:solidFill>
                <a:latin typeface="Papyrus" pitchFamily="66" charset="0"/>
              </a:rPr>
              <a:t>evectus</a:t>
            </a:r>
            <a:r>
              <a:rPr lang="fr-FR" b="1" u="none" strike="noStrike" dirty="0" smtClean="0">
                <a:solidFill>
                  <a:schemeClr val="bg1"/>
                </a:solidFill>
                <a:latin typeface="Papyrus" pitchFamily="66" charset="0"/>
              </a:rPr>
              <a:t> {</a:t>
            </a:r>
            <a:r>
              <a:rPr lang="fr-FR" b="1" i="1" u="none" strike="noStrike" dirty="0" smtClean="0">
                <a:solidFill>
                  <a:schemeClr val="bg1"/>
                </a:solidFill>
                <a:latin typeface="Papyrus" pitchFamily="66" charset="0"/>
              </a:rPr>
              <a:t>fuit</a:t>
            </a:r>
            <a:r>
              <a:rPr lang="fr-FR" b="1" u="none" strike="noStrike" dirty="0" smtClean="0">
                <a:solidFill>
                  <a:schemeClr val="bg1"/>
                </a:solidFill>
                <a:latin typeface="Papyrus" pitchFamily="66" charset="0"/>
              </a:rPr>
              <a:t>}</a:t>
            </a:r>
            <a:r>
              <a:rPr lang="fr-FR" b="1" dirty="0" smtClean="0">
                <a:solidFill>
                  <a:schemeClr val="bg1"/>
                </a:solidFill>
                <a:latin typeface="Papyrus" pitchFamily="66" charset="0"/>
              </a:rPr>
              <a:t>.</a:t>
            </a:r>
            <a:r>
              <a:rPr lang="fr-FR" b="1" u="none" strike="noStrike" dirty="0" smtClean="0">
                <a:solidFill>
                  <a:schemeClr val="bg1"/>
                </a:solidFill>
                <a:latin typeface="Papyrus" pitchFamily="66" charset="0"/>
              </a:rPr>
              <a:t> </a:t>
            </a:r>
            <a:endParaRPr lang="fr-FR" dirty="0"/>
          </a:p>
        </p:txBody>
      </p:sp>
      <p:pic>
        <p:nvPicPr>
          <p:cNvPr id="3" name="Picture 1" descr="http://www1.bestgraph.com/gifs/ecole/interro/interro-06.gif"/>
          <p:cNvPicPr>
            <a:picLocks noChangeAspect="1" noChangeArrowheads="1" noCrop="1"/>
          </p:cNvPicPr>
          <p:nvPr/>
        </p:nvPicPr>
        <p:blipFill>
          <a:blip r:embed="rId2" cstate="print"/>
          <a:srcRect/>
          <a:stretch>
            <a:fillRect/>
          </a:stretch>
        </p:blipFill>
        <p:spPr bwMode="auto">
          <a:xfrm>
            <a:off x="357158" y="1214422"/>
            <a:ext cx="1000132" cy="1000132"/>
          </a:xfrm>
          <a:prstGeom prst="rect">
            <a:avLst/>
          </a:prstGeom>
          <a:noFill/>
        </p:spPr>
      </p:pic>
      <p:sp>
        <p:nvSpPr>
          <p:cNvPr id="4" name="Rectangle 3"/>
          <p:cNvSpPr/>
          <p:nvPr/>
        </p:nvSpPr>
        <p:spPr>
          <a:xfrm>
            <a:off x="571472" y="3429000"/>
            <a:ext cx="4572000" cy="1754326"/>
          </a:xfrm>
          <a:prstGeom prst="rect">
            <a:avLst/>
          </a:prstGeom>
        </p:spPr>
        <p:txBody>
          <a:bodyPr>
            <a:spAutoFit/>
          </a:bodyPr>
          <a:lstStyle/>
          <a:p>
            <a:pPr algn="just"/>
            <a:r>
              <a:rPr lang="fr-FR" b="1" u="none" strike="noStrike" dirty="0" smtClean="0">
                <a:latin typeface="Taffy" pitchFamily="66" charset="0"/>
              </a:rPr>
              <a:t>Sa beauté et son courage se distinguaient parmi tous les citoyens, tant sa vigueur, sa large générosité et son esprit étaient au- dessus de l'homme et de la nature, et transporte la lyre dans ses grandes pensées. (Audrey)</a:t>
            </a:r>
            <a:endParaRPr lang="fr-FR" b="1" u="none" strike="noStrike" dirty="0">
              <a:latin typeface="Taffy" pitchFamily="66" charset="0"/>
            </a:endParaRPr>
          </a:p>
        </p:txBody>
      </p:sp>
      <p:sp>
        <p:nvSpPr>
          <p:cNvPr id="5" name="Rectangle 4"/>
          <p:cNvSpPr/>
          <p:nvPr/>
        </p:nvSpPr>
        <p:spPr>
          <a:xfrm>
            <a:off x="1357290" y="1000108"/>
            <a:ext cx="3286148" cy="2246769"/>
          </a:xfrm>
          <a:prstGeom prst="rect">
            <a:avLst/>
          </a:prstGeom>
        </p:spPr>
        <p:txBody>
          <a:bodyPr wrap="square">
            <a:spAutoFit/>
          </a:bodyPr>
          <a:lstStyle/>
          <a:p>
            <a:r>
              <a:rPr lang="fr-FR" sz="1400" b="1" dirty="0" smtClean="0">
                <a:latin typeface="Corbel" pitchFamily="34" charset="0"/>
              </a:rPr>
              <a:t>forma, </a:t>
            </a:r>
            <a:r>
              <a:rPr lang="fr-FR" sz="1400" b="1" dirty="0" err="1" smtClean="0">
                <a:latin typeface="Corbel" pitchFamily="34" charset="0"/>
              </a:rPr>
              <a:t>ae</a:t>
            </a:r>
            <a:r>
              <a:rPr lang="fr-FR" sz="1400" b="1" dirty="0" smtClean="0">
                <a:latin typeface="Corbel" pitchFamily="34" charset="0"/>
              </a:rPr>
              <a:t>, f: </a:t>
            </a:r>
            <a:r>
              <a:rPr lang="fr-FR" sz="1400" dirty="0" smtClean="0">
                <a:latin typeface="Corbel" pitchFamily="34" charset="0"/>
              </a:rPr>
              <a:t>beauté</a:t>
            </a:r>
          </a:p>
          <a:p>
            <a:r>
              <a:rPr lang="fr-FR" sz="1400" b="1" dirty="0" err="1" smtClean="0">
                <a:latin typeface="Corbel" pitchFamily="34" charset="0"/>
              </a:rPr>
              <a:t>omnis</a:t>
            </a:r>
            <a:r>
              <a:rPr lang="fr-FR" sz="1400" b="1" dirty="0">
                <a:latin typeface="Corbel" pitchFamily="34" charset="0"/>
              </a:rPr>
              <a:t>,  e :</a:t>
            </a:r>
            <a:r>
              <a:rPr lang="fr-FR" sz="1400" dirty="0">
                <a:latin typeface="Corbel" pitchFamily="34" charset="0"/>
              </a:rPr>
              <a:t> tout</a:t>
            </a:r>
          </a:p>
          <a:p>
            <a:r>
              <a:rPr lang="fr-FR" sz="1400" b="1" dirty="0">
                <a:latin typeface="Corbel" pitchFamily="34" charset="0"/>
              </a:rPr>
              <a:t> </a:t>
            </a:r>
            <a:r>
              <a:rPr lang="fr-FR" sz="1400" b="1" dirty="0" err="1">
                <a:latin typeface="Corbel" pitchFamily="34" charset="0"/>
              </a:rPr>
              <a:t>ciuis</a:t>
            </a:r>
            <a:r>
              <a:rPr lang="fr-FR" sz="1400" b="1" dirty="0">
                <a:latin typeface="Corbel" pitchFamily="34" charset="0"/>
              </a:rPr>
              <a:t>,  </a:t>
            </a:r>
            <a:r>
              <a:rPr lang="fr-FR" sz="1400" b="1" dirty="0" err="1">
                <a:latin typeface="Corbel" pitchFamily="34" charset="0"/>
              </a:rPr>
              <a:t>is</a:t>
            </a:r>
            <a:r>
              <a:rPr lang="fr-FR" sz="1400" b="1" dirty="0">
                <a:latin typeface="Corbel" pitchFamily="34" charset="0"/>
              </a:rPr>
              <a:t>, m</a:t>
            </a:r>
            <a:r>
              <a:rPr lang="fr-FR" sz="1400" dirty="0">
                <a:latin typeface="Corbel" pitchFamily="34" charset="0"/>
              </a:rPr>
              <a:t>. : citoyen</a:t>
            </a:r>
          </a:p>
          <a:p>
            <a:r>
              <a:rPr lang="fr-FR" sz="1400" b="1" dirty="0">
                <a:latin typeface="Corbel" pitchFamily="34" charset="0"/>
              </a:rPr>
              <a:t> </a:t>
            </a:r>
            <a:r>
              <a:rPr lang="fr-FR" sz="1400" b="1" dirty="0" err="1">
                <a:latin typeface="Corbel" pitchFamily="34" charset="0"/>
              </a:rPr>
              <a:t>excellens</a:t>
            </a:r>
            <a:r>
              <a:rPr lang="fr-FR" sz="1400" b="1" dirty="0">
                <a:latin typeface="Corbel" pitchFamily="34" charset="0"/>
              </a:rPr>
              <a:t>, </a:t>
            </a:r>
            <a:r>
              <a:rPr lang="fr-FR" sz="1400" b="1" dirty="0" err="1">
                <a:latin typeface="Corbel" pitchFamily="34" charset="0"/>
              </a:rPr>
              <a:t>entis</a:t>
            </a:r>
            <a:r>
              <a:rPr lang="fr-FR" sz="1400" b="1" dirty="0">
                <a:latin typeface="Corbel" pitchFamily="34" charset="0"/>
              </a:rPr>
              <a:t> : </a:t>
            </a:r>
            <a:r>
              <a:rPr lang="fr-FR" sz="1400" dirty="0">
                <a:latin typeface="Corbel" pitchFamily="34" charset="0"/>
              </a:rPr>
              <a:t>supérieur, distingué, éminent</a:t>
            </a:r>
          </a:p>
          <a:p>
            <a:r>
              <a:rPr lang="fr-FR" sz="1400" dirty="0">
                <a:latin typeface="Corbel" pitchFamily="34" charset="0"/>
              </a:rPr>
              <a:t> </a:t>
            </a:r>
            <a:r>
              <a:rPr lang="fr-FR" sz="1400" b="1" dirty="0" err="1">
                <a:latin typeface="Corbel" pitchFamily="34" charset="0"/>
              </a:rPr>
              <a:t>uigor</a:t>
            </a:r>
            <a:r>
              <a:rPr lang="fr-FR" sz="1400" b="1" dirty="0">
                <a:latin typeface="Corbel" pitchFamily="34" charset="0"/>
              </a:rPr>
              <a:t>, </a:t>
            </a:r>
            <a:r>
              <a:rPr lang="fr-FR" sz="1400" b="1" dirty="0" err="1">
                <a:latin typeface="Corbel" pitchFamily="34" charset="0"/>
              </a:rPr>
              <a:t>oris</a:t>
            </a:r>
            <a:r>
              <a:rPr lang="fr-FR" sz="1400" b="1" dirty="0">
                <a:latin typeface="Corbel" pitchFamily="34" charset="0"/>
              </a:rPr>
              <a:t>, m</a:t>
            </a:r>
            <a:r>
              <a:rPr lang="fr-FR" sz="1400" dirty="0">
                <a:latin typeface="Corbel" pitchFamily="34" charset="0"/>
              </a:rPr>
              <a:t>. : la vigueur, la force vitale</a:t>
            </a:r>
          </a:p>
          <a:p>
            <a:r>
              <a:rPr lang="fr-FR" sz="1400" dirty="0">
                <a:latin typeface="Corbel" pitchFamily="34" charset="0"/>
              </a:rPr>
              <a:t> </a:t>
            </a:r>
            <a:r>
              <a:rPr lang="fr-FR" sz="1400" b="1" dirty="0">
                <a:latin typeface="Corbel" pitchFamily="34" charset="0"/>
              </a:rPr>
              <a:t>animus,  i, m</a:t>
            </a:r>
            <a:r>
              <a:rPr lang="fr-FR" sz="1400" dirty="0">
                <a:latin typeface="Corbel" pitchFamily="34" charset="0"/>
              </a:rPr>
              <a:t>. : le </a:t>
            </a:r>
            <a:r>
              <a:rPr lang="fr-FR" sz="1400" dirty="0" err="1">
                <a:latin typeface="Corbel" pitchFamily="34" charset="0"/>
              </a:rPr>
              <a:t>coeur</a:t>
            </a:r>
            <a:r>
              <a:rPr lang="fr-FR" sz="1400" dirty="0">
                <a:latin typeface="Corbel" pitchFamily="34" charset="0"/>
              </a:rPr>
              <a:t>, la sympathie, le courage, l'esprit</a:t>
            </a:r>
          </a:p>
          <a:p>
            <a:r>
              <a:rPr lang="pt-BR" sz="1400" dirty="0">
                <a:latin typeface="Corbel" pitchFamily="34" charset="0"/>
              </a:rPr>
              <a:t> </a:t>
            </a:r>
            <a:r>
              <a:rPr lang="pt-BR" sz="1400" b="1" dirty="0">
                <a:latin typeface="Corbel" pitchFamily="34" charset="0"/>
              </a:rPr>
              <a:t>acerrimus, a, um </a:t>
            </a:r>
            <a:r>
              <a:rPr lang="pt-BR" sz="1400" dirty="0">
                <a:latin typeface="Corbel" pitchFamily="34" charset="0"/>
              </a:rPr>
              <a:t>: superlatif de acer, cris, cre : vif, </a:t>
            </a:r>
            <a:r>
              <a:rPr lang="pt-BR" sz="1400" dirty="0" smtClean="0">
                <a:latin typeface="Corbel" pitchFamily="34" charset="0"/>
              </a:rPr>
              <a:t>aigu</a:t>
            </a:r>
            <a:endParaRPr lang="pt-BR" sz="1400" dirty="0">
              <a:latin typeface="Corbel" pitchFamily="34" charset="0"/>
            </a:endParaRPr>
          </a:p>
        </p:txBody>
      </p:sp>
      <p:sp>
        <p:nvSpPr>
          <p:cNvPr id="6" name="Rectangle 5"/>
          <p:cNvSpPr/>
          <p:nvPr/>
        </p:nvSpPr>
        <p:spPr>
          <a:xfrm>
            <a:off x="4286248" y="4929198"/>
            <a:ext cx="4572000" cy="1477328"/>
          </a:xfrm>
          <a:prstGeom prst="rect">
            <a:avLst/>
          </a:prstGeom>
        </p:spPr>
        <p:txBody>
          <a:bodyPr>
            <a:spAutoFit/>
          </a:bodyPr>
          <a:lstStyle/>
          <a:p>
            <a:pPr algn="just"/>
            <a:r>
              <a:rPr lang="fr-FR" b="1" u="none" strike="noStrike" dirty="0" smtClean="0">
                <a:latin typeface="Taffy" pitchFamily="66" charset="0"/>
              </a:rPr>
              <a:t>D'une rare beauté il était supérieur à tous les citoyens, il était courageux et d'une très grande force vitale, il répandait sa générosité, il était très sympathique et humain de nature il était aussi fidèle. (Margaux)</a:t>
            </a:r>
            <a:endParaRPr lang="fr-FR" b="1" u="none" strike="noStrike" dirty="0">
              <a:latin typeface="Taffy" pitchFamily="66" charset="0"/>
            </a:endParaRPr>
          </a:p>
        </p:txBody>
      </p:sp>
      <p:sp>
        <p:nvSpPr>
          <p:cNvPr id="7" name="Ellipse 6"/>
          <p:cNvSpPr/>
          <p:nvPr/>
        </p:nvSpPr>
        <p:spPr>
          <a:xfrm>
            <a:off x="214282" y="5357826"/>
            <a:ext cx="4000528" cy="857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C00000"/>
                </a:solidFill>
                <a:latin typeface="AndrewScript_1.6" pitchFamily="2" charset="0"/>
              </a:rPr>
              <a:t>Où sont les erreurs de sens?</a:t>
            </a:r>
            <a:endParaRPr lang="fr-FR" dirty="0">
              <a:solidFill>
                <a:srgbClr val="C00000"/>
              </a:solidFill>
              <a:latin typeface="AndrewScript_1.6" pitchFamily="2" charset="0"/>
            </a:endParaRPr>
          </a:p>
        </p:txBody>
      </p:sp>
      <p:sp>
        <p:nvSpPr>
          <p:cNvPr id="8" name="Rectangle 7"/>
          <p:cNvSpPr/>
          <p:nvPr/>
        </p:nvSpPr>
        <p:spPr>
          <a:xfrm>
            <a:off x="4429124" y="1000108"/>
            <a:ext cx="4572000" cy="2308324"/>
          </a:xfrm>
          <a:prstGeom prst="rect">
            <a:avLst/>
          </a:prstGeom>
        </p:spPr>
        <p:txBody>
          <a:bodyPr>
            <a:spAutoFit/>
          </a:bodyPr>
          <a:lstStyle/>
          <a:p>
            <a:r>
              <a:rPr lang="fr-FR" dirty="0" smtClean="0">
                <a:latin typeface="Corbel" pitchFamily="34" charset="0"/>
              </a:rPr>
              <a:t> </a:t>
            </a:r>
            <a:r>
              <a:rPr lang="fr-FR" sz="1400" b="1" dirty="0" err="1" smtClean="0">
                <a:latin typeface="Corbel" pitchFamily="34" charset="0"/>
              </a:rPr>
              <a:t>munificentia</a:t>
            </a:r>
            <a:r>
              <a:rPr lang="fr-FR" sz="1400" b="1" dirty="0" smtClean="0">
                <a:latin typeface="Corbel" pitchFamily="34" charset="0"/>
              </a:rPr>
              <a:t>,  </a:t>
            </a:r>
            <a:r>
              <a:rPr lang="fr-FR" sz="1400" b="1" dirty="0" err="1" smtClean="0">
                <a:latin typeface="Corbel" pitchFamily="34" charset="0"/>
              </a:rPr>
              <a:t>ae</a:t>
            </a:r>
            <a:r>
              <a:rPr lang="fr-FR" sz="1400" b="1" dirty="0" smtClean="0">
                <a:latin typeface="Corbel" pitchFamily="34" charset="0"/>
              </a:rPr>
              <a:t>, f</a:t>
            </a:r>
            <a:r>
              <a:rPr lang="fr-FR" sz="1400" dirty="0" smtClean="0">
                <a:latin typeface="Corbel" pitchFamily="34" charset="0"/>
              </a:rPr>
              <a:t>. : munificence, générosité</a:t>
            </a:r>
          </a:p>
          <a:p>
            <a:r>
              <a:rPr lang="fr-FR" sz="1400" b="1" dirty="0" err="1" smtClean="0">
                <a:latin typeface="Corbel" pitchFamily="34" charset="0"/>
              </a:rPr>
              <a:t>effusissimus</a:t>
            </a:r>
            <a:r>
              <a:rPr lang="fr-FR" sz="1400" b="1" dirty="0" smtClean="0">
                <a:latin typeface="Corbel" pitchFamily="34" charset="0"/>
              </a:rPr>
              <a:t> </a:t>
            </a:r>
            <a:r>
              <a:rPr lang="fr-FR" sz="1400" dirty="0" smtClean="0">
                <a:latin typeface="Corbel" pitchFamily="34" charset="0"/>
              </a:rPr>
              <a:t>: superlatif de </a:t>
            </a:r>
            <a:r>
              <a:rPr lang="fr-FR" sz="1400" dirty="0" err="1" smtClean="0">
                <a:latin typeface="Corbel" pitchFamily="34" charset="0"/>
              </a:rPr>
              <a:t>effusus</a:t>
            </a:r>
            <a:r>
              <a:rPr lang="fr-FR" sz="1400" dirty="0" smtClean="0">
                <a:latin typeface="Corbel" pitchFamily="34" charset="0"/>
              </a:rPr>
              <a:t>, a, </a:t>
            </a:r>
            <a:r>
              <a:rPr lang="fr-FR" sz="1400" dirty="0" err="1" smtClean="0">
                <a:latin typeface="Corbel" pitchFamily="34" charset="0"/>
              </a:rPr>
              <a:t>um</a:t>
            </a:r>
            <a:r>
              <a:rPr lang="fr-FR" sz="1400" dirty="0" smtClean="0">
                <a:latin typeface="Corbel" pitchFamily="34" charset="0"/>
              </a:rPr>
              <a:t>: prodigue (généreux), large, magnifique</a:t>
            </a:r>
          </a:p>
          <a:p>
            <a:r>
              <a:rPr lang="fr-FR" sz="1400" dirty="0" smtClean="0">
                <a:latin typeface="Corbel" pitchFamily="34" charset="0"/>
              </a:rPr>
              <a:t> </a:t>
            </a:r>
            <a:r>
              <a:rPr lang="fr-FR" sz="1400" b="1" dirty="0" smtClean="0">
                <a:latin typeface="Corbel" pitchFamily="34" charset="0"/>
              </a:rPr>
              <a:t>animus,  i, m</a:t>
            </a:r>
            <a:r>
              <a:rPr lang="fr-FR" sz="1400" dirty="0" smtClean="0">
                <a:latin typeface="Corbel" pitchFamily="34" charset="0"/>
              </a:rPr>
              <a:t>. : le </a:t>
            </a:r>
            <a:r>
              <a:rPr lang="fr-FR" sz="1400" dirty="0" err="1" smtClean="0">
                <a:latin typeface="Corbel" pitchFamily="34" charset="0"/>
              </a:rPr>
              <a:t>coeur</a:t>
            </a:r>
            <a:r>
              <a:rPr lang="fr-FR" sz="1400" dirty="0" smtClean="0">
                <a:latin typeface="Corbel" pitchFamily="34" charset="0"/>
              </a:rPr>
              <a:t>, la sympathie, le courage, l'esprit</a:t>
            </a:r>
          </a:p>
          <a:p>
            <a:r>
              <a:rPr lang="pt-BR" sz="1400" dirty="0" smtClean="0">
                <a:latin typeface="Corbel" pitchFamily="34" charset="0"/>
              </a:rPr>
              <a:t>  </a:t>
            </a:r>
            <a:r>
              <a:rPr lang="pt-BR" sz="1400" b="1" dirty="0" smtClean="0">
                <a:latin typeface="Corbel" pitchFamily="34" charset="0"/>
              </a:rPr>
              <a:t>eueho, is, ere, uexi, uectum </a:t>
            </a:r>
            <a:r>
              <a:rPr lang="pt-BR" sz="1400" dirty="0" smtClean="0">
                <a:latin typeface="Corbel" pitchFamily="34" charset="0"/>
              </a:rPr>
              <a:t>: transporter, emporter</a:t>
            </a:r>
          </a:p>
          <a:p>
            <a:r>
              <a:rPr lang="fr-FR" sz="1400" b="1" dirty="0" smtClean="0">
                <a:latin typeface="Corbel" pitchFamily="34" charset="0"/>
              </a:rPr>
              <a:t>super, </a:t>
            </a:r>
            <a:r>
              <a:rPr lang="fr-FR" sz="1400" b="1" dirty="0" err="1" smtClean="0">
                <a:latin typeface="Corbel" pitchFamily="34" charset="0"/>
              </a:rPr>
              <a:t>prép</a:t>
            </a:r>
            <a:r>
              <a:rPr lang="fr-FR" sz="1400" b="1" dirty="0" smtClean="0">
                <a:latin typeface="Corbel" pitchFamily="34" charset="0"/>
              </a:rPr>
              <a:t>. : + </a:t>
            </a:r>
            <a:r>
              <a:rPr lang="fr-FR" sz="1400" b="1" dirty="0" err="1" smtClean="0">
                <a:latin typeface="Corbel" pitchFamily="34" charset="0"/>
              </a:rPr>
              <a:t>Abl</a:t>
            </a:r>
            <a:r>
              <a:rPr lang="fr-FR" sz="1400" dirty="0" smtClean="0">
                <a:latin typeface="Corbel" pitchFamily="34" charset="0"/>
              </a:rPr>
              <a:t>. : au dessus de, au sujet de</a:t>
            </a:r>
          </a:p>
          <a:p>
            <a:r>
              <a:rPr lang="fr-FR" sz="1400" dirty="0" smtClean="0">
                <a:latin typeface="Corbel" pitchFamily="34" charset="0"/>
              </a:rPr>
              <a:t> </a:t>
            </a:r>
            <a:r>
              <a:rPr lang="fr-FR" sz="1400" b="1" dirty="0" err="1" smtClean="0">
                <a:latin typeface="Corbel" pitchFamily="34" charset="0"/>
              </a:rPr>
              <a:t>humanus</a:t>
            </a:r>
            <a:r>
              <a:rPr lang="fr-FR" sz="1400" b="1" dirty="0" smtClean="0">
                <a:latin typeface="Corbel" pitchFamily="34" charset="0"/>
              </a:rPr>
              <a:t>,  a, </a:t>
            </a:r>
            <a:r>
              <a:rPr lang="fr-FR" sz="1400" b="1" dirty="0" err="1" smtClean="0">
                <a:latin typeface="Corbel" pitchFamily="34" charset="0"/>
              </a:rPr>
              <a:t>um</a:t>
            </a:r>
            <a:r>
              <a:rPr lang="fr-FR" sz="1400" b="1" dirty="0" smtClean="0">
                <a:latin typeface="Corbel" pitchFamily="34" charset="0"/>
              </a:rPr>
              <a:t> </a:t>
            </a:r>
            <a:r>
              <a:rPr lang="fr-FR" sz="1400" dirty="0" smtClean="0">
                <a:latin typeface="Corbel" pitchFamily="34" charset="0"/>
              </a:rPr>
              <a:t>: humain</a:t>
            </a:r>
          </a:p>
          <a:p>
            <a:r>
              <a:rPr lang="fr-FR" sz="1400" b="1" dirty="0" smtClean="0">
                <a:latin typeface="Corbel" pitchFamily="34" charset="0"/>
              </a:rPr>
              <a:t> </a:t>
            </a:r>
            <a:r>
              <a:rPr lang="fr-FR" sz="1400" b="1" dirty="0" err="1" smtClean="0">
                <a:latin typeface="Corbel" pitchFamily="34" charset="0"/>
              </a:rPr>
              <a:t>natura</a:t>
            </a:r>
            <a:r>
              <a:rPr lang="fr-FR" sz="1400" b="1" dirty="0" smtClean="0">
                <a:latin typeface="Corbel" pitchFamily="34" charset="0"/>
              </a:rPr>
              <a:t>,  </a:t>
            </a:r>
            <a:r>
              <a:rPr lang="fr-FR" sz="1400" b="1" dirty="0" err="1" smtClean="0">
                <a:latin typeface="Corbel" pitchFamily="34" charset="0"/>
              </a:rPr>
              <a:t>ae</a:t>
            </a:r>
            <a:r>
              <a:rPr lang="fr-FR" sz="1400" b="1" dirty="0" smtClean="0">
                <a:latin typeface="Corbel" pitchFamily="34" charset="0"/>
              </a:rPr>
              <a:t>, f</a:t>
            </a:r>
            <a:r>
              <a:rPr lang="fr-FR" sz="1400" dirty="0" smtClean="0">
                <a:latin typeface="Corbel" pitchFamily="34" charset="0"/>
              </a:rPr>
              <a:t>. : nature</a:t>
            </a:r>
          </a:p>
          <a:p>
            <a:r>
              <a:rPr lang="fr-FR" sz="1400" b="1" dirty="0" smtClean="0">
                <a:latin typeface="Corbel" pitchFamily="34" charset="0"/>
              </a:rPr>
              <a:t> </a:t>
            </a:r>
            <a:r>
              <a:rPr lang="fr-FR" sz="1400" b="1" dirty="0" err="1" smtClean="0">
                <a:latin typeface="Corbel" pitchFamily="34" charset="0"/>
              </a:rPr>
              <a:t>fides</a:t>
            </a:r>
            <a:r>
              <a:rPr lang="fr-FR" sz="1400" b="1" dirty="0" smtClean="0">
                <a:latin typeface="Corbel" pitchFamily="34" charset="0"/>
              </a:rPr>
              <a:t>,  </a:t>
            </a:r>
            <a:r>
              <a:rPr lang="fr-FR" sz="1400" b="1" dirty="0" err="1" smtClean="0">
                <a:latin typeface="Corbel" pitchFamily="34" charset="0"/>
              </a:rPr>
              <a:t>ei</a:t>
            </a:r>
            <a:r>
              <a:rPr lang="fr-FR" sz="1400" b="1" dirty="0" smtClean="0">
                <a:latin typeface="Corbel" pitchFamily="34" charset="0"/>
              </a:rPr>
              <a:t>, f. </a:t>
            </a:r>
            <a:r>
              <a:rPr lang="fr-FR" sz="1400" dirty="0" smtClean="0">
                <a:latin typeface="Corbel" pitchFamily="34" charset="0"/>
              </a:rPr>
              <a:t>: 1.  la foi, la confiance 2.  le crédit  3.  la loyauté  4. la promesse, la parole donnée  5.  la protection</a:t>
            </a:r>
            <a:endParaRPr lang="fr-FR" sz="1400" dirty="0">
              <a:latin typeface="Corbel"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800" decel="100000"/>
                                        <p:tgtEl>
                                          <p:spTgt spid="7"/>
                                        </p:tgtEl>
                                      </p:cBhvr>
                                    </p:animEffect>
                                    <p:anim calcmode="lin" valueType="num">
                                      <p:cBhvr>
                                        <p:cTn id="37" dur="800" decel="100000" fill="hold"/>
                                        <p:tgtEl>
                                          <p:spTgt spid="7"/>
                                        </p:tgtEl>
                                        <p:attrNameLst>
                                          <p:attrName>style.rotation</p:attrName>
                                        </p:attrNameLst>
                                      </p:cBhvr>
                                      <p:tavLst>
                                        <p:tav tm="0">
                                          <p:val>
                                            <p:fltVal val="-90"/>
                                          </p:val>
                                        </p:tav>
                                        <p:tav tm="100000">
                                          <p:val>
                                            <p:fltVal val="0"/>
                                          </p:val>
                                        </p:tav>
                                      </p:tavLst>
                                    </p:anim>
                                    <p:anim calcmode="lin" valueType="num">
                                      <p:cBhvr>
                                        <p:cTn id="38" dur="800" decel="100000" fill="hold"/>
                                        <p:tgtEl>
                                          <p:spTgt spid="7"/>
                                        </p:tgtEl>
                                        <p:attrNameLst>
                                          <p:attrName>ppt_x</p:attrName>
                                        </p:attrNameLst>
                                      </p:cBhvr>
                                      <p:tavLst>
                                        <p:tav tm="0">
                                          <p:val>
                                            <p:strVal val="#ppt_x+0.4"/>
                                          </p:val>
                                        </p:tav>
                                        <p:tav tm="100000">
                                          <p:val>
                                            <p:strVal val="#ppt_x-0.05"/>
                                          </p:val>
                                        </p:tav>
                                      </p:tavLst>
                                    </p:anim>
                                    <p:anim calcmode="lin" valueType="num">
                                      <p:cBhvr>
                                        <p:cTn id="39" dur="800" decel="100000" fill="hold"/>
                                        <p:tgtEl>
                                          <p:spTgt spid="7"/>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500042"/>
            <a:ext cx="4572000" cy="923330"/>
          </a:xfrm>
          <a:prstGeom prst="rect">
            <a:avLst/>
          </a:prstGeom>
        </p:spPr>
        <p:txBody>
          <a:bodyPr>
            <a:spAutoFit/>
          </a:bodyPr>
          <a:lstStyle/>
          <a:p>
            <a:pPr algn="just"/>
            <a:r>
              <a:rPr lang="fr-FR" b="1" u="none" strike="noStrike" dirty="0" smtClean="0">
                <a:solidFill>
                  <a:schemeClr val="bg1"/>
                </a:solidFill>
                <a:latin typeface="Papyrus" pitchFamily="66" charset="0"/>
              </a:rPr>
              <a:t>omnium </a:t>
            </a:r>
            <a:r>
              <a:rPr lang="fr-FR" b="1" u="none" strike="noStrike" dirty="0" err="1" smtClean="0">
                <a:solidFill>
                  <a:schemeClr val="bg1"/>
                </a:solidFill>
                <a:latin typeface="Papyrus" pitchFamily="66" charset="0"/>
              </a:rPr>
              <a:t>civium</a:t>
            </a:r>
            <a:r>
              <a:rPr lang="fr-FR" b="1" u="none" strike="noStrike" dirty="0" smtClean="0">
                <a:solidFill>
                  <a:schemeClr val="bg1"/>
                </a:solidFill>
                <a:latin typeface="Papyrus" pitchFamily="66" charset="0"/>
              </a:rPr>
              <a:t> </a:t>
            </a:r>
            <a:r>
              <a:rPr lang="fr-FR" b="1" u="sng" strike="noStrike" dirty="0" err="1" smtClean="0">
                <a:solidFill>
                  <a:schemeClr val="bg1"/>
                </a:solidFill>
                <a:latin typeface="Papyrus" pitchFamily="66" charset="0"/>
              </a:rPr>
              <a:t>excellentissimus</a:t>
            </a:r>
            <a:r>
              <a:rPr lang="fr-FR" b="1" u="none" strike="noStrike" dirty="0" smtClean="0">
                <a:solidFill>
                  <a:schemeClr val="bg1"/>
                </a:solidFill>
                <a:latin typeface="Papyrus" pitchFamily="66" charset="0"/>
              </a:rPr>
              <a:t> {</a:t>
            </a:r>
            <a:r>
              <a:rPr lang="fr-FR" b="1" i="1" u="none" strike="noStrike" dirty="0" smtClean="0">
                <a:solidFill>
                  <a:schemeClr val="bg1"/>
                </a:solidFill>
                <a:latin typeface="Papyrus" pitchFamily="66" charset="0"/>
              </a:rPr>
              <a:t>fuit</a:t>
            </a:r>
            <a:r>
              <a:rPr lang="fr-FR" b="1" u="none" strike="noStrike" dirty="0" smtClean="0">
                <a:solidFill>
                  <a:schemeClr val="bg1"/>
                </a:solidFill>
                <a:latin typeface="Papyrus" pitchFamily="66" charset="0"/>
              </a:rPr>
              <a:t>}</a:t>
            </a:r>
          </a:p>
          <a:p>
            <a:pPr algn="just"/>
            <a:r>
              <a:rPr lang="fr-FR" b="1" u="none" strike="noStrike" dirty="0" smtClean="0">
                <a:solidFill>
                  <a:schemeClr val="bg1"/>
                </a:solidFill>
                <a:latin typeface="Papyrus" pitchFamily="66" charset="0"/>
              </a:rPr>
              <a:t> </a:t>
            </a:r>
            <a:endParaRPr lang="fr-FR" dirty="0" smtClean="0"/>
          </a:p>
          <a:p>
            <a:pPr algn="just"/>
            <a:r>
              <a:rPr lang="fr-FR" b="1" u="none" strike="noStrike" dirty="0" smtClean="0">
                <a:solidFill>
                  <a:schemeClr val="bg1"/>
                </a:solidFill>
                <a:latin typeface="Papyrus" pitchFamily="66" charset="0"/>
              </a:rPr>
              <a:t>FORMA</a:t>
            </a:r>
            <a:endParaRPr lang="fr-FR" dirty="0"/>
          </a:p>
        </p:txBody>
      </p:sp>
      <p:sp>
        <p:nvSpPr>
          <p:cNvPr id="3" name="Rectangle 2"/>
          <p:cNvSpPr/>
          <p:nvPr/>
        </p:nvSpPr>
        <p:spPr>
          <a:xfrm>
            <a:off x="571472" y="4857760"/>
            <a:ext cx="4786346" cy="923330"/>
          </a:xfrm>
          <a:prstGeom prst="rect">
            <a:avLst/>
          </a:prstGeom>
        </p:spPr>
        <p:txBody>
          <a:bodyPr wrap="square">
            <a:spAutoFit/>
          </a:bodyPr>
          <a:lstStyle/>
          <a:p>
            <a:r>
              <a:rPr lang="fr-FR" b="1" u="sng" strike="noStrike" dirty="0" err="1" smtClean="0">
                <a:solidFill>
                  <a:schemeClr val="bg1"/>
                </a:solidFill>
                <a:latin typeface="Papyrus" pitchFamily="66" charset="0"/>
              </a:rPr>
              <a:t>evectus</a:t>
            </a:r>
            <a:r>
              <a:rPr lang="fr-FR" b="1" u="sng" strike="noStrike" dirty="0" smtClean="0">
                <a:solidFill>
                  <a:schemeClr val="bg1"/>
                </a:solidFill>
                <a:latin typeface="Papyrus" pitchFamily="66" charset="0"/>
              </a:rPr>
              <a:t> </a:t>
            </a:r>
            <a:r>
              <a:rPr lang="fr-FR" b="1" u="none" strike="noStrike" dirty="0" smtClean="0">
                <a:solidFill>
                  <a:schemeClr val="bg1"/>
                </a:solidFill>
                <a:latin typeface="Papyrus" pitchFamily="66" charset="0"/>
              </a:rPr>
              <a:t>{</a:t>
            </a:r>
            <a:r>
              <a:rPr lang="fr-FR" b="1" i="1" u="none" strike="noStrike" dirty="0" smtClean="0">
                <a:solidFill>
                  <a:schemeClr val="bg1"/>
                </a:solidFill>
                <a:latin typeface="Papyrus" pitchFamily="66" charset="0"/>
              </a:rPr>
              <a:t>fuit</a:t>
            </a:r>
            <a:r>
              <a:rPr lang="fr-FR" b="1" u="none" strike="noStrike" dirty="0" smtClean="0">
                <a:solidFill>
                  <a:schemeClr val="bg1"/>
                </a:solidFill>
                <a:latin typeface="Papyrus" pitchFamily="66" charset="0"/>
              </a:rPr>
              <a:t>}</a:t>
            </a:r>
            <a:endParaRPr lang="fr-FR" b="1" dirty="0">
              <a:solidFill>
                <a:schemeClr val="bg1"/>
              </a:solidFill>
              <a:latin typeface="Papyrus" pitchFamily="66" charset="0"/>
            </a:endParaRPr>
          </a:p>
          <a:p>
            <a:endParaRPr lang="fr-FR" b="1" u="none" strike="noStrike" dirty="0" smtClean="0">
              <a:solidFill>
                <a:schemeClr val="bg1"/>
              </a:solidFill>
              <a:latin typeface="Papyrus" pitchFamily="66" charset="0"/>
            </a:endParaRPr>
          </a:p>
          <a:p>
            <a:r>
              <a:rPr lang="fr-FR" b="1" u="none" strike="noStrike" dirty="0" smtClean="0">
                <a:solidFill>
                  <a:schemeClr val="bg1"/>
                </a:solidFill>
                <a:latin typeface="Papyrus" pitchFamily="66" charset="0"/>
              </a:rPr>
              <a:t>ANIMO  super </a:t>
            </a:r>
            <a:r>
              <a:rPr lang="fr-FR" b="1" u="none" strike="noStrike" dirty="0" err="1" smtClean="0">
                <a:solidFill>
                  <a:schemeClr val="bg1"/>
                </a:solidFill>
                <a:latin typeface="Papyrus" pitchFamily="66" charset="0"/>
              </a:rPr>
              <a:t>humanam</a:t>
            </a:r>
            <a:r>
              <a:rPr lang="fr-FR" b="1" u="none" strike="noStrike" dirty="0" smtClean="0">
                <a:solidFill>
                  <a:schemeClr val="bg1"/>
                </a:solidFill>
                <a:latin typeface="Papyrus" pitchFamily="66" charset="0"/>
              </a:rPr>
              <a:t> et </a:t>
            </a:r>
            <a:r>
              <a:rPr lang="fr-FR" b="1" u="none" strike="noStrike" dirty="0" err="1" smtClean="0">
                <a:solidFill>
                  <a:schemeClr val="bg1"/>
                </a:solidFill>
                <a:latin typeface="Papyrus" pitchFamily="66" charset="0"/>
              </a:rPr>
              <a:t>naturam</a:t>
            </a:r>
            <a:r>
              <a:rPr lang="fr-FR" b="1" u="none" strike="noStrike" dirty="0" smtClean="0">
                <a:solidFill>
                  <a:schemeClr val="bg1"/>
                </a:solidFill>
                <a:latin typeface="Papyrus" pitchFamily="66" charset="0"/>
              </a:rPr>
              <a:t> et </a:t>
            </a:r>
            <a:r>
              <a:rPr lang="fr-FR" b="1" u="none" strike="noStrike" dirty="0" err="1" smtClean="0">
                <a:solidFill>
                  <a:schemeClr val="bg1"/>
                </a:solidFill>
                <a:latin typeface="Papyrus" pitchFamily="66" charset="0"/>
              </a:rPr>
              <a:t>fidem</a:t>
            </a:r>
            <a:endParaRPr lang="fr-FR" dirty="0"/>
          </a:p>
        </p:txBody>
      </p:sp>
      <p:sp>
        <p:nvSpPr>
          <p:cNvPr id="6" name="Rectangle 5"/>
          <p:cNvSpPr/>
          <p:nvPr/>
        </p:nvSpPr>
        <p:spPr>
          <a:xfrm>
            <a:off x="571472" y="2000240"/>
            <a:ext cx="1856598" cy="923330"/>
          </a:xfrm>
          <a:prstGeom prst="rect">
            <a:avLst/>
          </a:prstGeom>
        </p:spPr>
        <p:txBody>
          <a:bodyPr wrap="none">
            <a:spAutoFit/>
          </a:bodyPr>
          <a:lstStyle/>
          <a:p>
            <a:r>
              <a:rPr lang="fr-FR" b="1" u="sng" dirty="0" err="1">
                <a:solidFill>
                  <a:schemeClr val="bg1"/>
                </a:solidFill>
                <a:latin typeface="Papyrus" pitchFamily="66" charset="0"/>
              </a:rPr>
              <a:t>a</a:t>
            </a:r>
            <a:r>
              <a:rPr lang="fr-FR" b="1" u="sng" strike="noStrike" dirty="0" err="1" smtClean="0">
                <a:solidFill>
                  <a:schemeClr val="bg1"/>
                </a:solidFill>
                <a:latin typeface="Papyrus" pitchFamily="66" charset="0"/>
              </a:rPr>
              <a:t>cerrimus</a:t>
            </a:r>
            <a:r>
              <a:rPr lang="fr-FR" b="1" i="1" u="none" strike="noStrike" dirty="0" smtClean="0">
                <a:solidFill>
                  <a:schemeClr val="bg1"/>
                </a:solidFill>
                <a:latin typeface="Papyrus" pitchFamily="66" charset="0"/>
              </a:rPr>
              <a:t> {fuit</a:t>
            </a:r>
            <a:r>
              <a:rPr lang="fr-FR" b="1" u="none" strike="noStrike" dirty="0" smtClean="0">
                <a:solidFill>
                  <a:schemeClr val="bg1"/>
                </a:solidFill>
                <a:latin typeface="Papyrus" pitchFamily="66" charset="0"/>
              </a:rPr>
              <a:t>}</a:t>
            </a:r>
          </a:p>
          <a:p>
            <a:endParaRPr lang="fr-FR" dirty="0" smtClean="0"/>
          </a:p>
          <a:p>
            <a:r>
              <a:rPr lang="fr-FR" b="1" u="none" strike="noStrike" dirty="0" smtClean="0">
                <a:solidFill>
                  <a:schemeClr val="bg1"/>
                </a:solidFill>
                <a:latin typeface="Papyrus" pitchFamily="66" charset="0"/>
              </a:rPr>
              <a:t>VIGORE </a:t>
            </a:r>
            <a:r>
              <a:rPr lang="fr-FR" b="1" u="none" strike="noStrike" dirty="0" err="1" smtClean="0">
                <a:solidFill>
                  <a:schemeClr val="bg1"/>
                </a:solidFill>
                <a:latin typeface="Papyrus" pitchFamily="66" charset="0"/>
              </a:rPr>
              <a:t>animi</a:t>
            </a:r>
            <a:endParaRPr lang="fr-FR" dirty="0"/>
          </a:p>
        </p:txBody>
      </p:sp>
      <p:sp>
        <p:nvSpPr>
          <p:cNvPr id="7" name="Rectangle 6"/>
          <p:cNvSpPr/>
          <p:nvPr/>
        </p:nvSpPr>
        <p:spPr>
          <a:xfrm>
            <a:off x="571472" y="3500438"/>
            <a:ext cx="2714644" cy="923330"/>
          </a:xfrm>
          <a:prstGeom prst="rect">
            <a:avLst/>
          </a:prstGeom>
        </p:spPr>
        <p:txBody>
          <a:bodyPr wrap="square">
            <a:spAutoFit/>
          </a:bodyPr>
          <a:lstStyle/>
          <a:p>
            <a:r>
              <a:rPr lang="fr-FR" b="1" u="sng" dirty="0" err="1">
                <a:solidFill>
                  <a:prstClr val="black"/>
                </a:solidFill>
                <a:latin typeface="Papyrus" pitchFamily="66" charset="0"/>
              </a:rPr>
              <a:t>e</a:t>
            </a:r>
            <a:r>
              <a:rPr lang="fr-FR" b="1" u="sng" dirty="0" err="1" smtClean="0">
                <a:solidFill>
                  <a:prstClr val="black"/>
                </a:solidFill>
                <a:latin typeface="Papyrus" pitchFamily="66" charset="0"/>
              </a:rPr>
              <a:t>ffusissimus</a:t>
            </a:r>
            <a:r>
              <a:rPr lang="fr-FR" b="1" u="sng" dirty="0" smtClean="0">
                <a:solidFill>
                  <a:prstClr val="black"/>
                </a:solidFill>
                <a:latin typeface="Papyrus" pitchFamily="66" charset="0"/>
              </a:rPr>
              <a:t> </a:t>
            </a:r>
            <a:r>
              <a:rPr lang="fr-FR" b="1" dirty="0" smtClean="0">
                <a:solidFill>
                  <a:prstClr val="black"/>
                </a:solidFill>
                <a:latin typeface="Papyrus" pitchFamily="66" charset="0"/>
              </a:rPr>
              <a:t>{</a:t>
            </a:r>
            <a:r>
              <a:rPr lang="fr-FR" b="1" i="1" u="none" strike="noStrike" dirty="0" smtClean="0">
                <a:solidFill>
                  <a:schemeClr val="bg1"/>
                </a:solidFill>
                <a:latin typeface="Papyrus" pitchFamily="66" charset="0"/>
              </a:rPr>
              <a:t>fuit</a:t>
            </a:r>
            <a:r>
              <a:rPr lang="fr-FR" b="1" u="none" strike="noStrike" dirty="0" smtClean="0">
                <a:solidFill>
                  <a:schemeClr val="bg1"/>
                </a:solidFill>
                <a:latin typeface="Papyrus" pitchFamily="66" charset="0"/>
              </a:rPr>
              <a:t>}</a:t>
            </a:r>
          </a:p>
          <a:p>
            <a:endParaRPr lang="fr-FR" b="1" dirty="0" smtClean="0">
              <a:solidFill>
                <a:prstClr val="black"/>
              </a:solidFill>
              <a:latin typeface="Papyrus" pitchFamily="66" charset="0"/>
            </a:endParaRPr>
          </a:p>
          <a:p>
            <a:r>
              <a:rPr lang="fr-FR" b="1" dirty="0" smtClean="0">
                <a:solidFill>
                  <a:prstClr val="black"/>
                </a:solidFill>
                <a:latin typeface="Papyrus" pitchFamily="66" charset="0"/>
              </a:rPr>
              <a:t>MUNIFICENTIA</a:t>
            </a:r>
            <a:endParaRPr lang="fr-FR" dirty="0"/>
          </a:p>
        </p:txBody>
      </p:sp>
      <p:sp>
        <p:nvSpPr>
          <p:cNvPr id="8" name="Rectangle 7"/>
          <p:cNvSpPr/>
          <p:nvPr/>
        </p:nvSpPr>
        <p:spPr>
          <a:xfrm>
            <a:off x="4429124" y="142853"/>
            <a:ext cx="4714876" cy="1107996"/>
          </a:xfrm>
          <a:prstGeom prst="rect">
            <a:avLst/>
          </a:prstGeom>
        </p:spPr>
        <p:txBody>
          <a:bodyPr wrap="square">
            <a:spAutoFit/>
          </a:bodyPr>
          <a:lstStyle/>
          <a:p>
            <a:r>
              <a:rPr lang="fr-FR" sz="1400" b="1" dirty="0" smtClean="0">
                <a:latin typeface="Corbel" pitchFamily="34" charset="0"/>
              </a:rPr>
              <a:t>forma, </a:t>
            </a:r>
            <a:r>
              <a:rPr lang="fr-FR" sz="1400" b="1" dirty="0" err="1" smtClean="0">
                <a:latin typeface="Corbel" pitchFamily="34" charset="0"/>
              </a:rPr>
              <a:t>ae</a:t>
            </a:r>
            <a:r>
              <a:rPr lang="fr-FR" sz="1400" b="1" dirty="0" smtClean="0">
                <a:latin typeface="Corbel" pitchFamily="34" charset="0"/>
              </a:rPr>
              <a:t>, f: </a:t>
            </a:r>
            <a:r>
              <a:rPr lang="fr-FR" sz="1400" dirty="0" smtClean="0">
                <a:latin typeface="Corbel" pitchFamily="34" charset="0"/>
              </a:rPr>
              <a:t>beauté</a:t>
            </a:r>
          </a:p>
          <a:p>
            <a:r>
              <a:rPr lang="fr-FR" sz="1400" b="1" dirty="0" err="1" smtClean="0">
                <a:latin typeface="Corbel" pitchFamily="34" charset="0"/>
              </a:rPr>
              <a:t>omnis</a:t>
            </a:r>
            <a:r>
              <a:rPr lang="fr-FR" sz="1400" b="1" dirty="0">
                <a:latin typeface="Corbel" pitchFamily="34" charset="0"/>
              </a:rPr>
              <a:t>,  e :</a:t>
            </a:r>
            <a:r>
              <a:rPr lang="fr-FR" sz="1400" dirty="0">
                <a:latin typeface="Corbel" pitchFamily="34" charset="0"/>
              </a:rPr>
              <a:t> tout</a:t>
            </a:r>
          </a:p>
          <a:p>
            <a:r>
              <a:rPr lang="fr-FR" sz="1400" b="1" dirty="0">
                <a:latin typeface="Corbel" pitchFamily="34" charset="0"/>
              </a:rPr>
              <a:t> </a:t>
            </a:r>
            <a:r>
              <a:rPr lang="fr-FR" sz="1400" b="1" dirty="0" err="1">
                <a:latin typeface="Corbel" pitchFamily="34" charset="0"/>
              </a:rPr>
              <a:t>ciuis</a:t>
            </a:r>
            <a:r>
              <a:rPr lang="fr-FR" sz="1400" b="1" dirty="0">
                <a:latin typeface="Corbel" pitchFamily="34" charset="0"/>
              </a:rPr>
              <a:t>,  </a:t>
            </a:r>
            <a:r>
              <a:rPr lang="fr-FR" sz="1400" b="1" dirty="0" err="1">
                <a:latin typeface="Corbel" pitchFamily="34" charset="0"/>
              </a:rPr>
              <a:t>is</a:t>
            </a:r>
            <a:r>
              <a:rPr lang="fr-FR" sz="1400" b="1" dirty="0">
                <a:latin typeface="Corbel" pitchFamily="34" charset="0"/>
              </a:rPr>
              <a:t>, m</a:t>
            </a:r>
            <a:r>
              <a:rPr lang="fr-FR" sz="1400" dirty="0">
                <a:latin typeface="Corbel" pitchFamily="34" charset="0"/>
              </a:rPr>
              <a:t>. : citoyen</a:t>
            </a:r>
          </a:p>
          <a:p>
            <a:r>
              <a:rPr lang="fr-FR" sz="1400" b="1" dirty="0">
                <a:latin typeface="Corbel" pitchFamily="34" charset="0"/>
              </a:rPr>
              <a:t> </a:t>
            </a:r>
            <a:r>
              <a:rPr lang="fr-FR" sz="1400" b="1" dirty="0" err="1">
                <a:latin typeface="Corbel" pitchFamily="34" charset="0"/>
              </a:rPr>
              <a:t>excellens</a:t>
            </a:r>
            <a:r>
              <a:rPr lang="fr-FR" sz="1400" b="1" dirty="0">
                <a:latin typeface="Corbel" pitchFamily="34" charset="0"/>
              </a:rPr>
              <a:t>, </a:t>
            </a:r>
            <a:r>
              <a:rPr lang="fr-FR" sz="1400" b="1" dirty="0" err="1">
                <a:latin typeface="Corbel" pitchFamily="34" charset="0"/>
              </a:rPr>
              <a:t>entis</a:t>
            </a:r>
            <a:r>
              <a:rPr lang="fr-FR" sz="1400" b="1" dirty="0">
                <a:latin typeface="Corbel" pitchFamily="34" charset="0"/>
              </a:rPr>
              <a:t> : </a:t>
            </a:r>
            <a:r>
              <a:rPr lang="fr-FR" sz="1400" dirty="0">
                <a:latin typeface="Corbel" pitchFamily="34" charset="0"/>
              </a:rPr>
              <a:t>supérieur, distingué, éminent</a:t>
            </a:r>
          </a:p>
          <a:p>
            <a:r>
              <a:rPr lang="fr-FR" sz="1000" dirty="0">
                <a:latin typeface="Corbel" pitchFamily="34" charset="0"/>
              </a:rPr>
              <a:t> </a:t>
            </a:r>
          </a:p>
        </p:txBody>
      </p:sp>
      <p:sp>
        <p:nvSpPr>
          <p:cNvPr id="9" name="Rectangle à coins arrondis 8"/>
          <p:cNvSpPr/>
          <p:nvPr/>
        </p:nvSpPr>
        <p:spPr>
          <a:xfrm>
            <a:off x="3214678" y="3857628"/>
            <a:ext cx="5572164" cy="15716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C00000"/>
                </a:solidFill>
                <a:latin typeface="Taffy" pitchFamily="66" charset="0"/>
              </a:rPr>
              <a:t>Il était le plus distingué de tous les citoyens par sa beauté, le plus vif par sa force d’esprit, le plus prodigue de sa générosité, le plus emporté par un courage au-dessus des hommes, de la nature et de ce que l’on peut croire.</a:t>
            </a:r>
            <a:endParaRPr lang="fr-FR" dirty="0">
              <a:solidFill>
                <a:srgbClr val="C00000"/>
              </a:solidFill>
              <a:latin typeface="Taffy" pitchFamily="66" charset="0"/>
            </a:endParaRPr>
          </a:p>
        </p:txBody>
      </p:sp>
      <p:sp>
        <p:nvSpPr>
          <p:cNvPr id="10" name="Rectangle 2"/>
          <p:cNvSpPr>
            <a:spLocks noChangeArrowheads="1"/>
          </p:cNvSpPr>
          <p:nvPr/>
        </p:nvSpPr>
        <p:spPr bwMode="auto">
          <a:xfrm>
            <a:off x="1142976" y="5694124"/>
            <a:ext cx="750099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1600" dirty="0" smtClean="0">
                <a:solidFill>
                  <a:schemeClr val="accent4">
                    <a:lumMod val="50000"/>
                  </a:schemeClr>
                </a:solidFill>
                <a:latin typeface="Andy" pitchFamily="66" charset="0"/>
              </a:rPr>
              <a:t>Sa beauté était supérieure à celle de tous ses contemporains. Il avait de la vigueur et de l'énergie, sa magnificence était sans bornes, son courage surhumain et incroyable.</a:t>
            </a:r>
            <a:endParaRPr kumimoji="0" lang="fr-FR" sz="1600" b="0" i="0" u="none" strike="noStrike" cap="none" normalizeH="0" baseline="0" dirty="0" smtClean="0">
              <a:ln>
                <a:noFill/>
              </a:ln>
              <a:solidFill>
                <a:schemeClr val="accent4">
                  <a:lumMod val="50000"/>
                </a:schemeClr>
              </a:solidFill>
              <a:effectLst/>
              <a:latin typeface="Andy" pitchFamily="66" charset="0"/>
            </a:endParaRPr>
          </a:p>
        </p:txBody>
      </p:sp>
      <p:sp>
        <p:nvSpPr>
          <p:cNvPr id="11" name="Rectangle 10"/>
          <p:cNvSpPr/>
          <p:nvPr/>
        </p:nvSpPr>
        <p:spPr>
          <a:xfrm>
            <a:off x="3071802" y="6211669"/>
            <a:ext cx="5214974" cy="230832"/>
          </a:xfrm>
          <a:prstGeom prst="rect">
            <a:avLst/>
          </a:prstGeom>
        </p:spPr>
        <p:txBody>
          <a:bodyPr wrap="square">
            <a:spAutoFit/>
          </a:bodyPr>
          <a:lstStyle/>
          <a:p>
            <a:r>
              <a:rPr lang="fr-FR" sz="900" dirty="0" smtClean="0"/>
              <a:t>Garnier, édition de Pierre HAINSSELIN et Henri WATELET. (site remacle.org) </a:t>
            </a:r>
            <a:endParaRPr lang="fr-FR" sz="900" dirty="0"/>
          </a:p>
        </p:txBody>
      </p:sp>
      <p:sp>
        <p:nvSpPr>
          <p:cNvPr id="12" name="Rectangle 11"/>
          <p:cNvSpPr/>
          <p:nvPr/>
        </p:nvSpPr>
        <p:spPr>
          <a:xfrm>
            <a:off x="3643306" y="1071546"/>
            <a:ext cx="5214974" cy="738664"/>
          </a:xfrm>
          <a:prstGeom prst="rect">
            <a:avLst/>
          </a:prstGeom>
        </p:spPr>
        <p:txBody>
          <a:bodyPr wrap="square">
            <a:spAutoFit/>
          </a:bodyPr>
          <a:lstStyle/>
          <a:p>
            <a:r>
              <a:rPr lang="fr-FR" sz="1400" b="1" dirty="0" err="1" smtClean="0">
                <a:latin typeface="Corbel" pitchFamily="34" charset="0"/>
              </a:rPr>
              <a:t>uigor</a:t>
            </a:r>
            <a:r>
              <a:rPr lang="fr-FR" sz="1400" b="1" dirty="0" smtClean="0">
                <a:latin typeface="Corbel" pitchFamily="34" charset="0"/>
              </a:rPr>
              <a:t>, </a:t>
            </a:r>
            <a:r>
              <a:rPr lang="fr-FR" sz="1400" b="1" dirty="0" err="1" smtClean="0">
                <a:latin typeface="Corbel" pitchFamily="34" charset="0"/>
              </a:rPr>
              <a:t>oris</a:t>
            </a:r>
            <a:r>
              <a:rPr lang="fr-FR" sz="1400" b="1" dirty="0" smtClean="0">
                <a:latin typeface="Corbel" pitchFamily="34" charset="0"/>
              </a:rPr>
              <a:t>, m</a:t>
            </a:r>
            <a:r>
              <a:rPr lang="fr-FR" sz="1400" dirty="0" smtClean="0">
                <a:latin typeface="Corbel" pitchFamily="34" charset="0"/>
              </a:rPr>
              <a:t>. : la vigueur, la force vitale</a:t>
            </a:r>
          </a:p>
          <a:p>
            <a:r>
              <a:rPr lang="fr-FR" sz="1400" dirty="0" smtClean="0">
                <a:latin typeface="Corbel" pitchFamily="34" charset="0"/>
              </a:rPr>
              <a:t> </a:t>
            </a:r>
            <a:r>
              <a:rPr lang="fr-FR" sz="1400" b="1" dirty="0" smtClean="0">
                <a:latin typeface="Corbel" pitchFamily="34" charset="0"/>
              </a:rPr>
              <a:t>animus,  i, m</a:t>
            </a:r>
            <a:r>
              <a:rPr lang="fr-FR" sz="1400" dirty="0" smtClean="0">
                <a:latin typeface="Corbel" pitchFamily="34" charset="0"/>
              </a:rPr>
              <a:t>. : le </a:t>
            </a:r>
            <a:r>
              <a:rPr lang="fr-FR" sz="1400" dirty="0" err="1" smtClean="0">
                <a:latin typeface="Corbel" pitchFamily="34" charset="0"/>
              </a:rPr>
              <a:t>coeur</a:t>
            </a:r>
            <a:r>
              <a:rPr lang="fr-FR" sz="1400" dirty="0" smtClean="0">
                <a:latin typeface="Corbel" pitchFamily="34" charset="0"/>
              </a:rPr>
              <a:t>, la sympathie, le courage, l'esprit</a:t>
            </a:r>
          </a:p>
          <a:p>
            <a:r>
              <a:rPr lang="pt-BR" sz="1400" dirty="0" smtClean="0">
                <a:latin typeface="Corbel" pitchFamily="34" charset="0"/>
              </a:rPr>
              <a:t> </a:t>
            </a:r>
            <a:r>
              <a:rPr lang="pt-BR" sz="1400" b="1" dirty="0" smtClean="0">
                <a:latin typeface="Corbel" pitchFamily="34" charset="0"/>
              </a:rPr>
              <a:t>acerrimus, a, um </a:t>
            </a:r>
            <a:r>
              <a:rPr lang="pt-BR" sz="1400" dirty="0" smtClean="0">
                <a:latin typeface="Corbel" pitchFamily="34" charset="0"/>
              </a:rPr>
              <a:t>: superlatif de acer, cris, cre : vif, aigu</a:t>
            </a:r>
          </a:p>
        </p:txBody>
      </p:sp>
      <p:sp>
        <p:nvSpPr>
          <p:cNvPr id="13" name="Rectangle 12"/>
          <p:cNvSpPr/>
          <p:nvPr/>
        </p:nvSpPr>
        <p:spPr>
          <a:xfrm>
            <a:off x="3286116" y="2357430"/>
            <a:ext cx="5643602" cy="1492716"/>
          </a:xfrm>
          <a:prstGeom prst="rect">
            <a:avLst/>
          </a:prstGeom>
        </p:spPr>
        <p:txBody>
          <a:bodyPr wrap="square">
            <a:spAutoFit/>
          </a:bodyPr>
          <a:lstStyle/>
          <a:p>
            <a:r>
              <a:rPr lang="fr-FR" sz="1300" b="1" dirty="0" smtClean="0">
                <a:latin typeface="Corbel" pitchFamily="34" charset="0"/>
              </a:rPr>
              <a:t>animus,  i, m</a:t>
            </a:r>
            <a:r>
              <a:rPr lang="fr-FR" sz="1300" dirty="0" smtClean="0">
                <a:latin typeface="Corbel" pitchFamily="34" charset="0"/>
              </a:rPr>
              <a:t>. : le </a:t>
            </a:r>
            <a:r>
              <a:rPr lang="fr-FR" sz="1300" dirty="0" err="1" smtClean="0">
                <a:latin typeface="Corbel" pitchFamily="34" charset="0"/>
              </a:rPr>
              <a:t>coeur</a:t>
            </a:r>
            <a:r>
              <a:rPr lang="fr-FR" sz="1300" dirty="0" smtClean="0">
                <a:latin typeface="Corbel" pitchFamily="34" charset="0"/>
              </a:rPr>
              <a:t>, la sympathie, le courage, l'esprit</a:t>
            </a:r>
          </a:p>
          <a:p>
            <a:r>
              <a:rPr lang="pt-BR" sz="1300" dirty="0" smtClean="0">
                <a:latin typeface="Corbel" pitchFamily="34" charset="0"/>
              </a:rPr>
              <a:t>  </a:t>
            </a:r>
            <a:r>
              <a:rPr lang="pt-BR" sz="1300" b="1" dirty="0" smtClean="0">
                <a:latin typeface="Corbel" pitchFamily="34" charset="0"/>
              </a:rPr>
              <a:t>eueho, is, ere, uexi, uectum </a:t>
            </a:r>
            <a:r>
              <a:rPr lang="pt-BR" sz="1300" dirty="0" smtClean="0">
                <a:latin typeface="Corbel" pitchFamily="34" charset="0"/>
              </a:rPr>
              <a:t>: transporter, emporter</a:t>
            </a:r>
          </a:p>
          <a:p>
            <a:r>
              <a:rPr lang="fr-FR" sz="1300" b="1" dirty="0" smtClean="0">
                <a:latin typeface="Corbel" pitchFamily="34" charset="0"/>
              </a:rPr>
              <a:t>super, </a:t>
            </a:r>
            <a:r>
              <a:rPr lang="fr-FR" sz="1300" b="1" dirty="0" err="1" smtClean="0">
                <a:latin typeface="Corbel" pitchFamily="34" charset="0"/>
              </a:rPr>
              <a:t>prép</a:t>
            </a:r>
            <a:r>
              <a:rPr lang="fr-FR" sz="1300" b="1" dirty="0" smtClean="0">
                <a:latin typeface="Corbel" pitchFamily="34" charset="0"/>
              </a:rPr>
              <a:t>. : + </a:t>
            </a:r>
            <a:r>
              <a:rPr lang="fr-FR" sz="1300" b="1" dirty="0" err="1" smtClean="0">
                <a:latin typeface="Corbel" pitchFamily="34" charset="0"/>
              </a:rPr>
              <a:t>Abl</a:t>
            </a:r>
            <a:r>
              <a:rPr lang="fr-FR" sz="1300" dirty="0" smtClean="0">
                <a:latin typeface="Corbel" pitchFamily="34" charset="0"/>
              </a:rPr>
              <a:t>. : au dessus de, au sujet de</a:t>
            </a:r>
          </a:p>
          <a:p>
            <a:r>
              <a:rPr lang="fr-FR" sz="1300" dirty="0" smtClean="0">
                <a:latin typeface="Corbel" pitchFamily="34" charset="0"/>
              </a:rPr>
              <a:t> </a:t>
            </a:r>
            <a:r>
              <a:rPr lang="fr-FR" sz="1300" b="1" dirty="0" err="1" smtClean="0">
                <a:latin typeface="Corbel" pitchFamily="34" charset="0"/>
              </a:rPr>
              <a:t>humanus</a:t>
            </a:r>
            <a:r>
              <a:rPr lang="fr-FR" sz="1300" b="1" dirty="0" smtClean="0">
                <a:latin typeface="Corbel" pitchFamily="34" charset="0"/>
              </a:rPr>
              <a:t>,  a, </a:t>
            </a:r>
            <a:r>
              <a:rPr lang="fr-FR" sz="1300" b="1" dirty="0" err="1" smtClean="0">
                <a:latin typeface="Corbel" pitchFamily="34" charset="0"/>
              </a:rPr>
              <a:t>um</a:t>
            </a:r>
            <a:r>
              <a:rPr lang="fr-FR" sz="1300" b="1" dirty="0" smtClean="0">
                <a:latin typeface="Corbel" pitchFamily="34" charset="0"/>
              </a:rPr>
              <a:t> </a:t>
            </a:r>
            <a:r>
              <a:rPr lang="fr-FR" sz="1300" dirty="0" smtClean="0">
                <a:latin typeface="Corbel" pitchFamily="34" charset="0"/>
              </a:rPr>
              <a:t>: humain</a:t>
            </a:r>
          </a:p>
          <a:p>
            <a:r>
              <a:rPr lang="fr-FR" sz="1300" b="1" dirty="0" smtClean="0">
                <a:latin typeface="Corbel" pitchFamily="34" charset="0"/>
              </a:rPr>
              <a:t> </a:t>
            </a:r>
            <a:r>
              <a:rPr lang="fr-FR" sz="1300" b="1" dirty="0" err="1" smtClean="0">
                <a:latin typeface="Corbel" pitchFamily="34" charset="0"/>
              </a:rPr>
              <a:t>natura</a:t>
            </a:r>
            <a:r>
              <a:rPr lang="fr-FR" sz="1300" b="1" dirty="0" smtClean="0">
                <a:latin typeface="Corbel" pitchFamily="34" charset="0"/>
              </a:rPr>
              <a:t>,  </a:t>
            </a:r>
            <a:r>
              <a:rPr lang="fr-FR" sz="1300" b="1" dirty="0" err="1" smtClean="0">
                <a:latin typeface="Corbel" pitchFamily="34" charset="0"/>
              </a:rPr>
              <a:t>ae</a:t>
            </a:r>
            <a:r>
              <a:rPr lang="fr-FR" sz="1300" b="1" dirty="0" smtClean="0">
                <a:latin typeface="Corbel" pitchFamily="34" charset="0"/>
              </a:rPr>
              <a:t>, f</a:t>
            </a:r>
            <a:r>
              <a:rPr lang="fr-FR" sz="1300" dirty="0" smtClean="0">
                <a:latin typeface="Corbel" pitchFamily="34" charset="0"/>
              </a:rPr>
              <a:t>. : nature</a:t>
            </a:r>
          </a:p>
          <a:p>
            <a:r>
              <a:rPr lang="fr-FR" sz="1300" b="1" dirty="0" smtClean="0">
                <a:latin typeface="Corbel" pitchFamily="34" charset="0"/>
              </a:rPr>
              <a:t> </a:t>
            </a:r>
            <a:r>
              <a:rPr lang="fr-FR" sz="1300" b="1" dirty="0" err="1" smtClean="0">
                <a:latin typeface="Corbel" pitchFamily="34" charset="0"/>
              </a:rPr>
              <a:t>fides</a:t>
            </a:r>
            <a:r>
              <a:rPr lang="fr-FR" sz="1300" b="1" dirty="0" smtClean="0">
                <a:latin typeface="Corbel" pitchFamily="34" charset="0"/>
              </a:rPr>
              <a:t>,  </a:t>
            </a:r>
            <a:r>
              <a:rPr lang="fr-FR" sz="1300" b="1" dirty="0" err="1" smtClean="0">
                <a:latin typeface="Corbel" pitchFamily="34" charset="0"/>
              </a:rPr>
              <a:t>ei</a:t>
            </a:r>
            <a:r>
              <a:rPr lang="fr-FR" sz="1300" b="1" dirty="0" smtClean="0">
                <a:latin typeface="Corbel" pitchFamily="34" charset="0"/>
              </a:rPr>
              <a:t>, f. </a:t>
            </a:r>
            <a:r>
              <a:rPr lang="fr-FR" sz="1300" dirty="0" smtClean="0">
                <a:latin typeface="Corbel" pitchFamily="34" charset="0"/>
              </a:rPr>
              <a:t>: 1.  la foi, la confiance 2.  le crédit  3.  la loyauté  4. la promesse, la parole donnée  5.  la protection</a:t>
            </a:r>
            <a:endParaRPr lang="fr-FR" sz="1300" dirty="0">
              <a:latin typeface="Corbel" pitchFamily="34" charset="0"/>
            </a:endParaRPr>
          </a:p>
        </p:txBody>
      </p:sp>
      <p:sp>
        <p:nvSpPr>
          <p:cNvPr id="14" name="Rectangle 13"/>
          <p:cNvSpPr/>
          <p:nvPr/>
        </p:nvSpPr>
        <p:spPr>
          <a:xfrm>
            <a:off x="3357554" y="1714488"/>
            <a:ext cx="5500726" cy="692497"/>
          </a:xfrm>
          <a:prstGeom prst="rect">
            <a:avLst/>
          </a:prstGeom>
        </p:spPr>
        <p:txBody>
          <a:bodyPr wrap="square">
            <a:spAutoFit/>
          </a:bodyPr>
          <a:lstStyle/>
          <a:p>
            <a:r>
              <a:rPr lang="fr-FR" sz="1300" b="1" dirty="0" err="1" smtClean="0">
                <a:latin typeface="Corbel" pitchFamily="34" charset="0"/>
              </a:rPr>
              <a:t>munificentia</a:t>
            </a:r>
            <a:r>
              <a:rPr lang="fr-FR" sz="1300" b="1" dirty="0" smtClean="0">
                <a:latin typeface="Corbel" pitchFamily="34" charset="0"/>
              </a:rPr>
              <a:t>,  </a:t>
            </a:r>
            <a:r>
              <a:rPr lang="fr-FR" sz="1300" b="1" dirty="0" err="1" smtClean="0">
                <a:latin typeface="Corbel" pitchFamily="34" charset="0"/>
              </a:rPr>
              <a:t>ae</a:t>
            </a:r>
            <a:r>
              <a:rPr lang="fr-FR" sz="1300" b="1" dirty="0" smtClean="0">
                <a:latin typeface="Corbel" pitchFamily="34" charset="0"/>
              </a:rPr>
              <a:t>, f</a:t>
            </a:r>
            <a:r>
              <a:rPr lang="fr-FR" sz="1300" dirty="0" smtClean="0">
                <a:latin typeface="Corbel" pitchFamily="34" charset="0"/>
              </a:rPr>
              <a:t>. : munificence, générosité</a:t>
            </a:r>
          </a:p>
          <a:p>
            <a:r>
              <a:rPr lang="fr-FR" sz="1300" b="1" dirty="0" err="1" smtClean="0">
                <a:latin typeface="Corbel" pitchFamily="34" charset="0"/>
              </a:rPr>
              <a:t>effusissimus</a:t>
            </a:r>
            <a:r>
              <a:rPr lang="fr-FR" sz="1300" b="1" dirty="0" smtClean="0">
                <a:latin typeface="Corbel" pitchFamily="34" charset="0"/>
              </a:rPr>
              <a:t> </a:t>
            </a:r>
            <a:r>
              <a:rPr lang="fr-FR" sz="1300" dirty="0" smtClean="0">
                <a:latin typeface="Corbel" pitchFamily="34" charset="0"/>
              </a:rPr>
              <a:t>: superlatif de </a:t>
            </a:r>
            <a:r>
              <a:rPr lang="fr-FR" sz="1300" dirty="0" err="1" smtClean="0">
                <a:latin typeface="Corbel" pitchFamily="34" charset="0"/>
              </a:rPr>
              <a:t>effusus</a:t>
            </a:r>
            <a:r>
              <a:rPr lang="fr-FR" sz="1300" dirty="0" smtClean="0">
                <a:latin typeface="Corbel" pitchFamily="34" charset="0"/>
              </a:rPr>
              <a:t>, a, </a:t>
            </a:r>
            <a:r>
              <a:rPr lang="fr-FR" sz="1300" dirty="0" err="1" smtClean="0">
                <a:latin typeface="Corbel" pitchFamily="34" charset="0"/>
              </a:rPr>
              <a:t>um</a:t>
            </a:r>
            <a:r>
              <a:rPr lang="fr-FR" sz="1300" dirty="0" smtClean="0">
                <a:latin typeface="Corbel" pitchFamily="34" charset="0"/>
              </a:rPr>
              <a:t>: prodigue (généreux), large, magnifique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80">
                                          <p:stCondLst>
                                            <p:cond delay="0"/>
                                          </p:stCondLst>
                                        </p:cTn>
                                        <p:tgtEl>
                                          <p:spTgt spid="6"/>
                                        </p:tgtEl>
                                      </p:cBhvr>
                                    </p:animEffect>
                                    <p:anim calcmode="lin" valueType="num">
                                      <p:cBhvr>
                                        <p:cTn id="3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7" dur="26">
                                          <p:stCondLst>
                                            <p:cond delay="650"/>
                                          </p:stCondLst>
                                        </p:cTn>
                                        <p:tgtEl>
                                          <p:spTgt spid="6"/>
                                        </p:tgtEl>
                                      </p:cBhvr>
                                      <p:to x="100000" y="60000"/>
                                    </p:animScale>
                                    <p:animScale>
                                      <p:cBhvr>
                                        <p:cTn id="38" dur="166" decel="50000">
                                          <p:stCondLst>
                                            <p:cond delay="676"/>
                                          </p:stCondLst>
                                        </p:cTn>
                                        <p:tgtEl>
                                          <p:spTgt spid="6"/>
                                        </p:tgtEl>
                                      </p:cBhvr>
                                      <p:to x="100000" y="100000"/>
                                    </p:animScale>
                                    <p:animScale>
                                      <p:cBhvr>
                                        <p:cTn id="39" dur="26">
                                          <p:stCondLst>
                                            <p:cond delay="1312"/>
                                          </p:stCondLst>
                                        </p:cTn>
                                        <p:tgtEl>
                                          <p:spTgt spid="6"/>
                                        </p:tgtEl>
                                      </p:cBhvr>
                                      <p:to x="100000" y="80000"/>
                                    </p:animScale>
                                    <p:animScale>
                                      <p:cBhvr>
                                        <p:cTn id="40" dur="166" decel="50000">
                                          <p:stCondLst>
                                            <p:cond delay="1338"/>
                                          </p:stCondLst>
                                        </p:cTn>
                                        <p:tgtEl>
                                          <p:spTgt spid="6"/>
                                        </p:tgtEl>
                                      </p:cBhvr>
                                      <p:to x="100000" y="100000"/>
                                    </p:animScale>
                                    <p:animScale>
                                      <p:cBhvr>
                                        <p:cTn id="41" dur="26">
                                          <p:stCondLst>
                                            <p:cond delay="1642"/>
                                          </p:stCondLst>
                                        </p:cTn>
                                        <p:tgtEl>
                                          <p:spTgt spid="6"/>
                                        </p:tgtEl>
                                      </p:cBhvr>
                                      <p:to x="100000" y="90000"/>
                                    </p:animScale>
                                    <p:animScale>
                                      <p:cBhvr>
                                        <p:cTn id="42" dur="166" decel="50000">
                                          <p:stCondLst>
                                            <p:cond delay="1668"/>
                                          </p:stCondLst>
                                        </p:cTn>
                                        <p:tgtEl>
                                          <p:spTgt spid="6"/>
                                        </p:tgtEl>
                                      </p:cBhvr>
                                      <p:to x="100000" y="100000"/>
                                    </p:animScale>
                                    <p:animScale>
                                      <p:cBhvr>
                                        <p:cTn id="43" dur="26">
                                          <p:stCondLst>
                                            <p:cond delay="1808"/>
                                          </p:stCondLst>
                                        </p:cTn>
                                        <p:tgtEl>
                                          <p:spTgt spid="6"/>
                                        </p:tgtEl>
                                      </p:cBhvr>
                                      <p:to x="100000" y="95000"/>
                                    </p:animScale>
                                    <p:animScale>
                                      <p:cBhvr>
                                        <p:cTn id="44" dur="166" decel="50000">
                                          <p:stCondLst>
                                            <p:cond delay="1834"/>
                                          </p:stCondLst>
                                        </p:cTn>
                                        <p:tgtEl>
                                          <p:spTgt spid="6"/>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down)">
                                      <p:cBhvr>
                                        <p:cTn id="55" dur="580">
                                          <p:stCondLst>
                                            <p:cond delay="0"/>
                                          </p:stCondLst>
                                        </p:cTn>
                                        <p:tgtEl>
                                          <p:spTgt spid="7"/>
                                        </p:tgtEl>
                                      </p:cBhvr>
                                    </p:animEffect>
                                    <p:anim calcmode="lin" valueType="num">
                                      <p:cBhvr>
                                        <p:cTn id="5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1" dur="26">
                                          <p:stCondLst>
                                            <p:cond delay="650"/>
                                          </p:stCondLst>
                                        </p:cTn>
                                        <p:tgtEl>
                                          <p:spTgt spid="7"/>
                                        </p:tgtEl>
                                      </p:cBhvr>
                                      <p:to x="100000" y="60000"/>
                                    </p:animScale>
                                    <p:animScale>
                                      <p:cBhvr>
                                        <p:cTn id="62" dur="166" decel="50000">
                                          <p:stCondLst>
                                            <p:cond delay="676"/>
                                          </p:stCondLst>
                                        </p:cTn>
                                        <p:tgtEl>
                                          <p:spTgt spid="7"/>
                                        </p:tgtEl>
                                      </p:cBhvr>
                                      <p:to x="100000" y="100000"/>
                                    </p:animScale>
                                    <p:animScale>
                                      <p:cBhvr>
                                        <p:cTn id="63" dur="26">
                                          <p:stCondLst>
                                            <p:cond delay="1312"/>
                                          </p:stCondLst>
                                        </p:cTn>
                                        <p:tgtEl>
                                          <p:spTgt spid="7"/>
                                        </p:tgtEl>
                                      </p:cBhvr>
                                      <p:to x="100000" y="80000"/>
                                    </p:animScale>
                                    <p:animScale>
                                      <p:cBhvr>
                                        <p:cTn id="64" dur="166" decel="50000">
                                          <p:stCondLst>
                                            <p:cond delay="1338"/>
                                          </p:stCondLst>
                                        </p:cTn>
                                        <p:tgtEl>
                                          <p:spTgt spid="7"/>
                                        </p:tgtEl>
                                      </p:cBhvr>
                                      <p:to x="100000" y="100000"/>
                                    </p:animScale>
                                    <p:animScale>
                                      <p:cBhvr>
                                        <p:cTn id="65" dur="26">
                                          <p:stCondLst>
                                            <p:cond delay="1642"/>
                                          </p:stCondLst>
                                        </p:cTn>
                                        <p:tgtEl>
                                          <p:spTgt spid="7"/>
                                        </p:tgtEl>
                                      </p:cBhvr>
                                      <p:to x="100000" y="90000"/>
                                    </p:animScale>
                                    <p:animScale>
                                      <p:cBhvr>
                                        <p:cTn id="66" dur="166" decel="50000">
                                          <p:stCondLst>
                                            <p:cond delay="1668"/>
                                          </p:stCondLst>
                                        </p:cTn>
                                        <p:tgtEl>
                                          <p:spTgt spid="7"/>
                                        </p:tgtEl>
                                      </p:cBhvr>
                                      <p:to x="100000" y="100000"/>
                                    </p:animScale>
                                    <p:animScale>
                                      <p:cBhvr>
                                        <p:cTn id="67" dur="26">
                                          <p:stCondLst>
                                            <p:cond delay="1808"/>
                                          </p:stCondLst>
                                        </p:cTn>
                                        <p:tgtEl>
                                          <p:spTgt spid="7"/>
                                        </p:tgtEl>
                                      </p:cBhvr>
                                      <p:to x="100000" y="95000"/>
                                    </p:animScale>
                                    <p:animScale>
                                      <p:cBhvr>
                                        <p:cTn id="68" dur="166" decel="50000">
                                          <p:stCondLst>
                                            <p:cond delay="1834"/>
                                          </p:stCondLst>
                                        </p:cTn>
                                        <p:tgtEl>
                                          <p:spTgt spid="7"/>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80">
                                          <p:stCondLst>
                                            <p:cond delay="0"/>
                                          </p:stCondLst>
                                        </p:cTn>
                                        <p:tgtEl>
                                          <p:spTgt spid="3"/>
                                        </p:tgtEl>
                                      </p:cBhvr>
                                    </p:animEffect>
                                    <p:anim calcmode="lin" valueType="num">
                                      <p:cBhvr>
                                        <p:cTn id="8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gtEl>
                                      </p:cBhvr>
                                      <p:to x="100000" y="60000"/>
                                    </p:animScale>
                                    <p:animScale>
                                      <p:cBhvr>
                                        <p:cTn id="86" dur="166" decel="50000">
                                          <p:stCondLst>
                                            <p:cond delay="676"/>
                                          </p:stCondLst>
                                        </p:cTn>
                                        <p:tgtEl>
                                          <p:spTgt spid="3"/>
                                        </p:tgtEl>
                                      </p:cBhvr>
                                      <p:to x="100000" y="100000"/>
                                    </p:animScale>
                                    <p:animScale>
                                      <p:cBhvr>
                                        <p:cTn id="87" dur="26">
                                          <p:stCondLst>
                                            <p:cond delay="1312"/>
                                          </p:stCondLst>
                                        </p:cTn>
                                        <p:tgtEl>
                                          <p:spTgt spid="3"/>
                                        </p:tgtEl>
                                      </p:cBhvr>
                                      <p:to x="100000" y="80000"/>
                                    </p:animScale>
                                    <p:animScale>
                                      <p:cBhvr>
                                        <p:cTn id="88" dur="166" decel="50000">
                                          <p:stCondLst>
                                            <p:cond delay="1338"/>
                                          </p:stCondLst>
                                        </p:cTn>
                                        <p:tgtEl>
                                          <p:spTgt spid="3"/>
                                        </p:tgtEl>
                                      </p:cBhvr>
                                      <p:to x="100000" y="100000"/>
                                    </p:animScale>
                                    <p:animScale>
                                      <p:cBhvr>
                                        <p:cTn id="89" dur="26">
                                          <p:stCondLst>
                                            <p:cond delay="1642"/>
                                          </p:stCondLst>
                                        </p:cTn>
                                        <p:tgtEl>
                                          <p:spTgt spid="3"/>
                                        </p:tgtEl>
                                      </p:cBhvr>
                                      <p:to x="100000" y="90000"/>
                                    </p:animScale>
                                    <p:animScale>
                                      <p:cBhvr>
                                        <p:cTn id="90" dur="166" decel="50000">
                                          <p:stCondLst>
                                            <p:cond delay="1668"/>
                                          </p:stCondLst>
                                        </p:cTn>
                                        <p:tgtEl>
                                          <p:spTgt spid="3"/>
                                        </p:tgtEl>
                                      </p:cBhvr>
                                      <p:to x="100000" y="100000"/>
                                    </p:animScale>
                                    <p:animScale>
                                      <p:cBhvr>
                                        <p:cTn id="91" dur="26">
                                          <p:stCondLst>
                                            <p:cond delay="1808"/>
                                          </p:stCondLst>
                                        </p:cTn>
                                        <p:tgtEl>
                                          <p:spTgt spid="3"/>
                                        </p:tgtEl>
                                      </p:cBhvr>
                                      <p:to x="100000" y="95000"/>
                                    </p:animScale>
                                    <p:animScale>
                                      <p:cBhvr>
                                        <p:cTn id="92" dur="166" decel="50000">
                                          <p:stCondLst>
                                            <p:cond delay="1834"/>
                                          </p:stCondLst>
                                        </p:cTn>
                                        <p:tgtEl>
                                          <p:spTgt spid="3"/>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additive="base">
                                        <p:cTn id="97" dur="500" fill="hold"/>
                                        <p:tgtEl>
                                          <p:spTgt spid="13"/>
                                        </p:tgtEl>
                                        <p:attrNameLst>
                                          <p:attrName>ppt_x</p:attrName>
                                        </p:attrNameLst>
                                      </p:cBhvr>
                                      <p:tavLst>
                                        <p:tav tm="0">
                                          <p:val>
                                            <p:strVal val="#ppt_x"/>
                                          </p:val>
                                        </p:tav>
                                        <p:tav tm="100000">
                                          <p:val>
                                            <p:strVal val="#ppt_x"/>
                                          </p:val>
                                        </p:tav>
                                      </p:tavLst>
                                    </p:anim>
                                    <p:anim calcmode="lin" valueType="num">
                                      <p:cBhvr additive="base">
                                        <p:cTn id="9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3" presetClass="entr" presetSubtype="0" fill="hold" grpId="0" nodeType="clickEffect">
                                  <p:stCondLst>
                                    <p:cond delay="0"/>
                                  </p:stCondLst>
                                  <p:childTnLst>
                                    <p:set>
                                      <p:cBhvr>
                                        <p:cTn id="102" dur="1" fill="hold">
                                          <p:stCondLst>
                                            <p:cond delay="0"/>
                                          </p:stCondLst>
                                        </p:cTn>
                                        <p:tgtEl>
                                          <p:spTgt spid="9"/>
                                        </p:tgtEl>
                                        <p:attrNameLst>
                                          <p:attrName>style.visibility</p:attrName>
                                        </p:attrNameLst>
                                      </p:cBhvr>
                                      <p:to>
                                        <p:strVal val="visible"/>
                                      </p:to>
                                    </p:set>
                                    <p:animEffect transition="in" filter="fade">
                                      <p:cBhvr>
                                        <p:cTn id="103" dur="100"/>
                                        <p:tgtEl>
                                          <p:spTgt spid="9"/>
                                        </p:tgtEl>
                                      </p:cBhvr>
                                    </p:animEffect>
                                    <p:anim calcmode="lin" valueType="num">
                                      <p:cBhvr>
                                        <p:cTn id="104" dur="400" fill="hold"/>
                                        <p:tgtEl>
                                          <p:spTgt spid="9"/>
                                        </p:tgtEl>
                                        <p:attrNameLst>
                                          <p:attrName>ppt_x</p:attrName>
                                        </p:attrNameLst>
                                      </p:cBhvr>
                                      <p:tavLst>
                                        <p:tav tm="0">
                                          <p:val>
                                            <p:strVal val="#ppt_x"/>
                                          </p:val>
                                        </p:tav>
                                        <p:tav tm="100000">
                                          <p:val>
                                            <p:strVal val="#ppt_x"/>
                                          </p:val>
                                        </p:tav>
                                      </p:tavLst>
                                    </p:anim>
                                    <p:anim calcmode="lin" valueType="num">
                                      <p:cBhvr>
                                        <p:cTn id="105" dur="400" fill="hold"/>
                                        <p:tgtEl>
                                          <p:spTgt spid="9"/>
                                        </p:tgtEl>
                                        <p:attrNameLst>
                                          <p:attrName>ppt_y</p:attrName>
                                        </p:attrNameLst>
                                      </p:cBhvr>
                                      <p:tavLst>
                                        <p:tav tm="0">
                                          <p:val>
                                            <p:strVal val="#ppt_y+0.31"/>
                                          </p:val>
                                        </p:tav>
                                        <p:tav tm="100000">
                                          <p:val>
                                            <p:strVal val="#ppt_y+0.31"/>
                                          </p:val>
                                        </p:tav>
                                      </p:tavLst>
                                    </p:anim>
                                    <p:anim calcmode="lin" valueType="num">
                                      <p:cBhvr>
                                        <p:cTn id="106"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07"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10"/>
                                        </p:tgtEl>
                                        <p:attrNameLst>
                                          <p:attrName>style.visibility</p:attrName>
                                        </p:attrNameLst>
                                      </p:cBhvr>
                                      <p:to>
                                        <p:strVal val="visible"/>
                                      </p:to>
                                    </p:set>
                                    <p:animEffect transition="in" filter="blinds(horizontal)">
                                      <p:cBhvr>
                                        <p:cTn id="112" dur="500"/>
                                        <p:tgtEl>
                                          <p:spTgt spid="10"/>
                                        </p:tgtEl>
                                      </p:cBhvr>
                                    </p:animEffect>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11"/>
                                        </p:tgtEl>
                                        <p:attrNameLst>
                                          <p:attrName>style.visibility</p:attrName>
                                        </p:attrNameLst>
                                      </p:cBhvr>
                                      <p:to>
                                        <p:strVal val="visible"/>
                                      </p:to>
                                    </p:set>
                                    <p:anim calcmode="lin" valueType="num">
                                      <p:cBhvr additive="base">
                                        <p:cTn id="117" dur="500" fill="hold"/>
                                        <p:tgtEl>
                                          <p:spTgt spid="11"/>
                                        </p:tgtEl>
                                        <p:attrNameLst>
                                          <p:attrName>ppt_x</p:attrName>
                                        </p:attrNameLst>
                                      </p:cBhvr>
                                      <p:tavLst>
                                        <p:tav tm="0">
                                          <p:val>
                                            <p:strVal val="#ppt_x"/>
                                          </p:val>
                                        </p:tav>
                                        <p:tav tm="100000">
                                          <p:val>
                                            <p:strVal val="#ppt_x"/>
                                          </p:val>
                                        </p:tav>
                                      </p:tavLst>
                                    </p:anim>
                                    <p:anim calcmode="lin" valueType="num">
                                      <p:cBhvr additive="base">
                                        <p:cTn id="1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9" grpId="0" animBg="1"/>
      <p:bldP spid="10"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662" y="428604"/>
            <a:ext cx="7572428" cy="923330"/>
          </a:xfrm>
          <a:prstGeom prst="rect">
            <a:avLst/>
          </a:prstGeom>
        </p:spPr>
        <p:txBody>
          <a:bodyPr wrap="square">
            <a:spAutoFit/>
          </a:bodyPr>
          <a:lstStyle/>
          <a:p>
            <a:r>
              <a:rPr lang="fr-FR" b="1" dirty="0" err="1" smtClean="0">
                <a:solidFill>
                  <a:schemeClr val="bg1"/>
                </a:solidFill>
                <a:latin typeface="Papyrus" pitchFamily="66" charset="0"/>
              </a:rPr>
              <a:t>M</a:t>
            </a:r>
            <a:r>
              <a:rPr lang="fr-FR" b="1" u="none" strike="noStrike" dirty="0" err="1" smtClean="0">
                <a:solidFill>
                  <a:schemeClr val="bg1"/>
                </a:solidFill>
                <a:latin typeface="Papyrus" pitchFamily="66" charset="0"/>
              </a:rPr>
              <a:t>agnitudine</a:t>
            </a:r>
            <a:r>
              <a:rPr lang="fr-FR" b="1" u="none" strike="noStrike" dirty="0" smtClean="0">
                <a:solidFill>
                  <a:schemeClr val="bg1"/>
                </a:solidFill>
                <a:latin typeface="Papyrus" pitchFamily="66" charset="0"/>
              </a:rPr>
              <a:t> </a:t>
            </a:r>
            <a:r>
              <a:rPr lang="fr-FR" b="1" u="none" strike="noStrike" dirty="0" err="1" smtClean="0">
                <a:solidFill>
                  <a:schemeClr val="bg1"/>
                </a:solidFill>
                <a:latin typeface="Papyrus" pitchFamily="66" charset="0"/>
              </a:rPr>
              <a:t>cogitationum</a:t>
            </a:r>
            <a:r>
              <a:rPr lang="fr-FR" b="1" u="none" strike="noStrike" dirty="0" smtClean="0">
                <a:solidFill>
                  <a:schemeClr val="bg1"/>
                </a:solidFill>
                <a:latin typeface="Papyrus" pitchFamily="66" charset="0"/>
              </a:rPr>
              <a:t>, </a:t>
            </a:r>
            <a:r>
              <a:rPr lang="fr-FR" b="1" u="none" strike="noStrike" dirty="0" err="1" smtClean="0">
                <a:solidFill>
                  <a:schemeClr val="bg1"/>
                </a:solidFill>
                <a:latin typeface="Papyrus" pitchFamily="66" charset="0"/>
              </a:rPr>
              <a:t>celeritate</a:t>
            </a:r>
            <a:r>
              <a:rPr lang="fr-FR" b="1" u="none" strike="noStrike" dirty="0" smtClean="0">
                <a:solidFill>
                  <a:schemeClr val="bg1"/>
                </a:solidFill>
                <a:latin typeface="Papyrus" pitchFamily="66" charset="0"/>
              </a:rPr>
              <a:t> </a:t>
            </a:r>
            <a:r>
              <a:rPr lang="fr-FR" b="1" u="none" strike="noStrike" dirty="0" err="1" smtClean="0">
                <a:solidFill>
                  <a:schemeClr val="bg1"/>
                </a:solidFill>
                <a:latin typeface="Papyrus" pitchFamily="66" charset="0"/>
              </a:rPr>
              <a:t>bellandi</a:t>
            </a:r>
            <a:r>
              <a:rPr lang="fr-FR" b="1" u="none" strike="noStrike" dirty="0" smtClean="0">
                <a:solidFill>
                  <a:schemeClr val="bg1"/>
                </a:solidFill>
                <a:latin typeface="Papyrus" pitchFamily="66" charset="0"/>
              </a:rPr>
              <a:t>, </a:t>
            </a:r>
            <a:r>
              <a:rPr lang="fr-FR" b="1" u="none" strike="noStrike" dirty="0" err="1" smtClean="0">
                <a:solidFill>
                  <a:schemeClr val="bg1"/>
                </a:solidFill>
                <a:latin typeface="Papyrus" pitchFamily="66" charset="0"/>
              </a:rPr>
              <a:t>patientia</a:t>
            </a:r>
            <a:r>
              <a:rPr lang="fr-FR" b="1" u="none" strike="noStrike" dirty="0" smtClean="0">
                <a:solidFill>
                  <a:schemeClr val="bg1"/>
                </a:solidFill>
                <a:latin typeface="Papyrus" pitchFamily="66" charset="0"/>
              </a:rPr>
              <a:t> </a:t>
            </a:r>
            <a:r>
              <a:rPr lang="fr-FR" b="1" u="none" strike="noStrike" dirty="0" err="1" smtClean="0">
                <a:solidFill>
                  <a:schemeClr val="bg1"/>
                </a:solidFill>
                <a:latin typeface="Papyrus" pitchFamily="66" charset="0"/>
              </a:rPr>
              <a:t>periculorum</a:t>
            </a:r>
            <a:r>
              <a:rPr lang="fr-FR" b="1" u="none" strike="noStrike" dirty="0" smtClean="0">
                <a:solidFill>
                  <a:schemeClr val="bg1"/>
                </a:solidFill>
                <a:latin typeface="Papyrus" pitchFamily="66" charset="0"/>
              </a:rPr>
              <a:t> </a:t>
            </a:r>
            <a:r>
              <a:rPr lang="fr-FR" b="1" u="none" strike="noStrike" dirty="0" err="1" smtClean="0">
                <a:solidFill>
                  <a:schemeClr val="bg1"/>
                </a:solidFill>
                <a:latin typeface="Papyrus" pitchFamily="66" charset="0"/>
              </a:rPr>
              <a:t>Magno</a:t>
            </a:r>
            <a:r>
              <a:rPr lang="fr-FR" b="1" u="none" strike="noStrike" dirty="0" smtClean="0">
                <a:solidFill>
                  <a:schemeClr val="bg1"/>
                </a:solidFill>
                <a:latin typeface="Papyrus" pitchFamily="66" charset="0"/>
              </a:rPr>
              <a:t> </a:t>
            </a:r>
            <a:r>
              <a:rPr lang="fr-FR" b="1" u="none" strike="noStrike" dirty="0" err="1" smtClean="0">
                <a:solidFill>
                  <a:schemeClr val="bg1"/>
                </a:solidFill>
                <a:latin typeface="Papyrus" pitchFamily="66" charset="0"/>
              </a:rPr>
              <a:t>illi</a:t>
            </a:r>
            <a:r>
              <a:rPr lang="fr-FR" b="1" u="none" strike="noStrike" dirty="0" smtClean="0">
                <a:solidFill>
                  <a:schemeClr val="bg1"/>
                </a:solidFill>
                <a:latin typeface="Papyrus" pitchFamily="66" charset="0"/>
              </a:rPr>
              <a:t> </a:t>
            </a:r>
            <a:r>
              <a:rPr lang="fr-FR" b="1" u="none" strike="noStrike" dirty="0" err="1" smtClean="0">
                <a:solidFill>
                  <a:schemeClr val="bg1"/>
                </a:solidFill>
                <a:latin typeface="Papyrus" pitchFamily="66" charset="0"/>
              </a:rPr>
              <a:t>Alexandro</a:t>
            </a:r>
            <a:r>
              <a:rPr lang="fr-FR" b="1" u="none" strike="noStrike" dirty="0" smtClean="0">
                <a:solidFill>
                  <a:schemeClr val="bg1"/>
                </a:solidFill>
                <a:latin typeface="Papyrus" pitchFamily="66" charset="0"/>
              </a:rPr>
              <a:t>, </a:t>
            </a:r>
            <a:r>
              <a:rPr lang="fr-FR" b="1" u="none" strike="noStrike" dirty="0" err="1" smtClean="0">
                <a:solidFill>
                  <a:schemeClr val="bg1"/>
                </a:solidFill>
                <a:latin typeface="Papyrus" pitchFamily="66" charset="0"/>
              </a:rPr>
              <a:t>sed</a:t>
            </a:r>
            <a:r>
              <a:rPr lang="fr-FR" b="1" u="none" strike="noStrike" dirty="0" smtClean="0">
                <a:solidFill>
                  <a:schemeClr val="bg1"/>
                </a:solidFill>
                <a:latin typeface="Papyrus" pitchFamily="66" charset="0"/>
              </a:rPr>
              <a:t> </a:t>
            </a:r>
            <a:r>
              <a:rPr lang="fr-FR" b="1" u="none" strike="noStrike" dirty="0" err="1" smtClean="0">
                <a:solidFill>
                  <a:schemeClr val="bg1"/>
                </a:solidFill>
                <a:latin typeface="Papyrus" pitchFamily="66" charset="0"/>
              </a:rPr>
              <a:t>sobrio</a:t>
            </a:r>
            <a:r>
              <a:rPr lang="fr-FR" b="1" u="none" strike="noStrike" dirty="0" smtClean="0">
                <a:solidFill>
                  <a:schemeClr val="bg1"/>
                </a:solidFill>
                <a:latin typeface="Papyrus" pitchFamily="66" charset="0"/>
              </a:rPr>
              <a:t> </a:t>
            </a:r>
            <a:r>
              <a:rPr lang="fr-FR" b="1" u="none" strike="noStrike" dirty="0" err="1" smtClean="0">
                <a:solidFill>
                  <a:schemeClr val="bg1"/>
                </a:solidFill>
                <a:latin typeface="Papyrus" pitchFamily="66" charset="0"/>
              </a:rPr>
              <a:t>neque</a:t>
            </a:r>
            <a:r>
              <a:rPr lang="fr-FR" b="1" u="none" strike="noStrike" dirty="0" smtClean="0">
                <a:solidFill>
                  <a:schemeClr val="bg1"/>
                </a:solidFill>
                <a:latin typeface="Papyrus" pitchFamily="66" charset="0"/>
              </a:rPr>
              <a:t> </a:t>
            </a:r>
            <a:r>
              <a:rPr lang="fr-FR" b="1" u="none" strike="noStrike" dirty="0" err="1" smtClean="0">
                <a:solidFill>
                  <a:schemeClr val="bg1"/>
                </a:solidFill>
                <a:latin typeface="Papyrus" pitchFamily="66" charset="0"/>
              </a:rPr>
              <a:t>iracundo</a:t>
            </a:r>
            <a:r>
              <a:rPr lang="fr-FR" b="1" u="none" strike="noStrike" dirty="0" smtClean="0">
                <a:solidFill>
                  <a:schemeClr val="bg1"/>
                </a:solidFill>
                <a:latin typeface="Papyrus" pitchFamily="66" charset="0"/>
              </a:rPr>
              <a:t> </a:t>
            </a:r>
            <a:r>
              <a:rPr lang="fr-FR" b="1" u="none" strike="noStrike" dirty="0" err="1" smtClean="0">
                <a:solidFill>
                  <a:schemeClr val="bg1"/>
                </a:solidFill>
                <a:latin typeface="Papyrus" pitchFamily="66" charset="0"/>
              </a:rPr>
              <a:t>simillimus</a:t>
            </a:r>
            <a:r>
              <a:rPr lang="fr-FR" b="1" u="none" strike="noStrike" dirty="0" smtClean="0">
                <a:solidFill>
                  <a:schemeClr val="bg1"/>
                </a:solidFill>
                <a:latin typeface="Papyrus" pitchFamily="66" charset="0"/>
              </a:rPr>
              <a:t> {</a:t>
            </a:r>
            <a:r>
              <a:rPr lang="fr-FR" b="1" i="1" u="none" strike="noStrike" dirty="0" smtClean="0">
                <a:solidFill>
                  <a:schemeClr val="bg1"/>
                </a:solidFill>
                <a:latin typeface="Papyrus" pitchFamily="66" charset="0"/>
              </a:rPr>
              <a:t>fuit</a:t>
            </a:r>
            <a:r>
              <a:rPr lang="fr-FR" b="1" u="none" strike="noStrike" dirty="0" smtClean="0">
                <a:solidFill>
                  <a:schemeClr val="bg1"/>
                </a:solidFill>
                <a:latin typeface="Papyrus" pitchFamily="66" charset="0"/>
              </a:rPr>
              <a:t>}, qui </a:t>
            </a:r>
            <a:r>
              <a:rPr lang="fr-FR" b="1" u="none" strike="noStrike" dirty="0" err="1" smtClean="0">
                <a:solidFill>
                  <a:schemeClr val="bg1"/>
                </a:solidFill>
                <a:latin typeface="Papyrus" pitchFamily="66" charset="0"/>
              </a:rPr>
              <a:t>denique</a:t>
            </a:r>
            <a:r>
              <a:rPr lang="fr-FR" b="1" u="none" strike="noStrike" dirty="0" smtClean="0">
                <a:solidFill>
                  <a:schemeClr val="bg1"/>
                </a:solidFill>
                <a:latin typeface="Papyrus" pitchFamily="66" charset="0"/>
              </a:rPr>
              <a:t> semper et </a:t>
            </a:r>
            <a:r>
              <a:rPr lang="fr-FR" b="1" u="none" strike="noStrike" dirty="0" err="1" smtClean="0">
                <a:solidFill>
                  <a:schemeClr val="bg1"/>
                </a:solidFill>
                <a:latin typeface="Papyrus" pitchFamily="66" charset="0"/>
              </a:rPr>
              <a:t>cibo</a:t>
            </a:r>
            <a:r>
              <a:rPr lang="fr-FR" b="1" u="none" strike="noStrike" dirty="0" smtClean="0">
                <a:solidFill>
                  <a:schemeClr val="bg1"/>
                </a:solidFill>
                <a:latin typeface="Papyrus" pitchFamily="66" charset="0"/>
              </a:rPr>
              <a:t> et </a:t>
            </a:r>
            <a:r>
              <a:rPr lang="fr-FR" b="1" u="none" strike="noStrike" dirty="0" err="1" smtClean="0">
                <a:solidFill>
                  <a:schemeClr val="bg1"/>
                </a:solidFill>
                <a:latin typeface="Papyrus" pitchFamily="66" charset="0"/>
              </a:rPr>
              <a:t>somno</a:t>
            </a:r>
            <a:r>
              <a:rPr lang="fr-FR" b="1" u="none" strike="noStrike" dirty="0" smtClean="0">
                <a:solidFill>
                  <a:schemeClr val="bg1"/>
                </a:solidFill>
                <a:latin typeface="Papyrus" pitchFamily="66" charset="0"/>
              </a:rPr>
              <a:t> in vitam, non in </a:t>
            </a:r>
            <a:r>
              <a:rPr lang="fr-FR" b="1" u="none" strike="noStrike" dirty="0" err="1" smtClean="0">
                <a:solidFill>
                  <a:schemeClr val="bg1"/>
                </a:solidFill>
                <a:latin typeface="Papyrus" pitchFamily="66" charset="0"/>
              </a:rPr>
              <a:t>voluptatem</a:t>
            </a:r>
            <a:r>
              <a:rPr lang="fr-FR" b="1" u="none" strike="noStrike" dirty="0" smtClean="0">
                <a:solidFill>
                  <a:schemeClr val="bg1"/>
                </a:solidFill>
                <a:latin typeface="Papyrus" pitchFamily="66" charset="0"/>
              </a:rPr>
              <a:t>  </a:t>
            </a:r>
            <a:r>
              <a:rPr lang="fr-FR" b="1" u="none" strike="noStrike" dirty="0" err="1" smtClean="0">
                <a:solidFill>
                  <a:schemeClr val="bg1"/>
                </a:solidFill>
                <a:latin typeface="Papyrus" pitchFamily="66" charset="0"/>
              </a:rPr>
              <a:t>uteretur</a:t>
            </a:r>
            <a:r>
              <a:rPr lang="fr-FR" b="1" dirty="0" smtClean="0">
                <a:solidFill>
                  <a:schemeClr val="bg1"/>
                </a:solidFill>
                <a:latin typeface="Papyrus" pitchFamily="66" charset="0"/>
              </a:rPr>
              <a:t>.</a:t>
            </a:r>
            <a:r>
              <a:rPr lang="fr-FR" b="1" u="none" strike="noStrike" dirty="0" smtClean="0">
                <a:solidFill>
                  <a:schemeClr val="bg1"/>
                </a:solidFill>
                <a:latin typeface="Papyrus" pitchFamily="66" charset="0"/>
              </a:rPr>
              <a:t> </a:t>
            </a:r>
            <a:endParaRPr lang="fr-FR" dirty="0"/>
          </a:p>
        </p:txBody>
      </p:sp>
      <p:pic>
        <p:nvPicPr>
          <p:cNvPr id="3" name="Picture 1" descr="http://www1.bestgraph.com/gifs/ecole/interro/interro-06.gif"/>
          <p:cNvPicPr>
            <a:picLocks noChangeAspect="1" noChangeArrowheads="1" noCrop="1"/>
          </p:cNvPicPr>
          <p:nvPr/>
        </p:nvPicPr>
        <p:blipFill>
          <a:blip r:embed="rId2" cstate="print"/>
          <a:srcRect/>
          <a:stretch>
            <a:fillRect/>
          </a:stretch>
        </p:blipFill>
        <p:spPr bwMode="auto">
          <a:xfrm>
            <a:off x="1500166" y="1428736"/>
            <a:ext cx="1000132" cy="1000132"/>
          </a:xfrm>
          <a:prstGeom prst="rect">
            <a:avLst/>
          </a:prstGeom>
          <a:noFill/>
        </p:spPr>
      </p:pic>
      <p:sp>
        <p:nvSpPr>
          <p:cNvPr id="4" name="Ellipse 3"/>
          <p:cNvSpPr/>
          <p:nvPr/>
        </p:nvSpPr>
        <p:spPr>
          <a:xfrm>
            <a:off x="2714612" y="1285860"/>
            <a:ext cx="4000528" cy="857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C00000"/>
                </a:solidFill>
                <a:latin typeface="AndrewScript_1.6" pitchFamily="2" charset="0"/>
              </a:rPr>
              <a:t>Pourquoi César est-il comparé à Alexandre le Grand?</a:t>
            </a:r>
            <a:endParaRPr lang="fr-FR" dirty="0">
              <a:solidFill>
                <a:srgbClr val="C00000"/>
              </a:solidFill>
              <a:latin typeface="AndrewScript_1.6" pitchFamily="2" charset="0"/>
            </a:endParaRPr>
          </a:p>
        </p:txBody>
      </p:sp>
      <p:sp>
        <p:nvSpPr>
          <p:cNvPr id="5" name="Rectangle 4"/>
          <p:cNvSpPr/>
          <p:nvPr/>
        </p:nvSpPr>
        <p:spPr>
          <a:xfrm>
            <a:off x="571472" y="2285992"/>
            <a:ext cx="7143800"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u="sng" dirty="0" smtClean="0">
                <a:latin typeface="Andy" pitchFamily="66" charset="0"/>
              </a:rPr>
              <a:t>INDICE</a:t>
            </a:r>
            <a:r>
              <a:rPr lang="fr-FR" dirty="0" smtClean="0">
                <a:latin typeface="Andy" pitchFamily="66" charset="0"/>
              </a:rPr>
              <a:t>:</a:t>
            </a:r>
          </a:p>
          <a:p>
            <a:pPr algn="ctr"/>
            <a:r>
              <a:rPr lang="fr-FR" dirty="0" smtClean="0">
                <a:latin typeface="Andy" pitchFamily="66" charset="0"/>
              </a:rPr>
              <a:t>Recherchez les groupes à l’ablatif.</a:t>
            </a:r>
          </a:p>
        </p:txBody>
      </p:sp>
      <p:sp>
        <p:nvSpPr>
          <p:cNvPr id="6" name="Rectangle 5"/>
          <p:cNvSpPr/>
          <p:nvPr/>
        </p:nvSpPr>
        <p:spPr>
          <a:xfrm>
            <a:off x="928662" y="3714752"/>
            <a:ext cx="4572000" cy="1200329"/>
          </a:xfrm>
          <a:prstGeom prst="rect">
            <a:avLst/>
          </a:prstGeom>
        </p:spPr>
        <p:txBody>
          <a:bodyPr>
            <a:spAutoFit/>
          </a:bodyPr>
          <a:lstStyle/>
          <a:p>
            <a:pPr algn="just"/>
            <a:r>
              <a:rPr lang="fr-FR" b="1" u="none" strike="noStrike" dirty="0" smtClean="0">
                <a:latin typeface="Taffy" pitchFamily="66" charset="0"/>
              </a:rPr>
              <a:t>d'une imagination débordante, d'une rapidité à combattre, de la même expérience de la souffrance mais il semblait irritable</a:t>
            </a:r>
          </a:p>
          <a:p>
            <a:r>
              <a:rPr lang="fr-FR" b="1" u="none" strike="noStrike" dirty="0" smtClean="0">
                <a:latin typeface="Taffy" pitchFamily="66" charset="0"/>
              </a:rPr>
              <a:t>lorsqu'il était sobre.(Quentin)</a:t>
            </a:r>
            <a:endParaRPr lang="fr-FR" b="1" u="none" strike="noStrike" dirty="0">
              <a:latin typeface="Taffy" pitchFamily="66" charset="0"/>
            </a:endParaRPr>
          </a:p>
        </p:txBody>
      </p:sp>
      <p:sp>
        <p:nvSpPr>
          <p:cNvPr id="7" name="Rectangle 6"/>
          <p:cNvSpPr/>
          <p:nvPr/>
        </p:nvSpPr>
        <p:spPr>
          <a:xfrm>
            <a:off x="5357818" y="4929198"/>
            <a:ext cx="3571900" cy="1754326"/>
          </a:xfrm>
          <a:prstGeom prst="rect">
            <a:avLst/>
          </a:prstGeom>
        </p:spPr>
        <p:txBody>
          <a:bodyPr wrap="square">
            <a:spAutoFit/>
          </a:bodyPr>
          <a:lstStyle/>
          <a:p>
            <a:pPr algn="just"/>
            <a:r>
              <a:rPr lang="fr-FR" b="1" u="none" strike="noStrike" dirty="0" smtClean="0">
                <a:latin typeface="Taffy" pitchFamily="66" charset="0"/>
              </a:rPr>
              <a:t>sa grande réflexion ,sa célérité au combat ,sa patience son expérience semblable à celle du grand Alexandre, mais réservé à ne pas </a:t>
            </a:r>
            <a:r>
              <a:rPr lang="fr-FR" b="1" dirty="0" smtClean="0">
                <a:latin typeface="Taffy" pitchFamily="66" charset="0"/>
              </a:rPr>
              <a:t>s'énerver. (Mégane)</a:t>
            </a:r>
            <a:endParaRPr lang="fr-FR" u="none" strike="noStrike" dirty="0" smtClean="0">
              <a:latin typeface="Taffy" pitchFamily="66" charset="0"/>
            </a:endParaRPr>
          </a:p>
          <a:p>
            <a:r>
              <a:rPr lang="fr-FR" b="1" u="none" strike="noStrike" dirty="0" smtClean="0">
                <a:latin typeface="Taffy" pitchFamily="66" charset="0"/>
              </a:rPr>
              <a:t> </a:t>
            </a:r>
            <a:endParaRPr lang="fr-FR" u="none" strike="noStrike" dirty="0">
              <a:latin typeface="Taffy" pitchFamily="66" charset="0"/>
            </a:endParaRPr>
          </a:p>
        </p:txBody>
      </p:sp>
      <p:sp>
        <p:nvSpPr>
          <p:cNvPr id="8" name="Rectangle 7"/>
          <p:cNvSpPr/>
          <p:nvPr/>
        </p:nvSpPr>
        <p:spPr>
          <a:xfrm>
            <a:off x="428596" y="4929198"/>
            <a:ext cx="4572000" cy="1200329"/>
          </a:xfrm>
          <a:prstGeom prst="rect">
            <a:avLst/>
          </a:prstGeom>
        </p:spPr>
        <p:txBody>
          <a:bodyPr>
            <a:spAutoFit/>
          </a:bodyPr>
          <a:lstStyle/>
          <a:p>
            <a:r>
              <a:rPr lang="fr-FR" b="1" u="none" strike="noStrike" dirty="0" smtClean="0">
                <a:latin typeface="Taffy" pitchFamily="66" charset="0"/>
              </a:rPr>
              <a:t>Sa grande réflexion était semblable à Alexandre le Grand, sa rapidité d'attaque, son expérience de la souffrance mais modéré et non irritable.(Rémi)</a:t>
            </a:r>
            <a:endParaRPr lang="fr-FR" b="1" u="none" strike="noStrike" dirty="0">
              <a:latin typeface="Taffy" pitchFamily="66" charset="0"/>
            </a:endParaRPr>
          </a:p>
        </p:txBody>
      </p:sp>
      <p:sp>
        <p:nvSpPr>
          <p:cNvPr id="9" name="Rectangle 8"/>
          <p:cNvSpPr/>
          <p:nvPr/>
        </p:nvSpPr>
        <p:spPr>
          <a:xfrm>
            <a:off x="5500694" y="3214686"/>
            <a:ext cx="3286116" cy="784830"/>
          </a:xfrm>
          <a:prstGeom prst="rect">
            <a:avLst/>
          </a:prstGeom>
        </p:spPr>
        <p:txBody>
          <a:bodyPr wrap="square">
            <a:spAutoFit/>
          </a:bodyPr>
          <a:lstStyle/>
          <a:p>
            <a:r>
              <a:rPr lang="fr-FR" sz="1500" b="1" dirty="0" err="1" smtClean="0">
                <a:solidFill>
                  <a:schemeClr val="bg1"/>
                </a:solidFill>
                <a:latin typeface="Papyrus" pitchFamily="66" charset="0"/>
              </a:rPr>
              <a:t>M</a:t>
            </a:r>
            <a:r>
              <a:rPr lang="fr-FR" sz="1500" b="1" u="none" strike="noStrike" dirty="0" err="1" smtClean="0">
                <a:solidFill>
                  <a:schemeClr val="bg1"/>
                </a:solidFill>
                <a:latin typeface="Papyrus" pitchFamily="66" charset="0"/>
              </a:rPr>
              <a:t>agnitudine</a:t>
            </a:r>
            <a:r>
              <a:rPr lang="fr-FR" sz="1500" b="1" u="none" strike="noStrike" dirty="0" smtClean="0">
                <a:solidFill>
                  <a:schemeClr val="bg1"/>
                </a:solidFill>
                <a:latin typeface="Papyrus" pitchFamily="66" charset="0"/>
              </a:rPr>
              <a:t> </a:t>
            </a:r>
            <a:r>
              <a:rPr lang="fr-FR" sz="1500" b="1" u="none" strike="noStrike" dirty="0" err="1" smtClean="0">
                <a:solidFill>
                  <a:schemeClr val="bg1"/>
                </a:solidFill>
                <a:latin typeface="Papyrus" pitchFamily="66" charset="0"/>
              </a:rPr>
              <a:t>cogitationum</a:t>
            </a:r>
            <a:r>
              <a:rPr lang="fr-FR" sz="1500" b="1" u="none" strike="noStrike" dirty="0" smtClean="0">
                <a:solidFill>
                  <a:schemeClr val="bg1"/>
                </a:solidFill>
                <a:latin typeface="Papyrus" pitchFamily="66" charset="0"/>
              </a:rPr>
              <a:t>, </a:t>
            </a:r>
            <a:r>
              <a:rPr lang="fr-FR" sz="1500" b="1" u="none" strike="noStrike" dirty="0" err="1" smtClean="0">
                <a:solidFill>
                  <a:schemeClr val="bg1"/>
                </a:solidFill>
                <a:latin typeface="Papyrus" pitchFamily="66" charset="0"/>
              </a:rPr>
              <a:t>celeritate</a:t>
            </a:r>
            <a:r>
              <a:rPr lang="fr-FR" sz="1500" b="1" u="none" strike="noStrike" dirty="0" smtClean="0">
                <a:solidFill>
                  <a:schemeClr val="bg1"/>
                </a:solidFill>
                <a:latin typeface="Papyrus" pitchFamily="66" charset="0"/>
              </a:rPr>
              <a:t> </a:t>
            </a:r>
            <a:r>
              <a:rPr lang="fr-FR" sz="1500" b="1" u="none" strike="noStrike" dirty="0" err="1" smtClean="0">
                <a:solidFill>
                  <a:schemeClr val="bg1"/>
                </a:solidFill>
                <a:latin typeface="Papyrus" pitchFamily="66" charset="0"/>
              </a:rPr>
              <a:t>bellandi</a:t>
            </a:r>
            <a:r>
              <a:rPr lang="fr-FR" sz="1500" b="1" u="none" strike="noStrike" dirty="0" smtClean="0">
                <a:solidFill>
                  <a:schemeClr val="bg1"/>
                </a:solidFill>
                <a:latin typeface="Papyrus" pitchFamily="66" charset="0"/>
              </a:rPr>
              <a:t>, </a:t>
            </a:r>
            <a:r>
              <a:rPr lang="fr-FR" sz="1500" b="1" u="none" strike="noStrike" dirty="0" err="1" smtClean="0">
                <a:solidFill>
                  <a:schemeClr val="bg1"/>
                </a:solidFill>
                <a:latin typeface="Papyrus" pitchFamily="66" charset="0"/>
              </a:rPr>
              <a:t>patientia</a:t>
            </a:r>
            <a:r>
              <a:rPr lang="fr-FR" sz="1500" b="1" u="none" strike="noStrike" dirty="0" smtClean="0">
                <a:solidFill>
                  <a:schemeClr val="bg1"/>
                </a:solidFill>
                <a:latin typeface="Papyrus" pitchFamily="66" charset="0"/>
              </a:rPr>
              <a:t> </a:t>
            </a:r>
            <a:r>
              <a:rPr lang="fr-FR" sz="1500" b="1" u="none" strike="noStrike" dirty="0" err="1" smtClean="0">
                <a:solidFill>
                  <a:schemeClr val="bg1"/>
                </a:solidFill>
                <a:latin typeface="Papyrus" pitchFamily="66" charset="0"/>
              </a:rPr>
              <a:t>periculorum</a:t>
            </a:r>
            <a:r>
              <a:rPr lang="fr-FR" sz="1500" b="1" u="none" strike="noStrike" dirty="0" smtClean="0">
                <a:solidFill>
                  <a:schemeClr val="bg1"/>
                </a:solidFill>
                <a:latin typeface="Papyrus" pitchFamily="66" charset="0"/>
              </a:rPr>
              <a:t> […] </a:t>
            </a:r>
            <a:r>
              <a:rPr lang="fr-FR" sz="1500" b="1" u="none" strike="noStrike" dirty="0" err="1" smtClean="0">
                <a:solidFill>
                  <a:schemeClr val="bg1"/>
                </a:solidFill>
                <a:latin typeface="Papyrus" pitchFamily="66" charset="0"/>
              </a:rPr>
              <a:t>sed</a:t>
            </a:r>
            <a:r>
              <a:rPr lang="fr-FR" sz="1500" b="1" u="none" strike="noStrike" dirty="0" smtClean="0">
                <a:solidFill>
                  <a:schemeClr val="bg1"/>
                </a:solidFill>
                <a:latin typeface="Papyrus" pitchFamily="66" charset="0"/>
              </a:rPr>
              <a:t> </a:t>
            </a:r>
            <a:r>
              <a:rPr lang="fr-FR" sz="1500" b="1" u="none" strike="noStrike" dirty="0" err="1" smtClean="0">
                <a:solidFill>
                  <a:schemeClr val="bg1"/>
                </a:solidFill>
                <a:latin typeface="Papyrus" pitchFamily="66" charset="0"/>
              </a:rPr>
              <a:t>sobrio</a:t>
            </a:r>
            <a:r>
              <a:rPr lang="fr-FR" sz="1500" b="1" u="none" strike="noStrike" dirty="0" smtClean="0">
                <a:solidFill>
                  <a:schemeClr val="bg1"/>
                </a:solidFill>
                <a:latin typeface="Papyrus" pitchFamily="66" charset="0"/>
              </a:rPr>
              <a:t> </a:t>
            </a:r>
            <a:r>
              <a:rPr lang="fr-FR" sz="1500" b="1" u="none" strike="noStrike" dirty="0" err="1" smtClean="0">
                <a:solidFill>
                  <a:schemeClr val="bg1"/>
                </a:solidFill>
                <a:latin typeface="Papyrus" pitchFamily="66" charset="0"/>
              </a:rPr>
              <a:t>neque</a:t>
            </a:r>
            <a:r>
              <a:rPr lang="fr-FR" sz="1500" b="1" u="none" strike="noStrike" dirty="0" smtClean="0">
                <a:solidFill>
                  <a:schemeClr val="bg1"/>
                </a:solidFill>
                <a:latin typeface="Papyrus" pitchFamily="66" charset="0"/>
              </a:rPr>
              <a:t> </a:t>
            </a:r>
            <a:r>
              <a:rPr lang="fr-FR" sz="1500" b="1" u="none" strike="noStrike" dirty="0" err="1" smtClean="0">
                <a:solidFill>
                  <a:schemeClr val="bg1"/>
                </a:solidFill>
                <a:latin typeface="Papyrus" pitchFamily="66" charset="0"/>
              </a:rPr>
              <a:t>iracundo</a:t>
            </a:r>
            <a:r>
              <a:rPr lang="fr-FR" sz="1500" b="1" u="none" strike="noStrike" dirty="0" smtClean="0">
                <a:solidFill>
                  <a:schemeClr val="bg1"/>
                </a:solidFill>
                <a:latin typeface="Papyrus" pitchFamily="66" charset="0"/>
              </a:rPr>
              <a:t> </a:t>
            </a:r>
            <a:endParaRPr lang="fr-FR" sz="1500" dirty="0"/>
          </a:p>
        </p:txBody>
      </p:sp>
      <p:sp>
        <p:nvSpPr>
          <p:cNvPr id="10" name="Rectangle 9"/>
          <p:cNvSpPr/>
          <p:nvPr/>
        </p:nvSpPr>
        <p:spPr>
          <a:xfrm>
            <a:off x="5072066" y="4214818"/>
            <a:ext cx="3135410" cy="369332"/>
          </a:xfrm>
          <a:prstGeom prst="rect">
            <a:avLst/>
          </a:prstGeom>
        </p:spPr>
        <p:txBody>
          <a:bodyPr wrap="none">
            <a:spAutoFit/>
          </a:bodyPr>
          <a:lstStyle/>
          <a:p>
            <a:pPr algn="ctr"/>
            <a:r>
              <a:rPr lang="fr-FR" dirty="0" smtClean="0">
                <a:solidFill>
                  <a:schemeClr val="accent4">
                    <a:lumMod val="50000"/>
                  </a:schemeClr>
                </a:solidFill>
                <a:latin typeface="Andy" pitchFamily="66" charset="0"/>
              </a:rPr>
              <a:t>Quelques hypothèses auparavant…</a:t>
            </a:r>
            <a:endParaRPr lang="fr-FR" dirty="0">
              <a:solidFill>
                <a:schemeClr val="accent4">
                  <a:lumMod val="50000"/>
                </a:schemeClr>
              </a:solidFill>
              <a:latin typeface="Andy" pitchFamily="66" charset="0"/>
            </a:endParaRPr>
          </a:p>
        </p:txBody>
      </p:sp>
      <p:sp>
        <p:nvSpPr>
          <p:cNvPr id="11" name="Bouton d'action : Aide 10">
            <a:hlinkClick r:id="" action="ppaction://noaction" highlightClick="1"/>
          </p:cNvPr>
          <p:cNvSpPr/>
          <p:nvPr/>
        </p:nvSpPr>
        <p:spPr>
          <a:xfrm>
            <a:off x="4143372" y="4572008"/>
            <a:ext cx="1285884" cy="71438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path" presetSubtype="0" accel="50000" decel="50000" fill="hold" grpId="0" nodeType="clickEffect">
                                  <p:stCondLst>
                                    <p:cond delay="0"/>
                                  </p:stCondLst>
                                  <p:childTnLst>
                                    <p:animMotion origin="layout" path="M 0 0  C 0 0.04667  0.028 0.08267  0.062 0.08267  C 0.097 0.08267  0.125 0.04667  0.125 0  C 0.125 -0.04667  0.153 -0.08267  0.188 -0.08267  C 0.222 -0.08267  0.25 -0.04667  0.25 0  E" pathEditMode="relative" ptsTypes="">
                                      <p:cBhvr>
                                        <p:cTn id="6" dur="2000" fill="hold"/>
                                        <p:tgtEl>
                                          <p:spTgt spid="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80">
                                          <p:stCondLst>
                                            <p:cond delay="0"/>
                                          </p:stCondLst>
                                        </p:cTn>
                                        <p:tgtEl>
                                          <p:spTgt spid="5"/>
                                        </p:tgtEl>
                                      </p:cBhvr>
                                    </p:animEffect>
                                    <p:anim calcmode="lin" valueType="num">
                                      <p:cBhvr>
                                        <p:cTn id="1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2" dur="26">
                                          <p:stCondLst>
                                            <p:cond delay="650"/>
                                          </p:stCondLst>
                                        </p:cTn>
                                        <p:tgtEl>
                                          <p:spTgt spid="5"/>
                                        </p:tgtEl>
                                      </p:cBhvr>
                                      <p:to x="100000" y="60000"/>
                                    </p:animScale>
                                    <p:animScale>
                                      <p:cBhvr>
                                        <p:cTn id="23" dur="166" decel="50000">
                                          <p:stCondLst>
                                            <p:cond delay="676"/>
                                          </p:stCondLst>
                                        </p:cTn>
                                        <p:tgtEl>
                                          <p:spTgt spid="5"/>
                                        </p:tgtEl>
                                      </p:cBhvr>
                                      <p:to x="100000" y="100000"/>
                                    </p:animScale>
                                    <p:animScale>
                                      <p:cBhvr>
                                        <p:cTn id="24" dur="26">
                                          <p:stCondLst>
                                            <p:cond delay="1312"/>
                                          </p:stCondLst>
                                        </p:cTn>
                                        <p:tgtEl>
                                          <p:spTgt spid="5"/>
                                        </p:tgtEl>
                                      </p:cBhvr>
                                      <p:to x="100000" y="80000"/>
                                    </p:animScale>
                                    <p:animScale>
                                      <p:cBhvr>
                                        <p:cTn id="25" dur="166" decel="50000">
                                          <p:stCondLst>
                                            <p:cond delay="1338"/>
                                          </p:stCondLst>
                                        </p:cTn>
                                        <p:tgtEl>
                                          <p:spTgt spid="5"/>
                                        </p:tgtEl>
                                      </p:cBhvr>
                                      <p:to x="100000" y="100000"/>
                                    </p:animScale>
                                    <p:animScale>
                                      <p:cBhvr>
                                        <p:cTn id="26" dur="26">
                                          <p:stCondLst>
                                            <p:cond delay="1642"/>
                                          </p:stCondLst>
                                        </p:cTn>
                                        <p:tgtEl>
                                          <p:spTgt spid="5"/>
                                        </p:tgtEl>
                                      </p:cBhvr>
                                      <p:to x="100000" y="90000"/>
                                    </p:animScale>
                                    <p:animScale>
                                      <p:cBhvr>
                                        <p:cTn id="27" dur="166" decel="50000">
                                          <p:stCondLst>
                                            <p:cond delay="1668"/>
                                          </p:stCondLst>
                                        </p:cTn>
                                        <p:tgtEl>
                                          <p:spTgt spid="5"/>
                                        </p:tgtEl>
                                      </p:cBhvr>
                                      <p:to x="100000" y="100000"/>
                                    </p:animScale>
                                    <p:animScale>
                                      <p:cBhvr>
                                        <p:cTn id="28" dur="26">
                                          <p:stCondLst>
                                            <p:cond delay="1808"/>
                                          </p:stCondLst>
                                        </p:cTn>
                                        <p:tgtEl>
                                          <p:spTgt spid="5"/>
                                        </p:tgtEl>
                                      </p:cBhvr>
                                      <p:to x="100000" y="95000"/>
                                    </p:animScale>
                                    <p:animScale>
                                      <p:cBhvr>
                                        <p:cTn id="29" dur="166" decel="50000">
                                          <p:stCondLst>
                                            <p:cond delay="1834"/>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
                                        <p:tgtEl>
                                          <p:spTgt spid="9"/>
                                        </p:tgtEl>
                                      </p:cBhvr>
                                    </p:animEffect>
                                    <p:anim calcmode="lin" valueType="num">
                                      <p:cBhvr>
                                        <p:cTn id="35" dur="400" fill="hold"/>
                                        <p:tgtEl>
                                          <p:spTgt spid="9"/>
                                        </p:tgtEl>
                                        <p:attrNameLst>
                                          <p:attrName>ppt_x</p:attrName>
                                        </p:attrNameLst>
                                      </p:cBhvr>
                                      <p:tavLst>
                                        <p:tav tm="0">
                                          <p:val>
                                            <p:strVal val="#ppt_x"/>
                                          </p:val>
                                        </p:tav>
                                        <p:tav tm="100000">
                                          <p:val>
                                            <p:strVal val="#ppt_x"/>
                                          </p:val>
                                        </p:tav>
                                      </p:tavLst>
                                    </p:anim>
                                    <p:anim calcmode="lin" valueType="num">
                                      <p:cBhvr>
                                        <p:cTn id="36" dur="400" fill="hold"/>
                                        <p:tgtEl>
                                          <p:spTgt spid="9"/>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6" presetClass="entr" presetSubtype="0" fill="hold" grpId="0" nodeType="clickEffect">
                                  <p:stCondLst>
                                    <p:cond delay="0"/>
                                  </p:stCondLst>
                                  <p:iterate type="lt">
                                    <p:tmPct val="10000"/>
                                  </p:iterate>
                                  <p:childTnLst>
                                    <p:set>
                                      <p:cBhvr>
                                        <p:cTn id="42" dur="1" fill="hold">
                                          <p:stCondLst>
                                            <p:cond delay="0"/>
                                          </p:stCondLst>
                                        </p:cTn>
                                        <p:tgtEl>
                                          <p:spTgt spid="10"/>
                                        </p:tgtEl>
                                        <p:attrNameLst>
                                          <p:attrName>style.visibility</p:attrName>
                                        </p:attrNameLst>
                                      </p:cBhvr>
                                      <p:to>
                                        <p:strVal val="visible"/>
                                      </p:to>
                                    </p:set>
                                    <p:anim by="(-#ppt_w*2)" calcmode="lin" valueType="num">
                                      <p:cBhvr rctx="PPT">
                                        <p:cTn id="43" dur="500" autoRev="1" fill="hold">
                                          <p:stCondLst>
                                            <p:cond delay="0"/>
                                          </p:stCondLst>
                                        </p:cTn>
                                        <p:tgtEl>
                                          <p:spTgt spid="10"/>
                                        </p:tgtEl>
                                        <p:attrNameLst>
                                          <p:attrName>ppt_w</p:attrName>
                                        </p:attrNameLst>
                                      </p:cBhvr>
                                    </p:anim>
                                    <p:anim by="(#ppt_w*0.50)" calcmode="lin" valueType="num">
                                      <p:cBhvr>
                                        <p:cTn id="44" dur="500" decel="50000" autoRev="1" fill="hold">
                                          <p:stCondLst>
                                            <p:cond delay="0"/>
                                          </p:stCondLst>
                                        </p:cTn>
                                        <p:tgtEl>
                                          <p:spTgt spid="10"/>
                                        </p:tgtEl>
                                        <p:attrNameLst>
                                          <p:attrName>ppt_x</p:attrName>
                                        </p:attrNameLst>
                                      </p:cBhvr>
                                    </p:anim>
                                    <p:anim from="(-#ppt_h/2)" to="(#ppt_y)" calcmode="lin" valueType="num">
                                      <p:cBhvr>
                                        <p:cTn id="45" dur="1000" fill="hold">
                                          <p:stCondLst>
                                            <p:cond delay="0"/>
                                          </p:stCondLst>
                                        </p:cTn>
                                        <p:tgtEl>
                                          <p:spTgt spid="10"/>
                                        </p:tgtEl>
                                        <p:attrNameLst>
                                          <p:attrName>ppt_y</p:attrName>
                                        </p:attrNameLst>
                                      </p:cBhvr>
                                    </p:anim>
                                    <p:animRot by="21600000">
                                      <p:cBhvr>
                                        <p:cTn id="46" dur="1000" fill="hold">
                                          <p:stCondLst>
                                            <p:cond delay="0"/>
                                          </p:stCondLst>
                                        </p:cTn>
                                        <p:tgtEl>
                                          <p:spTgt spid="10"/>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ppt_x"/>
                                          </p:val>
                                        </p:tav>
                                        <p:tav tm="100000">
                                          <p:val>
                                            <p:strVal val="#ppt_x"/>
                                          </p:val>
                                        </p:tav>
                                      </p:tavLst>
                                    </p:anim>
                                    <p:anim calcmode="lin" valueType="num">
                                      <p:cBhvr additive="base">
                                        <p:cTn id="5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fill="hold"/>
                                        <p:tgtEl>
                                          <p:spTgt spid="8"/>
                                        </p:tgtEl>
                                        <p:attrNameLst>
                                          <p:attrName>ppt_x</p:attrName>
                                        </p:attrNameLst>
                                      </p:cBhvr>
                                      <p:tavLst>
                                        <p:tav tm="0">
                                          <p:val>
                                            <p:strVal val="#ppt_x"/>
                                          </p:val>
                                        </p:tav>
                                        <p:tav tm="100000">
                                          <p:val>
                                            <p:strVal val="#ppt_x"/>
                                          </p:val>
                                        </p:tav>
                                      </p:tavLst>
                                    </p:anim>
                                    <p:anim calcmode="lin" valueType="num">
                                      <p:cBhvr additive="base">
                                        <p:cTn id="5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additive="base">
                                        <p:cTn id="63" dur="500" fill="hold"/>
                                        <p:tgtEl>
                                          <p:spTgt spid="7"/>
                                        </p:tgtEl>
                                        <p:attrNameLst>
                                          <p:attrName>ppt_x</p:attrName>
                                        </p:attrNameLst>
                                      </p:cBhvr>
                                      <p:tavLst>
                                        <p:tav tm="0">
                                          <p:val>
                                            <p:strVal val="#ppt_x"/>
                                          </p:val>
                                        </p:tav>
                                        <p:tav tm="100000">
                                          <p:val>
                                            <p:strVal val="#ppt_x"/>
                                          </p:val>
                                        </p:tav>
                                      </p:tavLst>
                                    </p:anim>
                                    <p:anim calcmode="lin" valueType="num">
                                      <p:cBhvr additive="base">
                                        <p:cTn id="6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0034" y="428604"/>
            <a:ext cx="3746538" cy="369332"/>
          </a:xfrm>
          <a:prstGeom prst="rect">
            <a:avLst/>
          </a:prstGeom>
        </p:spPr>
        <p:txBody>
          <a:bodyPr wrap="none">
            <a:spAutoFit/>
          </a:bodyPr>
          <a:lstStyle/>
          <a:p>
            <a:r>
              <a:rPr lang="fr-FR" b="1" u="none" strike="noStrike" dirty="0" err="1" smtClean="0">
                <a:solidFill>
                  <a:schemeClr val="bg1"/>
                </a:solidFill>
                <a:latin typeface="Papyrus" pitchFamily="66" charset="0"/>
              </a:rPr>
              <a:t>Magno</a:t>
            </a:r>
            <a:r>
              <a:rPr lang="fr-FR" b="1" u="none" strike="noStrike" dirty="0" smtClean="0">
                <a:solidFill>
                  <a:schemeClr val="bg1"/>
                </a:solidFill>
                <a:latin typeface="Papyrus" pitchFamily="66" charset="0"/>
              </a:rPr>
              <a:t> </a:t>
            </a:r>
            <a:r>
              <a:rPr lang="fr-FR" b="1" u="none" strike="noStrike" dirty="0" err="1" smtClean="0">
                <a:solidFill>
                  <a:schemeClr val="bg1"/>
                </a:solidFill>
                <a:latin typeface="Papyrus" pitchFamily="66" charset="0"/>
              </a:rPr>
              <a:t>illi</a:t>
            </a:r>
            <a:r>
              <a:rPr lang="fr-FR" b="1" u="none" strike="noStrike" dirty="0" smtClean="0">
                <a:solidFill>
                  <a:schemeClr val="bg1"/>
                </a:solidFill>
                <a:latin typeface="Papyrus" pitchFamily="66" charset="0"/>
              </a:rPr>
              <a:t> </a:t>
            </a:r>
            <a:r>
              <a:rPr lang="fr-FR" b="1" u="none" strike="noStrike" dirty="0" err="1" smtClean="0">
                <a:solidFill>
                  <a:schemeClr val="bg1"/>
                </a:solidFill>
                <a:latin typeface="Papyrus" pitchFamily="66" charset="0"/>
              </a:rPr>
              <a:t>Alexandro</a:t>
            </a:r>
            <a:r>
              <a:rPr lang="fr-FR" b="1" u="none" strike="noStrike" dirty="0" smtClean="0">
                <a:solidFill>
                  <a:schemeClr val="bg1"/>
                </a:solidFill>
                <a:latin typeface="Papyrus" pitchFamily="66" charset="0"/>
              </a:rPr>
              <a:t> </a:t>
            </a:r>
            <a:r>
              <a:rPr lang="fr-FR" b="1" dirty="0" err="1" smtClean="0">
                <a:solidFill>
                  <a:prstClr val="black"/>
                </a:solidFill>
                <a:latin typeface="Papyrus" pitchFamily="66" charset="0"/>
              </a:rPr>
              <a:t>simillimus</a:t>
            </a:r>
            <a:r>
              <a:rPr lang="fr-FR" b="1" dirty="0" smtClean="0">
                <a:solidFill>
                  <a:prstClr val="black"/>
                </a:solidFill>
                <a:latin typeface="Papyrus" pitchFamily="66" charset="0"/>
              </a:rPr>
              <a:t> </a:t>
            </a:r>
            <a:r>
              <a:rPr lang="fr-FR" b="1" dirty="0">
                <a:solidFill>
                  <a:prstClr val="black"/>
                </a:solidFill>
                <a:latin typeface="Papyrus" pitchFamily="66" charset="0"/>
              </a:rPr>
              <a:t>{</a:t>
            </a:r>
            <a:r>
              <a:rPr lang="fr-FR" b="1" i="1" dirty="0">
                <a:solidFill>
                  <a:prstClr val="black"/>
                </a:solidFill>
                <a:latin typeface="Papyrus" pitchFamily="66" charset="0"/>
              </a:rPr>
              <a:t>fuit</a:t>
            </a:r>
            <a:r>
              <a:rPr lang="fr-FR" b="1" dirty="0">
                <a:solidFill>
                  <a:prstClr val="black"/>
                </a:solidFill>
                <a:latin typeface="Papyrus" pitchFamily="66" charset="0"/>
              </a:rPr>
              <a:t>}</a:t>
            </a:r>
            <a:endParaRPr lang="fr-FR" dirty="0"/>
          </a:p>
        </p:txBody>
      </p:sp>
      <p:sp>
        <p:nvSpPr>
          <p:cNvPr id="4" name="Rectangle 3"/>
          <p:cNvSpPr/>
          <p:nvPr/>
        </p:nvSpPr>
        <p:spPr>
          <a:xfrm>
            <a:off x="571472" y="1357298"/>
            <a:ext cx="3286148" cy="2031325"/>
          </a:xfrm>
          <a:prstGeom prst="rect">
            <a:avLst/>
          </a:prstGeom>
        </p:spPr>
        <p:txBody>
          <a:bodyPr wrap="square">
            <a:spAutoFit/>
          </a:bodyPr>
          <a:lstStyle/>
          <a:p>
            <a:r>
              <a:rPr lang="fr-FR" b="1" dirty="0" err="1">
                <a:solidFill>
                  <a:prstClr val="black"/>
                </a:solidFill>
                <a:latin typeface="Papyrus" pitchFamily="66" charset="0"/>
              </a:rPr>
              <a:t>Magnitudine</a:t>
            </a:r>
            <a:r>
              <a:rPr lang="fr-FR" b="1" dirty="0">
                <a:solidFill>
                  <a:prstClr val="black"/>
                </a:solidFill>
                <a:latin typeface="Papyrus" pitchFamily="66" charset="0"/>
              </a:rPr>
              <a:t> </a:t>
            </a:r>
            <a:r>
              <a:rPr lang="fr-FR" b="1" dirty="0" smtClean="0">
                <a:solidFill>
                  <a:prstClr val="black"/>
                </a:solidFill>
                <a:latin typeface="Papyrus" pitchFamily="66" charset="0"/>
              </a:rPr>
              <a:t> </a:t>
            </a:r>
            <a:r>
              <a:rPr lang="fr-FR" b="1" dirty="0" err="1" smtClean="0">
                <a:solidFill>
                  <a:prstClr val="black"/>
                </a:solidFill>
                <a:latin typeface="Papyrus" pitchFamily="66" charset="0"/>
              </a:rPr>
              <a:t>cogitationum</a:t>
            </a:r>
            <a:r>
              <a:rPr lang="fr-FR" b="1" dirty="0">
                <a:solidFill>
                  <a:prstClr val="black"/>
                </a:solidFill>
                <a:latin typeface="Papyrus" pitchFamily="66" charset="0"/>
              </a:rPr>
              <a:t>, </a:t>
            </a:r>
            <a:endParaRPr lang="fr-FR" b="1" dirty="0" smtClean="0">
              <a:solidFill>
                <a:prstClr val="black"/>
              </a:solidFill>
              <a:latin typeface="Papyrus" pitchFamily="66" charset="0"/>
            </a:endParaRPr>
          </a:p>
          <a:p>
            <a:endParaRPr lang="fr-FR" b="1" dirty="0">
              <a:solidFill>
                <a:prstClr val="black"/>
              </a:solidFill>
              <a:latin typeface="Papyrus" pitchFamily="66" charset="0"/>
            </a:endParaRPr>
          </a:p>
          <a:p>
            <a:r>
              <a:rPr lang="fr-FR" b="1" dirty="0" err="1" smtClean="0">
                <a:solidFill>
                  <a:prstClr val="black"/>
                </a:solidFill>
                <a:latin typeface="Papyrus" pitchFamily="66" charset="0"/>
              </a:rPr>
              <a:t>celeritate</a:t>
            </a:r>
            <a:r>
              <a:rPr lang="fr-FR" b="1" dirty="0" smtClean="0">
                <a:solidFill>
                  <a:prstClr val="black"/>
                </a:solidFill>
                <a:latin typeface="Papyrus" pitchFamily="66" charset="0"/>
              </a:rPr>
              <a:t> </a:t>
            </a:r>
            <a:r>
              <a:rPr lang="fr-FR" b="1" dirty="0" err="1">
                <a:solidFill>
                  <a:prstClr val="black"/>
                </a:solidFill>
                <a:latin typeface="Papyrus" pitchFamily="66" charset="0"/>
              </a:rPr>
              <a:t>bellandi</a:t>
            </a:r>
            <a:r>
              <a:rPr lang="fr-FR" b="1" dirty="0">
                <a:solidFill>
                  <a:prstClr val="black"/>
                </a:solidFill>
                <a:latin typeface="Papyrus" pitchFamily="66" charset="0"/>
              </a:rPr>
              <a:t>, </a:t>
            </a:r>
            <a:endParaRPr lang="fr-FR" b="1" dirty="0" smtClean="0">
              <a:solidFill>
                <a:prstClr val="black"/>
              </a:solidFill>
              <a:latin typeface="Papyrus" pitchFamily="66" charset="0"/>
            </a:endParaRPr>
          </a:p>
          <a:p>
            <a:endParaRPr lang="fr-FR" b="1" dirty="0">
              <a:solidFill>
                <a:prstClr val="black"/>
              </a:solidFill>
              <a:latin typeface="Papyrus" pitchFamily="66" charset="0"/>
            </a:endParaRPr>
          </a:p>
          <a:p>
            <a:r>
              <a:rPr lang="fr-FR" b="1" dirty="0" err="1" smtClean="0">
                <a:solidFill>
                  <a:prstClr val="black"/>
                </a:solidFill>
                <a:latin typeface="Papyrus" pitchFamily="66" charset="0"/>
              </a:rPr>
              <a:t>patientia</a:t>
            </a:r>
            <a:r>
              <a:rPr lang="fr-FR" b="1" dirty="0" smtClean="0">
                <a:solidFill>
                  <a:prstClr val="black"/>
                </a:solidFill>
                <a:latin typeface="Papyrus" pitchFamily="66" charset="0"/>
              </a:rPr>
              <a:t> </a:t>
            </a:r>
            <a:r>
              <a:rPr lang="fr-FR" b="1" dirty="0" err="1">
                <a:solidFill>
                  <a:prstClr val="black"/>
                </a:solidFill>
                <a:latin typeface="Papyrus" pitchFamily="66" charset="0"/>
              </a:rPr>
              <a:t>periculorum</a:t>
            </a:r>
            <a:r>
              <a:rPr lang="fr-FR" b="1" dirty="0">
                <a:solidFill>
                  <a:prstClr val="black"/>
                </a:solidFill>
                <a:latin typeface="Papyrus" pitchFamily="66" charset="0"/>
              </a:rPr>
              <a:t>, </a:t>
            </a:r>
            <a:endParaRPr lang="fr-FR" b="1" dirty="0" smtClean="0">
              <a:solidFill>
                <a:prstClr val="black"/>
              </a:solidFill>
              <a:latin typeface="Papyrus" pitchFamily="66" charset="0"/>
            </a:endParaRPr>
          </a:p>
          <a:p>
            <a:endParaRPr lang="fr-FR" b="1" dirty="0">
              <a:solidFill>
                <a:prstClr val="black"/>
              </a:solidFill>
              <a:latin typeface="Papyrus" pitchFamily="66" charset="0"/>
            </a:endParaRPr>
          </a:p>
          <a:p>
            <a:r>
              <a:rPr lang="fr-FR" b="1" dirty="0" err="1" smtClean="0">
                <a:solidFill>
                  <a:prstClr val="black"/>
                </a:solidFill>
                <a:latin typeface="Papyrus" pitchFamily="66" charset="0"/>
              </a:rPr>
              <a:t>sed</a:t>
            </a:r>
            <a:r>
              <a:rPr lang="fr-FR" b="1" dirty="0" smtClean="0">
                <a:solidFill>
                  <a:prstClr val="black"/>
                </a:solidFill>
                <a:latin typeface="Papyrus" pitchFamily="66" charset="0"/>
              </a:rPr>
              <a:t> </a:t>
            </a:r>
            <a:r>
              <a:rPr lang="fr-FR" b="1" dirty="0" err="1">
                <a:solidFill>
                  <a:prstClr val="black"/>
                </a:solidFill>
                <a:latin typeface="Papyrus" pitchFamily="66" charset="0"/>
              </a:rPr>
              <a:t>sobrio</a:t>
            </a:r>
            <a:r>
              <a:rPr lang="fr-FR" b="1" dirty="0">
                <a:solidFill>
                  <a:prstClr val="black"/>
                </a:solidFill>
                <a:latin typeface="Papyrus" pitchFamily="66" charset="0"/>
              </a:rPr>
              <a:t> </a:t>
            </a:r>
            <a:r>
              <a:rPr lang="fr-FR" b="1" dirty="0" err="1">
                <a:solidFill>
                  <a:prstClr val="black"/>
                </a:solidFill>
                <a:latin typeface="Papyrus" pitchFamily="66" charset="0"/>
              </a:rPr>
              <a:t>neque</a:t>
            </a:r>
            <a:r>
              <a:rPr lang="fr-FR" b="1" dirty="0">
                <a:solidFill>
                  <a:prstClr val="black"/>
                </a:solidFill>
                <a:latin typeface="Papyrus" pitchFamily="66" charset="0"/>
              </a:rPr>
              <a:t> </a:t>
            </a:r>
            <a:r>
              <a:rPr lang="fr-FR" b="1" dirty="0" err="1">
                <a:solidFill>
                  <a:prstClr val="black"/>
                </a:solidFill>
                <a:latin typeface="Papyrus" pitchFamily="66" charset="0"/>
              </a:rPr>
              <a:t>iracundo</a:t>
            </a:r>
            <a:endParaRPr lang="fr-FR" dirty="0"/>
          </a:p>
        </p:txBody>
      </p:sp>
      <p:sp>
        <p:nvSpPr>
          <p:cNvPr id="5" name="Rectangle 4"/>
          <p:cNvSpPr/>
          <p:nvPr/>
        </p:nvSpPr>
        <p:spPr>
          <a:xfrm>
            <a:off x="4286248" y="142852"/>
            <a:ext cx="4714908" cy="2062103"/>
          </a:xfrm>
          <a:prstGeom prst="rect">
            <a:avLst/>
          </a:prstGeom>
        </p:spPr>
        <p:txBody>
          <a:bodyPr wrap="square">
            <a:spAutoFit/>
          </a:bodyPr>
          <a:lstStyle/>
          <a:p>
            <a:r>
              <a:rPr lang="fr-FR" sz="1300" b="1" dirty="0" err="1">
                <a:latin typeface="Corbel" pitchFamily="34" charset="0"/>
              </a:rPr>
              <a:t>magnitudo</a:t>
            </a:r>
            <a:r>
              <a:rPr lang="fr-FR" sz="1300" b="1" dirty="0">
                <a:latin typeface="Corbel" pitchFamily="34" charset="0"/>
              </a:rPr>
              <a:t>,  </a:t>
            </a:r>
            <a:r>
              <a:rPr lang="fr-FR" sz="1300" b="1" dirty="0" err="1">
                <a:latin typeface="Corbel" pitchFamily="34" charset="0"/>
              </a:rPr>
              <a:t>dinis</a:t>
            </a:r>
            <a:r>
              <a:rPr lang="fr-FR" sz="1300" b="1" dirty="0">
                <a:latin typeface="Corbel" pitchFamily="34" charset="0"/>
              </a:rPr>
              <a:t>, f. </a:t>
            </a:r>
            <a:r>
              <a:rPr lang="fr-FR" sz="1300" dirty="0">
                <a:latin typeface="Corbel" pitchFamily="34" charset="0"/>
              </a:rPr>
              <a:t>: grandeur</a:t>
            </a:r>
          </a:p>
          <a:p>
            <a:r>
              <a:rPr lang="fr-FR" sz="1300" dirty="0">
                <a:latin typeface="Corbel" pitchFamily="34" charset="0"/>
              </a:rPr>
              <a:t> </a:t>
            </a:r>
            <a:r>
              <a:rPr lang="fr-FR" sz="1300" b="1" dirty="0" err="1">
                <a:latin typeface="Corbel" pitchFamily="34" charset="0"/>
              </a:rPr>
              <a:t>cogitatio</a:t>
            </a:r>
            <a:r>
              <a:rPr lang="fr-FR" sz="1300" b="1" dirty="0">
                <a:latin typeface="Corbel" pitchFamily="34" charset="0"/>
              </a:rPr>
              <a:t>,  </a:t>
            </a:r>
            <a:r>
              <a:rPr lang="fr-FR" sz="1300" b="1" dirty="0" err="1">
                <a:latin typeface="Corbel" pitchFamily="34" charset="0"/>
              </a:rPr>
              <a:t>onis</a:t>
            </a:r>
            <a:r>
              <a:rPr lang="fr-FR" sz="1300" b="1" dirty="0">
                <a:latin typeface="Corbel" pitchFamily="34" charset="0"/>
              </a:rPr>
              <a:t>, f. </a:t>
            </a:r>
            <a:r>
              <a:rPr lang="fr-FR" sz="1300" dirty="0">
                <a:latin typeface="Corbel" pitchFamily="34" charset="0"/>
              </a:rPr>
              <a:t>: 1.  la pensée, l'imagination  2.  la réflexion  </a:t>
            </a:r>
          </a:p>
          <a:p>
            <a:r>
              <a:rPr lang="fr-FR" sz="1300" b="1" dirty="0">
                <a:latin typeface="Corbel" pitchFamily="34" charset="0"/>
              </a:rPr>
              <a:t> </a:t>
            </a:r>
            <a:r>
              <a:rPr lang="fr-FR" sz="1300" b="1" dirty="0" err="1">
                <a:latin typeface="Corbel" pitchFamily="34" charset="0"/>
              </a:rPr>
              <a:t>celeritas</a:t>
            </a:r>
            <a:r>
              <a:rPr lang="fr-FR" sz="1300" b="1" dirty="0">
                <a:latin typeface="Corbel" pitchFamily="34" charset="0"/>
              </a:rPr>
              <a:t>,  </a:t>
            </a:r>
            <a:r>
              <a:rPr lang="fr-FR" sz="1300" b="1" dirty="0" err="1">
                <a:latin typeface="Corbel" pitchFamily="34" charset="0"/>
              </a:rPr>
              <a:t>atis</a:t>
            </a:r>
            <a:r>
              <a:rPr lang="fr-FR" sz="1300" b="1" dirty="0">
                <a:latin typeface="Corbel" pitchFamily="34" charset="0"/>
              </a:rPr>
              <a:t>, f. </a:t>
            </a:r>
            <a:r>
              <a:rPr lang="fr-FR" sz="1300" dirty="0">
                <a:latin typeface="Corbel" pitchFamily="34" charset="0"/>
              </a:rPr>
              <a:t>: célérité, rapidité</a:t>
            </a:r>
          </a:p>
          <a:p>
            <a:r>
              <a:rPr lang="fr-FR" sz="1300" dirty="0">
                <a:latin typeface="Corbel" pitchFamily="34" charset="0"/>
              </a:rPr>
              <a:t> </a:t>
            </a:r>
            <a:r>
              <a:rPr lang="fr-FR" sz="1300" b="1" dirty="0" err="1">
                <a:latin typeface="Corbel" pitchFamily="34" charset="0"/>
              </a:rPr>
              <a:t>bellandi</a:t>
            </a:r>
            <a:r>
              <a:rPr lang="fr-FR" sz="1300" b="1" dirty="0">
                <a:latin typeface="Corbel" pitchFamily="34" charset="0"/>
              </a:rPr>
              <a:t> (gérondif) : </a:t>
            </a:r>
            <a:r>
              <a:rPr lang="fr-FR" sz="1300" dirty="0">
                <a:latin typeface="Corbel" pitchFamily="34" charset="0"/>
              </a:rPr>
              <a:t>de faire la guerre</a:t>
            </a:r>
          </a:p>
          <a:p>
            <a:r>
              <a:rPr lang="fr-FR" sz="1300" dirty="0">
                <a:latin typeface="Corbel" pitchFamily="34" charset="0"/>
              </a:rPr>
              <a:t> </a:t>
            </a:r>
            <a:r>
              <a:rPr lang="fr-FR" sz="1300" b="1" dirty="0" err="1">
                <a:latin typeface="Corbel" pitchFamily="34" charset="0"/>
              </a:rPr>
              <a:t>patientia</a:t>
            </a:r>
            <a:r>
              <a:rPr lang="fr-FR" sz="1300" b="1" dirty="0">
                <a:latin typeface="Corbel" pitchFamily="34" charset="0"/>
              </a:rPr>
              <a:t>,  </a:t>
            </a:r>
            <a:r>
              <a:rPr lang="fr-FR" sz="1300" b="1" dirty="0" err="1">
                <a:latin typeface="Corbel" pitchFamily="34" charset="0"/>
              </a:rPr>
              <a:t>ae</a:t>
            </a:r>
            <a:r>
              <a:rPr lang="fr-FR" sz="1300" b="1" dirty="0">
                <a:latin typeface="Corbel" pitchFamily="34" charset="0"/>
              </a:rPr>
              <a:t>, f. : </a:t>
            </a:r>
            <a:r>
              <a:rPr lang="fr-FR" sz="1300" dirty="0">
                <a:latin typeface="Corbel" pitchFamily="34" charset="0"/>
              </a:rPr>
              <a:t>faculté de supporter</a:t>
            </a:r>
          </a:p>
          <a:p>
            <a:r>
              <a:rPr lang="fr-FR" sz="1300" dirty="0">
                <a:latin typeface="Corbel" pitchFamily="34" charset="0"/>
              </a:rPr>
              <a:t> </a:t>
            </a:r>
            <a:r>
              <a:rPr lang="fr-FR" sz="1300" b="1" dirty="0" err="1">
                <a:latin typeface="Corbel" pitchFamily="34" charset="0"/>
              </a:rPr>
              <a:t>periculum</a:t>
            </a:r>
            <a:r>
              <a:rPr lang="fr-FR" sz="1300" b="1" dirty="0">
                <a:latin typeface="Corbel" pitchFamily="34" charset="0"/>
              </a:rPr>
              <a:t>,  i, n. </a:t>
            </a:r>
            <a:r>
              <a:rPr lang="fr-FR" sz="1300" dirty="0">
                <a:latin typeface="Corbel" pitchFamily="34" charset="0"/>
              </a:rPr>
              <a:t>: le danger, le péril</a:t>
            </a:r>
          </a:p>
          <a:p>
            <a:r>
              <a:rPr lang="pt-BR" sz="1300" dirty="0">
                <a:latin typeface="Corbel" pitchFamily="34" charset="0"/>
              </a:rPr>
              <a:t> </a:t>
            </a:r>
            <a:r>
              <a:rPr lang="pt-BR" sz="1300" b="1" dirty="0">
                <a:latin typeface="Corbel" pitchFamily="34" charset="0"/>
              </a:rPr>
              <a:t>sobrius, a, um </a:t>
            </a:r>
            <a:r>
              <a:rPr lang="pt-BR" sz="1300" dirty="0">
                <a:latin typeface="Corbel" pitchFamily="34" charset="0"/>
              </a:rPr>
              <a:t>: qui n' a pas bu, à jeun, sobre / modéré</a:t>
            </a:r>
          </a:p>
          <a:p>
            <a:r>
              <a:rPr lang="fr-FR" sz="1300" dirty="0">
                <a:latin typeface="Corbel" pitchFamily="34" charset="0"/>
              </a:rPr>
              <a:t> </a:t>
            </a:r>
            <a:r>
              <a:rPr lang="fr-FR" sz="1300" b="1" dirty="0" err="1">
                <a:latin typeface="Corbel" pitchFamily="34" charset="0"/>
              </a:rPr>
              <a:t>iracundus</a:t>
            </a:r>
            <a:r>
              <a:rPr lang="fr-FR" sz="1300" b="1" dirty="0">
                <a:latin typeface="Corbel" pitchFamily="34" charset="0"/>
              </a:rPr>
              <a:t>,  a, </a:t>
            </a:r>
            <a:r>
              <a:rPr lang="fr-FR" sz="1300" b="1" dirty="0" err="1">
                <a:latin typeface="Corbel" pitchFamily="34" charset="0"/>
              </a:rPr>
              <a:t>um</a:t>
            </a:r>
            <a:r>
              <a:rPr lang="fr-FR" sz="1300" b="1" dirty="0">
                <a:latin typeface="Corbel" pitchFamily="34" charset="0"/>
              </a:rPr>
              <a:t> : </a:t>
            </a:r>
            <a:r>
              <a:rPr lang="fr-FR" sz="1300" dirty="0">
                <a:latin typeface="Corbel" pitchFamily="34" charset="0"/>
              </a:rPr>
              <a:t>irritable</a:t>
            </a:r>
          </a:p>
          <a:p>
            <a:r>
              <a:rPr lang="fr-FR" sz="1400" b="1" dirty="0">
                <a:latin typeface="Corbel" pitchFamily="34" charset="0"/>
              </a:rPr>
              <a:t> </a:t>
            </a:r>
            <a:r>
              <a:rPr lang="fr-FR" sz="1300" b="1" dirty="0" err="1">
                <a:latin typeface="Corbel" pitchFamily="34" charset="0"/>
              </a:rPr>
              <a:t>simillimus</a:t>
            </a:r>
            <a:r>
              <a:rPr lang="fr-FR" sz="1300" b="1" dirty="0">
                <a:latin typeface="Corbel" pitchFamily="34" charset="0"/>
              </a:rPr>
              <a:t>, a, </a:t>
            </a:r>
            <a:r>
              <a:rPr lang="fr-FR" sz="1300" b="1" dirty="0" err="1">
                <a:latin typeface="Corbel" pitchFamily="34" charset="0"/>
              </a:rPr>
              <a:t>um</a:t>
            </a:r>
            <a:r>
              <a:rPr lang="fr-FR" sz="1300" dirty="0">
                <a:latin typeface="Corbel" pitchFamily="34" charset="0"/>
              </a:rPr>
              <a:t> : superlatif de similis, e : semblable</a:t>
            </a:r>
          </a:p>
          <a:p>
            <a:r>
              <a:rPr lang="fr-FR" sz="1000" dirty="0">
                <a:latin typeface="Corbel" pitchFamily="34" charset="0"/>
              </a:rPr>
              <a:t> </a:t>
            </a:r>
          </a:p>
        </p:txBody>
      </p:sp>
      <p:sp>
        <p:nvSpPr>
          <p:cNvPr id="6" name="Rectangle 5"/>
          <p:cNvSpPr/>
          <p:nvPr/>
        </p:nvSpPr>
        <p:spPr>
          <a:xfrm>
            <a:off x="714348" y="4143380"/>
            <a:ext cx="5357850" cy="923330"/>
          </a:xfrm>
          <a:prstGeom prst="rect">
            <a:avLst/>
          </a:prstGeom>
        </p:spPr>
        <p:txBody>
          <a:bodyPr wrap="square">
            <a:spAutoFit/>
          </a:bodyPr>
          <a:lstStyle/>
          <a:p>
            <a:r>
              <a:rPr lang="fr-FR" b="1" dirty="0">
                <a:solidFill>
                  <a:prstClr val="black"/>
                </a:solidFill>
                <a:latin typeface="Papyrus" pitchFamily="66" charset="0"/>
              </a:rPr>
              <a:t>qui </a:t>
            </a:r>
            <a:r>
              <a:rPr lang="fr-FR" b="1" dirty="0" err="1">
                <a:solidFill>
                  <a:prstClr val="black"/>
                </a:solidFill>
                <a:latin typeface="Papyrus" pitchFamily="66" charset="0"/>
              </a:rPr>
              <a:t>denique</a:t>
            </a:r>
            <a:r>
              <a:rPr lang="fr-FR" b="1" dirty="0">
                <a:solidFill>
                  <a:prstClr val="black"/>
                </a:solidFill>
                <a:latin typeface="Papyrus" pitchFamily="66" charset="0"/>
              </a:rPr>
              <a:t> semper </a:t>
            </a:r>
            <a:r>
              <a:rPr lang="fr-FR" b="1" dirty="0" err="1" smtClean="0">
                <a:solidFill>
                  <a:prstClr val="black"/>
                </a:solidFill>
                <a:latin typeface="Papyrus" pitchFamily="66" charset="0"/>
              </a:rPr>
              <a:t>uteretur</a:t>
            </a:r>
            <a:endParaRPr lang="fr-FR" b="1" dirty="0" smtClean="0">
              <a:solidFill>
                <a:prstClr val="black"/>
              </a:solidFill>
              <a:latin typeface="Papyrus" pitchFamily="66" charset="0"/>
            </a:endParaRPr>
          </a:p>
          <a:p>
            <a:r>
              <a:rPr lang="fr-FR" b="1" dirty="0" smtClean="0">
                <a:solidFill>
                  <a:prstClr val="black"/>
                </a:solidFill>
                <a:latin typeface="Papyrus" pitchFamily="66" charset="0"/>
              </a:rPr>
              <a:t>et </a:t>
            </a:r>
            <a:r>
              <a:rPr lang="fr-FR" b="1" dirty="0" err="1">
                <a:solidFill>
                  <a:prstClr val="black"/>
                </a:solidFill>
                <a:latin typeface="Papyrus" pitchFamily="66" charset="0"/>
              </a:rPr>
              <a:t>cibo</a:t>
            </a:r>
            <a:r>
              <a:rPr lang="fr-FR" b="1" dirty="0">
                <a:solidFill>
                  <a:prstClr val="black"/>
                </a:solidFill>
                <a:latin typeface="Papyrus" pitchFamily="66" charset="0"/>
              </a:rPr>
              <a:t> et </a:t>
            </a:r>
            <a:r>
              <a:rPr lang="fr-FR" b="1" dirty="0" err="1">
                <a:solidFill>
                  <a:prstClr val="black"/>
                </a:solidFill>
                <a:latin typeface="Papyrus" pitchFamily="66" charset="0"/>
              </a:rPr>
              <a:t>somno</a:t>
            </a:r>
            <a:r>
              <a:rPr lang="fr-FR" b="1" dirty="0">
                <a:solidFill>
                  <a:prstClr val="black"/>
                </a:solidFill>
                <a:latin typeface="Papyrus" pitchFamily="66" charset="0"/>
              </a:rPr>
              <a:t> </a:t>
            </a:r>
            <a:endParaRPr lang="fr-FR" b="1" dirty="0" smtClean="0">
              <a:solidFill>
                <a:prstClr val="black"/>
              </a:solidFill>
              <a:latin typeface="Papyrus" pitchFamily="66" charset="0"/>
            </a:endParaRPr>
          </a:p>
          <a:p>
            <a:r>
              <a:rPr lang="fr-FR" b="1" dirty="0" smtClean="0">
                <a:solidFill>
                  <a:prstClr val="black"/>
                </a:solidFill>
                <a:latin typeface="Papyrus" pitchFamily="66" charset="0"/>
              </a:rPr>
              <a:t>in </a:t>
            </a:r>
            <a:r>
              <a:rPr lang="fr-FR" b="1" dirty="0">
                <a:solidFill>
                  <a:prstClr val="black"/>
                </a:solidFill>
                <a:latin typeface="Papyrus" pitchFamily="66" charset="0"/>
              </a:rPr>
              <a:t>vitam, non in </a:t>
            </a:r>
            <a:r>
              <a:rPr lang="fr-FR" b="1" dirty="0" err="1" smtClean="0">
                <a:solidFill>
                  <a:prstClr val="black"/>
                </a:solidFill>
                <a:latin typeface="Papyrus" pitchFamily="66" charset="0"/>
              </a:rPr>
              <a:t>voluptatem</a:t>
            </a:r>
            <a:r>
              <a:rPr lang="fr-FR" b="1" dirty="0" smtClean="0">
                <a:solidFill>
                  <a:prstClr val="black"/>
                </a:solidFill>
                <a:latin typeface="Papyrus" pitchFamily="66" charset="0"/>
              </a:rPr>
              <a:t>. </a:t>
            </a:r>
            <a:endParaRPr lang="fr-FR" dirty="0"/>
          </a:p>
        </p:txBody>
      </p:sp>
      <p:sp>
        <p:nvSpPr>
          <p:cNvPr id="7" name="Rectangle 6"/>
          <p:cNvSpPr/>
          <p:nvPr/>
        </p:nvSpPr>
        <p:spPr>
          <a:xfrm>
            <a:off x="4643438" y="3929066"/>
            <a:ext cx="3786214" cy="1492716"/>
          </a:xfrm>
          <a:prstGeom prst="rect">
            <a:avLst/>
          </a:prstGeom>
        </p:spPr>
        <p:txBody>
          <a:bodyPr wrap="square">
            <a:spAutoFit/>
          </a:bodyPr>
          <a:lstStyle/>
          <a:p>
            <a:r>
              <a:rPr lang="fr-FR" sz="1300" b="1" dirty="0" err="1" smtClean="0">
                <a:latin typeface="Corbel" pitchFamily="34" charset="0"/>
              </a:rPr>
              <a:t>denique</a:t>
            </a:r>
            <a:r>
              <a:rPr lang="fr-FR" sz="1300" b="1" dirty="0" smtClean="0">
                <a:latin typeface="Corbel" pitchFamily="34" charset="0"/>
              </a:rPr>
              <a:t>, adv. </a:t>
            </a:r>
            <a:r>
              <a:rPr lang="fr-FR" sz="1300" dirty="0" smtClean="0">
                <a:latin typeface="Corbel" pitchFamily="34" charset="0"/>
              </a:rPr>
              <a:t>: enfin</a:t>
            </a:r>
          </a:p>
          <a:p>
            <a:r>
              <a:rPr lang="fr-FR" sz="1300" dirty="0" smtClean="0">
                <a:latin typeface="Corbel" pitchFamily="34" charset="0"/>
              </a:rPr>
              <a:t> </a:t>
            </a:r>
            <a:r>
              <a:rPr lang="fr-FR" sz="1300" b="1" dirty="0" smtClean="0">
                <a:latin typeface="Corbel" pitchFamily="34" charset="0"/>
              </a:rPr>
              <a:t>semper, adv. </a:t>
            </a:r>
            <a:r>
              <a:rPr lang="fr-FR" sz="1300" dirty="0" smtClean="0">
                <a:latin typeface="Corbel" pitchFamily="34" charset="0"/>
              </a:rPr>
              <a:t>: toujours</a:t>
            </a:r>
          </a:p>
          <a:p>
            <a:r>
              <a:rPr lang="fr-FR" sz="1300" dirty="0" smtClean="0">
                <a:latin typeface="Corbel" pitchFamily="34" charset="0"/>
              </a:rPr>
              <a:t> </a:t>
            </a:r>
            <a:r>
              <a:rPr lang="fr-FR" sz="1300" b="1" dirty="0" err="1" smtClean="0">
                <a:latin typeface="Corbel" pitchFamily="34" charset="0"/>
              </a:rPr>
              <a:t>cibus</a:t>
            </a:r>
            <a:r>
              <a:rPr lang="fr-FR" sz="1300" b="1" dirty="0" smtClean="0">
                <a:latin typeface="Corbel" pitchFamily="34" charset="0"/>
              </a:rPr>
              <a:t>, i, m. </a:t>
            </a:r>
            <a:r>
              <a:rPr lang="fr-FR" sz="1300" dirty="0" smtClean="0">
                <a:latin typeface="Corbel" pitchFamily="34" charset="0"/>
              </a:rPr>
              <a:t>: nourriture, repas, sève</a:t>
            </a:r>
          </a:p>
          <a:p>
            <a:r>
              <a:rPr lang="fr-FR" sz="1300" dirty="0" smtClean="0">
                <a:latin typeface="Corbel" pitchFamily="34" charset="0"/>
              </a:rPr>
              <a:t> </a:t>
            </a:r>
            <a:r>
              <a:rPr lang="fr-FR" sz="1300" b="1" dirty="0" err="1" smtClean="0">
                <a:latin typeface="Corbel" pitchFamily="34" charset="0"/>
              </a:rPr>
              <a:t>somnus</a:t>
            </a:r>
            <a:r>
              <a:rPr lang="fr-FR" sz="1300" b="1" dirty="0" smtClean="0">
                <a:latin typeface="Corbel" pitchFamily="34" charset="0"/>
              </a:rPr>
              <a:t>,  i, m</a:t>
            </a:r>
            <a:r>
              <a:rPr lang="fr-FR" sz="1300" dirty="0" smtClean="0">
                <a:latin typeface="Corbel" pitchFamily="34" charset="0"/>
              </a:rPr>
              <a:t>. : sommeil</a:t>
            </a:r>
          </a:p>
          <a:p>
            <a:r>
              <a:rPr lang="fr-FR" sz="1300" dirty="0" smtClean="0">
                <a:latin typeface="Corbel" pitchFamily="34" charset="0"/>
              </a:rPr>
              <a:t> </a:t>
            </a:r>
            <a:r>
              <a:rPr lang="fr-FR" sz="1300" b="1" dirty="0" err="1" smtClean="0">
                <a:latin typeface="Corbel" pitchFamily="34" charset="0"/>
              </a:rPr>
              <a:t>uita</a:t>
            </a:r>
            <a:r>
              <a:rPr lang="fr-FR" sz="1300" b="1" dirty="0" smtClean="0">
                <a:latin typeface="Corbel" pitchFamily="34" charset="0"/>
              </a:rPr>
              <a:t>,  </a:t>
            </a:r>
            <a:r>
              <a:rPr lang="fr-FR" sz="1300" b="1" dirty="0" err="1" smtClean="0">
                <a:latin typeface="Corbel" pitchFamily="34" charset="0"/>
              </a:rPr>
              <a:t>ae</a:t>
            </a:r>
            <a:r>
              <a:rPr lang="fr-FR" sz="1300" b="1" dirty="0" smtClean="0">
                <a:latin typeface="Corbel" pitchFamily="34" charset="0"/>
              </a:rPr>
              <a:t>, f. : </a:t>
            </a:r>
            <a:r>
              <a:rPr lang="fr-FR" sz="1300" dirty="0" smtClean="0">
                <a:latin typeface="Corbel" pitchFamily="34" charset="0"/>
              </a:rPr>
              <a:t>vie</a:t>
            </a:r>
          </a:p>
          <a:p>
            <a:r>
              <a:rPr lang="fr-FR" sz="1300" dirty="0" smtClean="0">
                <a:latin typeface="Corbel" pitchFamily="34" charset="0"/>
              </a:rPr>
              <a:t> </a:t>
            </a:r>
            <a:r>
              <a:rPr lang="fr-FR" sz="1300" b="1" dirty="0" err="1" smtClean="0">
                <a:latin typeface="Corbel" pitchFamily="34" charset="0"/>
              </a:rPr>
              <a:t>utor</a:t>
            </a:r>
            <a:r>
              <a:rPr lang="fr-FR" sz="1300" b="1" dirty="0" smtClean="0">
                <a:latin typeface="Corbel" pitchFamily="34" charset="0"/>
              </a:rPr>
              <a:t>,  </a:t>
            </a:r>
            <a:r>
              <a:rPr lang="fr-FR" sz="1300" b="1" dirty="0" err="1" smtClean="0">
                <a:latin typeface="Corbel" pitchFamily="34" charset="0"/>
              </a:rPr>
              <a:t>eris</a:t>
            </a:r>
            <a:r>
              <a:rPr lang="fr-FR" sz="1300" b="1" dirty="0" smtClean="0">
                <a:latin typeface="Corbel" pitchFamily="34" charset="0"/>
              </a:rPr>
              <a:t>, i, usus </a:t>
            </a:r>
            <a:r>
              <a:rPr lang="fr-FR" sz="1300" b="1" dirty="0" err="1" smtClean="0">
                <a:latin typeface="Corbel" pitchFamily="34" charset="0"/>
              </a:rPr>
              <a:t>sum</a:t>
            </a:r>
            <a:r>
              <a:rPr lang="fr-FR" sz="1300" b="1" dirty="0" smtClean="0">
                <a:latin typeface="Corbel" pitchFamily="34" charset="0"/>
              </a:rPr>
              <a:t> : </a:t>
            </a:r>
            <a:r>
              <a:rPr lang="fr-FR" sz="1300" dirty="0" smtClean="0">
                <a:latin typeface="Corbel" pitchFamily="34" charset="0"/>
              </a:rPr>
              <a:t>utiliser</a:t>
            </a:r>
          </a:p>
          <a:p>
            <a:r>
              <a:rPr lang="fr-FR" sz="1300" dirty="0" smtClean="0">
                <a:latin typeface="Corbel" pitchFamily="34" charset="0"/>
              </a:rPr>
              <a:t> </a:t>
            </a:r>
            <a:r>
              <a:rPr lang="fr-FR" sz="1300" dirty="0" err="1" smtClean="0">
                <a:latin typeface="Corbel" pitchFamily="34" charset="0"/>
              </a:rPr>
              <a:t>uoluptas</a:t>
            </a:r>
            <a:r>
              <a:rPr lang="fr-FR" sz="1300" dirty="0" smtClean="0">
                <a:latin typeface="Corbel" pitchFamily="34" charset="0"/>
              </a:rPr>
              <a:t>,  </a:t>
            </a:r>
            <a:r>
              <a:rPr lang="fr-FR" sz="1300" dirty="0" err="1" smtClean="0">
                <a:latin typeface="Corbel" pitchFamily="34" charset="0"/>
              </a:rPr>
              <a:t>atis</a:t>
            </a:r>
            <a:r>
              <a:rPr lang="fr-FR" sz="1300" dirty="0" smtClean="0">
                <a:latin typeface="Corbel" pitchFamily="34" charset="0"/>
              </a:rPr>
              <a:t>, f. : volupté, plaisir</a:t>
            </a:r>
            <a:endParaRPr lang="fr-FR" sz="1300" dirty="0">
              <a:latin typeface="Corbel" pitchFamily="34" charset="0"/>
            </a:endParaRPr>
          </a:p>
        </p:txBody>
      </p:sp>
      <p:sp>
        <p:nvSpPr>
          <p:cNvPr id="8" name="Rectangle à coins arrondis 7"/>
          <p:cNvSpPr/>
          <p:nvPr/>
        </p:nvSpPr>
        <p:spPr>
          <a:xfrm>
            <a:off x="3428960" y="2071678"/>
            <a:ext cx="5429320" cy="1857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C00000"/>
                </a:solidFill>
                <a:latin typeface="Taffy" pitchFamily="66" charset="0"/>
              </a:rPr>
              <a:t>Il était très semblable à l’illustre Alexandre Le Grand, par la grandeur de ses réflexions, par sa rapidité à faire la guerre, par sa faculté à supporter les dangers, mais à un Alexandre modéré et pas irascible, lui qui enfin, faisait usage de la nourriture et du sommeil pour les besoins de la vie, non pour son plaisir.</a:t>
            </a:r>
            <a:endParaRPr lang="fr-FR" dirty="0">
              <a:solidFill>
                <a:srgbClr val="C00000"/>
              </a:solidFill>
              <a:latin typeface="Taffy" pitchFamily="66" charset="0"/>
            </a:endParaRPr>
          </a:p>
        </p:txBody>
      </p:sp>
      <p:sp>
        <p:nvSpPr>
          <p:cNvPr id="9" name="Rectangle 2"/>
          <p:cNvSpPr>
            <a:spLocks noChangeArrowheads="1"/>
          </p:cNvSpPr>
          <p:nvPr/>
        </p:nvSpPr>
        <p:spPr bwMode="auto">
          <a:xfrm>
            <a:off x="1071538" y="5280882"/>
            <a:ext cx="750099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1400" dirty="0" smtClean="0">
                <a:solidFill>
                  <a:schemeClr val="accent4">
                    <a:lumMod val="50000"/>
                  </a:schemeClr>
                </a:solidFill>
                <a:latin typeface="Andy" pitchFamily="66" charset="0"/>
              </a:rPr>
              <a:t>La grandeur de ses projets, la rapidité dont il fit preuve dans ses campagnes, sa fermeté dans les périls le font ressembler à l'illustre Alexandre le Grand, mais à un Alexandre sobre et maître de lui. Dans ses repas et son sommeil, il cherchait toujours à satisfaire les besoins de la vie et non pas son plaisir.</a:t>
            </a:r>
            <a:endParaRPr kumimoji="0" lang="fr-FR" sz="1400" b="0" i="0" u="none" strike="noStrike" cap="none" normalizeH="0" baseline="0" dirty="0" smtClean="0">
              <a:ln>
                <a:noFill/>
              </a:ln>
              <a:solidFill>
                <a:schemeClr val="accent4">
                  <a:lumMod val="50000"/>
                </a:schemeClr>
              </a:solidFill>
              <a:effectLst/>
              <a:latin typeface="Andy" pitchFamily="66" charset="0"/>
            </a:endParaRPr>
          </a:p>
        </p:txBody>
      </p:sp>
      <p:sp>
        <p:nvSpPr>
          <p:cNvPr id="10" name="Rectangle 9"/>
          <p:cNvSpPr/>
          <p:nvPr/>
        </p:nvSpPr>
        <p:spPr>
          <a:xfrm>
            <a:off x="2786050" y="6072206"/>
            <a:ext cx="5214974" cy="230832"/>
          </a:xfrm>
          <a:prstGeom prst="rect">
            <a:avLst/>
          </a:prstGeom>
        </p:spPr>
        <p:txBody>
          <a:bodyPr wrap="square">
            <a:spAutoFit/>
          </a:bodyPr>
          <a:lstStyle/>
          <a:p>
            <a:r>
              <a:rPr lang="fr-FR" sz="900" dirty="0" smtClean="0"/>
              <a:t>Garnier, édition de Pierre HAINSSELIN et Henri WATELET. (site remacle.org) </a:t>
            </a:r>
            <a:endParaRPr lang="fr-FR" sz="9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80">
                                          <p:stCondLst>
                                            <p:cond delay="0"/>
                                          </p:stCondLst>
                                        </p:cTn>
                                        <p:tgtEl>
                                          <p:spTgt spid="6"/>
                                        </p:tgtEl>
                                      </p:cBhvr>
                                    </p:animEffect>
                                    <p:anim calcmode="lin" valueType="num">
                                      <p:cBhvr>
                                        <p:cTn id="5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5" dur="26">
                                          <p:stCondLst>
                                            <p:cond delay="650"/>
                                          </p:stCondLst>
                                        </p:cTn>
                                        <p:tgtEl>
                                          <p:spTgt spid="6"/>
                                        </p:tgtEl>
                                      </p:cBhvr>
                                      <p:to x="100000" y="60000"/>
                                    </p:animScale>
                                    <p:animScale>
                                      <p:cBhvr>
                                        <p:cTn id="56" dur="166" decel="50000">
                                          <p:stCondLst>
                                            <p:cond delay="676"/>
                                          </p:stCondLst>
                                        </p:cTn>
                                        <p:tgtEl>
                                          <p:spTgt spid="6"/>
                                        </p:tgtEl>
                                      </p:cBhvr>
                                      <p:to x="100000" y="100000"/>
                                    </p:animScale>
                                    <p:animScale>
                                      <p:cBhvr>
                                        <p:cTn id="57" dur="26">
                                          <p:stCondLst>
                                            <p:cond delay="1312"/>
                                          </p:stCondLst>
                                        </p:cTn>
                                        <p:tgtEl>
                                          <p:spTgt spid="6"/>
                                        </p:tgtEl>
                                      </p:cBhvr>
                                      <p:to x="100000" y="80000"/>
                                    </p:animScale>
                                    <p:animScale>
                                      <p:cBhvr>
                                        <p:cTn id="58" dur="166" decel="50000">
                                          <p:stCondLst>
                                            <p:cond delay="1338"/>
                                          </p:stCondLst>
                                        </p:cTn>
                                        <p:tgtEl>
                                          <p:spTgt spid="6"/>
                                        </p:tgtEl>
                                      </p:cBhvr>
                                      <p:to x="100000" y="100000"/>
                                    </p:animScale>
                                    <p:animScale>
                                      <p:cBhvr>
                                        <p:cTn id="59" dur="26">
                                          <p:stCondLst>
                                            <p:cond delay="1642"/>
                                          </p:stCondLst>
                                        </p:cTn>
                                        <p:tgtEl>
                                          <p:spTgt spid="6"/>
                                        </p:tgtEl>
                                      </p:cBhvr>
                                      <p:to x="100000" y="90000"/>
                                    </p:animScale>
                                    <p:animScale>
                                      <p:cBhvr>
                                        <p:cTn id="60" dur="166" decel="50000">
                                          <p:stCondLst>
                                            <p:cond delay="1668"/>
                                          </p:stCondLst>
                                        </p:cTn>
                                        <p:tgtEl>
                                          <p:spTgt spid="6"/>
                                        </p:tgtEl>
                                      </p:cBhvr>
                                      <p:to x="100000" y="100000"/>
                                    </p:animScale>
                                    <p:animScale>
                                      <p:cBhvr>
                                        <p:cTn id="61" dur="26">
                                          <p:stCondLst>
                                            <p:cond delay="1808"/>
                                          </p:stCondLst>
                                        </p:cTn>
                                        <p:tgtEl>
                                          <p:spTgt spid="6"/>
                                        </p:tgtEl>
                                      </p:cBhvr>
                                      <p:to x="100000" y="95000"/>
                                    </p:animScale>
                                    <p:animScale>
                                      <p:cBhvr>
                                        <p:cTn id="62" dur="166" decel="50000">
                                          <p:stCondLst>
                                            <p:cond delay="1834"/>
                                          </p:stCondLst>
                                        </p:cTn>
                                        <p:tgtEl>
                                          <p:spTgt spid="6"/>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3" presetClass="entr" presetSubtype="0"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
                                        <p:tgtEl>
                                          <p:spTgt spid="8"/>
                                        </p:tgtEl>
                                      </p:cBhvr>
                                    </p:animEffect>
                                    <p:anim calcmode="lin" valueType="num">
                                      <p:cBhvr>
                                        <p:cTn id="74" dur="400" fill="hold"/>
                                        <p:tgtEl>
                                          <p:spTgt spid="8"/>
                                        </p:tgtEl>
                                        <p:attrNameLst>
                                          <p:attrName>ppt_x</p:attrName>
                                        </p:attrNameLst>
                                      </p:cBhvr>
                                      <p:tavLst>
                                        <p:tav tm="0">
                                          <p:val>
                                            <p:strVal val="#ppt_x"/>
                                          </p:val>
                                        </p:tav>
                                        <p:tav tm="100000">
                                          <p:val>
                                            <p:strVal val="#ppt_x"/>
                                          </p:val>
                                        </p:tav>
                                      </p:tavLst>
                                    </p:anim>
                                    <p:anim calcmode="lin" valueType="num">
                                      <p:cBhvr>
                                        <p:cTn id="75" dur="400" fill="hold"/>
                                        <p:tgtEl>
                                          <p:spTgt spid="8"/>
                                        </p:tgtEl>
                                        <p:attrNameLst>
                                          <p:attrName>ppt_y</p:attrName>
                                        </p:attrNameLst>
                                      </p:cBhvr>
                                      <p:tavLst>
                                        <p:tav tm="0">
                                          <p:val>
                                            <p:strVal val="#ppt_y+0.31"/>
                                          </p:val>
                                        </p:tav>
                                        <p:tav tm="100000">
                                          <p:val>
                                            <p:strVal val="#ppt_y+0.31"/>
                                          </p:val>
                                        </p:tav>
                                      </p:tavLst>
                                    </p:anim>
                                    <p:anim calcmode="lin" valueType="num">
                                      <p:cBhvr>
                                        <p:cTn id="76"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7"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blinds(horizontal)">
                                      <p:cBhvr>
                                        <p:cTn id="82" dur="500"/>
                                        <p:tgtEl>
                                          <p:spTgt spid="9"/>
                                        </p:tgtEl>
                                      </p:cBhvr>
                                    </p:animEffec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0"/>
                                        </p:tgtEl>
                                        <p:attrNameLst>
                                          <p:attrName>style.visibility</p:attrName>
                                        </p:attrNameLst>
                                      </p:cBhvr>
                                      <p:to>
                                        <p:strVal val="visible"/>
                                      </p:to>
                                    </p:set>
                                    <p:anim calcmode="lin" valueType="num">
                                      <p:cBhvr additive="base">
                                        <p:cTn id="87" dur="500" fill="hold"/>
                                        <p:tgtEl>
                                          <p:spTgt spid="10"/>
                                        </p:tgtEl>
                                        <p:attrNameLst>
                                          <p:attrName>ppt_x</p:attrName>
                                        </p:attrNameLst>
                                      </p:cBhvr>
                                      <p:tavLst>
                                        <p:tav tm="0">
                                          <p:val>
                                            <p:strVal val="#ppt_x"/>
                                          </p:val>
                                        </p:tav>
                                        <p:tav tm="100000">
                                          <p:val>
                                            <p:strVal val="#ppt_x"/>
                                          </p:val>
                                        </p:tav>
                                      </p:tavLst>
                                    </p:anim>
                                    <p:anim calcmode="lin" valueType="num">
                                      <p:cBhvr additive="base">
                                        <p:cTn id="8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animBg="1"/>
      <p:bldP spid="9" grpId="0"/>
      <p:bldP spid="10"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929</TotalTime>
  <Words>2858</Words>
  <Application>Microsoft Office PowerPoint</Application>
  <PresentationFormat>Affichage à l'écran (4:3)</PresentationFormat>
  <Paragraphs>179</Paragraphs>
  <Slides>17</Slides>
  <Notes>0</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Papier</vt:lpstr>
      <vt:lpstr>Portrait de Jules César par Velleius Paterculus</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Portait de Jules César par Velleius Paterculus</dc:title>
  <dc:creator>Le Sénéchal</dc:creator>
  <cp:lastModifiedBy>Chris</cp:lastModifiedBy>
  <cp:revision>81</cp:revision>
  <dcterms:created xsi:type="dcterms:W3CDTF">2010-02-22T08:58:48Z</dcterms:created>
  <dcterms:modified xsi:type="dcterms:W3CDTF">2012-04-19T14:51:53Z</dcterms:modified>
</cp:coreProperties>
</file>