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notesMasterIdLst>
    <p:notesMasterId r:id="rId10"/>
  </p:notesMasterIdLst>
  <p:handoutMasterIdLst>
    <p:handoutMasterId r:id="rId11"/>
  </p:handout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F4CB07-40A0-FCC2-44B5-107F9B66437F}" v="172" dt="2023-01-22T08:19:44.885"/>
    <p1510:client id="{AB9C3425-DDE9-257E-B595-E3C0FDC5199C}" v="24" dt="2023-01-03T13:32:00.989"/>
    <p1510:client id="{B2EC3ABB-D5A4-4890-898A-6809428DB9D3}" v="7" dt="2023-01-24T07:47:07.103"/>
    <p1510:client id="{F4D3A51B-6B0F-4053-A4D2-9E397596621E}" v="519" dt="2023-01-02T09:17:57.8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7" autoAdjust="0"/>
    <p:restoredTop sz="94989" autoAdjust="0"/>
  </p:normalViewPr>
  <p:slideViewPr>
    <p:cSldViewPr snapToGrid="0">
      <p:cViewPr varScale="1">
        <p:scale>
          <a:sx n="104" d="100"/>
          <a:sy n="104" d="100"/>
        </p:scale>
        <p:origin x="648" y="192"/>
      </p:cViewPr>
      <p:guideLst/>
    </p:cSldViewPr>
  </p:slideViewPr>
  <p:notesTextViewPr>
    <p:cViewPr>
      <p:scale>
        <a:sx n="1" d="1"/>
        <a:sy n="1" d="1"/>
      </p:scale>
      <p:origin x="0" y="0"/>
    </p:cViewPr>
  </p:notesTextViewPr>
  <p:notesViewPr>
    <p:cSldViewPr snapToGrid="0">
      <p:cViewPr varScale="1">
        <p:scale>
          <a:sx n="93" d="100"/>
          <a:sy n="93" d="100"/>
        </p:scale>
        <p:origin x="370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19F53EA-F482-478C-A149-AC1FFE07C7B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C2DD54A1-E3D8-4068-A21E-CA4F310DB0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C7FF3D-C5F5-4AC3-8F18-E8B53B43BF30}" type="datetime1">
              <a:rPr lang="fr-FR" smtClean="0"/>
              <a:t>07/02/2023</a:t>
            </a:fld>
            <a:endParaRPr lang="fr-FR"/>
          </a:p>
        </p:txBody>
      </p:sp>
      <p:sp>
        <p:nvSpPr>
          <p:cNvPr id="4" name="Espace réservé du pied de page 3">
            <a:extLst>
              <a:ext uri="{FF2B5EF4-FFF2-40B4-BE49-F238E27FC236}">
                <a16:creationId xmlns:a16="http://schemas.microsoft.com/office/drawing/2014/main" id="{54AAA2CD-8B31-40E2-9C28-63CE51E7F9F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26FABA94-0B94-490D-822B-7DC6B3A9E4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B8D298-A79E-416D-8301-EE0BFB96C443}" type="slidenum">
              <a:rPr lang="fr-FR" smtClean="0"/>
              <a:t>‹N°›</a:t>
            </a:fld>
            <a:endParaRPr lang="fr-FR"/>
          </a:p>
        </p:txBody>
      </p:sp>
    </p:spTree>
    <p:extLst>
      <p:ext uri="{BB962C8B-B14F-4D97-AF65-F5344CB8AC3E}">
        <p14:creationId xmlns:p14="http://schemas.microsoft.com/office/powerpoint/2010/main" val="4268081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7DEC79-C634-472A-AE71-2FB2E246F3A4}" type="datetime1">
              <a:rPr lang="fr-FR" smtClean="0"/>
              <a:pPr/>
              <a:t>07/02/2023</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noProof="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A61D08-A544-4DEF-9451-4774D4FA6D9C}" type="slidenum">
              <a:rPr lang="fr-FR" noProof="0" smtClean="0"/>
              <a:t>‹N°›</a:t>
            </a:fld>
            <a:endParaRPr lang="fr-FR" noProof="0"/>
          </a:p>
        </p:txBody>
      </p:sp>
    </p:spTree>
    <p:extLst>
      <p:ext uri="{BB962C8B-B14F-4D97-AF65-F5344CB8AC3E}">
        <p14:creationId xmlns:p14="http://schemas.microsoft.com/office/powerpoint/2010/main" val="37818843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EBA61D08-A544-4DEF-9451-4774D4FA6D9C}" type="slidenum">
              <a:rPr lang="fr-FR" smtClean="0"/>
              <a:t>1</a:t>
            </a:fld>
            <a:endParaRPr lang="fr-FR"/>
          </a:p>
        </p:txBody>
      </p:sp>
    </p:spTree>
    <p:extLst>
      <p:ext uri="{BB962C8B-B14F-4D97-AF65-F5344CB8AC3E}">
        <p14:creationId xmlns:p14="http://schemas.microsoft.com/office/powerpoint/2010/main" val="102327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1803828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108438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‹N°›</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553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54743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0164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8878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35966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129371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41512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57476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2/7/23</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57227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2/7/23</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‹N°›</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5788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B243D86-12F0-453D-A6EB-74BDD2269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1052146" y="3437792"/>
            <a:ext cx="9958754" cy="1601389"/>
          </a:xfrm>
        </p:spPr>
        <p:txBody>
          <a:bodyPr rtlCol="0" anchor="t">
            <a:normAutofit/>
          </a:bodyPr>
          <a:lstStyle/>
          <a:p>
            <a:r>
              <a:rPr lang="fr-FR" sz="5100"/>
              <a:t>Qu'attendent les professeurs de lycée ? </a:t>
            </a:r>
          </a:p>
        </p:txBody>
      </p:sp>
      <p:sp>
        <p:nvSpPr>
          <p:cNvPr id="3" name="Sous-titre 2"/>
          <p:cNvSpPr>
            <a:spLocks noGrp="1"/>
          </p:cNvSpPr>
          <p:nvPr>
            <p:ph type="subTitle" idx="1"/>
          </p:nvPr>
        </p:nvSpPr>
        <p:spPr>
          <a:xfrm>
            <a:off x="1097280" y="4572000"/>
            <a:ext cx="10591306" cy="1017659"/>
          </a:xfrm>
        </p:spPr>
        <p:txBody>
          <a:bodyPr vert="horz" lIns="91440" tIns="91440" rIns="91440" bIns="91440" rtlCol="0" anchor="b">
            <a:normAutofit/>
          </a:bodyPr>
          <a:lstStyle/>
          <a:p>
            <a:r>
              <a:rPr lang="fr-FR" dirty="0"/>
              <a:t>7 février 2023</a:t>
            </a:r>
          </a:p>
        </p:txBody>
      </p:sp>
      <p:pic>
        <p:nvPicPr>
          <p:cNvPr id="4" name="Picture 3">
            <a:extLst>
              <a:ext uri="{FF2B5EF4-FFF2-40B4-BE49-F238E27FC236}">
                <a16:creationId xmlns:a16="http://schemas.microsoft.com/office/drawing/2014/main" id="{0082755D-FBC9-B982-7D6C-BC4C3C293208}"/>
              </a:ext>
            </a:extLst>
          </p:cNvPr>
          <p:cNvPicPr>
            <a:picLocks noChangeAspect="1"/>
          </p:cNvPicPr>
          <p:nvPr/>
        </p:nvPicPr>
        <p:blipFill rotWithShape="1">
          <a:blip r:embed="rId3">
            <a:alphaModFix/>
          </a:blip>
          <a:srcRect t="44723" r="-2" b="31177"/>
          <a:stretch/>
        </p:blipFill>
        <p:spPr>
          <a:xfrm>
            <a:off x="20" y="-32761"/>
            <a:ext cx="12191979" cy="2938188"/>
          </a:xfrm>
          <a:prstGeom prst="rect">
            <a:avLst/>
          </a:prstGeom>
        </p:spPr>
      </p:pic>
      <p:cxnSp>
        <p:nvCxnSpPr>
          <p:cNvPr id="11" name="Straight Connector 10">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3537612"/>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EEEDD92F-CF8D-3547-B757-D3C162F33C03}"/>
              </a:ext>
            </a:extLst>
          </p:cNvPr>
          <p:cNvSpPr txBox="1"/>
          <p:nvPr/>
        </p:nvSpPr>
        <p:spPr>
          <a:xfrm>
            <a:off x="444844" y="5844746"/>
            <a:ext cx="11553568" cy="338554"/>
          </a:xfrm>
          <a:prstGeom prst="rect">
            <a:avLst/>
          </a:prstGeom>
          <a:noFill/>
        </p:spPr>
        <p:txBody>
          <a:bodyPr wrap="square" rtlCol="0">
            <a:spAutoFit/>
          </a:bodyPr>
          <a:lstStyle/>
          <a:p>
            <a:r>
              <a:rPr lang="fr-FR" sz="1600" dirty="0"/>
              <a:t>Fiona Ratkoff, IA-IPR d’anglais et une enseignante d’anglais du Lycée Honoré d’Estienne d’</a:t>
            </a:r>
            <a:r>
              <a:rPr lang="fr-FR" sz="1600" dirty="0" err="1"/>
              <a:t>Orves</a:t>
            </a:r>
            <a:r>
              <a:rPr lang="fr-FR" sz="1600" dirty="0"/>
              <a:t> à Carquefou</a:t>
            </a:r>
          </a:p>
        </p:txBody>
      </p:sp>
    </p:spTree>
    <p:extLst>
      <p:ext uri="{BB962C8B-B14F-4D97-AF65-F5344CB8AC3E}">
        <p14:creationId xmlns:p14="http://schemas.microsoft.com/office/powerpoint/2010/main" val="12863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DBAA07-0BD8-637B-0500-7DEE89AECF51}"/>
              </a:ext>
            </a:extLst>
          </p:cNvPr>
          <p:cNvSpPr>
            <a:spLocks noGrp="1"/>
          </p:cNvSpPr>
          <p:nvPr>
            <p:ph type="title"/>
          </p:nvPr>
        </p:nvSpPr>
        <p:spPr/>
        <p:txBody>
          <a:bodyPr/>
          <a:lstStyle/>
          <a:p>
            <a:r>
              <a:rPr lang="fr-FR" dirty="0"/>
              <a:t>Constat. </a:t>
            </a:r>
          </a:p>
        </p:txBody>
      </p:sp>
      <p:sp>
        <p:nvSpPr>
          <p:cNvPr id="3" name="Espace réservé du contenu 2">
            <a:extLst>
              <a:ext uri="{FF2B5EF4-FFF2-40B4-BE49-F238E27FC236}">
                <a16:creationId xmlns:a16="http://schemas.microsoft.com/office/drawing/2014/main" id="{D7377829-2CF3-BA16-03B1-F1A680AB7E4B}"/>
              </a:ext>
            </a:extLst>
          </p:cNvPr>
          <p:cNvSpPr>
            <a:spLocks noGrp="1"/>
          </p:cNvSpPr>
          <p:nvPr>
            <p:ph idx="1"/>
          </p:nvPr>
        </p:nvSpPr>
        <p:spPr/>
        <p:txBody>
          <a:bodyPr vert="horz" lIns="91440" tIns="45720" rIns="91440" bIns="45720" rtlCol="0" anchor="t">
            <a:normAutofit/>
          </a:bodyPr>
          <a:lstStyle/>
          <a:p>
            <a:r>
              <a:rPr lang="fr-FR" dirty="0"/>
              <a:t>Les professeurs de lycée soulignent que les jeunes de collège sont très bien formés à l'approche actionnelle. On note que les tâches complexes sont bien comprises et réalisées.</a:t>
            </a:r>
          </a:p>
          <a:p>
            <a:r>
              <a:rPr lang="fr-FR" dirty="0"/>
              <a:t>Les activités langagières sont toutes connues, ce qui permet d'avancer dans les attentes.</a:t>
            </a:r>
          </a:p>
          <a:p>
            <a:r>
              <a:rPr lang="fr-FR" dirty="0"/>
              <a:t>Les cahiers sont bien tenus.</a:t>
            </a:r>
          </a:p>
          <a:p>
            <a:r>
              <a:rPr lang="fr-FR" dirty="0"/>
              <a:t>Grande aisance des élèves à l'oral.</a:t>
            </a:r>
          </a:p>
        </p:txBody>
      </p:sp>
    </p:spTree>
    <p:extLst>
      <p:ext uri="{BB962C8B-B14F-4D97-AF65-F5344CB8AC3E}">
        <p14:creationId xmlns:p14="http://schemas.microsoft.com/office/powerpoint/2010/main" val="2437647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C06877-8479-CC73-E18F-ACC5623ACA87}"/>
              </a:ext>
            </a:extLst>
          </p:cNvPr>
          <p:cNvSpPr>
            <a:spLocks noGrp="1"/>
          </p:cNvSpPr>
          <p:nvPr>
            <p:ph type="title"/>
          </p:nvPr>
        </p:nvSpPr>
        <p:spPr/>
        <p:txBody>
          <a:bodyPr/>
          <a:lstStyle/>
          <a:p>
            <a:r>
              <a:rPr lang="fr-FR" dirty="0"/>
              <a:t>Des pistes d'amélioration</a:t>
            </a:r>
          </a:p>
        </p:txBody>
      </p:sp>
      <p:sp>
        <p:nvSpPr>
          <p:cNvPr id="3" name="Espace réservé du contenu 2">
            <a:extLst>
              <a:ext uri="{FF2B5EF4-FFF2-40B4-BE49-F238E27FC236}">
                <a16:creationId xmlns:a16="http://schemas.microsoft.com/office/drawing/2014/main" id="{3E74FB2A-A61E-5F86-5F49-B79C03EBC0BA}"/>
              </a:ext>
            </a:extLst>
          </p:cNvPr>
          <p:cNvSpPr>
            <a:spLocks noGrp="1"/>
          </p:cNvSpPr>
          <p:nvPr>
            <p:ph idx="1"/>
          </p:nvPr>
        </p:nvSpPr>
        <p:spPr/>
        <p:txBody>
          <a:bodyPr vert="horz" lIns="91440" tIns="45720" rIns="91440" bIns="45720" rtlCol="0" anchor="t">
            <a:normAutofit lnSpcReduction="10000"/>
          </a:bodyPr>
          <a:lstStyle/>
          <a:p>
            <a:pPr>
              <a:buFont typeface="Calibri" panose="020B0504020202020204" pitchFamily="34" charset="0"/>
              <a:buChar char="-"/>
            </a:pPr>
            <a:r>
              <a:rPr lang="fr-FR" dirty="0"/>
              <a:t>L'autonomie est encore à perfectionner. Celle-ci va être essentielle aux différents travaux.</a:t>
            </a:r>
          </a:p>
          <a:p>
            <a:pPr>
              <a:buFont typeface="Calibri" panose="020B0504020202020204" pitchFamily="34" charset="0"/>
              <a:buChar char="-"/>
            </a:pPr>
            <a:r>
              <a:rPr lang="fr-FR" dirty="0"/>
              <a:t>La prise de note reste difficile et les élèves manquent de rapidité dans cette exécution: ainsi, lors de compréhension orale, des difficultés apparaissent.</a:t>
            </a:r>
          </a:p>
          <a:p>
            <a:pPr>
              <a:buFont typeface="Calibri" panose="020B0504020202020204" pitchFamily="34" charset="0"/>
              <a:buChar char="-"/>
            </a:pPr>
            <a:r>
              <a:rPr lang="fr-FR" dirty="0"/>
              <a:t>Malgré des séquences, au collège, qui utilisent des documents authentiques, l'apport culturel et l'ancrage culturel plus précisément restent à développer.</a:t>
            </a:r>
          </a:p>
          <a:p>
            <a:pPr>
              <a:buFont typeface="Calibri" panose="020B0504020202020204" pitchFamily="34" charset="0"/>
              <a:buChar char="-"/>
            </a:pPr>
            <a:r>
              <a:rPr lang="fr-FR" dirty="0"/>
              <a:t>Un travail sur l'implicite est accru au lycée.</a:t>
            </a:r>
          </a:p>
          <a:p>
            <a:pPr>
              <a:buFont typeface="Calibri" panose="020B0504020202020204" pitchFamily="34" charset="0"/>
              <a:buChar char="-"/>
            </a:pPr>
            <a:r>
              <a:rPr lang="fr-FR" dirty="0"/>
              <a:t>Les professeurs d’anglais de lycée aimeraient davantage de travail sur L'EE au collège. </a:t>
            </a:r>
            <a:endParaRPr lang="fr-FR" dirty="0">
              <a:solidFill>
                <a:srgbClr val="FF0000"/>
              </a:solidFill>
            </a:endParaRPr>
          </a:p>
          <a:p>
            <a:pPr>
              <a:buFont typeface="Calibri" panose="020B0504020202020204" pitchFamily="34" charset="0"/>
              <a:buChar char="-"/>
            </a:pPr>
            <a:r>
              <a:rPr lang="fr-FR" dirty="0"/>
              <a:t>Certains collèges travaillant en compétences, génèrent des difficultés de positionnement des élèves dès lors qu'il s'agit des notes.</a:t>
            </a:r>
          </a:p>
        </p:txBody>
      </p:sp>
    </p:spTree>
    <p:extLst>
      <p:ext uri="{BB962C8B-B14F-4D97-AF65-F5344CB8AC3E}">
        <p14:creationId xmlns:p14="http://schemas.microsoft.com/office/powerpoint/2010/main" val="159933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1D0328-8A95-755B-80FE-75B6ED5A37F9}"/>
              </a:ext>
            </a:extLst>
          </p:cNvPr>
          <p:cNvSpPr>
            <a:spLocks noGrp="1"/>
          </p:cNvSpPr>
          <p:nvPr>
            <p:ph type="title"/>
          </p:nvPr>
        </p:nvSpPr>
        <p:spPr/>
        <p:txBody>
          <a:bodyPr/>
          <a:lstStyle/>
          <a:p>
            <a:r>
              <a:rPr lang="fr-FR" dirty="0"/>
              <a:t>Exemple de mise en œuvre. </a:t>
            </a:r>
          </a:p>
        </p:txBody>
      </p:sp>
      <p:sp>
        <p:nvSpPr>
          <p:cNvPr id="3" name="Espace réservé du contenu 2">
            <a:extLst>
              <a:ext uri="{FF2B5EF4-FFF2-40B4-BE49-F238E27FC236}">
                <a16:creationId xmlns:a16="http://schemas.microsoft.com/office/drawing/2014/main" id="{6E3147F3-E8BD-DDE6-18A4-593BE4FA9CA4}"/>
              </a:ext>
            </a:extLst>
          </p:cNvPr>
          <p:cNvSpPr>
            <a:spLocks noGrp="1"/>
          </p:cNvSpPr>
          <p:nvPr>
            <p:ph idx="1"/>
          </p:nvPr>
        </p:nvSpPr>
        <p:spPr>
          <a:xfrm>
            <a:off x="861800" y="1025153"/>
            <a:ext cx="10149100" cy="5261347"/>
          </a:xfrm>
        </p:spPr>
        <p:txBody>
          <a:bodyPr vert="horz" lIns="91440" tIns="45720" rIns="91440" bIns="45720" rtlCol="0" anchor="t">
            <a:normAutofit/>
          </a:bodyPr>
          <a:lstStyle/>
          <a:p>
            <a:endParaRPr lang="fr-FR" dirty="0"/>
          </a:p>
          <a:p>
            <a:endParaRPr lang="fr-FR" dirty="0"/>
          </a:p>
          <a:p>
            <a:pPr>
              <a:buNone/>
            </a:pPr>
            <a:r>
              <a:rPr lang="fr-FR" sz="1600" dirty="0">
                <a:latin typeface="Comic Sans MS"/>
                <a:ea typeface="+mn-lt"/>
                <a:cs typeface="+mn-lt"/>
              </a:rPr>
              <a:t>    </a:t>
            </a:r>
            <a:r>
              <a:rPr lang="fr-FR" sz="1600" dirty="0" err="1">
                <a:latin typeface="Comic Sans MS"/>
                <a:ea typeface="+mn-lt"/>
                <a:cs typeface="+mn-lt"/>
              </a:rPr>
              <a:t>Millennials</a:t>
            </a:r>
            <a:r>
              <a:rPr lang="fr-FR" sz="1600" dirty="0">
                <a:latin typeface="Comic Sans MS"/>
                <a:ea typeface="+mn-lt"/>
                <a:cs typeface="+mn-lt"/>
              </a:rPr>
              <a:t> (and </a:t>
            </a:r>
            <a:r>
              <a:rPr lang="fr-FR" sz="1600" dirty="0" err="1">
                <a:latin typeface="Comic Sans MS"/>
                <a:ea typeface="+mn-lt"/>
                <a:cs typeface="+mn-lt"/>
              </a:rPr>
              <a:t>often</a:t>
            </a:r>
            <a:r>
              <a:rPr lang="fr-FR" sz="1600" dirty="0">
                <a:latin typeface="Comic Sans MS"/>
                <a:ea typeface="+mn-lt"/>
                <a:cs typeface="+mn-lt"/>
              </a:rPr>
              <a:t> </a:t>
            </a:r>
            <a:r>
              <a:rPr lang="fr-FR" sz="1600" dirty="0" err="1">
                <a:latin typeface="Comic Sans MS"/>
                <a:ea typeface="+mn-lt"/>
                <a:cs typeface="+mn-lt"/>
              </a:rPr>
              <a:t>Gen</a:t>
            </a:r>
            <a:r>
              <a:rPr lang="fr-FR" sz="1600" dirty="0">
                <a:latin typeface="Comic Sans MS"/>
                <a:ea typeface="+mn-lt"/>
                <a:cs typeface="+mn-lt"/>
              </a:rPr>
              <a:t> </a:t>
            </a:r>
            <a:r>
              <a:rPr lang="fr-FR" sz="1600" dirty="0" err="1">
                <a:latin typeface="Comic Sans MS"/>
                <a:ea typeface="+mn-lt"/>
                <a:cs typeface="+mn-lt"/>
              </a:rPr>
              <a:t>Xers</a:t>
            </a:r>
            <a:r>
              <a:rPr lang="fr-FR" sz="1600" dirty="0">
                <a:latin typeface="Comic Sans MS"/>
                <a:ea typeface="+mn-lt"/>
                <a:cs typeface="+mn-lt"/>
              </a:rPr>
              <a:t> and </a:t>
            </a:r>
            <a:r>
              <a:rPr lang="fr-FR" sz="1600" dirty="0" err="1">
                <a:latin typeface="Comic Sans MS"/>
                <a:ea typeface="+mn-lt"/>
                <a:cs typeface="+mn-lt"/>
              </a:rPr>
              <a:t>Gen</a:t>
            </a:r>
            <a:r>
              <a:rPr lang="fr-FR" sz="1600" dirty="0">
                <a:latin typeface="Comic Sans MS"/>
                <a:ea typeface="+mn-lt"/>
                <a:cs typeface="+mn-lt"/>
              </a:rPr>
              <a:t> </a:t>
            </a:r>
            <a:r>
              <a:rPr lang="fr-FR" sz="1600" dirty="0" err="1">
                <a:latin typeface="Comic Sans MS"/>
                <a:ea typeface="+mn-lt"/>
                <a:cs typeface="+mn-lt"/>
              </a:rPr>
              <a:t>Zers</a:t>
            </a:r>
            <a:r>
              <a:rPr lang="fr-FR" sz="1600" dirty="0">
                <a:latin typeface="Comic Sans MS"/>
                <a:ea typeface="+mn-lt"/>
                <a:cs typeface="+mn-lt"/>
              </a:rPr>
              <a:t>, </a:t>
            </a:r>
            <a:r>
              <a:rPr lang="fr-FR" sz="1600" dirty="0" err="1">
                <a:latin typeface="Comic Sans MS"/>
                <a:ea typeface="+mn-lt"/>
                <a:cs typeface="+mn-lt"/>
              </a:rPr>
              <a:t>too</a:t>
            </a:r>
            <a:r>
              <a:rPr lang="fr-FR" sz="1600" dirty="0">
                <a:latin typeface="Comic Sans MS"/>
                <a:ea typeface="+mn-lt"/>
                <a:cs typeface="+mn-lt"/>
              </a:rPr>
              <a:t>) are </a:t>
            </a:r>
            <a:r>
              <a:rPr lang="fr-FR" sz="1600" dirty="0" err="1">
                <a:latin typeface="Comic Sans MS"/>
                <a:ea typeface="+mn-lt"/>
                <a:cs typeface="+mn-lt"/>
              </a:rPr>
              <a:t>often</a:t>
            </a:r>
            <a:r>
              <a:rPr lang="fr-FR" sz="1600" dirty="0">
                <a:latin typeface="Comic Sans MS"/>
                <a:ea typeface="+mn-lt"/>
                <a:cs typeface="+mn-lt"/>
              </a:rPr>
              <a:t> </a:t>
            </a:r>
            <a:r>
              <a:rPr lang="fr-FR" sz="1600" dirty="0" err="1">
                <a:latin typeface="Comic Sans MS"/>
                <a:ea typeface="+mn-lt"/>
                <a:cs typeface="+mn-lt"/>
              </a:rPr>
              <a:t>derided</a:t>
            </a:r>
            <a:r>
              <a:rPr lang="fr-FR" sz="1600" dirty="0">
                <a:latin typeface="Comic Sans MS"/>
                <a:ea typeface="+mn-lt"/>
                <a:cs typeface="+mn-lt"/>
              </a:rPr>
              <a:t> by </a:t>
            </a:r>
            <a:r>
              <a:rPr lang="fr-FR" sz="1600" dirty="0" err="1">
                <a:latin typeface="Comic Sans MS"/>
                <a:ea typeface="+mn-lt"/>
                <a:cs typeface="+mn-lt"/>
              </a:rPr>
              <a:t>older</a:t>
            </a:r>
            <a:r>
              <a:rPr lang="fr-FR" sz="1600" dirty="0">
                <a:latin typeface="Comic Sans MS"/>
                <a:ea typeface="+mn-lt"/>
                <a:cs typeface="+mn-lt"/>
              </a:rPr>
              <a:t> </a:t>
            </a:r>
            <a:r>
              <a:rPr lang="fr-FR" sz="1600" dirty="0" err="1">
                <a:latin typeface="Comic Sans MS"/>
                <a:ea typeface="+mn-lt"/>
                <a:cs typeface="+mn-lt"/>
              </a:rPr>
              <a:t>generations</a:t>
            </a:r>
            <a:r>
              <a:rPr lang="fr-FR" sz="1600" dirty="0">
                <a:latin typeface="Comic Sans MS"/>
                <a:ea typeface="+mn-lt"/>
                <a:cs typeface="+mn-lt"/>
              </a:rPr>
              <a:t> for the </a:t>
            </a:r>
            <a:r>
              <a:rPr lang="fr-FR" sz="1600" dirty="0" err="1">
                <a:latin typeface="Comic Sans MS"/>
                <a:ea typeface="+mn-lt"/>
                <a:cs typeface="+mn-lt"/>
              </a:rPr>
              <a:t>way</a:t>
            </a:r>
            <a:r>
              <a:rPr lang="fr-FR" sz="1600" dirty="0">
                <a:latin typeface="Comic Sans MS"/>
                <a:ea typeface="+mn-lt"/>
                <a:cs typeface="+mn-lt"/>
              </a:rPr>
              <a:t> </a:t>
            </a:r>
            <a:r>
              <a:rPr lang="fr-FR" sz="1600" dirty="0" err="1">
                <a:latin typeface="Comic Sans MS"/>
                <a:ea typeface="+mn-lt"/>
                <a:cs typeface="+mn-lt"/>
              </a:rPr>
              <a:t>they</a:t>
            </a:r>
            <a:r>
              <a:rPr lang="fr-FR" sz="1600" dirty="0">
                <a:latin typeface="Comic Sans MS"/>
                <a:ea typeface="+mn-lt"/>
                <a:cs typeface="+mn-lt"/>
              </a:rPr>
              <a:t> </a:t>
            </a:r>
            <a:r>
              <a:rPr lang="fr-FR" sz="1600" dirty="0" err="1">
                <a:latin typeface="Comic Sans MS"/>
                <a:ea typeface="+mn-lt"/>
                <a:cs typeface="+mn-lt"/>
              </a:rPr>
              <a:t>communicate</a:t>
            </a:r>
            <a:r>
              <a:rPr lang="fr-FR" sz="1600" dirty="0">
                <a:latin typeface="Comic Sans MS"/>
                <a:ea typeface="+mn-lt"/>
                <a:cs typeface="+mn-lt"/>
              </a:rPr>
              <a:t> online and in </a:t>
            </a:r>
            <a:r>
              <a:rPr lang="fr-FR" sz="1600" dirty="0" err="1">
                <a:latin typeface="Comic Sans MS"/>
                <a:ea typeface="+mn-lt"/>
                <a:cs typeface="+mn-lt"/>
              </a:rPr>
              <a:t>text</a:t>
            </a:r>
            <a:r>
              <a:rPr lang="fr-FR" sz="1600" dirty="0">
                <a:latin typeface="Comic Sans MS"/>
                <a:ea typeface="+mn-lt"/>
                <a:cs typeface="+mn-lt"/>
              </a:rPr>
              <a:t> messages. The argument </a:t>
            </a:r>
            <a:r>
              <a:rPr lang="fr-FR" sz="1600" dirty="0" err="1">
                <a:latin typeface="Comic Sans MS"/>
                <a:ea typeface="+mn-lt"/>
                <a:cs typeface="+mn-lt"/>
              </a:rPr>
              <a:t>is</a:t>
            </a:r>
            <a:r>
              <a:rPr lang="fr-FR" sz="1600" dirty="0">
                <a:latin typeface="Comic Sans MS"/>
                <a:ea typeface="+mn-lt"/>
                <a:cs typeface="+mn-lt"/>
              </a:rPr>
              <a:t> </a:t>
            </a:r>
            <a:r>
              <a:rPr lang="fr-FR" sz="1600" dirty="0" err="1">
                <a:latin typeface="Comic Sans MS"/>
                <a:ea typeface="+mn-lt"/>
                <a:cs typeface="+mn-lt"/>
              </a:rPr>
              <a:t>that</a:t>
            </a:r>
            <a:r>
              <a:rPr lang="fr-FR" sz="1600" dirty="0">
                <a:latin typeface="Comic Sans MS"/>
                <a:ea typeface="+mn-lt"/>
                <a:cs typeface="+mn-lt"/>
              </a:rPr>
              <a:t> </a:t>
            </a:r>
            <a:r>
              <a:rPr lang="fr-FR" sz="1600" dirty="0" err="1">
                <a:latin typeface="Comic Sans MS"/>
                <a:ea typeface="+mn-lt"/>
                <a:cs typeface="+mn-lt"/>
              </a:rPr>
              <a:t>it's</a:t>
            </a:r>
            <a:r>
              <a:rPr lang="fr-FR" sz="1600" dirty="0">
                <a:latin typeface="Comic Sans MS"/>
                <a:ea typeface="+mn-lt"/>
                <a:cs typeface="+mn-lt"/>
              </a:rPr>
              <a:t> not </a:t>
            </a:r>
            <a:r>
              <a:rPr lang="fr-FR" sz="1600" dirty="0" err="1">
                <a:latin typeface="Comic Sans MS"/>
                <a:ea typeface="+mn-lt"/>
                <a:cs typeface="+mn-lt"/>
              </a:rPr>
              <a:t>grammatically</a:t>
            </a:r>
            <a:r>
              <a:rPr lang="fr-FR" sz="1600" dirty="0">
                <a:latin typeface="Comic Sans MS"/>
                <a:ea typeface="+mn-lt"/>
                <a:cs typeface="+mn-lt"/>
              </a:rPr>
              <a:t> correct; </a:t>
            </a:r>
            <a:r>
              <a:rPr lang="fr-FR" sz="1600" dirty="0" err="1">
                <a:latin typeface="Comic Sans MS"/>
                <a:ea typeface="+mn-lt"/>
                <a:cs typeface="+mn-lt"/>
              </a:rPr>
              <a:t>therefore</a:t>
            </a:r>
            <a:r>
              <a:rPr lang="fr-FR" sz="1600" dirty="0">
                <a:latin typeface="Comic Sans MS"/>
                <a:ea typeface="+mn-lt"/>
                <a:cs typeface="+mn-lt"/>
              </a:rPr>
              <a:t>, </a:t>
            </a:r>
            <a:r>
              <a:rPr lang="fr-FR" sz="1600" dirty="0" err="1">
                <a:latin typeface="Comic Sans MS"/>
                <a:ea typeface="+mn-lt"/>
                <a:cs typeface="+mn-lt"/>
              </a:rPr>
              <a:t>it's</a:t>
            </a:r>
            <a:r>
              <a:rPr lang="fr-FR" sz="1600" dirty="0">
                <a:latin typeface="Comic Sans MS"/>
                <a:ea typeface="+mn-lt"/>
                <a:cs typeface="+mn-lt"/>
              </a:rPr>
              <a:t> </a:t>
            </a:r>
            <a:r>
              <a:rPr lang="fr-FR" sz="1600" dirty="0" err="1">
                <a:latin typeface="Comic Sans MS"/>
                <a:ea typeface="+mn-lt"/>
                <a:cs typeface="+mn-lt"/>
              </a:rPr>
              <a:t>bad</a:t>
            </a:r>
            <a:r>
              <a:rPr lang="fr-FR" sz="1600" dirty="0">
                <a:latin typeface="Comic Sans MS"/>
                <a:ea typeface="+mn-lt"/>
                <a:cs typeface="+mn-lt"/>
              </a:rPr>
              <a:t>, </a:t>
            </a:r>
            <a:r>
              <a:rPr lang="fr-FR" sz="1600" dirty="0" err="1">
                <a:latin typeface="Comic Sans MS"/>
                <a:ea typeface="+mn-lt"/>
                <a:cs typeface="+mn-lt"/>
              </a:rPr>
              <a:t>wrong</a:t>
            </a:r>
            <a:r>
              <a:rPr lang="fr-FR" sz="1600" dirty="0">
                <a:latin typeface="Comic Sans MS"/>
                <a:ea typeface="+mn-lt"/>
                <a:cs typeface="+mn-lt"/>
              </a:rPr>
              <a:t>, and </a:t>
            </a:r>
            <a:r>
              <a:rPr lang="fr-FR" sz="1600" dirty="0" err="1">
                <a:latin typeface="Comic Sans MS"/>
                <a:ea typeface="+mn-lt"/>
                <a:cs typeface="+mn-lt"/>
              </a:rPr>
              <a:t>even</a:t>
            </a:r>
            <a:r>
              <a:rPr lang="fr-FR" sz="1600" dirty="0">
                <a:latin typeface="Comic Sans MS"/>
                <a:ea typeface="+mn-lt"/>
                <a:cs typeface="+mn-lt"/>
              </a:rPr>
              <a:t> an indication of the </a:t>
            </a:r>
            <a:r>
              <a:rPr lang="fr-FR" sz="1600" dirty="0" err="1">
                <a:latin typeface="Comic Sans MS"/>
                <a:ea typeface="+mn-lt"/>
                <a:cs typeface="+mn-lt"/>
              </a:rPr>
              <a:t>rapid</a:t>
            </a:r>
            <a:r>
              <a:rPr lang="fr-FR" sz="1600" dirty="0">
                <a:latin typeface="Comic Sans MS"/>
                <a:ea typeface="+mn-lt"/>
                <a:cs typeface="+mn-lt"/>
              </a:rPr>
              <a:t> </a:t>
            </a:r>
            <a:r>
              <a:rPr lang="fr-FR" sz="1600" dirty="0" err="1">
                <a:latin typeface="Comic Sans MS"/>
                <a:ea typeface="+mn-lt"/>
                <a:cs typeface="+mn-lt"/>
              </a:rPr>
              <a:t>decline</a:t>
            </a:r>
            <a:r>
              <a:rPr lang="fr-FR" sz="1600" dirty="0">
                <a:latin typeface="Comic Sans MS"/>
                <a:ea typeface="+mn-lt"/>
                <a:cs typeface="+mn-lt"/>
              </a:rPr>
              <a:t> of society and </a:t>
            </a:r>
            <a:r>
              <a:rPr lang="fr-FR" sz="1600" dirty="0" err="1">
                <a:latin typeface="Comic Sans MS"/>
                <a:ea typeface="+mn-lt"/>
                <a:cs typeface="+mn-lt"/>
              </a:rPr>
              <a:t>civilization</a:t>
            </a:r>
            <a:r>
              <a:rPr lang="fr-FR" sz="1600" dirty="0">
                <a:latin typeface="Comic Sans MS"/>
                <a:ea typeface="+mn-lt"/>
                <a:cs typeface="+mn-lt"/>
              </a:rPr>
              <a:t> as </a:t>
            </a:r>
            <a:r>
              <a:rPr lang="fr-FR" sz="1600" dirty="0" err="1">
                <a:latin typeface="Comic Sans MS"/>
                <a:ea typeface="+mn-lt"/>
                <a:cs typeface="+mn-lt"/>
              </a:rPr>
              <a:t>we</a:t>
            </a:r>
            <a:r>
              <a:rPr lang="fr-FR" sz="1600" dirty="0">
                <a:latin typeface="Comic Sans MS"/>
                <a:ea typeface="+mn-lt"/>
                <a:cs typeface="+mn-lt"/>
              </a:rPr>
              <a:t> know </a:t>
            </a:r>
            <a:r>
              <a:rPr lang="fr-FR" sz="1600" dirty="0" err="1">
                <a:latin typeface="Comic Sans MS"/>
                <a:ea typeface="+mn-lt"/>
                <a:cs typeface="+mn-lt"/>
              </a:rPr>
              <a:t>it</a:t>
            </a:r>
            <a:r>
              <a:rPr lang="fr-FR" sz="1600" dirty="0">
                <a:latin typeface="Comic Sans MS"/>
                <a:ea typeface="+mn-lt"/>
                <a:cs typeface="+mn-lt"/>
              </a:rPr>
              <a:t>. But as a viral tweet about </a:t>
            </a:r>
            <a:r>
              <a:rPr lang="fr-FR" sz="1500" dirty="0">
                <a:latin typeface="Comic Sans MS"/>
                <a:ea typeface="+mn-lt"/>
                <a:cs typeface="+mn-lt"/>
              </a:rPr>
              <a:t>how</a:t>
            </a:r>
            <a:r>
              <a:rPr lang="fr-FR" sz="1600" dirty="0">
                <a:latin typeface="Comic Sans MS"/>
                <a:ea typeface="+mn-lt"/>
                <a:cs typeface="+mn-lt"/>
              </a:rPr>
              <a:t> </a:t>
            </a:r>
            <a:r>
              <a:rPr lang="fr-FR" sz="1600" dirty="0" err="1">
                <a:latin typeface="Comic Sans MS"/>
                <a:ea typeface="+mn-lt"/>
                <a:cs typeface="+mn-lt"/>
              </a:rPr>
              <a:t>millennials</a:t>
            </a:r>
            <a:r>
              <a:rPr lang="fr-FR" sz="1600" dirty="0">
                <a:latin typeface="Comic Sans MS"/>
                <a:ea typeface="+mn-lt"/>
                <a:cs typeface="+mn-lt"/>
              </a:rPr>
              <a:t> use </a:t>
            </a:r>
            <a:r>
              <a:rPr lang="fr-FR" sz="1600" dirty="0" err="1">
                <a:latin typeface="Comic Sans MS"/>
                <a:ea typeface="+mn-lt"/>
                <a:cs typeface="+mn-lt"/>
              </a:rPr>
              <a:t>language</a:t>
            </a:r>
            <a:r>
              <a:rPr lang="fr-FR" sz="1600" dirty="0">
                <a:latin typeface="Comic Sans MS"/>
                <a:ea typeface="+mn-lt"/>
                <a:cs typeface="+mn-lt"/>
              </a:rPr>
              <a:t> </a:t>
            </a:r>
            <a:r>
              <a:rPr lang="fr-FR" sz="1600" dirty="0" err="1">
                <a:latin typeface="Comic Sans MS"/>
                <a:ea typeface="+mn-lt"/>
                <a:cs typeface="+mn-lt"/>
              </a:rPr>
              <a:t>demonstrates</a:t>
            </a:r>
            <a:r>
              <a:rPr lang="fr-FR" sz="1600" dirty="0">
                <a:latin typeface="Comic Sans MS"/>
                <a:ea typeface="+mn-lt"/>
                <a:cs typeface="+mn-lt"/>
              </a:rPr>
              <a:t>, </a:t>
            </a:r>
            <a:r>
              <a:rPr lang="fr-FR" sz="1600" dirty="0" err="1">
                <a:latin typeface="Comic Sans MS"/>
                <a:ea typeface="+mn-lt"/>
                <a:cs typeface="+mn-lt"/>
              </a:rPr>
              <a:t>that's</a:t>
            </a:r>
            <a:r>
              <a:rPr lang="fr-FR" sz="1600" dirty="0">
                <a:latin typeface="Comic Sans MS"/>
                <a:ea typeface="+mn-lt"/>
                <a:cs typeface="+mn-lt"/>
              </a:rPr>
              <a:t> </a:t>
            </a:r>
            <a:r>
              <a:rPr lang="fr-FR" sz="1600" dirty="0" err="1">
                <a:latin typeface="Comic Sans MS"/>
                <a:ea typeface="+mn-lt"/>
                <a:cs typeface="+mn-lt"/>
              </a:rPr>
              <a:t>actually</a:t>
            </a:r>
            <a:r>
              <a:rPr lang="fr-FR" sz="1600" dirty="0">
                <a:latin typeface="Comic Sans MS"/>
                <a:ea typeface="+mn-lt"/>
                <a:cs typeface="+mn-lt"/>
              </a:rPr>
              <a:t> not the case at all. In </a:t>
            </a:r>
            <a:r>
              <a:rPr lang="fr-FR" sz="1600" dirty="0" err="1">
                <a:latin typeface="Comic Sans MS"/>
                <a:ea typeface="+mn-lt"/>
                <a:cs typeface="+mn-lt"/>
              </a:rPr>
              <a:t>fact</a:t>
            </a:r>
            <a:r>
              <a:rPr lang="fr-FR" sz="1600" dirty="0">
                <a:latin typeface="Comic Sans MS"/>
                <a:ea typeface="+mn-lt"/>
                <a:cs typeface="+mn-lt"/>
              </a:rPr>
              <a:t>, </a:t>
            </a:r>
            <a:r>
              <a:rPr lang="fr-FR" sz="1600" dirty="0" err="1">
                <a:latin typeface="Comic Sans MS"/>
                <a:ea typeface="+mn-lt"/>
                <a:cs typeface="+mn-lt"/>
              </a:rPr>
              <a:t>I'd</a:t>
            </a:r>
            <a:r>
              <a:rPr lang="fr-FR" sz="1600" dirty="0">
                <a:latin typeface="Comic Sans MS"/>
                <a:ea typeface="+mn-lt"/>
                <a:cs typeface="+mn-lt"/>
              </a:rPr>
              <a:t> argue </a:t>
            </a:r>
            <a:r>
              <a:rPr lang="fr-FR" sz="1600" dirty="0" err="1">
                <a:latin typeface="Comic Sans MS"/>
                <a:ea typeface="+mn-lt"/>
                <a:cs typeface="+mn-lt"/>
              </a:rPr>
              <a:t>that</a:t>
            </a:r>
            <a:r>
              <a:rPr lang="fr-FR" sz="1600" dirty="0">
                <a:latin typeface="Comic Sans MS"/>
                <a:ea typeface="+mn-lt"/>
                <a:cs typeface="+mn-lt"/>
              </a:rPr>
              <a:t> </a:t>
            </a:r>
            <a:r>
              <a:rPr lang="fr-FR" sz="1600" dirty="0" err="1">
                <a:latin typeface="Comic Sans MS"/>
                <a:ea typeface="+mn-lt"/>
                <a:cs typeface="+mn-lt"/>
              </a:rPr>
              <a:t>millennials</a:t>
            </a:r>
            <a:r>
              <a:rPr lang="fr-FR" sz="1600" dirty="0">
                <a:latin typeface="Comic Sans MS"/>
                <a:ea typeface="+mn-lt"/>
                <a:cs typeface="+mn-lt"/>
              </a:rPr>
              <a:t>' use of </a:t>
            </a:r>
            <a:r>
              <a:rPr lang="fr-FR" sz="1600" dirty="0" err="1">
                <a:latin typeface="Comic Sans MS"/>
                <a:ea typeface="+mn-lt"/>
                <a:cs typeface="+mn-lt"/>
              </a:rPr>
              <a:t>language</a:t>
            </a:r>
            <a:r>
              <a:rPr lang="fr-FR" sz="1600" dirty="0">
                <a:latin typeface="Comic Sans MS"/>
                <a:ea typeface="+mn-lt"/>
                <a:cs typeface="+mn-lt"/>
              </a:rPr>
              <a:t> online </a:t>
            </a:r>
            <a:r>
              <a:rPr lang="fr-FR" sz="1600" dirty="0" err="1">
                <a:latin typeface="Comic Sans MS"/>
                <a:ea typeface="+mn-lt"/>
                <a:cs typeface="+mn-lt"/>
              </a:rPr>
              <a:t>is</a:t>
            </a:r>
            <a:r>
              <a:rPr lang="fr-FR" sz="1600" dirty="0">
                <a:latin typeface="Comic Sans MS"/>
                <a:ea typeface="+mn-lt"/>
                <a:cs typeface="+mn-lt"/>
              </a:rPr>
              <a:t> an indication </a:t>
            </a:r>
            <a:r>
              <a:rPr lang="fr-FR" sz="1600" dirty="0" err="1">
                <a:latin typeface="Comic Sans MS"/>
                <a:ea typeface="+mn-lt"/>
                <a:cs typeface="+mn-lt"/>
              </a:rPr>
              <a:t>that</a:t>
            </a:r>
            <a:r>
              <a:rPr lang="fr-FR" sz="1600" dirty="0">
                <a:latin typeface="Comic Sans MS"/>
                <a:ea typeface="+mn-lt"/>
                <a:cs typeface="+mn-lt"/>
              </a:rPr>
              <a:t> society and </a:t>
            </a:r>
            <a:r>
              <a:rPr lang="fr-FR" sz="1600" dirty="0" err="1">
                <a:latin typeface="Comic Sans MS"/>
                <a:ea typeface="+mn-lt"/>
                <a:cs typeface="+mn-lt"/>
              </a:rPr>
              <a:t>civilization</a:t>
            </a:r>
            <a:r>
              <a:rPr lang="fr-FR" sz="1600" dirty="0">
                <a:latin typeface="Comic Sans MS"/>
                <a:ea typeface="+mn-lt"/>
                <a:cs typeface="+mn-lt"/>
              </a:rPr>
              <a:t> are </a:t>
            </a:r>
            <a:r>
              <a:rPr lang="fr-FR" sz="1600" dirty="0" err="1">
                <a:latin typeface="Comic Sans MS"/>
                <a:ea typeface="+mn-lt"/>
                <a:cs typeface="+mn-lt"/>
              </a:rPr>
              <a:t>evolving</a:t>
            </a:r>
            <a:r>
              <a:rPr lang="fr-FR" sz="1600" dirty="0">
                <a:latin typeface="Comic Sans MS"/>
                <a:ea typeface="+mn-lt"/>
                <a:cs typeface="+mn-lt"/>
              </a:rPr>
              <a:t> — and </a:t>
            </a:r>
            <a:r>
              <a:rPr lang="fr-FR" sz="1600" dirty="0" err="1">
                <a:latin typeface="Comic Sans MS"/>
                <a:ea typeface="+mn-lt"/>
                <a:cs typeface="+mn-lt"/>
              </a:rPr>
              <a:t>that's</a:t>
            </a:r>
            <a:r>
              <a:rPr lang="fr-FR" sz="1600" dirty="0">
                <a:latin typeface="Comic Sans MS"/>
                <a:ea typeface="+mn-lt"/>
                <a:cs typeface="+mn-lt"/>
              </a:rPr>
              <a:t> a </a:t>
            </a:r>
            <a:r>
              <a:rPr lang="fr-FR" sz="1600" dirty="0" err="1">
                <a:latin typeface="Comic Sans MS"/>
                <a:ea typeface="+mn-lt"/>
                <a:cs typeface="+mn-lt"/>
              </a:rPr>
              <a:t>very</a:t>
            </a:r>
            <a:r>
              <a:rPr lang="fr-FR" sz="1600" dirty="0">
                <a:latin typeface="Comic Sans MS"/>
                <a:ea typeface="+mn-lt"/>
                <a:cs typeface="+mn-lt"/>
              </a:rPr>
              <a:t> good </a:t>
            </a:r>
            <a:r>
              <a:rPr lang="fr-FR" sz="1600" dirty="0" err="1">
                <a:latin typeface="Comic Sans MS"/>
                <a:ea typeface="+mn-lt"/>
                <a:cs typeface="+mn-lt"/>
              </a:rPr>
              <a:t>thing</a:t>
            </a:r>
            <a:r>
              <a:rPr lang="fr-FR" sz="1600" dirty="0">
                <a:latin typeface="Comic Sans MS"/>
                <a:ea typeface="+mn-lt"/>
                <a:cs typeface="+mn-lt"/>
              </a:rPr>
              <a:t>, </a:t>
            </a:r>
            <a:r>
              <a:rPr lang="fr-FR" sz="1600" dirty="0" err="1">
                <a:latin typeface="Comic Sans MS"/>
                <a:ea typeface="+mn-lt"/>
                <a:cs typeface="+mn-lt"/>
              </a:rPr>
              <a:t>indeed</a:t>
            </a:r>
            <a:r>
              <a:rPr lang="fr-FR" sz="1600" dirty="0">
                <a:latin typeface="Comic Sans MS"/>
                <a:ea typeface="+mn-lt"/>
                <a:cs typeface="+mn-lt"/>
              </a:rPr>
              <a:t>.</a:t>
            </a:r>
            <a:br>
              <a:rPr lang="fr-FR" sz="1600" dirty="0">
                <a:latin typeface="Comic Sans MS"/>
                <a:ea typeface="+mn-lt"/>
                <a:cs typeface="+mn-lt"/>
              </a:rPr>
            </a:br>
            <a:r>
              <a:rPr lang="fr-FR" sz="1600" dirty="0">
                <a:latin typeface="Comic Sans MS"/>
                <a:ea typeface="+mn-lt"/>
                <a:cs typeface="+mn-lt"/>
              </a:rPr>
              <a:t>The tweet </a:t>
            </a:r>
            <a:r>
              <a:rPr lang="fr-FR" sz="1600" dirty="0" err="1">
                <a:latin typeface="Comic Sans MS"/>
                <a:ea typeface="+mn-lt"/>
                <a:cs typeface="+mn-lt"/>
              </a:rPr>
              <a:t>comes</a:t>
            </a:r>
            <a:r>
              <a:rPr lang="fr-FR" sz="1600" dirty="0">
                <a:latin typeface="Comic Sans MS"/>
                <a:ea typeface="+mn-lt"/>
                <a:cs typeface="+mn-lt"/>
              </a:rPr>
              <a:t> </a:t>
            </a:r>
            <a:r>
              <a:rPr lang="fr-FR" sz="1600" dirty="0" err="1">
                <a:latin typeface="Comic Sans MS"/>
                <a:ea typeface="+mn-lt"/>
                <a:cs typeface="+mn-lt"/>
              </a:rPr>
              <a:t>from</a:t>
            </a:r>
            <a:r>
              <a:rPr lang="fr-FR" sz="1600" dirty="0">
                <a:latin typeface="Comic Sans MS"/>
                <a:ea typeface="+mn-lt"/>
                <a:cs typeface="+mn-lt"/>
              </a:rPr>
              <a:t> </a:t>
            </a:r>
            <a:r>
              <a:rPr lang="fr-FR" sz="1600" dirty="0" err="1">
                <a:latin typeface="Comic Sans MS"/>
                <a:ea typeface="+mn-lt"/>
                <a:cs typeface="+mn-lt"/>
              </a:rPr>
              <a:t>copyeditor</a:t>
            </a:r>
            <a:r>
              <a:rPr lang="fr-FR" sz="1600" dirty="0">
                <a:latin typeface="Comic Sans MS"/>
                <a:ea typeface="+mn-lt"/>
                <a:cs typeface="+mn-lt"/>
              </a:rPr>
              <a:t> </a:t>
            </a:r>
            <a:r>
              <a:rPr lang="fr-FR" sz="1600" dirty="0" err="1">
                <a:latin typeface="Comic Sans MS"/>
                <a:ea typeface="+mn-lt"/>
                <a:cs typeface="+mn-lt"/>
              </a:rPr>
              <a:t>Deanna</a:t>
            </a:r>
            <a:r>
              <a:rPr lang="fr-FR" sz="1600" dirty="0">
                <a:latin typeface="Comic Sans MS"/>
                <a:ea typeface="+mn-lt"/>
                <a:cs typeface="+mn-lt"/>
              </a:rPr>
              <a:t> </a:t>
            </a:r>
            <a:r>
              <a:rPr lang="fr-FR" sz="1600" dirty="0" err="1">
                <a:latin typeface="Comic Sans MS"/>
                <a:ea typeface="+mn-lt"/>
                <a:cs typeface="+mn-lt"/>
              </a:rPr>
              <a:t>Hoak</a:t>
            </a:r>
            <a:r>
              <a:rPr lang="fr-FR" sz="1600" dirty="0">
                <a:latin typeface="Comic Sans MS"/>
                <a:ea typeface="+mn-lt"/>
                <a:cs typeface="+mn-lt"/>
              </a:rPr>
              <a:t>. “</a:t>
            </a:r>
            <a:r>
              <a:rPr lang="fr-FR" sz="1600" dirty="0" err="1">
                <a:latin typeface="Comic Sans MS"/>
                <a:ea typeface="+mn-lt"/>
                <a:cs typeface="+mn-lt"/>
              </a:rPr>
              <a:t>It's</a:t>
            </a:r>
            <a:r>
              <a:rPr lang="fr-FR" sz="1600" dirty="0">
                <a:latin typeface="Comic Sans MS"/>
                <a:ea typeface="+mn-lt"/>
                <a:cs typeface="+mn-lt"/>
              </a:rPr>
              <a:t> </a:t>
            </a:r>
            <a:r>
              <a:rPr lang="fr-FR" sz="1600" dirty="0" err="1">
                <a:latin typeface="Comic Sans MS"/>
                <a:ea typeface="+mn-lt"/>
                <a:cs typeface="+mn-lt"/>
              </a:rPr>
              <a:t>kinda</a:t>
            </a:r>
            <a:r>
              <a:rPr lang="fr-FR" sz="1600" dirty="0">
                <a:latin typeface="Comic Sans MS"/>
                <a:ea typeface="+mn-lt"/>
                <a:cs typeface="+mn-lt"/>
              </a:rPr>
              <a:t> cool how </a:t>
            </a:r>
            <a:r>
              <a:rPr lang="fr-FR" sz="1600" dirty="0" err="1">
                <a:latin typeface="Comic Sans MS"/>
                <a:ea typeface="+mn-lt"/>
                <a:cs typeface="+mn-lt"/>
              </a:rPr>
              <a:t>our</a:t>
            </a:r>
            <a:r>
              <a:rPr lang="fr-FR" sz="1600" dirty="0">
                <a:latin typeface="Comic Sans MS"/>
                <a:ea typeface="+mn-lt"/>
                <a:cs typeface="+mn-lt"/>
              </a:rPr>
              <a:t> </a:t>
            </a:r>
            <a:r>
              <a:rPr lang="fr-FR" sz="1600" dirty="0" err="1">
                <a:latin typeface="Comic Sans MS"/>
                <a:ea typeface="+mn-lt"/>
                <a:cs typeface="+mn-lt"/>
              </a:rPr>
              <a:t>generation</a:t>
            </a:r>
            <a:r>
              <a:rPr lang="fr-FR" sz="1600" dirty="0">
                <a:latin typeface="Comic Sans MS"/>
                <a:ea typeface="+mn-lt"/>
                <a:cs typeface="+mn-lt"/>
              </a:rPr>
              <a:t> has </a:t>
            </a:r>
            <a:r>
              <a:rPr lang="fr-FR" sz="1600" dirty="0" err="1">
                <a:latin typeface="Comic Sans MS"/>
                <a:ea typeface="+mn-lt"/>
                <a:cs typeface="+mn-lt"/>
              </a:rPr>
              <a:t>created</a:t>
            </a:r>
            <a:r>
              <a:rPr lang="fr-FR" sz="1600" dirty="0">
                <a:latin typeface="Comic Sans MS"/>
                <a:ea typeface="+mn-lt"/>
                <a:cs typeface="+mn-lt"/>
              </a:rPr>
              <a:t> </a:t>
            </a:r>
            <a:r>
              <a:rPr lang="fr-FR" sz="1600" dirty="0" err="1">
                <a:latin typeface="Comic Sans MS"/>
                <a:ea typeface="+mn-lt"/>
                <a:cs typeface="+mn-lt"/>
              </a:rPr>
              <a:t>actual</a:t>
            </a:r>
            <a:r>
              <a:rPr lang="fr-FR" sz="1600" dirty="0">
                <a:latin typeface="Comic Sans MS"/>
                <a:ea typeface="+mn-lt"/>
                <a:cs typeface="+mn-lt"/>
              </a:rPr>
              <a:t> </a:t>
            </a:r>
            <a:r>
              <a:rPr lang="fr-FR" sz="1600" dirty="0" err="1">
                <a:latin typeface="Comic Sans MS"/>
                <a:ea typeface="+mn-lt"/>
                <a:cs typeface="+mn-lt"/>
              </a:rPr>
              <a:t>tone</a:t>
            </a:r>
            <a:r>
              <a:rPr lang="fr-FR" sz="1600" dirty="0">
                <a:latin typeface="Comic Sans MS"/>
                <a:ea typeface="+mn-lt"/>
                <a:cs typeface="+mn-lt"/>
              </a:rPr>
              <a:t> in the </a:t>
            </a:r>
            <a:r>
              <a:rPr lang="fr-FR" sz="1600" dirty="0" err="1">
                <a:latin typeface="Comic Sans MS"/>
                <a:ea typeface="+mn-lt"/>
                <a:cs typeface="+mn-lt"/>
              </a:rPr>
              <a:t>way</a:t>
            </a:r>
            <a:r>
              <a:rPr lang="fr-FR" sz="1600" dirty="0">
                <a:latin typeface="Comic Sans MS"/>
                <a:ea typeface="+mn-lt"/>
                <a:cs typeface="+mn-lt"/>
              </a:rPr>
              <a:t> </a:t>
            </a:r>
            <a:r>
              <a:rPr lang="fr-FR" sz="1600" dirty="0" err="1">
                <a:latin typeface="Comic Sans MS"/>
                <a:ea typeface="+mn-lt"/>
                <a:cs typeface="+mn-lt"/>
              </a:rPr>
              <a:t>we</a:t>
            </a:r>
            <a:r>
              <a:rPr lang="fr-FR" sz="1600" dirty="0">
                <a:latin typeface="Comic Sans MS"/>
                <a:ea typeface="+mn-lt"/>
                <a:cs typeface="+mn-lt"/>
              </a:rPr>
              <a:t> </a:t>
            </a:r>
            <a:r>
              <a:rPr lang="fr-FR" sz="1600" dirty="0" err="1">
                <a:latin typeface="Comic Sans MS"/>
                <a:ea typeface="+mn-lt"/>
                <a:cs typeface="+mn-lt"/>
              </a:rPr>
              <a:t>write</a:t>
            </a:r>
            <a:r>
              <a:rPr lang="fr-FR" sz="1600" dirty="0">
                <a:latin typeface="Comic Sans MS"/>
                <a:ea typeface="+mn-lt"/>
                <a:cs typeface="+mn-lt"/>
              </a:rPr>
              <a:t> online.” [</a:t>
            </a:r>
            <a:r>
              <a:rPr lang="fr-FR" sz="1600" dirty="0" err="1">
                <a:latin typeface="Comic Sans MS"/>
                <a:ea typeface="+mn-lt"/>
                <a:cs typeface="+mn-lt"/>
              </a:rPr>
              <a:t>Another</a:t>
            </a:r>
            <a:r>
              <a:rPr lang="fr-FR" sz="1600" dirty="0">
                <a:latin typeface="Comic Sans MS"/>
                <a:ea typeface="+mn-lt"/>
                <a:cs typeface="+mn-lt"/>
              </a:rPr>
              <a:t>] user </a:t>
            </a:r>
            <a:r>
              <a:rPr lang="fr-FR" sz="1600" dirty="0" err="1">
                <a:latin typeface="Comic Sans MS"/>
                <a:ea typeface="+mn-lt"/>
                <a:cs typeface="+mn-lt"/>
              </a:rPr>
              <a:t>noted</a:t>
            </a:r>
            <a:r>
              <a:rPr lang="fr-FR" sz="1600" dirty="0">
                <a:latin typeface="Comic Sans MS"/>
                <a:ea typeface="+mn-lt"/>
                <a:cs typeface="+mn-lt"/>
              </a:rPr>
              <a:t> </a:t>
            </a:r>
            <a:r>
              <a:rPr lang="fr-FR" sz="1600" dirty="0" err="1">
                <a:latin typeface="Comic Sans MS"/>
                <a:ea typeface="+mn-lt"/>
                <a:cs typeface="+mn-lt"/>
              </a:rPr>
              <a:t>something</a:t>
            </a:r>
            <a:r>
              <a:rPr lang="fr-FR" sz="1600" dirty="0">
                <a:latin typeface="Comic Sans MS"/>
                <a:ea typeface="+mn-lt"/>
                <a:cs typeface="+mn-lt"/>
              </a:rPr>
              <a:t> </a:t>
            </a:r>
            <a:r>
              <a:rPr lang="fr-FR" sz="1600" dirty="0" err="1">
                <a:latin typeface="Comic Sans MS"/>
                <a:ea typeface="+mn-lt"/>
                <a:cs typeface="+mn-lt"/>
              </a:rPr>
              <a:t>their</a:t>
            </a:r>
            <a:r>
              <a:rPr lang="fr-FR" sz="1600" dirty="0">
                <a:latin typeface="Comic Sans MS"/>
                <a:ea typeface="+mn-lt"/>
                <a:cs typeface="+mn-lt"/>
              </a:rPr>
              <a:t> English </a:t>
            </a:r>
            <a:r>
              <a:rPr lang="fr-FR" sz="1600" dirty="0" err="1">
                <a:latin typeface="Comic Sans MS"/>
                <a:ea typeface="+mn-lt"/>
                <a:cs typeface="+mn-lt"/>
              </a:rPr>
              <a:t>teacher</a:t>
            </a:r>
            <a:r>
              <a:rPr lang="fr-FR" sz="1600" dirty="0">
                <a:latin typeface="Comic Sans MS"/>
                <a:ea typeface="+mn-lt"/>
                <a:cs typeface="+mn-lt"/>
              </a:rPr>
              <a:t> </a:t>
            </a:r>
            <a:r>
              <a:rPr lang="fr-FR" sz="1600" dirty="0" err="1">
                <a:latin typeface="Comic Sans MS"/>
                <a:ea typeface="+mn-lt"/>
                <a:cs typeface="+mn-lt"/>
              </a:rPr>
              <a:t>had</a:t>
            </a:r>
            <a:r>
              <a:rPr lang="fr-FR" sz="1600" dirty="0">
                <a:latin typeface="Comic Sans MS"/>
                <a:ea typeface="+mn-lt"/>
                <a:cs typeface="+mn-lt"/>
              </a:rPr>
              <a:t> </a:t>
            </a:r>
            <a:r>
              <a:rPr lang="fr-FR" sz="1600" dirty="0" err="1">
                <a:latin typeface="Comic Sans MS"/>
                <a:ea typeface="+mn-lt"/>
                <a:cs typeface="+mn-lt"/>
              </a:rPr>
              <a:t>said</a:t>
            </a:r>
            <a:r>
              <a:rPr lang="fr-FR" sz="1600" dirty="0">
                <a:latin typeface="Comic Sans MS"/>
                <a:ea typeface="+mn-lt"/>
                <a:cs typeface="+mn-lt"/>
              </a:rPr>
              <a:t>: “</a:t>
            </a:r>
            <a:r>
              <a:rPr lang="fr-FR" sz="1600" dirty="0" err="1">
                <a:latin typeface="Comic Sans MS"/>
                <a:ea typeface="+mn-lt"/>
                <a:cs typeface="+mn-lt"/>
              </a:rPr>
              <a:t>What</a:t>
            </a:r>
            <a:r>
              <a:rPr lang="fr-FR" sz="1600" dirty="0">
                <a:latin typeface="Comic Sans MS"/>
                <a:ea typeface="+mn-lt"/>
                <a:cs typeface="+mn-lt"/>
              </a:rPr>
              <a:t> </a:t>
            </a:r>
            <a:r>
              <a:rPr lang="fr-FR" sz="1600" dirty="0" err="1">
                <a:latin typeface="Comic Sans MS"/>
                <a:ea typeface="+mn-lt"/>
                <a:cs typeface="+mn-lt"/>
              </a:rPr>
              <a:t>my</a:t>
            </a:r>
            <a:r>
              <a:rPr lang="fr-FR" sz="1600" dirty="0">
                <a:latin typeface="Comic Sans MS"/>
                <a:ea typeface="+mn-lt"/>
                <a:cs typeface="+mn-lt"/>
              </a:rPr>
              <a:t> </a:t>
            </a:r>
            <a:r>
              <a:rPr lang="fr-FR" sz="1600" dirty="0" err="1">
                <a:latin typeface="Comic Sans MS"/>
                <a:ea typeface="+mn-lt"/>
                <a:cs typeface="+mn-lt"/>
              </a:rPr>
              <a:t>teacher</a:t>
            </a:r>
            <a:r>
              <a:rPr lang="fr-FR" sz="1600" dirty="0">
                <a:latin typeface="Comic Sans MS"/>
                <a:ea typeface="+mn-lt"/>
                <a:cs typeface="+mn-lt"/>
              </a:rPr>
              <a:t> </a:t>
            </a:r>
            <a:r>
              <a:rPr lang="fr-FR" sz="1600" dirty="0" err="1">
                <a:latin typeface="Comic Sans MS"/>
                <a:ea typeface="+mn-lt"/>
                <a:cs typeface="+mn-lt"/>
              </a:rPr>
              <a:t>was</a:t>
            </a:r>
            <a:r>
              <a:rPr lang="fr-FR" sz="1600" dirty="0">
                <a:latin typeface="Comic Sans MS"/>
                <a:ea typeface="+mn-lt"/>
                <a:cs typeface="+mn-lt"/>
              </a:rPr>
              <a:t> </a:t>
            </a:r>
            <a:r>
              <a:rPr lang="fr-FR" sz="1600" dirty="0" err="1">
                <a:latin typeface="Comic Sans MS"/>
                <a:ea typeface="+mn-lt"/>
                <a:cs typeface="+mn-lt"/>
              </a:rPr>
              <a:t>really</a:t>
            </a:r>
            <a:r>
              <a:rPr lang="fr-FR" sz="1600" dirty="0">
                <a:latin typeface="Comic Sans MS"/>
                <a:ea typeface="+mn-lt"/>
                <a:cs typeface="+mn-lt"/>
              </a:rPr>
              <a:t> </a:t>
            </a:r>
            <a:r>
              <a:rPr lang="fr-FR" sz="1600" dirty="0" err="1">
                <a:latin typeface="Comic Sans MS"/>
                <a:ea typeface="+mn-lt"/>
                <a:cs typeface="+mn-lt"/>
              </a:rPr>
              <a:t>floored</a:t>
            </a:r>
            <a:r>
              <a:rPr lang="fr-FR" sz="1600" dirty="0">
                <a:latin typeface="Comic Sans MS"/>
                <a:ea typeface="+mn-lt"/>
                <a:cs typeface="+mn-lt"/>
              </a:rPr>
              <a:t> about </a:t>
            </a:r>
            <a:r>
              <a:rPr lang="fr-FR" sz="1600" dirty="0" err="1">
                <a:latin typeface="Comic Sans MS"/>
                <a:ea typeface="+mn-lt"/>
                <a:cs typeface="+mn-lt"/>
              </a:rPr>
              <a:t>was</a:t>
            </a:r>
            <a:r>
              <a:rPr lang="fr-FR" sz="1600" dirty="0">
                <a:latin typeface="Comic Sans MS"/>
                <a:ea typeface="+mn-lt"/>
                <a:cs typeface="+mn-lt"/>
              </a:rPr>
              <a:t> </a:t>
            </a:r>
            <a:r>
              <a:rPr lang="fr-FR" sz="1600" dirty="0" err="1">
                <a:latin typeface="Comic Sans MS"/>
                <a:ea typeface="+mn-lt"/>
                <a:cs typeface="+mn-lt"/>
              </a:rPr>
              <a:t>that</a:t>
            </a:r>
            <a:r>
              <a:rPr lang="fr-FR" sz="1600" dirty="0">
                <a:latin typeface="Comic Sans MS"/>
                <a:ea typeface="+mn-lt"/>
                <a:cs typeface="+mn-lt"/>
              </a:rPr>
              <a:t>… </a:t>
            </a:r>
            <a:r>
              <a:rPr lang="fr-FR" sz="1600" dirty="0" err="1">
                <a:latin typeface="Comic Sans MS"/>
                <a:ea typeface="+mn-lt"/>
                <a:cs typeface="+mn-lt"/>
              </a:rPr>
              <a:t>we're</a:t>
            </a:r>
            <a:r>
              <a:rPr lang="fr-FR" sz="1600" dirty="0">
                <a:latin typeface="Comic Sans MS"/>
                <a:ea typeface="+mn-lt"/>
                <a:cs typeface="+mn-lt"/>
              </a:rPr>
              <a:t> ‘native speakers' of a </a:t>
            </a:r>
            <a:r>
              <a:rPr lang="fr-FR" sz="1600" dirty="0" err="1">
                <a:latin typeface="Comic Sans MS"/>
                <a:ea typeface="+mn-lt"/>
                <a:cs typeface="+mn-lt"/>
              </a:rPr>
              <a:t>whole</a:t>
            </a:r>
            <a:r>
              <a:rPr lang="fr-FR" sz="1600" dirty="0">
                <a:latin typeface="Comic Sans MS"/>
                <a:ea typeface="+mn-lt"/>
                <a:cs typeface="+mn-lt"/>
              </a:rPr>
              <a:t> new type of English.”</a:t>
            </a:r>
            <a:endParaRPr lang="fr-FR" sz="1600" i="1">
              <a:latin typeface="Comic Sans MS"/>
            </a:endParaRPr>
          </a:p>
          <a:p>
            <a:pPr>
              <a:buNone/>
            </a:pPr>
            <a:r>
              <a:rPr lang="fr-FR" u="sng" dirty="0">
                <a:ea typeface="+mn-lt"/>
                <a:cs typeface="+mn-lt"/>
              </a:rPr>
              <a:t>"This Viral Tweet About </a:t>
            </a:r>
            <a:r>
              <a:rPr lang="fr-FR" u="sng" dirty="0" err="1">
                <a:ea typeface="+mn-lt"/>
                <a:cs typeface="+mn-lt"/>
              </a:rPr>
              <a:t>Millennial</a:t>
            </a:r>
            <a:r>
              <a:rPr lang="fr-FR" u="sng" dirty="0">
                <a:ea typeface="+mn-lt"/>
                <a:cs typeface="+mn-lt"/>
              </a:rPr>
              <a:t> </a:t>
            </a:r>
            <a:r>
              <a:rPr lang="fr-FR" u="sng" dirty="0" err="1">
                <a:ea typeface="+mn-lt"/>
                <a:cs typeface="+mn-lt"/>
              </a:rPr>
              <a:t>Language</a:t>
            </a:r>
            <a:r>
              <a:rPr lang="fr-FR" u="sng" dirty="0">
                <a:ea typeface="+mn-lt"/>
                <a:cs typeface="+mn-lt"/>
              </a:rPr>
              <a:t> </a:t>
            </a:r>
            <a:r>
              <a:rPr lang="fr-FR" u="sng" dirty="0" err="1">
                <a:ea typeface="+mn-lt"/>
                <a:cs typeface="+mn-lt"/>
              </a:rPr>
              <a:t>Demonstrates</a:t>
            </a:r>
            <a:r>
              <a:rPr lang="fr-FR" u="sng" dirty="0">
                <a:ea typeface="+mn-lt"/>
                <a:cs typeface="+mn-lt"/>
              </a:rPr>
              <a:t> All </a:t>
            </a:r>
            <a:r>
              <a:rPr lang="fr-FR" u="sng" dirty="0" err="1">
                <a:ea typeface="+mn-lt"/>
                <a:cs typeface="+mn-lt"/>
              </a:rPr>
              <a:t>Syntax</a:t>
            </a:r>
            <a:r>
              <a:rPr lang="fr-FR" u="sng" dirty="0">
                <a:ea typeface="+mn-lt"/>
                <a:cs typeface="+mn-lt"/>
              </a:rPr>
              <a:t> And Tonal Shifts </a:t>
            </a:r>
            <a:r>
              <a:rPr lang="fr-FR" u="sng" dirty="0" err="1">
                <a:ea typeface="+mn-lt"/>
                <a:cs typeface="+mn-lt"/>
              </a:rPr>
              <a:t>Millennials</a:t>
            </a:r>
            <a:r>
              <a:rPr lang="fr-FR" u="sng" dirty="0">
                <a:ea typeface="+mn-lt"/>
                <a:cs typeface="+mn-lt"/>
              </a:rPr>
              <a:t> Have </a:t>
            </a:r>
            <a:r>
              <a:rPr lang="fr-FR" u="sng" dirty="0" err="1">
                <a:ea typeface="+mn-lt"/>
                <a:cs typeface="+mn-lt"/>
              </a:rPr>
              <a:t>Developed</a:t>
            </a:r>
            <a:r>
              <a:rPr lang="fr-FR" u="sng" dirty="0">
                <a:ea typeface="+mn-lt"/>
                <a:cs typeface="+mn-lt"/>
              </a:rPr>
              <a:t> For the </a:t>
            </a:r>
            <a:r>
              <a:rPr lang="fr-FR" u="sng" dirty="0" err="1">
                <a:ea typeface="+mn-lt"/>
                <a:cs typeface="+mn-lt"/>
              </a:rPr>
              <a:t>Written</a:t>
            </a:r>
            <a:r>
              <a:rPr lang="fr-FR" u="sng" dirty="0">
                <a:ea typeface="+mn-lt"/>
                <a:cs typeface="+mn-lt"/>
              </a:rPr>
              <a:t> Word", </a:t>
            </a:r>
            <a:r>
              <a:rPr lang="fr-FR" i="1" u="sng" dirty="0">
                <a:ea typeface="+mn-lt"/>
                <a:cs typeface="+mn-lt"/>
              </a:rPr>
              <a:t>Bustle.com</a:t>
            </a:r>
            <a:r>
              <a:rPr lang="fr-FR" u="sng" dirty="0">
                <a:ea typeface="+mn-lt"/>
                <a:cs typeface="+mn-lt"/>
              </a:rPr>
              <a:t>, Lucia Peter, 2018.</a:t>
            </a:r>
            <a:endParaRPr lang="fr-FR" u="sng" dirty="0"/>
          </a:p>
          <a:p>
            <a:pPr marL="0" indent="0">
              <a:buNone/>
            </a:pPr>
            <a:endParaRPr lang="fr-FR" dirty="0"/>
          </a:p>
        </p:txBody>
      </p:sp>
    </p:spTree>
    <p:extLst>
      <p:ext uri="{BB962C8B-B14F-4D97-AF65-F5344CB8AC3E}">
        <p14:creationId xmlns:p14="http://schemas.microsoft.com/office/powerpoint/2010/main" val="382265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D72405-CDBD-FB64-77D1-4DBCC80188B2}"/>
              </a:ext>
            </a:extLst>
          </p:cNvPr>
          <p:cNvSpPr>
            <a:spLocks noGrp="1"/>
          </p:cNvSpPr>
          <p:nvPr>
            <p:ph type="title"/>
          </p:nvPr>
        </p:nvSpPr>
        <p:spPr/>
        <p:txBody>
          <a:bodyPr/>
          <a:lstStyle/>
          <a:p>
            <a:r>
              <a:rPr lang="fr-FR" dirty="0"/>
              <a:t>Questions</a:t>
            </a:r>
          </a:p>
        </p:txBody>
      </p:sp>
      <p:sp>
        <p:nvSpPr>
          <p:cNvPr id="3" name="Espace réservé du contenu 2">
            <a:extLst>
              <a:ext uri="{FF2B5EF4-FFF2-40B4-BE49-F238E27FC236}">
                <a16:creationId xmlns:a16="http://schemas.microsoft.com/office/drawing/2014/main" id="{30005DC8-EC98-BE71-66F3-BB54927FCA7D}"/>
              </a:ext>
            </a:extLst>
          </p:cNvPr>
          <p:cNvSpPr>
            <a:spLocks noGrp="1"/>
          </p:cNvSpPr>
          <p:nvPr>
            <p:ph idx="1"/>
          </p:nvPr>
        </p:nvSpPr>
        <p:spPr>
          <a:xfrm>
            <a:off x="1088136" y="2018288"/>
            <a:ext cx="9922764" cy="4268212"/>
          </a:xfrm>
        </p:spPr>
        <p:txBody>
          <a:bodyPr vert="horz" lIns="91440" tIns="45720" rIns="91440" bIns="45720" rtlCol="0" anchor="t">
            <a:normAutofit fontScale="70000" lnSpcReduction="20000"/>
          </a:bodyPr>
          <a:lstStyle/>
          <a:p>
            <a:r>
              <a:rPr lang="fr-FR" dirty="0" err="1">
                <a:ea typeface="+mn-lt"/>
                <a:cs typeface="+mn-lt"/>
              </a:rPr>
              <a:t>Where</a:t>
            </a:r>
            <a:r>
              <a:rPr lang="fr-FR" dirty="0">
                <a:ea typeface="+mn-lt"/>
                <a:cs typeface="+mn-lt"/>
              </a:rPr>
              <a:t> are pop-up restaurants set? </a:t>
            </a:r>
            <a:r>
              <a:rPr lang="fr-FR" dirty="0" err="1">
                <a:ea typeface="+mn-lt"/>
                <a:cs typeface="+mn-lt"/>
              </a:rPr>
              <a:t>What</a:t>
            </a:r>
            <a:r>
              <a:rPr lang="fr-FR" dirty="0">
                <a:ea typeface="+mn-lt"/>
                <a:cs typeface="+mn-lt"/>
              </a:rPr>
              <a:t> </a:t>
            </a:r>
            <a:r>
              <a:rPr lang="fr-FR" dirty="0" err="1">
                <a:ea typeface="+mn-lt"/>
                <a:cs typeface="+mn-lt"/>
              </a:rPr>
              <a:t>is</a:t>
            </a:r>
            <a:r>
              <a:rPr lang="fr-FR" dirty="0">
                <a:ea typeface="+mn-lt"/>
                <a:cs typeface="+mn-lt"/>
              </a:rPr>
              <a:t> </a:t>
            </a:r>
            <a:r>
              <a:rPr lang="fr-FR" dirty="0" err="1">
                <a:ea typeface="+mn-lt"/>
                <a:cs typeface="+mn-lt"/>
              </a:rPr>
              <a:t>their</a:t>
            </a:r>
            <a:r>
              <a:rPr lang="fr-FR" dirty="0">
                <a:ea typeface="+mn-lt"/>
                <a:cs typeface="+mn-lt"/>
              </a:rPr>
              <a:t> </a:t>
            </a:r>
            <a:r>
              <a:rPr lang="fr-FR" dirty="0" err="1">
                <a:ea typeface="+mn-lt"/>
                <a:cs typeface="+mn-lt"/>
              </a:rPr>
              <a:t>purpose</a:t>
            </a:r>
            <a:r>
              <a:rPr lang="fr-FR" dirty="0">
                <a:ea typeface="+mn-lt"/>
                <a:cs typeface="+mn-lt"/>
              </a:rPr>
              <a:t>?</a:t>
            </a:r>
          </a:p>
          <a:p>
            <a:r>
              <a:rPr lang="fr-FR" dirty="0" err="1">
                <a:ea typeface="+mn-lt"/>
                <a:cs typeface="+mn-lt"/>
              </a:rPr>
              <a:t>What</a:t>
            </a:r>
            <a:r>
              <a:rPr lang="fr-FR" dirty="0">
                <a:ea typeface="+mn-lt"/>
                <a:cs typeface="+mn-lt"/>
              </a:rPr>
              <a:t> type of </a:t>
            </a:r>
            <a:r>
              <a:rPr lang="fr-FR" dirty="0" err="1">
                <a:ea typeface="+mn-lt"/>
                <a:cs typeface="+mn-lt"/>
              </a:rPr>
              <a:t>text</a:t>
            </a:r>
            <a:r>
              <a:rPr lang="fr-FR" dirty="0">
                <a:ea typeface="+mn-lt"/>
                <a:cs typeface="+mn-lt"/>
              </a:rPr>
              <a:t> </a:t>
            </a:r>
            <a:r>
              <a:rPr lang="fr-FR" dirty="0" err="1">
                <a:ea typeface="+mn-lt"/>
                <a:cs typeface="+mn-lt"/>
              </a:rPr>
              <a:t>is</a:t>
            </a:r>
            <a:r>
              <a:rPr lang="fr-FR" dirty="0">
                <a:ea typeface="+mn-lt"/>
                <a:cs typeface="+mn-lt"/>
              </a:rPr>
              <a:t> </a:t>
            </a:r>
            <a:r>
              <a:rPr lang="fr-FR" dirty="0" err="1">
                <a:ea typeface="+mn-lt"/>
                <a:cs typeface="+mn-lt"/>
              </a:rPr>
              <a:t>this</a:t>
            </a:r>
            <a:r>
              <a:rPr lang="fr-FR" dirty="0">
                <a:ea typeface="+mn-lt"/>
                <a:cs typeface="+mn-lt"/>
              </a:rPr>
              <a:t>?</a:t>
            </a:r>
          </a:p>
          <a:p>
            <a:r>
              <a:rPr lang="fr-FR" b="1" dirty="0" err="1">
                <a:ea typeface="+mn-lt"/>
                <a:cs typeface="+mn-lt"/>
              </a:rPr>
              <a:t>What</a:t>
            </a:r>
            <a:r>
              <a:rPr lang="fr-FR" b="1" dirty="0">
                <a:ea typeface="+mn-lt"/>
                <a:cs typeface="+mn-lt"/>
              </a:rPr>
              <a:t> </a:t>
            </a:r>
            <a:r>
              <a:rPr lang="fr-FR" b="1" dirty="0" err="1">
                <a:ea typeface="+mn-lt"/>
                <a:cs typeface="+mn-lt"/>
              </a:rPr>
              <a:t>is</a:t>
            </a:r>
            <a:r>
              <a:rPr lang="fr-FR" b="1" dirty="0">
                <a:ea typeface="+mn-lt"/>
                <a:cs typeface="+mn-lt"/>
              </a:rPr>
              <a:t> the </a:t>
            </a:r>
            <a:r>
              <a:rPr lang="fr-FR" b="1" dirty="0" err="1">
                <a:ea typeface="+mn-lt"/>
                <a:cs typeface="+mn-lt"/>
              </a:rPr>
              <a:t>aim</a:t>
            </a:r>
            <a:r>
              <a:rPr lang="fr-FR" b="1" dirty="0">
                <a:ea typeface="+mn-lt"/>
                <a:cs typeface="+mn-lt"/>
              </a:rPr>
              <a:t> of the </a:t>
            </a:r>
            <a:r>
              <a:rPr lang="fr-FR" b="1" dirty="0" err="1">
                <a:ea typeface="+mn-lt"/>
                <a:cs typeface="+mn-lt"/>
              </a:rPr>
              <a:t>author</a:t>
            </a:r>
            <a:r>
              <a:rPr lang="fr-FR" b="1" dirty="0">
                <a:ea typeface="+mn-lt"/>
                <a:cs typeface="+mn-lt"/>
              </a:rPr>
              <a:t>? </a:t>
            </a:r>
          </a:p>
          <a:p>
            <a:r>
              <a:rPr lang="fr-FR" dirty="0">
                <a:ea typeface="+mn-lt"/>
                <a:cs typeface="+mn-lt"/>
              </a:rPr>
              <a:t>(obstacle: vocabulaire/ méthodologie de la lettre).</a:t>
            </a:r>
          </a:p>
          <a:p>
            <a:r>
              <a:rPr lang="fr-FR" dirty="0">
                <a:ea typeface="+mn-lt"/>
                <a:cs typeface="+mn-lt"/>
              </a:rPr>
              <a:t>A la place d’aborder uniquement:  </a:t>
            </a:r>
            <a:r>
              <a:rPr lang="fr-FR" dirty="0" err="1">
                <a:ea typeface="+mn-lt"/>
                <a:cs typeface="+mn-lt"/>
              </a:rPr>
              <a:t>Who</a:t>
            </a:r>
            <a:r>
              <a:rPr lang="fr-FR" dirty="0">
                <a:ea typeface="+mn-lt"/>
                <a:cs typeface="+mn-lt"/>
              </a:rPr>
              <a:t>? </a:t>
            </a:r>
            <a:r>
              <a:rPr lang="fr-FR" dirty="0" err="1">
                <a:ea typeface="+mn-lt"/>
                <a:cs typeface="+mn-lt"/>
              </a:rPr>
              <a:t>Where</a:t>
            </a:r>
            <a:r>
              <a:rPr lang="fr-FR" dirty="0">
                <a:ea typeface="+mn-lt"/>
                <a:cs typeface="+mn-lt"/>
              </a:rPr>
              <a:t>? </a:t>
            </a:r>
            <a:r>
              <a:rPr lang="fr-FR" dirty="0" err="1">
                <a:ea typeface="+mn-lt"/>
                <a:cs typeface="+mn-lt"/>
              </a:rPr>
              <a:t>When</a:t>
            </a:r>
            <a:r>
              <a:rPr lang="fr-FR" dirty="0">
                <a:ea typeface="+mn-lt"/>
                <a:cs typeface="+mn-lt"/>
              </a:rPr>
              <a:t>? </a:t>
            </a:r>
            <a:r>
              <a:rPr lang="fr-FR" dirty="0" err="1">
                <a:ea typeface="+mn-lt"/>
                <a:cs typeface="+mn-lt"/>
              </a:rPr>
              <a:t>What</a:t>
            </a:r>
            <a:r>
              <a:rPr lang="fr-FR" dirty="0">
                <a:ea typeface="+mn-lt"/>
                <a:cs typeface="+mn-lt"/>
              </a:rPr>
              <a:t>? </a:t>
            </a:r>
          </a:p>
          <a:p>
            <a:endParaRPr lang="fr-FR" dirty="0">
              <a:ea typeface="+mn-lt"/>
              <a:cs typeface="+mn-lt"/>
            </a:endParaRPr>
          </a:p>
          <a:p>
            <a:r>
              <a:rPr lang="fr-FR" dirty="0">
                <a:highlight>
                  <a:srgbClr val="FFFF00"/>
                </a:highlight>
                <a:ea typeface="+mn-lt"/>
                <a:cs typeface="+mn-lt"/>
              </a:rPr>
              <a:t>Possible </a:t>
            </a:r>
            <a:r>
              <a:rPr lang="fr-FR" dirty="0" err="1">
                <a:highlight>
                  <a:srgbClr val="FFFF00"/>
                </a:highlight>
                <a:ea typeface="+mn-lt"/>
                <a:cs typeface="+mn-lt"/>
              </a:rPr>
              <a:t>answer</a:t>
            </a:r>
            <a:r>
              <a:rPr lang="fr-FR" dirty="0">
                <a:highlight>
                  <a:srgbClr val="FFFF00"/>
                </a:highlight>
                <a:ea typeface="+mn-lt"/>
                <a:cs typeface="+mn-lt"/>
              </a:rPr>
              <a:t>: </a:t>
            </a:r>
          </a:p>
          <a:p>
            <a:pPr marL="0" indent="0">
              <a:buNone/>
            </a:pPr>
            <a:r>
              <a:rPr lang="fr-FR" dirty="0">
                <a:ea typeface="+mn-lt"/>
                <a:cs typeface="+mn-lt"/>
              </a:rPr>
              <a:t>This </a:t>
            </a:r>
            <a:r>
              <a:rPr lang="fr-FR" dirty="0" err="1">
                <a:ea typeface="+mn-lt"/>
                <a:cs typeface="+mn-lt"/>
              </a:rPr>
              <a:t>text</a:t>
            </a:r>
            <a:r>
              <a:rPr lang="fr-FR" dirty="0">
                <a:ea typeface="+mn-lt"/>
                <a:cs typeface="+mn-lt"/>
              </a:rPr>
              <a:t> </a:t>
            </a:r>
            <a:r>
              <a:rPr lang="fr-FR" dirty="0" err="1">
                <a:ea typeface="+mn-lt"/>
                <a:cs typeface="+mn-lt"/>
              </a:rPr>
              <a:t>is</a:t>
            </a:r>
            <a:r>
              <a:rPr lang="fr-FR" dirty="0">
                <a:ea typeface="+mn-lt"/>
                <a:cs typeface="+mn-lt"/>
              </a:rPr>
              <a:t> an </a:t>
            </a:r>
            <a:r>
              <a:rPr lang="fr-FR" dirty="0" err="1">
                <a:ea typeface="+mn-lt"/>
                <a:cs typeface="+mn-lt"/>
              </a:rPr>
              <a:t>extract</a:t>
            </a:r>
            <a:r>
              <a:rPr lang="fr-FR" dirty="0">
                <a:ea typeface="+mn-lt"/>
                <a:cs typeface="+mn-lt"/>
              </a:rPr>
              <a:t> </a:t>
            </a:r>
            <a:r>
              <a:rPr lang="fr-FR" dirty="0" err="1">
                <a:ea typeface="+mn-lt"/>
                <a:cs typeface="+mn-lt"/>
              </a:rPr>
              <a:t>from</a:t>
            </a:r>
            <a:r>
              <a:rPr lang="fr-FR" dirty="0">
                <a:ea typeface="+mn-lt"/>
                <a:cs typeface="+mn-lt"/>
              </a:rPr>
              <a:t> an online blog article about a viral tweet. It </a:t>
            </a:r>
            <a:r>
              <a:rPr lang="fr-FR" dirty="0" err="1">
                <a:ea typeface="+mn-lt"/>
                <a:cs typeface="+mn-lt"/>
              </a:rPr>
              <a:t>was</a:t>
            </a:r>
            <a:r>
              <a:rPr lang="fr-FR" dirty="0">
                <a:ea typeface="+mn-lt"/>
                <a:cs typeface="+mn-lt"/>
              </a:rPr>
              <a:t> </a:t>
            </a:r>
            <a:r>
              <a:rPr lang="fr-FR" dirty="0" err="1">
                <a:ea typeface="+mn-lt"/>
                <a:cs typeface="+mn-lt"/>
              </a:rPr>
              <a:t>written</a:t>
            </a:r>
            <a:r>
              <a:rPr lang="fr-FR" dirty="0">
                <a:ea typeface="+mn-lt"/>
                <a:cs typeface="+mn-lt"/>
              </a:rPr>
              <a:t> in 2018 by Julia Peters. The point of the article </a:t>
            </a:r>
            <a:r>
              <a:rPr lang="fr-FR" dirty="0" err="1">
                <a:ea typeface="+mn-lt"/>
                <a:cs typeface="+mn-lt"/>
              </a:rPr>
              <a:t>is</a:t>
            </a:r>
            <a:r>
              <a:rPr lang="fr-FR" dirty="0">
                <a:ea typeface="+mn-lt"/>
                <a:cs typeface="+mn-lt"/>
              </a:rPr>
              <a:t> to show </a:t>
            </a:r>
            <a:r>
              <a:rPr lang="fr-FR" dirty="0" err="1">
                <a:ea typeface="+mn-lt"/>
                <a:cs typeface="+mn-lt"/>
              </a:rPr>
              <a:t>that</a:t>
            </a:r>
            <a:r>
              <a:rPr lang="fr-FR" dirty="0">
                <a:ea typeface="+mn-lt"/>
                <a:cs typeface="+mn-lt"/>
              </a:rPr>
              <a:t> people </a:t>
            </a:r>
            <a:r>
              <a:rPr lang="fr-FR" dirty="0" err="1">
                <a:ea typeface="+mn-lt"/>
                <a:cs typeface="+mn-lt"/>
              </a:rPr>
              <a:t>from</a:t>
            </a:r>
            <a:r>
              <a:rPr lang="fr-FR" dirty="0">
                <a:ea typeface="+mn-lt"/>
                <a:cs typeface="+mn-lt"/>
              </a:rPr>
              <a:t> the </a:t>
            </a:r>
            <a:r>
              <a:rPr lang="fr-FR" dirty="0" err="1">
                <a:ea typeface="+mn-lt"/>
                <a:cs typeface="+mn-lt"/>
              </a:rPr>
              <a:t>millennial</a:t>
            </a:r>
            <a:r>
              <a:rPr lang="fr-FR" dirty="0">
                <a:ea typeface="+mn-lt"/>
                <a:cs typeface="+mn-lt"/>
              </a:rPr>
              <a:t> </a:t>
            </a:r>
            <a:r>
              <a:rPr lang="fr-FR" dirty="0" err="1">
                <a:ea typeface="+mn-lt"/>
                <a:cs typeface="+mn-lt"/>
              </a:rPr>
              <a:t>generation</a:t>
            </a:r>
            <a:r>
              <a:rPr lang="fr-FR" dirty="0">
                <a:ea typeface="+mn-lt"/>
                <a:cs typeface="+mn-lt"/>
              </a:rPr>
              <a:t> (and </a:t>
            </a:r>
            <a:r>
              <a:rPr lang="fr-FR" dirty="0" err="1">
                <a:ea typeface="+mn-lt"/>
                <a:cs typeface="+mn-lt"/>
              </a:rPr>
              <a:t>also</a:t>
            </a:r>
            <a:r>
              <a:rPr lang="fr-FR" dirty="0">
                <a:ea typeface="+mn-lt"/>
                <a:cs typeface="+mn-lt"/>
              </a:rPr>
              <a:t> people </a:t>
            </a:r>
            <a:r>
              <a:rPr lang="fr-FR" dirty="0" err="1">
                <a:ea typeface="+mn-lt"/>
                <a:cs typeface="+mn-lt"/>
              </a:rPr>
              <a:t>from</a:t>
            </a:r>
            <a:r>
              <a:rPr lang="fr-FR" dirty="0">
                <a:ea typeface="+mn-lt"/>
                <a:cs typeface="+mn-lt"/>
              </a:rPr>
              <a:t> </a:t>
            </a:r>
            <a:r>
              <a:rPr lang="fr-FR" dirty="0" err="1">
                <a:ea typeface="+mn-lt"/>
                <a:cs typeface="+mn-lt"/>
              </a:rPr>
              <a:t>generations</a:t>
            </a:r>
            <a:r>
              <a:rPr lang="fr-FR" dirty="0">
                <a:ea typeface="+mn-lt"/>
                <a:cs typeface="+mn-lt"/>
              </a:rPr>
              <a:t> X and Z) </a:t>
            </a:r>
            <a:r>
              <a:rPr lang="fr-FR" dirty="0" err="1">
                <a:ea typeface="+mn-lt"/>
                <a:cs typeface="+mn-lt"/>
              </a:rPr>
              <a:t>should</a:t>
            </a:r>
            <a:r>
              <a:rPr lang="fr-FR" dirty="0">
                <a:ea typeface="+mn-lt"/>
                <a:cs typeface="+mn-lt"/>
              </a:rPr>
              <a:t> not </a:t>
            </a:r>
            <a:r>
              <a:rPr lang="fr-FR" dirty="0" err="1">
                <a:ea typeface="+mn-lt"/>
                <a:cs typeface="+mn-lt"/>
              </a:rPr>
              <a:t>be</a:t>
            </a:r>
            <a:r>
              <a:rPr lang="fr-FR" dirty="0">
                <a:ea typeface="+mn-lt"/>
                <a:cs typeface="+mn-lt"/>
              </a:rPr>
              <a:t> </a:t>
            </a:r>
            <a:r>
              <a:rPr lang="fr-FR" dirty="0" err="1">
                <a:ea typeface="+mn-lt"/>
                <a:cs typeface="+mn-lt"/>
              </a:rPr>
              <a:t>laughed</a:t>
            </a:r>
            <a:r>
              <a:rPr lang="fr-FR" dirty="0">
                <a:ea typeface="+mn-lt"/>
                <a:cs typeface="+mn-lt"/>
              </a:rPr>
              <a:t> at for </a:t>
            </a:r>
            <a:r>
              <a:rPr lang="fr-FR" dirty="0" err="1">
                <a:ea typeface="+mn-lt"/>
                <a:cs typeface="+mn-lt"/>
              </a:rPr>
              <a:t>their</a:t>
            </a:r>
            <a:r>
              <a:rPr lang="fr-FR" dirty="0">
                <a:ea typeface="+mn-lt"/>
                <a:cs typeface="+mn-lt"/>
              </a:rPr>
              <a:t> online communication. In </a:t>
            </a:r>
            <a:r>
              <a:rPr lang="fr-FR" dirty="0" err="1">
                <a:ea typeface="+mn-lt"/>
                <a:cs typeface="+mn-lt"/>
              </a:rPr>
              <a:t>fact</a:t>
            </a:r>
            <a:r>
              <a:rPr lang="fr-FR" dirty="0">
                <a:ea typeface="+mn-lt"/>
                <a:cs typeface="+mn-lt"/>
              </a:rPr>
              <a:t>, </a:t>
            </a:r>
            <a:r>
              <a:rPr lang="fr-FR" dirty="0" err="1">
                <a:ea typeface="+mn-lt"/>
                <a:cs typeface="+mn-lt"/>
              </a:rPr>
              <a:t>they</a:t>
            </a:r>
            <a:r>
              <a:rPr lang="fr-FR" dirty="0">
                <a:ea typeface="+mn-lt"/>
                <a:cs typeface="+mn-lt"/>
              </a:rPr>
              <a:t> can </a:t>
            </a:r>
            <a:r>
              <a:rPr lang="fr-FR" dirty="0" err="1">
                <a:ea typeface="+mn-lt"/>
                <a:cs typeface="+mn-lt"/>
              </a:rPr>
              <a:t>even</a:t>
            </a:r>
            <a:r>
              <a:rPr lang="fr-FR" dirty="0">
                <a:ea typeface="+mn-lt"/>
                <a:cs typeface="+mn-lt"/>
              </a:rPr>
              <a:t> </a:t>
            </a:r>
            <a:r>
              <a:rPr lang="fr-FR" dirty="0" err="1">
                <a:ea typeface="+mn-lt"/>
                <a:cs typeface="+mn-lt"/>
              </a:rPr>
              <a:t>be</a:t>
            </a:r>
            <a:r>
              <a:rPr lang="fr-FR" dirty="0">
                <a:ea typeface="+mn-lt"/>
                <a:cs typeface="+mn-lt"/>
              </a:rPr>
              <a:t> </a:t>
            </a:r>
            <a:r>
              <a:rPr lang="fr-FR" dirty="0" err="1">
                <a:ea typeface="+mn-lt"/>
                <a:cs typeface="+mn-lt"/>
              </a:rPr>
              <a:t>considered</a:t>
            </a:r>
            <a:r>
              <a:rPr lang="fr-FR" dirty="0">
                <a:ea typeface="+mn-lt"/>
                <a:cs typeface="+mn-lt"/>
              </a:rPr>
              <a:t> as ‘native speakers’ of a new type of English. </a:t>
            </a:r>
          </a:p>
          <a:p>
            <a:endParaRPr lang="fr-FR" dirty="0">
              <a:ea typeface="+mn-lt"/>
              <a:cs typeface="+mn-lt"/>
            </a:endParaRPr>
          </a:p>
          <a:p>
            <a:r>
              <a:rPr lang="fr-FR" b="1" dirty="0" err="1">
                <a:ea typeface="+mn-lt"/>
                <a:cs typeface="+mn-lt"/>
              </a:rPr>
              <a:t>Task</a:t>
            </a:r>
            <a:r>
              <a:rPr lang="fr-FR" b="1" dirty="0">
                <a:ea typeface="+mn-lt"/>
                <a:cs typeface="+mn-lt"/>
              </a:rPr>
              <a:t>: You </a:t>
            </a:r>
            <a:r>
              <a:rPr lang="fr-FR" b="1" dirty="0" err="1">
                <a:ea typeface="+mn-lt"/>
                <a:cs typeface="+mn-lt"/>
              </a:rPr>
              <a:t>write</a:t>
            </a:r>
            <a:r>
              <a:rPr lang="fr-FR" b="1" dirty="0">
                <a:ea typeface="+mn-lt"/>
                <a:cs typeface="+mn-lt"/>
              </a:rPr>
              <a:t> a </a:t>
            </a:r>
            <a:r>
              <a:rPr lang="fr-FR" b="1" dirty="0" err="1">
                <a:ea typeface="+mn-lt"/>
                <a:cs typeface="+mn-lt"/>
              </a:rPr>
              <a:t>letter</a:t>
            </a:r>
            <a:r>
              <a:rPr lang="fr-FR" b="1" dirty="0">
                <a:ea typeface="+mn-lt"/>
                <a:cs typeface="+mn-lt"/>
              </a:rPr>
              <a:t> for </a:t>
            </a:r>
            <a:r>
              <a:rPr lang="fr-FR" b="1" dirty="0" err="1">
                <a:ea typeface="+mn-lt"/>
                <a:cs typeface="+mn-lt"/>
              </a:rPr>
              <a:t>your</a:t>
            </a:r>
            <a:r>
              <a:rPr lang="fr-FR" b="1" dirty="0">
                <a:ea typeface="+mn-lt"/>
                <a:cs typeface="+mn-lt"/>
              </a:rPr>
              <a:t> </a:t>
            </a:r>
            <a:r>
              <a:rPr lang="fr-FR" b="1" dirty="0" err="1">
                <a:ea typeface="+mn-lt"/>
                <a:cs typeface="+mn-lt"/>
              </a:rPr>
              <a:t>great-great-grandchild</a:t>
            </a:r>
            <a:r>
              <a:rPr lang="fr-FR" b="1" dirty="0">
                <a:ea typeface="+mn-lt"/>
                <a:cs typeface="+mn-lt"/>
              </a:rPr>
              <a:t>, </a:t>
            </a:r>
            <a:r>
              <a:rPr lang="fr-FR" b="1" dirty="0" err="1">
                <a:ea typeface="+mn-lt"/>
                <a:cs typeface="+mn-lt"/>
              </a:rPr>
              <a:t>who</a:t>
            </a:r>
            <a:r>
              <a:rPr lang="fr-FR" b="1" dirty="0">
                <a:ea typeface="+mn-lt"/>
                <a:cs typeface="+mn-lt"/>
              </a:rPr>
              <a:t> </a:t>
            </a:r>
            <a:r>
              <a:rPr lang="fr-FR" b="1" dirty="0" err="1">
                <a:ea typeface="+mn-lt"/>
                <a:cs typeface="+mn-lt"/>
              </a:rPr>
              <a:t>will</a:t>
            </a:r>
            <a:r>
              <a:rPr lang="fr-FR" b="1" dirty="0">
                <a:ea typeface="+mn-lt"/>
                <a:cs typeface="+mn-lt"/>
              </a:rPr>
              <a:t> </a:t>
            </a:r>
            <a:r>
              <a:rPr lang="fr-FR" b="1" dirty="0" err="1">
                <a:ea typeface="+mn-lt"/>
                <a:cs typeface="+mn-lt"/>
              </a:rPr>
              <a:t>be</a:t>
            </a:r>
            <a:r>
              <a:rPr lang="fr-FR" b="1" dirty="0">
                <a:ea typeface="+mn-lt"/>
                <a:cs typeface="+mn-lt"/>
              </a:rPr>
              <a:t> </a:t>
            </a:r>
            <a:r>
              <a:rPr lang="fr-FR" b="1" dirty="0" err="1">
                <a:ea typeface="+mn-lt"/>
                <a:cs typeface="+mn-lt"/>
              </a:rPr>
              <a:t>born</a:t>
            </a:r>
            <a:r>
              <a:rPr lang="fr-FR" b="1" dirty="0">
                <a:ea typeface="+mn-lt"/>
                <a:cs typeface="+mn-lt"/>
              </a:rPr>
              <a:t> in about a century.</a:t>
            </a:r>
            <a:endParaRPr lang="fr-FR" dirty="0"/>
          </a:p>
        </p:txBody>
      </p:sp>
    </p:spTree>
    <p:extLst>
      <p:ext uri="{BB962C8B-B14F-4D97-AF65-F5344CB8AC3E}">
        <p14:creationId xmlns:p14="http://schemas.microsoft.com/office/powerpoint/2010/main" val="2399796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3696F5-DF17-7052-2A61-175F66CC6B21}"/>
              </a:ext>
            </a:extLst>
          </p:cNvPr>
          <p:cNvSpPr>
            <a:spLocks noGrp="1"/>
          </p:cNvSpPr>
          <p:nvPr>
            <p:ph type="title"/>
          </p:nvPr>
        </p:nvSpPr>
        <p:spPr/>
        <p:txBody>
          <a:bodyPr/>
          <a:lstStyle/>
          <a:p>
            <a:r>
              <a:rPr lang="fr-FR" dirty="0" err="1"/>
              <a:t>Text</a:t>
            </a:r>
            <a:r>
              <a:rPr lang="fr-FR" dirty="0"/>
              <a:t> 2</a:t>
            </a:r>
          </a:p>
        </p:txBody>
      </p:sp>
      <p:sp>
        <p:nvSpPr>
          <p:cNvPr id="3" name="Espace réservé du contenu 2">
            <a:extLst>
              <a:ext uri="{FF2B5EF4-FFF2-40B4-BE49-F238E27FC236}">
                <a16:creationId xmlns:a16="http://schemas.microsoft.com/office/drawing/2014/main" id="{268A3CE0-B8BD-0280-F732-BD582C7740B5}"/>
              </a:ext>
            </a:extLst>
          </p:cNvPr>
          <p:cNvSpPr>
            <a:spLocks noGrp="1"/>
          </p:cNvSpPr>
          <p:nvPr>
            <p:ph idx="1"/>
          </p:nvPr>
        </p:nvSpPr>
        <p:spPr/>
        <p:txBody>
          <a:bodyPr vert="horz" lIns="91440" tIns="45720" rIns="91440" bIns="45720" rtlCol="0" anchor="t">
            <a:normAutofit fontScale="85000" lnSpcReduction="10000"/>
          </a:bodyPr>
          <a:lstStyle/>
          <a:p>
            <a:r>
              <a:rPr lang="fr-FR" b="1" dirty="0" err="1">
                <a:ea typeface="+mn-lt"/>
                <a:cs typeface="+mn-lt"/>
              </a:rPr>
              <a:t>VegNews</a:t>
            </a:r>
            <a:r>
              <a:rPr lang="fr-FR" b="1" dirty="0">
                <a:ea typeface="+mn-lt"/>
                <a:cs typeface="+mn-lt"/>
              </a:rPr>
              <a:t>:</a:t>
            </a:r>
            <a:r>
              <a:rPr lang="fr-FR" dirty="0">
                <a:ea typeface="+mn-lt"/>
                <a:cs typeface="+mn-lt"/>
              </a:rPr>
              <a:t> </a:t>
            </a:r>
            <a:r>
              <a:rPr lang="fr-FR" dirty="0" err="1">
                <a:ea typeface="+mn-lt"/>
                <a:cs typeface="+mn-lt"/>
              </a:rPr>
              <a:t>When</a:t>
            </a:r>
            <a:r>
              <a:rPr lang="fr-FR" dirty="0">
                <a:ea typeface="+mn-lt"/>
                <a:cs typeface="+mn-lt"/>
              </a:rPr>
              <a:t> and </a:t>
            </a:r>
            <a:r>
              <a:rPr lang="fr-FR" dirty="0" err="1">
                <a:ea typeface="+mn-lt"/>
                <a:cs typeface="+mn-lt"/>
              </a:rPr>
              <a:t>why</a:t>
            </a:r>
            <a:r>
              <a:rPr lang="fr-FR" dirty="0">
                <a:ea typeface="+mn-lt"/>
                <a:cs typeface="+mn-lt"/>
              </a:rPr>
              <a:t> </a:t>
            </a:r>
            <a:r>
              <a:rPr lang="fr-FR" dirty="0" err="1">
                <a:ea typeface="+mn-lt"/>
                <a:cs typeface="+mn-lt"/>
              </a:rPr>
              <a:t>did</a:t>
            </a:r>
            <a:r>
              <a:rPr lang="fr-FR" dirty="0">
                <a:ea typeface="+mn-lt"/>
                <a:cs typeface="+mn-lt"/>
              </a:rPr>
              <a:t> </a:t>
            </a:r>
            <a:r>
              <a:rPr lang="fr-FR" dirty="0" err="1">
                <a:ea typeface="+mn-lt"/>
                <a:cs typeface="+mn-lt"/>
              </a:rPr>
              <a:t>you</a:t>
            </a:r>
            <a:r>
              <a:rPr lang="fr-FR" dirty="0">
                <a:ea typeface="+mn-lt"/>
                <a:cs typeface="+mn-lt"/>
              </a:rPr>
              <a:t> go </a:t>
            </a:r>
            <a:r>
              <a:rPr lang="fr-FR" dirty="0" err="1">
                <a:ea typeface="+mn-lt"/>
                <a:cs typeface="+mn-lt"/>
              </a:rPr>
              <a:t>vegan</a:t>
            </a:r>
            <a:r>
              <a:rPr lang="fr-FR" dirty="0">
                <a:ea typeface="+mn-lt"/>
                <a:cs typeface="+mn-lt"/>
              </a:rPr>
              <a:t>?</a:t>
            </a:r>
            <a:br>
              <a:rPr lang="fr-FR" dirty="0">
                <a:ea typeface="+mn-lt"/>
                <a:cs typeface="+mn-lt"/>
              </a:rPr>
            </a:br>
            <a:r>
              <a:rPr lang="fr-FR" dirty="0">
                <a:ea typeface="+mn-lt"/>
                <a:cs typeface="+mn-lt"/>
              </a:rPr>
              <a:t>Cory Booker: I </a:t>
            </a:r>
            <a:r>
              <a:rPr lang="fr-FR" dirty="0" err="1">
                <a:ea typeface="+mn-lt"/>
                <a:cs typeface="+mn-lt"/>
              </a:rPr>
              <a:t>think</a:t>
            </a:r>
            <a:r>
              <a:rPr lang="fr-FR" dirty="0">
                <a:ea typeface="+mn-lt"/>
                <a:cs typeface="+mn-lt"/>
              </a:rPr>
              <a:t> </a:t>
            </a:r>
            <a:r>
              <a:rPr lang="fr-FR" dirty="0" err="1">
                <a:ea typeface="+mn-lt"/>
                <a:cs typeface="+mn-lt"/>
              </a:rPr>
              <a:t>my</a:t>
            </a:r>
            <a:r>
              <a:rPr lang="fr-FR" dirty="0">
                <a:ea typeface="+mn-lt"/>
                <a:cs typeface="+mn-lt"/>
              </a:rPr>
              <a:t> </a:t>
            </a:r>
            <a:r>
              <a:rPr lang="fr-FR" dirty="0" err="1">
                <a:ea typeface="+mn-lt"/>
                <a:cs typeface="+mn-lt"/>
              </a:rPr>
              <a:t>journey</a:t>
            </a:r>
            <a:r>
              <a:rPr lang="fr-FR" dirty="0">
                <a:ea typeface="+mn-lt"/>
                <a:cs typeface="+mn-lt"/>
              </a:rPr>
              <a:t> </a:t>
            </a:r>
            <a:r>
              <a:rPr lang="fr-FR" dirty="0" err="1">
                <a:ea typeface="+mn-lt"/>
                <a:cs typeface="+mn-lt"/>
              </a:rPr>
              <a:t>started</a:t>
            </a:r>
            <a:r>
              <a:rPr lang="fr-FR" dirty="0">
                <a:ea typeface="+mn-lt"/>
                <a:cs typeface="+mn-lt"/>
              </a:rPr>
              <a:t> in 1992. I </a:t>
            </a:r>
            <a:r>
              <a:rPr lang="fr-FR" dirty="0" err="1">
                <a:ea typeface="+mn-lt"/>
                <a:cs typeface="+mn-lt"/>
              </a:rPr>
              <a:t>was</a:t>
            </a:r>
            <a:r>
              <a:rPr lang="fr-FR" dirty="0">
                <a:ea typeface="+mn-lt"/>
                <a:cs typeface="+mn-lt"/>
              </a:rPr>
              <a:t> </a:t>
            </a:r>
            <a:r>
              <a:rPr lang="fr-FR" dirty="0" err="1">
                <a:ea typeface="+mn-lt"/>
                <a:cs typeface="+mn-lt"/>
              </a:rPr>
              <a:t>just</a:t>
            </a:r>
            <a:r>
              <a:rPr lang="fr-FR" dirty="0">
                <a:ea typeface="+mn-lt"/>
                <a:cs typeface="+mn-lt"/>
              </a:rPr>
              <a:t> </a:t>
            </a:r>
            <a:r>
              <a:rPr lang="fr-FR" dirty="0" err="1">
                <a:ea typeface="+mn-lt"/>
                <a:cs typeface="+mn-lt"/>
              </a:rPr>
              <a:t>coming</a:t>
            </a:r>
            <a:r>
              <a:rPr lang="fr-FR" dirty="0">
                <a:ea typeface="+mn-lt"/>
                <a:cs typeface="+mn-lt"/>
              </a:rPr>
              <a:t> off </a:t>
            </a:r>
            <a:r>
              <a:rPr lang="fr-FR" dirty="0" err="1">
                <a:ea typeface="+mn-lt"/>
                <a:cs typeface="+mn-lt"/>
              </a:rPr>
              <a:t>from</a:t>
            </a:r>
            <a:r>
              <a:rPr lang="fr-FR" dirty="0">
                <a:ea typeface="+mn-lt"/>
                <a:cs typeface="+mn-lt"/>
              </a:rPr>
              <a:t> </a:t>
            </a:r>
            <a:r>
              <a:rPr lang="fr-FR" dirty="0" err="1">
                <a:ea typeface="+mn-lt"/>
                <a:cs typeface="+mn-lt"/>
              </a:rPr>
              <a:t>playing</a:t>
            </a:r>
            <a:r>
              <a:rPr lang="fr-FR" dirty="0">
                <a:ea typeface="+mn-lt"/>
                <a:cs typeface="+mn-lt"/>
              </a:rPr>
              <a:t> </a:t>
            </a:r>
            <a:r>
              <a:rPr lang="fr-FR" dirty="0" err="1">
                <a:ea typeface="+mn-lt"/>
                <a:cs typeface="+mn-lt"/>
              </a:rPr>
              <a:t>varsity</a:t>
            </a:r>
            <a:r>
              <a:rPr lang="fr-FR" dirty="0">
                <a:ea typeface="+mn-lt"/>
                <a:cs typeface="+mn-lt"/>
              </a:rPr>
              <a:t> football for Stanford, about to start to </a:t>
            </a:r>
            <a:r>
              <a:rPr lang="fr-FR" dirty="0" err="1">
                <a:ea typeface="+mn-lt"/>
                <a:cs typeface="+mn-lt"/>
              </a:rPr>
              <a:t>play</a:t>
            </a:r>
            <a:r>
              <a:rPr lang="fr-FR" dirty="0">
                <a:ea typeface="+mn-lt"/>
                <a:cs typeface="+mn-lt"/>
              </a:rPr>
              <a:t> </a:t>
            </a:r>
            <a:r>
              <a:rPr lang="fr-FR" dirty="0" err="1">
                <a:ea typeface="+mn-lt"/>
                <a:cs typeface="+mn-lt"/>
              </a:rPr>
              <a:t>varsity</a:t>
            </a:r>
            <a:r>
              <a:rPr lang="fr-FR" dirty="0">
                <a:ea typeface="+mn-lt"/>
                <a:cs typeface="+mn-lt"/>
              </a:rPr>
              <a:t> basketball for Oxford, and I </a:t>
            </a:r>
            <a:r>
              <a:rPr lang="fr-FR" dirty="0" err="1">
                <a:ea typeface="+mn-lt"/>
                <a:cs typeface="+mn-lt"/>
              </a:rPr>
              <a:t>really</a:t>
            </a:r>
            <a:r>
              <a:rPr lang="fr-FR" dirty="0">
                <a:ea typeface="+mn-lt"/>
                <a:cs typeface="+mn-lt"/>
              </a:rPr>
              <a:t> </a:t>
            </a:r>
            <a:r>
              <a:rPr lang="fr-FR" dirty="0" err="1">
                <a:ea typeface="+mn-lt"/>
                <a:cs typeface="+mn-lt"/>
              </a:rPr>
              <a:t>believed</a:t>
            </a:r>
            <a:r>
              <a:rPr lang="fr-FR" dirty="0">
                <a:ea typeface="+mn-lt"/>
                <a:cs typeface="+mn-lt"/>
              </a:rPr>
              <a:t> </a:t>
            </a:r>
            <a:r>
              <a:rPr lang="fr-FR" dirty="0" err="1">
                <a:ea typeface="+mn-lt"/>
                <a:cs typeface="+mn-lt"/>
              </a:rPr>
              <a:t>what</a:t>
            </a:r>
            <a:r>
              <a:rPr lang="fr-FR" dirty="0">
                <a:ea typeface="+mn-lt"/>
                <a:cs typeface="+mn-lt"/>
              </a:rPr>
              <a:t> Gandhi </a:t>
            </a:r>
            <a:r>
              <a:rPr lang="fr-FR" dirty="0" err="1">
                <a:ea typeface="+mn-lt"/>
                <a:cs typeface="+mn-lt"/>
              </a:rPr>
              <a:t>titled</a:t>
            </a:r>
            <a:r>
              <a:rPr lang="fr-FR" dirty="0">
                <a:ea typeface="+mn-lt"/>
                <a:cs typeface="+mn-lt"/>
              </a:rPr>
              <a:t> </a:t>
            </a:r>
            <a:r>
              <a:rPr lang="fr-FR" dirty="0" err="1">
                <a:ea typeface="+mn-lt"/>
                <a:cs typeface="+mn-lt"/>
              </a:rPr>
              <a:t>his</a:t>
            </a:r>
            <a:r>
              <a:rPr lang="fr-FR" dirty="0">
                <a:ea typeface="+mn-lt"/>
                <a:cs typeface="+mn-lt"/>
              </a:rPr>
              <a:t> </a:t>
            </a:r>
            <a:r>
              <a:rPr lang="fr-FR" dirty="0" err="1">
                <a:ea typeface="+mn-lt"/>
                <a:cs typeface="+mn-lt"/>
              </a:rPr>
              <a:t>autobiography</a:t>
            </a:r>
            <a:r>
              <a:rPr lang="fr-FR" dirty="0">
                <a:ea typeface="+mn-lt"/>
                <a:cs typeface="+mn-lt"/>
              </a:rPr>
              <a:t>, The Story of </a:t>
            </a:r>
            <a:r>
              <a:rPr lang="fr-FR" dirty="0" err="1">
                <a:ea typeface="+mn-lt"/>
                <a:cs typeface="+mn-lt"/>
              </a:rPr>
              <a:t>My</a:t>
            </a:r>
            <a:r>
              <a:rPr lang="fr-FR" dirty="0">
                <a:ea typeface="+mn-lt"/>
                <a:cs typeface="+mn-lt"/>
              </a:rPr>
              <a:t> </a:t>
            </a:r>
            <a:r>
              <a:rPr lang="fr-FR" dirty="0" err="1">
                <a:ea typeface="+mn-lt"/>
                <a:cs typeface="+mn-lt"/>
              </a:rPr>
              <a:t>Experiments</a:t>
            </a:r>
            <a:r>
              <a:rPr lang="fr-FR" dirty="0">
                <a:ea typeface="+mn-lt"/>
                <a:cs typeface="+mn-lt"/>
              </a:rPr>
              <a:t> </a:t>
            </a:r>
            <a:r>
              <a:rPr lang="fr-FR" dirty="0" err="1">
                <a:ea typeface="+mn-lt"/>
                <a:cs typeface="+mn-lt"/>
              </a:rPr>
              <a:t>with</a:t>
            </a:r>
            <a:r>
              <a:rPr lang="fr-FR" dirty="0">
                <a:ea typeface="+mn-lt"/>
                <a:cs typeface="+mn-lt"/>
              </a:rPr>
              <a:t> Truth. So, I </a:t>
            </a:r>
            <a:r>
              <a:rPr lang="fr-FR" dirty="0" err="1">
                <a:ea typeface="+mn-lt"/>
                <a:cs typeface="+mn-lt"/>
              </a:rPr>
              <a:t>tried</a:t>
            </a:r>
            <a:r>
              <a:rPr lang="fr-FR" dirty="0">
                <a:ea typeface="+mn-lt"/>
                <a:cs typeface="+mn-lt"/>
              </a:rPr>
              <a:t> to </a:t>
            </a:r>
            <a:r>
              <a:rPr lang="fr-FR" dirty="0" err="1">
                <a:ea typeface="+mn-lt"/>
                <a:cs typeface="+mn-lt"/>
              </a:rPr>
              <a:t>experiment</a:t>
            </a:r>
            <a:r>
              <a:rPr lang="fr-FR" dirty="0">
                <a:ea typeface="+mn-lt"/>
                <a:cs typeface="+mn-lt"/>
              </a:rPr>
              <a:t> </a:t>
            </a:r>
            <a:r>
              <a:rPr lang="fr-FR" dirty="0" err="1">
                <a:ea typeface="+mn-lt"/>
                <a:cs typeface="+mn-lt"/>
              </a:rPr>
              <a:t>with</a:t>
            </a:r>
            <a:r>
              <a:rPr lang="fr-FR" dirty="0">
                <a:ea typeface="+mn-lt"/>
                <a:cs typeface="+mn-lt"/>
              </a:rPr>
              <a:t> </a:t>
            </a:r>
            <a:r>
              <a:rPr lang="fr-FR" dirty="0" err="1">
                <a:ea typeface="+mn-lt"/>
                <a:cs typeface="+mn-lt"/>
              </a:rPr>
              <a:t>his</a:t>
            </a:r>
            <a:r>
              <a:rPr lang="fr-FR" dirty="0">
                <a:ea typeface="+mn-lt"/>
                <a:cs typeface="+mn-lt"/>
              </a:rPr>
              <a:t> </a:t>
            </a:r>
            <a:r>
              <a:rPr lang="fr-FR" dirty="0" err="1">
                <a:ea typeface="+mn-lt"/>
                <a:cs typeface="+mn-lt"/>
              </a:rPr>
              <a:t>vegetarian</a:t>
            </a:r>
            <a:r>
              <a:rPr lang="fr-FR" dirty="0">
                <a:ea typeface="+mn-lt"/>
                <a:cs typeface="+mn-lt"/>
              </a:rPr>
              <a:t> </a:t>
            </a:r>
            <a:r>
              <a:rPr lang="fr-FR" dirty="0" err="1">
                <a:ea typeface="+mn-lt"/>
                <a:cs typeface="+mn-lt"/>
              </a:rPr>
              <a:t>diet</a:t>
            </a:r>
            <a:r>
              <a:rPr lang="fr-FR" dirty="0">
                <a:ea typeface="+mn-lt"/>
                <a:cs typeface="+mn-lt"/>
              </a:rPr>
              <a:t> and </a:t>
            </a:r>
            <a:r>
              <a:rPr lang="fr-FR" dirty="0" err="1">
                <a:ea typeface="+mn-lt"/>
                <a:cs typeface="+mn-lt"/>
              </a:rPr>
              <a:t>see</a:t>
            </a:r>
            <a:r>
              <a:rPr lang="fr-FR" dirty="0">
                <a:ea typeface="+mn-lt"/>
                <a:cs typeface="+mn-lt"/>
              </a:rPr>
              <a:t> how I </a:t>
            </a:r>
            <a:r>
              <a:rPr lang="fr-FR" dirty="0" err="1">
                <a:ea typeface="+mn-lt"/>
                <a:cs typeface="+mn-lt"/>
              </a:rPr>
              <a:t>felt</a:t>
            </a:r>
            <a:r>
              <a:rPr lang="fr-FR" dirty="0">
                <a:ea typeface="+mn-lt"/>
                <a:cs typeface="+mn-lt"/>
              </a:rPr>
              <a:t>. And </a:t>
            </a:r>
            <a:r>
              <a:rPr lang="fr-FR" dirty="0" err="1">
                <a:ea typeface="+mn-lt"/>
                <a:cs typeface="+mn-lt"/>
              </a:rPr>
              <a:t>my</a:t>
            </a:r>
            <a:r>
              <a:rPr lang="fr-FR" dirty="0">
                <a:ea typeface="+mn-lt"/>
                <a:cs typeface="+mn-lt"/>
              </a:rPr>
              <a:t> body </a:t>
            </a:r>
            <a:r>
              <a:rPr lang="fr-FR" dirty="0" err="1">
                <a:ea typeface="+mn-lt"/>
                <a:cs typeface="+mn-lt"/>
              </a:rPr>
              <a:t>just</a:t>
            </a:r>
            <a:r>
              <a:rPr lang="fr-FR" dirty="0">
                <a:ea typeface="+mn-lt"/>
                <a:cs typeface="+mn-lt"/>
              </a:rPr>
              <a:t> </a:t>
            </a:r>
            <a:r>
              <a:rPr lang="fr-FR" dirty="0" err="1">
                <a:ea typeface="+mn-lt"/>
                <a:cs typeface="+mn-lt"/>
              </a:rPr>
              <a:t>took</a:t>
            </a:r>
            <a:r>
              <a:rPr lang="fr-FR" dirty="0">
                <a:ea typeface="+mn-lt"/>
                <a:cs typeface="+mn-lt"/>
              </a:rPr>
              <a:t> off; </a:t>
            </a:r>
            <a:r>
              <a:rPr lang="fr-FR" dirty="0" err="1">
                <a:ea typeface="+mn-lt"/>
                <a:cs typeface="+mn-lt"/>
              </a:rPr>
              <a:t>it</a:t>
            </a:r>
            <a:r>
              <a:rPr lang="fr-FR" dirty="0">
                <a:ea typeface="+mn-lt"/>
                <a:cs typeface="+mn-lt"/>
              </a:rPr>
              <a:t> </a:t>
            </a:r>
            <a:r>
              <a:rPr lang="fr-FR" dirty="0" err="1">
                <a:ea typeface="+mn-lt"/>
                <a:cs typeface="+mn-lt"/>
              </a:rPr>
              <a:t>was</a:t>
            </a:r>
            <a:r>
              <a:rPr lang="fr-FR" dirty="0">
                <a:ea typeface="+mn-lt"/>
                <a:cs typeface="+mn-lt"/>
              </a:rPr>
              <a:t> like </a:t>
            </a:r>
            <a:r>
              <a:rPr lang="fr-FR" dirty="0" err="1">
                <a:ea typeface="+mn-lt"/>
                <a:cs typeface="+mn-lt"/>
              </a:rPr>
              <a:t>somebody</a:t>
            </a:r>
            <a:r>
              <a:rPr lang="fr-FR" dirty="0">
                <a:ea typeface="+mn-lt"/>
                <a:cs typeface="+mn-lt"/>
              </a:rPr>
              <a:t> </a:t>
            </a:r>
            <a:r>
              <a:rPr lang="fr-FR" dirty="0" err="1">
                <a:ea typeface="+mn-lt"/>
                <a:cs typeface="+mn-lt"/>
              </a:rPr>
              <a:t>lifted</a:t>
            </a:r>
            <a:r>
              <a:rPr lang="fr-FR" dirty="0">
                <a:ea typeface="+mn-lt"/>
                <a:cs typeface="+mn-lt"/>
              </a:rPr>
              <a:t> off a </a:t>
            </a:r>
            <a:r>
              <a:rPr lang="fr-FR" dirty="0" err="1">
                <a:ea typeface="+mn-lt"/>
                <a:cs typeface="+mn-lt"/>
              </a:rPr>
              <a:t>twenty</a:t>
            </a:r>
            <a:r>
              <a:rPr lang="fr-FR" dirty="0">
                <a:ea typeface="+mn-lt"/>
                <a:cs typeface="+mn-lt"/>
              </a:rPr>
              <a:t>-pound </a:t>
            </a:r>
            <a:r>
              <a:rPr lang="fr-FR" dirty="0" err="1">
                <a:ea typeface="+mn-lt"/>
                <a:cs typeface="+mn-lt"/>
              </a:rPr>
              <a:t>weighted</a:t>
            </a:r>
            <a:r>
              <a:rPr lang="fr-FR" dirty="0">
                <a:ea typeface="+mn-lt"/>
                <a:cs typeface="+mn-lt"/>
              </a:rPr>
              <a:t> </a:t>
            </a:r>
            <a:r>
              <a:rPr lang="fr-FR" dirty="0" err="1">
                <a:ea typeface="+mn-lt"/>
                <a:cs typeface="+mn-lt"/>
              </a:rPr>
              <a:t>vest</a:t>
            </a:r>
            <a:r>
              <a:rPr lang="fr-FR" dirty="0">
                <a:ea typeface="+mn-lt"/>
                <a:cs typeface="+mn-lt"/>
              </a:rPr>
              <a:t>. </a:t>
            </a:r>
            <a:r>
              <a:rPr lang="fr-FR" dirty="0" err="1">
                <a:ea typeface="+mn-lt"/>
                <a:cs typeface="+mn-lt"/>
              </a:rPr>
              <a:t>My</a:t>
            </a:r>
            <a:r>
              <a:rPr lang="fr-FR" dirty="0">
                <a:ea typeface="+mn-lt"/>
                <a:cs typeface="+mn-lt"/>
              </a:rPr>
              <a:t> </a:t>
            </a:r>
            <a:r>
              <a:rPr lang="fr-FR" dirty="0" err="1">
                <a:ea typeface="+mn-lt"/>
                <a:cs typeface="+mn-lt"/>
              </a:rPr>
              <a:t>sleep</a:t>
            </a:r>
            <a:r>
              <a:rPr lang="fr-FR" dirty="0">
                <a:ea typeface="+mn-lt"/>
                <a:cs typeface="+mn-lt"/>
              </a:rPr>
              <a:t> patterns </a:t>
            </a:r>
            <a:r>
              <a:rPr lang="fr-FR" dirty="0" err="1">
                <a:ea typeface="+mn-lt"/>
                <a:cs typeface="+mn-lt"/>
              </a:rPr>
              <a:t>got</a:t>
            </a:r>
            <a:r>
              <a:rPr lang="fr-FR" dirty="0">
                <a:ea typeface="+mn-lt"/>
                <a:cs typeface="+mn-lt"/>
              </a:rPr>
              <a:t> </a:t>
            </a:r>
            <a:r>
              <a:rPr lang="fr-FR" dirty="0" err="1">
                <a:ea typeface="+mn-lt"/>
                <a:cs typeface="+mn-lt"/>
              </a:rPr>
              <a:t>better</a:t>
            </a:r>
            <a:r>
              <a:rPr lang="fr-FR" dirty="0">
                <a:ea typeface="+mn-lt"/>
                <a:cs typeface="+mn-lt"/>
              </a:rPr>
              <a:t>, I </a:t>
            </a:r>
            <a:r>
              <a:rPr lang="fr-FR" dirty="0" err="1">
                <a:ea typeface="+mn-lt"/>
                <a:cs typeface="+mn-lt"/>
              </a:rPr>
              <a:t>felt</a:t>
            </a:r>
            <a:r>
              <a:rPr lang="fr-FR" dirty="0">
                <a:ea typeface="+mn-lt"/>
                <a:cs typeface="+mn-lt"/>
              </a:rPr>
              <a:t> more </a:t>
            </a:r>
            <a:r>
              <a:rPr lang="fr-FR" dirty="0" err="1">
                <a:ea typeface="+mn-lt"/>
                <a:cs typeface="+mn-lt"/>
              </a:rPr>
              <a:t>energy</a:t>
            </a:r>
            <a:r>
              <a:rPr lang="fr-FR" dirty="0">
                <a:ea typeface="+mn-lt"/>
                <a:cs typeface="+mn-lt"/>
              </a:rPr>
              <a:t>, </a:t>
            </a:r>
            <a:r>
              <a:rPr lang="fr-FR" dirty="0" err="1">
                <a:ea typeface="+mn-lt"/>
                <a:cs typeface="+mn-lt"/>
              </a:rPr>
              <a:t>better</a:t>
            </a:r>
            <a:r>
              <a:rPr lang="fr-FR" dirty="0">
                <a:ea typeface="+mn-lt"/>
                <a:cs typeface="+mn-lt"/>
              </a:rPr>
              <a:t> </a:t>
            </a:r>
            <a:r>
              <a:rPr lang="fr-FR" dirty="0" err="1">
                <a:ea typeface="+mn-lt"/>
                <a:cs typeface="+mn-lt"/>
              </a:rPr>
              <a:t>recovery</a:t>
            </a:r>
            <a:r>
              <a:rPr lang="fr-FR" dirty="0">
                <a:ea typeface="+mn-lt"/>
                <a:cs typeface="+mn-lt"/>
              </a:rPr>
              <a:t> </a:t>
            </a:r>
            <a:r>
              <a:rPr lang="fr-FR" dirty="0" err="1">
                <a:ea typeface="+mn-lt"/>
                <a:cs typeface="+mn-lt"/>
              </a:rPr>
              <a:t>after</a:t>
            </a:r>
            <a:r>
              <a:rPr lang="fr-FR" dirty="0">
                <a:ea typeface="+mn-lt"/>
                <a:cs typeface="+mn-lt"/>
              </a:rPr>
              <a:t> </a:t>
            </a:r>
            <a:r>
              <a:rPr lang="fr-FR" dirty="0" err="1">
                <a:ea typeface="+mn-lt"/>
                <a:cs typeface="+mn-lt"/>
              </a:rPr>
              <a:t>workouts</a:t>
            </a:r>
            <a:r>
              <a:rPr lang="fr-FR" dirty="0">
                <a:ea typeface="+mn-lt"/>
                <a:cs typeface="+mn-lt"/>
              </a:rPr>
              <a:t>. I </a:t>
            </a:r>
            <a:r>
              <a:rPr lang="fr-FR" dirty="0" err="1">
                <a:ea typeface="+mn-lt"/>
                <a:cs typeface="+mn-lt"/>
              </a:rPr>
              <a:t>was</a:t>
            </a:r>
            <a:r>
              <a:rPr lang="fr-FR" dirty="0">
                <a:ea typeface="+mn-lt"/>
                <a:cs typeface="+mn-lt"/>
              </a:rPr>
              <a:t> like, “Oh </a:t>
            </a:r>
            <a:r>
              <a:rPr lang="fr-FR" dirty="0" err="1">
                <a:ea typeface="+mn-lt"/>
                <a:cs typeface="+mn-lt"/>
              </a:rPr>
              <a:t>My</a:t>
            </a:r>
            <a:r>
              <a:rPr lang="fr-FR" dirty="0">
                <a:ea typeface="+mn-lt"/>
                <a:cs typeface="+mn-lt"/>
              </a:rPr>
              <a:t> </a:t>
            </a:r>
            <a:r>
              <a:rPr lang="fr-FR" dirty="0" err="1">
                <a:ea typeface="+mn-lt"/>
                <a:cs typeface="+mn-lt"/>
              </a:rPr>
              <a:t>Gosh</a:t>
            </a:r>
            <a:r>
              <a:rPr lang="fr-FR" dirty="0">
                <a:ea typeface="+mn-lt"/>
                <a:cs typeface="+mn-lt"/>
              </a:rPr>
              <a:t>, I </a:t>
            </a:r>
            <a:r>
              <a:rPr lang="fr-FR" dirty="0" err="1">
                <a:ea typeface="+mn-lt"/>
                <a:cs typeface="+mn-lt"/>
              </a:rPr>
              <a:t>will</a:t>
            </a:r>
            <a:r>
              <a:rPr lang="fr-FR" dirty="0">
                <a:ea typeface="+mn-lt"/>
                <a:cs typeface="+mn-lt"/>
              </a:rPr>
              <a:t> </a:t>
            </a:r>
            <a:r>
              <a:rPr lang="fr-FR" dirty="0" err="1">
                <a:ea typeface="+mn-lt"/>
                <a:cs typeface="+mn-lt"/>
              </a:rPr>
              <a:t>never</a:t>
            </a:r>
            <a:r>
              <a:rPr lang="fr-FR" dirty="0">
                <a:ea typeface="+mn-lt"/>
                <a:cs typeface="+mn-lt"/>
              </a:rPr>
              <a:t> go back to </a:t>
            </a:r>
            <a:r>
              <a:rPr lang="fr-FR" dirty="0" err="1">
                <a:ea typeface="+mn-lt"/>
                <a:cs typeface="+mn-lt"/>
              </a:rPr>
              <a:t>eating</a:t>
            </a:r>
            <a:r>
              <a:rPr lang="fr-FR" dirty="0">
                <a:ea typeface="+mn-lt"/>
                <a:cs typeface="+mn-lt"/>
              </a:rPr>
              <a:t> </a:t>
            </a:r>
            <a:r>
              <a:rPr lang="fr-FR" dirty="0" err="1">
                <a:ea typeface="+mn-lt"/>
                <a:cs typeface="+mn-lt"/>
              </a:rPr>
              <a:t>meat</a:t>
            </a:r>
            <a:r>
              <a:rPr lang="fr-FR" dirty="0">
                <a:ea typeface="+mn-lt"/>
                <a:cs typeface="+mn-lt"/>
              </a:rPr>
              <a:t>. I </a:t>
            </a:r>
            <a:r>
              <a:rPr lang="fr-FR" dirty="0" err="1">
                <a:ea typeface="+mn-lt"/>
                <a:cs typeface="+mn-lt"/>
              </a:rPr>
              <a:t>started</a:t>
            </a:r>
            <a:r>
              <a:rPr lang="fr-FR" dirty="0">
                <a:ea typeface="+mn-lt"/>
                <a:cs typeface="+mn-lt"/>
              </a:rPr>
              <a:t> </a:t>
            </a:r>
            <a:r>
              <a:rPr lang="fr-FR" dirty="0" err="1">
                <a:ea typeface="+mn-lt"/>
                <a:cs typeface="+mn-lt"/>
              </a:rPr>
              <a:t>becoming</a:t>
            </a:r>
            <a:r>
              <a:rPr lang="fr-FR" dirty="0">
                <a:ea typeface="+mn-lt"/>
                <a:cs typeface="+mn-lt"/>
              </a:rPr>
              <a:t> a </a:t>
            </a:r>
            <a:r>
              <a:rPr lang="fr-FR" dirty="0" err="1">
                <a:ea typeface="+mn-lt"/>
                <a:cs typeface="+mn-lt"/>
              </a:rPr>
              <a:t>vegetarian</a:t>
            </a:r>
            <a:r>
              <a:rPr lang="fr-FR" dirty="0">
                <a:ea typeface="+mn-lt"/>
                <a:cs typeface="+mn-lt"/>
              </a:rPr>
              <a:t>, but </a:t>
            </a:r>
            <a:r>
              <a:rPr lang="fr-FR" dirty="0" err="1">
                <a:ea typeface="+mn-lt"/>
                <a:cs typeface="+mn-lt"/>
              </a:rPr>
              <a:t>then</a:t>
            </a:r>
            <a:r>
              <a:rPr lang="fr-FR" dirty="0">
                <a:ea typeface="+mn-lt"/>
                <a:cs typeface="+mn-lt"/>
              </a:rPr>
              <a:t>, </a:t>
            </a:r>
            <a:r>
              <a:rPr lang="fr-FR" dirty="0" err="1">
                <a:ea typeface="+mn-lt"/>
                <a:cs typeface="+mn-lt"/>
              </a:rPr>
              <a:t>it</a:t>
            </a:r>
            <a:r>
              <a:rPr lang="fr-FR" dirty="0">
                <a:ea typeface="+mn-lt"/>
                <a:cs typeface="+mn-lt"/>
              </a:rPr>
              <a:t> made me </a:t>
            </a:r>
            <a:r>
              <a:rPr lang="fr-FR" dirty="0" err="1">
                <a:ea typeface="+mn-lt"/>
                <a:cs typeface="+mn-lt"/>
              </a:rPr>
              <a:t>insanely</a:t>
            </a:r>
            <a:r>
              <a:rPr lang="fr-FR" dirty="0">
                <a:ea typeface="+mn-lt"/>
                <a:cs typeface="+mn-lt"/>
              </a:rPr>
              <a:t> </a:t>
            </a:r>
            <a:r>
              <a:rPr lang="fr-FR" dirty="0" err="1">
                <a:ea typeface="+mn-lt"/>
                <a:cs typeface="+mn-lt"/>
              </a:rPr>
              <a:t>curious</a:t>
            </a:r>
            <a:r>
              <a:rPr lang="fr-FR" dirty="0">
                <a:ea typeface="+mn-lt"/>
                <a:cs typeface="+mn-lt"/>
              </a:rPr>
              <a:t>, like </a:t>
            </a:r>
            <a:r>
              <a:rPr lang="fr-FR" dirty="0" err="1">
                <a:ea typeface="+mn-lt"/>
                <a:cs typeface="+mn-lt"/>
              </a:rPr>
              <a:t>why</a:t>
            </a:r>
            <a:r>
              <a:rPr lang="fr-FR" dirty="0">
                <a:ea typeface="+mn-lt"/>
                <a:cs typeface="+mn-lt"/>
              </a:rPr>
              <a:t> </a:t>
            </a:r>
            <a:r>
              <a:rPr lang="fr-FR" dirty="0" err="1">
                <a:ea typeface="+mn-lt"/>
                <a:cs typeface="+mn-lt"/>
              </a:rPr>
              <a:t>is</a:t>
            </a:r>
            <a:r>
              <a:rPr lang="fr-FR" dirty="0">
                <a:ea typeface="+mn-lt"/>
                <a:cs typeface="+mn-lt"/>
              </a:rPr>
              <a:t> </a:t>
            </a:r>
            <a:r>
              <a:rPr lang="fr-FR" dirty="0" err="1">
                <a:ea typeface="+mn-lt"/>
                <a:cs typeface="+mn-lt"/>
              </a:rPr>
              <a:t>my</a:t>
            </a:r>
            <a:r>
              <a:rPr lang="fr-FR" dirty="0">
                <a:ea typeface="+mn-lt"/>
                <a:cs typeface="+mn-lt"/>
              </a:rPr>
              <a:t> body </a:t>
            </a:r>
            <a:r>
              <a:rPr lang="fr-FR" dirty="0" err="1">
                <a:ea typeface="+mn-lt"/>
                <a:cs typeface="+mn-lt"/>
              </a:rPr>
              <a:t>reacting</a:t>
            </a:r>
            <a:r>
              <a:rPr lang="fr-FR" dirty="0">
                <a:ea typeface="+mn-lt"/>
                <a:cs typeface="+mn-lt"/>
              </a:rPr>
              <a:t> </a:t>
            </a:r>
            <a:r>
              <a:rPr lang="fr-FR" dirty="0" err="1">
                <a:ea typeface="+mn-lt"/>
                <a:cs typeface="+mn-lt"/>
              </a:rPr>
              <a:t>this</a:t>
            </a:r>
            <a:r>
              <a:rPr lang="fr-FR" dirty="0">
                <a:ea typeface="+mn-lt"/>
                <a:cs typeface="+mn-lt"/>
              </a:rPr>
              <a:t> </a:t>
            </a:r>
            <a:r>
              <a:rPr lang="fr-FR" dirty="0" err="1">
                <a:ea typeface="+mn-lt"/>
                <a:cs typeface="+mn-lt"/>
              </a:rPr>
              <a:t>way</a:t>
            </a:r>
            <a:r>
              <a:rPr lang="fr-FR" dirty="0">
                <a:ea typeface="+mn-lt"/>
                <a:cs typeface="+mn-lt"/>
              </a:rPr>
              <a:t>? I </a:t>
            </a:r>
            <a:r>
              <a:rPr lang="fr-FR" dirty="0" err="1">
                <a:ea typeface="+mn-lt"/>
                <a:cs typeface="+mn-lt"/>
              </a:rPr>
              <a:t>just</a:t>
            </a:r>
            <a:r>
              <a:rPr lang="fr-FR" dirty="0">
                <a:ea typeface="+mn-lt"/>
                <a:cs typeface="+mn-lt"/>
              </a:rPr>
              <a:t> </a:t>
            </a:r>
            <a:r>
              <a:rPr lang="fr-FR" dirty="0" err="1">
                <a:ea typeface="+mn-lt"/>
                <a:cs typeface="+mn-lt"/>
              </a:rPr>
              <a:t>started</a:t>
            </a:r>
            <a:r>
              <a:rPr lang="fr-FR" dirty="0">
                <a:ea typeface="+mn-lt"/>
                <a:cs typeface="+mn-lt"/>
              </a:rPr>
              <a:t> </a:t>
            </a:r>
            <a:r>
              <a:rPr lang="fr-FR" dirty="0" err="1">
                <a:ea typeface="+mn-lt"/>
                <a:cs typeface="+mn-lt"/>
              </a:rPr>
              <a:t>reading</a:t>
            </a:r>
            <a:r>
              <a:rPr lang="fr-FR" dirty="0">
                <a:ea typeface="+mn-lt"/>
                <a:cs typeface="+mn-lt"/>
              </a:rPr>
              <a:t> about </a:t>
            </a:r>
            <a:r>
              <a:rPr lang="fr-FR" dirty="0" err="1">
                <a:ea typeface="+mn-lt"/>
                <a:cs typeface="+mn-lt"/>
              </a:rPr>
              <a:t>health</a:t>
            </a:r>
            <a:r>
              <a:rPr lang="fr-FR" dirty="0">
                <a:ea typeface="+mn-lt"/>
                <a:cs typeface="+mn-lt"/>
              </a:rPr>
              <a:t> and fitness. I </a:t>
            </a:r>
            <a:r>
              <a:rPr lang="fr-FR" dirty="0" err="1">
                <a:ea typeface="+mn-lt"/>
                <a:cs typeface="+mn-lt"/>
              </a:rPr>
              <a:t>found</a:t>
            </a:r>
            <a:r>
              <a:rPr lang="fr-FR" dirty="0">
                <a:ea typeface="+mn-lt"/>
                <a:cs typeface="+mn-lt"/>
              </a:rPr>
              <a:t> the data </a:t>
            </a:r>
            <a:r>
              <a:rPr lang="fr-FR" dirty="0" err="1">
                <a:ea typeface="+mn-lt"/>
                <a:cs typeface="+mn-lt"/>
              </a:rPr>
              <a:t>that</a:t>
            </a:r>
            <a:r>
              <a:rPr lang="fr-FR" dirty="0">
                <a:ea typeface="+mn-lt"/>
                <a:cs typeface="+mn-lt"/>
              </a:rPr>
              <a:t> </a:t>
            </a:r>
            <a:r>
              <a:rPr lang="fr-FR" dirty="0" err="1">
                <a:ea typeface="+mn-lt"/>
                <a:cs typeface="+mn-lt"/>
              </a:rPr>
              <a:t>began</a:t>
            </a:r>
            <a:r>
              <a:rPr lang="fr-FR" dirty="0">
                <a:ea typeface="+mn-lt"/>
                <a:cs typeface="+mn-lt"/>
              </a:rPr>
              <a:t> to </a:t>
            </a:r>
            <a:r>
              <a:rPr lang="fr-FR" dirty="0" err="1">
                <a:ea typeface="+mn-lt"/>
                <a:cs typeface="+mn-lt"/>
              </a:rPr>
              <a:t>reaffirm</a:t>
            </a:r>
            <a:r>
              <a:rPr lang="fr-FR" dirty="0">
                <a:ea typeface="+mn-lt"/>
                <a:cs typeface="+mn-lt"/>
              </a:rPr>
              <a:t> </a:t>
            </a:r>
            <a:r>
              <a:rPr lang="fr-FR" dirty="0" err="1">
                <a:ea typeface="+mn-lt"/>
                <a:cs typeface="+mn-lt"/>
              </a:rPr>
              <a:t>my</a:t>
            </a:r>
            <a:r>
              <a:rPr lang="fr-FR" dirty="0">
                <a:ea typeface="+mn-lt"/>
                <a:cs typeface="+mn-lt"/>
              </a:rPr>
              <a:t> </a:t>
            </a:r>
            <a:r>
              <a:rPr lang="fr-FR" dirty="0" err="1">
                <a:ea typeface="+mn-lt"/>
                <a:cs typeface="+mn-lt"/>
              </a:rPr>
              <a:t>vegetarianism</a:t>
            </a:r>
            <a:r>
              <a:rPr lang="fr-FR" dirty="0">
                <a:ea typeface="+mn-lt"/>
                <a:cs typeface="+mn-lt"/>
              </a:rPr>
              <a:t>. In </a:t>
            </a:r>
            <a:r>
              <a:rPr lang="fr-FR" dirty="0" err="1">
                <a:ea typeface="+mn-lt"/>
                <a:cs typeface="+mn-lt"/>
              </a:rPr>
              <a:t>fact</a:t>
            </a:r>
            <a:r>
              <a:rPr lang="fr-FR" dirty="0">
                <a:ea typeface="+mn-lt"/>
                <a:cs typeface="+mn-lt"/>
              </a:rPr>
              <a:t>, </a:t>
            </a:r>
            <a:r>
              <a:rPr lang="fr-FR" dirty="0" err="1">
                <a:ea typeface="+mn-lt"/>
                <a:cs typeface="+mn-lt"/>
              </a:rPr>
              <a:t>it</a:t>
            </a:r>
            <a:r>
              <a:rPr lang="fr-FR" dirty="0">
                <a:ea typeface="+mn-lt"/>
                <a:cs typeface="+mn-lt"/>
              </a:rPr>
              <a:t> </a:t>
            </a:r>
            <a:r>
              <a:rPr lang="fr-FR" dirty="0" err="1">
                <a:ea typeface="+mn-lt"/>
                <a:cs typeface="+mn-lt"/>
              </a:rPr>
              <a:t>led</a:t>
            </a:r>
            <a:r>
              <a:rPr lang="fr-FR" dirty="0">
                <a:ea typeface="+mn-lt"/>
                <a:cs typeface="+mn-lt"/>
              </a:rPr>
              <a:t> me to more about </a:t>
            </a:r>
            <a:r>
              <a:rPr lang="fr-FR" dirty="0" err="1">
                <a:ea typeface="+mn-lt"/>
                <a:cs typeface="+mn-lt"/>
              </a:rPr>
              <a:t>our</a:t>
            </a:r>
            <a:r>
              <a:rPr lang="fr-FR" dirty="0">
                <a:ea typeface="+mn-lt"/>
                <a:cs typeface="+mn-lt"/>
              </a:rPr>
              <a:t> </a:t>
            </a:r>
            <a:r>
              <a:rPr lang="fr-FR" dirty="0" err="1">
                <a:ea typeface="+mn-lt"/>
                <a:cs typeface="+mn-lt"/>
              </a:rPr>
              <a:t>environment</a:t>
            </a:r>
            <a:r>
              <a:rPr lang="fr-FR" dirty="0">
                <a:ea typeface="+mn-lt"/>
                <a:cs typeface="+mn-lt"/>
              </a:rPr>
              <a:t> and </a:t>
            </a:r>
            <a:r>
              <a:rPr lang="fr-FR" dirty="0" err="1">
                <a:ea typeface="+mn-lt"/>
                <a:cs typeface="+mn-lt"/>
              </a:rPr>
              <a:t>cruelty</a:t>
            </a:r>
            <a:r>
              <a:rPr lang="fr-FR" dirty="0">
                <a:ea typeface="+mn-lt"/>
                <a:cs typeface="+mn-lt"/>
              </a:rPr>
              <a:t> to </a:t>
            </a:r>
            <a:r>
              <a:rPr lang="fr-FR" dirty="0" err="1">
                <a:ea typeface="+mn-lt"/>
                <a:cs typeface="+mn-lt"/>
              </a:rPr>
              <a:t>animals</a:t>
            </a:r>
            <a:r>
              <a:rPr lang="fr-FR" dirty="0">
                <a:ea typeface="+mn-lt"/>
                <a:cs typeface="+mn-lt"/>
              </a:rPr>
              <a:t>. I </a:t>
            </a:r>
            <a:r>
              <a:rPr lang="fr-FR" dirty="0" err="1">
                <a:ea typeface="+mn-lt"/>
                <a:cs typeface="+mn-lt"/>
              </a:rPr>
              <a:t>began</a:t>
            </a:r>
            <a:r>
              <a:rPr lang="fr-FR" dirty="0">
                <a:ea typeface="+mn-lt"/>
                <a:cs typeface="+mn-lt"/>
              </a:rPr>
              <a:t> </a:t>
            </a:r>
            <a:r>
              <a:rPr lang="fr-FR" dirty="0" err="1">
                <a:ea typeface="+mn-lt"/>
                <a:cs typeface="+mn-lt"/>
              </a:rPr>
              <a:t>saying</a:t>
            </a:r>
            <a:r>
              <a:rPr lang="fr-FR" dirty="0">
                <a:ea typeface="+mn-lt"/>
                <a:cs typeface="+mn-lt"/>
              </a:rPr>
              <a:t> I </a:t>
            </a:r>
            <a:r>
              <a:rPr lang="fr-FR" dirty="0" err="1">
                <a:ea typeface="+mn-lt"/>
                <a:cs typeface="+mn-lt"/>
              </a:rPr>
              <a:t>was</a:t>
            </a:r>
            <a:r>
              <a:rPr lang="fr-FR" dirty="0">
                <a:ea typeface="+mn-lt"/>
                <a:cs typeface="+mn-lt"/>
              </a:rPr>
              <a:t> a </a:t>
            </a:r>
            <a:r>
              <a:rPr lang="fr-FR" dirty="0" err="1">
                <a:ea typeface="+mn-lt"/>
                <a:cs typeface="+mn-lt"/>
              </a:rPr>
              <a:t>vegetarian</a:t>
            </a:r>
            <a:r>
              <a:rPr lang="fr-FR" dirty="0">
                <a:ea typeface="+mn-lt"/>
                <a:cs typeface="+mn-lt"/>
              </a:rPr>
              <a:t> </a:t>
            </a:r>
            <a:r>
              <a:rPr lang="fr-FR" dirty="0" err="1">
                <a:ea typeface="+mn-lt"/>
                <a:cs typeface="+mn-lt"/>
              </a:rPr>
              <a:t>because</a:t>
            </a:r>
            <a:r>
              <a:rPr lang="fr-FR" dirty="0">
                <a:ea typeface="+mn-lt"/>
                <a:cs typeface="+mn-lt"/>
              </a:rPr>
              <a:t>, for me, </a:t>
            </a:r>
            <a:r>
              <a:rPr lang="fr-FR" dirty="0" err="1">
                <a:ea typeface="+mn-lt"/>
                <a:cs typeface="+mn-lt"/>
              </a:rPr>
              <a:t>it</a:t>
            </a:r>
            <a:r>
              <a:rPr lang="fr-FR" dirty="0">
                <a:ea typeface="+mn-lt"/>
                <a:cs typeface="+mn-lt"/>
              </a:rPr>
              <a:t> </a:t>
            </a:r>
            <a:r>
              <a:rPr lang="fr-FR" dirty="0" err="1">
                <a:ea typeface="+mn-lt"/>
                <a:cs typeface="+mn-lt"/>
              </a:rPr>
              <a:t>was</a:t>
            </a:r>
            <a:r>
              <a:rPr lang="fr-FR" dirty="0">
                <a:ea typeface="+mn-lt"/>
                <a:cs typeface="+mn-lt"/>
              </a:rPr>
              <a:t> the best </a:t>
            </a:r>
            <a:r>
              <a:rPr lang="fr-FR" dirty="0" err="1">
                <a:ea typeface="+mn-lt"/>
                <a:cs typeface="+mn-lt"/>
              </a:rPr>
              <a:t>way</a:t>
            </a:r>
            <a:r>
              <a:rPr lang="fr-FR" dirty="0">
                <a:ea typeface="+mn-lt"/>
                <a:cs typeface="+mn-lt"/>
              </a:rPr>
              <a:t> to live in accordance to the </a:t>
            </a:r>
            <a:r>
              <a:rPr lang="fr-FR" dirty="0" err="1">
                <a:ea typeface="+mn-lt"/>
                <a:cs typeface="+mn-lt"/>
              </a:rPr>
              <a:t>ideals</a:t>
            </a:r>
            <a:r>
              <a:rPr lang="fr-FR" dirty="0">
                <a:ea typeface="+mn-lt"/>
                <a:cs typeface="+mn-lt"/>
              </a:rPr>
              <a:t> and values </a:t>
            </a:r>
            <a:r>
              <a:rPr lang="fr-FR" dirty="0" err="1">
                <a:ea typeface="+mn-lt"/>
                <a:cs typeface="+mn-lt"/>
              </a:rPr>
              <a:t>that</a:t>
            </a:r>
            <a:r>
              <a:rPr lang="fr-FR" dirty="0">
                <a:ea typeface="+mn-lt"/>
                <a:cs typeface="+mn-lt"/>
              </a:rPr>
              <a:t> I have. </a:t>
            </a:r>
            <a:r>
              <a:rPr lang="fr-FR" dirty="0" err="1">
                <a:ea typeface="+mn-lt"/>
                <a:cs typeface="+mn-lt"/>
              </a:rPr>
              <a:t>My</a:t>
            </a:r>
            <a:r>
              <a:rPr lang="fr-FR" dirty="0">
                <a:ea typeface="+mn-lt"/>
                <a:cs typeface="+mn-lt"/>
              </a:rPr>
              <a:t> </a:t>
            </a:r>
            <a:r>
              <a:rPr lang="fr-FR" dirty="0" err="1">
                <a:ea typeface="+mn-lt"/>
                <a:cs typeface="+mn-lt"/>
              </a:rPr>
              <a:t>veganism</a:t>
            </a:r>
            <a:r>
              <a:rPr lang="fr-FR" dirty="0">
                <a:ea typeface="+mn-lt"/>
                <a:cs typeface="+mn-lt"/>
              </a:rPr>
              <a:t> </a:t>
            </a:r>
            <a:r>
              <a:rPr lang="fr-FR" dirty="0" err="1">
                <a:ea typeface="+mn-lt"/>
                <a:cs typeface="+mn-lt"/>
              </a:rPr>
              <a:t>started</a:t>
            </a:r>
            <a:r>
              <a:rPr lang="fr-FR" dirty="0">
                <a:ea typeface="+mn-lt"/>
                <a:cs typeface="+mn-lt"/>
              </a:rPr>
              <a:t> </a:t>
            </a:r>
            <a:r>
              <a:rPr lang="fr-FR" dirty="0" err="1">
                <a:ea typeface="+mn-lt"/>
                <a:cs typeface="+mn-lt"/>
              </a:rPr>
              <a:t>then</a:t>
            </a:r>
            <a:r>
              <a:rPr lang="fr-FR" dirty="0">
                <a:ea typeface="+mn-lt"/>
                <a:cs typeface="+mn-lt"/>
              </a:rPr>
              <a:t>.</a:t>
            </a:r>
            <a:endParaRPr lang="fr-FR" dirty="0"/>
          </a:p>
          <a:p>
            <a:br>
              <a:rPr lang="en-US" dirty="0"/>
            </a:br>
            <a:endParaRPr lang="en-US" dirty="0"/>
          </a:p>
          <a:p>
            <a:endParaRPr lang="fr-FR" dirty="0"/>
          </a:p>
        </p:txBody>
      </p:sp>
    </p:spTree>
    <p:extLst>
      <p:ext uri="{BB962C8B-B14F-4D97-AF65-F5344CB8AC3E}">
        <p14:creationId xmlns:p14="http://schemas.microsoft.com/office/powerpoint/2010/main" val="230767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368E9D-977C-EB5C-211C-A3A3FFE38D96}"/>
              </a:ext>
            </a:extLst>
          </p:cNvPr>
          <p:cNvSpPr>
            <a:spLocks noGrp="1"/>
          </p:cNvSpPr>
          <p:nvPr>
            <p:ph type="title"/>
          </p:nvPr>
        </p:nvSpPr>
        <p:spPr/>
        <p:txBody>
          <a:bodyPr/>
          <a:lstStyle/>
          <a:p>
            <a:r>
              <a:rPr lang="fr-FR" dirty="0"/>
              <a:t>Trend and traditions:</a:t>
            </a:r>
          </a:p>
        </p:txBody>
      </p:sp>
      <p:sp>
        <p:nvSpPr>
          <p:cNvPr id="3" name="Espace réservé du contenu 2">
            <a:extLst>
              <a:ext uri="{FF2B5EF4-FFF2-40B4-BE49-F238E27FC236}">
                <a16:creationId xmlns:a16="http://schemas.microsoft.com/office/drawing/2014/main" id="{3B528736-A54F-59D4-328C-94FC370950C2}"/>
              </a:ext>
            </a:extLst>
          </p:cNvPr>
          <p:cNvSpPr>
            <a:spLocks noGrp="1"/>
          </p:cNvSpPr>
          <p:nvPr>
            <p:ph idx="1"/>
          </p:nvPr>
        </p:nvSpPr>
        <p:spPr/>
        <p:txBody>
          <a:bodyPr vert="horz" lIns="91440" tIns="45720" rIns="91440" bIns="45720" rtlCol="0" anchor="t">
            <a:normAutofit/>
          </a:bodyPr>
          <a:lstStyle/>
          <a:p>
            <a:r>
              <a:rPr lang="fr-FR" dirty="0" err="1">
                <a:ea typeface="+mn-lt"/>
                <a:cs typeface="+mn-lt"/>
              </a:rPr>
              <a:t>Your</a:t>
            </a:r>
            <a:r>
              <a:rPr lang="fr-FR" dirty="0">
                <a:ea typeface="+mn-lt"/>
                <a:cs typeface="+mn-lt"/>
              </a:rPr>
              <a:t> </a:t>
            </a:r>
            <a:r>
              <a:rPr lang="fr-FR" dirty="0" err="1">
                <a:ea typeface="+mn-lt"/>
                <a:cs typeface="+mn-lt"/>
              </a:rPr>
              <a:t>task</a:t>
            </a:r>
            <a:r>
              <a:rPr lang="fr-FR" dirty="0">
                <a:ea typeface="+mn-lt"/>
                <a:cs typeface="+mn-lt"/>
              </a:rPr>
              <a:t>: You are </a:t>
            </a:r>
            <a:r>
              <a:rPr lang="fr-FR" dirty="0" err="1">
                <a:ea typeface="+mn-lt"/>
                <a:cs typeface="+mn-lt"/>
              </a:rPr>
              <a:t>responsible</a:t>
            </a:r>
            <a:r>
              <a:rPr lang="fr-FR" dirty="0">
                <a:ea typeface="+mn-lt"/>
                <a:cs typeface="+mn-lt"/>
              </a:rPr>
              <a:t> for </a:t>
            </a:r>
            <a:r>
              <a:rPr lang="fr-FR" dirty="0" err="1">
                <a:ea typeface="+mn-lt"/>
                <a:cs typeface="+mn-lt"/>
              </a:rPr>
              <a:t>organising</a:t>
            </a:r>
            <a:r>
              <a:rPr lang="fr-FR" dirty="0">
                <a:ea typeface="+mn-lt"/>
                <a:cs typeface="+mn-lt"/>
              </a:rPr>
              <a:t> </a:t>
            </a:r>
            <a:r>
              <a:rPr lang="fr-FR" dirty="0" err="1">
                <a:ea typeface="+mn-lt"/>
                <a:cs typeface="+mn-lt"/>
              </a:rPr>
              <a:t>your</a:t>
            </a:r>
            <a:r>
              <a:rPr lang="fr-FR" dirty="0">
                <a:ea typeface="+mn-lt"/>
                <a:cs typeface="+mn-lt"/>
              </a:rPr>
              <a:t> </a:t>
            </a:r>
            <a:r>
              <a:rPr lang="fr-FR" dirty="0" err="1">
                <a:ea typeface="+mn-lt"/>
                <a:cs typeface="+mn-lt"/>
              </a:rPr>
              <a:t>family’s</a:t>
            </a:r>
            <a:r>
              <a:rPr lang="fr-FR" dirty="0">
                <a:ea typeface="+mn-lt"/>
                <a:cs typeface="+mn-lt"/>
              </a:rPr>
              <a:t> </a:t>
            </a:r>
            <a:r>
              <a:rPr lang="fr-FR" dirty="0" err="1">
                <a:ea typeface="+mn-lt"/>
                <a:cs typeface="+mn-lt"/>
              </a:rPr>
              <a:t>annual</a:t>
            </a:r>
            <a:r>
              <a:rPr lang="fr-FR" dirty="0">
                <a:ea typeface="+mn-lt"/>
                <a:cs typeface="+mn-lt"/>
              </a:rPr>
              <a:t> Thanksgiving </a:t>
            </a:r>
            <a:r>
              <a:rPr lang="fr-FR" dirty="0" err="1">
                <a:ea typeface="+mn-lt"/>
                <a:cs typeface="+mn-lt"/>
              </a:rPr>
              <a:t>dinner</a:t>
            </a:r>
            <a:r>
              <a:rPr lang="fr-FR" dirty="0">
                <a:ea typeface="+mn-lt"/>
                <a:cs typeface="+mn-lt"/>
              </a:rPr>
              <a:t>. This </a:t>
            </a:r>
            <a:r>
              <a:rPr lang="fr-FR" dirty="0" err="1">
                <a:ea typeface="+mn-lt"/>
                <a:cs typeface="+mn-lt"/>
              </a:rPr>
              <a:t>celebration</a:t>
            </a:r>
            <a:r>
              <a:rPr lang="fr-FR" dirty="0">
                <a:ea typeface="+mn-lt"/>
                <a:cs typeface="+mn-lt"/>
              </a:rPr>
              <a:t> </a:t>
            </a:r>
            <a:r>
              <a:rPr lang="fr-FR" dirty="0" err="1">
                <a:ea typeface="+mn-lt"/>
                <a:cs typeface="+mn-lt"/>
              </a:rPr>
              <a:t>is</a:t>
            </a:r>
            <a:r>
              <a:rPr lang="fr-FR" dirty="0">
                <a:ea typeface="+mn-lt"/>
                <a:cs typeface="+mn-lt"/>
              </a:rPr>
              <a:t> a “big deal” for all of </a:t>
            </a:r>
            <a:r>
              <a:rPr lang="fr-FR" dirty="0" err="1">
                <a:ea typeface="+mn-lt"/>
                <a:cs typeface="+mn-lt"/>
              </a:rPr>
              <a:t>you</a:t>
            </a:r>
            <a:r>
              <a:rPr lang="fr-FR" dirty="0">
                <a:ea typeface="+mn-lt"/>
                <a:cs typeface="+mn-lt"/>
              </a:rPr>
              <a:t>! Write and </a:t>
            </a:r>
            <a:r>
              <a:rPr lang="fr-FR" dirty="0" err="1">
                <a:ea typeface="+mn-lt"/>
                <a:cs typeface="+mn-lt"/>
              </a:rPr>
              <a:t>send</a:t>
            </a:r>
            <a:r>
              <a:rPr lang="fr-FR" dirty="0">
                <a:ea typeface="+mn-lt"/>
                <a:cs typeface="+mn-lt"/>
              </a:rPr>
              <a:t> the email invitation (150-180 </a:t>
            </a:r>
            <a:r>
              <a:rPr lang="fr-FR" dirty="0" err="1">
                <a:ea typeface="+mn-lt"/>
                <a:cs typeface="+mn-lt"/>
              </a:rPr>
              <a:t>words</a:t>
            </a:r>
            <a:r>
              <a:rPr lang="fr-FR" dirty="0">
                <a:ea typeface="+mn-lt"/>
                <a:cs typeface="+mn-lt"/>
              </a:rPr>
              <a:t>). </a:t>
            </a:r>
            <a:endParaRPr lang="fr-FR" dirty="0"/>
          </a:p>
          <a:p>
            <a:r>
              <a:rPr lang="fr-FR" dirty="0"/>
              <a:t>Il faudrait introduire les thèmes de « animal </a:t>
            </a:r>
            <a:r>
              <a:rPr lang="fr-FR" dirty="0" err="1"/>
              <a:t>cruelty</a:t>
            </a:r>
            <a:r>
              <a:rPr lang="fr-FR" dirty="0"/>
              <a:t> » tout en abordant l’opposition avec</a:t>
            </a:r>
            <a:r>
              <a:rPr lang="fr-FR"/>
              <a:t> les traditions</a:t>
            </a:r>
            <a:r>
              <a:rPr lang="fr-FR" dirty="0"/>
              <a:t>.</a:t>
            </a:r>
          </a:p>
          <a:p>
            <a:endParaRPr lang="fr-FR" dirty="0"/>
          </a:p>
        </p:txBody>
      </p:sp>
    </p:spTree>
    <p:extLst>
      <p:ext uri="{BB962C8B-B14F-4D97-AF65-F5344CB8AC3E}">
        <p14:creationId xmlns:p14="http://schemas.microsoft.com/office/powerpoint/2010/main" val="294036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A30FEE-35E0-7839-5201-CDD89597D79C}"/>
              </a:ext>
            </a:extLst>
          </p:cNvPr>
          <p:cNvSpPr>
            <a:spLocks noGrp="1"/>
          </p:cNvSpPr>
          <p:nvPr>
            <p:ph type="title"/>
          </p:nvPr>
        </p:nvSpPr>
        <p:spPr/>
        <p:txBody>
          <a:bodyPr/>
          <a:lstStyle/>
          <a:p>
            <a:r>
              <a:rPr lang="fr-FR" dirty="0"/>
              <a:t>Cultural background</a:t>
            </a:r>
          </a:p>
        </p:txBody>
      </p:sp>
      <p:sp>
        <p:nvSpPr>
          <p:cNvPr id="3" name="Espace réservé du contenu 2">
            <a:extLst>
              <a:ext uri="{FF2B5EF4-FFF2-40B4-BE49-F238E27FC236}">
                <a16:creationId xmlns:a16="http://schemas.microsoft.com/office/drawing/2014/main" id="{82C87F58-DB44-AC69-A31A-A8F1DA04FF12}"/>
              </a:ext>
            </a:extLst>
          </p:cNvPr>
          <p:cNvSpPr>
            <a:spLocks noGrp="1"/>
          </p:cNvSpPr>
          <p:nvPr>
            <p:ph idx="1"/>
          </p:nvPr>
        </p:nvSpPr>
        <p:spPr/>
        <p:txBody>
          <a:bodyPr vert="horz" lIns="91440" tIns="45720" rIns="91440" bIns="45720" rtlCol="0" anchor="t">
            <a:normAutofit/>
          </a:bodyPr>
          <a:lstStyle/>
          <a:p>
            <a:pPr marL="0" indent="0">
              <a:buNone/>
            </a:pPr>
            <a:r>
              <a:rPr lang="fr-FR" dirty="0">
                <a:ea typeface="+mn-lt"/>
                <a:cs typeface="+mn-lt"/>
              </a:rPr>
              <a:t>Mettre en perspective avec une CO:</a:t>
            </a:r>
          </a:p>
          <a:p>
            <a:pPr marL="0" indent="0">
              <a:buNone/>
            </a:pPr>
            <a:r>
              <a:rPr lang="fr-FR" dirty="0">
                <a:ea typeface="+mn-lt"/>
                <a:cs typeface="+mn-lt"/>
              </a:rPr>
              <a:t>https://www.wptv.com/news/state/food-experts-debate-origin-of-key-lime-pie</a:t>
            </a:r>
            <a:endParaRPr lang="fr-FR" dirty="0"/>
          </a:p>
          <a:p>
            <a:pPr marL="0" indent="0">
              <a:buNone/>
            </a:pPr>
            <a:endParaRPr lang="fr-FR" dirty="0">
              <a:ea typeface="+mn-lt"/>
              <a:cs typeface="+mn-lt"/>
            </a:endParaRPr>
          </a:p>
          <a:p>
            <a:pPr marL="0" indent="0">
              <a:buNone/>
            </a:pPr>
            <a:r>
              <a:rPr lang="fr-FR" dirty="0">
                <a:ea typeface="+mn-lt"/>
                <a:cs typeface="+mn-lt"/>
              </a:rPr>
              <a:t>La plupart des États des États-Unis ont un </a:t>
            </a:r>
            <a:r>
              <a:rPr lang="fr-FR" i="1" dirty="0">
                <a:ea typeface="+mn-lt"/>
                <a:cs typeface="+mn-lt"/>
              </a:rPr>
              <a:t>state </a:t>
            </a:r>
            <a:r>
              <a:rPr lang="fr-FR" i="1" dirty="0" err="1">
                <a:ea typeface="+mn-lt"/>
                <a:cs typeface="+mn-lt"/>
              </a:rPr>
              <a:t>dish</a:t>
            </a:r>
            <a:r>
              <a:rPr lang="fr-FR" i="1" dirty="0">
                <a:ea typeface="+mn-lt"/>
                <a:cs typeface="+mn-lt"/>
              </a:rPr>
              <a:t> </a:t>
            </a:r>
            <a:r>
              <a:rPr lang="fr-FR" dirty="0">
                <a:ea typeface="+mn-lt"/>
                <a:cs typeface="+mn-lt"/>
              </a:rPr>
              <a:t>ou un </a:t>
            </a:r>
            <a:r>
              <a:rPr lang="fr-FR" i="1" dirty="0">
                <a:ea typeface="+mn-lt"/>
                <a:cs typeface="+mn-lt"/>
              </a:rPr>
              <a:t>state dessert, </a:t>
            </a:r>
            <a:r>
              <a:rPr lang="fr-FR" dirty="0">
                <a:ea typeface="+mn-lt"/>
                <a:cs typeface="+mn-lt"/>
              </a:rPr>
              <a:t>ou même les deux</a:t>
            </a:r>
            <a:r>
              <a:rPr lang="fr-FR" i="1" dirty="0">
                <a:ea typeface="+mn-lt"/>
                <a:cs typeface="+mn-lt"/>
              </a:rPr>
              <a:t>.</a:t>
            </a:r>
            <a:r>
              <a:rPr lang="fr-FR" dirty="0">
                <a:ea typeface="+mn-lt"/>
                <a:cs typeface="+mn-lt"/>
              </a:rPr>
              <a:t> Leurs origines sont diverses, mais ils constituent des parties du patchwork qui constitue l’identité de chaque État. Ce sont donc davantage que des points de repère, ce sont des évidences pour les touristes américains ou quiconque change d’état pour une raison ou pour une autre.</a:t>
            </a:r>
            <a:endParaRPr lang="fr-FR"/>
          </a:p>
          <a:p>
            <a:endParaRPr lang="fr-FR" dirty="0"/>
          </a:p>
        </p:txBody>
      </p:sp>
    </p:spTree>
    <p:extLst>
      <p:ext uri="{BB962C8B-B14F-4D97-AF65-F5344CB8AC3E}">
        <p14:creationId xmlns:p14="http://schemas.microsoft.com/office/powerpoint/2010/main" val="691089016"/>
      </p:ext>
    </p:extLst>
  </p:cSld>
  <p:clrMapOvr>
    <a:masterClrMapping/>
  </p:clrMapOvr>
</p:sld>
</file>

<file path=ppt/theme/theme1.xml><?xml version="1.0" encoding="utf-8"?>
<a:theme xmlns:a="http://schemas.openxmlformats.org/drawingml/2006/main" name="BjornVTI">
  <a:themeElements>
    <a:clrScheme name="AnalogousFromRegularSeed_2SEEDS">
      <a:dk1>
        <a:srgbClr val="000000"/>
      </a:dk1>
      <a:lt1>
        <a:srgbClr val="FFFFFF"/>
      </a:lt1>
      <a:dk2>
        <a:srgbClr val="1B2F2F"/>
      </a:dk2>
      <a:lt2>
        <a:srgbClr val="F1F0F3"/>
      </a:lt2>
      <a:accent1>
        <a:srgbClr val="9EA930"/>
      </a:accent1>
      <a:accent2>
        <a:srgbClr val="C29844"/>
      </a:accent2>
      <a:accent3>
        <a:srgbClr val="76B03D"/>
      </a:accent3>
      <a:accent4>
        <a:srgbClr val="3599B7"/>
      </a:accent4>
      <a:accent5>
        <a:srgbClr val="4774C9"/>
      </a:accent5>
      <a:accent6>
        <a:srgbClr val="5249BF"/>
      </a:accent6>
      <a:hlink>
        <a:srgbClr val="4A3FBF"/>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TF10001119</Template>
  <TotalTime>43</TotalTime>
  <Words>979</Words>
  <Application>Microsoft Macintosh PowerPoint</Application>
  <PresentationFormat>Grand écran</PresentationFormat>
  <Paragraphs>43</Paragraphs>
  <Slides>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Comic Sans MS</vt:lpstr>
      <vt:lpstr>Neue Haas Grotesk Text Pro</vt:lpstr>
      <vt:lpstr>BjornVTI</vt:lpstr>
      <vt:lpstr>Qu'attendent les professeurs de lycée ? </vt:lpstr>
      <vt:lpstr>Constat. </vt:lpstr>
      <vt:lpstr>Des pistes d'amélioration</vt:lpstr>
      <vt:lpstr>Exemple de mise en œuvre. </vt:lpstr>
      <vt:lpstr>Questions</vt:lpstr>
      <vt:lpstr>Text 2</vt:lpstr>
      <vt:lpstr>Trend and traditions:</vt:lpstr>
      <vt:lpstr>Cultural background</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fiona ratkoff</cp:lastModifiedBy>
  <cp:revision>208</cp:revision>
  <dcterms:created xsi:type="dcterms:W3CDTF">2023-01-02T08:54:10Z</dcterms:created>
  <dcterms:modified xsi:type="dcterms:W3CDTF">2023-02-07T12:49:16Z</dcterms:modified>
</cp:coreProperties>
</file>