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media/image1.jpeg" ContentType="image/jpeg"/>
  <Override PartName="/ppt/media/image2.jpeg" ContentType="image/jpeg"/>
  <Override PartName="/ppt/media/image23.jpeg" ContentType="image/jpeg"/>
  <Override PartName="/ppt/media/image8.png" ContentType="image/png"/>
  <Override PartName="/ppt/media/image3.jpeg" ContentType="image/jpeg"/>
  <Override PartName="/ppt/media/image4.jpeg" ContentType="image/jpeg"/>
  <Override PartName="/ppt/media/image5.jpeg" ContentType="image/jpeg"/>
  <Override PartName="/ppt/media/image6.png" ContentType="image/png"/>
  <Override PartName="/ppt/media/image7.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85800" y="2130480"/>
            <a:ext cx="7772040" cy="68130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fr-FR" sz="4400" spc="-1" strike="noStrike">
                <a:solidFill>
                  <a:srgbClr val="000000"/>
                </a:solidFill>
                <a:latin typeface="Calibri"/>
              </a:rPr>
              <a:t>Cliquez pour modifier le style du titre</a:t>
            </a:r>
            <a:endParaRPr b="0" lang="fr-FR"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25D0A6BB-A843-49DC-9C42-9BEF3E51744E}" type="datetime">
              <a:rPr b="0" lang="fr-FR" sz="1200" spc="-1" strike="noStrike">
                <a:solidFill>
                  <a:srgbClr val="8b8b8b"/>
                </a:solidFill>
                <a:latin typeface="Calibri"/>
              </a:rPr>
              <a:t>06/04/2021</a:t>
            </a:fld>
            <a:endParaRPr b="0" lang="fr-FR"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fr-FR"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753CF2A8-B8AD-492F-A40C-7E507605F02A}" type="slidenum">
              <a:rPr b="0" lang="fr-BE" sz="1200" spc="-1" strike="noStrike">
                <a:solidFill>
                  <a:srgbClr val="8b8b8b"/>
                </a:solidFill>
                <a:latin typeface="Calibri"/>
              </a:rPr>
              <a:t>&lt;numéro&gt;</a:t>
            </a:fld>
            <a:endParaRPr b="0" lang="fr-FR"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Calibri"/>
              </a:rPr>
              <a:t>Second niveau de plan</a:t>
            </a:r>
            <a:endParaRPr b="0" lang="fr-FR"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Calibri"/>
              </a:rPr>
              <a:t>Troisième niveau de plan</a:t>
            </a:r>
            <a:endParaRPr b="0" lang="fr-F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6520"/>
            <a:ext cx="2133360" cy="364680"/>
          </a:xfrm>
          <a:prstGeom prst="rect">
            <a:avLst/>
          </a:prstGeom>
        </p:spPr>
        <p:txBody>
          <a:bodyPr anchor="ctr">
            <a:noAutofit/>
          </a:bodyPr>
          <a:p>
            <a:pPr>
              <a:lnSpc>
                <a:spcPct val="100000"/>
              </a:lnSpc>
            </a:pPr>
            <a:fld id="{03240249-A34A-4541-BCA7-D85270F8B47C}" type="datetime">
              <a:rPr b="0" lang="fr-FR" sz="1200" spc="-1" strike="noStrike">
                <a:solidFill>
                  <a:srgbClr val="8b8b8b"/>
                </a:solidFill>
                <a:latin typeface="Calibri"/>
              </a:rPr>
              <a:t>06/04/2021</a:t>
            </a:fld>
            <a:endParaRPr b="0" lang="fr-FR" sz="1200" spc="-1" strike="noStrike">
              <a:latin typeface="Times New Roman"/>
            </a:endParaRPr>
          </a:p>
        </p:txBody>
      </p:sp>
      <p:sp>
        <p:nvSpPr>
          <p:cNvPr id="42" name="PlaceHolder 2"/>
          <p:cNvSpPr>
            <a:spLocks noGrp="1"/>
          </p:cNvSpPr>
          <p:nvPr>
            <p:ph type="ftr"/>
          </p:nvPr>
        </p:nvSpPr>
        <p:spPr>
          <a:xfrm>
            <a:off x="3124080" y="6356520"/>
            <a:ext cx="2895120" cy="364680"/>
          </a:xfrm>
          <a:prstGeom prst="rect">
            <a:avLst/>
          </a:prstGeom>
        </p:spPr>
        <p:txBody>
          <a:bodyPr anchor="ctr">
            <a:noAutofit/>
          </a:bodyPr>
          <a:p>
            <a:endParaRPr b="0" lang="fr-FR" sz="2400" spc="-1" strike="noStrike">
              <a:latin typeface="Times New Roman"/>
            </a:endParaRPr>
          </a:p>
        </p:txBody>
      </p:sp>
      <p:sp>
        <p:nvSpPr>
          <p:cNvPr id="43"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16D4A243-D1C0-46C0-B4E3-84348848A409}" type="slidenum">
              <a:rPr b="0" lang="fr-BE" sz="1200" spc="-1" strike="noStrike">
                <a:solidFill>
                  <a:srgbClr val="8b8b8b"/>
                </a:solidFill>
                <a:latin typeface="Calibri"/>
              </a:rPr>
              <a:t>&lt;numéro&gt;</a:t>
            </a:fld>
            <a:endParaRPr b="0" lang="fr-FR" sz="1200" spc="-1" strike="noStrike">
              <a:latin typeface="Times New Roman"/>
            </a:endParaRPr>
          </a:p>
        </p:txBody>
      </p:sp>
      <p:sp>
        <p:nvSpPr>
          <p:cNvPr id="44"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Calibri"/>
              </a:rPr>
              <a:t>Second niveau de plan</a:t>
            </a:r>
            <a:endParaRPr b="0" lang="fr-FR"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Calibri"/>
              </a:rPr>
              <a:t>Troisième niveau de plan</a:t>
            </a:r>
            <a:endParaRPr b="0" lang="fr-F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TextShape 1"/>
          <p:cNvSpPr txBox="1"/>
          <p:nvPr/>
        </p:nvSpPr>
        <p:spPr>
          <a:xfrm>
            <a:off x="542880" y="1071720"/>
            <a:ext cx="8172000" cy="1714320"/>
          </a:xfrm>
          <a:prstGeom prst="rect">
            <a:avLst/>
          </a:prstGeom>
          <a:noFill/>
          <a:ln w="0">
            <a:noFill/>
          </a:ln>
        </p:spPr>
        <p:txBody>
          <a:bodyPr anchor="ctr">
            <a:noAutofit/>
          </a:bodyPr>
          <a:p>
            <a:pPr algn="ctr">
              <a:lnSpc>
                <a:spcPct val="100000"/>
              </a:lnSpc>
            </a:pPr>
            <a:r>
              <a:rPr b="0" lang="fr-FR" sz="3200" spc="-1" strike="noStrike">
                <a:solidFill>
                  <a:srgbClr val="000000"/>
                </a:solidFill>
                <a:latin typeface="Arial Black"/>
              </a:rPr>
              <a:t>Wilhelm von Humboldt </a:t>
            </a:r>
            <a:br/>
            <a:r>
              <a:rPr b="0" lang="fr-FR" sz="3200" spc="-1" strike="noStrike">
                <a:solidFill>
                  <a:srgbClr val="000000"/>
                </a:solidFill>
                <a:latin typeface="Arial Black"/>
              </a:rPr>
              <a:t>Le langage comme vision du monde</a:t>
            </a:r>
            <a:endParaRPr b="0" lang="fr-FR" sz="3200" spc="-1" strike="noStrike">
              <a:solidFill>
                <a:srgbClr val="000000"/>
              </a:solidFill>
              <a:latin typeface="Calibri"/>
            </a:endParaRPr>
          </a:p>
        </p:txBody>
      </p:sp>
      <p:sp>
        <p:nvSpPr>
          <p:cNvPr id="83" name="TextShape 2"/>
          <p:cNvSpPr txBox="1"/>
          <p:nvPr/>
        </p:nvSpPr>
        <p:spPr>
          <a:xfrm>
            <a:off x="1371600" y="3886200"/>
            <a:ext cx="6400440" cy="1752120"/>
          </a:xfrm>
          <a:prstGeom prst="rect">
            <a:avLst/>
          </a:prstGeom>
          <a:noFill/>
          <a:ln w="0">
            <a:noFill/>
          </a:ln>
        </p:spPr>
        <p:txBody>
          <a:bodyPr>
            <a:normAutofit/>
          </a:bodyPr>
          <a:p>
            <a:pPr algn="ctr">
              <a:lnSpc>
                <a:spcPct val="100000"/>
              </a:lnSpc>
              <a:spcBef>
                <a:spcPts val="641"/>
              </a:spcBef>
              <a:tabLst>
                <a:tab algn="l" pos="0"/>
              </a:tabLst>
            </a:pPr>
            <a:r>
              <a:rPr b="0" lang="fr-FR" sz="3200" spc="-1" strike="noStrike">
                <a:solidFill>
                  <a:srgbClr val="000000"/>
                </a:solidFill>
                <a:latin typeface="Arial"/>
              </a:rPr>
              <a:t>Muriel van Vliet</a:t>
            </a:r>
            <a:endParaRPr b="0" lang="fr-FR" sz="3200" spc="-1" strike="noStrike">
              <a:latin typeface="Arial"/>
            </a:endParaRPr>
          </a:p>
          <a:p>
            <a:pPr algn="ctr">
              <a:lnSpc>
                <a:spcPct val="100000"/>
              </a:lnSpc>
              <a:spcBef>
                <a:spcPts val="641"/>
              </a:spcBef>
              <a:tabLst>
                <a:tab algn="l" pos="0"/>
              </a:tabLst>
            </a:pPr>
            <a:r>
              <a:rPr b="0" lang="fr-FR" sz="3200" spc="-1" strike="noStrike">
                <a:solidFill>
                  <a:srgbClr val="000000"/>
                </a:solidFill>
                <a:latin typeface="Arial"/>
              </a:rPr>
              <a:t>2020</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685800" y="1071720"/>
            <a:ext cx="7772040" cy="1285560"/>
          </a:xfrm>
          <a:prstGeom prst="rect">
            <a:avLst/>
          </a:prstGeom>
          <a:noFill/>
          <a:ln w="0">
            <a:noFill/>
          </a:ln>
        </p:spPr>
        <p:txBody>
          <a:bodyPr anchor="ctr">
            <a:normAutofit/>
          </a:bodyPr>
          <a:p>
            <a:pPr algn="ctr">
              <a:lnSpc>
                <a:spcPct val="100000"/>
              </a:lnSpc>
            </a:pPr>
            <a:r>
              <a:rPr b="0" lang="fr-FR" sz="2400" spc="-1" strike="noStrike">
                <a:solidFill>
                  <a:srgbClr val="000000"/>
                </a:solidFill>
                <a:latin typeface="Arial"/>
              </a:rPr>
              <a:t>Le langage n’est pas tant outil de communication que </a:t>
            </a:r>
            <a:br/>
            <a:r>
              <a:rPr b="1" lang="fr-FR" sz="2400" spc="-1" strike="noStrike">
                <a:solidFill>
                  <a:srgbClr val="000000"/>
                </a:solidFill>
                <a:latin typeface="Arial"/>
              </a:rPr>
              <a:t>le milieu</a:t>
            </a:r>
            <a:r>
              <a:rPr b="0" lang="fr-FR" sz="2400" spc="-1" strike="noStrike">
                <a:solidFill>
                  <a:srgbClr val="000000"/>
                </a:solidFill>
                <a:latin typeface="Arial"/>
              </a:rPr>
              <a:t> dans lequel le moi et le monde prennent sens et consistance</a:t>
            </a:r>
            <a:endParaRPr b="0" lang="fr-FR" sz="2400" spc="-1" strike="noStrike">
              <a:solidFill>
                <a:srgbClr val="000000"/>
              </a:solidFill>
              <a:latin typeface="Calibri"/>
            </a:endParaRPr>
          </a:p>
        </p:txBody>
      </p:sp>
      <p:sp>
        <p:nvSpPr>
          <p:cNvPr id="112"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13" name="Picture 4" descr="Confinement : Banksy rend hommage aux soignants dans une nouvelle œuvre"/>
          <p:cNvPicPr/>
          <p:nvPr/>
        </p:nvPicPr>
        <p:blipFill>
          <a:blip r:embed="rId1"/>
          <a:stretch/>
        </p:blipFill>
        <p:spPr>
          <a:xfrm>
            <a:off x="1262160" y="2723400"/>
            <a:ext cx="6595560" cy="37058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685800" y="714240"/>
            <a:ext cx="7772040" cy="1999800"/>
          </a:xfrm>
          <a:prstGeom prst="rect">
            <a:avLst/>
          </a:prstGeom>
          <a:noFill/>
          <a:ln w="0">
            <a:noFill/>
          </a:ln>
        </p:spPr>
        <p:txBody>
          <a:bodyPr anchor="ctr">
            <a:normAutofit fontScale="52000"/>
          </a:bodyPr>
          <a:p>
            <a:pPr algn="ctr">
              <a:lnSpc>
                <a:spcPct val="100000"/>
              </a:lnSpc>
            </a:pPr>
            <a:r>
              <a:rPr b="0" lang="fr-FR" sz="1800" spc="-1" strike="noStrike">
                <a:solidFill>
                  <a:srgbClr val="000000"/>
                </a:solidFill>
                <a:latin typeface="Arial Black"/>
              </a:rPr>
              <a:t>Dans la parole, la représentation est paradoxalement transposée en objectivité sans pour autant être retirée à la subjectivité. Le langage devient chez Humboldt le lieu des synthèses transcendantales kantiennes. Humboldt fait prendre au kantisme un tournant langagier. Hegel accentue aussi la dimension langagière et historique de l’esprit par rapport à Kant, mais ne s’intéresse pas à la diversité des langues, au dialogue, à l’écoute d’autrui et referme le symbole sur le signe.</a:t>
            </a:r>
            <a:endParaRPr b="0" lang="fr-FR" sz="1800" spc="-1" strike="noStrike">
              <a:solidFill>
                <a:srgbClr val="000000"/>
              </a:solidFill>
              <a:latin typeface="Calibri"/>
            </a:endParaRPr>
          </a:p>
        </p:txBody>
      </p:sp>
      <p:sp>
        <p:nvSpPr>
          <p:cNvPr id="115" name="TextShape 2"/>
          <p:cNvSpPr txBox="1"/>
          <p:nvPr/>
        </p:nvSpPr>
        <p:spPr>
          <a:xfrm>
            <a:off x="785880" y="2928960"/>
            <a:ext cx="7500600" cy="3357360"/>
          </a:xfrm>
          <a:prstGeom prst="rect">
            <a:avLst/>
          </a:prstGeom>
          <a:noFill/>
          <a:ln w="0">
            <a:noFill/>
          </a:ln>
        </p:spPr>
        <p:txBody>
          <a:bodyPr>
            <a:normAutofit fontScale="26000"/>
          </a:bodyPr>
          <a:p>
            <a:pPr algn="ctr">
              <a:lnSpc>
                <a:spcPct val="100000"/>
              </a:lnSpc>
              <a:spcBef>
                <a:spcPts val="641"/>
              </a:spcBef>
              <a:tabLst>
                <a:tab algn="l" pos="0"/>
              </a:tabLst>
            </a:pPr>
            <a:r>
              <a:rPr b="0" lang="fr-FR" sz="3200" spc="-1" strike="noStrike">
                <a:solidFill>
                  <a:srgbClr val="000000"/>
                </a:solidFill>
                <a:latin typeface="Arial"/>
              </a:rPr>
              <a:t>« Le langage ne désigne ni une étroite subjectivité ni une étroite objectivité, mais une nouvelle médiation et détermine réciproquement ces deux facteurs. Ni par conséquent le simple soulagement de l’affect ni la répétition de stimuli sonores objectifs ne représentent encore le sens et la forme caractéristique du langage : celui-ci ne se constitue au contraire que lorsque les deux extrémités s’associent pour s’unir, produisant alors une </a:t>
            </a:r>
            <a:r>
              <a:rPr b="1" lang="fr-FR" sz="3200" spc="-1" strike="noStrike">
                <a:solidFill>
                  <a:srgbClr val="000000"/>
                </a:solidFill>
                <a:latin typeface="Arial"/>
              </a:rPr>
              <a:t>synthèse nouvelle</a:t>
            </a:r>
            <a:r>
              <a:rPr b="0" lang="fr-FR" sz="3200" spc="-1" strike="noStrike">
                <a:solidFill>
                  <a:srgbClr val="000000"/>
                </a:solidFill>
                <a:latin typeface="Arial"/>
              </a:rPr>
              <a:t>, qui n’était pas donnée précédemment, </a:t>
            </a:r>
            <a:r>
              <a:rPr b="1" lang="fr-FR" sz="3200" spc="-1" strike="noStrike">
                <a:solidFill>
                  <a:srgbClr val="000000"/>
                </a:solidFill>
                <a:latin typeface="Arial"/>
              </a:rPr>
              <a:t>entre le moi et le monde</a:t>
            </a:r>
            <a:r>
              <a:rPr b="0" lang="fr-FR" sz="3200" spc="-1" strike="noStrike">
                <a:solidFill>
                  <a:srgbClr val="000000"/>
                </a:solidFill>
                <a:latin typeface="Arial"/>
              </a:rPr>
              <a:t> ».</a:t>
            </a:r>
            <a:endParaRPr b="0" lang="fr-FR" sz="3200" spc="-1" strike="noStrike">
              <a:latin typeface="Arial"/>
            </a:endParaRPr>
          </a:p>
          <a:p>
            <a:pPr algn="ctr">
              <a:lnSpc>
                <a:spcPct val="100000"/>
              </a:lnSpc>
              <a:spcBef>
                <a:spcPts val="641"/>
              </a:spcBef>
              <a:tabLst>
                <a:tab algn="l" pos="0"/>
              </a:tabLst>
            </a:pPr>
            <a:r>
              <a:rPr b="0" lang="fr-FR" sz="3200" spc="-1" strike="noStrike">
                <a:solidFill>
                  <a:srgbClr val="000000"/>
                </a:solidFill>
                <a:latin typeface="Arial"/>
              </a:rPr>
              <a:t>E. Cassirer, PFS 1, p. 35, commentant Humboldt.</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685800" y="500040"/>
            <a:ext cx="7772040" cy="1714320"/>
          </a:xfrm>
          <a:prstGeom prst="rect">
            <a:avLst/>
          </a:prstGeom>
          <a:noFill/>
          <a:ln w="0">
            <a:noFill/>
          </a:ln>
        </p:spPr>
        <p:txBody>
          <a:bodyPr anchor="ctr">
            <a:normAutofit/>
          </a:bodyPr>
          <a:p>
            <a:pPr algn="ctr">
              <a:lnSpc>
                <a:spcPct val="100000"/>
              </a:lnSpc>
            </a:pPr>
            <a:r>
              <a:rPr b="0" lang="fr-FR" sz="2400" spc="-1" strike="noStrike">
                <a:solidFill>
                  <a:srgbClr val="000000"/>
                </a:solidFill>
                <a:latin typeface="Arial"/>
              </a:rPr>
              <a:t>Le langage a une dimension profondément dialogique : un « je » s’adresse à un « tu » sur « ceci » ou « cela ».</a:t>
            </a:r>
            <a:br/>
            <a:r>
              <a:rPr b="0" lang="fr-FR" sz="2400" spc="-1" strike="noStrike">
                <a:solidFill>
                  <a:srgbClr val="000000"/>
                </a:solidFill>
                <a:latin typeface="Arial"/>
              </a:rPr>
              <a:t>Importance des pronoms.</a:t>
            </a:r>
            <a:endParaRPr b="0" lang="fr-FR" sz="2400" spc="-1" strike="noStrike">
              <a:solidFill>
                <a:srgbClr val="000000"/>
              </a:solidFill>
              <a:latin typeface="Calibri"/>
            </a:endParaRPr>
          </a:p>
        </p:txBody>
      </p:sp>
      <p:sp>
        <p:nvSpPr>
          <p:cNvPr id="117"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18" name="Picture 2" descr="Conflits et paix. Les rites de réconciliation en Afrique | Revue Esprit"/>
          <p:cNvPicPr/>
          <p:nvPr/>
        </p:nvPicPr>
        <p:blipFill>
          <a:blip r:embed="rId1"/>
          <a:stretch/>
        </p:blipFill>
        <p:spPr>
          <a:xfrm>
            <a:off x="880560" y="2428920"/>
            <a:ext cx="7477200" cy="42048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685800" y="785880"/>
            <a:ext cx="7772040" cy="1499760"/>
          </a:xfrm>
          <a:prstGeom prst="rect">
            <a:avLst/>
          </a:prstGeom>
          <a:noFill/>
          <a:ln w="0">
            <a:noFill/>
          </a:ln>
        </p:spPr>
        <p:txBody>
          <a:bodyPr anchor="ctr">
            <a:normAutofit fontScale="42000"/>
          </a:bodyPr>
          <a:p>
            <a:pPr algn="ctr">
              <a:lnSpc>
                <a:spcPct val="100000"/>
              </a:lnSpc>
            </a:pPr>
            <a:r>
              <a:rPr b="0" lang="fr-FR" sz="4400" spc="-1" strike="noStrike">
                <a:solidFill>
                  <a:srgbClr val="000000"/>
                </a:solidFill>
                <a:latin typeface="Arial"/>
              </a:rPr>
              <a:t>Le langage n’est pas un reflet du monde ou une indication d’idées préexistantes indépendamment.</a:t>
            </a:r>
            <a:endParaRPr b="0" lang="fr-FR" sz="4400" spc="-1" strike="noStrike">
              <a:solidFill>
                <a:srgbClr val="000000"/>
              </a:solidFill>
              <a:latin typeface="Calibri"/>
            </a:endParaRPr>
          </a:p>
        </p:txBody>
      </p:sp>
      <p:sp>
        <p:nvSpPr>
          <p:cNvPr id="120"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21" name="Picture 2" descr="Le célèbre tableau de Magritte « Ceci n'est pas une pipe » exposé  exceptionnellement en Belgique | BX1"/>
          <p:cNvPicPr/>
          <p:nvPr/>
        </p:nvPicPr>
        <p:blipFill>
          <a:blip r:embed="rId1"/>
          <a:stretch/>
        </p:blipFill>
        <p:spPr>
          <a:xfrm>
            <a:off x="1143000" y="2877840"/>
            <a:ext cx="6786360" cy="37656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685800" y="571320"/>
            <a:ext cx="7772040" cy="1571400"/>
          </a:xfrm>
          <a:prstGeom prst="rect">
            <a:avLst/>
          </a:prstGeom>
          <a:noFill/>
          <a:ln w="0">
            <a:noFill/>
          </a:ln>
        </p:spPr>
        <p:txBody>
          <a:bodyPr anchor="ctr">
            <a:noAutofit/>
          </a:bodyPr>
          <a:p>
            <a:pPr algn="ctr">
              <a:lnSpc>
                <a:spcPct val="100000"/>
              </a:lnSpc>
            </a:pPr>
            <a:r>
              <a:rPr b="0" lang="fr-FR" sz="2000" spc="-1" strike="noStrike">
                <a:solidFill>
                  <a:srgbClr val="000000"/>
                </a:solidFill>
                <a:latin typeface="Arial Black"/>
              </a:rPr>
              <a:t>Dimension cognitive du langage</a:t>
            </a:r>
            <a:br/>
            <a:br/>
            <a:r>
              <a:rPr b="0" lang="fr-FR" sz="2000" spc="-1" strike="noStrike">
                <a:solidFill>
                  <a:srgbClr val="000000"/>
                </a:solidFill>
                <a:latin typeface="Arial"/>
              </a:rPr>
              <a:t>« Grâce à la dépendance réciproque du mot et de la pensée, il devient clair que les langues ne sont pas véritablement le moyen d’exposer la vérité déjà connue, mais plutôt de </a:t>
            </a:r>
            <a:r>
              <a:rPr b="1" lang="fr-FR" sz="2000" spc="-1" strike="noStrike">
                <a:solidFill>
                  <a:srgbClr val="000000"/>
                </a:solidFill>
                <a:latin typeface="Arial"/>
              </a:rPr>
              <a:t>découvrir la vérité auparavant cachée</a:t>
            </a:r>
            <a:r>
              <a:rPr b="0" lang="fr-FR" sz="2000" spc="-1" strike="noStrike">
                <a:solidFill>
                  <a:srgbClr val="000000"/>
                </a:solidFill>
                <a:latin typeface="Arial"/>
              </a:rPr>
              <a:t>. Ce qui distingue les langues ce ne sont pas les sons et les signes, mais les </a:t>
            </a:r>
            <a:r>
              <a:rPr b="0" lang="fr-FR" sz="2000" spc="-1" strike="noStrike">
                <a:solidFill>
                  <a:srgbClr val="000000"/>
                </a:solidFill>
                <a:latin typeface="Arial Black"/>
              </a:rPr>
              <a:t>visions du monde elles-mêmes (</a:t>
            </a:r>
            <a:r>
              <a:rPr b="0" i="1" lang="fr-FR" sz="2000" spc="-1" strike="noStrike">
                <a:solidFill>
                  <a:srgbClr val="000000"/>
                </a:solidFill>
                <a:latin typeface="Arial Black"/>
              </a:rPr>
              <a:t>Weltansichte</a:t>
            </a:r>
            <a:r>
              <a:rPr b="0" lang="fr-FR" sz="2000" spc="-1" strike="noStrike">
                <a:solidFill>
                  <a:srgbClr val="000000"/>
                </a:solidFill>
                <a:latin typeface="Arial Black"/>
              </a:rPr>
              <a:t>)</a:t>
            </a:r>
            <a:r>
              <a:rPr b="0" lang="fr-FR" sz="2000" spc="-1" strike="noStrike">
                <a:solidFill>
                  <a:srgbClr val="000000"/>
                </a:solidFill>
                <a:latin typeface="Arial"/>
              </a:rPr>
              <a:t> »</a:t>
            </a:r>
            <a:endParaRPr b="0" lang="fr-FR" sz="2000" spc="-1" strike="noStrike">
              <a:solidFill>
                <a:srgbClr val="000000"/>
              </a:solidFill>
              <a:latin typeface="Calibri"/>
            </a:endParaRPr>
          </a:p>
        </p:txBody>
      </p:sp>
      <p:sp>
        <p:nvSpPr>
          <p:cNvPr id="123"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24" name="Picture 2" descr="Le chinois, un véritable atout professionnel - Le Figaro Etudiant"/>
          <p:cNvPicPr/>
          <p:nvPr/>
        </p:nvPicPr>
        <p:blipFill>
          <a:blip r:embed="rId1"/>
          <a:stretch/>
        </p:blipFill>
        <p:spPr>
          <a:xfrm>
            <a:off x="2500200" y="2857320"/>
            <a:ext cx="4071600" cy="2708640"/>
          </a:xfrm>
          <a:prstGeom prst="rect">
            <a:avLst/>
          </a:prstGeom>
          <a:ln w="0">
            <a:noFill/>
          </a:ln>
        </p:spPr>
      </p:pic>
      <p:sp>
        <p:nvSpPr>
          <p:cNvPr id="125" name="CustomShape 3"/>
          <p:cNvSpPr/>
          <p:nvPr/>
        </p:nvSpPr>
        <p:spPr>
          <a:xfrm>
            <a:off x="857160" y="5929200"/>
            <a:ext cx="6857640" cy="7002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2000" spc="-1" strike="noStrike">
                <a:solidFill>
                  <a:srgbClr val="000000"/>
                </a:solidFill>
                <a:latin typeface="Arial"/>
              </a:rPr>
              <a:t>La productivité de la langue est vue comme spontanéité projetant des mondes  (« </a:t>
            </a:r>
            <a:r>
              <a:rPr b="0" i="1" lang="fr-FR" sz="2000" spc="-1" strike="noStrike">
                <a:solidFill>
                  <a:srgbClr val="000000"/>
                </a:solidFill>
                <a:latin typeface="Arial"/>
              </a:rPr>
              <a:t>weltentwerfende Spontaneität</a:t>
            </a:r>
            <a:r>
              <a:rPr b="0" lang="fr-FR" sz="2000" spc="-1" strike="noStrike">
                <a:solidFill>
                  <a:srgbClr val="000000"/>
                </a:solidFill>
                <a:latin typeface="Arial"/>
              </a:rPr>
              <a:t> »).</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4971960" y="785880"/>
            <a:ext cx="3742920" cy="5214600"/>
          </a:xfrm>
          <a:prstGeom prst="rect">
            <a:avLst/>
          </a:prstGeom>
          <a:noFill/>
          <a:ln w="0">
            <a:noFill/>
          </a:ln>
        </p:spPr>
        <p:txBody>
          <a:bodyPr anchor="ctr">
            <a:noAutofit/>
          </a:bodyPr>
          <a:p>
            <a:pPr algn="ctr">
              <a:lnSpc>
                <a:spcPct val="100000"/>
              </a:lnSpc>
            </a:pPr>
            <a:r>
              <a:rPr b="0" lang="fr-FR" sz="3200" spc="-1" strike="noStrike">
                <a:solidFill>
                  <a:srgbClr val="000000"/>
                </a:solidFill>
                <a:latin typeface="Arial Black"/>
              </a:rPr>
              <a:t>La prise de parole, l’articulation</a:t>
            </a:r>
            <a:br/>
            <a:br/>
            <a:r>
              <a:rPr b="0" lang="fr-FR" sz="3200" spc="-1" strike="noStrike">
                <a:solidFill>
                  <a:srgbClr val="000000"/>
                </a:solidFill>
                <a:latin typeface="Arial"/>
              </a:rPr>
              <a:t>« Le langage consiste seulement dans </a:t>
            </a:r>
            <a:r>
              <a:rPr b="1" lang="fr-FR" sz="3200" spc="-1" strike="noStrike">
                <a:solidFill>
                  <a:srgbClr val="000000"/>
                </a:solidFill>
                <a:latin typeface="Arial"/>
              </a:rPr>
              <a:t>le discours lié/articulé</a:t>
            </a:r>
            <a:r>
              <a:rPr b="0" lang="fr-FR" sz="3200" spc="-1" strike="noStrike">
                <a:solidFill>
                  <a:srgbClr val="000000"/>
                </a:solidFill>
                <a:latin typeface="Arial"/>
              </a:rPr>
              <a:t>, grammaire et dictionnaire sont à peine comparables à son squelette mort »</a:t>
            </a:r>
            <a:endParaRPr b="0" lang="fr-FR" sz="3200" spc="-1" strike="noStrike">
              <a:solidFill>
                <a:srgbClr val="000000"/>
              </a:solidFill>
              <a:latin typeface="Calibri"/>
            </a:endParaRPr>
          </a:p>
        </p:txBody>
      </p:sp>
      <p:sp>
        <p:nvSpPr>
          <p:cNvPr id="127"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28" name="Picture 4" descr="Victor Hugo, Discours sur la misère (aide au commentaire) - Le blog de  Robin Guilloux"/>
          <p:cNvPicPr/>
          <p:nvPr/>
        </p:nvPicPr>
        <p:blipFill>
          <a:blip r:embed="rId1"/>
          <a:stretch/>
        </p:blipFill>
        <p:spPr>
          <a:xfrm>
            <a:off x="142920" y="428760"/>
            <a:ext cx="4652280" cy="60004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685800" y="928800"/>
            <a:ext cx="7772040" cy="1642680"/>
          </a:xfrm>
          <a:prstGeom prst="rect">
            <a:avLst/>
          </a:prstGeom>
          <a:noFill/>
          <a:ln w="0">
            <a:noFill/>
          </a:ln>
        </p:spPr>
        <p:txBody>
          <a:bodyPr anchor="ctr">
            <a:normAutofit fontScale="51000"/>
          </a:bodyPr>
          <a:p>
            <a:pPr algn="ctr">
              <a:lnSpc>
                <a:spcPct val="100000"/>
              </a:lnSpc>
            </a:pPr>
            <a:r>
              <a:rPr b="0" lang="fr-FR" sz="4400" spc="-1" strike="noStrike">
                <a:solidFill>
                  <a:srgbClr val="000000"/>
                </a:solidFill>
                <a:latin typeface="Arial Black"/>
              </a:rPr>
              <a:t>II. La diversité des langues et le processus d’individuation</a:t>
            </a:r>
            <a:endParaRPr b="0" lang="fr-FR" sz="4400" spc="-1" strike="noStrike">
              <a:solidFill>
                <a:srgbClr val="000000"/>
              </a:solidFill>
              <a:latin typeface="Calibri"/>
            </a:endParaRPr>
          </a:p>
        </p:txBody>
      </p:sp>
      <p:sp>
        <p:nvSpPr>
          <p:cNvPr id="130"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31" name="Picture 2" descr="Fichier:Brueghel-tower-of-babel.jpg — Wikipédia"/>
          <p:cNvPicPr/>
          <p:nvPr/>
        </p:nvPicPr>
        <p:blipFill>
          <a:blip r:embed="rId1"/>
          <a:stretch/>
        </p:blipFill>
        <p:spPr>
          <a:xfrm>
            <a:off x="2143080" y="2857320"/>
            <a:ext cx="4928760" cy="37148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685800" y="500040"/>
            <a:ext cx="7772040" cy="1999800"/>
          </a:xfrm>
          <a:prstGeom prst="rect">
            <a:avLst/>
          </a:prstGeom>
          <a:noFill/>
          <a:ln w="0">
            <a:noFill/>
          </a:ln>
        </p:spPr>
        <p:txBody>
          <a:bodyPr anchor="ctr">
            <a:normAutofit/>
          </a:bodyPr>
          <a:p>
            <a:pPr algn="ctr">
              <a:lnSpc>
                <a:spcPct val="100000"/>
              </a:lnSpc>
            </a:pPr>
            <a:r>
              <a:rPr b="0" lang="fr-FR" sz="4400" spc="-1" strike="noStrike">
                <a:solidFill>
                  <a:srgbClr val="000000"/>
                </a:solidFill>
                <a:latin typeface="Calibri"/>
              </a:rPr>
              <a:t>« La véritable individualité réside dans la seule effectuation du sujet parlant »</a:t>
            </a:r>
            <a:endParaRPr b="0" lang="fr-FR" sz="4400" spc="-1" strike="noStrike">
              <a:solidFill>
                <a:srgbClr val="000000"/>
              </a:solidFill>
              <a:latin typeface="Calibri"/>
            </a:endParaRPr>
          </a:p>
        </p:txBody>
      </p:sp>
      <p:sp>
        <p:nvSpPr>
          <p:cNvPr id="133"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34" name="Picture 6" descr="Gravures anciennes | Indonesie | Costume De Fiance et De Fiancee Javanais"/>
          <p:cNvPicPr/>
          <p:nvPr/>
        </p:nvPicPr>
        <p:blipFill>
          <a:blip r:embed="rId1"/>
          <a:stretch/>
        </p:blipFill>
        <p:spPr>
          <a:xfrm>
            <a:off x="3214800" y="2643120"/>
            <a:ext cx="2409480" cy="371448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685800" y="1071720"/>
            <a:ext cx="7772040" cy="999720"/>
          </a:xfrm>
          <a:prstGeom prst="rect">
            <a:avLst/>
          </a:prstGeom>
          <a:noFill/>
          <a:ln w="0">
            <a:noFill/>
          </a:ln>
        </p:spPr>
        <p:txBody>
          <a:bodyPr anchor="ctr">
            <a:noAutofit/>
          </a:bodyPr>
          <a:p>
            <a:pPr algn="ctr">
              <a:lnSpc>
                <a:spcPct val="100000"/>
              </a:lnSpc>
            </a:pPr>
            <a:r>
              <a:rPr b="0" lang="fr-FR" sz="2800" spc="-1" strike="noStrike">
                <a:solidFill>
                  <a:srgbClr val="000000"/>
                </a:solidFill>
                <a:latin typeface="Arial"/>
              </a:rPr>
              <a:t>« Qui ne parle pas deux ou trois langues étrangères ne parle pas même sa propre langue » </a:t>
            </a:r>
            <a:br/>
            <a:r>
              <a:rPr b="0" lang="fr-FR" sz="2800" spc="-1" strike="noStrike">
                <a:solidFill>
                  <a:srgbClr val="000000"/>
                </a:solidFill>
                <a:latin typeface="Arial"/>
              </a:rPr>
              <a:t>« Nous avons besoin de nos antipodes » </a:t>
            </a:r>
            <a:br/>
            <a:r>
              <a:rPr b="0" lang="fr-FR" sz="2800" spc="-1" strike="noStrike">
                <a:solidFill>
                  <a:srgbClr val="000000"/>
                </a:solidFill>
                <a:latin typeface="Arial"/>
              </a:rPr>
              <a:t>Goethe</a:t>
            </a:r>
            <a:endParaRPr b="0" lang="fr-FR" sz="2800" spc="-1" strike="noStrike">
              <a:solidFill>
                <a:srgbClr val="000000"/>
              </a:solidFill>
              <a:latin typeface="Calibri"/>
            </a:endParaRPr>
          </a:p>
        </p:txBody>
      </p:sp>
      <p:sp>
        <p:nvSpPr>
          <p:cNvPr id="136"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37" name="Picture 2" descr="https://www.videos-streaming.eu/sommaire/Ethnologie.jpg"/>
          <p:cNvPicPr/>
          <p:nvPr/>
        </p:nvPicPr>
        <p:blipFill>
          <a:blip r:embed="rId1"/>
          <a:stretch/>
        </p:blipFill>
        <p:spPr>
          <a:xfrm>
            <a:off x="2714760" y="3286080"/>
            <a:ext cx="3785760" cy="24606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4829040" y="1143000"/>
            <a:ext cx="3814560" cy="4714560"/>
          </a:xfrm>
          <a:prstGeom prst="rect">
            <a:avLst/>
          </a:prstGeom>
          <a:noFill/>
          <a:ln w="0">
            <a:noFill/>
          </a:ln>
        </p:spPr>
        <p:txBody>
          <a:bodyPr anchor="ctr">
            <a:normAutofit fontScale="73000"/>
          </a:bodyPr>
          <a:p>
            <a:pPr algn="ctr">
              <a:lnSpc>
                <a:spcPct val="100000"/>
              </a:lnSpc>
            </a:pPr>
            <a:r>
              <a:rPr b="0" lang="fr-FR" sz="4400" spc="-1" strike="noStrike">
                <a:solidFill>
                  <a:srgbClr val="000000"/>
                </a:solidFill>
                <a:latin typeface="Arial"/>
              </a:rPr>
              <a:t>La forme interne de chaque langue est spécifique. Il faut décrire le caractère particulier de chacune.</a:t>
            </a:r>
            <a:endParaRPr b="0" lang="fr-FR" sz="4400" spc="-1" strike="noStrike">
              <a:solidFill>
                <a:srgbClr val="000000"/>
              </a:solidFill>
              <a:latin typeface="Calibri"/>
            </a:endParaRPr>
          </a:p>
        </p:txBody>
      </p:sp>
      <p:sp>
        <p:nvSpPr>
          <p:cNvPr id="139"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40" name="Picture 2" descr="Musée Basque (Bayonne) : 2020 Ce qu'il faut savoir pour votre visite -  Tripadvisor"/>
          <p:cNvPicPr/>
          <p:nvPr/>
        </p:nvPicPr>
        <p:blipFill>
          <a:blip r:embed="rId1"/>
          <a:stretch/>
        </p:blipFill>
        <p:spPr>
          <a:xfrm>
            <a:off x="500040" y="857160"/>
            <a:ext cx="4017960" cy="53575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642960" y="285840"/>
            <a:ext cx="7772040" cy="1571400"/>
          </a:xfrm>
          <a:prstGeom prst="rect">
            <a:avLst/>
          </a:prstGeom>
          <a:noFill/>
          <a:ln w="0">
            <a:noFill/>
          </a:ln>
        </p:spPr>
        <p:txBody>
          <a:bodyPr anchor="ctr">
            <a:noAutofit/>
          </a:bodyPr>
          <a:p>
            <a:pPr algn="ctr">
              <a:lnSpc>
                <a:spcPct val="100000"/>
              </a:lnSpc>
            </a:pPr>
            <a:r>
              <a:rPr b="0" lang="fr-FR" sz="4400" spc="-1" strike="noStrike">
                <a:solidFill>
                  <a:srgbClr val="000000"/>
                </a:solidFill>
                <a:latin typeface="Arial Black"/>
              </a:rPr>
              <a:t>Introduction</a:t>
            </a:r>
            <a:endParaRPr b="0" lang="fr-FR" sz="4400" spc="-1" strike="noStrike">
              <a:solidFill>
                <a:srgbClr val="000000"/>
              </a:solidFill>
              <a:latin typeface="Calibri"/>
            </a:endParaRPr>
          </a:p>
        </p:txBody>
      </p:sp>
      <p:sp>
        <p:nvSpPr>
          <p:cNvPr id="85"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86" name="Picture 2" descr="Wilhelm von Humboldt - unwavering idealist | Eco Africa | DW | 05.07.2017"/>
          <p:cNvPicPr/>
          <p:nvPr/>
        </p:nvPicPr>
        <p:blipFill>
          <a:blip r:embed="rId1"/>
          <a:stretch/>
        </p:blipFill>
        <p:spPr>
          <a:xfrm>
            <a:off x="285840" y="1500120"/>
            <a:ext cx="5308200" cy="2985840"/>
          </a:xfrm>
          <a:prstGeom prst="rect">
            <a:avLst/>
          </a:prstGeom>
          <a:ln w="0">
            <a:noFill/>
          </a:ln>
        </p:spPr>
      </p:pic>
      <p:pic>
        <p:nvPicPr>
          <p:cNvPr id="87" name="Picture 4" descr="Alexander von Humboldt - Wikipedia"/>
          <p:cNvPicPr/>
          <p:nvPr/>
        </p:nvPicPr>
        <p:blipFill>
          <a:blip r:embed="rId2"/>
          <a:stretch/>
        </p:blipFill>
        <p:spPr>
          <a:xfrm>
            <a:off x="5295600" y="2115000"/>
            <a:ext cx="3848040" cy="4742640"/>
          </a:xfrm>
          <a:prstGeom prst="rect">
            <a:avLst/>
          </a:prstGeom>
          <a:ln w="0">
            <a:noFill/>
          </a:ln>
        </p:spPr>
      </p:pic>
      <p:sp>
        <p:nvSpPr>
          <p:cNvPr id="88" name="CustomShape 3"/>
          <p:cNvSpPr/>
          <p:nvPr/>
        </p:nvSpPr>
        <p:spPr>
          <a:xfrm>
            <a:off x="571320" y="4929120"/>
            <a:ext cx="4285800" cy="9133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a:rPr>
              <a:t>Wilhelm von Humboldt (1767-1835)</a:t>
            </a:r>
            <a:endParaRPr b="0" lang="fr-FR" sz="1800" spc="-1" strike="noStrike">
              <a:latin typeface="Arial"/>
            </a:endParaRPr>
          </a:p>
          <a:p>
            <a:pPr algn="ctr">
              <a:lnSpc>
                <a:spcPct val="100000"/>
              </a:lnSpc>
            </a:pPr>
            <a:r>
              <a:rPr b="0" lang="fr-FR" sz="1800" spc="-1" strike="noStrike">
                <a:solidFill>
                  <a:srgbClr val="000000"/>
                </a:solidFill>
                <a:latin typeface="Arial"/>
              </a:rPr>
              <a:t>et</a:t>
            </a:r>
            <a:endParaRPr b="0" lang="fr-FR" sz="1800" spc="-1" strike="noStrike">
              <a:latin typeface="Arial"/>
            </a:endParaRPr>
          </a:p>
          <a:p>
            <a:pPr algn="ctr">
              <a:lnSpc>
                <a:spcPct val="100000"/>
              </a:lnSpc>
            </a:pPr>
            <a:r>
              <a:rPr b="0" lang="fr-FR" sz="1800" spc="-1" strike="noStrike">
                <a:solidFill>
                  <a:srgbClr val="000000"/>
                </a:solidFill>
                <a:latin typeface="Arial"/>
              </a:rPr>
              <a:t>Alexander von Humboldt (1769-1859)</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685800" y="1071720"/>
            <a:ext cx="7772040" cy="1285560"/>
          </a:xfrm>
          <a:prstGeom prst="rect">
            <a:avLst/>
          </a:prstGeom>
          <a:noFill/>
          <a:ln w="0">
            <a:noFill/>
          </a:ln>
        </p:spPr>
        <p:txBody>
          <a:bodyPr anchor="ctr">
            <a:normAutofit/>
          </a:bodyPr>
          <a:p>
            <a:pPr algn="ctr">
              <a:lnSpc>
                <a:spcPct val="100000"/>
              </a:lnSpc>
            </a:pPr>
            <a:r>
              <a:rPr b="0" lang="fr-FR" sz="4400" spc="-1" strike="noStrike">
                <a:solidFill>
                  <a:srgbClr val="000000"/>
                </a:solidFill>
                <a:latin typeface="Calibri"/>
              </a:rPr>
              <a:t>Typologie des différentes langues :</a:t>
            </a:r>
            <a:endParaRPr b="0" lang="fr-FR" sz="4400" spc="-1" strike="noStrike">
              <a:solidFill>
                <a:srgbClr val="000000"/>
              </a:solidFill>
              <a:latin typeface="Calibri"/>
            </a:endParaRPr>
          </a:p>
        </p:txBody>
      </p:sp>
      <p:sp>
        <p:nvSpPr>
          <p:cNvPr id="142" name="TextShape 2"/>
          <p:cNvSpPr txBox="1"/>
          <p:nvPr/>
        </p:nvSpPr>
        <p:spPr>
          <a:xfrm>
            <a:off x="1371600" y="2500200"/>
            <a:ext cx="6400440" cy="3138120"/>
          </a:xfrm>
          <a:prstGeom prst="rect">
            <a:avLst/>
          </a:prstGeom>
          <a:noFill/>
          <a:ln w="0">
            <a:noFill/>
          </a:ln>
        </p:spPr>
        <p:txBody>
          <a:bodyPr>
            <a:normAutofit fontScale="20000"/>
          </a:bodyPr>
          <a:p>
            <a:pPr algn="ctr">
              <a:lnSpc>
                <a:spcPct val="100000"/>
              </a:lnSpc>
              <a:spcBef>
                <a:spcPts val="641"/>
              </a:spcBef>
              <a:buClr>
                <a:srgbClr val="000000"/>
              </a:buClr>
              <a:buFont typeface="Arial"/>
              <a:buChar char="•"/>
            </a:pPr>
            <a:r>
              <a:rPr b="0" lang="fr-FR" sz="3200" spc="-1" strike="noStrike">
                <a:solidFill>
                  <a:srgbClr val="000000"/>
                </a:solidFill>
                <a:latin typeface="Calibri"/>
              </a:rPr>
              <a:t>Langues à flexion (les mots changent en fonction de leur rapport grammatical à d’autres mots – déclinaison/conjugaison) : sanscrit, grec, latin, russe, allemand…</a:t>
            </a: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Calibri"/>
              </a:rPr>
              <a:t>Langues à flexion agglutinantes (les flexions se font par ajouts de codes grammaticaux dits affixes ; ex. : les consonnes indiquent le sens et les voyelles la flexion) : turc, finnois, hongrois, japonais, arménien, arabe…</a:t>
            </a: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Calibri"/>
              </a:rPr>
              <a:t>Langues polysynthétiques (chaque mot est composé de nombreux morphèmes, contenant parfois toute la phrase) : nahuatl, bantou, esquimo-aléoutes, basque…</a:t>
            </a: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Calibri"/>
              </a:rPr>
              <a:t>Langues isolantes (les rapports syntaxiques s’expriment à l’aide de mots-outils et de la place des mots) : chinois (chaque mot coïncide avec un seul morphème)…</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685800" y="2130480"/>
            <a:ext cx="7772040" cy="1469520"/>
          </a:xfrm>
          <a:prstGeom prst="rect">
            <a:avLst/>
          </a:prstGeom>
          <a:noFill/>
          <a:ln w="0">
            <a:noFill/>
          </a:ln>
        </p:spPr>
        <p:txBody>
          <a:bodyPr anchor="ctr">
            <a:noAutofit/>
          </a:bodyPr>
          <a:p>
            <a:pPr algn="ctr">
              <a:lnSpc>
                <a:spcPct val="100000"/>
              </a:lnSpc>
            </a:pPr>
            <a:br/>
            <a:br/>
            <a:br/>
            <a:r>
              <a:rPr b="0" lang="fr-FR" sz="2000" spc="-1" strike="noStrike">
                <a:solidFill>
                  <a:srgbClr val="000000"/>
                </a:solidFill>
                <a:latin typeface="Arial"/>
              </a:rPr>
              <a:t>« Il faut simplement </a:t>
            </a:r>
            <a:r>
              <a:rPr b="1" lang="fr-FR" sz="2000" spc="-1" strike="noStrike">
                <a:solidFill>
                  <a:srgbClr val="000000"/>
                </a:solidFill>
                <a:latin typeface="Arial"/>
              </a:rPr>
              <a:t>se débarrasser entièrement de l’idée que le langage se laisse détacher de ce qu’il désigne</a:t>
            </a:r>
            <a:r>
              <a:rPr b="0" lang="fr-FR" sz="2000" spc="-1" strike="noStrike">
                <a:solidFill>
                  <a:srgbClr val="000000"/>
                </a:solidFill>
                <a:latin typeface="Arial"/>
              </a:rPr>
              <a:t>, par exemple, </a:t>
            </a:r>
            <a:br/>
            <a:r>
              <a:rPr b="0" lang="fr-FR" sz="2000" spc="-1" strike="noStrike">
                <a:solidFill>
                  <a:srgbClr val="000000"/>
                </a:solidFill>
                <a:latin typeface="Arial"/>
              </a:rPr>
              <a:t>le nom d’un homme de sa personne, et de l’idée que, comme un code convenu, il serait le produit de la réflexion consciente et de la convention, ou, d’une manière générale, de l’homme ou même de l’individu. Authentique et inexplicable miracle, il sort de la bouche d’une nation, des balbutiements d’un enfant, et ce n’est que parce qu’il se répète quotidiennement parmi nous et que nous le regardons avec indifférence qu’il en est moins étonnant ; c’est au contraire la trace la plus éclatante et la preuve la plus assurée que l’homme ne possède pas une individualité en soi, séparée, que Moi et Toi ne sont pas uniquement des concepts qui s’appellent réciproquement, mais, si l’on pouvait remonter jusqu’au plus haut point de séparation, des concepts bel et bien identiques (…) parce qu’autrement </a:t>
            </a:r>
            <a:r>
              <a:rPr b="1" lang="fr-FR" sz="2000" spc="-1" strike="noStrike">
                <a:solidFill>
                  <a:srgbClr val="000000"/>
                </a:solidFill>
                <a:latin typeface="Arial"/>
              </a:rPr>
              <a:t>toute compréhension</a:t>
            </a:r>
            <a:r>
              <a:rPr b="0" lang="fr-FR" sz="2000" spc="-1" strike="noStrike">
                <a:solidFill>
                  <a:srgbClr val="000000"/>
                </a:solidFill>
                <a:latin typeface="Arial"/>
              </a:rPr>
              <a:t> aurait été de toute éternité et toujours, impossible »</a:t>
            </a:r>
            <a:endParaRPr b="0" lang="fr-FR" sz="2000" spc="-1" strike="noStrike">
              <a:solidFill>
                <a:srgbClr val="000000"/>
              </a:solidFill>
              <a:latin typeface="Calibri"/>
            </a:endParaRPr>
          </a:p>
        </p:txBody>
      </p:sp>
      <p:sp>
        <p:nvSpPr>
          <p:cNvPr id="144"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685800" y="2130480"/>
            <a:ext cx="7772040" cy="1469520"/>
          </a:xfrm>
          <a:prstGeom prst="rect">
            <a:avLst/>
          </a:prstGeom>
          <a:noFill/>
          <a:ln w="0">
            <a:noFill/>
          </a:ln>
        </p:spPr>
        <p:txBody>
          <a:bodyPr anchor="ctr">
            <a:noAutofit/>
          </a:bodyPr>
          <a:p>
            <a:pPr algn="ctr">
              <a:lnSpc>
                <a:spcPct val="100000"/>
              </a:lnSpc>
            </a:pPr>
            <a:r>
              <a:rPr b="0" lang="fr-FR" sz="2800" spc="-1" strike="noStrike">
                <a:solidFill>
                  <a:srgbClr val="000000"/>
                </a:solidFill>
                <a:latin typeface="Arial"/>
              </a:rPr>
              <a:t>« Le langage </a:t>
            </a:r>
            <a:r>
              <a:rPr b="1" lang="fr-FR" sz="2800" spc="-1" strike="noStrike">
                <a:solidFill>
                  <a:srgbClr val="000000"/>
                </a:solidFill>
                <a:latin typeface="Arial"/>
              </a:rPr>
              <a:t>unit alors même qu’il singularise</a:t>
            </a:r>
            <a:r>
              <a:rPr b="0" lang="fr-FR" sz="2800" spc="-1" strike="noStrike">
                <a:solidFill>
                  <a:srgbClr val="000000"/>
                </a:solidFill>
                <a:latin typeface="Arial"/>
              </a:rPr>
              <a:t>, et qu’il enferme dans l’enveloppe de </a:t>
            </a:r>
            <a:r>
              <a:rPr b="1" lang="fr-FR" sz="2800" spc="-1" strike="noStrike">
                <a:solidFill>
                  <a:srgbClr val="000000"/>
                </a:solidFill>
                <a:latin typeface="Arial"/>
              </a:rPr>
              <a:t>la plus individuelle expression</a:t>
            </a:r>
            <a:r>
              <a:rPr b="0" lang="fr-FR" sz="2800" spc="-1" strike="noStrike">
                <a:solidFill>
                  <a:srgbClr val="000000"/>
                </a:solidFill>
                <a:latin typeface="Arial"/>
              </a:rPr>
              <a:t> la possibilité d’une</a:t>
            </a:r>
            <a:r>
              <a:rPr b="1" lang="fr-FR" sz="2800" spc="-1" strike="noStrike">
                <a:solidFill>
                  <a:srgbClr val="000000"/>
                </a:solidFill>
                <a:latin typeface="Arial"/>
              </a:rPr>
              <a:t> compréhension universelle</a:t>
            </a:r>
            <a:r>
              <a:rPr b="0" lang="fr-FR" sz="2800" spc="-1" strike="noStrike">
                <a:solidFill>
                  <a:srgbClr val="000000"/>
                </a:solidFill>
                <a:latin typeface="Arial"/>
              </a:rPr>
              <a:t>. Quel que soit le moment, le lieu où il vive, l’individu n’est qu’un fragment arraché à l’ensemble de sa race, et le langage prouve et entretient cette éternelle corrélation qui dirige les </a:t>
            </a:r>
            <a:r>
              <a:rPr b="1" lang="fr-FR" sz="2800" spc="-1" strike="noStrike">
                <a:solidFill>
                  <a:srgbClr val="000000"/>
                </a:solidFill>
                <a:latin typeface="Arial"/>
              </a:rPr>
              <a:t>destinées des individus</a:t>
            </a:r>
            <a:r>
              <a:rPr b="0" lang="fr-FR" sz="2800" spc="-1" strike="noStrike">
                <a:solidFill>
                  <a:srgbClr val="000000"/>
                </a:solidFill>
                <a:latin typeface="Arial"/>
              </a:rPr>
              <a:t> et </a:t>
            </a:r>
            <a:r>
              <a:rPr b="1" lang="fr-FR" sz="2800" spc="-1" strike="noStrike">
                <a:solidFill>
                  <a:srgbClr val="000000"/>
                </a:solidFill>
                <a:latin typeface="Arial"/>
              </a:rPr>
              <a:t>l’histoire du monde</a:t>
            </a:r>
            <a:r>
              <a:rPr b="0" lang="fr-FR" sz="2800" spc="-1" strike="noStrike">
                <a:solidFill>
                  <a:srgbClr val="000000"/>
                </a:solidFill>
                <a:latin typeface="Arial"/>
              </a:rPr>
              <a:t> »</a:t>
            </a:r>
            <a:endParaRPr b="0" lang="fr-FR" sz="2800" spc="-1" strike="noStrike">
              <a:solidFill>
                <a:srgbClr val="000000"/>
              </a:solidFill>
              <a:latin typeface="Calibri"/>
            </a:endParaRPr>
          </a:p>
        </p:txBody>
      </p:sp>
      <p:sp>
        <p:nvSpPr>
          <p:cNvPr id="146"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685800" y="2130480"/>
            <a:ext cx="7772040" cy="1469520"/>
          </a:xfrm>
          <a:prstGeom prst="rect">
            <a:avLst/>
          </a:prstGeom>
          <a:noFill/>
          <a:ln w="0">
            <a:noFill/>
          </a:ln>
        </p:spPr>
        <p:txBody>
          <a:bodyPr anchor="ctr">
            <a:normAutofit fontScale="61000"/>
          </a:bodyPr>
          <a:p>
            <a:pPr algn="ctr">
              <a:lnSpc>
                <a:spcPct val="100000"/>
              </a:lnSpc>
            </a:pPr>
            <a:r>
              <a:rPr b="0" lang="fr-FR" sz="4400" spc="-1" strike="noStrike">
                <a:solidFill>
                  <a:srgbClr val="000000"/>
                </a:solidFill>
                <a:latin typeface="Arial"/>
              </a:rPr>
              <a:t>Le mot est situé entre image naturelle et signe arbitraire.</a:t>
            </a:r>
            <a:br/>
            <a:endParaRPr b="0" lang="fr-FR" sz="4400" spc="-1" strike="noStrike">
              <a:solidFill>
                <a:srgbClr val="000000"/>
              </a:solidFill>
              <a:latin typeface="Calibri"/>
            </a:endParaRPr>
          </a:p>
        </p:txBody>
      </p:sp>
      <p:sp>
        <p:nvSpPr>
          <p:cNvPr id="148" name="TextShape 2"/>
          <p:cNvSpPr txBox="1"/>
          <p:nvPr/>
        </p:nvSpPr>
        <p:spPr>
          <a:xfrm>
            <a:off x="1371600" y="3886200"/>
            <a:ext cx="6400440" cy="1752120"/>
          </a:xfrm>
          <a:prstGeom prst="rect">
            <a:avLst/>
          </a:prstGeom>
          <a:noFill/>
          <a:ln w="0">
            <a:noFill/>
          </a:ln>
        </p:spPr>
        <p:txBody>
          <a:bodyPr>
            <a:normAutofit fontScale="44000"/>
          </a:bodyPr>
          <a:p>
            <a:pPr algn="ctr">
              <a:lnSpc>
                <a:spcPct val="100000"/>
              </a:lnSpc>
              <a:spcBef>
                <a:spcPts val="641"/>
              </a:spcBef>
              <a:tabLst>
                <a:tab algn="l" pos="0"/>
              </a:tabLst>
            </a:pPr>
            <a:r>
              <a:rPr b="0" lang="fr-FR" sz="3200" spc="-1" strike="noStrike">
                <a:solidFill>
                  <a:srgbClr val="000000"/>
                </a:solidFill>
                <a:latin typeface="Calibri"/>
              </a:rPr>
              <a:t>Humboldt se démarque ici de ce que fera Ferdinand de Saussure qui pense le langage comme association d’un signifiant et d’un signifié et défend plutôt l’arbitraire du signe, ne s’intéressant pas à la matérialité du signe comme Humboldt.</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685800" y="714240"/>
            <a:ext cx="7772040" cy="1356840"/>
          </a:xfrm>
          <a:prstGeom prst="rect">
            <a:avLst/>
          </a:prstGeom>
          <a:noFill/>
          <a:ln w="0">
            <a:noFill/>
          </a:ln>
        </p:spPr>
        <p:txBody>
          <a:bodyPr anchor="ctr">
            <a:normAutofit fontScale="38000"/>
          </a:bodyPr>
          <a:p>
            <a:pPr algn="ctr">
              <a:lnSpc>
                <a:spcPct val="100000"/>
              </a:lnSpc>
            </a:pPr>
            <a:r>
              <a:rPr b="0" lang="fr-FR" sz="4400" spc="-1" strike="noStrike">
                <a:solidFill>
                  <a:srgbClr val="000000"/>
                </a:solidFill>
                <a:latin typeface="Arial Black"/>
              </a:rPr>
              <a:t>III. La traduction atteste de la nature universelle de l’homme</a:t>
            </a:r>
            <a:endParaRPr b="0" lang="fr-FR" sz="4400" spc="-1" strike="noStrike">
              <a:solidFill>
                <a:srgbClr val="000000"/>
              </a:solidFill>
              <a:latin typeface="Calibri"/>
            </a:endParaRPr>
          </a:p>
        </p:txBody>
      </p:sp>
      <p:sp>
        <p:nvSpPr>
          <p:cNvPr id="150"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
        <p:nvSpPr>
          <p:cNvPr id="151" name="CustomShape 3"/>
          <p:cNvSpPr/>
          <p:nvPr/>
        </p:nvSpPr>
        <p:spPr>
          <a:xfrm>
            <a:off x="155520" y="-144360"/>
            <a:ext cx="304560" cy="304560"/>
          </a:xfrm>
          <a:prstGeom prst="rect">
            <a:avLst/>
          </a:prstGeom>
          <a:noFill/>
          <a:ln w="0">
            <a:noFill/>
          </a:ln>
        </p:spPr>
        <p:style>
          <a:lnRef idx="0"/>
          <a:fillRef idx="0"/>
          <a:effectRef idx="0"/>
          <a:fontRef idx="minor"/>
        </p:style>
      </p:sp>
      <p:sp>
        <p:nvSpPr>
          <p:cNvPr id="152" name="CustomShape 4"/>
          <p:cNvSpPr/>
          <p:nvPr/>
        </p:nvSpPr>
        <p:spPr>
          <a:xfrm>
            <a:off x="155520" y="-144360"/>
            <a:ext cx="304560" cy="304560"/>
          </a:xfrm>
          <a:prstGeom prst="rect">
            <a:avLst/>
          </a:prstGeom>
          <a:noFill/>
          <a:ln w="0">
            <a:noFill/>
          </a:ln>
        </p:spPr>
        <p:style>
          <a:lnRef idx="0"/>
          <a:fillRef idx="0"/>
          <a:effectRef idx="0"/>
          <a:fontRef idx="minor"/>
        </p:style>
      </p:sp>
      <p:pic>
        <p:nvPicPr>
          <p:cNvPr id="153" name="Picture 6" descr="La pierre de Rosette"/>
          <p:cNvPicPr/>
          <p:nvPr/>
        </p:nvPicPr>
        <p:blipFill>
          <a:blip r:embed="rId1"/>
          <a:stretch/>
        </p:blipFill>
        <p:spPr>
          <a:xfrm>
            <a:off x="2714760" y="2473920"/>
            <a:ext cx="3559320" cy="416952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685800" y="2130480"/>
            <a:ext cx="7772040" cy="1469520"/>
          </a:xfrm>
          <a:prstGeom prst="rect">
            <a:avLst/>
          </a:prstGeom>
          <a:noFill/>
          <a:ln w="0">
            <a:noFill/>
          </a:ln>
        </p:spPr>
        <p:txBody>
          <a:bodyPr anchor="ctr">
            <a:noAutofit/>
          </a:bodyPr>
          <a:p>
            <a:pPr algn="ctr">
              <a:lnSpc>
                <a:spcPct val="100000"/>
              </a:lnSpc>
            </a:pPr>
            <a:r>
              <a:rPr b="0" lang="fr-FR" sz="4400" spc="-1" strike="noStrike">
                <a:solidFill>
                  <a:srgbClr val="000000"/>
                </a:solidFill>
                <a:latin typeface="Calibri"/>
              </a:rPr>
              <a:t>« L’individualité est l’unité de la diversité »</a:t>
            </a:r>
            <a:endParaRPr b="0" lang="fr-FR" sz="4400" spc="-1" strike="noStrike">
              <a:solidFill>
                <a:srgbClr val="000000"/>
              </a:solidFill>
              <a:latin typeface="Calibri"/>
            </a:endParaRPr>
          </a:p>
        </p:txBody>
      </p:sp>
      <p:sp>
        <p:nvSpPr>
          <p:cNvPr id="155"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685800" y="2130480"/>
            <a:ext cx="7772040" cy="1469520"/>
          </a:xfrm>
          <a:prstGeom prst="rect">
            <a:avLst/>
          </a:prstGeom>
          <a:noFill/>
          <a:ln w="0">
            <a:noFill/>
          </a:ln>
        </p:spPr>
        <p:txBody>
          <a:bodyPr anchor="ctr">
            <a:noAutofit/>
          </a:bodyPr>
          <a:p>
            <a:pPr algn="ctr">
              <a:lnSpc>
                <a:spcPct val="100000"/>
              </a:lnSpc>
            </a:pPr>
            <a:br/>
            <a:br/>
            <a:br/>
            <a:r>
              <a:rPr b="0" lang="fr-FR" sz="2400" spc="-1" strike="noStrike">
                <a:solidFill>
                  <a:srgbClr val="000000"/>
                </a:solidFill>
                <a:latin typeface="Arial Black"/>
              </a:rPr>
              <a:t>Humanisme de Humboldt</a:t>
            </a:r>
            <a:r>
              <a:rPr b="0" lang="fr-FR" sz="2400" spc="-1" strike="noStrike">
                <a:solidFill>
                  <a:srgbClr val="000000"/>
                </a:solidFill>
                <a:latin typeface="Arial"/>
              </a:rPr>
              <a:t> </a:t>
            </a:r>
            <a:br/>
            <a:r>
              <a:rPr b="0" lang="fr-FR" sz="2400" spc="-1" strike="noStrike">
                <a:solidFill>
                  <a:srgbClr val="000000"/>
                </a:solidFill>
                <a:latin typeface="Arial"/>
              </a:rPr>
              <a:t>« La tâche ultime de notre existence est d’accorder la plus grande place au </a:t>
            </a:r>
            <a:r>
              <a:rPr b="1" lang="fr-FR" sz="2400" spc="-1" strike="noStrike">
                <a:solidFill>
                  <a:srgbClr val="000000"/>
                </a:solidFill>
                <a:latin typeface="Arial"/>
              </a:rPr>
              <a:t>concept d’humanité</a:t>
            </a:r>
            <a:r>
              <a:rPr b="0" lang="fr-FR" sz="2400" spc="-1" strike="noStrike">
                <a:solidFill>
                  <a:srgbClr val="000000"/>
                </a:solidFill>
                <a:latin typeface="Arial"/>
              </a:rPr>
              <a:t> dans notre propre personne (…) à travers l’impact de nos actions dans nos vies ». </a:t>
            </a:r>
            <a:br/>
            <a:br/>
            <a:r>
              <a:rPr b="0" lang="fr-FR" sz="2400" spc="-1" strike="noStrike">
                <a:solidFill>
                  <a:srgbClr val="000000"/>
                </a:solidFill>
                <a:latin typeface="Arial Black"/>
              </a:rPr>
              <a:t>Traduire, c’est comprendre (</a:t>
            </a:r>
            <a:r>
              <a:rPr b="0" i="1" lang="fr-FR" sz="2400" spc="-1" strike="noStrike">
                <a:solidFill>
                  <a:srgbClr val="000000"/>
                </a:solidFill>
                <a:latin typeface="Arial Black"/>
              </a:rPr>
              <a:t>cum-prendere</a:t>
            </a:r>
            <a:r>
              <a:rPr b="0" lang="fr-FR" sz="2400" spc="-1" strike="noStrike">
                <a:solidFill>
                  <a:srgbClr val="000000"/>
                </a:solidFill>
                <a:latin typeface="Arial Black"/>
              </a:rPr>
              <a:t>), c’est s’approprier.</a:t>
            </a:r>
            <a:r>
              <a:rPr b="0" lang="fr-FR" sz="2400" spc="-1" strike="noStrike">
                <a:solidFill>
                  <a:srgbClr val="000000"/>
                </a:solidFill>
                <a:latin typeface="Arial"/>
              </a:rPr>
              <a:t> </a:t>
            </a:r>
            <a:br/>
            <a:br/>
            <a:r>
              <a:rPr b="0" lang="fr-FR" sz="2400" spc="-1" strike="noStrike">
                <a:solidFill>
                  <a:srgbClr val="000000"/>
                </a:solidFill>
                <a:latin typeface="Arial"/>
              </a:rPr>
              <a:t>Il faut à l’individu  « absorber une grande quantité d’éléments qui lui sont présentés par le monde qui l’entoure, ainsi que par son existence propre, en utilisant toutes ses facultés de réception. Qu’il doit ensuite retraiter avec toute l’énergie dont il peut faire preuve, et </a:t>
            </a:r>
            <a:r>
              <a:rPr b="1" lang="fr-FR" sz="2400" spc="-1" strike="noStrike">
                <a:solidFill>
                  <a:srgbClr val="000000"/>
                </a:solidFill>
                <a:latin typeface="Arial"/>
              </a:rPr>
              <a:t>se les approprier</a:t>
            </a:r>
            <a:r>
              <a:rPr b="0" lang="fr-FR" sz="2400" spc="-1" strike="noStrike">
                <a:solidFill>
                  <a:srgbClr val="000000"/>
                </a:solidFill>
                <a:latin typeface="Arial"/>
              </a:rPr>
              <a:t> de façon à établir une interaction entre lui-même et la nature selon la forme la plus large, la plus active et la plus harmonieuse »</a:t>
            </a:r>
            <a:endParaRPr b="0" lang="fr-FR" sz="2400" spc="-1" strike="noStrike">
              <a:solidFill>
                <a:srgbClr val="000000"/>
              </a:solidFill>
              <a:latin typeface="Calibri"/>
            </a:endParaRPr>
          </a:p>
        </p:txBody>
      </p:sp>
      <p:sp>
        <p:nvSpPr>
          <p:cNvPr id="157"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685800" y="3571920"/>
            <a:ext cx="7772040" cy="2071440"/>
          </a:xfrm>
          <a:prstGeom prst="rect">
            <a:avLst/>
          </a:prstGeom>
          <a:noFill/>
          <a:ln w="0">
            <a:noFill/>
          </a:ln>
        </p:spPr>
        <p:txBody>
          <a:bodyPr anchor="ctr">
            <a:noAutofit/>
          </a:bodyPr>
          <a:p>
            <a:pPr algn="ctr">
              <a:lnSpc>
                <a:spcPct val="100000"/>
              </a:lnSpc>
            </a:pPr>
            <a:r>
              <a:rPr b="0" lang="fr-FR" sz="2400" spc="-1" strike="noStrike">
                <a:solidFill>
                  <a:srgbClr val="000000"/>
                </a:solidFill>
                <a:latin typeface="Arial"/>
              </a:rPr>
              <a:t> </a:t>
            </a:r>
            <a:r>
              <a:rPr b="0" lang="fr-FR" sz="2400" spc="-1" strike="noStrike">
                <a:solidFill>
                  <a:srgbClr val="000000"/>
                </a:solidFill>
                <a:latin typeface="Arial"/>
              </a:rPr>
              <a:t>« Ce n’est qu’au moyen de la liaison, créée par le langage, d’un autre avec moi que naissent tous les sentiments les plus profonds et les plus nobles qui, dans l’amitié, dans l’amour et dans toute communauté spirituelle, font de la liaison entre deux êtres la liaison la plus sublime et la plus intime » (le masculin et le féminin se marient et engendrent, comme c’est le cas dans le langage, selon Humboldt)</a:t>
            </a:r>
            <a:endParaRPr b="0" lang="fr-FR" sz="2400" spc="-1" strike="noStrike">
              <a:solidFill>
                <a:srgbClr val="000000"/>
              </a:solidFill>
              <a:latin typeface="Calibri"/>
            </a:endParaRPr>
          </a:p>
        </p:txBody>
      </p:sp>
      <p:sp>
        <p:nvSpPr>
          <p:cNvPr id="159"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60" name="Picture 2" descr="https://images.theconversation.com/files/319932/original/file-20200311-168321-1yan6du.jpg?ixlib=rb-1.1.0&amp;rect=1%2C0%2C808%2C551&amp;q=45&amp;auto=format&amp;w=926&amp;fit=clip"/>
          <p:cNvPicPr/>
          <p:nvPr/>
        </p:nvPicPr>
        <p:blipFill>
          <a:blip r:embed="rId1"/>
          <a:stretch/>
        </p:blipFill>
        <p:spPr>
          <a:xfrm>
            <a:off x="2500200" y="142920"/>
            <a:ext cx="4000320" cy="272556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685800" y="2130480"/>
            <a:ext cx="7772040" cy="1469520"/>
          </a:xfrm>
          <a:prstGeom prst="rect">
            <a:avLst/>
          </a:prstGeom>
          <a:noFill/>
          <a:ln w="0">
            <a:noFill/>
          </a:ln>
        </p:spPr>
        <p:txBody>
          <a:bodyPr anchor="ctr">
            <a:noAutofit/>
          </a:bodyPr>
          <a:p>
            <a:pPr algn="ctr">
              <a:lnSpc>
                <a:spcPct val="100000"/>
              </a:lnSpc>
            </a:pPr>
            <a:br/>
            <a:r>
              <a:rPr b="0" lang="fr-FR" sz="2000" spc="-1" strike="noStrike">
                <a:solidFill>
                  <a:srgbClr val="000000"/>
                </a:solidFill>
                <a:latin typeface="Arial Black"/>
              </a:rPr>
              <a:t>Un « Je » s’adresse à un « tu » qui l’écoute et lui fait la réplique</a:t>
            </a:r>
            <a:br/>
            <a:br/>
            <a:r>
              <a:rPr b="0" lang="fr-FR" sz="2000" spc="-1" strike="noStrike">
                <a:solidFill>
                  <a:srgbClr val="000000"/>
                </a:solidFill>
                <a:latin typeface="Arial Black"/>
              </a:rPr>
              <a:t>Importance de l’écoute d’autrui</a:t>
            </a:r>
            <a:br/>
            <a:br/>
            <a:r>
              <a:rPr b="0" lang="fr-FR" sz="2000" spc="-1" strike="noStrike">
                <a:solidFill>
                  <a:srgbClr val="000000"/>
                </a:solidFill>
                <a:latin typeface="Arial"/>
              </a:rPr>
              <a:t>« Nous nous trouvons toujours au milieu de l'histoire » </a:t>
            </a:r>
            <a:br/>
            <a:br/>
            <a:r>
              <a:rPr b="0" lang="fr-FR" sz="2000" spc="-1" strike="noStrike">
                <a:solidFill>
                  <a:srgbClr val="000000"/>
                </a:solidFill>
                <a:latin typeface="Arial"/>
              </a:rPr>
              <a:t>« La diversité des langues, dans leur influence décisive sur l’action de l’âme, qu’elles déterminent, ouvrait </a:t>
            </a:r>
            <a:r>
              <a:rPr b="1" lang="fr-FR" sz="2000" spc="-1" strike="noStrike">
                <a:solidFill>
                  <a:srgbClr val="000000"/>
                </a:solidFill>
                <a:latin typeface="Arial"/>
              </a:rPr>
              <a:t>sur une perspective d’histoire mondiale</a:t>
            </a:r>
            <a:r>
              <a:rPr b="0" lang="fr-FR" sz="2000" spc="-1" strike="noStrike">
                <a:solidFill>
                  <a:srgbClr val="000000"/>
                </a:solidFill>
                <a:latin typeface="Arial"/>
              </a:rPr>
              <a:t>. Car le passé et le présent ne sont pas seulement reliés par l’intermédiaire de la série des générations entre lesquelles la langue constitue une sorte d’engendrement spirituel constant : mais la conservation de l’esprit </a:t>
            </a:r>
            <a:r>
              <a:rPr b="1" lang="fr-FR" sz="2000" spc="-1" strike="noStrike">
                <a:solidFill>
                  <a:srgbClr val="000000"/>
                </a:solidFill>
                <a:latin typeface="Arial"/>
              </a:rPr>
              <a:t>dans l’écriture</a:t>
            </a:r>
            <a:r>
              <a:rPr b="0" lang="fr-FR" sz="2000" spc="-1" strike="noStrike">
                <a:solidFill>
                  <a:srgbClr val="000000"/>
                </a:solidFill>
                <a:latin typeface="Arial"/>
              </a:rPr>
              <a:t> réunit aussi immédiatement entre elles des époques et des régions éloignées » </a:t>
            </a:r>
            <a:br/>
            <a:br/>
            <a:r>
              <a:rPr b="0" lang="fr-FR" sz="2000" spc="-1" strike="noStrike">
                <a:solidFill>
                  <a:srgbClr val="000000"/>
                </a:solidFill>
                <a:latin typeface="Arial"/>
              </a:rPr>
              <a:t>« Les langues et leur diversité doivent donc être considérées comme puissance régissant l’</a:t>
            </a:r>
            <a:r>
              <a:rPr b="1" lang="fr-FR" sz="2000" spc="-1" strike="noStrike">
                <a:solidFill>
                  <a:srgbClr val="000000"/>
                </a:solidFill>
                <a:latin typeface="Arial"/>
              </a:rPr>
              <a:t>histoire de l’humanité</a:t>
            </a:r>
            <a:r>
              <a:rPr b="0" lang="fr-FR" sz="2000" spc="-1" strike="noStrike">
                <a:solidFill>
                  <a:srgbClr val="000000"/>
                </a:solidFill>
                <a:latin typeface="Arial"/>
              </a:rPr>
              <a:t> »</a:t>
            </a:r>
            <a:endParaRPr b="0" lang="fr-FR" sz="2000" spc="-1" strike="noStrike">
              <a:solidFill>
                <a:srgbClr val="000000"/>
              </a:solidFill>
              <a:latin typeface="Calibri"/>
            </a:endParaRPr>
          </a:p>
        </p:txBody>
      </p:sp>
      <p:sp>
        <p:nvSpPr>
          <p:cNvPr id="162"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685800" y="714240"/>
            <a:ext cx="7772040" cy="1999800"/>
          </a:xfrm>
          <a:prstGeom prst="rect">
            <a:avLst/>
          </a:prstGeom>
          <a:noFill/>
          <a:ln w="0">
            <a:noFill/>
          </a:ln>
        </p:spPr>
        <p:txBody>
          <a:bodyPr anchor="ctr">
            <a:noAutofit/>
          </a:bodyPr>
          <a:p>
            <a:pPr algn="ctr">
              <a:lnSpc>
                <a:spcPct val="100000"/>
              </a:lnSpc>
            </a:pPr>
            <a:r>
              <a:rPr b="0" lang="fr-FR" sz="2400" spc="-1" strike="noStrike">
                <a:solidFill>
                  <a:srgbClr val="000000"/>
                </a:solidFill>
                <a:latin typeface="Arial"/>
              </a:rPr>
              <a:t>« Car le langage doit nécessairement appartenir à deux interlocuteurs et il est réellement propriété de toute la race humaine »</a:t>
            </a:r>
            <a:br/>
            <a:br/>
            <a:r>
              <a:rPr b="0" lang="fr-FR" sz="2400" spc="-1" strike="noStrike">
                <a:solidFill>
                  <a:srgbClr val="000000"/>
                </a:solidFill>
                <a:latin typeface="Arial"/>
              </a:rPr>
              <a:t> Chaque langue est un écho de la « nature universelle de l’homme »</a:t>
            </a:r>
            <a:endParaRPr b="0" lang="fr-FR" sz="2400" spc="-1" strike="noStrike">
              <a:solidFill>
                <a:srgbClr val="000000"/>
              </a:solidFill>
              <a:latin typeface="Calibri"/>
            </a:endParaRPr>
          </a:p>
        </p:txBody>
      </p:sp>
      <p:sp>
        <p:nvSpPr>
          <p:cNvPr id="164"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65" name="Picture 2" descr="https://images2.medimops.eu/product/8fcd6a/M02020091046-source.jpg"/>
          <p:cNvPicPr/>
          <p:nvPr/>
        </p:nvPicPr>
        <p:blipFill>
          <a:blip r:embed="rId1"/>
          <a:stretch/>
        </p:blipFill>
        <p:spPr>
          <a:xfrm>
            <a:off x="357120" y="2857320"/>
            <a:ext cx="2214360" cy="3664800"/>
          </a:xfrm>
          <a:prstGeom prst="rect">
            <a:avLst/>
          </a:prstGeom>
          <a:ln w="0">
            <a:noFill/>
          </a:ln>
        </p:spPr>
      </p:pic>
      <p:pic>
        <p:nvPicPr>
          <p:cNvPr id="166" name="Picture 4" descr="Main négative — Wikipédia"/>
          <p:cNvPicPr/>
          <p:nvPr/>
        </p:nvPicPr>
        <p:blipFill>
          <a:blip r:embed="rId2"/>
          <a:stretch/>
        </p:blipFill>
        <p:spPr>
          <a:xfrm>
            <a:off x="6143760" y="2847600"/>
            <a:ext cx="2714400" cy="3795480"/>
          </a:xfrm>
          <a:prstGeom prst="rect">
            <a:avLst/>
          </a:prstGeom>
          <a:ln w="0">
            <a:noFill/>
          </a:ln>
        </p:spPr>
      </p:pic>
      <p:sp>
        <p:nvSpPr>
          <p:cNvPr id="167" name="CustomShape 3"/>
          <p:cNvSpPr/>
          <p:nvPr/>
        </p:nvSpPr>
        <p:spPr>
          <a:xfrm>
            <a:off x="2714760" y="3714840"/>
            <a:ext cx="3071520" cy="2559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rPr>
              <a:t>Proximité des thèses de Humboldt avec celles d’André Leroi-Gourhan, paléontologue.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i="1" lang="fr-FR" sz="1800" spc="-1" strike="noStrike">
                <a:solidFill>
                  <a:srgbClr val="000000"/>
                </a:solidFill>
                <a:latin typeface="Arial"/>
              </a:rPr>
              <a:t>Le geste et la parole </a:t>
            </a:r>
            <a:r>
              <a:rPr b="0" lang="fr-FR" sz="1800" spc="-1" strike="noStrike">
                <a:solidFill>
                  <a:srgbClr val="000000"/>
                </a:solidFill>
                <a:latin typeface="Arial"/>
              </a:rPr>
              <a:t>(2 tomes).</a:t>
            </a:r>
            <a:endParaRPr b="0" lang="fr-FR" sz="1800" spc="-1" strike="noStrike">
              <a:latin typeface="Arial"/>
            </a:endParaRPr>
          </a:p>
          <a:p>
            <a:pPr>
              <a:lnSpc>
                <a:spcPct val="100000"/>
              </a:lnSpc>
            </a:pPr>
            <a:r>
              <a:rPr b="0" i="1" lang="fr-FR" sz="1800" spc="-1" strike="noStrike">
                <a:solidFill>
                  <a:srgbClr val="000000"/>
                </a:solidFill>
                <a:latin typeface="Arial"/>
              </a:rPr>
              <a:t>La préhistoire de l’art occidental</a:t>
            </a:r>
            <a:r>
              <a:rPr b="0" lang="fr-FR" sz="1800" spc="-1" strike="noStrike">
                <a:solidFill>
                  <a:srgbClr val="000000"/>
                </a:solidFill>
                <a:latin typeface="Arial"/>
              </a:rPr>
              <a:t>.</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Picture 2" descr="Encyclopédie de L'Agora | Humboldt Alexander von"/>
          <p:cNvPicPr/>
          <p:nvPr/>
        </p:nvPicPr>
        <p:blipFill>
          <a:blip r:embed="rId1"/>
          <a:stretch/>
        </p:blipFill>
        <p:spPr>
          <a:xfrm>
            <a:off x="3429000" y="71280"/>
            <a:ext cx="5714640" cy="2999880"/>
          </a:xfrm>
          <a:prstGeom prst="rect">
            <a:avLst/>
          </a:prstGeom>
          <a:ln w="0">
            <a:noFill/>
          </a:ln>
        </p:spPr>
      </p:pic>
      <p:pic>
        <p:nvPicPr>
          <p:cNvPr id="90" name="Picture 4" descr="Portrait of Alexander von Humboldt | Friedrich Georg Weitsch | Painting  Reproduction 6485 | TOPofART"/>
          <p:cNvPicPr/>
          <p:nvPr/>
        </p:nvPicPr>
        <p:blipFill>
          <a:blip r:embed="rId2"/>
          <a:stretch/>
        </p:blipFill>
        <p:spPr>
          <a:xfrm>
            <a:off x="2571840" y="2357280"/>
            <a:ext cx="3419640" cy="4686120"/>
          </a:xfrm>
          <a:prstGeom prst="rect">
            <a:avLst/>
          </a:prstGeom>
          <a:ln w="0">
            <a:noFill/>
          </a:ln>
        </p:spPr>
      </p:pic>
      <p:pic>
        <p:nvPicPr>
          <p:cNvPr id="91" name="Picture 8" descr="Cover Image"/>
          <p:cNvPicPr/>
          <p:nvPr/>
        </p:nvPicPr>
        <p:blipFill>
          <a:blip r:embed="rId3"/>
          <a:stretch/>
        </p:blipFill>
        <p:spPr>
          <a:xfrm>
            <a:off x="0" y="0"/>
            <a:ext cx="3066480" cy="3878640"/>
          </a:xfrm>
          <a:prstGeom prst="rect">
            <a:avLst/>
          </a:prstGeom>
          <a:ln w="0">
            <a:noFill/>
          </a:ln>
        </p:spPr>
      </p:pic>
      <p:pic>
        <p:nvPicPr>
          <p:cNvPr id="92" name="Picture 10" descr="https://upload.wikimedia.org/wikipedia/commons/thumb/a/af/Map_Alexander_von_Humboldt_expedition-fr.svg/350px-Map_Alexander_von_Humboldt_expedition-fr.svg.png"/>
          <p:cNvPicPr/>
          <p:nvPr/>
        </p:nvPicPr>
        <p:blipFill>
          <a:blip r:embed="rId4"/>
          <a:stretch/>
        </p:blipFill>
        <p:spPr>
          <a:xfrm>
            <a:off x="5738400" y="3071880"/>
            <a:ext cx="3119760" cy="2085480"/>
          </a:xfrm>
          <a:prstGeom prst="rect">
            <a:avLst/>
          </a:prstGeom>
          <a:ln w="0">
            <a:noFill/>
          </a:ln>
        </p:spPr>
      </p:pic>
      <p:sp>
        <p:nvSpPr>
          <p:cNvPr id="93" name="CustomShape 1"/>
          <p:cNvSpPr/>
          <p:nvPr/>
        </p:nvSpPr>
        <p:spPr>
          <a:xfrm>
            <a:off x="214200" y="4143240"/>
            <a:ext cx="1999800" cy="25592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a:rPr>
              <a:t>Alexander von Humboldt , explorateur, géographe, ethnologue, vulcanologue</a:t>
            </a: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0" lang="fr-FR" sz="1800" spc="-1" strike="noStrike">
                <a:solidFill>
                  <a:srgbClr val="000000"/>
                </a:solidFill>
                <a:latin typeface="Arial"/>
              </a:rPr>
              <a:t>La diversité des mondes…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685800" y="214200"/>
            <a:ext cx="7772040" cy="928440"/>
          </a:xfrm>
          <a:prstGeom prst="rect">
            <a:avLst/>
          </a:prstGeom>
          <a:noFill/>
          <a:ln w="0">
            <a:noFill/>
          </a:ln>
        </p:spPr>
        <p:txBody>
          <a:bodyPr anchor="ctr">
            <a:normAutofit/>
          </a:bodyPr>
          <a:p>
            <a:pPr algn="ctr">
              <a:lnSpc>
                <a:spcPct val="100000"/>
              </a:lnSpc>
            </a:pPr>
            <a:r>
              <a:rPr b="0" lang="fr-FR" sz="2800" spc="-1" strike="noStrike">
                <a:solidFill>
                  <a:srgbClr val="000000"/>
                </a:solidFill>
                <a:latin typeface="Arial Black"/>
              </a:rPr>
              <a:t>Idées pour un cours de terminale :</a:t>
            </a:r>
            <a:endParaRPr b="0" lang="fr-FR" sz="2800" spc="-1" strike="noStrike">
              <a:solidFill>
                <a:srgbClr val="000000"/>
              </a:solidFill>
              <a:latin typeface="Calibri"/>
            </a:endParaRPr>
          </a:p>
        </p:txBody>
      </p:sp>
      <p:sp>
        <p:nvSpPr>
          <p:cNvPr id="169" name="TextShape 2"/>
          <p:cNvSpPr txBox="1"/>
          <p:nvPr/>
        </p:nvSpPr>
        <p:spPr>
          <a:xfrm>
            <a:off x="1357200" y="1071720"/>
            <a:ext cx="7000560" cy="5428800"/>
          </a:xfrm>
          <a:prstGeom prst="rect">
            <a:avLst/>
          </a:prstGeom>
          <a:noFill/>
          <a:ln w="0">
            <a:noFill/>
          </a:ln>
        </p:spPr>
        <p:txBody>
          <a:bodyPr>
            <a:noAutofit/>
          </a:bodyPr>
          <a:p>
            <a:pPr algn="ctr">
              <a:lnSpc>
                <a:spcPct val="100000"/>
              </a:lnSpc>
              <a:spcBef>
                <a:spcPts val="241"/>
              </a:spcBef>
              <a:buClr>
                <a:srgbClr val="000000"/>
              </a:buClr>
              <a:buFont typeface="Arial"/>
              <a:buChar char="•"/>
            </a:pPr>
            <a:r>
              <a:rPr b="0" lang="fr-FR" sz="1200" spc="-1" strike="noStrike">
                <a:solidFill>
                  <a:srgbClr val="000000"/>
                </a:solidFill>
                <a:latin typeface="Arial"/>
              </a:rPr>
              <a:t> </a:t>
            </a:r>
            <a:r>
              <a:rPr b="0" lang="fr-FR" sz="1200" spc="-1" strike="noStrike">
                <a:solidFill>
                  <a:srgbClr val="000000"/>
                </a:solidFill>
                <a:latin typeface="Arial"/>
              </a:rPr>
              <a:t>Ouvrir le cours sur le langage par une réflexion sur l’apprentissage des langues étrangères, l’existence de patois ou langues locales. Lesquelles sont considérées comme des langues véritables et pourquoi ? Est-ce légitime ? Chacune apporte-t-elle une vision du monde différente ? En quel sens ?</a:t>
            </a:r>
            <a:endParaRPr b="0" lang="fr-FR" sz="1200" spc="-1" strike="noStrike">
              <a:latin typeface="Arial"/>
            </a:endParaRPr>
          </a:p>
          <a:p>
            <a:pPr algn="ctr">
              <a:lnSpc>
                <a:spcPct val="100000"/>
              </a:lnSpc>
              <a:spcBef>
                <a:spcPts val="241"/>
              </a:spcBef>
            </a:pPr>
            <a:endParaRPr b="0" lang="fr-FR" sz="1200" spc="-1" strike="noStrike">
              <a:latin typeface="Arial"/>
            </a:endParaRPr>
          </a:p>
          <a:p>
            <a:pPr algn="ctr">
              <a:lnSpc>
                <a:spcPct val="100000"/>
              </a:lnSpc>
              <a:spcBef>
                <a:spcPts val="241"/>
              </a:spcBef>
              <a:buClr>
                <a:srgbClr val="000000"/>
              </a:buClr>
              <a:buFont typeface="Arial"/>
              <a:buChar char="•"/>
            </a:pPr>
            <a:r>
              <a:rPr b="0" lang="fr-FR" sz="1200" spc="-1" strike="noStrike">
                <a:solidFill>
                  <a:srgbClr val="000000"/>
                </a:solidFill>
                <a:latin typeface="Arial"/>
              </a:rPr>
              <a:t> </a:t>
            </a:r>
            <a:r>
              <a:rPr b="0" lang="fr-FR" sz="1200" spc="-1" strike="noStrike">
                <a:solidFill>
                  <a:srgbClr val="000000"/>
                </a:solidFill>
                <a:latin typeface="Arial"/>
              </a:rPr>
              <a:t>Réfléchir au rapport langage-culture-autrui. Si je parle sans écouter, peut-on parler de langage au sens plein ? Et si tu ne me répliques rien, jouant l’indifférence?</a:t>
            </a:r>
            <a:endParaRPr b="0" lang="fr-FR" sz="1200" spc="-1" strike="noStrike">
              <a:latin typeface="Arial"/>
            </a:endParaRPr>
          </a:p>
          <a:p>
            <a:pPr algn="ctr">
              <a:lnSpc>
                <a:spcPct val="100000"/>
              </a:lnSpc>
              <a:spcBef>
                <a:spcPts val="241"/>
              </a:spcBef>
            </a:pPr>
            <a:endParaRPr b="0" lang="fr-FR" sz="1200" spc="-1" strike="noStrike">
              <a:latin typeface="Arial"/>
            </a:endParaRPr>
          </a:p>
          <a:p>
            <a:pPr algn="ctr">
              <a:lnSpc>
                <a:spcPct val="100000"/>
              </a:lnSpc>
              <a:spcBef>
                <a:spcPts val="241"/>
              </a:spcBef>
              <a:buClr>
                <a:srgbClr val="000000"/>
              </a:buClr>
              <a:buFont typeface="Arial"/>
              <a:buChar char="•"/>
            </a:pPr>
            <a:r>
              <a:rPr b="0" lang="fr-FR" sz="1200" spc="-1" strike="noStrike">
                <a:solidFill>
                  <a:srgbClr val="000000"/>
                </a:solidFill>
                <a:latin typeface="Arial"/>
              </a:rPr>
              <a:t>Pouvez-vous vous dissocier de votre nom ? De votre prénom ? Pourquoi certains veulent-ils changer de nom ? Est-ce anodin de changer de nom en se mariant ?</a:t>
            </a:r>
            <a:endParaRPr b="0" lang="fr-FR" sz="1200" spc="-1" strike="noStrike">
              <a:latin typeface="Arial"/>
            </a:endParaRPr>
          </a:p>
          <a:p>
            <a:pPr algn="ctr">
              <a:lnSpc>
                <a:spcPct val="100000"/>
              </a:lnSpc>
              <a:spcBef>
                <a:spcPts val="241"/>
              </a:spcBef>
            </a:pPr>
            <a:endParaRPr b="0" lang="fr-FR" sz="1200" spc="-1" strike="noStrike">
              <a:latin typeface="Arial"/>
            </a:endParaRPr>
          </a:p>
          <a:p>
            <a:pPr algn="ctr">
              <a:lnSpc>
                <a:spcPct val="100000"/>
              </a:lnSpc>
              <a:spcBef>
                <a:spcPts val="241"/>
              </a:spcBef>
              <a:buClr>
                <a:srgbClr val="000000"/>
              </a:buClr>
              <a:buFont typeface="Arial"/>
              <a:buChar char="•"/>
            </a:pPr>
            <a:r>
              <a:rPr b="0" lang="fr-FR" sz="1200" spc="-1" strike="noStrike">
                <a:solidFill>
                  <a:srgbClr val="000000"/>
                </a:solidFill>
                <a:latin typeface="Arial"/>
              </a:rPr>
              <a:t>Réfléchir au rapport parole/écriture. Quel est l’apport de chaque dimension du langage ? Est-ce avec tout le corps qu’on parle ?</a:t>
            </a:r>
            <a:endParaRPr b="0" lang="fr-FR" sz="1200" spc="-1" strike="noStrike">
              <a:latin typeface="Arial"/>
            </a:endParaRPr>
          </a:p>
          <a:p>
            <a:pPr algn="ctr">
              <a:lnSpc>
                <a:spcPct val="100000"/>
              </a:lnSpc>
              <a:spcBef>
                <a:spcPts val="241"/>
              </a:spcBef>
            </a:pPr>
            <a:endParaRPr b="0" lang="fr-FR" sz="1200" spc="-1" strike="noStrike">
              <a:latin typeface="Arial"/>
            </a:endParaRPr>
          </a:p>
          <a:p>
            <a:pPr algn="ctr">
              <a:lnSpc>
                <a:spcPct val="100000"/>
              </a:lnSpc>
              <a:spcBef>
                <a:spcPts val="241"/>
              </a:spcBef>
              <a:buClr>
                <a:srgbClr val="000000"/>
              </a:buClr>
              <a:buFont typeface="Arial"/>
              <a:buChar char="•"/>
            </a:pPr>
            <a:r>
              <a:rPr b="0" lang="fr-FR" sz="1200" spc="-1" strike="noStrike">
                <a:solidFill>
                  <a:srgbClr val="000000"/>
                </a:solidFill>
                <a:latin typeface="Arial"/>
              </a:rPr>
              <a:t>Poser la question de la nature du mot, de la phrase, du verbe, du pronom, du sens. A quel niveau le langage prend-il sens ?</a:t>
            </a:r>
            <a:endParaRPr b="0" lang="fr-FR" sz="1200" spc="-1" strike="noStrike">
              <a:latin typeface="Arial"/>
            </a:endParaRPr>
          </a:p>
          <a:p>
            <a:pPr algn="ctr">
              <a:lnSpc>
                <a:spcPct val="100000"/>
              </a:lnSpc>
              <a:spcBef>
                <a:spcPts val="241"/>
              </a:spcBef>
            </a:pPr>
            <a:endParaRPr b="0" lang="fr-FR" sz="1200" spc="-1" strike="noStrike">
              <a:latin typeface="Arial"/>
            </a:endParaRPr>
          </a:p>
          <a:p>
            <a:pPr algn="ctr">
              <a:lnSpc>
                <a:spcPct val="100000"/>
              </a:lnSpc>
              <a:spcBef>
                <a:spcPts val="241"/>
              </a:spcBef>
              <a:buClr>
                <a:srgbClr val="000000"/>
              </a:buClr>
              <a:buFont typeface="Arial"/>
              <a:buChar char="•"/>
            </a:pPr>
            <a:r>
              <a:rPr b="0" lang="fr-FR" sz="1200" spc="-1" strike="noStrike">
                <a:solidFill>
                  <a:srgbClr val="000000"/>
                </a:solidFill>
                <a:latin typeface="Arial"/>
              </a:rPr>
              <a:t>Demander ce qu’apporte une traduction, si l’on peut tout traduire. La poésie est-elle si « intraduisible » qu’on le croit ?</a:t>
            </a:r>
            <a:endParaRPr b="0" lang="fr-FR" sz="1200" spc="-1" strike="noStrike">
              <a:latin typeface="Arial"/>
            </a:endParaRPr>
          </a:p>
          <a:p>
            <a:pPr algn="ctr">
              <a:lnSpc>
                <a:spcPct val="100000"/>
              </a:lnSpc>
              <a:spcBef>
                <a:spcPts val="241"/>
              </a:spcBef>
            </a:pPr>
            <a:endParaRPr b="0" lang="fr-FR" sz="1200" spc="-1" strike="noStrike">
              <a:latin typeface="Arial"/>
            </a:endParaRPr>
          </a:p>
          <a:p>
            <a:pPr algn="ctr">
              <a:lnSpc>
                <a:spcPct val="100000"/>
              </a:lnSpc>
              <a:spcBef>
                <a:spcPts val="241"/>
              </a:spcBef>
              <a:buClr>
                <a:srgbClr val="000000"/>
              </a:buClr>
              <a:buFont typeface="Arial"/>
              <a:buChar char="•"/>
            </a:pPr>
            <a:r>
              <a:rPr b="0" lang="fr-FR" sz="1200" spc="-1" strike="noStrike">
                <a:solidFill>
                  <a:srgbClr val="000000"/>
                </a:solidFill>
                <a:latin typeface="Arial"/>
              </a:rPr>
              <a:t> </a:t>
            </a:r>
            <a:r>
              <a:rPr b="0" lang="fr-FR" sz="1200" spc="-1" strike="noStrike">
                <a:solidFill>
                  <a:srgbClr val="000000"/>
                </a:solidFill>
                <a:latin typeface="Arial"/>
              </a:rPr>
              <a:t>Le langage amoureux est-il un modèle pour penser l’engendrement propre au langage et le génie de la langue ?</a:t>
            </a:r>
            <a:endParaRPr b="0" lang="fr-FR" sz="1200" spc="-1" strike="noStrike">
              <a:latin typeface="Arial"/>
            </a:endParaRPr>
          </a:p>
          <a:p>
            <a:pPr algn="ctr">
              <a:lnSpc>
                <a:spcPct val="100000"/>
              </a:lnSpc>
              <a:spcBef>
                <a:spcPts val="241"/>
              </a:spcBef>
            </a:pPr>
            <a:endParaRPr b="0" lang="fr-FR" sz="1200" spc="-1" strike="noStrike">
              <a:latin typeface="Arial"/>
            </a:endParaRPr>
          </a:p>
          <a:p>
            <a:pPr algn="ctr">
              <a:lnSpc>
                <a:spcPct val="100000"/>
              </a:lnSpc>
              <a:spcBef>
                <a:spcPts val="241"/>
              </a:spcBef>
              <a:buClr>
                <a:srgbClr val="000000"/>
              </a:buClr>
              <a:buFont typeface="Arial"/>
              <a:buChar char="•"/>
            </a:pPr>
            <a:r>
              <a:rPr b="0" lang="fr-FR" sz="1200" spc="-1" strike="noStrike">
                <a:solidFill>
                  <a:srgbClr val="000000"/>
                </a:solidFill>
                <a:latin typeface="Arial"/>
              </a:rPr>
              <a:t>Y a-t-il des langues plus « parfaites » que d’autres , plus révélatrices de l’essence du langage que d’autres ? Cela a-t-il un sens de demander cela ou est-ce naïf et ridicule ? </a:t>
            </a:r>
            <a:endParaRPr b="0" lang="fr-FR" sz="1200" spc="-1" strike="noStrike">
              <a:latin typeface="Arial"/>
            </a:endParaRPr>
          </a:p>
          <a:p>
            <a:pPr algn="ctr">
              <a:lnSpc>
                <a:spcPct val="100000"/>
              </a:lnSpc>
              <a:spcBef>
                <a:spcPts val="241"/>
              </a:spcBef>
              <a:tabLst>
                <a:tab algn="l" pos="0"/>
              </a:tabLst>
            </a:pP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Picture 2" descr="Statue Unter den Linden 6 (Mitte) Wilhelm von Humboldt.jpg"/>
          <p:cNvPicPr/>
          <p:nvPr/>
        </p:nvPicPr>
        <p:blipFill>
          <a:blip r:embed="rId1"/>
          <a:stretch/>
        </p:blipFill>
        <p:spPr>
          <a:xfrm>
            <a:off x="1857240" y="2143080"/>
            <a:ext cx="5071680" cy="4513680"/>
          </a:xfrm>
          <a:prstGeom prst="rect">
            <a:avLst/>
          </a:prstGeom>
          <a:ln w="0">
            <a:noFill/>
          </a:ln>
        </p:spPr>
      </p:pic>
      <p:sp>
        <p:nvSpPr>
          <p:cNvPr id="95" name="CustomShape 1"/>
          <p:cNvSpPr/>
          <p:nvPr/>
        </p:nvSpPr>
        <p:spPr>
          <a:xfrm>
            <a:off x="155520" y="-144360"/>
            <a:ext cx="304560" cy="304560"/>
          </a:xfrm>
          <a:prstGeom prst="rect">
            <a:avLst/>
          </a:prstGeom>
          <a:noFill/>
          <a:ln w="0">
            <a:noFill/>
          </a:ln>
        </p:spPr>
        <p:style>
          <a:lnRef idx="0"/>
          <a:fillRef idx="0"/>
          <a:effectRef idx="0"/>
          <a:fontRef idx="minor"/>
        </p:style>
      </p:sp>
      <p:pic>
        <p:nvPicPr>
          <p:cNvPr id="96" name="Picture 6" descr="Humboldt-Universität zu Berlin - MEGA"/>
          <p:cNvPicPr/>
          <p:nvPr/>
        </p:nvPicPr>
        <p:blipFill>
          <a:blip r:embed="rId2"/>
          <a:stretch/>
        </p:blipFill>
        <p:spPr>
          <a:xfrm>
            <a:off x="5929200" y="642960"/>
            <a:ext cx="2571480" cy="2571480"/>
          </a:xfrm>
          <a:prstGeom prst="rect">
            <a:avLst/>
          </a:prstGeom>
          <a:ln w="0">
            <a:noFill/>
          </a:ln>
        </p:spPr>
      </p:pic>
      <p:sp>
        <p:nvSpPr>
          <p:cNvPr id="97" name="CustomShape 2"/>
          <p:cNvSpPr/>
          <p:nvPr/>
        </p:nvSpPr>
        <p:spPr>
          <a:xfrm>
            <a:off x="285840" y="571320"/>
            <a:ext cx="278568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rPr>
              <a:t>Wilhelm von Humboldt</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Arial"/>
              </a:rPr>
              <a:t>…</a:t>
            </a:r>
            <a:r>
              <a:rPr b="0" lang="fr-FR" sz="1800" spc="-1" strike="noStrike">
                <a:solidFill>
                  <a:srgbClr val="000000"/>
                </a:solidFill>
                <a:latin typeface="Arial"/>
              </a:rPr>
              <a:t>et la diversité des langues.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4729320" y="1816200"/>
            <a:ext cx="3985920" cy="2684160"/>
          </a:xfrm>
          <a:prstGeom prst="rect">
            <a:avLst/>
          </a:prstGeom>
          <a:noFill/>
          <a:ln w="0">
            <a:noFill/>
          </a:ln>
        </p:spPr>
        <p:txBody>
          <a:bodyPr anchor="ctr">
            <a:noAutofit/>
          </a:bodyPr>
          <a:p>
            <a:pPr algn="ctr">
              <a:lnSpc>
                <a:spcPct val="100000"/>
              </a:lnSpc>
            </a:pPr>
            <a:r>
              <a:rPr b="0" lang="fr-FR" sz="2800" spc="-1" strike="noStrike">
                <a:solidFill>
                  <a:srgbClr val="000000"/>
                </a:solidFill>
                <a:latin typeface="Arial"/>
              </a:rPr>
              <a:t>« Au fond, toute mon activité est d’étudier le langage. Je crois avoir découvert l’art d’utiliser le langage comme un véhicule pour transmettre ce qu’il y a de plus haut et de plus profond, et la diversité du monde tout entier »</a:t>
            </a:r>
            <a:br/>
            <a:r>
              <a:rPr b="0" lang="fr-FR" sz="2800" spc="-1" strike="noStrike">
                <a:solidFill>
                  <a:srgbClr val="000000"/>
                </a:solidFill>
                <a:latin typeface="Arial"/>
              </a:rPr>
              <a:t> </a:t>
            </a:r>
            <a:br/>
            <a:r>
              <a:rPr b="0" lang="fr-FR" sz="2800" spc="-1" strike="noStrike">
                <a:solidFill>
                  <a:srgbClr val="000000"/>
                </a:solidFill>
                <a:latin typeface="Arial"/>
              </a:rPr>
              <a:t>(Lettre à Wolf, 1805)</a:t>
            </a:r>
            <a:endParaRPr b="0" lang="fr-FR" sz="2800" spc="-1" strike="noStrike">
              <a:solidFill>
                <a:srgbClr val="000000"/>
              </a:solidFill>
              <a:latin typeface="Calibri"/>
            </a:endParaRPr>
          </a:p>
        </p:txBody>
      </p:sp>
      <p:sp>
        <p:nvSpPr>
          <p:cNvPr id="99"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00" name="Picture 2" descr="Wilhelm von Humboldt Tour Map with Places to Visit | Wikitour.io"/>
          <p:cNvPicPr/>
          <p:nvPr/>
        </p:nvPicPr>
        <p:blipFill>
          <a:blip r:embed="rId1"/>
          <a:stretch/>
        </p:blipFill>
        <p:spPr>
          <a:xfrm>
            <a:off x="285840" y="714240"/>
            <a:ext cx="4142880" cy="4142880"/>
          </a:xfrm>
          <a:prstGeom prst="rect">
            <a:avLst/>
          </a:prstGeom>
          <a:ln w="0">
            <a:noFill/>
          </a:ln>
        </p:spPr>
      </p:pic>
      <p:sp>
        <p:nvSpPr>
          <p:cNvPr id="101" name="CustomShape 3"/>
          <p:cNvSpPr/>
          <p:nvPr/>
        </p:nvSpPr>
        <p:spPr>
          <a:xfrm>
            <a:off x="428760" y="5214960"/>
            <a:ext cx="371448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Black"/>
              </a:rPr>
              <a:t>Wilhelm von Humboldt</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685800" y="1071720"/>
            <a:ext cx="7772040" cy="1356840"/>
          </a:xfrm>
          <a:prstGeom prst="rect">
            <a:avLst/>
          </a:prstGeom>
          <a:noFill/>
          <a:ln w="0">
            <a:noFill/>
          </a:ln>
        </p:spPr>
        <p:txBody>
          <a:bodyPr anchor="ctr">
            <a:normAutofit fontScale="38000"/>
          </a:bodyPr>
          <a:p>
            <a:pPr algn="ctr">
              <a:lnSpc>
                <a:spcPct val="100000"/>
              </a:lnSpc>
            </a:pPr>
            <a:r>
              <a:rPr b="0" lang="fr-FR" sz="4400" spc="-1" strike="noStrike">
                <a:solidFill>
                  <a:srgbClr val="000000"/>
                </a:solidFill>
                <a:latin typeface="Arial Black"/>
              </a:rPr>
              <a:t>Les questions classiques posées sur le langage :</a:t>
            </a:r>
            <a:endParaRPr b="0" lang="fr-FR" sz="4400" spc="-1" strike="noStrike">
              <a:solidFill>
                <a:srgbClr val="000000"/>
              </a:solidFill>
              <a:latin typeface="Calibri"/>
            </a:endParaRPr>
          </a:p>
        </p:txBody>
      </p:sp>
      <p:sp>
        <p:nvSpPr>
          <p:cNvPr id="103" name="TextShape 2"/>
          <p:cNvSpPr txBox="1"/>
          <p:nvPr/>
        </p:nvSpPr>
        <p:spPr>
          <a:xfrm>
            <a:off x="1371600" y="2786040"/>
            <a:ext cx="6771960" cy="2852280"/>
          </a:xfrm>
          <a:prstGeom prst="rect">
            <a:avLst/>
          </a:prstGeom>
          <a:noFill/>
          <a:ln w="0">
            <a:noFill/>
          </a:ln>
        </p:spPr>
        <p:txBody>
          <a:bodyPr>
            <a:normAutofit fontScale="70000"/>
          </a:bodyPr>
          <a:p>
            <a:pPr marL="514440" indent="-514080" algn="ctr">
              <a:lnSpc>
                <a:spcPct val="100000"/>
              </a:lnSpc>
              <a:spcBef>
                <a:spcPts val="641"/>
              </a:spcBef>
              <a:buClr>
                <a:srgbClr val="000000"/>
              </a:buClr>
              <a:buFont typeface="Arial"/>
              <a:buAutoNum type="arabicPeriod"/>
            </a:pPr>
            <a:r>
              <a:rPr b="0" lang="fr-FR" sz="3200" spc="-1" strike="noStrike">
                <a:solidFill>
                  <a:srgbClr val="000000"/>
                </a:solidFill>
                <a:latin typeface="Arial"/>
              </a:rPr>
              <a:t>Le langage est-il naturel ou arbitraire ?</a:t>
            </a:r>
            <a:endParaRPr b="0" lang="fr-FR" sz="3200" spc="-1" strike="noStrike">
              <a:latin typeface="Arial"/>
            </a:endParaRPr>
          </a:p>
          <a:p>
            <a:pPr marL="514440" indent="-514080" algn="ctr">
              <a:lnSpc>
                <a:spcPct val="100000"/>
              </a:lnSpc>
              <a:spcBef>
                <a:spcPts val="641"/>
              </a:spcBef>
              <a:buClr>
                <a:srgbClr val="000000"/>
              </a:buClr>
              <a:buFont typeface="Arial"/>
              <a:buAutoNum type="arabicPeriod"/>
            </a:pPr>
            <a:r>
              <a:rPr b="0" lang="fr-FR" sz="3200" spc="-1" strike="noStrike">
                <a:solidFill>
                  <a:srgbClr val="000000"/>
                </a:solidFill>
                <a:latin typeface="Arial"/>
              </a:rPr>
              <a:t>Quelle est l’origine du langage ? </a:t>
            </a:r>
            <a:endParaRPr b="0" lang="fr-FR" sz="3200" spc="-1" strike="noStrike">
              <a:latin typeface="Arial"/>
            </a:endParaRPr>
          </a:p>
          <a:p>
            <a:pPr marL="514440" indent="-514080" algn="ctr">
              <a:lnSpc>
                <a:spcPct val="100000"/>
              </a:lnSpc>
              <a:spcBef>
                <a:spcPts val="641"/>
              </a:spcBef>
              <a:tabLst>
                <a:tab algn="l" pos="0"/>
              </a:tabLst>
            </a:pPr>
            <a:r>
              <a:rPr b="0" lang="fr-FR" sz="3200" spc="-1" strike="noStrike">
                <a:solidFill>
                  <a:srgbClr val="000000"/>
                </a:solidFill>
                <a:latin typeface="Arial"/>
              </a:rPr>
              <a:t>3. Cela a-t-il du sens de rêver d’une grammaire universelle ?</a:t>
            </a:r>
            <a:endParaRPr b="0" lang="fr-FR" sz="3200" spc="-1" strike="noStrike">
              <a:latin typeface="Arial"/>
            </a:endParaRPr>
          </a:p>
          <a:p>
            <a:pPr marL="514440" indent="-514080" algn="ctr">
              <a:lnSpc>
                <a:spcPct val="100000"/>
              </a:lnSpc>
              <a:spcBef>
                <a:spcPts val="641"/>
              </a:spcBef>
              <a:tabLst>
                <a:tab algn="l" pos="0"/>
              </a:tabLst>
            </a:pPr>
            <a:r>
              <a:rPr b="0" lang="fr-FR" sz="3200" spc="-1" strike="noStrike">
                <a:solidFill>
                  <a:srgbClr val="000000"/>
                </a:solidFill>
                <a:latin typeface="Arial"/>
              </a:rPr>
              <a:t>4. Un mot, est-ce une image ou un signe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685800" y="785880"/>
            <a:ext cx="7772040" cy="1428480"/>
          </a:xfrm>
          <a:prstGeom prst="rect">
            <a:avLst/>
          </a:prstGeom>
          <a:noFill/>
          <a:ln w="0">
            <a:noFill/>
          </a:ln>
        </p:spPr>
        <p:txBody>
          <a:bodyPr anchor="ctr">
            <a:normAutofit fontScale="42000"/>
          </a:bodyPr>
          <a:p>
            <a:pPr algn="ctr">
              <a:lnSpc>
                <a:spcPct val="100000"/>
              </a:lnSpc>
            </a:pPr>
            <a:r>
              <a:rPr b="0" lang="fr-FR" sz="4400" spc="-1" strike="noStrike">
                <a:solidFill>
                  <a:srgbClr val="000000"/>
                </a:solidFill>
                <a:latin typeface="Arial Black"/>
              </a:rPr>
              <a:t>Les réponses de Humboldt à ces questions :</a:t>
            </a:r>
            <a:endParaRPr b="0" lang="fr-FR" sz="4400" spc="-1" strike="noStrike">
              <a:solidFill>
                <a:srgbClr val="000000"/>
              </a:solidFill>
              <a:latin typeface="Calibri"/>
            </a:endParaRPr>
          </a:p>
        </p:txBody>
      </p:sp>
      <p:sp>
        <p:nvSpPr>
          <p:cNvPr id="105" name="TextShape 2"/>
          <p:cNvSpPr txBox="1"/>
          <p:nvPr/>
        </p:nvSpPr>
        <p:spPr>
          <a:xfrm>
            <a:off x="1371600" y="2500200"/>
            <a:ext cx="6400440" cy="3138120"/>
          </a:xfrm>
          <a:prstGeom prst="rect">
            <a:avLst/>
          </a:prstGeom>
          <a:noFill/>
          <a:ln w="0">
            <a:noFill/>
          </a:ln>
        </p:spPr>
        <p:txBody>
          <a:bodyPr>
            <a:normAutofit fontScale="70000"/>
          </a:bodyPr>
          <a:p>
            <a:pPr marL="571680" indent="-571320" algn="ctr">
              <a:lnSpc>
                <a:spcPct val="100000"/>
              </a:lnSpc>
              <a:spcBef>
                <a:spcPts val="641"/>
              </a:spcBef>
              <a:buClr>
                <a:srgbClr val="000000"/>
              </a:buClr>
              <a:buFont typeface="Arial"/>
              <a:buAutoNum type="romanUcPeriod"/>
            </a:pPr>
            <a:r>
              <a:rPr b="0" lang="fr-FR" sz="3200" spc="-1" strike="noStrike">
                <a:solidFill>
                  <a:srgbClr val="000000"/>
                </a:solidFill>
                <a:latin typeface="Calibri"/>
              </a:rPr>
              <a:t>Le langage est non pas seulement </a:t>
            </a:r>
            <a:r>
              <a:rPr b="0" i="1" lang="fr-FR" sz="3200" spc="-1" strike="noStrike">
                <a:solidFill>
                  <a:srgbClr val="000000"/>
                </a:solidFill>
                <a:latin typeface="Calibri"/>
              </a:rPr>
              <a:t>ergon </a:t>
            </a:r>
            <a:r>
              <a:rPr b="0" lang="fr-FR" sz="3200" spc="-1" strike="noStrike">
                <a:solidFill>
                  <a:srgbClr val="000000"/>
                </a:solidFill>
                <a:latin typeface="Calibri"/>
              </a:rPr>
              <a:t>(œuvre), mais </a:t>
            </a:r>
            <a:r>
              <a:rPr b="0" i="1" lang="fr-FR" sz="3200" spc="-1" strike="noStrike">
                <a:solidFill>
                  <a:srgbClr val="000000"/>
                </a:solidFill>
                <a:latin typeface="Calibri"/>
              </a:rPr>
              <a:t>energeia </a:t>
            </a:r>
            <a:r>
              <a:rPr b="0" lang="fr-FR" sz="3200" spc="-1" strike="noStrike">
                <a:solidFill>
                  <a:srgbClr val="000000"/>
                </a:solidFill>
                <a:latin typeface="Calibri"/>
              </a:rPr>
              <a:t>(énergie)</a:t>
            </a:r>
            <a:endParaRPr b="0" lang="fr-FR" sz="3200" spc="-1" strike="noStrike">
              <a:latin typeface="Arial"/>
            </a:endParaRPr>
          </a:p>
          <a:p>
            <a:pPr marL="571680" indent="-571320" algn="ctr">
              <a:lnSpc>
                <a:spcPct val="100000"/>
              </a:lnSpc>
              <a:spcBef>
                <a:spcPts val="641"/>
              </a:spcBef>
              <a:buClr>
                <a:srgbClr val="000000"/>
              </a:buClr>
              <a:buFont typeface="Arial"/>
              <a:buAutoNum type="romanUcPeriod"/>
            </a:pPr>
            <a:r>
              <a:rPr b="0" lang="fr-FR" sz="3200" spc="-1" strike="noStrike">
                <a:solidFill>
                  <a:srgbClr val="000000"/>
                </a:solidFill>
                <a:latin typeface="Calibri"/>
              </a:rPr>
              <a:t>La diversité des langues est une richesse, s’y joue un processus d’individuation décisif</a:t>
            </a:r>
            <a:endParaRPr b="0" lang="fr-FR" sz="3200" spc="-1" strike="noStrike">
              <a:latin typeface="Arial"/>
            </a:endParaRPr>
          </a:p>
          <a:p>
            <a:pPr marL="571680" indent="-571320" algn="ctr">
              <a:lnSpc>
                <a:spcPct val="100000"/>
              </a:lnSpc>
              <a:spcBef>
                <a:spcPts val="641"/>
              </a:spcBef>
              <a:buClr>
                <a:srgbClr val="000000"/>
              </a:buClr>
              <a:buFont typeface="Arial"/>
              <a:buAutoNum type="romanUcPeriod"/>
            </a:pPr>
            <a:r>
              <a:rPr b="0" lang="fr-FR" sz="3200" spc="-1" strike="noStrike">
                <a:solidFill>
                  <a:srgbClr val="000000"/>
                </a:solidFill>
                <a:latin typeface="Calibri"/>
              </a:rPr>
              <a:t>La possibilité de la traduction d’une langue à l’autre atteste de la nature universelle de l’homme</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685800" y="785880"/>
            <a:ext cx="7772040" cy="1856880"/>
          </a:xfrm>
          <a:prstGeom prst="rect">
            <a:avLst/>
          </a:prstGeom>
          <a:noFill/>
          <a:ln w="0">
            <a:noFill/>
          </a:ln>
        </p:spPr>
        <p:txBody>
          <a:bodyPr anchor="ctr">
            <a:normAutofit fontScale="28000"/>
          </a:bodyPr>
          <a:p>
            <a:pPr algn="ctr">
              <a:lnSpc>
                <a:spcPct val="100000"/>
              </a:lnSpc>
            </a:pPr>
            <a:r>
              <a:rPr b="0" lang="fr-FR" sz="4400" spc="-1" strike="noStrike">
                <a:solidFill>
                  <a:srgbClr val="000000"/>
                </a:solidFill>
                <a:latin typeface="Arial Black"/>
              </a:rPr>
              <a:t>I. Le langage est non pas seulement </a:t>
            </a:r>
            <a:r>
              <a:rPr b="0" i="1" lang="fr-FR" sz="4400" spc="-1" strike="noStrike">
                <a:solidFill>
                  <a:srgbClr val="000000"/>
                </a:solidFill>
                <a:latin typeface="Arial Black"/>
              </a:rPr>
              <a:t>ergon </a:t>
            </a:r>
            <a:r>
              <a:rPr b="0" lang="fr-FR" sz="4400" spc="-1" strike="noStrike">
                <a:solidFill>
                  <a:srgbClr val="000000"/>
                </a:solidFill>
                <a:latin typeface="Arial Black"/>
              </a:rPr>
              <a:t>(œuvre), mais </a:t>
            </a:r>
            <a:r>
              <a:rPr b="0" i="1" lang="fr-FR" sz="4400" spc="-1" strike="noStrike">
                <a:solidFill>
                  <a:srgbClr val="000000"/>
                </a:solidFill>
                <a:latin typeface="Arial Black"/>
              </a:rPr>
              <a:t>energeia </a:t>
            </a:r>
            <a:r>
              <a:rPr b="0" lang="fr-FR" sz="4400" spc="-1" strike="noStrike">
                <a:solidFill>
                  <a:srgbClr val="000000"/>
                </a:solidFill>
                <a:latin typeface="Arial Black"/>
              </a:rPr>
              <a:t>(énergie créatrice)</a:t>
            </a:r>
            <a:br/>
            <a:endParaRPr b="0" lang="fr-FR" sz="4400" spc="-1" strike="noStrike">
              <a:solidFill>
                <a:srgbClr val="000000"/>
              </a:solidFill>
              <a:latin typeface="Calibri"/>
            </a:endParaRPr>
          </a:p>
        </p:txBody>
      </p:sp>
      <p:sp>
        <p:nvSpPr>
          <p:cNvPr id="107"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08" name="Picture 2" descr="Vodeus"/>
          <p:cNvPicPr/>
          <p:nvPr/>
        </p:nvPicPr>
        <p:blipFill>
          <a:blip r:embed="rId1"/>
          <a:stretch/>
        </p:blipFill>
        <p:spPr>
          <a:xfrm>
            <a:off x="1000080" y="2786040"/>
            <a:ext cx="7071840" cy="35359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685800" y="857160"/>
            <a:ext cx="7772040" cy="2285640"/>
          </a:xfrm>
          <a:prstGeom prst="rect">
            <a:avLst/>
          </a:prstGeom>
          <a:noFill/>
          <a:ln w="0">
            <a:noFill/>
          </a:ln>
        </p:spPr>
        <p:txBody>
          <a:bodyPr anchor="ctr">
            <a:normAutofit/>
          </a:bodyPr>
          <a:p>
            <a:pPr algn="ctr">
              <a:lnSpc>
                <a:spcPct val="100000"/>
              </a:lnSpc>
            </a:pPr>
            <a:r>
              <a:rPr b="0" lang="fr-FR" sz="2800" spc="-1" strike="noStrike">
                <a:solidFill>
                  <a:srgbClr val="000000"/>
                </a:solidFill>
                <a:latin typeface="Arial"/>
              </a:rPr>
              <a:t>Le langage est un « processus en vue de penser/pour penser » (« </a:t>
            </a:r>
            <a:r>
              <a:rPr b="0" i="1" lang="fr-FR" sz="2800" spc="-1" strike="noStrike">
                <a:solidFill>
                  <a:srgbClr val="000000"/>
                </a:solidFill>
                <a:latin typeface="Arial"/>
              </a:rPr>
              <a:t>Prozess zum Denken »</a:t>
            </a:r>
            <a:r>
              <a:rPr b="0" lang="fr-FR" sz="2800" spc="-1" strike="noStrike">
                <a:solidFill>
                  <a:srgbClr val="000000"/>
                </a:solidFill>
                <a:latin typeface="Arial"/>
              </a:rPr>
              <a:t>). Il est une efficacité, une performance (« </a:t>
            </a:r>
            <a:r>
              <a:rPr b="0" i="1" lang="fr-FR" sz="2800" spc="-1" strike="noStrike">
                <a:solidFill>
                  <a:srgbClr val="000000"/>
                </a:solidFill>
                <a:latin typeface="Arial"/>
              </a:rPr>
              <a:t>Leistung</a:t>
            </a:r>
            <a:r>
              <a:rPr b="0" lang="fr-FR" sz="2800" spc="-1" strike="noStrike">
                <a:solidFill>
                  <a:srgbClr val="000000"/>
                </a:solidFill>
                <a:latin typeface="Arial"/>
              </a:rPr>
              <a:t> », « </a:t>
            </a:r>
            <a:r>
              <a:rPr b="0" i="1" lang="fr-FR" sz="2800" spc="-1" strike="noStrike">
                <a:solidFill>
                  <a:srgbClr val="000000"/>
                </a:solidFill>
                <a:latin typeface="Arial"/>
              </a:rPr>
              <a:t>Wirkung</a:t>
            </a:r>
            <a:r>
              <a:rPr b="0" lang="fr-FR" sz="2800" spc="-1" strike="noStrike">
                <a:solidFill>
                  <a:srgbClr val="000000"/>
                </a:solidFill>
                <a:latin typeface="Arial"/>
              </a:rPr>
              <a:t> », « </a:t>
            </a:r>
            <a:r>
              <a:rPr b="0" i="1" lang="fr-FR" sz="2800" spc="-1" strike="noStrike">
                <a:solidFill>
                  <a:srgbClr val="000000"/>
                </a:solidFill>
                <a:latin typeface="Arial"/>
              </a:rPr>
              <a:t>Tätigkeit</a:t>
            </a:r>
            <a:r>
              <a:rPr b="0" lang="fr-FR" sz="2800" spc="-1" strike="noStrike">
                <a:solidFill>
                  <a:srgbClr val="000000"/>
                </a:solidFill>
                <a:latin typeface="Arial"/>
              </a:rPr>
              <a:t> », </a:t>
            </a:r>
            <a:r>
              <a:rPr b="0" i="1" lang="fr-FR" sz="2800" spc="-1" strike="noStrike">
                <a:solidFill>
                  <a:srgbClr val="000000"/>
                </a:solidFill>
                <a:latin typeface="Arial"/>
              </a:rPr>
              <a:t>energeia</a:t>
            </a:r>
            <a:r>
              <a:rPr b="0" lang="fr-FR" sz="2800" spc="-1" strike="noStrike">
                <a:solidFill>
                  <a:srgbClr val="000000"/>
                </a:solidFill>
                <a:latin typeface="Arial"/>
              </a:rPr>
              <a:t>).</a:t>
            </a:r>
            <a:endParaRPr b="0" lang="fr-FR" sz="2800" spc="-1" strike="noStrike">
              <a:solidFill>
                <a:srgbClr val="000000"/>
              </a:solidFill>
              <a:latin typeface="Calibri"/>
            </a:endParaRPr>
          </a:p>
        </p:txBody>
      </p:sp>
      <p:sp>
        <p:nvSpPr>
          <p:cNvPr id="110" name="TextShape 2"/>
          <p:cNvSpPr txBox="1"/>
          <p:nvPr/>
        </p:nvSpPr>
        <p:spPr>
          <a:xfrm>
            <a:off x="1371600" y="5000760"/>
            <a:ext cx="6400440" cy="637920"/>
          </a:xfrm>
          <a:prstGeom prst="rect">
            <a:avLst/>
          </a:prstGeom>
          <a:noFill/>
          <a:ln w="0">
            <a:noFill/>
          </a:ln>
        </p:spPr>
        <p:txBody>
          <a:bodyPr>
            <a:normAutofit/>
          </a:bodyPr>
          <a:p>
            <a:pPr algn="ctr">
              <a:lnSpc>
                <a:spcPct val="100000"/>
              </a:lnSpc>
              <a:spcBef>
                <a:spcPts val="400"/>
              </a:spcBef>
              <a:tabLst>
                <a:tab algn="l" pos="0"/>
              </a:tabLst>
            </a:pPr>
            <a:r>
              <a:rPr b="0" lang="fr-FR" sz="2000" spc="-1" strike="noStrike">
                <a:solidFill>
                  <a:srgbClr val="000000"/>
                </a:solidFill>
                <a:latin typeface="Arial"/>
              </a:rPr>
              <a:t>E. Cassirer, ECW 16, p. 123, commentant Humboldt.</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181</TotalTime>
  <Application>LibreOffice/7.0.5.2$Windows_X86_64 LibreOffice_project/64390860c6cd0aca4beafafcfd84613dd9dfb63a</Application>
  <AppVersion>15.0000</AppVersion>
  <Words>764</Words>
  <Paragraphs>75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2020-10-05T19:46:24Z</dcterms:created>
  <dc:creator>Utilisateur</dc:creator>
  <dc:description/>
  <dc:language>fr-FR</dc:language>
  <cp:lastModifiedBy>Utilisateur</cp:lastModifiedBy>
  <dcterms:modified xsi:type="dcterms:W3CDTF">2021-02-01T16:42:11Z</dcterms:modified>
  <cp:revision>11</cp:revision>
  <dc:subject/>
  <dc:title>Wilhelm von Humboldt  Le langage comme vision du monde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Affichage à l'écran (4:3)</vt:lpwstr>
  </property>
  <property fmtid="{D5CDD505-2E9C-101B-9397-08002B2CF9AE}" pid="3" name="Slides">
    <vt:i4>30</vt:i4>
  </property>
</Properties>
</file>