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1" r:id="rId3"/>
    <p:sldId id="257" r:id="rId4"/>
    <p:sldId id="258" r:id="rId5"/>
    <p:sldId id="265" r:id="rId6"/>
    <p:sldId id="266" r:id="rId7"/>
    <p:sldId id="267" r:id="rId8"/>
    <p:sldId id="268" r:id="rId9"/>
    <p:sldId id="259" r:id="rId10"/>
    <p:sldId id="260" r:id="rId11"/>
    <p:sldId id="261" r:id="rId12"/>
    <p:sldId id="269" r:id="rId13"/>
    <p:sldId id="262" r:id="rId14"/>
    <p:sldId id="263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279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4A158-652E-4F4C-A6AF-6F0F73A1CFCB}" type="datetimeFigureOut">
              <a:rPr lang="fr-FR" smtClean="0"/>
              <a:t>04/04/2017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9E753-4D28-4A05-9B9D-C9F5334112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5570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9E753-4D28-4A05-9B9D-C9F53341120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276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0" name="Sous-titr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4/4/2017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4/4/2017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4/4/2017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4/4/2017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à coins arrondi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4/4/2017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4/4/2017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4/4/2017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4/4/2017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4/4/2017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4/4/2017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rrondir un rectangle à un seul coi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4/4/2017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space réservé du titr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4/4/2017</a:t>
            </a:fld>
            <a:endParaRPr lang="en-US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eaLnBrk="1" latinLnBrk="0" hangingPunct="1"/>
            <a:fld id="{91974DF9-AD47-4691-BA21-BBFCE3637A9A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955224" cy="202020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 revenu universel peut-il libérer la société du travail ?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3861048"/>
            <a:ext cx="7772400" cy="18322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Formation en SES, Angers</a:t>
            </a:r>
            <a:endParaRPr lang="fr-FR" sz="2800" dirty="0" smtClean="0"/>
          </a:p>
          <a:p>
            <a:r>
              <a:rPr lang="fr-FR" dirty="0" smtClean="0"/>
              <a:t>05/04/2017</a:t>
            </a:r>
            <a:endParaRPr lang="fr-FR" dirty="0" smtClean="0"/>
          </a:p>
          <a:p>
            <a:endParaRPr lang="fr-FR" dirty="0"/>
          </a:p>
          <a:p>
            <a:pPr algn="ctr"/>
            <a:r>
              <a:rPr lang="fr-FR" sz="3200" dirty="0" smtClean="0"/>
              <a:t>David </a:t>
            </a:r>
            <a:r>
              <a:rPr lang="fr-FR" sz="3200" dirty="0" err="1" smtClean="0"/>
              <a:t>Cayla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99885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1368152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6600"/>
                </a:solidFill>
              </a:rPr>
              <a:t>Trois conceptions du revenu universel</a:t>
            </a:r>
            <a:endParaRPr lang="fr-FR" dirty="0">
              <a:solidFill>
                <a:srgbClr val="FF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248472"/>
          </a:xfrm>
        </p:spPr>
        <p:txBody>
          <a:bodyPr>
            <a:normAutofit lnSpcReduction="10000"/>
          </a:bodyPr>
          <a:lstStyle/>
          <a:p>
            <a:pPr marL="514350" indent="-514350">
              <a:buSzPct val="110000"/>
              <a:buFont typeface="+mj-lt"/>
              <a:buAutoNum type="arabicPeriod" startAt="3"/>
            </a:pPr>
            <a:r>
              <a:rPr lang="fr-FR" b="1" dirty="0" smtClean="0"/>
              <a:t>Le salaire à vie de B. </a:t>
            </a:r>
            <a:r>
              <a:rPr lang="fr-FR" b="1" dirty="0" err="1" smtClean="0"/>
              <a:t>Friot</a:t>
            </a:r>
            <a:endParaRPr lang="fr-FR" b="1" dirty="0" smtClean="0"/>
          </a:p>
          <a:p>
            <a:pPr marL="547688" lvl="1" indent="-365125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Un salaire à vie de 1500 à 6000 euros fondé sur les qualifications individuelles.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Socialisation de tous les revenus du travail et appropriation collective du capital.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b="1" dirty="0" smtClean="0"/>
              <a:t>Libère l’individu de la nécessité de travailler.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Modèle du « salaire à vie » des retraités. Toute activité librement choisie est considérée comme productive.</a:t>
            </a:r>
          </a:p>
          <a:p>
            <a:pPr marL="547688" lvl="1" indent="-365125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347472" lvl="1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66434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1368152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6600"/>
                </a:solidFill>
              </a:rPr>
              <a:t>La nature du travail et sa validation sociale</a:t>
            </a:r>
            <a:endParaRPr lang="fr-FR" dirty="0">
              <a:solidFill>
                <a:srgbClr val="FF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392488"/>
          </a:xfrm>
        </p:spPr>
        <p:txBody>
          <a:bodyPr>
            <a:normAutofit/>
          </a:bodyPr>
          <a:lstStyle/>
          <a:p>
            <a:pPr>
              <a:buSzPct val="110000"/>
              <a:buFont typeface="Arial" panose="020B0604020202020204" pitchFamily="34" charset="0"/>
              <a:buChar char="•"/>
            </a:pPr>
            <a:r>
              <a:rPr lang="fr-FR" b="1" dirty="0" smtClean="0"/>
              <a:t>André </a:t>
            </a:r>
            <a:r>
              <a:rPr lang="fr-FR" b="1" dirty="0" err="1" smtClean="0"/>
              <a:t>Gorz</a:t>
            </a:r>
            <a:r>
              <a:rPr lang="fr-FR" b="1" dirty="0" smtClean="0"/>
              <a:t> et le travail hétéronome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Travail </a:t>
            </a:r>
            <a:r>
              <a:rPr lang="fr-FR" dirty="0" err="1" smtClean="0"/>
              <a:t>automome</a:t>
            </a:r>
            <a:r>
              <a:rPr lang="fr-FR" dirty="0" smtClean="0"/>
              <a:t> vs. Travail hétéronome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L’hétéronomie du travail marchand et du travail domestique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La version utopique du revenu universel: permettre à chacun de refuser tout travail hétéronome et de s’émanciper.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La version réaliste: Permettre un meilleur rapport de force sur le marché du travail pour les métiers les plus pénibles.</a:t>
            </a:r>
          </a:p>
          <a:p>
            <a:pPr marL="547688" lvl="1" indent="-365125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347472" lvl="1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70057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1368152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6600"/>
                </a:solidFill>
              </a:rPr>
              <a:t>La nature du travail et sa validation sociale</a:t>
            </a:r>
            <a:endParaRPr lang="fr-FR" dirty="0">
              <a:solidFill>
                <a:srgbClr val="FF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392488"/>
          </a:xfrm>
        </p:spPr>
        <p:txBody>
          <a:bodyPr>
            <a:normAutofit/>
          </a:bodyPr>
          <a:lstStyle/>
          <a:p>
            <a:pPr>
              <a:buSzPct val="110000"/>
              <a:buFont typeface="Arial" panose="020B0604020202020204" pitchFamily="34" charset="0"/>
              <a:buChar char="•"/>
            </a:pPr>
            <a:r>
              <a:rPr lang="fr-FR" b="1" dirty="0" smtClean="0"/>
              <a:t>Le travail est-il nécessaire?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Les activités des retraités peuvent-elles être considérées comme du travail ?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La nature et la quantité de travail peuvent-ils être individuellement choisis ?</a:t>
            </a:r>
          </a:p>
          <a:p>
            <a:pPr>
              <a:spcBef>
                <a:spcPts val="900"/>
              </a:spcBef>
            </a:pPr>
            <a:r>
              <a:rPr lang="fr-FR" b="1" dirty="0" smtClean="0"/>
              <a:t>La </a:t>
            </a:r>
            <a:r>
              <a:rPr lang="fr-FR" b="1" dirty="0"/>
              <a:t>validation sociale du travail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Tout travail doit répondre à un besoin social et donc être validé soit par le marché, soit par une autorité politique.</a:t>
            </a:r>
          </a:p>
          <a:p>
            <a:pPr marL="547688" lvl="1" indent="-365125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347472" lvl="1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84792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1008112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6600"/>
                </a:solidFill>
              </a:rPr>
              <a:t>Un double impensé social</a:t>
            </a:r>
            <a:endParaRPr lang="fr-FR" dirty="0">
              <a:solidFill>
                <a:srgbClr val="FF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392488"/>
          </a:xfrm>
        </p:spPr>
        <p:txBody>
          <a:bodyPr>
            <a:normAutofit fontScale="92500"/>
          </a:bodyPr>
          <a:lstStyle/>
          <a:p>
            <a:pPr>
              <a:spcBef>
                <a:spcPts val="900"/>
              </a:spcBef>
              <a:buSzPct val="110000"/>
              <a:buFont typeface="Arial" panose="020B0604020202020204" pitchFamily="34" charset="0"/>
              <a:buChar char="•"/>
            </a:pPr>
            <a:r>
              <a:rPr lang="fr-FR" dirty="0" smtClean="0"/>
              <a:t>Distribuer une allocation c’est promettre un droit de prélever une richesse socialement produite par le travail.</a:t>
            </a:r>
          </a:p>
          <a:p>
            <a:pPr>
              <a:spcBef>
                <a:spcPts val="900"/>
              </a:spcBef>
              <a:buSzPct val="110000"/>
              <a:buFont typeface="Arial" panose="020B0604020202020204" pitchFamily="34" charset="0"/>
              <a:buChar char="•"/>
            </a:pPr>
            <a:r>
              <a:rPr lang="fr-FR" dirty="0" smtClean="0"/>
              <a:t>Or, cette promesse n’est garantie que si une quantité minimale de travail est produite.</a:t>
            </a:r>
            <a:endParaRPr lang="fr-FR" dirty="0"/>
          </a:p>
          <a:p>
            <a:pPr>
              <a:spcBef>
                <a:spcPts val="900"/>
              </a:spcBef>
              <a:buSzPct val="110000"/>
              <a:buFont typeface="Arial" panose="020B0604020202020204" pitchFamily="34" charset="0"/>
              <a:buChar char="•"/>
            </a:pPr>
            <a:r>
              <a:rPr lang="fr-FR" dirty="0" smtClean="0"/>
              <a:t>Ce travail contrarie nécessairement le désir d’autonomie individuel.</a:t>
            </a:r>
          </a:p>
          <a:p>
            <a:pPr lvl="1">
              <a:spcBef>
                <a:spcPts val="900"/>
              </a:spcBef>
              <a:buSzPct val="110000"/>
              <a:buFont typeface="Arial" panose="020B0604020202020204" pitchFamily="34" charset="0"/>
              <a:buChar char="•"/>
            </a:pPr>
            <a:r>
              <a:rPr lang="fr-FR" dirty="0" smtClean="0"/>
              <a:t>Le besoin de travail est décidé socialement</a:t>
            </a:r>
          </a:p>
          <a:p>
            <a:pPr lvl="1">
              <a:spcBef>
                <a:spcPts val="900"/>
              </a:spcBef>
              <a:buSzPct val="110000"/>
              <a:buFont typeface="Arial" panose="020B0604020202020204" pitchFamily="34" charset="0"/>
              <a:buChar char="•"/>
            </a:pPr>
            <a:r>
              <a:rPr lang="fr-FR" dirty="0" smtClean="0"/>
              <a:t>Le travail en lui-même implique une organisation collective.</a:t>
            </a:r>
          </a:p>
        </p:txBody>
      </p:sp>
    </p:spTree>
    <p:extLst>
      <p:ext uri="{BB962C8B-B14F-4D97-AF65-F5344CB8AC3E}">
        <p14:creationId xmlns:p14="http://schemas.microsoft.com/office/powerpoint/2010/main" val="85226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1008112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6600"/>
                </a:solidFill>
              </a:rPr>
              <a:t>Conclusions…</a:t>
            </a:r>
            <a:endParaRPr lang="fr-FR" dirty="0">
              <a:solidFill>
                <a:srgbClr val="FF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46449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900"/>
              </a:spcBef>
              <a:buSzPct val="110000"/>
              <a:buFont typeface="Arial" panose="020B0604020202020204" pitchFamily="34" charset="0"/>
              <a:buChar char="•"/>
            </a:pPr>
            <a:r>
              <a:rPr lang="fr-FR" dirty="0" smtClean="0"/>
              <a:t>Le travail humain reste indispensable, notamment dans les </a:t>
            </a:r>
            <a:r>
              <a:rPr lang="fr-FR" b="1" dirty="0" smtClean="0"/>
              <a:t>tâches relationnelles</a:t>
            </a:r>
            <a:r>
              <a:rPr lang="fr-FR" dirty="0" smtClean="0"/>
              <a:t>.</a:t>
            </a:r>
          </a:p>
          <a:p>
            <a:pPr>
              <a:spcBef>
                <a:spcPts val="900"/>
              </a:spcBef>
              <a:buSzPct val="110000"/>
              <a:buFont typeface="Arial" panose="020B0604020202020204" pitchFamily="34" charset="0"/>
              <a:buChar char="•"/>
            </a:pPr>
            <a:r>
              <a:rPr lang="fr-FR" dirty="0" smtClean="0"/>
              <a:t>Les besoins sociaux en travail ne peuvent être décidés à l’échelle individuelle.</a:t>
            </a:r>
          </a:p>
          <a:p>
            <a:pPr>
              <a:spcBef>
                <a:spcPts val="900"/>
              </a:spcBef>
              <a:buSzPct val="110000"/>
              <a:buFont typeface="Arial" panose="020B0604020202020204" pitchFamily="34" charset="0"/>
              <a:buChar char="•"/>
            </a:pPr>
            <a:r>
              <a:rPr lang="fr-FR" dirty="0" smtClean="0"/>
              <a:t>Le travail est par nature hétéronome.</a:t>
            </a:r>
          </a:p>
          <a:p>
            <a:pPr>
              <a:spcBef>
                <a:spcPts val="900"/>
              </a:spcBef>
              <a:buSzPct val="110000"/>
              <a:buFont typeface="Arial" panose="020B0604020202020204" pitchFamily="34" charset="0"/>
              <a:buChar char="•"/>
            </a:pPr>
            <a:r>
              <a:rPr lang="fr-FR" dirty="0" smtClean="0"/>
              <a:t>L’amélioration des conditions de travail ne peut être laissé au seul rapport marchand et à la seule initiative individuelle: diminuer le temps de travail, augmenter les salaires, réduire les inégalités doivent être décidés dans un cadre collectif.</a:t>
            </a:r>
          </a:p>
        </p:txBody>
      </p:sp>
    </p:spTree>
    <p:extLst>
      <p:ext uri="{BB962C8B-B14F-4D97-AF65-F5344CB8AC3E}">
        <p14:creationId xmlns:p14="http://schemas.microsoft.com/office/powerpoint/2010/main" val="263644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1008112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6600"/>
                </a:solidFill>
              </a:rPr>
              <a:t>Pour aller plus loin…</a:t>
            </a:r>
            <a:endParaRPr lang="fr-FR" dirty="0">
              <a:solidFill>
                <a:srgbClr val="FF6600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412776"/>
            <a:ext cx="3073353" cy="470917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2" y="1412776"/>
            <a:ext cx="3171825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61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1368152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6600"/>
                </a:solidFill>
              </a:rPr>
              <a:t>Trois conceptions du revenu universel</a:t>
            </a:r>
            <a:endParaRPr lang="fr-FR" dirty="0">
              <a:solidFill>
                <a:srgbClr val="FF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060848"/>
            <a:ext cx="8183880" cy="4032448"/>
          </a:xfrm>
        </p:spPr>
        <p:txBody>
          <a:bodyPr>
            <a:normAutofit/>
          </a:bodyPr>
          <a:lstStyle/>
          <a:p>
            <a:pPr marL="0" indent="0">
              <a:buSzPct val="110000"/>
              <a:buNone/>
            </a:pPr>
            <a:r>
              <a:rPr lang="fr-FR" b="1" dirty="0" smtClean="0"/>
              <a:t>Les Principes: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Universalité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inconditionnalité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suffisant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0" lvl="1" indent="0">
              <a:spcBef>
                <a:spcPts val="900"/>
              </a:spcBef>
              <a:buNone/>
            </a:pPr>
            <a:r>
              <a:rPr lang="fr-FR" sz="2800" b="1" dirty="0" smtClean="0"/>
              <a:t>Les noms :</a:t>
            </a:r>
          </a:p>
          <a:p>
            <a:pPr marL="0" lvl="1" indent="0">
              <a:spcBef>
                <a:spcPts val="900"/>
              </a:spcBef>
              <a:buNone/>
            </a:pPr>
            <a:r>
              <a:rPr lang="fr-FR" dirty="0" smtClean="0"/>
              <a:t>Revenu de base, allocation universelle, revenu inconditionnel, salaire à vie…</a:t>
            </a:r>
          </a:p>
          <a:p>
            <a:pPr marL="547688" lvl="1" indent="-365125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347472" lvl="1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17035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1368152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6600"/>
                </a:solidFill>
              </a:rPr>
              <a:t>Trois conceptions du revenu universel</a:t>
            </a:r>
            <a:endParaRPr lang="fr-FR" dirty="0">
              <a:solidFill>
                <a:srgbClr val="FF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392488"/>
          </a:xfrm>
        </p:spPr>
        <p:txBody>
          <a:bodyPr>
            <a:normAutofit lnSpcReduction="10000"/>
          </a:bodyPr>
          <a:lstStyle/>
          <a:p>
            <a:pPr marL="514350" indent="-514350">
              <a:buSzPct val="110000"/>
              <a:buFont typeface="+mj-lt"/>
              <a:buAutoNum type="arabicPeriod"/>
            </a:pPr>
            <a:r>
              <a:rPr lang="fr-FR" b="1" dirty="0" smtClean="0"/>
              <a:t>Revenu de base / impôt négatif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/>
              <a:t>S</a:t>
            </a:r>
            <a:r>
              <a:rPr lang="fr-FR" dirty="0" smtClean="0"/>
              <a:t>implifier et individualiser le système fiscal et les prestations sociales.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Réforme à coût constant d’inspiration libérale (450-500 </a:t>
            </a:r>
            <a:r>
              <a:rPr lang="fr-FR" dirty="0"/>
              <a:t>euros mensuels</a:t>
            </a:r>
            <a:r>
              <a:rPr lang="fr-FR" dirty="0" smtClean="0"/>
              <a:t>) pour alléger les coûts de fonctionnement des systèmes de prestation.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Selon les modalisé, on peut envisager la suppression de certaines allocations en espèces ou en nature (bourses, ASS, allocations familiales, assurance maladie…)</a:t>
            </a:r>
          </a:p>
          <a:p>
            <a:pPr marL="547688" lvl="1" indent="-365125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347472" lvl="1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59746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56993"/>
            <a:ext cx="9144000" cy="3425706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3356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055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08112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6600"/>
                </a:solidFill>
              </a:rPr>
              <a:t>Quel financement ?</a:t>
            </a:r>
            <a:endParaRPr lang="fr-FR" dirty="0">
              <a:solidFill>
                <a:srgbClr val="FF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464496"/>
          </a:xfrm>
        </p:spPr>
        <p:txBody>
          <a:bodyPr>
            <a:normAutofit/>
          </a:bodyPr>
          <a:lstStyle/>
          <a:p>
            <a:pPr marL="514350" indent="-514350">
              <a:buSzPct val="110000"/>
              <a:buFont typeface="+mj-lt"/>
              <a:buAutoNum type="arabicPeriod"/>
            </a:pPr>
            <a:r>
              <a:rPr lang="fr-FR" b="1" dirty="0" smtClean="0"/>
              <a:t>La situation actuelle de l’aide sociale</a:t>
            </a:r>
          </a:p>
          <a:p>
            <a:pPr marL="547688" lvl="1" indent="-365125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dirty="0"/>
              <a:t>RSA socle célibataire: 535 euros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/>
              <a:t>Aide au logement: RSA: 471 + APL: 293-239</a:t>
            </a:r>
          </a:p>
          <a:p>
            <a:pPr marL="182563" lvl="1" indent="0">
              <a:spcBef>
                <a:spcPts val="900"/>
              </a:spcBef>
              <a:buNone/>
            </a:pPr>
            <a:r>
              <a:rPr lang="fr-FR" dirty="0"/>
              <a:t>                               = 764 – </a:t>
            </a:r>
            <a:r>
              <a:rPr lang="fr-FR" dirty="0" smtClean="0"/>
              <a:t>710 euros</a:t>
            </a:r>
            <a:endParaRPr lang="fr-FR" dirty="0"/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/>
              <a:t>Personne </a:t>
            </a:r>
            <a:r>
              <a:rPr lang="fr-FR" dirty="0" smtClean="0"/>
              <a:t>de plus 65 ans locataire</a:t>
            </a:r>
            <a:r>
              <a:rPr lang="fr-FR" dirty="0"/>
              <a:t>: 1100 euros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/>
              <a:t>CMU et aides sociales spécifiques (accompagnement personnalisé, aide au transport, dispositifs d’insertion…)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/>
              <a:t>Transferts sociaux en nature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30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9455" y="188640"/>
            <a:ext cx="8183880" cy="1008112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6600"/>
                </a:solidFill>
              </a:rPr>
              <a:t>Un système social peu </a:t>
            </a:r>
            <a:r>
              <a:rPr lang="fr-FR" dirty="0" err="1" smtClean="0">
                <a:solidFill>
                  <a:srgbClr val="FF6600"/>
                </a:solidFill>
              </a:rPr>
              <a:t>redistributif</a:t>
            </a:r>
            <a:endParaRPr lang="fr-FR" dirty="0">
              <a:solidFill>
                <a:srgbClr val="FF66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367" y="1566561"/>
            <a:ext cx="7694057" cy="4375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487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266"/>
            <a:ext cx="8183880" cy="1008112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6600"/>
                </a:solidFill>
              </a:rPr>
              <a:t>Quel financement ?</a:t>
            </a:r>
            <a:endParaRPr lang="fr-FR" dirty="0">
              <a:solidFill>
                <a:srgbClr val="FF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183880" cy="5040560"/>
          </a:xfrm>
        </p:spPr>
        <p:txBody>
          <a:bodyPr>
            <a:normAutofit fontScale="92500" lnSpcReduction="20000"/>
          </a:bodyPr>
          <a:lstStyle/>
          <a:p>
            <a:pPr marL="0" indent="0">
              <a:buSzPct val="110000"/>
              <a:buNone/>
            </a:pPr>
            <a:r>
              <a:rPr lang="fr-FR" b="1" dirty="0" smtClean="0"/>
              <a:t>Un financement par l’impôt? Pas si simple!</a:t>
            </a:r>
          </a:p>
          <a:p>
            <a:pPr marL="365125" lvl="1" indent="-365125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D’après Henri </a:t>
            </a:r>
            <a:r>
              <a:rPr lang="fr-FR" dirty="0" err="1" smtClean="0"/>
              <a:t>Sterdyniak</a:t>
            </a:r>
            <a:r>
              <a:rPr lang="fr-FR" dirty="0" smtClean="0"/>
              <a:t>, le montant total à débourser représente </a:t>
            </a:r>
            <a:r>
              <a:rPr lang="fr-FR" b="1" dirty="0" smtClean="0"/>
              <a:t>530 milliards d’euros</a:t>
            </a:r>
            <a:r>
              <a:rPr lang="fr-FR" dirty="0" smtClean="0"/>
              <a:t> (environ le quart du revenu national)</a:t>
            </a:r>
          </a:p>
          <a:p>
            <a:pPr marL="365125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Fiscalement, cela </a:t>
            </a:r>
            <a:r>
              <a:rPr lang="fr-FR" dirty="0" smtClean="0"/>
              <a:t>représente 25% du PIB et </a:t>
            </a:r>
            <a:r>
              <a:rPr lang="fr-FR" dirty="0" smtClean="0"/>
              <a:t>40% du revenu primaire des ménages (Tranche unique d’IRPP de 40%)</a:t>
            </a:r>
          </a:p>
          <a:p>
            <a:pPr marL="365125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Permet néanmoins €</a:t>
            </a:r>
            <a:r>
              <a:rPr lang="fr-FR" dirty="0" smtClean="0"/>
              <a:t>100 milliards </a:t>
            </a:r>
            <a:r>
              <a:rPr lang="fr-FR" dirty="0" smtClean="0"/>
              <a:t>d’économies (RSA, allocations </a:t>
            </a:r>
            <a:r>
              <a:rPr lang="fr-FR" dirty="0" err="1" smtClean="0"/>
              <a:t>familliales</a:t>
            </a:r>
            <a:r>
              <a:rPr lang="fr-FR" dirty="0" smtClean="0"/>
              <a:t>) donc </a:t>
            </a:r>
            <a:r>
              <a:rPr lang="fr-FR" b="1" dirty="0" smtClean="0"/>
              <a:t>430 milliards</a:t>
            </a:r>
            <a:r>
              <a:rPr lang="fr-FR" dirty="0" smtClean="0"/>
              <a:t> de fiscalité supplémentaire.</a:t>
            </a:r>
            <a:endParaRPr lang="fr-FR" dirty="0" smtClean="0"/>
          </a:p>
          <a:p>
            <a:pPr marL="365125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Pas de bénéfice pour les plus pauvres, sauf pour les non recours. Bénéfice pour les revenus modestes avec enfants. Coût pour les revenus élevés sans enfants.</a:t>
            </a:r>
            <a:endParaRPr lang="fr-FR" dirty="0"/>
          </a:p>
          <a:p>
            <a:pPr marL="182563" lvl="1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117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266"/>
            <a:ext cx="8183880" cy="1008112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6600"/>
                </a:solidFill>
              </a:rPr>
              <a:t>Quel financement ?</a:t>
            </a:r>
            <a:endParaRPr lang="fr-FR" dirty="0">
              <a:solidFill>
                <a:srgbClr val="FF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183880" cy="5040560"/>
          </a:xfrm>
        </p:spPr>
        <p:txBody>
          <a:bodyPr>
            <a:normAutofit/>
          </a:bodyPr>
          <a:lstStyle/>
          <a:p>
            <a:pPr marL="0" indent="0">
              <a:buSzPct val="110000"/>
              <a:buNone/>
            </a:pPr>
            <a:r>
              <a:rPr lang="fr-FR" b="1" dirty="0" smtClean="0"/>
              <a:t>Les changements administratifs</a:t>
            </a:r>
          </a:p>
          <a:p>
            <a:pPr marL="547688" lvl="1" indent="-365125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Plus de non recours, allègement des dossiers et des procédures administratifs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Mais, il reste nécessaire d’avoir une administration et d’établir des dossiers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Que faire des étrangers en situation régulière ? Des expatriés ? La fraude peut exister.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La question du mal-logement sera-t-elle résolue? L’expérience des APL.</a:t>
            </a:r>
          </a:p>
          <a:p>
            <a:pPr marL="547688" lvl="1" indent="-365125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Quid de l’accompagnement et des démarches d’inclusion ? Ex. de la garantie jeune.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748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1368152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6600"/>
                </a:solidFill>
              </a:rPr>
              <a:t>Trois conceptions du revenu universel</a:t>
            </a:r>
            <a:endParaRPr lang="fr-FR" dirty="0">
              <a:solidFill>
                <a:srgbClr val="FF66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392488"/>
          </a:xfrm>
        </p:spPr>
        <p:txBody>
          <a:bodyPr>
            <a:normAutofit/>
          </a:bodyPr>
          <a:lstStyle/>
          <a:p>
            <a:pPr marL="0" indent="0">
              <a:buSzPct val="110000"/>
              <a:buNone/>
            </a:pPr>
            <a:r>
              <a:rPr lang="fr-FR" b="1" dirty="0" smtClean="0"/>
              <a:t>Le revenu inconditionnel de </a:t>
            </a:r>
            <a:r>
              <a:rPr lang="fr-FR" b="1" dirty="0" err="1" smtClean="0"/>
              <a:t>Mylondo</a:t>
            </a:r>
            <a:endParaRPr lang="fr-FR" b="1" dirty="0" smtClean="0"/>
          </a:p>
          <a:p>
            <a:pPr marL="449263" lvl="1" indent="-366713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Une allocation individuelle d’au moins 900 euros mensuels (&gt; au seuil de pauvreté)</a:t>
            </a:r>
          </a:p>
          <a:p>
            <a:pPr marL="449263" lvl="1" indent="-366713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Cumulable avec salaires et autres prestations spécifiques (AAH, allocation logement…)</a:t>
            </a:r>
          </a:p>
          <a:p>
            <a:pPr marL="449263" lvl="1" indent="-366713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b="1" dirty="0" smtClean="0"/>
              <a:t>Libère l’individu de la nécessité de travailler.</a:t>
            </a:r>
          </a:p>
          <a:p>
            <a:pPr marL="449263" lvl="1" indent="-366713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dirty="0" smtClean="0"/>
              <a:t>Permet de diminuer le temps de travail et rend possible une société plus sobre.</a:t>
            </a:r>
          </a:p>
          <a:p>
            <a:pPr marL="547688" lvl="1" indent="-365125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 marL="347472" lvl="1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51862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750</Words>
  <Application>Microsoft Office PowerPoint</Application>
  <PresentationFormat>Affichage à l'écran (4:3)</PresentationFormat>
  <Paragraphs>77</Paragraphs>
  <Slides>15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Verdana</vt:lpstr>
      <vt:lpstr>Wingdings</vt:lpstr>
      <vt:lpstr>Wingdings 2</vt:lpstr>
      <vt:lpstr>Aspect</vt:lpstr>
      <vt:lpstr>Le revenu universel peut-il libérer la société du travail ?</vt:lpstr>
      <vt:lpstr>Trois conceptions du revenu universel</vt:lpstr>
      <vt:lpstr>Trois conceptions du revenu universel</vt:lpstr>
      <vt:lpstr>Présentation PowerPoint</vt:lpstr>
      <vt:lpstr>Quel financement ?</vt:lpstr>
      <vt:lpstr>Un système social peu redistributif</vt:lpstr>
      <vt:lpstr>Quel financement ?</vt:lpstr>
      <vt:lpstr>Quel financement ?</vt:lpstr>
      <vt:lpstr>Trois conceptions du revenu universel</vt:lpstr>
      <vt:lpstr>Trois conceptions du revenu universel</vt:lpstr>
      <vt:lpstr>La nature du travail et sa validation sociale</vt:lpstr>
      <vt:lpstr>La nature du travail et sa validation sociale</vt:lpstr>
      <vt:lpstr>Un double impensé social</vt:lpstr>
      <vt:lpstr>Conclusions…</vt:lpstr>
      <vt:lpstr>Pour aller plus loin…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revenu universel peut-il libérer la société du travail ?</dc:title>
  <dc:creator>David Cayla</dc:creator>
  <cp:lastModifiedBy>David Cayla</cp:lastModifiedBy>
  <cp:revision>23</cp:revision>
  <dcterms:created xsi:type="dcterms:W3CDTF">2016-05-20T14:50:58Z</dcterms:created>
  <dcterms:modified xsi:type="dcterms:W3CDTF">2017-04-04T14:04:48Z</dcterms:modified>
</cp:coreProperties>
</file>