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8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8E8E"/>
    <a:srgbClr val="FFE58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9B401-FB77-46AD-B482-138DE0D0903A}" type="datetimeFigureOut">
              <a:rPr lang="fr-FR" smtClean="0"/>
              <a:pPr/>
              <a:t>28/08/2017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C895-684E-4CDD-9D24-5085B50C22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9B401-FB77-46AD-B482-138DE0D0903A}" type="datetimeFigureOut">
              <a:rPr lang="fr-FR" smtClean="0"/>
              <a:pPr/>
              <a:t>28/08/2017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C895-684E-4CDD-9D24-5085B50C22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9B401-FB77-46AD-B482-138DE0D0903A}" type="datetimeFigureOut">
              <a:rPr lang="fr-FR" smtClean="0"/>
              <a:pPr/>
              <a:t>28/08/2017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C895-684E-4CDD-9D24-5085B50C22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9B401-FB77-46AD-B482-138DE0D0903A}" type="datetimeFigureOut">
              <a:rPr lang="fr-FR" smtClean="0"/>
              <a:pPr/>
              <a:t>28/08/2017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C895-684E-4CDD-9D24-5085B50C22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9B401-FB77-46AD-B482-138DE0D0903A}" type="datetimeFigureOut">
              <a:rPr lang="fr-FR" smtClean="0"/>
              <a:pPr/>
              <a:t>28/08/2017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C895-684E-4CDD-9D24-5085B50C22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9B401-FB77-46AD-B482-138DE0D0903A}" type="datetimeFigureOut">
              <a:rPr lang="fr-FR" smtClean="0"/>
              <a:pPr/>
              <a:t>28/08/2017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C895-684E-4CDD-9D24-5085B50C22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9B401-FB77-46AD-B482-138DE0D0903A}" type="datetimeFigureOut">
              <a:rPr lang="fr-FR" smtClean="0"/>
              <a:pPr/>
              <a:t>28/08/2017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C895-684E-4CDD-9D24-5085B50C22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9B401-FB77-46AD-B482-138DE0D0903A}" type="datetimeFigureOut">
              <a:rPr lang="fr-FR" smtClean="0"/>
              <a:pPr/>
              <a:t>28/08/2017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C895-684E-4CDD-9D24-5085B50C22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9B401-FB77-46AD-B482-138DE0D0903A}" type="datetimeFigureOut">
              <a:rPr lang="fr-FR" smtClean="0"/>
              <a:pPr/>
              <a:t>28/08/2017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C895-684E-4CDD-9D24-5085B50C22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9B401-FB77-46AD-B482-138DE0D0903A}" type="datetimeFigureOut">
              <a:rPr lang="fr-FR" smtClean="0"/>
              <a:pPr/>
              <a:t>28/08/2017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C895-684E-4CDD-9D24-5085B50C22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9B401-FB77-46AD-B482-138DE0D0903A}" type="datetimeFigureOut">
              <a:rPr lang="fr-FR" smtClean="0"/>
              <a:pPr/>
              <a:t>28/08/2017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F7BC895-684E-4CDD-9D24-5085B50C226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  <a:alpha val="2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E9B401-FB77-46AD-B482-138DE0D0903A}" type="datetimeFigureOut">
              <a:rPr lang="fr-FR" smtClean="0"/>
              <a:pPr/>
              <a:t>28/08/2017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7BC895-684E-4CDD-9D24-5085B50C2267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14282" y="2071678"/>
            <a:ext cx="8572560" cy="585791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fr-FR" altLang="fr-FR" sz="6500" b="1" spc="300" dirty="0" smtClean="0">
                <a:solidFill>
                  <a:srgbClr val="088E8E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LES ATELIERS </a:t>
            </a:r>
            <a:br>
              <a:rPr lang="fr-FR" altLang="fr-FR" sz="6500" b="1" spc="300" dirty="0" smtClean="0">
                <a:solidFill>
                  <a:srgbClr val="088E8E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6500" b="1" spc="300" dirty="0" smtClean="0">
                <a:solidFill>
                  <a:srgbClr val="088E8E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DE PAROLE</a:t>
            </a:r>
            <a:r>
              <a:rPr lang="fr-FR" altLang="fr-FR" sz="5400" b="1" spc="300" dirty="0" smtClean="0">
                <a:solidFill>
                  <a:srgbClr val="088E8E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/>
            </a:r>
            <a:br>
              <a:rPr lang="fr-FR" altLang="fr-FR" sz="5400" b="1" spc="300" dirty="0" smtClean="0">
                <a:solidFill>
                  <a:srgbClr val="088E8E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3600" b="1" spc="300" dirty="0" smtClean="0">
                <a:solidFill>
                  <a:srgbClr val="088E8E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d’après les travaux </a:t>
            </a:r>
            <a:br>
              <a:rPr lang="fr-FR" altLang="fr-FR" sz="3600" b="1" spc="300" dirty="0" smtClean="0">
                <a:solidFill>
                  <a:srgbClr val="088E8E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3600" b="1" spc="300" dirty="0" smtClean="0">
                <a:solidFill>
                  <a:srgbClr val="088E8E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de la psychosociologue</a:t>
            </a:r>
            <a:br>
              <a:rPr lang="fr-FR" altLang="fr-FR" sz="3600" b="1" spc="300" dirty="0" smtClean="0">
                <a:solidFill>
                  <a:srgbClr val="088E8E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3600" spc="300" dirty="0" smtClean="0">
                <a:solidFill>
                  <a:srgbClr val="088E8E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E. TARTAR GODDET</a:t>
            </a:r>
            <a:r>
              <a:rPr lang="fr-FR" altLang="fr-FR" sz="5400" b="1" dirty="0" smtClean="0"/>
              <a:t/>
            </a:r>
            <a:br>
              <a:rPr lang="fr-FR" altLang="fr-FR" sz="5400" b="1" dirty="0" smtClean="0"/>
            </a:br>
            <a:endParaRPr lang="fr-FR" altLang="fr-FR" sz="1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85786" y="785794"/>
            <a:ext cx="7772400" cy="54292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  Références de l’auteure.</a:t>
            </a:r>
            <a:b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/>
            </a:r>
            <a:b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  Atelier spécialement conçu pour l’univers scolaire.</a:t>
            </a:r>
            <a:b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</a:t>
            </a:r>
            <a:b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 </a:t>
            </a: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  <a:sym typeface="Wingdings" pitchFamily="2" charset="2"/>
              </a:rPr>
              <a:t> </a:t>
            </a: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Expérience menée dans des collèges et lycées.</a:t>
            </a:r>
            <a:b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/>
            </a:r>
            <a:b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  Proposition pour le Lycée Camille </a:t>
            </a: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Claudel.</a:t>
            </a:r>
            <a:endParaRPr lang="fr-FR" altLang="fr-FR" sz="35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7" name="Étoile à 5 branches 6"/>
          <p:cNvSpPr/>
          <p:nvPr/>
        </p:nvSpPr>
        <p:spPr>
          <a:xfrm>
            <a:off x="928662" y="928670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Étoile à 5 branches 7"/>
          <p:cNvSpPr/>
          <p:nvPr/>
        </p:nvSpPr>
        <p:spPr>
          <a:xfrm>
            <a:off x="928662" y="2000240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Étoile à 5 branches 9"/>
          <p:cNvSpPr/>
          <p:nvPr/>
        </p:nvSpPr>
        <p:spPr>
          <a:xfrm>
            <a:off x="857224" y="3571876"/>
            <a:ext cx="357190" cy="3571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Étoile à 5 branches 10"/>
          <p:cNvSpPr/>
          <p:nvPr/>
        </p:nvSpPr>
        <p:spPr>
          <a:xfrm>
            <a:off x="857224" y="5214950"/>
            <a:ext cx="357190" cy="3571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85786" y="1071546"/>
            <a:ext cx="7772400" cy="107157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Atelier animé par des membres du pe</a:t>
            </a:r>
            <a:r>
              <a:rPr lang="fr-FR" altLang="fr-FR" sz="3500" dirty="0" smtClean="0">
                <a:solidFill>
                  <a:srgbClr val="FFE585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rsonn</a:t>
            </a: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el volontaires pour des jeunes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57158" y="2643182"/>
            <a:ext cx="407196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88E8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CE QU’IL N’EST PAS 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88E8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:</a:t>
            </a:r>
            <a:b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88E8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endParaRPr lang="fr-FR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88E8E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88E8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</a:t>
            </a:r>
            <a:r>
              <a:rPr lang="fr-FR" altLang="fr-FR" sz="2800" dirty="0" smtClean="0">
                <a:solidFill>
                  <a:srgbClr val="FFE585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Pas à vocation thérapeutique.</a:t>
            </a:r>
          </a:p>
          <a:p>
            <a:pPr>
              <a:buFont typeface="Arial" pitchFamily="34" charset="0"/>
              <a:buChar char="•"/>
            </a:pPr>
            <a:r>
              <a:rPr lang="fr-FR" altLang="fr-FR" sz="2800" dirty="0" smtClean="0">
                <a:solidFill>
                  <a:srgbClr val="FFE585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Pas un lieu de débats argumentés.</a:t>
            </a:r>
          </a:p>
          <a:p>
            <a:pPr>
              <a:buFont typeface="Arial" pitchFamily="34" charset="0"/>
              <a:buChar char="•"/>
            </a:pPr>
            <a:r>
              <a:rPr lang="fr-FR" altLang="fr-FR" sz="2800" dirty="0" smtClean="0">
                <a:solidFill>
                  <a:srgbClr val="FFE585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On ne se raconte pas, sans limites, devant les autres.</a:t>
            </a:r>
          </a:p>
          <a:p>
            <a:endParaRPr lang="fr-FR" sz="24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E58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>
              <a:buFont typeface="Arial" pitchFamily="34" charset="0"/>
              <a:buChar char="•"/>
            </a:pPr>
            <a:endParaRPr lang="fr-FR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88E8E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algn="ctr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88E8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88E8E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714876" y="2643182"/>
            <a:ext cx="421484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88E8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CE QU’IL EST  </a:t>
            </a:r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88E8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:</a:t>
            </a:r>
            <a:b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88E8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endParaRPr lang="fr-FR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88E8E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fr-FR" alt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88E8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</a:t>
            </a:r>
            <a:r>
              <a:rPr lang="fr-FR" altLang="fr-FR" sz="2800" dirty="0" smtClean="0">
                <a:solidFill>
                  <a:srgbClr val="FFE585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Fortement réglementé.</a:t>
            </a:r>
          </a:p>
          <a:p>
            <a:pPr lvl="1">
              <a:buFont typeface="Arial" pitchFamily="34" charset="0"/>
              <a:buChar char="•"/>
            </a:pPr>
            <a:endParaRPr lang="fr-FR" altLang="fr-FR" sz="2800" dirty="0" smtClean="0">
              <a:solidFill>
                <a:srgbClr val="FFE585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fr-FR" altLang="fr-FR" sz="2800" dirty="0" smtClean="0">
                <a:solidFill>
                  <a:srgbClr val="FFE585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Témoignages et ressentis de chacun.</a:t>
            </a:r>
          </a:p>
          <a:p>
            <a:pPr lvl="1">
              <a:buFont typeface="Arial" pitchFamily="34" charset="0"/>
              <a:buChar char="•"/>
            </a:pPr>
            <a:r>
              <a:rPr lang="fr-FR" altLang="fr-FR" sz="2800" dirty="0" smtClean="0">
                <a:solidFill>
                  <a:srgbClr val="FFE585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On y parle en son nom en disant « je ».</a:t>
            </a:r>
          </a:p>
          <a:p>
            <a:pPr lvl="1"/>
            <a:endParaRPr lang="fr-FR" altLang="fr-FR" sz="2800" dirty="0" smtClean="0">
              <a:solidFill>
                <a:srgbClr val="FFE585"/>
              </a:solidFill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endParaRPr lang="fr-FR" sz="24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E58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>
              <a:buFont typeface="Arial" pitchFamily="34" charset="0"/>
              <a:buChar char="•"/>
            </a:pPr>
            <a:endParaRPr lang="fr-FR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88E8E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  <a:p>
            <a:pPr algn="ctr"/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88E8E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88E8E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85786" y="500042"/>
            <a:ext cx="7772400" cy="592935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fr-FR" altLang="fr-FR" sz="3500" dirty="0" smtClean="0">
                <a:solidFill>
                  <a:srgbClr val="088E8E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                   </a:t>
            </a:r>
            <a:r>
              <a:rPr lang="fr-FR" altLang="fr-FR" sz="3500" u="sng" dirty="0" smtClean="0">
                <a:solidFill>
                  <a:srgbClr val="088E8E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OBJECTIFS</a:t>
            </a:r>
            <a:r>
              <a:rPr lang="fr-FR" altLang="fr-FR" sz="3500" dirty="0" smtClean="0">
                <a:solidFill>
                  <a:srgbClr val="088E8E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:</a:t>
            </a: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/>
            </a:r>
            <a:b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/>
            </a:r>
            <a:b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  </a:t>
            </a:r>
            <a:r>
              <a:rPr lang="fr-FR" altLang="fr-FR" sz="2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Aider l’élève à mieux se connaître, lui redonner confiance en lui.</a:t>
            </a:r>
            <a:r>
              <a:rPr lang="fr-FR" altLang="fr-FR" sz="2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/>
            </a:r>
            <a:br>
              <a:rPr lang="fr-FR" altLang="fr-FR" sz="2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2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</a:t>
            </a:r>
            <a:br>
              <a:rPr lang="fr-FR" altLang="fr-FR" sz="2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2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 </a:t>
            </a:r>
            <a:r>
              <a:rPr lang="fr-FR" altLang="fr-FR" sz="2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</a:t>
            </a:r>
            <a:r>
              <a:rPr lang="fr-FR" altLang="fr-FR" sz="2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  <a:sym typeface="Wingdings" pitchFamily="2" charset="2"/>
              </a:rPr>
              <a:t>Améliorer l’état de bien-être de l’adolescent-élève dans l’espace scolaire.</a:t>
            </a:r>
            <a:r>
              <a:rPr lang="fr-FR" altLang="fr-FR" sz="2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/>
            </a:r>
            <a:br>
              <a:rPr lang="fr-FR" altLang="fr-FR" sz="2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2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/>
            </a:r>
            <a:br>
              <a:rPr lang="fr-FR" altLang="fr-FR" sz="2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2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 </a:t>
            </a:r>
            <a:r>
              <a:rPr lang="fr-FR" altLang="fr-FR" sz="2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Permettre à l’adolescent d’acquérir -de manière explicite- les savoir-être, les savoir-faire et les compétences nécessaires pour pouvoir s’adapter aux exigences sociales, à la vie d’un groupe non choisi.</a:t>
            </a:r>
            <a:r>
              <a:rPr lang="fr-FR" altLang="fr-FR" sz="2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/>
            </a:r>
            <a:br>
              <a:rPr lang="fr-FR" altLang="fr-FR" sz="2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  </a:t>
            </a:r>
            <a:b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/>
            </a:r>
            <a:b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endParaRPr lang="fr-FR" altLang="fr-FR" sz="35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8" name="Étoile à 5 branches 7"/>
          <p:cNvSpPr/>
          <p:nvPr/>
        </p:nvSpPr>
        <p:spPr>
          <a:xfrm>
            <a:off x="928662" y="1785926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Étoile à 5 branches 9"/>
          <p:cNvSpPr/>
          <p:nvPr/>
        </p:nvSpPr>
        <p:spPr>
          <a:xfrm>
            <a:off x="928662" y="2928934"/>
            <a:ext cx="357190" cy="3571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Étoile à 5 branches 8"/>
          <p:cNvSpPr/>
          <p:nvPr/>
        </p:nvSpPr>
        <p:spPr>
          <a:xfrm>
            <a:off x="928662" y="4071942"/>
            <a:ext cx="357190" cy="3571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85786" y="500042"/>
            <a:ext cx="7772400" cy="592935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fr-FR" altLang="fr-FR" sz="3500" dirty="0" smtClean="0">
                <a:solidFill>
                  <a:srgbClr val="088E8E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</a:t>
            </a:r>
            <a:r>
              <a:rPr lang="fr-FR" altLang="fr-FR" sz="3500" dirty="0" smtClean="0">
                <a:solidFill>
                  <a:srgbClr val="088E8E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         </a:t>
            </a:r>
            <a:r>
              <a:rPr lang="fr-FR" altLang="fr-FR" sz="3500" u="sng" dirty="0" smtClean="0">
                <a:solidFill>
                  <a:srgbClr val="088E8E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L’ORGANISATION</a:t>
            </a:r>
            <a:r>
              <a:rPr lang="fr-FR" altLang="fr-FR" sz="3500" dirty="0" smtClean="0">
                <a:solidFill>
                  <a:srgbClr val="088E8E"/>
                </a:solidFill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:</a:t>
            </a: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/>
            </a:r>
            <a:b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/>
            </a:r>
            <a:b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  </a:t>
            </a: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Entre 6 et 8 jeunes et 2 animateurs.</a:t>
            </a: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/>
            </a:r>
            <a:b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</a:t>
            </a:r>
            <a:b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 </a:t>
            </a: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</a:t>
            </a: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  <a:sym typeface="Wingdings" pitchFamily="2" charset="2"/>
              </a:rPr>
              <a:t>Séance d’une heure trente.</a:t>
            </a: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/>
            </a:r>
            <a:b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/>
            </a:r>
            <a:b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  </a:t>
            </a: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5 à 7 séances consécutives à raison d’une séance par semaine.</a:t>
            </a: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/>
            </a:r>
            <a:b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  </a:t>
            </a:r>
            <a:b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</a:t>
            </a: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>   Pour des élèves repérés.</a:t>
            </a: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/>
            </a:r>
            <a:b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/>
            </a:r>
            <a:b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  <a:t/>
            </a:r>
            <a:br>
              <a:rPr lang="fr-FR" altLang="fr-FR" sz="3500" dirty="0" smtClean="0">
                <a:latin typeface="Liberation Serif" pitchFamily="18" charset="0"/>
                <a:ea typeface="Liberation Serif" pitchFamily="18" charset="0"/>
                <a:cs typeface="Liberation Serif" pitchFamily="18" charset="0"/>
              </a:rPr>
            </a:br>
            <a:endParaRPr lang="fr-FR" altLang="fr-FR" sz="3500" dirty="0" smtClean="0">
              <a:latin typeface="Liberation Serif" pitchFamily="18" charset="0"/>
              <a:ea typeface="Liberation Serif" pitchFamily="18" charset="0"/>
              <a:cs typeface="Liberation Serif" pitchFamily="18" charset="0"/>
            </a:endParaRPr>
          </a:p>
        </p:txBody>
      </p:sp>
      <p:sp>
        <p:nvSpPr>
          <p:cNvPr id="8" name="Étoile à 5 branches 7"/>
          <p:cNvSpPr/>
          <p:nvPr/>
        </p:nvSpPr>
        <p:spPr>
          <a:xfrm>
            <a:off x="928662" y="1785926"/>
            <a:ext cx="285752" cy="2857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Étoile à 5 branches 9"/>
          <p:cNvSpPr/>
          <p:nvPr/>
        </p:nvSpPr>
        <p:spPr>
          <a:xfrm>
            <a:off x="928662" y="2786058"/>
            <a:ext cx="357190" cy="3571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Étoile à 5 branches 10"/>
          <p:cNvSpPr/>
          <p:nvPr/>
        </p:nvSpPr>
        <p:spPr>
          <a:xfrm>
            <a:off x="928662" y="5429264"/>
            <a:ext cx="357190" cy="3571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Étoile à 5 branches 8"/>
          <p:cNvSpPr/>
          <p:nvPr/>
        </p:nvSpPr>
        <p:spPr>
          <a:xfrm>
            <a:off x="928662" y="3857628"/>
            <a:ext cx="357190" cy="3571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Origin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188</TotalTime>
  <Words>33</Words>
  <Application>Microsoft Office PowerPoint</Application>
  <PresentationFormat>Affichage à l'écran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Débit</vt:lpstr>
      <vt:lpstr>LES ATELIERS  DE PAROLE d’après les travaux  de la psychosociologue E. TARTAR GODDET </vt:lpstr>
      <vt:lpstr>     Références de l’auteure.       Atelier spécialement conçu pour l’univers scolaire.        Expérience menée dans des collèges et lycées.       Proposition pour le Lycée Camille Claudel.</vt:lpstr>
      <vt:lpstr>Atelier animé par des membres du personnel volontaires pour des jeunes</vt:lpstr>
      <vt:lpstr>                      OBJECTIFS :       Aider l’élève à mieux se connaître, lui redonner confiance en lui.         Améliorer l’état de bien-être de l’adolescent-élève dans l’espace scolaire.        Permettre à l’adolescent d’acquérir -de manière explicite- les savoir-être, les savoir-faire et les compétences nécessaires pour pouvoir s’adapter aux exigences sociales, à la vie d’un groupe non choisi.        </vt:lpstr>
      <vt:lpstr>              L’ORGANISATION :       Entre 6 et 8 jeunes et 2 animateurs.        Séance d’une heure trente.       5 à 7 séances consécutives à raison d’une séance par semaine.            Pour des élèves repérés.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SERVICE  VIE SCOLAIRE</dc:title>
  <dc:creator>cpe</dc:creator>
  <cp:lastModifiedBy>cpe</cp:lastModifiedBy>
  <cp:revision>25</cp:revision>
  <dcterms:created xsi:type="dcterms:W3CDTF">2017-01-20T10:17:20Z</dcterms:created>
  <dcterms:modified xsi:type="dcterms:W3CDTF">2017-08-28T10:39:25Z</dcterms:modified>
</cp:coreProperties>
</file>