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4.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91"/>
  </p:notesMasterIdLst>
  <p:sldIdLst>
    <p:sldId id="256" r:id="rId2"/>
    <p:sldId id="257" r:id="rId3"/>
    <p:sldId id="258" r:id="rId4"/>
    <p:sldId id="289" r:id="rId5"/>
    <p:sldId id="283" r:id="rId6"/>
    <p:sldId id="284" r:id="rId7"/>
    <p:sldId id="285" r:id="rId8"/>
    <p:sldId id="332" r:id="rId9"/>
    <p:sldId id="326" r:id="rId10"/>
    <p:sldId id="328" r:id="rId11"/>
    <p:sldId id="327" r:id="rId12"/>
    <p:sldId id="262" r:id="rId13"/>
    <p:sldId id="352" r:id="rId14"/>
    <p:sldId id="348" r:id="rId15"/>
    <p:sldId id="349" r:id="rId16"/>
    <p:sldId id="350" r:id="rId17"/>
    <p:sldId id="353" r:id="rId18"/>
    <p:sldId id="354" r:id="rId19"/>
    <p:sldId id="355" r:id="rId20"/>
    <p:sldId id="356" r:id="rId21"/>
    <p:sldId id="357" r:id="rId22"/>
    <p:sldId id="333" r:id="rId23"/>
    <p:sldId id="343" r:id="rId24"/>
    <p:sldId id="265" r:id="rId25"/>
    <p:sldId id="390" r:id="rId26"/>
    <p:sldId id="391" r:id="rId27"/>
    <p:sldId id="392" r:id="rId28"/>
    <p:sldId id="393" r:id="rId29"/>
    <p:sldId id="394" r:id="rId30"/>
    <p:sldId id="395" r:id="rId31"/>
    <p:sldId id="396" r:id="rId32"/>
    <p:sldId id="397" r:id="rId33"/>
    <p:sldId id="398" r:id="rId34"/>
    <p:sldId id="399" r:id="rId35"/>
    <p:sldId id="400" r:id="rId36"/>
    <p:sldId id="401" r:id="rId37"/>
    <p:sldId id="402" r:id="rId38"/>
    <p:sldId id="403" r:id="rId39"/>
    <p:sldId id="404" r:id="rId40"/>
    <p:sldId id="405" r:id="rId41"/>
    <p:sldId id="406" r:id="rId42"/>
    <p:sldId id="407" r:id="rId43"/>
    <p:sldId id="408" r:id="rId44"/>
    <p:sldId id="409" r:id="rId45"/>
    <p:sldId id="410" r:id="rId46"/>
    <p:sldId id="411" r:id="rId47"/>
    <p:sldId id="412" r:id="rId48"/>
    <p:sldId id="413" r:id="rId49"/>
    <p:sldId id="414" r:id="rId50"/>
    <p:sldId id="415" r:id="rId51"/>
    <p:sldId id="416" r:id="rId52"/>
    <p:sldId id="417" r:id="rId53"/>
    <p:sldId id="418" r:id="rId54"/>
    <p:sldId id="419" r:id="rId55"/>
    <p:sldId id="420" r:id="rId56"/>
    <p:sldId id="421" r:id="rId57"/>
    <p:sldId id="422" r:id="rId58"/>
    <p:sldId id="423" r:id="rId59"/>
    <p:sldId id="424" r:id="rId60"/>
    <p:sldId id="425" r:id="rId61"/>
    <p:sldId id="426" r:id="rId62"/>
    <p:sldId id="427" r:id="rId63"/>
    <p:sldId id="428" r:id="rId64"/>
    <p:sldId id="429" r:id="rId65"/>
    <p:sldId id="430" r:id="rId66"/>
    <p:sldId id="431" r:id="rId67"/>
    <p:sldId id="432" r:id="rId68"/>
    <p:sldId id="433" r:id="rId69"/>
    <p:sldId id="434" r:id="rId70"/>
    <p:sldId id="435" r:id="rId71"/>
    <p:sldId id="436" r:id="rId72"/>
    <p:sldId id="437" r:id="rId73"/>
    <p:sldId id="438" r:id="rId74"/>
    <p:sldId id="439" r:id="rId75"/>
    <p:sldId id="440" r:id="rId76"/>
    <p:sldId id="441" r:id="rId77"/>
    <p:sldId id="442" r:id="rId78"/>
    <p:sldId id="443" r:id="rId79"/>
    <p:sldId id="444" r:id="rId80"/>
    <p:sldId id="445" r:id="rId81"/>
    <p:sldId id="446" r:id="rId82"/>
    <p:sldId id="447" r:id="rId83"/>
    <p:sldId id="448" r:id="rId84"/>
    <p:sldId id="449" r:id="rId85"/>
    <p:sldId id="450" r:id="rId86"/>
    <p:sldId id="451" r:id="rId87"/>
    <p:sldId id="452" r:id="rId88"/>
    <p:sldId id="453" r:id="rId89"/>
    <p:sldId id="454" r:id="rId90"/>
  </p:sldIdLst>
  <p:sldSz cx="9144000" cy="6858000" type="screen4x3"/>
  <p:notesSz cx="6858000" cy="9144000"/>
  <p:defaultTextStyle>
    <a:defPPr>
      <a:defRPr lang="fr-FR"/>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Cedric Dziubanowski" initials="CD" lastIdx="1" clrIdx="0">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1F15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8695" autoAdjust="0"/>
    <p:restoredTop sz="94524" autoAdjust="0"/>
  </p:normalViewPr>
  <p:slideViewPr>
    <p:cSldViewPr snapToGrid="0" snapToObjects="1">
      <p:cViewPr varScale="1">
        <p:scale>
          <a:sx n="116" d="100"/>
          <a:sy n="116" d="100"/>
        </p:scale>
        <p:origin x="606" y="96"/>
      </p:cViewPr>
      <p:guideLst>
        <p:guide orient="horz" pos="2160"/>
        <p:guide pos="2880"/>
      </p:guideLst>
    </p:cSldViewPr>
  </p:slideViewPr>
  <p:outlineViewPr>
    <p:cViewPr>
      <p:scale>
        <a:sx n="33" d="100"/>
        <a:sy n="33" d="100"/>
      </p:scale>
      <p:origin x="0" y="-12206"/>
    </p:cViewPr>
  </p:outlin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theme" Target="theme/theme1.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notesMaster" Target="notesMasters/notesMaster1.xml"/><Relationship Id="rId9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commentAuthors" Target="commentAuthor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s>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D5BEDC3-A63A-4300-8ADD-56A47DE8D6D1}" type="doc">
      <dgm:prSet loTypeId="urn:microsoft.com/office/officeart/2005/8/layout/chart3" loCatId="relationship" qsTypeId="urn:microsoft.com/office/officeart/2005/8/quickstyle/simple5" qsCatId="simple" csTypeId="urn:microsoft.com/office/officeart/2005/8/colors/colorful1" csCatId="colorful" phldr="1"/>
      <dgm:spPr/>
    </dgm:pt>
    <dgm:pt modelId="{457B5753-BE04-4427-BF43-78D2E082050F}">
      <dgm:prSet phldrT="[Texte]" custT="1"/>
      <dgm:spPr/>
      <dgm:t>
        <a:bodyPr/>
        <a:lstStyle/>
        <a:p>
          <a:r>
            <a:rPr lang="fr-FR" sz="1600" b="0" dirty="0">
              <a:solidFill>
                <a:schemeClr val="tx1"/>
              </a:solidFill>
            </a:rPr>
            <a:t>Dimension</a:t>
          </a:r>
          <a:r>
            <a:rPr lang="fr-FR" sz="1600" b="1" dirty="0">
              <a:solidFill>
                <a:schemeClr val="tx1"/>
              </a:solidFill>
            </a:rPr>
            <a:t> </a:t>
          </a:r>
          <a:r>
            <a:rPr lang="fr-FR" sz="1800" b="1" dirty="0">
              <a:solidFill>
                <a:schemeClr val="tx1"/>
              </a:solidFill>
            </a:rPr>
            <a:t>scientifique et technique</a:t>
          </a:r>
        </a:p>
        <a:p>
          <a:r>
            <a:rPr lang="fr-FR" sz="1600" b="1" dirty="0">
              <a:solidFill>
                <a:schemeClr val="tx1"/>
              </a:solidFill>
            </a:rPr>
            <a:t> </a:t>
          </a:r>
        </a:p>
      </dgm:t>
    </dgm:pt>
    <dgm:pt modelId="{AFA47B3D-22BF-4A9D-BA2E-33061659EF65}" type="parTrans" cxnId="{19152D1E-24EB-44A9-9771-CA3D547EC2AC}">
      <dgm:prSet/>
      <dgm:spPr/>
      <dgm:t>
        <a:bodyPr/>
        <a:lstStyle/>
        <a:p>
          <a:endParaRPr lang="fr-FR">
            <a:solidFill>
              <a:schemeClr val="tx1"/>
            </a:solidFill>
          </a:endParaRPr>
        </a:p>
      </dgm:t>
    </dgm:pt>
    <dgm:pt modelId="{E818318C-F7C5-47FE-978B-20F3D0BE98A5}" type="sibTrans" cxnId="{19152D1E-24EB-44A9-9771-CA3D547EC2AC}">
      <dgm:prSet/>
      <dgm:spPr/>
      <dgm:t>
        <a:bodyPr/>
        <a:lstStyle/>
        <a:p>
          <a:endParaRPr lang="fr-FR">
            <a:solidFill>
              <a:schemeClr val="tx1"/>
            </a:solidFill>
          </a:endParaRPr>
        </a:p>
      </dgm:t>
    </dgm:pt>
    <dgm:pt modelId="{D049336E-53B7-4724-ADAD-EBF81DBC3F0F}">
      <dgm:prSet phldrT="[Texte]" custT="1"/>
      <dgm:spPr/>
      <dgm:t>
        <a:bodyPr/>
        <a:lstStyle/>
        <a:p>
          <a:r>
            <a:rPr lang="fr-FR" sz="1600" b="0" dirty="0">
              <a:solidFill>
                <a:schemeClr val="tx1"/>
              </a:solidFill>
            </a:rPr>
            <a:t>Dimension</a:t>
          </a:r>
          <a:r>
            <a:rPr lang="fr-FR" sz="1800" b="1" dirty="0">
              <a:solidFill>
                <a:schemeClr val="tx1"/>
              </a:solidFill>
            </a:rPr>
            <a:t> socioculturelle</a:t>
          </a:r>
          <a:r>
            <a:rPr lang="fr-FR" sz="1800" dirty="0">
              <a:solidFill>
                <a:schemeClr val="tx1"/>
              </a:solidFill>
            </a:rPr>
            <a:t> </a:t>
          </a:r>
        </a:p>
      </dgm:t>
    </dgm:pt>
    <dgm:pt modelId="{675807DE-0DC9-4D1E-8C98-DEB3E7CB8766}" type="parTrans" cxnId="{3E9A0C14-C977-4336-954B-09A2025A68B3}">
      <dgm:prSet/>
      <dgm:spPr/>
      <dgm:t>
        <a:bodyPr/>
        <a:lstStyle/>
        <a:p>
          <a:endParaRPr lang="fr-FR">
            <a:solidFill>
              <a:schemeClr val="tx1"/>
            </a:solidFill>
          </a:endParaRPr>
        </a:p>
      </dgm:t>
    </dgm:pt>
    <dgm:pt modelId="{F91CE30F-0DB6-4824-BF84-B9180D943242}" type="sibTrans" cxnId="{3E9A0C14-C977-4336-954B-09A2025A68B3}">
      <dgm:prSet/>
      <dgm:spPr/>
      <dgm:t>
        <a:bodyPr/>
        <a:lstStyle/>
        <a:p>
          <a:endParaRPr lang="fr-FR">
            <a:solidFill>
              <a:schemeClr val="tx1"/>
            </a:solidFill>
          </a:endParaRPr>
        </a:p>
      </dgm:t>
    </dgm:pt>
    <dgm:pt modelId="{FAC96BBC-E70B-4A01-A869-009A30B96857}">
      <dgm:prSet phldrT="[Texte]" custT="1"/>
      <dgm:spPr/>
      <dgm:t>
        <a:bodyPr rIns="0"/>
        <a:lstStyle/>
        <a:p>
          <a:pPr algn="l">
            <a:spcAft>
              <a:spcPts val="0"/>
            </a:spcAft>
          </a:pPr>
          <a:r>
            <a:rPr lang="fr-FR" sz="1600" b="0" baseline="0" dirty="0">
              <a:solidFill>
                <a:schemeClr val="tx1"/>
              </a:solidFill>
            </a:rPr>
            <a:t>Dimension </a:t>
          </a:r>
          <a:r>
            <a:rPr lang="fr-FR" sz="1600" b="1" baseline="0" dirty="0">
              <a:solidFill>
                <a:schemeClr val="tx1"/>
              </a:solidFill>
            </a:rPr>
            <a:t>ingénierie-design</a:t>
          </a:r>
        </a:p>
        <a:p>
          <a:pPr algn="l">
            <a:spcAft>
              <a:spcPts val="0"/>
            </a:spcAft>
          </a:pPr>
          <a:r>
            <a:rPr lang="fr-FR" sz="1600" b="1" baseline="0" dirty="0">
              <a:solidFill>
                <a:schemeClr val="tx1"/>
              </a:solidFill>
            </a:rPr>
            <a:t>Métiers d’arts et d’industrie</a:t>
          </a:r>
        </a:p>
        <a:p>
          <a:pPr algn="ctr">
            <a:spcAft>
              <a:spcPts val="0"/>
            </a:spcAft>
          </a:pPr>
          <a:endParaRPr lang="fr-FR" sz="1200" b="1" baseline="0" dirty="0">
            <a:solidFill>
              <a:schemeClr val="tx1"/>
            </a:solidFill>
          </a:endParaRPr>
        </a:p>
        <a:p>
          <a:pPr algn="ctr">
            <a:spcAft>
              <a:spcPct val="35000"/>
            </a:spcAft>
          </a:pPr>
          <a:endParaRPr lang="fr-FR" sz="1100" dirty="0">
            <a:solidFill>
              <a:schemeClr val="tx1"/>
            </a:solidFill>
          </a:endParaRPr>
        </a:p>
      </dgm:t>
    </dgm:pt>
    <dgm:pt modelId="{710C1B2A-4DE4-4FDE-A263-6F4892C1B314}" type="parTrans" cxnId="{55D788FE-ABF2-41A7-81F9-843AF6136521}">
      <dgm:prSet/>
      <dgm:spPr/>
      <dgm:t>
        <a:bodyPr/>
        <a:lstStyle/>
        <a:p>
          <a:endParaRPr lang="fr-FR">
            <a:solidFill>
              <a:schemeClr val="tx1"/>
            </a:solidFill>
          </a:endParaRPr>
        </a:p>
      </dgm:t>
    </dgm:pt>
    <dgm:pt modelId="{36C23821-42A8-444C-9E19-A24544EA183D}" type="sibTrans" cxnId="{55D788FE-ABF2-41A7-81F9-843AF6136521}">
      <dgm:prSet/>
      <dgm:spPr/>
      <dgm:t>
        <a:bodyPr/>
        <a:lstStyle/>
        <a:p>
          <a:endParaRPr lang="fr-FR">
            <a:solidFill>
              <a:schemeClr val="tx1"/>
            </a:solidFill>
          </a:endParaRPr>
        </a:p>
      </dgm:t>
    </dgm:pt>
    <dgm:pt modelId="{70580A2D-BDFA-41EF-83F5-DF3072504320}" type="pres">
      <dgm:prSet presAssocID="{0D5BEDC3-A63A-4300-8ADD-56A47DE8D6D1}" presName="compositeShape" presStyleCnt="0">
        <dgm:presLayoutVars>
          <dgm:chMax val="7"/>
          <dgm:dir/>
          <dgm:resizeHandles val="exact"/>
        </dgm:presLayoutVars>
      </dgm:prSet>
      <dgm:spPr/>
    </dgm:pt>
    <dgm:pt modelId="{4F669CC3-7B5B-4B7B-A754-47B608F8F562}" type="pres">
      <dgm:prSet presAssocID="{0D5BEDC3-A63A-4300-8ADD-56A47DE8D6D1}" presName="wedge1" presStyleLbl="node1" presStyleIdx="0" presStyleCnt="3" custScaleX="102831" custLinFactNeighborX="-4062" custLinFactNeighborY="864"/>
      <dgm:spPr/>
    </dgm:pt>
    <dgm:pt modelId="{135D9BB0-4F71-44C6-BEE3-E199E561AD2B}" type="pres">
      <dgm:prSet presAssocID="{0D5BEDC3-A63A-4300-8ADD-56A47DE8D6D1}" presName="wedge1Tx" presStyleLbl="node1" presStyleIdx="0" presStyleCnt="3">
        <dgm:presLayoutVars>
          <dgm:chMax val="0"/>
          <dgm:chPref val="0"/>
          <dgm:bulletEnabled val="1"/>
        </dgm:presLayoutVars>
      </dgm:prSet>
      <dgm:spPr/>
    </dgm:pt>
    <dgm:pt modelId="{4EC56D41-A0D2-49E4-89E2-7E20D92B96E5}" type="pres">
      <dgm:prSet presAssocID="{0D5BEDC3-A63A-4300-8ADD-56A47DE8D6D1}" presName="wedge2" presStyleLbl="node1" presStyleIdx="1" presStyleCnt="3" custScaleX="100000" custScaleY="100000" custLinFactNeighborX="-1017" custLinFactNeighborY="1246"/>
      <dgm:spPr/>
    </dgm:pt>
    <dgm:pt modelId="{925AD94C-CB63-4D15-B3A9-F9288EE460F7}" type="pres">
      <dgm:prSet presAssocID="{0D5BEDC3-A63A-4300-8ADD-56A47DE8D6D1}" presName="wedge2Tx" presStyleLbl="node1" presStyleIdx="1" presStyleCnt="3">
        <dgm:presLayoutVars>
          <dgm:chMax val="0"/>
          <dgm:chPref val="0"/>
          <dgm:bulletEnabled val="1"/>
        </dgm:presLayoutVars>
      </dgm:prSet>
      <dgm:spPr/>
    </dgm:pt>
    <dgm:pt modelId="{9B848C34-4BFB-4D45-923A-E6F682FCFCCA}" type="pres">
      <dgm:prSet presAssocID="{0D5BEDC3-A63A-4300-8ADD-56A47DE8D6D1}" presName="wedge3" presStyleLbl="node1" presStyleIdx="2" presStyleCnt="3" custLinFactNeighborX="-2266" custLinFactNeighborY="-2112"/>
      <dgm:spPr/>
    </dgm:pt>
    <dgm:pt modelId="{6C06388F-54D5-427C-8AC6-496EBCE30733}" type="pres">
      <dgm:prSet presAssocID="{0D5BEDC3-A63A-4300-8ADD-56A47DE8D6D1}" presName="wedge3Tx" presStyleLbl="node1" presStyleIdx="2" presStyleCnt="3">
        <dgm:presLayoutVars>
          <dgm:chMax val="0"/>
          <dgm:chPref val="0"/>
          <dgm:bulletEnabled val="1"/>
        </dgm:presLayoutVars>
      </dgm:prSet>
      <dgm:spPr/>
    </dgm:pt>
  </dgm:ptLst>
  <dgm:cxnLst>
    <dgm:cxn modelId="{969DD96C-8FD1-44CA-8026-F34B5CF3373B}" type="presOf" srcId="{FAC96BBC-E70B-4A01-A869-009A30B96857}" destId="{9B848C34-4BFB-4D45-923A-E6F682FCFCCA}" srcOrd="0" destOrd="0" presId="urn:microsoft.com/office/officeart/2005/8/layout/chart3"/>
    <dgm:cxn modelId="{1666FA44-58D3-4081-BC64-5A836D521043}" type="presOf" srcId="{FAC96BBC-E70B-4A01-A869-009A30B96857}" destId="{6C06388F-54D5-427C-8AC6-496EBCE30733}" srcOrd="1" destOrd="0" presId="urn:microsoft.com/office/officeart/2005/8/layout/chart3"/>
    <dgm:cxn modelId="{C6EA4317-40A1-4F74-BE2A-15D5CCE79DD1}" type="presOf" srcId="{457B5753-BE04-4427-BF43-78D2E082050F}" destId="{135D9BB0-4F71-44C6-BEE3-E199E561AD2B}" srcOrd="1" destOrd="0" presId="urn:microsoft.com/office/officeart/2005/8/layout/chart3"/>
    <dgm:cxn modelId="{3E9A0C14-C977-4336-954B-09A2025A68B3}" srcId="{0D5BEDC3-A63A-4300-8ADD-56A47DE8D6D1}" destId="{D049336E-53B7-4724-ADAD-EBF81DBC3F0F}" srcOrd="1" destOrd="0" parTransId="{675807DE-0DC9-4D1E-8C98-DEB3E7CB8766}" sibTransId="{F91CE30F-0DB6-4824-BF84-B9180D943242}"/>
    <dgm:cxn modelId="{A3A7D1B6-8680-4926-B71A-77FBE98B0C46}" type="presOf" srcId="{0D5BEDC3-A63A-4300-8ADD-56A47DE8D6D1}" destId="{70580A2D-BDFA-41EF-83F5-DF3072504320}" srcOrd="0" destOrd="0" presId="urn:microsoft.com/office/officeart/2005/8/layout/chart3"/>
    <dgm:cxn modelId="{DC8BBB69-E340-4033-B70D-E7B7890AD32A}" type="presOf" srcId="{D049336E-53B7-4724-ADAD-EBF81DBC3F0F}" destId="{4EC56D41-A0D2-49E4-89E2-7E20D92B96E5}" srcOrd="0" destOrd="0" presId="urn:microsoft.com/office/officeart/2005/8/layout/chart3"/>
    <dgm:cxn modelId="{55D788FE-ABF2-41A7-81F9-843AF6136521}" srcId="{0D5BEDC3-A63A-4300-8ADD-56A47DE8D6D1}" destId="{FAC96BBC-E70B-4A01-A869-009A30B96857}" srcOrd="2" destOrd="0" parTransId="{710C1B2A-4DE4-4FDE-A263-6F4892C1B314}" sibTransId="{36C23821-42A8-444C-9E19-A24544EA183D}"/>
    <dgm:cxn modelId="{105A9A44-ECAF-4752-8833-5722FC63821A}" type="presOf" srcId="{D049336E-53B7-4724-ADAD-EBF81DBC3F0F}" destId="{925AD94C-CB63-4D15-B3A9-F9288EE460F7}" srcOrd="1" destOrd="0" presId="urn:microsoft.com/office/officeart/2005/8/layout/chart3"/>
    <dgm:cxn modelId="{19152D1E-24EB-44A9-9771-CA3D547EC2AC}" srcId="{0D5BEDC3-A63A-4300-8ADD-56A47DE8D6D1}" destId="{457B5753-BE04-4427-BF43-78D2E082050F}" srcOrd="0" destOrd="0" parTransId="{AFA47B3D-22BF-4A9D-BA2E-33061659EF65}" sibTransId="{E818318C-F7C5-47FE-978B-20F3D0BE98A5}"/>
    <dgm:cxn modelId="{EB4B0DE4-B6C3-417C-8F83-A56B22A01869}" type="presOf" srcId="{457B5753-BE04-4427-BF43-78D2E082050F}" destId="{4F669CC3-7B5B-4B7B-A754-47B608F8F562}" srcOrd="0" destOrd="0" presId="urn:microsoft.com/office/officeart/2005/8/layout/chart3"/>
    <dgm:cxn modelId="{B166DBFF-0D25-4B18-A7CA-4C8B67F729ED}" type="presParOf" srcId="{70580A2D-BDFA-41EF-83F5-DF3072504320}" destId="{4F669CC3-7B5B-4B7B-A754-47B608F8F562}" srcOrd="0" destOrd="0" presId="urn:microsoft.com/office/officeart/2005/8/layout/chart3"/>
    <dgm:cxn modelId="{B220EE6C-4711-4FE2-B9B3-926C84D3506A}" type="presParOf" srcId="{70580A2D-BDFA-41EF-83F5-DF3072504320}" destId="{135D9BB0-4F71-44C6-BEE3-E199E561AD2B}" srcOrd="1" destOrd="0" presId="urn:microsoft.com/office/officeart/2005/8/layout/chart3"/>
    <dgm:cxn modelId="{5B749CAE-7668-4EC8-8A64-89FC8C1765BA}" type="presParOf" srcId="{70580A2D-BDFA-41EF-83F5-DF3072504320}" destId="{4EC56D41-A0D2-49E4-89E2-7E20D92B96E5}" srcOrd="2" destOrd="0" presId="urn:microsoft.com/office/officeart/2005/8/layout/chart3"/>
    <dgm:cxn modelId="{1BB1A8F6-D585-45BC-9F4F-2D3C3BFA9EFA}" type="presParOf" srcId="{70580A2D-BDFA-41EF-83F5-DF3072504320}" destId="{925AD94C-CB63-4D15-B3A9-F9288EE460F7}" srcOrd="3" destOrd="0" presId="urn:microsoft.com/office/officeart/2005/8/layout/chart3"/>
    <dgm:cxn modelId="{A8D854A0-EFB8-4AD1-B972-F41D3CF00356}" type="presParOf" srcId="{70580A2D-BDFA-41EF-83F5-DF3072504320}" destId="{9B848C34-4BFB-4D45-923A-E6F682FCFCCA}" srcOrd="4" destOrd="0" presId="urn:microsoft.com/office/officeart/2005/8/layout/chart3"/>
    <dgm:cxn modelId="{4F1A1F8B-A34C-4077-93A8-EF635B754A8D}" type="presParOf" srcId="{70580A2D-BDFA-41EF-83F5-DF3072504320}" destId="{6C06388F-54D5-427C-8AC6-496EBCE30733}" srcOrd="5" destOrd="0" presId="urn:microsoft.com/office/officeart/2005/8/layout/chart3"/>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14017AF8-AC81-4FB6-A91A-2F0E8DA9C428}" type="doc">
      <dgm:prSet loTypeId="urn:microsoft.com/office/officeart/2009/3/layout/CircleRelationship" loCatId="relationship" qsTypeId="urn:microsoft.com/office/officeart/2005/8/quickstyle/simple1" qsCatId="simple" csTypeId="urn:microsoft.com/office/officeart/2005/8/colors/colorful1" csCatId="colorful" phldr="1"/>
      <dgm:spPr/>
      <dgm:t>
        <a:bodyPr/>
        <a:lstStyle/>
        <a:p>
          <a:endParaRPr lang="fr-FR"/>
        </a:p>
      </dgm:t>
    </dgm:pt>
    <dgm:pt modelId="{873BE0E5-F304-4794-8028-A07E8B781FA2}">
      <dgm:prSet phldrT="[Texte]" custT="1"/>
      <dgm:spPr>
        <a:solidFill>
          <a:schemeClr val="accent4"/>
        </a:solidFill>
      </dgm:spPr>
      <dgm:t>
        <a:bodyPr/>
        <a:lstStyle/>
        <a:p>
          <a:r>
            <a:rPr lang="fr-FR" sz="1400" dirty="0"/>
            <a:t>Dimension  d’ingénierie design</a:t>
          </a:r>
        </a:p>
      </dgm:t>
    </dgm:pt>
    <dgm:pt modelId="{CFCA9919-1E7A-4DEE-A410-939D4F9702CC}" type="parTrans" cxnId="{5C7DBEC5-2BFE-43E2-9FC8-231FF6F42A41}">
      <dgm:prSet/>
      <dgm:spPr/>
      <dgm:t>
        <a:bodyPr/>
        <a:lstStyle/>
        <a:p>
          <a:endParaRPr lang="fr-FR"/>
        </a:p>
      </dgm:t>
    </dgm:pt>
    <dgm:pt modelId="{8EF7DBDA-C5A0-48B0-86E9-8D74EC7A2FA2}" type="sibTrans" cxnId="{5C7DBEC5-2BFE-43E2-9FC8-231FF6F42A41}">
      <dgm:prSet/>
      <dgm:spPr/>
      <dgm:t>
        <a:bodyPr/>
        <a:lstStyle/>
        <a:p>
          <a:endParaRPr lang="fr-FR"/>
        </a:p>
      </dgm:t>
    </dgm:pt>
    <dgm:pt modelId="{696AB4B8-ACAC-4266-ABB9-E6BD12DB0279}">
      <dgm:prSet phldrT="[Texte]"/>
      <dgm:spPr>
        <a:solidFill>
          <a:schemeClr val="accent2"/>
        </a:solidFill>
      </dgm:spPr>
      <dgm:t>
        <a:bodyPr/>
        <a:lstStyle/>
        <a:p>
          <a:r>
            <a:rPr lang="fr-FR" dirty="0"/>
            <a:t>Dimension scientifique</a:t>
          </a:r>
        </a:p>
      </dgm:t>
    </dgm:pt>
    <dgm:pt modelId="{4F6B3767-E679-4D24-99C7-76397089ACC9}" type="parTrans" cxnId="{FFAAC8D7-476E-4650-AB59-0BD67689EB79}">
      <dgm:prSet/>
      <dgm:spPr/>
      <dgm:t>
        <a:bodyPr/>
        <a:lstStyle/>
        <a:p>
          <a:endParaRPr lang="fr-FR"/>
        </a:p>
      </dgm:t>
    </dgm:pt>
    <dgm:pt modelId="{2E2FF677-DF56-49C0-A71B-30B47BB0F73B}" type="sibTrans" cxnId="{FFAAC8D7-476E-4650-AB59-0BD67689EB79}">
      <dgm:prSet/>
      <dgm:spPr/>
      <dgm:t>
        <a:bodyPr/>
        <a:lstStyle/>
        <a:p>
          <a:endParaRPr lang="fr-FR"/>
        </a:p>
      </dgm:t>
    </dgm:pt>
    <dgm:pt modelId="{CA45FE42-C076-4B45-9B14-0356822E3B05}">
      <dgm:prSet phldrT="[Texte]"/>
      <dgm:spPr>
        <a:solidFill>
          <a:schemeClr val="accent3"/>
        </a:solidFill>
      </dgm:spPr>
      <dgm:t>
        <a:bodyPr/>
        <a:lstStyle/>
        <a:p>
          <a:r>
            <a:rPr lang="fr-FR" dirty="0"/>
            <a:t>Dimension socio-culturelle</a:t>
          </a:r>
        </a:p>
      </dgm:t>
    </dgm:pt>
    <dgm:pt modelId="{262547DB-F553-4F9E-A781-583C4D081FCF}" type="parTrans" cxnId="{907FE7A7-643D-42D0-84DC-5F8589E30497}">
      <dgm:prSet/>
      <dgm:spPr/>
      <dgm:t>
        <a:bodyPr/>
        <a:lstStyle/>
        <a:p>
          <a:endParaRPr lang="fr-FR"/>
        </a:p>
      </dgm:t>
    </dgm:pt>
    <dgm:pt modelId="{251A1F78-47E4-48A5-A817-62504B40768C}" type="sibTrans" cxnId="{907FE7A7-643D-42D0-84DC-5F8589E30497}">
      <dgm:prSet/>
      <dgm:spPr/>
      <dgm:t>
        <a:bodyPr/>
        <a:lstStyle/>
        <a:p>
          <a:endParaRPr lang="fr-FR"/>
        </a:p>
      </dgm:t>
    </dgm:pt>
    <dgm:pt modelId="{DB3BBB9E-C287-448C-B8E4-454A990464B3}" type="pres">
      <dgm:prSet presAssocID="{14017AF8-AC81-4FB6-A91A-2F0E8DA9C428}" presName="Name0" presStyleCnt="0">
        <dgm:presLayoutVars>
          <dgm:chMax val="1"/>
          <dgm:chPref val="1"/>
        </dgm:presLayoutVars>
      </dgm:prSet>
      <dgm:spPr/>
    </dgm:pt>
    <dgm:pt modelId="{F880E348-95B8-4E94-ADF7-93187F66DBDF}" type="pres">
      <dgm:prSet presAssocID="{873BE0E5-F304-4794-8028-A07E8B781FA2}" presName="Parent" presStyleLbl="node0" presStyleIdx="0" presStyleCnt="1">
        <dgm:presLayoutVars>
          <dgm:chMax val="5"/>
          <dgm:chPref val="5"/>
        </dgm:presLayoutVars>
      </dgm:prSet>
      <dgm:spPr/>
    </dgm:pt>
    <dgm:pt modelId="{BFDD7B08-20EA-4C48-B3D7-259E9D14F1B5}" type="pres">
      <dgm:prSet presAssocID="{873BE0E5-F304-4794-8028-A07E8B781FA2}" presName="Accent1" presStyleLbl="node1" presStyleIdx="0" presStyleCnt="13"/>
      <dgm:spPr/>
    </dgm:pt>
    <dgm:pt modelId="{136113EE-0D41-42B8-9BF8-A5AFA9E6A770}" type="pres">
      <dgm:prSet presAssocID="{873BE0E5-F304-4794-8028-A07E8B781FA2}" presName="Accent2" presStyleLbl="node1" presStyleIdx="1" presStyleCnt="13"/>
      <dgm:spPr/>
    </dgm:pt>
    <dgm:pt modelId="{87727828-97B9-4FB4-B79B-C3601C225533}" type="pres">
      <dgm:prSet presAssocID="{873BE0E5-F304-4794-8028-A07E8B781FA2}" presName="Accent3" presStyleLbl="node1" presStyleIdx="2" presStyleCnt="13"/>
      <dgm:spPr/>
    </dgm:pt>
    <dgm:pt modelId="{47C5DB05-5655-4DE7-8CAA-B34D963FE590}" type="pres">
      <dgm:prSet presAssocID="{873BE0E5-F304-4794-8028-A07E8B781FA2}" presName="Accent4" presStyleLbl="node1" presStyleIdx="3" presStyleCnt="13"/>
      <dgm:spPr/>
    </dgm:pt>
    <dgm:pt modelId="{E83BCBF5-85C2-4725-9B98-2B4DE410D4EF}" type="pres">
      <dgm:prSet presAssocID="{873BE0E5-F304-4794-8028-A07E8B781FA2}" presName="Accent5" presStyleLbl="node1" presStyleIdx="4" presStyleCnt="13"/>
      <dgm:spPr/>
    </dgm:pt>
    <dgm:pt modelId="{7B0B5C63-9591-46FC-B5A3-31421D0F5360}" type="pres">
      <dgm:prSet presAssocID="{873BE0E5-F304-4794-8028-A07E8B781FA2}" presName="Accent6" presStyleLbl="node1" presStyleIdx="5" presStyleCnt="13"/>
      <dgm:spPr/>
    </dgm:pt>
    <dgm:pt modelId="{596FBD4D-9DB9-4A45-A4E1-F57C3874A1F8}" type="pres">
      <dgm:prSet presAssocID="{696AB4B8-ACAC-4266-ABB9-E6BD12DB0279}" presName="Child1" presStyleLbl="node1" presStyleIdx="6" presStyleCnt="13">
        <dgm:presLayoutVars>
          <dgm:chMax val="0"/>
          <dgm:chPref val="0"/>
        </dgm:presLayoutVars>
      </dgm:prSet>
      <dgm:spPr/>
    </dgm:pt>
    <dgm:pt modelId="{624938E2-1BED-4F06-BF7B-9BBA0793DF6B}" type="pres">
      <dgm:prSet presAssocID="{696AB4B8-ACAC-4266-ABB9-E6BD12DB0279}" presName="Accent7" presStyleCnt="0"/>
      <dgm:spPr/>
    </dgm:pt>
    <dgm:pt modelId="{F22C0066-E67F-46F7-9405-8DABC0F7D78C}" type="pres">
      <dgm:prSet presAssocID="{696AB4B8-ACAC-4266-ABB9-E6BD12DB0279}" presName="AccentHold1" presStyleLbl="node1" presStyleIdx="7" presStyleCnt="13"/>
      <dgm:spPr/>
    </dgm:pt>
    <dgm:pt modelId="{AB973A05-0C6B-4B34-BA80-CAF839C33AB5}" type="pres">
      <dgm:prSet presAssocID="{696AB4B8-ACAC-4266-ABB9-E6BD12DB0279}" presName="Accent8" presStyleCnt="0"/>
      <dgm:spPr/>
    </dgm:pt>
    <dgm:pt modelId="{CBE2D635-937D-4DB7-9527-98F45FE31546}" type="pres">
      <dgm:prSet presAssocID="{696AB4B8-ACAC-4266-ABB9-E6BD12DB0279}" presName="AccentHold2" presStyleLbl="node1" presStyleIdx="8" presStyleCnt="13"/>
      <dgm:spPr/>
    </dgm:pt>
    <dgm:pt modelId="{68BDD075-C566-49F5-A9DE-2B34EC222DA8}" type="pres">
      <dgm:prSet presAssocID="{CA45FE42-C076-4B45-9B14-0356822E3B05}" presName="Child2" presStyleLbl="node1" presStyleIdx="9" presStyleCnt="13" custLinFactNeighborX="-45269" custLinFactNeighborY="-13362">
        <dgm:presLayoutVars>
          <dgm:chMax val="0"/>
          <dgm:chPref val="0"/>
        </dgm:presLayoutVars>
      </dgm:prSet>
      <dgm:spPr/>
    </dgm:pt>
    <dgm:pt modelId="{884603D0-7F73-4578-8E8C-14A3C9FB27B4}" type="pres">
      <dgm:prSet presAssocID="{CA45FE42-C076-4B45-9B14-0356822E3B05}" presName="Accent9" presStyleCnt="0"/>
      <dgm:spPr/>
    </dgm:pt>
    <dgm:pt modelId="{EB6BB6CB-08F0-4882-BF57-61BFFD7E02A5}" type="pres">
      <dgm:prSet presAssocID="{CA45FE42-C076-4B45-9B14-0356822E3B05}" presName="AccentHold1" presStyleLbl="node1" presStyleIdx="10" presStyleCnt="13"/>
      <dgm:spPr/>
    </dgm:pt>
    <dgm:pt modelId="{A351EAE8-0F74-4EC7-87CF-67E93A20509C}" type="pres">
      <dgm:prSet presAssocID="{CA45FE42-C076-4B45-9B14-0356822E3B05}" presName="Accent10" presStyleCnt="0"/>
      <dgm:spPr/>
    </dgm:pt>
    <dgm:pt modelId="{99B80DC4-E431-4A7D-BE57-900F147F54C8}" type="pres">
      <dgm:prSet presAssocID="{CA45FE42-C076-4B45-9B14-0356822E3B05}" presName="AccentHold2" presStyleLbl="node1" presStyleIdx="11" presStyleCnt="13"/>
      <dgm:spPr/>
    </dgm:pt>
    <dgm:pt modelId="{0F4F0A80-9597-4F6B-ABF7-F94B976669CA}" type="pres">
      <dgm:prSet presAssocID="{CA45FE42-C076-4B45-9B14-0356822E3B05}" presName="Accent11" presStyleCnt="0"/>
      <dgm:spPr/>
    </dgm:pt>
    <dgm:pt modelId="{B3ED84CD-47C1-4E59-A683-48CFFB8A6A76}" type="pres">
      <dgm:prSet presAssocID="{CA45FE42-C076-4B45-9B14-0356822E3B05}" presName="AccentHold3" presStyleLbl="node1" presStyleIdx="12" presStyleCnt="13"/>
      <dgm:spPr/>
    </dgm:pt>
  </dgm:ptLst>
  <dgm:cxnLst>
    <dgm:cxn modelId="{F5EB08A7-D727-430F-8B01-8DEEED64B002}" type="presOf" srcId="{14017AF8-AC81-4FB6-A91A-2F0E8DA9C428}" destId="{DB3BBB9E-C287-448C-B8E4-454A990464B3}" srcOrd="0" destOrd="0" presId="urn:microsoft.com/office/officeart/2009/3/layout/CircleRelationship"/>
    <dgm:cxn modelId="{5C7DBEC5-2BFE-43E2-9FC8-231FF6F42A41}" srcId="{14017AF8-AC81-4FB6-A91A-2F0E8DA9C428}" destId="{873BE0E5-F304-4794-8028-A07E8B781FA2}" srcOrd="0" destOrd="0" parTransId="{CFCA9919-1E7A-4DEE-A410-939D4F9702CC}" sibTransId="{8EF7DBDA-C5A0-48B0-86E9-8D74EC7A2FA2}"/>
    <dgm:cxn modelId="{8A94E60E-C255-4A64-ABC1-5197A0168C9E}" type="presOf" srcId="{873BE0E5-F304-4794-8028-A07E8B781FA2}" destId="{F880E348-95B8-4E94-ADF7-93187F66DBDF}" srcOrd="0" destOrd="0" presId="urn:microsoft.com/office/officeart/2009/3/layout/CircleRelationship"/>
    <dgm:cxn modelId="{907FE7A7-643D-42D0-84DC-5F8589E30497}" srcId="{873BE0E5-F304-4794-8028-A07E8B781FA2}" destId="{CA45FE42-C076-4B45-9B14-0356822E3B05}" srcOrd="1" destOrd="0" parTransId="{262547DB-F553-4F9E-A781-583C4D081FCF}" sibTransId="{251A1F78-47E4-48A5-A817-62504B40768C}"/>
    <dgm:cxn modelId="{FFAAC8D7-476E-4650-AB59-0BD67689EB79}" srcId="{873BE0E5-F304-4794-8028-A07E8B781FA2}" destId="{696AB4B8-ACAC-4266-ABB9-E6BD12DB0279}" srcOrd="0" destOrd="0" parTransId="{4F6B3767-E679-4D24-99C7-76397089ACC9}" sibTransId="{2E2FF677-DF56-49C0-A71B-30B47BB0F73B}"/>
    <dgm:cxn modelId="{6D4B6E5F-936D-473B-8969-943BA37B02B8}" type="presOf" srcId="{696AB4B8-ACAC-4266-ABB9-E6BD12DB0279}" destId="{596FBD4D-9DB9-4A45-A4E1-F57C3874A1F8}" srcOrd="0" destOrd="0" presId="urn:microsoft.com/office/officeart/2009/3/layout/CircleRelationship"/>
    <dgm:cxn modelId="{0528EEF8-D0E1-497D-8E55-5C00B70D7241}" type="presOf" srcId="{CA45FE42-C076-4B45-9B14-0356822E3B05}" destId="{68BDD075-C566-49F5-A9DE-2B34EC222DA8}" srcOrd="0" destOrd="0" presId="urn:microsoft.com/office/officeart/2009/3/layout/CircleRelationship"/>
    <dgm:cxn modelId="{3478E3CA-3FD1-4C16-8A5F-D85928025293}" type="presParOf" srcId="{DB3BBB9E-C287-448C-B8E4-454A990464B3}" destId="{F880E348-95B8-4E94-ADF7-93187F66DBDF}" srcOrd="0" destOrd="0" presId="urn:microsoft.com/office/officeart/2009/3/layout/CircleRelationship"/>
    <dgm:cxn modelId="{717B77A7-CC7E-4390-AD6F-9F8A0E0EBDBD}" type="presParOf" srcId="{DB3BBB9E-C287-448C-B8E4-454A990464B3}" destId="{BFDD7B08-20EA-4C48-B3D7-259E9D14F1B5}" srcOrd="1" destOrd="0" presId="urn:microsoft.com/office/officeart/2009/3/layout/CircleRelationship"/>
    <dgm:cxn modelId="{D4A7817D-D7F4-4D9F-AE3A-5B752186E4DF}" type="presParOf" srcId="{DB3BBB9E-C287-448C-B8E4-454A990464B3}" destId="{136113EE-0D41-42B8-9BF8-A5AFA9E6A770}" srcOrd="2" destOrd="0" presId="urn:microsoft.com/office/officeart/2009/3/layout/CircleRelationship"/>
    <dgm:cxn modelId="{6D94C82A-015C-42DB-9AB7-BDD079CD5393}" type="presParOf" srcId="{DB3BBB9E-C287-448C-B8E4-454A990464B3}" destId="{87727828-97B9-4FB4-B79B-C3601C225533}" srcOrd="3" destOrd="0" presId="urn:microsoft.com/office/officeart/2009/3/layout/CircleRelationship"/>
    <dgm:cxn modelId="{826EC6F7-67CB-4FE9-91F7-35A301047BBA}" type="presParOf" srcId="{DB3BBB9E-C287-448C-B8E4-454A990464B3}" destId="{47C5DB05-5655-4DE7-8CAA-B34D963FE590}" srcOrd="4" destOrd="0" presId="urn:microsoft.com/office/officeart/2009/3/layout/CircleRelationship"/>
    <dgm:cxn modelId="{B9B3D979-DF10-45E7-A278-9D9B461CCB5F}" type="presParOf" srcId="{DB3BBB9E-C287-448C-B8E4-454A990464B3}" destId="{E83BCBF5-85C2-4725-9B98-2B4DE410D4EF}" srcOrd="5" destOrd="0" presId="urn:microsoft.com/office/officeart/2009/3/layout/CircleRelationship"/>
    <dgm:cxn modelId="{9E2B1AE4-09DD-4F41-8A74-38DA8F34F672}" type="presParOf" srcId="{DB3BBB9E-C287-448C-B8E4-454A990464B3}" destId="{7B0B5C63-9591-46FC-B5A3-31421D0F5360}" srcOrd="6" destOrd="0" presId="urn:microsoft.com/office/officeart/2009/3/layout/CircleRelationship"/>
    <dgm:cxn modelId="{BD2D0921-8A0C-4504-A060-607081C1E7B2}" type="presParOf" srcId="{DB3BBB9E-C287-448C-B8E4-454A990464B3}" destId="{596FBD4D-9DB9-4A45-A4E1-F57C3874A1F8}" srcOrd="7" destOrd="0" presId="urn:microsoft.com/office/officeart/2009/3/layout/CircleRelationship"/>
    <dgm:cxn modelId="{29282CE1-2C95-458C-B161-AEFF974AE794}" type="presParOf" srcId="{DB3BBB9E-C287-448C-B8E4-454A990464B3}" destId="{624938E2-1BED-4F06-BF7B-9BBA0793DF6B}" srcOrd="8" destOrd="0" presId="urn:microsoft.com/office/officeart/2009/3/layout/CircleRelationship"/>
    <dgm:cxn modelId="{E6A32611-134A-4E7C-A499-56563AAF7987}" type="presParOf" srcId="{624938E2-1BED-4F06-BF7B-9BBA0793DF6B}" destId="{F22C0066-E67F-46F7-9405-8DABC0F7D78C}" srcOrd="0" destOrd="0" presId="urn:microsoft.com/office/officeart/2009/3/layout/CircleRelationship"/>
    <dgm:cxn modelId="{0E83C376-F73B-4E4D-8674-6BE3C56974E0}" type="presParOf" srcId="{DB3BBB9E-C287-448C-B8E4-454A990464B3}" destId="{AB973A05-0C6B-4B34-BA80-CAF839C33AB5}" srcOrd="9" destOrd="0" presId="urn:microsoft.com/office/officeart/2009/3/layout/CircleRelationship"/>
    <dgm:cxn modelId="{E9CBF7F8-441B-4084-9106-115AB1AE0F8C}" type="presParOf" srcId="{AB973A05-0C6B-4B34-BA80-CAF839C33AB5}" destId="{CBE2D635-937D-4DB7-9527-98F45FE31546}" srcOrd="0" destOrd="0" presId="urn:microsoft.com/office/officeart/2009/3/layout/CircleRelationship"/>
    <dgm:cxn modelId="{CD8937D0-C60B-4538-851F-82CBA39084B9}" type="presParOf" srcId="{DB3BBB9E-C287-448C-B8E4-454A990464B3}" destId="{68BDD075-C566-49F5-A9DE-2B34EC222DA8}" srcOrd="10" destOrd="0" presId="urn:microsoft.com/office/officeart/2009/3/layout/CircleRelationship"/>
    <dgm:cxn modelId="{7FE348B5-7CFE-4341-860A-2B09B52D5275}" type="presParOf" srcId="{DB3BBB9E-C287-448C-B8E4-454A990464B3}" destId="{884603D0-7F73-4578-8E8C-14A3C9FB27B4}" srcOrd="11" destOrd="0" presId="urn:microsoft.com/office/officeart/2009/3/layout/CircleRelationship"/>
    <dgm:cxn modelId="{DBEB5335-2D90-4B67-87D9-812A4245B7A0}" type="presParOf" srcId="{884603D0-7F73-4578-8E8C-14A3C9FB27B4}" destId="{EB6BB6CB-08F0-4882-BF57-61BFFD7E02A5}" srcOrd="0" destOrd="0" presId="urn:microsoft.com/office/officeart/2009/3/layout/CircleRelationship"/>
    <dgm:cxn modelId="{8DEA3933-1D6A-4F21-870F-BC25BABA3D86}" type="presParOf" srcId="{DB3BBB9E-C287-448C-B8E4-454A990464B3}" destId="{A351EAE8-0F74-4EC7-87CF-67E93A20509C}" srcOrd="12" destOrd="0" presId="urn:microsoft.com/office/officeart/2009/3/layout/CircleRelationship"/>
    <dgm:cxn modelId="{E828B80F-C5B2-4B78-B911-BB30EC411FD9}" type="presParOf" srcId="{A351EAE8-0F74-4EC7-87CF-67E93A20509C}" destId="{99B80DC4-E431-4A7D-BE57-900F147F54C8}" srcOrd="0" destOrd="0" presId="urn:microsoft.com/office/officeart/2009/3/layout/CircleRelationship"/>
    <dgm:cxn modelId="{7C5EDC31-79E3-46AA-9931-76FE7635E38A}" type="presParOf" srcId="{DB3BBB9E-C287-448C-B8E4-454A990464B3}" destId="{0F4F0A80-9597-4F6B-ABF7-F94B976669CA}" srcOrd="13" destOrd="0" presId="urn:microsoft.com/office/officeart/2009/3/layout/CircleRelationship"/>
    <dgm:cxn modelId="{9D9E74B0-FA2A-4A85-AEE5-7BC175A7C05F}" type="presParOf" srcId="{0F4F0A80-9597-4F6B-ABF7-F94B976669CA}" destId="{B3ED84CD-47C1-4E59-A683-48CFFB8A6A76}" srcOrd="0" destOrd="0" presId="urn:microsoft.com/office/officeart/2009/3/layout/CircleRelationship"/>
  </dgm:cxnLst>
  <dgm:bg/>
  <dgm:whole>
    <a:ln w="38100">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14017AF8-AC81-4FB6-A91A-2F0E8DA9C428}" type="doc">
      <dgm:prSet loTypeId="urn:microsoft.com/office/officeart/2009/3/layout/CircleRelationship" loCatId="relationship" qsTypeId="urn:microsoft.com/office/officeart/2005/8/quickstyle/simple1" qsCatId="simple" csTypeId="urn:microsoft.com/office/officeart/2005/8/colors/colorful1" csCatId="colorful" phldr="1"/>
      <dgm:spPr/>
      <dgm:t>
        <a:bodyPr/>
        <a:lstStyle/>
        <a:p>
          <a:endParaRPr lang="fr-FR"/>
        </a:p>
      </dgm:t>
    </dgm:pt>
    <dgm:pt modelId="{873BE0E5-F304-4794-8028-A07E8B781FA2}">
      <dgm:prSet phldrT="[Texte]"/>
      <dgm:spPr>
        <a:solidFill>
          <a:schemeClr val="accent4"/>
        </a:solidFill>
      </dgm:spPr>
      <dgm:t>
        <a:bodyPr/>
        <a:lstStyle/>
        <a:p>
          <a:r>
            <a:rPr lang="fr-FR" dirty="0"/>
            <a:t>Dimension d’ingénierie-design</a:t>
          </a:r>
        </a:p>
      </dgm:t>
    </dgm:pt>
    <dgm:pt modelId="{CFCA9919-1E7A-4DEE-A410-939D4F9702CC}" type="parTrans" cxnId="{5C7DBEC5-2BFE-43E2-9FC8-231FF6F42A41}">
      <dgm:prSet/>
      <dgm:spPr/>
      <dgm:t>
        <a:bodyPr/>
        <a:lstStyle/>
        <a:p>
          <a:endParaRPr lang="fr-FR"/>
        </a:p>
      </dgm:t>
    </dgm:pt>
    <dgm:pt modelId="{8EF7DBDA-C5A0-48B0-86E9-8D74EC7A2FA2}" type="sibTrans" cxnId="{5C7DBEC5-2BFE-43E2-9FC8-231FF6F42A41}">
      <dgm:prSet/>
      <dgm:spPr/>
      <dgm:t>
        <a:bodyPr/>
        <a:lstStyle/>
        <a:p>
          <a:endParaRPr lang="fr-FR"/>
        </a:p>
      </dgm:t>
    </dgm:pt>
    <dgm:pt modelId="{696AB4B8-ACAC-4266-ABB9-E6BD12DB0279}">
      <dgm:prSet phldrT="[Texte]" custT="1"/>
      <dgm:spPr>
        <a:solidFill>
          <a:schemeClr val="accent2"/>
        </a:solidFill>
      </dgm:spPr>
      <dgm:t>
        <a:bodyPr/>
        <a:lstStyle/>
        <a:p>
          <a:r>
            <a:rPr lang="fr-FR" sz="1400" dirty="0"/>
            <a:t>Dimension  scientifique</a:t>
          </a:r>
        </a:p>
      </dgm:t>
    </dgm:pt>
    <dgm:pt modelId="{4F6B3767-E679-4D24-99C7-76397089ACC9}" type="parTrans" cxnId="{FFAAC8D7-476E-4650-AB59-0BD67689EB79}">
      <dgm:prSet/>
      <dgm:spPr/>
      <dgm:t>
        <a:bodyPr/>
        <a:lstStyle/>
        <a:p>
          <a:endParaRPr lang="fr-FR"/>
        </a:p>
      </dgm:t>
    </dgm:pt>
    <dgm:pt modelId="{2E2FF677-DF56-49C0-A71B-30B47BB0F73B}" type="sibTrans" cxnId="{FFAAC8D7-476E-4650-AB59-0BD67689EB79}">
      <dgm:prSet/>
      <dgm:spPr/>
      <dgm:t>
        <a:bodyPr/>
        <a:lstStyle/>
        <a:p>
          <a:endParaRPr lang="fr-FR"/>
        </a:p>
      </dgm:t>
    </dgm:pt>
    <dgm:pt modelId="{CA45FE42-C076-4B45-9B14-0356822E3B05}">
      <dgm:prSet phldrT="[Texte]"/>
      <dgm:spPr>
        <a:solidFill>
          <a:schemeClr val="accent3"/>
        </a:solidFill>
      </dgm:spPr>
      <dgm:t>
        <a:bodyPr/>
        <a:lstStyle/>
        <a:p>
          <a:r>
            <a:rPr lang="fr-FR" dirty="0"/>
            <a:t>Dimension socio-culturelle</a:t>
          </a:r>
        </a:p>
      </dgm:t>
    </dgm:pt>
    <dgm:pt modelId="{262547DB-F553-4F9E-A781-583C4D081FCF}" type="parTrans" cxnId="{907FE7A7-643D-42D0-84DC-5F8589E30497}">
      <dgm:prSet/>
      <dgm:spPr/>
      <dgm:t>
        <a:bodyPr/>
        <a:lstStyle/>
        <a:p>
          <a:endParaRPr lang="fr-FR"/>
        </a:p>
      </dgm:t>
    </dgm:pt>
    <dgm:pt modelId="{251A1F78-47E4-48A5-A817-62504B40768C}" type="sibTrans" cxnId="{907FE7A7-643D-42D0-84DC-5F8589E30497}">
      <dgm:prSet/>
      <dgm:spPr/>
      <dgm:t>
        <a:bodyPr/>
        <a:lstStyle/>
        <a:p>
          <a:endParaRPr lang="fr-FR"/>
        </a:p>
      </dgm:t>
    </dgm:pt>
    <dgm:pt modelId="{DB3BBB9E-C287-448C-B8E4-454A990464B3}" type="pres">
      <dgm:prSet presAssocID="{14017AF8-AC81-4FB6-A91A-2F0E8DA9C428}" presName="Name0" presStyleCnt="0">
        <dgm:presLayoutVars>
          <dgm:chMax val="1"/>
          <dgm:chPref val="1"/>
        </dgm:presLayoutVars>
      </dgm:prSet>
      <dgm:spPr/>
    </dgm:pt>
    <dgm:pt modelId="{F880E348-95B8-4E94-ADF7-93187F66DBDF}" type="pres">
      <dgm:prSet presAssocID="{873BE0E5-F304-4794-8028-A07E8B781FA2}" presName="Parent" presStyleLbl="node0" presStyleIdx="0" presStyleCnt="1" custScaleX="47259" custScaleY="47259" custLinFactNeighborX="10894" custLinFactNeighborY="22535">
        <dgm:presLayoutVars>
          <dgm:chMax val="5"/>
          <dgm:chPref val="5"/>
        </dgm:presLayoutVars>
      </dgm:prSet>
      <dgm:spPr/>
    </dgm:pt>
    <dgm:pt modelId="{BFDD7B08-20EA-4C48-B3D7-259E9D14F1B5}" type="pres">
      <dgm:prSet presAssocID="{873BE0E5-F304-4794-8028-A07E8B781FA2}" presName="Accent1" presStyleLbl="node1" presStyleIdx="0" presStyleCnt="13"/>
      <dgm:spPr/>
    </dgm:pt>
    <dgm:pt modelId="{136113EE-0D41-42B8-9BF8-A5AFA9E6A770}" type="pres">
      <dgm:prSet presAssocID="{873BE0E5-F304-4794-8028-A07E8B781FA2}" presName="Accent2" presStyleLbl="node1" presStyleIdx="1" presStyleCnt="13"/>
      <dgm:spPr/>
    </dgm:pt>
    <dgm:pt modelId="{87727828-97B9-4FB4-B79B-C3601C225533}" type="pres">
      <dgm:prSet presAssocID="{873BE0E5-F304-4794-8028-A07E8B781FA2}" presName="Accent3" presStyleLbl="node1" presStyleIdx="2" presStyleCnt="13"/>
      <dgm:spPr/>
    </dgm:pt>
    <dgm:pt modelId="{47C5DB05-5655-4DE7-8CAA-B34D963FE590}" type="pres">
      <dgm:prSet presAssocID="{873BE0E5-F304-4794-8028-A07E8B781FA2}" presName="Accent4" presStyleLbl="node1" presStyleIdx="3" presStyleCnt="13"/>
      <dgm:spPr/>
    </dgm:pt>
    <dgm:pt modelId="{E83BCBF5-85C2-4725-9B98-2B4DE410D4EF}" type="pres">
      <dgm:prSet presAssocID="{873BE0E5-F304-4794-8028-A07E8B781FA2}" presName="Accent5" presStyleLbl="node1" presStyleIdx="4" presStyleCnt="13"/>
      <dgm:spPr/>
    </dgm:pt>
    <dgm:pt modelId="{7B0B5C63-9591-46FC-B5A3-31421D0F5360}" type="pres">
      <dgm:prSet presAssocID="{873BE0E5-F304-4794-8028-A07E8B781FA2}" presName="Accent6" presStyleLbl="node1" presStyleIdx="5" presStyleCnt="13"/>
      <dgm:spPr/>
    </dgm:pt>
    <dgm:pt modelId="{596FBD4D-9DB9-4A45-A4E1-F57C3874A1F8}" type="pres">
      <dgm:prSet presAssocID="{696AB4B8-ACAC-4266-ABB9-E6BD12DB0279}" presName="Child1" presStyleLbl="node1" presStyleIdx="6" presStyleCnt="13" custScaleX="240211" custScaleY="236518" custLinFactNeighborX="66764" custLinFactNeighborY="-41230">
        <dgm:presLayoutVars>
          <dgm:chMax val="0"/>
          <dgm:chPref val="0"/>
        </dgm:presLayoutVars>
      </dgm:prSet>
      <dgm:spPr/>
    </dgm:pt>
    <dgm:pt modelId="{624938E2-1BED-4F06-BF7B-9BBA0793DF6B}" type="pres">
      <dgm:prSet presAssocID="{696AB4B8-ACAC-4266-ABB9-E6BD12DB0279}" presName="Accent7" presStyleCnt="0"/>
      <dgm:spPr/>
    </dgm:pt>
    <dgm:pt modelId="{F22C0066-E67F-46F7-9405-8DABC0F7D78C}" type="pres">
      <dgm:prSet presAssocID="{696AB4B8-ACAC-4266-ABB9-E6BD12DB0279}" presName="AccentHold1" presStyleLbl="node1" presStyleIdx="7" presStyleCnt="13"/>
      <dgm:spPr/>
    </dgm:pt>
    <dgm:pt modelId="{AB973A05-0C6B-4B34-BA80-CAF839C33AB5}" type="pres">
      <dgm:prSet presAssocID="{696AB4B8-ACAC-4266-ABB9-E6BD12DB0279}" presName="Accent8" presStyleCnt="0"/>
      <dgm:spPr/>
    </dgm:pt>
    <dgm:pt modelId="{CBE2D635-937D-4DB7-9527-98F45FE31546}" type="pres">
      <dgm:prSet presAssocID="{696AB4B8-ACAC-4266-ABB9-E6BD12DB0279}" presName="AccentHold2" presStyleLbl="node1" presStyleIdx="8" presStyleCnt="13"/>
      <dgm:spPr/>
    </dgm:pt>
    <dgm:pt modelId="{68BDD075-C566-49F5-A9DE-2B34EC222DA8}" type="pres">
      <dgm:prSet presAssocID="{CA45FE42-C076-4B45-9B14-0356822E3B05}" presName="Child2" presStyleLbl="node1" presStyleIdx="9" presStyleCnt="13" custLinFactX="-182" custLinFactNeighborX="-100000" custLinFactNeighborY="4306">
        <dgm:presLayoutVars>
          <dgm:chMax val="0"/>
          <dgm:chPref val="0"/>
        </dgm:presLayoutVars>
      </dgm:prSet>
      <dgm:spPr/>
    </dgm:pt>
    <dgm:pt modelId="{884603D0-7F73-4578-8E8C-14A3C9FB27B4}" type="pres">
      <dgm:prSet presAssocID="{CA45FE42-C076-4B45-9B14-0356822E3B05}" presName="Accent9" presStyleCnt="0"/>
      <dgm:spPr/>
    </dgm:pt>
    <dgm:pt modelId="{EB6BB6CB-08F0-4882-BF57-61BFFD7E02A5}" type="pres">
      <dgm:prSet presAssocID="{CA45FE42-C076-4B45-9B14-0356822E3B05}" presName="AccentHold1" presStyleLbl="node1" presStyleIdx="10" presStyleCnt="13"/>
      <dgm:spPr/>
    </dgm:pt>
    <dgm:pt modelId="{A351EAE8-0F74-4EC7-87CF-67E93A20509C}" type="pres">
      <dgm:prSet presAssocID="{CA45FE42-C076-4B45-9B14-0356822E3B05}" presName="Accent10" presStyleCnt="0"/>
      <dgm:spPr/>
    </dgm:pt>
    <dgm:pt modelId="{99B80DC4-E431-4A7D-BE57-900F147F54C8}" type="pres">
      <dgm:prSet presAssocID="{CA45FE42-C076-4B45-9B14-0356822E3B05}" presName="AccentHold2" presStyleLbl="node1" presStyleIdx="11" presStyleCnt="13"/>
      <dgm:spPr/>
    </dgm:pt>
    <dgm:pt modelId="{0F4F0A80-9597-4F6B-ABF7-F94B976669CA}" type="pres">
      <dgm:prSet presAssocID="{CA45FE42-C076-4B45-9B14-0356822E3B05}" presName="Accent11" presStyleCnt="0"/>
      <dgm:spPr/>
    </dgm:pt>
    <dgm:pt modelId="{B3ED84CD-47C1-4E59-A683-48CFFB8A6A76}" type="pres">
      <dgm:prSet presAssocID="{CA45FE42-C076-4B45-9B14-0356822E3B05}" presName="AccentHold3" presStyleLbl="node1" presStyleIdx="12" presStyleCnt="13"/>
      <dgm:spPr/>
    </dgm:pt>
  </dgm:ptLst>
  <dgm:cxnLst>
    <dgm:cxn modelId="{41C17774-05FE-41DE-9800-2102C57F346A}" type="presOf" srcId="{CA45FE42-C076-4B45-9B14-0356822E3B05}" destId="{68BDD075-C566-49F5-A9DE-2B34EC222DA8}" srcOrd="0" destOrd="0" presId="urn:microsoft.com/office/officeart/2009/3/layout/CircleRelationship"/>
    <dgm:cxn modelId="{FFAAC8D7-476E-4650-AB59-0BD67689EB79}" srcId="{873BE0E5-F304-4794-8028-A07E8B781FA2}" destId="{696AB4B8-ACAC-4266-ABB9-E6BD12DB0279}" srcOrd="0" destOrd="0" parTransId="{4F6B3767-E679-4D24-99C7-76397089ACC9}" sibTransId="{2E2FF677-DF56-49C0-A71B-30B47BB0F73B}"/>
    <dgm:cxn modelId="{C98C37D8-EDAB-4877-AA7F-0F4CFA4B6DB3}" type="presOf" srcId="{696AB4B8-ACAC-4266-ABB9-E6BD12DB0279}" destId="{596FBD4D-9DB9-4A45-A4E1-F57C3874A1F8}" srcOrd="0" destOrd="0" presId="urn:microsoft.com/office/officeart/2009/3/layout/CircleRelationship"/>
    <dgm:cxn modelId="{907FE7A7-643D-42D0-84DC-5F8589E30497}" srcId="{873BE0E5-F304-4794-8028-A07E8B781FA2}" destId="{CA45FE42-C076-4B45-9B14-0356822E3B05}" srcOrd="1" destOrd="0" parTransId="{262547DB-F553-4F9E-A781-583C4D081FCF}" sibTransId="{251A1F78-47E4-48A5-A817-62504B40768C}"/>
    <dgm:cxn modelId="{55D41AC2-024A-486B-8372-54E78813784C}" type="presOf" srcId="{14017AF8-AC81-4FB6-A91A-2F0E8DA9C428}" destId="{DB3BBB9E-C287-448C-B8E4-454A990464B3}" srcOrd="0" destOrd="0" presId="urn:microsoft.com/office/officeart/2009/3/layout/CircleRelationship"/>
    <dgm:cxn modelId="{5C7DBEC5-2BFE-43E2-9FC8-231FF6F42A41}" srcId="{14017AF8-AC81-4FB6-A91A-2F0E8DA9C428}" destId="{873BE0E5-F304-4794-8028-A07E8B781FA2}" srcOrd="0" destOrd="0" parTransId="{CFCA9919-1E7A-4DEE-A410-939D4F9702CC}" sibTransId="{8EF7DBDA-C5A0-48B0-86E9-8D74EC7A2FA2}"/>
    <dgm:cxn modelId="{10DAEEEE-6B71-442A-99CB-69B9FFE3BC16}" type="presOf" srcId="{873BE0E5-F304-4794-8028-A07E8B781FA2}" destId="{F880E348-95B8-4E94-ADF7-93187F66DBDF}" srcOrd="0" destOrd="0" presId="urn:microsoft.com/office/officeart/2009/3/layout/CircleRelationship"/>
    <dgm:cxn modelId="{BFB724CB-F1C6-43EC-9E53-B254DC6C1734}" type="presParOf" srcId="{DB3BBB9E-C287-448C-B8E4-454A990464B3}" destId="{F880E348-95B8-4E94-ADF7-93187F66DBDF}" srcOrd="0" destOrd="0" presId="urn:microsoft.com/office/officeart/2009/3/layout/CircleRelationship"/>
    <dgm:cxn modelId="{21388698-E5F3-4003-83B7-E6F5322CB432}" type="presParOf" srcId="{DB3BBB9E-C287-448C-B8E4-454A990464B3}" destId="{BFDD7B08-20EA-4C48-B3D7-259E9D14F1B5}" srcOrd="1" destOrd="0" presId="urn:microsoft.com/office/officeart/2009/3/layout/CircleRelationship"/>
    <dgm:cxn modelId="{D4D8FF1E-239F-4B17-B83D-47496746CCCB}" type="presParOf" srcId="{DB3BBB9E-C287-448C-B8E4-454A990464B3}" destId="{136113EE-0D41-42B8-9BF8-A5AFA9E6A770}" srcOrd="2" destOrd="0" presId="urn:microsoft.com/office/officeart/2009/3/layout/CircleRelationship"/>
    <dgm:cxn modelId="{CAE989B1-7E44-4FE4-8C64-11B135693387}" type="presParOf" srcId="{DB3BBB9E-C287-448C-B8E4-454A990464B3}" destId="{87727828-97B9-4FB4-B79B-C3601C225533}" srcOrd="3" destOrd="0" presId="urn:microsoft.com/office/officeart/2009/3/layout/CircleRelationship"/>
    <dgm:cxn modelId="{E6607927-8944-4651-B0A7-87388456014F}" type="presParOf" srcId="{DB3BBB9E-C287-448C-B8E4-454A990464B3}" destId="{47C5DB05-5655-4DE7-8CAA-B34D963FE590}" srcOrd="4" destOrd="0" presId="urn:microsoft.com/office/officeart/2009/3/layout/CircleRelationship"/>
    <dgm:cxn modelId="{8E133A5C-1A6F-42C0-BE11-5751552F6C12}" type="presParOf" srcId="{DB3BBB9E-C287-448C-B8E4-454A990464B3}" destId="{E83BCBF5-85C2-4725-9B98-2B4DE410D4EF}" srcOrd="5" destOrd="0" presId="urn:microsoft.com/office/officeart/2009/3/layout/CircleRelationship"/>
    <dgm:cxn modelId="{5ACFC439-4F0F-43BC-95A5-139FF865F266}" type="presParOf" srcId="{DB3BBB9E-C287-448C-B8E4-454A990464B3}" destId="{7B0B5C63-9591-46FC-B5A3-31421D0F5360}" srcOrd="6" destOrd="0" presId="urn:microsoft.com/office/officeart/2009/3/layout/CircleRelationship"/>
    <dgm:cxn modelId="{1A75D60B-0A9D-4D97-8C26-08F45F3643A8}" type="presParOf" srcId="{DB3BBB9E-C287-448C-B8E4-454A990464B3}" destId="{596FBD4D-9DB9-4A45-A4E1-F57C3874A1F8}" srcOrd="7" destOrd="0" presId="urn:microsoft.com/office/officeart/2009/3/layout/CircleRelationship"/>
    <dgm:cxn modelId="{B2DD5B9B-9546-49E3-9541-9C8489003657}" type="presParOf" srcId="{DB3BBB9E-C287-448C-B8E4-454A990464B3}" destId="{624938E2-1BED-4F06-BF7B-9BBA0793DF6B}" srcOrd="8" destOrd="0" presId="urn:microsoft.com/office/officeart/2009/3/layout/CircleRelationship"/>
    <dgm:cxn modelId="{F9D572F5-BCBF-4CBE-B77A-2708C5385856}" type="presParOf" srcId="{624938E2-1BED-4F06-BF7B-9BBA0793DF6B}" destId="{F22C0066-E67F-46F7-9405-8DABC0F7D78C}" srcOrd="0" destOrd="0" presId="urn:microsoft.com/office/officeart/2009/3/layout/CircleRelationship"/>
    <dgm:cxn modelId="{47353A0E-C55B-4BB1-95D4-FF0BAF8E74E0}" type="presParOf" srcId="{DB3BBB9E-C287-448C-B8E4-454A990464B3}" destId="{AB973A05-0C6B-4B34-BA80-CAF839C33AB5}" srcOrd="9" destOrd="0" presId="urn:microsoft.com/office/officeart/2009/3/layout/CircleRelationship"/>
    <dgm:cxn modelId="{D4E33214-9E66-47E8-846B-4FAD90A89AFD}" type="presParOf" srcId="{AB973A05-0C6B-4B34-BA80-CAF839C33AB5}" destId="{CBE2D635-937D-4DB7-9527-98F45FE31546}" srcOrd="0" destOrd="0" presId="urn:microsoft.com/office/officeart/2009/3/layout/CircleRelationship"/>
    <dgm:cxn modelId="{3D7ED625-6B2B-489D-B1C5-0B58345C1460}" type="presParOf" srcId="{DB3BBB9E-C287-448C-B8E4-454A990464B3}" destId="{68BDD075-C566-49F5-A9DE-2B34EC222DA8}" srcOrd="10" destOrd="0" presId="urn:microsoft.com/office/officeart/2009/3/layout/CircleRelationship"/>
    <dgm:cxn modelId="{5342FDA4-A8A5-4984-AA8D-15B7595277AF}" type="presParOf" srcId="{DB3BBB9E-C287-448C-B8E4-454A990464B3}" destId="{884603D0-7F73-4578-8E8C-14A3C9FB27B4}" srcOrd="11" destOrd="0" presId="urn:microsoft.com/office/officeart/2009/3/layout/CircleRelationship"/>
    <dgm:cxn modelId="{0127A309-8A92-4492-9ED5-881DD8D1E352}" type="presParOf" srcId="{884603D0-7F73-4578-8E8C-14A3C9FB27B4}" destId="{EB6BB6CB-08F0-4882-BF57-61BFFD7E02A5}" srcOrd="0" destOrd="0" presId="urn:microsoft.com/office/officeart/2009/3/layout/CircleRelationship"/>
    <dgm:cxn modelId="{4C796FFA-5890-4A9B-AE40-2C76874B8FF2}" type="presParOf" srcId="{DB3BBB9E-C287-448C-B8E4-454A990464B3}" destId="{A351EAE8-0F74-4EC7-87CF-67E93A20509C}" srcOrd="12" destOrd="0" presId="urn:microsoft.com/office/officeart/2009/3/layout/CircleRelationship"/>
    <dgm:cxn modelId="{822B08E2-E38C-4E07-BC55-0C1BC242E1AD}" type="presParOf" srcId="{A351EAE8-0F74-4EC7-87CF-67E93A20509C}" destId="{99B80DC4-E431-4A7D-BE57-900F147F54C8}" srcOrd="0" destOrd="0" presId="urn:microsoft.com/office/officeart/2009/3/layout/CircleRelationship"/>
    <dgm:cxn modelId="{0CD97D6A-F217-4FF3-AD0A-0CAEB2B2769F}" type="presParOf" srcId="{DB3BBB9E-C287-448C-B8E4-454A990464B3}" destId="{0F4F0A80-9597-4F6B-ABF7-F94B976669CA}" srcOrd="13" destOrd="0" presId="urn:microsoft.com/office/officeart/2009/3/layout/CircleRelationship"/>
    <dgm:cxn modelId="{A18C815B-BDDB-4968-8377-C43C53C78CFF}" type="presParOf" srcId="{0F4F0A80-9597-4F6B-ABF7-F94B976669CA}" destId="{B3ED84CD-47C1-4E59-A683-48CFFB8A6A76}" srcOrd="0" destOrd="0" presId="urn:microsoft.com/office/officeart/2009/3/layout/CircleRelationship"/>
  </dgm:cxnLst>
  <dgm:bg/>
  <dgm:whole>
    <a:ln w="38100">
      <a:noFill/>
    </a:ln>
  </dgm:whole>
  <dgm:extLst>
    <a:ext uri="http://schemas.microsoft.com/office/drawing/2008/diagram">
      <dsp:dataModelExt xmlns:dsp="http://schemas.microsoft.com/office/drawing/2008/diagram" relId="rId12"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14017AF8-AC81-4FB6-A91A-2F0E8DA9C428}" type="doc">
      <dgm:prSet loTypeId="urn:microsoft.com/office/officeart/2009/3/layout/CircleRelationship" loCatId="relationship" qsTypeId="urn:microsoft.com/office/officeart/2005/8/quickstyle/simple1" qsCatId="simple" csTypeId="urn:microsoft.com/office/officeart/2005/8/colors/colorful1" csCatId="colorful" phldr="1"/>
      <dgm:spPr/>
      <dgm:t>
        <a:bodyPr/>
        <a:lstStyle/>
        <a:p>
          <a:endParaRPr lang="fr-FR"/>
        </a:p>
      </dgm:t>
    </dgm:pt>
    <dgm:pt modelId="{873BE0E5-F304-4794-8028-A07E8B781FA2}">
      <dgm:prSet phldrT="[Texte]"/>
      <dgm:spPr>
        <a:solidFill>
          <a:schemeClr val="accent4"/>
        </a:solidFill>
      </dgm:spPr>
      <dgm:t>
        <a:bodyPr/>
        <a:lstStyle/>
        <a:p>
          <a:r>
            <a:rPr lang="fr-FR" dirty="0"/>
            <a:t>Dimension  d’ingénierie design</a:t>
          </a:r>
        </a:p>
      </dgm:t>
    </dgm:pt>
    <dgm:pt modelId="{CFCA9919-1E7A-4DEE-A410-939D4F9702CC}" type="parTrans" cxnId="{5C7DBEC5-2BFE-43E2-9FC8-231FF6F42A41}">
      <dgm:prSet/>
      <dgm:spPr/>
      <dgm:t>
        <a:bodyPr/>
        <a:lstStyle/>
        <a:p>
          <a:endParaRPr lang="fr-FR"/>
        </a:p>
      </dgm:t>
    </dgm:pt>
    <dgm:pt modelId="{8EF7DBDA-C5A0-48B0-86E9-8D74EC7A2FA2}" type="sibTrans" cxnId="{5C7DBEC5-2BFE-43E2-9FC8-231FF6F42A41}">
      <dgm:prSet/>
      <dgm:spPr/>
      <dgm:t>
        <a:bodyPr/>
        <a:lstStyle/>
        <a:p>
          <a:endParaRPr lang="fr-FR"/>
        </a:p>
      </dgm:t>
    </dgm:pt>
    <dgm:pt modelId="{696AB4B8-ACAC-4266-ABB9-E6BD12DB0279}">
      <dgm:prSet phldrT="[Texte]"/>
      <dgm:spPr>
        <a:solidFill>
          <a:schemeClr val="accent2"/>
        </a:solidFill>
      </dgm:spPr>
      <dgm:t>
        <a:bodyPr/>
        <a:lstStyle/>
        <a:p>
          <a:r>
            <a:rPr lang="fr-FR" dirty="0"/>
            <a:t>Dimension scientifique</a:t>
          </a:r>
        </a:p>
      </dgm:t>
    </dgm:pt>
    <dgm:pt modelId="{4F6B3767-E679-4D24-99C7-76397089ACC9}" type="parTrans" cxnId="{FFAAC8D7-476E-4650-AB59-0BD67689EB79}">
      <dgm:prSet/>
      <dgm:spPr/>
      <dgm:t>
        <a:bodyPr/>
        <a:lstStyle/>
        <a:p>
          <a:endParaRPr lang="fr-FR"/>
        </a:p>
      </dgm:t>
    </dgm:pt>
    <dgm:pt modelId="{2E2FF677-DF56-49C0-A71B-30B47BB0F73B}" type="sibTrans" cxnId="{FFAAC8D7-476E-4650-AB59-0BD67689EB79}">
      <dgm:prSet/>
      <dgm:spPr/>
      <dgm:t>
        <a:bodyPr/>
        <a:lstStyle/>
        <a:p>
          <a:endParaRPr lang="fr-FR"/>
        </a:p>
      </dgm:t>
    </dgm:pt>
    <dgm:pt modelId="{CA45FE42-C076-4B45-9B14-0356822E3B05}">
      <dgm:prSet phldrT="[Texte]" custT="1"/>
      <dgm:spPr>
        <a:solidFill>
          <a:schemeClr val="accent3"/>
        </a:solidFill>
      </dgm:spPr>
      <dgm:t>
        <a:bodyPr/>
        <a:lstStyle/>
        <a:p>
          <a:r>
            <a:rPr lang="fr-FR" sz="1400" dirty="0"/>
            <a:t>Dimension socio-culturelle</a:t>
          </a:r>
        </a:p>
      </dgm:t>
    </dgm:pt>
    <dgm:pt modelId="{262547DB-F553-4F9E-A781-583C4D081FCF}" type="parTrans" cxnId="{907FE7A7-643D-42D0-84DC-5F8589E30497}">
      <dgm:prSet/>
      <dgm:spPr/>
      <dgm:t>
        <a:bodyPr/>
        <a:lstStyle/>
        <a:p>
          <a:endParaRPr lang="fr-FR"/>
        </a:p>
      </dgm:t>
    </dgm:pt>
    <dgm:pt modelId="{251A1F78-47E4-48A5-A817-62504B40768C}" type="sibTrans" cxnId="{907FE7A7-643D-42D0-84DC-5F8589E30497}">
      <dgm:prSet/>
      <dgm:spPr/>
      <dgm:t>
        <a:bodyPr/>
        <a:lstStyle/>
        <a:p>
          <a:endParaRPr lang="fr-FR"/>
        </a:p>
      </dgm:t>
    </dgm:pt>
    <dgm:pt modelId="{DB3BBB9E-C287-448C-B8E4-454A990464B3}" type="pres">
      <dgm:prSet presAssocID="{14017AF8-AC81-4FB6-A91A-2F0E8DA9C428}" presName="Name0" presStyleCnt="0">
        <dgm:presLayoutVars>
          <dgm:chMax val="1"/>
          <dgm:chPref val="1"/>
        </dgm:presLayoutVars>
      </dgm:prSet>
      <dgm:spPr/>
    </dgm:pt>
    <dgm:pt modelId="{F880E348-95B8-4E94-ADF7-93187F66DBDF}" type="pres">
      <dgm:prSet presAssocID="{873BE0E5-F304-4794-8028-A07E8B781FA2}" presName="Parent" presStyleLbl="node0" presStyleIdx="0" presStyleCnt="1" custScaleX="43290" custScaleY="43290" custLinFactNeighborX="7136" custLinFactNeighborY="17111">
        <dgm:presLayoutVars>
          <dgm:chMax val="5"/>
          <dgm:chPref val="5"/>
        </dgm:presLayoutVars>
      </dgm:prSet>
      <dgm:spPr/>
    </dgm:pt>
    <dgm:pt modelId="{BFDD7B08-20EA-4C48-B3D7-259E9D14F1B5}" type="pres">
      <dgm:prSet presAssocID="{873BE0E5-F304-4794-8028-A07E8B781FA2}" presName="Accent1" presStyleLbl="node1" presStyleIdx="0" presStyleCnt="13"/>
      <dgm:spPr/>
    </dgm:pt>
    <dgm:pt modelId="{136113EE-0D41-42B8-9BF8-A5AFA9E6A770}" type="pres">
      <dgm:prSet presAssocID="{873BE0E5-F304-4794-8028-A07E8B781FA2}" presName="Accent2" presStyleLbl="node1" presStyleIdx="1" presStyleCnt="13"/>
      <dgm:spPr/>
    </dgm:pt>
    <dgm:pt modelId="{87727828-97B9-4FB4-B79B-C3601C225533}" type="pres">
      <dgm:prSet presAssocID="{873BE0E5-F304-4794-8028-A07E8B781FA2}" presName="Accent3" presStyleLbl="node1" presStyleIdx="2" presStyleCnt="13"/>
      <dgm:spPr/>
    </dgm:pt>
    <dgm:pt modelId="{47C5DB05-5655-4DE7-8CAA-B34D963FE590}" type="pres">
      <dgm:prSet presAssocID="{873BE0E5-F304-4794-8028-A07E8B781FA2}" presName="Accent4" presStyleLbl="node1" presStyleIdx="3" presStyleCnt="13"/>
      <dgm:spPr/>
    </dgm:pt>
    <dgm:pt modelId="{E83BCBF5-85C2-4725-9B98-2B4DE410D4EF}" type="pres">
      <dgm:prSet presAssocID="{873BE0E5-F304-4794-8028-A07E8B781FA2}" presName="Accent5" presStyleLbl="node1" presStyleIdx="4" presStyleCnt="13"/>
      <dgm:spPr/>
    </dgm:pt>
    <dgm:pt modelId="{7B0B5C63-9591-46FC-B5A3-31421D0F5360}" type="pres">
      <dgm:prSet presAssocID="{873BE0E5-F304-4794-8028-A07E8B781FA2}" presName="Accent6" presStyleLbl="node1" presStyleIdx="5" presStyleCnt="13"/>
      <dgm:spPr/>
    </dgm:pt>
    <dgm:pt modelId="{596FBD4D-9DB9-4A45-A4E1-F57C3874A1F8}" type="pres">
      <dgm:prSet presAssocID="{696AB4B8-ACAC-4266-ABB9-E6BD12DB0279}" presName="Child1" presStyleLbl="node1" presStyleIdx="6" presStyleCnt="13" custLinFactNeighborX="67729" custLinFactNeighborY="-14847">
        <dgm:presLayoutVars>
          <dgm:chMax val="0"/>
          <dgm:chPref val="0"/>
        </dgm:presLayoutVars>
      </dgm:prSet>
      <dgm:spPr/>
    </dgm:pt>
    <dgm:pt modelId="{624938E2-1BED-4F06-BF7B-9BBA0793DF6B}" type="pres">
      <dgm:prSet presAssocID="{696AB4B8-ACAC-4266-ABB9-E6BD12DB0279}" presName="Accent7" presStyleCnt="0"/>
      <dgm:spPr/>
    </dgm:pt>
    <dgm:pt modelId="{F22C0066-E67F-46F7-9405-8DABC0F7D78C}" type="pres">
      <dgm:prSet presAssocID="{696AB4B8-ACAC-4266-ABB9-E6BD12DB0279}" presName="AccentHold1" presStyleLbl="node1" presStyleIdx="7" presStyleCnt="13"/>
      <dgm:spPr/>
    </dgm:pt>
    <dgm:pt modelId="{AB973A05-0C6B-4B34-BA80-CAF839C33AB5}" type="pres">
      <dgm:prSet presAssocID="{696AB4B8-ACAC-4266-ABB9-E6BD12DB0279}" presName="Accent8" presStyleCnt="0"/>
      <dgm:spPr/>
    </dgm:pt>
    <dgm:pt modelId="{CBE2D635-937D-4DB7-9527-98F45FE31546}" type="pres">
      <dgm:prSet presAssocID="{696AB4B8-ACAC-4266-ABB9-E6BD12DB0279}" presName="AccentHold2" presStyleLbl="node1" presStyleIdx="8" presStyleCnt="13"/>
      <dgm:spPr/>
    </dgm:pt>
    <dgm:pt modelId="{68BDD075-C566-49F5-A9DE-2B34EC222DA8}" type="pres">
      <dgm:prSet presAssocID="{CA45FE42-C076-4B45-9B14-0356822E3B05}" presName="Child2" presStyleLbl="node1" presStyleIdx="9" presStyleCnt="13" custScaleX="225365" custScaleY="225365" custLinFactNeighborX="-45638" custLinFactNeighborY="14168">
        <dgm:presLayoutVars>
          <dgm:chMax val="0"/>
          <dgm:chPref val="0"/>
        </dgm:presLayoutVars>
      </dgm:prSet>
      <dgm:spPr/>
    </dgm:pt>
    <dgm:pt modelId="{884603D0-7F73-4578-8E8C-14A3C9FB27B4}" type="pres">
      <dgm:prSet presAssocID="{CA45FE42-C076-4B45-9B14-0356822E3B05}" presName="Accent9" presStyleCnt="0"/>
      <dgm:spPr/>
    </dgm:pt>
    <dgm:pt modelId="{EB6BB6CB-08F0-4882-BF57-61BFFD7E02A5}" type="pres">
      <dgm:prSet presAssocID="{CA45FE42-C076-4B45-9B14-0356822E3B05}" presName="AccentHold1" presStyleLbl="node1" presStyleIdx="10" presStyleCnt="13" custLinFactNeighborX="-21239" custLinFactNeighborY="74067"/>
      <dgm:spPr/>
    </dgm:pt>
    <dgm:pt modelId="{A351EAE8-0F74-4EC7-87CF-67E93A20509C}" type="pres">
      <dgm:prSet presAssocID="{CA45FE42-C076-4B45-9B14-0356822E3B05}" presName="Accent10" presStyleCnt="0"/>
      <dgm:spPr/>
    </dgm:pt>
    <dgm:pt modelId="{99B80DC4-E431-4A7D-BE57-900F147F54C8}" type="pres">
      <dgm:prSet presAssocID="{CA45FE42-C076-4B45-9B14-0356822E3B05}" presName="AccentHold2" presStyleLbl="node1" presStyleIdx="11" presStyleCnt="13"/>
      <dgm:spPr/>
    </dgm:pt>
    <dgm:pt modelId="{0F4F0A80-9597-4F6B-ABF7-F94B976669CA}" type="pres">
      <dgm:prSet presAssocID="{CA45FE42-C076-4B45-9B14-0356822E3B05}" presName="Accent11" presStyleCnt="0"/>
      <dgm:spPr/>
    </dgm:pt>
    <dgm:pt modelId="{B3ED84CD-47C1-4E59-A683-48CFFB8A6A76}" type="pres">
      <dgm:prSet presAssocID="{CA45FE42-C076-4B45-9B14-0356822E3B05}" presName="AccentHold3" presStyleLbl="node1" presStyleIdx="12" presStyleCnt="13"/>
      <dgm:spPr/>
    </dgm:pt>
  </dgm:ptLst>
  <dgm:cxnLst>
    <dgm:cxn modelId="{FFAAC8D7-476E-4650-AB59-0BD67689EB79}" srcId="{873BE0E5-F304-4794-8028-A07E8B781FA2}" destId="{696AB4B8-ACAC-4266-ABB9-E6BD12DB0279}" srcOrd="0" destOrd="0" parTransId="{4F6B3767-E679-4D24-99C7-76397089ACC9}" sibTransId="{2E2FF677-DF56-49C0-A71B-30B47BB0F73B}"/>
    <dgm:cxn modelId="{907FE7A7-643D-42D0-84DC-5F8589E30497}" srcId="{873BE0E5-F304-4794-8028-A07E8B781FA2}" destId="{CA45FE42-C076-4B45-9B14-0356822E3B05}" srcOrd="1" destOrd="0" parTransId="{262547DB-F553-4F9E-A781-583C4D081FCF}" sibTransId="{251A1F78-47E4-48A5-A817-62504B40768C}"/>
    <dgm:cxn modelId="{5C7DBEC5-2BFE-43E2-9FC8-231FF6F42A41}" srcId="{14017AF8-AC81-4FB6-A91A-2F0E8DA9C428}" destId="{873BE0E5-F304-4794-8028-A07E8B781FA2}" srcOrd="0" destOrd="0" parTransId="{CFCA9919-1E7A-4DEE-A410-939D4F9702CC}" sibTransId="{8EF7DBDA-C5A0-48B0-86E9-8D74EC7A2FA2}"/>
    <dgm:cxn modelId="{BB79C889-EA27-4DF5-9359-89DFA6AE1191}" type="presOf" srcId="{14017AF8-AC81-4FB6-A91A-2F0E8DA9C428}" destId="{DB3BBB9E-C287-448C-B8E4-454A990464B3}" srcOrd="0" destOrd="0" presId="urn:microsoft.com/office/officeart/2009/3/layout/CircleRelationship"/>
    <dgm:cxn modelId="{DCB02F93-1463-40EA-89A6-CEF3B5B29BD7}" type="presOf" srcId="{873BE0E5-F304-4794-8028-A07E8B781FA2}" destId="{F880E348-95B8-4E94-ADF7-93187F66DBDF}" srcOrd="0" destOrd="0" presId="urn:microsoft.com/office/officeart/2009/3/layout/CircleRelationship"/>
    <dgm:cxn modelId="{66D6F9C6-61F5-4E0E-81FB-C408E5C323C6}" type="presOf" srcId="{696AB4B8-ACAC-4266-ABB9-E6BD12DB0279}" destId="{596FBD4D-9DB9-4A45-A4E1-F57C3874A1F8}" srcOrd="0" destOrd="0" presId="urn:microsoft.com/office/officeart/2009/3/layout/CircleRelationship"/>
    <dgm:cxn modelId="{E0A7DD92-D113-4430-9BF9-DEE8B6A037D8}" type="presOf" srcId="{CA45FE42-C076-4B45-9B14-0356822E3B05}" destId="{68BDD075-C566-49F5-A9DE-2B34EC222DA8}" srcOrd="0" destOrd="0" presId="urn:microsoft.com/office/officeart/2009/3/layout/CircleRelationship"/>
    <dgm:cxn modelId="{0356B5DA-9ABC-40AE-A1FE-B1E3D0AC59AD}" type="presParOf" srcId="{DB3BBB9E-C287-448C-B8E4-454A990464B3}" destId="{F880E348-95B8-4E94-ADF7-93187F66DBDF}" srcOrd="0" destOrd="0" presId="urn:microsoft.com/office/officeart/2009/3/layout/CircleRelationship"/>
    <dgm:cxn modelId="{ECD1CA74-7DCB-4A1C-A299-3635B5440B62}" type="presParOf" srcId="{DB3BBB9E-C287-448C-B8E4-454A990464B3}" destId="{BFDD7B08-20EA-4C48-B3D7-259E9D14F1B5}" srcOrd="1" destOrd="0" presId="urn:microsoft.com/office/officeart/2009/3/layout/CircleRelationship"/>
    <dgm:cxn modelId="{0928FD95-7F71-4F2B-8AB3-D3397269B08B}" type="presParOf" srcId="{DB3BBB9E-C287-448C-B8E4-454A990464B3}" destId="{136113EE-0D41-42B8-9BF8-A5AFA9E6A770}" srcOrd="2" destOrd="0" presId="urn:microsoft.com/office/officeart/2009/3/layout/CircleRelationship"/>
    <dgm:cxn modelId="{5449633D-52DE-41B2-A188-F767E8E14327}" type="presParOf" srcId="{DB3BBB9E-C287-448C-B8E4-454A990464B3}" destId="{87727828-97B9-4FB4-B79B-C3601C225533}" srcOrd="3" destOrd="0" presId="urn:microsoft.com/office/officeart/2009/3/layout/CircleRelationship"/>
    <dgm:cxn modelId="{EFAFE16C-300E-4E97-BB27-D6ECCCE6C8CA}" type="presParOf" srcId="{DB3BBB9E-C287-448C-B8E4-454A990464B3}" destId="{47C5DB05-5655-4DE7-8CAA-B34D963FE590}" srcOrd="4" destOrd="0" presId="urn:microsoft.com/office/officeart/2009/3/layout/CircleRelationship"/>
    <dgm:cxn modelId="{F87366E1-9C82-45DE-9801-D1F4E26B1045}" type="presParOf" srcId="{DB3BBB9E-C287-448C-B8E4-454A990464B3}" destId="{E83BCBF5-85C2-4725-9B98-2B4DE410D4EF}" srcOrd="5" destOrd="0" presId="urn:microsoft.com/office/officeart/2009/3/layout/CircleRelationship"/>
    <dgm:cxn modelId="{7AACA5CF-706E-4F84-BF26-54ACC72A8E5A}" type="presParOf" srcId="{DB3BBB9E-C287-448C-B8E4-454A990464B3}" destId="{7B0B5C63-9591-46FC-B5A3-31421D0F5360}" srcOrd="6" destOrd="0" presId="urn:microsoft.com/office/officeart/2009/3/layout/CircleRelationship"/>
    <dgm:cxn modelId="{FE2AAC0E-C161-4D13-B0F3-E9F6046AFC21}" type="presParOf" srcId="{DB3BBB9E-C287-448C-B8E4-454A990464B3}" destId="{596FBD4D-9DB9-4A45-A4E1-F57C3874A1F8}" srcOrd="7" destOrd="0" presId="urn:microsoft.com/office/officeart/2009/3/layout/CircleRelationship"/>
    <dgm:cxn modelId="{0A21690C-6929-44BC-BA47-29C42CD2E200}" type="presParOf" srcId="{DB3BBB9E-C287-448C-B8E4-454A990464B3}" destId="{624938E2-1BED-4F06-BF7B-9BBA0793DF6B}" srcOrd="8" destOrd="0" presId="urn:microsoft.com/office/officeart/2009/3/layout/CircleRelationship"/>
    <dgm:cxn modelId="{DCD57DDD-B998-4FE6-B71E-A6DBF7B71034}" type="presParOf" srcId="{624938E2-1BED-4F06-BF7B-9BBA0793DF6B}" destId="{F22C0066-E67F-46F7-9405-8DABC0F7D78C}" srcOrd="0" destOrd="0" presId="urn:microsoft.com/office/officeart/2009/3/layout/CircleRelationship"/>
    <dgm:cxn modelId="{6F4C3695-3FA6-458A-BECC-86EF8FD8F1DF}" type="presParOf" srcId="{DB3BBB9E-C287-448C-B8E4-454A990464B3}" destId="{AB973A05-0C6B-4B34-BA80-CAF839C33AB5}" srcOrd="9" destOrd="0" presId="urn:microsoft.com/office/officeart/2009/3/layout/CircleRelationship"/>
    <dgm:cxn modelId="{6084FD80-2E05-41CA-9039-568B890B0D84}" type="presParOf" srcId="{AB973A05-0C6B-4B34-BA80-CAF839C33AB5}" destId="{CBE2D635-937D-4DB7-9527-98F45FE31546}" srcOrd="0" destOrd="0" presId="urn:microsoft.com/office/officeart/2009/3/layout/CircleRelationship"/>
    <dgm:cxn modelId="{D7B559A8-5DF4-4DA0-AEF8-F3BD9552E378}" type="presParOf" srcId="{DB3BBB9E-C287-448C-B8E4-454A990464B3}" destId="{68BDD075-C566-49F5-A9DE-2B34EC222DA8}" srcOrd="10" destOrd="0" presId="urn:microsoft.com/office/officeart/2009/3/layout/CircleRelationship"/>
    <dgm:cxn modelId="{68952AEB-9A8B-40EB-A5E9-3137DC2C0F04}" type="presParOf" srcId="{DB3BBB9E-C287-448C-B8E4-454A990464B3}" destId="{884603D0-7F73-4578-8E8C-14A3C9FB27B4}" srcOrd="11" destOrd="0" presId="urn:microsoft.com/office/officeart/2009/3/layout/CircleRelationship"/>
    <dgm:cxn modelId="{AB143063-3F91-4668-9A97-3E0301CBEB88}" type="presParOf" srcId="{884603D0-7F73-4578-8E8C-14A3C9FB27B4}" destId="{EB6BB6CB-08F0-4882-BF57-61BFFD7E02A5}" srcOrd="0" destOrd="0" presId="urn:microsoft.com/office/officeart/2009/3/layout/CircleRelationship"/>
    <dgm:cxn modelId="{0BC9225C-EF3C-4BF5-970D-78BA7E9FBC44}" type="presParOf" srcId="{DB3BBB9E-C287-448C-B8E4-454A990464B3}" destId="{A351EAE8-0F74-4EC7-87CF-67E93A20509C}" srcOrd="12" destOrd="0" presId="urn:microsoft.com/office/officeart/2009/3/layout/CircleRelationship"/>
    <dgm:cxn modelId="{D9F24917-6E01-45DE-80CC-83E617474C62}" type="presParOf" srcId="{A351EAE8-0F74-4EC7-87CF-67E93A20509C}" destId="{99B80DC4-E431-4A7D-BE57-900F147F54C8}" srcOrd="0" destOrd="0" presId="urn:microsoft.com/office/officeart/2009/3/layout/CircleRelationship"/>
    <dgm:cxn modelId="{1B04FC4E-A342-4D81-8856-FFDD24945206}" type="presParOf" srcId="{DB3BBB9E-C287-448C-B8E4-454A990464B3}" destId="{0F4F0A80-9597-4F6B-ABF7-F94B976669CA}" srcOrd="13" destOrd="0" presId="urn:microsoft.com/office/officeart/2009/3/layout/CircleRelationship"/>
    <dgm:cxn modelId="{2FAD08A9-CC84-4A7C-A96C-C25876A1196A}" type="presParOf" srcId="{0F4F0A80-9597-4F6B-ABF7-F94B976669CA}" destId="{B3ED84CD-47C1-4E59-A683-48CFFB8A6A76}" srcOrd="0" destOrd="0" presId="urn:microsoft.com/office/officeart/2009/3/layout/CircleRelationship"/>
  </dgm:cxnLst>
  <dgm:bg/>
  <dgm:whole>
    <a:ln w="38100">
      <a:noFill/>
    </a:ln>
  </dgm:whole>
  <dgm:extLst>
    <a:ext uri="http://schemas.microsoft.com/office/drawing/2008/diagram">
      <dsp:dataModelExt xmlns:dsp="http://schemas.microsoft.com/office/drawing/2008/diagram" relId="rId1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669CC3-7B5B-4B7B-A754-47B608F8F562}">
      <dsp:nvSpPr>
        <dsp:cNvPr id="0" name=""/>
        <dsp:cNvSpPr/>
      </dsp:nvSpPr>
      <dsp:spPr>
        <a:xfrm>
          <a:off x="1270173" y="360153"/>
          <a:ext cx="4161363" cy="4046798"/>
        </a:xfrm>
        <a:prstGeom prst="pie">
          <a:avLst>
            <a:gd name="adj1" fmla="val 16200000"/>
            <a:gd name="adj2" fmla="val 1800000"/>
          </a:avLst>
        </a:prstGeom>
        <a:gradFill rotWithShape="0">
          <a:gsLst>
            <a:gs pos="0">
              <a:schemeClr val="accent2">
                <a:hueOff val="0"/>
                <a:satOff val="0"/>
                <a:lumOff val="0"/>
                <a:alphaOff val="0"/>
                <a:tint val="100000"/>
                <a:shade val="100000"/>
                <a:satMod val="130000"/>
              </a:schemeClr>
            </a:gs>
            <a:gs pos="100000">
              <a:schemeClr val="accent2">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fr-FR" sz="1600" b="0" kern="1200" dirty="0">
              <a:solidFill>
                <a:schemeClr val="tx1"/>
              </a:solidFill>
            </a:rPr>
            <a:t>Dimension</a:t>
          </a:r>
          <a:r>
            <a:rPr lang="fr-FR" sz="1600" b="1" kern="1200" dirty="0">
              <a:solidFill>
                <a:schemeClr val="tx1"/>
              </a:solidFill>
            </a:rPr>
            <a:t> </a:t>
          </a:r>
          <a:r>
            <a:rPr lang="fr-FR" sz="1800" b="1" kern="1200" dirty="0">
              <a:solidFill>
                <a:schemeClr val="tx1"/>
              </a:solidFill>
            </a:rPr>
            <a:t>scientifique et technique</a:t>
          </a:r>
        </a:p>
        <a:p>
          <a:pPr marL="0" lvl="0" indent="0" algn="ctr" defTabSz="711200">
            <a:lnSpc>
              <a:spcPct val="90000"/>
            </a:lnSpc>
            <a:spcBef>
              <a:spcPct val="0"/>
            </a:spcBef>
            <a:spcAft>
              <a:spcPct val="35000"/>
            </a:spcAft>
            <a:buNone/>
          </a:pPr>
          <a:r>
            <a:rPr lang="fr-FR" sz="1600" b="1" kern="1200" dirty="0">
              <a:solidFill>
                <a:schemeClr val="tx1"/>
              </a:solidFill>
            </a:rPr>
            <a:t> </a:t>
          </a:r>
        </a:p>
      </dsp:txBody>
      <dsp:txXfrm>
        <a:off x="3532666" y="1106884"/>
        <a:ext cx="1411891" cy="1348932"/>
      </dsp:txXfrm>
    </dsp:sp>
    <dsp:sp modelId="{4EC56D41-A0D2-49E4-89E2-7E20D92B96E5}">
      <dsp:nvSpPr>
        <dsp:cNvPr id="0" name=""/>
        <dsp:cNvSpPr/>
      </dsp:nvSpPr>
      <dsp:spPr>
        <a:xfrm>
          <a:off x="1242077" y="496052"/>
          <a:ext cx="4046798" cy="4046798"/>
        </a:xfrm>
        <a:prstGeom prst="pie">
          <a:avLst>
            <a:gd name="adj1" fmla="val 1800000"/>
            <a:gd name="adj2" fmla="val 9000000"/>
          </a:avLst>
        </a:prstGeom>
        <a:gradFill rotWithShape="0">
          <a:gsLst>
            <a:gs pos="0">
              <a:schemeClr val="accent3">
                <a:hueOff val="0"/>
                <a:satOff val="0"/>
                <a:lumOff val="0"/>
                <a:alphaOff val="0"/>
                <a:tint val="100000"/>
                <a:shade val="100000"/>
                <a:satMod val="130000"/>
              </a:schemeClr>
            </a:gs>
            <a:gs pos="100000">
              <a:schemeClr val="accent3">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fr-FR" sz="1600" b="0" kern="1200" dirty="0">
              <a:solidFill>
                <a:schemeClr val="tx1"/>
              </a:solidFill>
            </a:rPr>
            <a:t>Dimension</a:t>
          </a:r>
          <a:r>
            <a:rPr lang="fr-FR" sz="1800" b="1" kern="1200" dirty="0">
              <a:solidFill>
                <a:schemeClr val="tx1"/>
              </a:solidFill>
            </a:rPr>
            <a:t> socioculturelle</a:t>
          </a:r>
          <a:r>
            <a:rPr lang="fr-FR" sz="1800" kern="1200" dirty="0">
              <a:solidFill>
                <a:schemeClr val="tx1"/>
              </a:solidFill>
            </a:rPr>
            <a:t> </a:t>
          </a:r>
        </a:p>
      </dsp:txBody>
      <dsp:txXfrm>
        <a:off x="2350129" y="3049389"/>
        <a:ext cx="1830694" cy="1252580"/>
      </dsp:txXfrm>
    </dsp:sp>
    <dsp:sp modelId="{9B848C34-4BFB-4D45-923A-E6F682FCFCCA}">
      <dsp:nvSpPr>
        <dsp:cNvPr id="0" name=""/>
        <dsp:cNvSpPr/>
      </dsp:nvSpPr>
      <dsp:spPr>
        <a:xfrm>
          <a:off x="1191533" y="360161"/>
          <a:ext cx="4046798" cy="4046798"/>
        </a:xfrm>
        <a:prstGeom prst="pie">
          <a:avLst>
            <a:gd name="adj1" fmla="val 9000000"/>
            <a:gd name="adj2" fmla="val 16200000"/>
          </a:avLst>
        </a:prstGeom>
        <a:gradFill rotWithShape="0">
          <a:gsLst>
            <a:gs pos="0">
              <a:schemeClr val="accent4">
                <a:hueOff val="0"/>
                <a:satOff val="0"/>
                <a:lumOff val="0"/>
                <a:alphaOff val="0"/>
                <a:tint val="100000"/>
                <a:shade val="100000"/>
                <a:satMod val="130000"/>
              </a:schemeClr>
            </a:gs>
            <a:gs pos="100000">
              <a:schemeClr val="accent4">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0320" tIns="20320" rIns="0" bIns="20320" numCol="1" spcCol="1270" anchor="ctr" anchorCtr="0">
          <a:noAutofit/>
        </a:bodyPr>
        <a:lstStyle/>
        <a:p>
          <a:pPr marL="0" lvl="0" indent="0" algn="l" defTabSz="711200">
            <a:lnSpc>
              <a:spcPct val="90000"/>
            </a:lnSpc>
            <a:spcBef>
              <a:spcPct val="0"/>
            </a:spcBef>
            <a:spcAft>
              <a:spcPts val="0"/>
            </a:spcAft>
            <a:buNone/>
          </a:pPr>
          <a:r>
            <a:rPr lang="fr-FR" sz="1600" b="0" kern="1200" baseline="0" dirty="0">
              <a:solidFill>
                <a:schemeClr val="tx1"/>
              </a:solidFill>
            </a:rPr>
            <a:t>Dimension </a:t>
          </a:r>
          <a:r>
            <a:rPr lang="fr-FR" sz="1600" b="1" kern="1200" baseline="0" dirty="0">
              <a:solidFill>
                <a:schemeClr val="tx1"/>
              </a:solidFill>
            </a:rPr>
            <a:t>ingénierie-design</a:t>
          </a:r>
        </a:p>
        <a:p>
          <a:pPr marL="0" lvl="0" indent="0" algn="l" defTabSz="711200">
            <a:lnSpc>
              <a:spcPct val="90000"/>
            </a:lnSpc>
            <a:spcBef>
              <a:spcPct val="0"/>
            </a:spcBef>
            <a:spcAft>
              <a:spcPts val="0"/>
            </a:spcAft>
            <a:buNone/>
          </a:pPr>
          <a:r>
            <a:rPr lang="fr-FR" sz="1600" b="1" kern="1200" baseline="0" dirty="0">
              <a:solidFill>
                <a:schemeClr val="tx1"/>
              </a:solidFill>
            </a:rPr>
            <a:t>Métiers d’arts et d’industrie</a:t>
          </a:r>
        </a:p>
        <a:p>
          <a:pPr marL="0" lvl="0" indent="0" algn="ctr" defTabSz="711200">
            <a:lnSpc>
              <a:spcPct val="90000"/>
            </a:lnSpc>
            <a:spcBef>
              <a:spcPct val="0"/>
            </a:spcBef>
            <a:spcAft>
              <a:spcPts val="0"/>
            </a:spcAft>
            <a:buNone/>
          </a:pPr>
          <a:endParaRPr lang="fr-FR" sz="1200" b="1" kern="1200" baseline="0" dirty="0">
            <a:solidFill>
              <a:schemeClr val="tx1"/>
            </a:solidFill>
          </a:endParaRPr>
        </a:p>
        <a:p>
          <a:pPr marL="0" lvl="0" indent="0" algn="ctr" defTabSz="711200">
            <a:lnSpc>
              <a:spcPct val="90000"/>
            </a:lnSpc>
            <a:spcBef>
              <a:spcPct val="0"/>
            </a:spcBef>
            <a:spcAft>
              <a:spcPct val="35000"/>
            </a:spcAft>
            <a:buNone/>
          </a:pPr>
          <a:endParaRPr lang="fr-FR" sz="1100" kern="1200" dirty="0">
            <a:solidFill>
              <a:schemeClr val="tx1"/>
            </a:solidFill>
          </a:endParaRPr>
        </a:p>
      </dsp:txBody>
      <dsp:txXfrm>
        <a:off x="1625118" y="1155067"/>
        <a:ext cx="1373020" cy="1348932"/>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880E348-95B8-4E94-ADF7-93187F66DBDF}">
      <dsp:nvSpPr>
        <dsp:cNvPr id="0" name=""/>
        <dsp:cNvSpPr/>
      </dsp:nvSpPr>
      <dsp:spPr>
        <a:xfrm>
          <a:off x="561493" y="599422"/>
          <a:ext cx="1600822" cy="1600787"/>
        </a:xfrm>
        <a:prstGeom prst="ellipse">
          <a:avLst/>
        </a:prstGeom>
        <a:solidFill>
          <a:schemeClr val="accent4"/>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fr-FR" sz="1400" kern="1200" dirty="0"/>
            <a:t>Dimension  d’ingénierie design</a:t>
          </a:r>
        </a:p>
      </dsp:txBody>
      <dsp:txXfrm>
        <a:off x="795928" y="833852"/>
        <a:ext cx="1131952" cy="1131927"/>
      </dsp:txXfrm>
    </dsp:sp>
    <dsp:sp modelId="{BFDD7B08-20EA-4C48-B3D7-259E9D14F1B5}">
      <dsp:nvSpPr>
        <dsp:cNvPr id="0" name=""/>
        <dsp:cNvSpPr/>
      </dsp:nvSpPr>
      <dsp:spPr>
        <a:xfrm>
          <a:off x="1474888" y="526488"/>
          <a:ext cx="178034" cy="178031"/>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36113EE-0D41-42B8-9BF8-A5AFA9E6A770}">
      <dsp:nvSpPr>
        <dsp:cNvPr id="0" name=""/>
        <dsp:cNvSpPr/>
      </dsp:nvSpPr>
      <dsp:spPr>
        <a:xfrm>
          <a:off x="1053321" y="2081272"/>
          <a:ext cx="128911" cy="129035"/>
        </a:xfrm>
        <a:prstGeom prst="ellips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7727828-97B9-4FB4-B79B-C3601C225533}">
      <dsp:nvSpPr>
        <dsp:cNvPr id="0" name=""/>
        <dsp:cNvSpPr/>
      </dsp:nvSpPr>
      <dsp:spPr>
        <a:xfrm>
          <a:off x="2265325" y="1249087"/>
          <a:ext cx="128911" cy="129035"/>
        </a:xfrm>
        <a:prstGeom prst="ellipse">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7C5DB05-5655-4DE7-8CAA-B34D963FE590}">
      <dsp:nvSpPr>
        <dsp:cNvPr id="0" name=""/>
        <dsp:cNvSpPr/>
      </dsp:nvSpPr>
      <dsp:spPr>
        <a:xfrm>
          <a:off x="1648456" y="2218536"/>
          <a:ext cx="178034" cy="178031"/>
        </a:xfrm>
        <a:prstGeom prst="ellipse">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83BCBF5-85C2-4725-9B98-2B4DE410D4EF}">
      <dsp:nvSpPr>
        <dsp:cNvPr id="0" name=""/>
        <dsp:cNvSpPr/>
      </dsp:nvSpPr>
      <dsp:spPr>
        <a:xfrm>
          <a:off x="1089940" y="779510"/>
          <a:ext cx="128911" cy="129035"/>
        </a:xfrm>
        <a:prstGeom prst="ellipse">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B0B5C63-9591-46FC-B5A3-31421D0F5360}">
      <dsp:nvSpPr>
        <dsp:cNvPr id="0" name=""/>
        <dsp:cNvSpPr/>
      </dsp:nvSpPr>
      <dsp:spPr>
        <a:xfrm>
          <a:off x="683557" y="1517630"/>
          <a:ext cx="128911" cy="129035"/>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96FBD4D-9DB9-4A45-A4E1-F57C3874A1F8}">
      <dsp:nvSpPr>
        <dsp:cNvPr id="0" name=""/>
        <dsp:cNvSpPr/>
      </dsp:nvSpPr>
      <dsp:spPr>
        <a:xfrm>
          <a:off x="61329" y="888349"/>
          <a:ext cx="650808" cy="650600"/>
        </a:xfrm>
        <a:prstGeom prst="ellipse">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266700">
            <a:lnSpc>
              <a:spcPct val="90000"/>
            </a:lnSpc>
            <a:spcBef>
              <a:spcPct val="0"/>
            </a:spcBef>
            <a:spcAft>
              <a:spcPct val="35000"/>
            </a:spcAft>
            <a:buNone/>
          </a:pPr>
          <a:r>
            <a:rPr lang="fr-FR" sz="600" kern="1200" dirty="0"/>
            <a:t>Dimension scientifique</a:t>
          </a:r>
        </a:p>
      </dsp:txBody>
      <dsp:txXfrm>
        <a:off x="156638" y="983627"/>
        <a:ext cx="460190" cy="460044"/>
      </dsp:txXfrm>
    </dsp:sp>
    <dsp:sp modelId="{F22C0066-E67F-46F7-9405-8DABC0F7D78C}">
      <dsp:nvSpPr>
        <dsp:cNvPr id="0" name=""/>
        <dsp:cNvSpPr/>
      </dsp:nvSpPr>
      <dsp:spPr>
        <a:xfrm>
          <a:off x="1294769" y="785120"/>
          <a:ext cx="178034" cy="178031"/>
        </a:xfrm>
        <a:prstGeom prst="ellipse">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BE2D635-937D-4DB7-9527-98F45FE31546}">
      <dsp:nvSpPr>
        <dsp:cNvPr id="0" name=""/>
        <dsp:cNvSpPr/>
      </dsp:nvSpPr>
      <dsp:spPr>
        <a:xfrm>
          <a:off x="122361" y="1729697"/>
          <a:ext cx="321831" cy="321840"/>
        </a:xfrm>
        <a:prstGeom prst="ellipse">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8BDD075-C566-49F5-A9DE-2B34EC222DA8}">
      <dsp:nvSpPr>
        <dsp:cNvPr id="0" name=""/>
        <dsp:cNvSpPr/>
      </dsp:nvSpPr>
      <dsp:spPr>
        <a:xfrm>
          <a:off x="2031743" y="495284"/>
          <a:ext cx="650808" cy="650600"/>
        </a:xfrm>
        <a:prstGeom prst="ellipse">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266700">
            <a:lnSpc>
              <a:spcPct val="90000"/>
            </a:lnSpc>
            <a:spcBef>
              <a:spcPct val="0"/>
            </a:spcBef>
            <a:spcAft>
              <a:spcPct val="35000"/>
            </a:spcAft>
            <a:buNone/>
          </a:pPr>
          <a:r>
            <a:rPr lang="fr-FR" sz="600" kern="1200" dirty="0"/>
            <a:t>Dimension socio-culturelle</a:t>
          </a:r>
        </a:p>
      </dsp:txBody>
      <dsp:txXfrm>
        <a:off x="2127052" y="590562"/>
        <a:ext cx="460190" cy="460044"/>
      </dsp:txXfrm>
    </dsp:sp>
    <dsp:sp modelId="{EB6BB6CB-08F0-4882-BF57-61BFFD7E02A5}">
      <dsp:nvSpPr>
        <dsp:cNvPr id="0" name=""/>
        <dsp:cNvSpPr/>
      </dsp:nvSpPr>
      <dsp:spPr>
        <a:xfrm>
          <a:off x="2036083" y="1031410"/>
          <a:ext cx="178034" cy="178031"/>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99B80DC4-E431-4A7D-BE57-900F147F54C8}">
      <dsp:nvSpPr>
        <dsp:cNvPr id="0" name=""/>
        <dsp:cNvSpPr/>
      </dsp:nvSpPr>
      <dsp:spPr>
        <a:xfrm>
          <a:off x="0" y="2112690"/>
          <a:ext cx="128911" cy="129035"/>
        </a:xfrm>
        <a:prstGeom prst="ellips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3ED84CD-47C1-4E59-A683-48CFFB8A6A76}">
      <dsp:nvSpPr>
        <dsp:cNvPr id="0" name=""/>
        <dsp:cNvSpPr/>
      </dsp:nvSpPr>
      <dsp:spPr>
        <a:xfrm>
          <a:off x="1285540" y="1929048"/>
          <a:ext cx="128911" cy="129035"/>
        </a:xfrm>
        <a:prstGeom prst="ellipse">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880E348-95B8-4E94-ADF7-93187F66DBDF}">
      <dsp:nvSpPr>
        <dsp:cNvPr id="0" name=""/>
        <dsp:cNvSpPr/>
      </dsp:nvSpPr>
      <dsp:spPr>
        <a:xfrm>
          <a:off x="1355493" y="1423411"/>
          <a:ext cx="756532" cy="756516"/>
        </a:xfrm>
        <a:prstGeom prst="ellipse">
          <a:avLst/>
        </a:prstGeom>
        <a:solidFill>
          <a:schemeClr val="accent4"/>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6670" tIns="26670" rIns="26670" bIns="26670" numCol="1" spcCol="1270" anchor="ctr" anchorCtr="0">
          <a:noAutofit/>
        </a:bodyPr>
        <a:lstStyle/>
        <a:p>
          <a:pPr marL="0" lvl="0" indent="0" algn="ctr" defTabSz="311150">
            <a:lnSpc>
              <a:spcPct val="90000"/>
            </a:lnSpc>
            <a:spcBef>
              <a:spcPct val="0"/>
            </a:spcBef>
            <a:spcAft>
              <a:spcPct val="35000"/>
            </a:spcAft>
            <a:buNone/>
          </a:pPr>
          <a:r>
            <a:rPr lang="fr-FR" sz="700" kern="1200" dirty="0"/>
            <a:t>Dimension d’ingénierie-design</a:t>
          </a:r>
        </a:p>
      </dsp:txBody>
      <dsp:txXfrm>
        <a:off x="1466285" y="1534200"/>
        <a:ext cx="534948" cy="534938"/>
      </dsp:txXfrm>
    </dsp:sp>
    <dsp:sp modelId="{BFDD7B08-20EA-4C48-B3D7-259E9D14F1B5}">
      <dsp:nvSpPr>
        <dsp:cNvPr id="0" name=""/>
        <dsp:cNvSpPr/>
      </dsp:nvSpPr>
      <dsp:spPr>
        <a:xfrm>
          <a:off x="1672349" y="567605"/>
          <a:ext cx="178034" cy="178031"/>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36113EE-0D41-42B8-9BF8-A5AFA9E6A770}">
      <dsp:nvSpPr>
        <dsp:cNvPr id="0" name=""/>
        <dsp:cNvSpPr/>
      </dsp:nvSpPr>
      <dsp:spPr>
        <a:xfrm>
          <a:off x="1250782" y="2122389"/>
          <a:ext cx="128911" cy="129035"/>
        </a:xfrm>
        <a:prstGeom prst="ellips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7727828-97B9-4FB4-B79B-C3601C225533}">
      <dsp:nvSpPr>
        <dsp:cNvPr id="0" name=""/>
        <dsp:cNvSpPr/>
      </dsp:nvSpPr>
      <dsp:spPr>
        <a:xfrm>
          <a:off x="2462787" y="1290204"/>
          <a:ext cx="128911" cy="129035"/>
        </a:xfrm>
        <a:prstGeom prst="ellipse">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7C5DB05-5655-4DE7-8CAA-B34D963FE590}">
      <dsp:nvSpPr>
        <dsp:cNvPr id="0" name=""/>
        <dsp:cNvSpPr/>
      </dsp:nvSpPr>
      <dsp:spPr>
        <a:xfrm>
          <a:off x="1845918" y="2259653"/>
          <a:ext cx="178034" cy="178031"/>
        </a:xfrm>
        <a:prstGeom prst="ellipse">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83BCBF5-85C2-4725-9B98-2B4DE410D4EF}">
      <dsp:nvSpPr>
        <dsp:cNvPr id="0" name=""/>
        <dsp:cNvSpPr/>
      </dsp:nvSpPr>
      <dsp:spPr>
        <a:xfrm>
          <a:off x="1287401" y="820627"/>
          <a:ext cx="128911" cy="129035"/>
        </a:xfrm>
        <a:prstGeom prst="ellipse">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B0B5C63-9591-46FC-B5A3-31421D0F5360}">
      <dsp:nvSpPr>
        <dsp:cNvPr id="0" name=""/>
        <dsp:cNvSpPr/>
      </dsp:nvSpPr>
      <dsp:spPr>
        <a:xfrm>
          <a:off x="881018" y="1558747"/>
          <a:ext cx="128911" cy="129035"/>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96FBD4D-9DB9-4A45-A4E1-F57C3874A1F8}">
      <dsp:nvSpPr>
        <dsp:cNvPr id="0" name=""/>
        <dsp:cNvSpPr/>
      </dsp:nvSpPr>
      <dsp:spPr>
        <a:xfrm>
          <a:off x="237044" y="217129"/>
          <a:ext cx="1563313" cy="1538787"/>
        </a:xfrm>
        <a:prstGeom prst="ellipse">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fr-FR" sz="1400" kern="1200" dirty="0"/>
            <a:t>Dimension  scientifique</a:t>
          </a:r>
        </a:p>
      </dsp:txBody>
      <dsp:txXfrm>
        <a:off x="465986" y="442479"/>
        <a:ext cx="1105429" cy="1088087"/>
      </dsp:txXfrm>
    </dsp:sp>
    <dsp:sp modelId="{F22C0066-E67F-46F7-9405-8DABC0F7D78C}">
      <dsp:nvSpPr>
        <dsp:cNvPr id="0" name=""/>
        <dsp:cNvSpPr/>
      </dsp:nvSpPr>
      <dsp:spPr>
        <a:xfrm>
          <a:off x="1492230" y="826237"/>
          <a:ext cx="178034" cy="178031"/>
        </a:xfrm>
        <a:prstGeom prst="ellipse">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BE2D635-937D-4DB7-9527-98F45FE31546}">
      <dsp:nvSpPr>
        <dsp:cNvPr id="0" name=""/>
        <dsp:cNvSpPr/>
      </dsp:nvSpPr>
      <dsp:spPr>
        <a:xfrm>
          <a:off x="319822" y="1770814"/>
          <a:ext cx="321831" cy="321840"/>
        </a:xfrm>
        <a:prstGeom prst="ellipse">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8BDD075-C566-49F5-A9DE-2B34EC222DA8}">
      <dsp:nvSpPr>
        <dsp:cNvPr id="0" name=""/>
        <dsp:cNvSpPr/>
      </dsp:nvSpPr>
      <dsp:spPr>
        <a:xfrm>
          <a:off x="1871826" y="651348"/>
          <a:ext cx="650808" cy="650600"/>
        </a:xfrm>
        <a:prstGeom prst="ellipse">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6670" tIns="26670" rIns="26670" bIns="26670" numCol="1" spcCol="1270" anchor="ctr" anchorCtr="0">
          <a:noAutofit/>
        </a:bodyPr>
        <a:lstStyle/>
        <a:p>
          <a:pPr marL="0" lvl="0" indent="0" algn="ctr" defTabSz="311150">
            <a:lnSpc>
              <a:spcPct val="90000"/>
            </a:lnSpc>
            <a:spcBef>
              <a:spcPct val="0"/>
            </a:spcBef>
            <a:spcAft>
              <a:spcPct val="35000"/>
            </a:spcAft>
            <a:buNone/>
          </a:pPr>
          <a:r>
            <a:rPr lang="fr-FR" sz="700" kern="1200" dirty="0"/>
            <a:t>Dimension socio-culturelle</a:t>
          </a:r>
        </a:p>
      </dsp:txBody>
      <dsp:txXfrm>
        <a:off x="1967135" y="746626"/>
        <a:ext cx="460190" cy="460044"/>
      </dsp:txXfrm>
    </dsp:sp>
    <dsp:sp modelId="{EB6BB6CB-08F0-4882-BF57-61BFFD7E02A5}">
      <dsp:nvSpPr>
        <dsp:cNvPr id="0" name=""/>
        <dsp:cNvSpPr/>
      </dsp:nvSpPr>
      <dsp:spPr>
        <a:xfrm>
          <a:off x="2233545" y="1072526"/>
          <a:ext cx="178034" cy="178031"/>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99B80DC4-E431-4A7D-BE57-900F147F54C8}">
      <dsp:nvSpPr>
        <dsp:cNvPr id="0" name=""/>
        <dsp:cNvSpPr/>
      </dsp:nvSpPr>
      <dsp:spPr>
        <a:xfrm>
          <a:off x="197461" y="2153806"/>
          <a:ext cx="128911" cy="129035"/>
        </a:xfrm>
        <a:prstGeom prst="ellips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3ED84CD-47C1-4E59-A683-48CFFB8A6A76}">
      <dsp:nvSpPr>
        <dsp:cNvPr id="0" name=""/>
        <dsp:cNvSpPr/>
      </dsp:nvSpPr>
      <dsp:spPr>
        <a:xfrm>
          <a:off x="1483001" y="1970164"/>
          <a:ext cx="128911" cy="129035"/>
        </a:xfrm>
        <a:prstGeom prst="ellipse">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880E348-95B8-4E94-ADF7-93187F66DBDF}">
      <dsp:nvSpPr>
        <dsp:cNvPr id="0" name=""/>
        <dsp:cNvSpPr/>
      </dsp:nvSpPr>
      <dsp:spPr>
        <a:xfrm>
          <a:off x="925669" y="1503278"/>
          <a:ext cx="692995" cy="692981"/>
        </a:xfrm>
        <a:prstGeom prst="ellipse">
          <a:avLst/>
        </a:prstGeom>
        <a:solidFill>
          <a:schemeClr val="accent4"/>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266700">
            <a:lnSpc>
              <a:spcPct val="90000"/>
            </a:lnSpc>
            <a:spcBef>
              <a:spcPct val="0"/>
            </a:spcBef>
            <a:spcAft>
              <a:spcPct val="35000"/>
            </a:spcAft>
            <a:buNone/>
          </a:pPr>
          <a:r>
            <a:rPr lang="fr-FR" sz="600" kern="1200" dirty="0"/>
            <a:t>Dimension  d’ingénierie design</a:t>
          </a:r>
        </a:p>
      </dsp:txBody>
      <dsp:txXfrm>
        <a:off x="1027156" y="1604763"/>
        <a:ext cx="490021" cy="490011"/>
      </dsp:txXfrm>
    </dsp:sp>
    <dsp:sp modelId="{BFDD7B08-20EA-4C48-B3D7-259E9D14F1B5}">
      <dsp:nvSpPr>
        <dsp:cNvPr id="0" name=""/>
        <dsp:cNvSpPr/>
      </dsp:nvSpPr>
      <dsp:spPr>
        <a:xfrm>
          <a:off x="1270916" y="702531"/>
          <a:ext cx="178034" cy="178031"/>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36113EE-0D41-42B8-9BF8-A5AFA9E6A770}">
      <dsp:nvSpPr>
        <dsp:cNvPr id="0" name=""/>
        <dsp:cNvSpPr/>
      </dsp:nvSpPr>
      <dsp:spPr>
        <a:xfrm>
          <a:off x="849349" y="2257314"/>
          <a:ext cx="128911" cy="129035"/>
        </a:xfrm>
        <a:prstGeom prst="ellips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7727828-97B9-4FB4-B79B-C3601C225533}">
      <dsp:nvSpPr>
        <dsp:cNvPr id="0" name=""/>
        <dsp:cNvSpPr/>
      </dsp:nvSpPr>
      <dsp:spPr>
        <a:xfrm>
          <a:off x="2061354" y="1425129"/>
          <a:ext cx="128911" cy="129035"/>
        </a:xfrm>
        <a:prstGeom prst="ellipse">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7C5DB05-5655-4DE7-8CAA-B34D963FE590}">
      <dsp:nvSpPr>
        <dsp:cNvPr id="0" name=""/>
        <dsp:cNvSpPr/>
      </dsp:nvSpPr>
      <dsp:spPr>
        <a:xfrm>
          <a:off x="1444485" y="2394578"/>
          <a:ext cx="178034" cy="178031"/>
        </a:xfrm>
        <a:prstGeom prst="ellipse">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83BCBF5-85C2-4725-9B98-2B4DE410D4EF}">
      <dsp:nvSpPr>
        <dsp:cNvPr id="0" name=""/>
        <dsp:cNvSpPr/>
      </dsp:nvSpPr>
      <dsp:spPr>
        <a:xfrm>
          <a:off x="885968" y="955552"/>
          <a:ext cx="128911" cy="129035"/>
        </a:xfrm>
        <a:prstGeom prst="ellipse">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B0B5C63-9591-46FC-B5A3-31421D0F5360}">
      <dsp:nvSpPr>
        <dsp:cNvPr id="0" name=""/>
        <dsp:cNvSpPr/>
      </dsp:nvSpPr>
      <dsp:spPr>
        <a:xfrm>
          <a:off x="479585" y="1693673"/>
          <a:ext cx="128911" cy="129035"/>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96FBD4D-9DB9-4A45-A4E1-F57C3874A1F8}">
      <dsp:nvSpPr>
        <dsp:cNvPr id="0" name=""/>
        <dsp:cNvSpPr/>
      </dsp:nvSpPr>
      <dsp:spPr>
        <a:xfrm>
          <a:off x="298144" y="967796"/>
          <a:ext cx="650808" cy="650600"/>
        </a:xfrm>
        <a:prstGeom prst="ellipse">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266700">
            <a:lnSpc>
              <a:spcPct val="90000"/>
            </a:lnSpc>
            <a:spcBef>
              <a:spcPct val="0"/>
            </a:spcBef>
            <a:spcAft>
              <a:spcPct val="35000"/>
            </a:spcAft>
            <a:buNone/>
          </a:pPr>
          <a:r>
            <a:rPr lang="fr-FR" sz="600" kern="1200" dirty="0"/>
            <a:t>Dimension scientifique</a:t>
          </a:r>
        </a:p>
      </dsp:txBody>
      <dsp:txXfrm>
        <a:off x="393453" y="1063074"/>
        <a:ext cx="460190" cy="460044"/>
      </dsp:txXfrm>
    </dsp:sp>
    <dsp:sp modelId="{F22C0066-E67F-46F7-9405-8DABC0F7D78C}">
      <dsp:nvSpPr>
        <dsp:cNvPr id="0" name=""/>
        <dsp:cNvSpPr/>
      </dsp:nvSpPr>
      <dsp:spPr>
        <a:xfrm>
          <a:off x="1090797" y="961163"/>
          <a:ext cx="178034" cy="178031"/>
        </a:xfrm>
        <a:prstGeom prst="ellipse">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BE2D635-937D-4DB7-9527-98F45FE31546}">
      <dsp:nvSpPr>
        <dsp:cNvPr id="0" name=""/>
        <dsp:cNvSpPr/>
      </dsp:nvSpPr>
      <dsp:spPr>
        <a:xfrm>
          <a:off x="-81609" y="1905740"/>
          <a:ext cx="321831" cy="321840"/>
        </a:xfrm>
        <a:prstGeom prst="ellipse">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8BDD075-C566-49F5-A9DE-2B34EC222DA8}">
      <dsp:nvSpPr>
        <dsp:cNvPr id="0" name=""/>
        <dsp:cNvSpPr/>
      </dsp:nvSpPr>
      <dsp:spPr>
        <a:xfrm>
          <a:off x="1417426" y="442623"/>
          <a:ext cx="1466694" cy="1466225"/>
        </a:xfrm>
        <a:prstGeom prst="ellipse">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fr-FR" sz="1400" kern="1200" dirty="0"/>
            <a:t>Dimension socio-culturelle</a:t>
          </a:r>
        </a:p>
      </dsp:txBody>
      <dsp:txXfrm>
        <a:off x="1632218" y="657347"/>
        <a:ext cx="1037110" cy="1036777"/>
      </dsp:txXfrm>
    </dsp:sp>
    <dsp:sp modelId="{EB6BB6CB-08F0-4882-BF57-61BFFD7E02A5}">
      <dsp:nvSpPr>
        <dsp:cNvPr id="0" name=""/>
        <dsp:cNvSpPr/>
      </dsp:nvSpPr>
      <dsp:spPr>
        <a:xfrm>
          <a:off x="1794299" y="1339315"/>
          <a:ext cx="178034" cy="178031"/>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99B80DC4-E431-4A7D-BE57-900F147F54C8}">
      <dsp:nvSpPr>
        <dsp:cNvPr id="0" name=""/>
        <dsp:cNvSpPr/>
      </dsp:nvSpPr>
      <dsp:spPr>
        <a:xfrm>
          <a:off x="-203971" y="2288732"/>
          <a:ext cx="128911" cy="129035"/>
        </a:xfrm>
        <a:prstGeom prst="ellips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3ED84CD-47C1-4E59-A683-48CFFB8A6A76}">
      <dsp:nvSpPr>
        <dsp:cNvPr id="0" name=""/>
        <dsp:cNvSpPr/>
      </dsp:nvSpPr>
      <dsp:spPr>
        <a:xfrm>
          <a:off x="1081568" y="2105090"/>
          <a:ext cx="128911" cy="129035"/>
        </a:xfrm>
        <a:prstGeom prst="ellipse">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hart3">
  <dgm:title val=""/>
  <dgm:desc val=""/>
  <dgm:catLst>
    <dgm:cat type="relationship" pri="27000"/>
    <dgm:cat type="cycle" pri="8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ompositeShape">
    <dgm:varLst>
      <dgm:chMax val="7"/>
      <dgm:dir/>
      <dgm:resizeHandles val="exact"/>
    </dgm:varLst>
    <dgm:alg type="composite">
      <dgm:param type="horzAlign" val="ctr"/>
      <dgm:param type="vertAlign" val="mid"/>
      <dgm:param type="ar" val="1"/>
    </dgm:alg>
    <dgm:presOf/>
    <dgm:shape xmlns:r="http://schemas.openxmlformats.org/officeDocument/2006/relationships" r:blip="">
      <dgm:adjLst/>
    </dgm:shape>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wedge1Tx" refType="w" fact="0.205"/>
          <dgm:constr type="t" for="ch" forName="wedge1Tx" refType="h" fact="0.205"/>
          <dgm:constr type="w" for="ch" forName="wedge1Tx" refType="w" fact="0.59"/>
          <dgm:constr type="h" for="ch" forName="wedge1Tx" refType="h" fact="0.59"/>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wedge1Tx" refType="w" fact="0.52"/>
          <dgm:constr type="t" for="ch" forName="wedge1Tx" refType="h" fact="0.205"/>
          <dgm:constr type="w" for="ch" forName="wedge1Tx" refType="w" fact="0.295"/>
          <dgm:constr type="h" for="ch" forName="wedge1Tx" refType="h" fact="0.59"/>
          <dgm:constr type="l" for="ch" forName="wedge2" refType="w" fact="0.08"/>
          <dgm:constr type="t" for="ch" forName="wedge2" refType="w" fact="0.08"/>
          <dgm:constr type="w" for="ch" forName="wedge2" refType="w" fact="0.84"/>
          <dgm:constr type="h" for="ch" forName="wedge2" refType="h" fact="0.84"/>
          <dgm:constr type="l" for="ch" forName="wedge2Tx" refType="w" fact="0.2"/>
          <dgm:constr type="t" for="ch" forName="wedge2Tx" refType="h" fact="0.205"/>
          <dgm:constr type="w" for="ch" forName="wedge2Tx" refType="w" fact="0.295"/>
          <dgm:constr type="h" for="ch" forName="wedge2Tx" refType="h" fact="0.59"/>
          <dgm:constr type="primFontSz" for="ch" ptType="node" op="equ"/>
        </dgm:constrLst>
      </dgm:if>
      <dgm:if name="Name3" axis="ch" ptType="node" func="cnt" op="equ" val="3">
        <dgm:choose name="Name4">
          <dgm:if name="Name5" func="var" arg="dir" op="equ" val="norm">
            <dgm:constrLst>
              <dgm:constr type="l" for="ch" forName="wedge1" refType="w" fact="0.1233"/>
              <dgm:constr type="t" for="ch" forName="wedge1" refType="w" fact="0.055"/>
              <dgm:constr type="w" for="ch" forName="wedge1" refType="w" fact="0.84"/>
              <dgm:constr type="h" for="ch" forName="wedge1" refType="h" fact="0.84"/>
              <dgm:constr type="l" for="ch" forName="wedge1Tx" refType="w" fact="0.58"/>
              <dgm:constr type="t" for="ch" forName="wedge1Tx" refType="h" fact="0.21"/>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8"/>
              <dgm:constr type="t" for="ch" forName="wedge3" refType="w" fact="0.08"/>
              <dgm:constr type="w" for="ch" forName="wedge3" refType="w" fact="0.84"/>
              <dgm:constr type="h" for="ch" forName="wedge3" refType="h" fact="0.84"/>
              <dgm:constr type="l" for="ch" forName="wedge3Tx" refType="w" fact="0.17"/>
              <dgm:constr type="t" for="ch" forName="wedge3Tx" refType="h" fact="0.245"/>
              <dgm:constr type="w" for="ch" forName="wedge3Tx" refType="w" fact="0.285"/>
              <dgm:constr type="h" for="ch" forName="wedge3Tx" refType="h" fact="0.28"/>
              <dgm:constr type="primFontSz" for="ch" ptType="node" op="equ"/>
            </dgm:constrLst>
          </dgm:if>
          <dgm:else name="Name6">
            <dgm:constrLst>
              <dgm:constr type="l" for="ch" forName="wedge1" refType="w" fact="0.08"/>
              <dgm:constr type="t" for="ch" forName="wedge1" refType="w" fact="0.08"/>
              <dgm:constr type="w" for="ch" forName="wedge1" refType="w" fact="0.84"/>
              <dgm:constr type="h" for="ch" forName="wedge1" refType="h" fact="0.84"/>
              <dgm:constr type="l" for="ch" forName="wedge1Tx" refType="w" fact="0.545"/>
              <dgm:constr type="t" for="ch" forName="wedge1Tx" refType="h" fact="0.245"/>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367"/>
              <dgm:constr type="t" for="ch" forName="wedge3" refType="w" fact="0.055"/>
              <dgm:constr type="w" for="ch" forName="wedge3" refType="w" fact="0.84"/>
              <dgm:constr type="h" for="ch" forName="wedge3" refType="h" fact="0.84"/>
              <dgm:constr type="l" for="ch" forName="wedge3Tx" refType="w" fact="0.14"/>
              <dgm:constr type="t" for="ch" forName="wedge3Tx" refType="h" fact="0.21"/>
              <dgm:constr type="w" for="ch" forName="wedge3Tx" refType="w" fact="0.285"/>
              <dgm:constr type="h" for="ch" forName="wedge3Tx" refType="h" fact="0.28"/>
              <dgm:constr type="primFontSz" for="ch" ptType="node" op="equ"/>
            </dgm:constrLst>
          </dgm:else>
        </dgm:choose>
      </dgm:if>
      <dgm:if name="Name7" axis="ch" ptType="node" func="cnt" op="equ" val="4">
        <dgm:choose name="Name8">
          <dgm:if name="Name9" func="var" arg="dir" op="equ" val="norm">
            <dgm:constrLst>
              <dgm:constr type="l" for="ch" forName="wedge1" refType="w" fact="0.1154"/>
              <dgm:constr type="t" for="ch" forName="wedge1" refType="w" fact="0.0446"/>
              <dgm:constr type="w" for="ch" forName="wedge1" refType="w" fact="0.84"/>
              <dgm:constr type="h" for="ch" forName="wedge1" refType="h" fact="0.84"/>
              <dgm:constr type="l" for="ch" forName="wedge1Tx" refType="w" fact="0.545"/>
              <dgm:constr type="t" for="ch" forName="wedge1Tx" refType="h" fact="0.2"/>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8"/>
              <dgm:constr type="t" for="ch" forName="wedge4" refType="h" fact="0.08"/>
              <dgm:constr type="w" for="ch" forName="wedge4" refType="w" fact="0.84"/>
              <dgm:constr type="h" for="ch" forName="wedge4" refType="h" fact="0.84"/>
              <dgm:constr type="l" for="ch" forName="wedge4Tx" refType="w" fact="0.175"/>
              <dgm:constr type="t" for="ch" forName="wedge4Tx" refType="h" fact="0.235"/>
              <dgm:constr type="w" for="ch" forName="wedge4Tx" refType="w" fact="0.31"/>
              <dgm:constr type="h" for="ch" forName="wedge4Tx" refType="h" fact="0.25"/>
              <dgm:constr type="primFontSz" for="ch" ptType="node" op="equ"/>
            </dgm:constrLst>
          </dgm:if>
          <dgm:else name="Name10">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5"/>
              <dgm:constr type="t" for="ch" forName="wedge1Tx" refType="h" fact="0.235"/>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446"/>
              <dgm:constr type="t" for="ch" forName="wedge4" refType="h" fact="0.0446"/>
              <dgm:constr type="w" for="ch" forName="wedge4" refType="w" fact="0.84"/>
              <dgm:constr type="h" for="ch" forName="wedge4" refType="h" fact="0.84"/>
              <dgm:constr type="l" for="ch" forName="wedge4Tx" refType="w" fact="0.145"/>
              <dgm:constr type="t" for="ch" forName="wedge4Tx" refType="h" fact="0.2"/>
              <dgm:constr type="w" for="ch" forName="wedge4Tx" refType="w" fact="0.31"/>
              <dgm:constr type="h" for="ch" forName="wedge4Tx" refType="h" fact="0.25"/>
              <dgm:constr type="primFontSz" for="ch" ptType="node" op="equ"/>
            </dgm:constrLst>
          </dgm:else>
        </dgm:choose>
      </dgm:if>
      <dgm:if name="Name11" axis="ch" ptType="node" func="cnt" op="equ" val="5">
        <dgm:choose name="Name12">
          <dgm:if name="Name13" func="var" arg="dir" op="equ" val="norm">
            <dgm:constrLst>
              <dgm:constr type="l" for="ch" forName="wedge1" refType="w" fact="0.1094"/>
              <dgm:constr type="t" for="ch" forName="wedge1" refType="w" fact="0.0395"/>
              <dgm:constr type="w" for="ch" forName="wedge1" refType="w" fact="0.84"/>
              <dgm:constr type="h" for="ch" forName="wedge1" refType="h" fact="0.84"/>
              <dgm:constr type="l" for="ch" forName="wedge1Tx" refType="w" fact="0.54"/>
              <dgm:constr type="t" for="ch" forName="wedge1Tx" refType="h" fact="0.165"/>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8"/>
              <dgm:constr type="t" for="ch" forName="wedge5" refType="h" fact="0.08"/>
              <dgm:constr type="w" for="ch" forName="wedge5" refType="w" fact="0.84"/>
              <dgm:constr type="h" for="ch" forName="wedge5" refType="h" fact="0.84"/>
              <dgm:constr type="l" for="ch" forName="wedge5Tx" refType="w" fact="0.2025"/>
              <dgm:constr type="t" for="ch" forName="wedge5Tx" refType="h" fact="0.208"/>
              <dgm:constr type="w" for="ch" forName="wedge5Tx" refType="w" fact="0.285"/>
              <dgm:constr type="h" for="ch" forName="wedge5Tx" refType="h" fact="0.195"/>
              <dgm:constr type="primFontSz" for="ch" ptType="node" op="equ"/>
            </dgm:constrLst>
          </dgm:if>
          <dgm:else name="Name14">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
              <dgm:constr type="t" for="ch" forName="wedge1Tx" refType="h" fact="0.208"/>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506"/>
              <dgm:constr type="t" for="ch" forName="wedge5" refType="h" fact="0.0395"/>
              <dgm:constr type="w" for="ch" forName="wedge5" refType="w" fact="0.84"/>
              <dgm:constr type="h" for="ch" forName="wedge5" refType="h" fact="0.84"/>
              <dgm:constr type="l" for="ch" forName="wedge5Tx" refType="w" fact="0.18"/>
              <dgm:constr type="t" for="ch" forName="wedge5Tx" refType="h" fact="0.165"/>
              <dgm:constr type="w" for="ch" forName="wedge5Tx" refType="w" fact="0.285"/>
              <dgm:constr type="h" for="ch" forName="wedge5Tx" refType="h" fact="0.195"/>
              <dgm:constr type="primFontSz" for="ch" ptType="node" op="equ"/>
            </dgm:constrLst>
          </dgm:else>
        </dgm:choose>
      </dgm:if>
      <dgm:if name="Name15" axis="ch" ptType="node" func="cnt" op="equ" val="6">
        <dgm:choose name="Name16">
          <dgm:if name="Name17" func="var" arg="dir" op="equ" val="norm">
            <dgm:constrLst>
              <dgm:constr type="l" for="ch" forName="wedge1" refType="w" fact="0.105"/>
              <dgm:constr type="t" for="ch" forName="wedge1" refType="w" fact="0.0367"/>
              <dgm:constr type="w" for="ch" forName="wedge1" refType="w" fact="0.84"/>
              <dgm:constr type="h" for="ch" forName="wedge1" refType="h" fact="0.84"/>
              <dgm:constr type="l" for="ch" forName="wedge1Tx" refType="w" fact="0.534"/>
              <dgm:constr type="t" for="ch" forName="wedge1Tx" refType="h" fact="0.126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8"/>
              <dgm:constr type="t" for="ch" forName="wedge6" refType="h" fact="0.08"/>
              <dgm:constr type="w" for="ch" forName="wedge6" refType="w" fact="0.84"/>
              <dgm:constr type="h" for="ch" forName="wedge6" refType="h" fact="0.84"/>
              <dgm:constr type="l" for="ch" forName="wedge6Tx" refType="w" fact="0.246"/>
              <dgm:constr type="t" for="ch" forName="wedge6Tx" refType="h" fact="0.17"/>
              <dgm:constr type="w" for="ch" forName="wedge6Tx" refType="w" fact="0.245"/>
              <dgm:constr type="h" for="ch" forName="wedge6Tx" refType="h" fact="0.18"/>
              <dgm:constr type="primFontSz" for="ch" ptType="node" op="equ"/>
            </dgm:constrLst>
          </dgm:if>
          <dgm:else name="Name18">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9"/>
              <dgm:constr type="t" for="ch" forName="wedge1Tx" refType="h" fact="0.1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55"/>
              <dgm:constr type="t" for="ch" forName="wedge6" refType="h" fact="0.0367"/>
              <dgm:constr type="w" for="ch" forName="wedge6" refType="w" fact="0.84"/>
              <dgm:constr type="h" for="ch" forName="wedge6" refType="h" fact="0.84"/>
              <dgm:constr type="l" for="ch" forName="wedge6Tx" refType="w" fact="0.221"/>
              <dgm:constr type="t" for="ch" forName="wedge6Tx" refType="h" fact="0.1267"/>
              <dgm:constr type="w" for="ch" forName="wedge6Tx" refType="w" fact="0.245"/>
              <dgm:constr type="h" for="ch" forName="wedge6Tx" refType="h" fact="0.18"/>
              <dgm:constr type="primFontSz" for="ch" ptType="node" op="equ"/>
            </dgm:constrLst>
          </dgm:else>
        </dgm:choose>
      </dgm:if>
      <dgm:else name="Name19">
        <dgm:choose name="Name20">
          <dgm:if name="Name21" func="var" arg="dir" op="equ" val="norm">
            <dgm:constrLst>
              <dgm:constr type="l" for="ch" forName="wedge1" refType="w" fact="0.1017"/>
              <dgm:constr type="t" for="ch" forName="wedge1" refType="w" fact="0.035"/>
              <dgm:constr type="w" for="ch" forName="wedge1" refType="w" fact="0.84"/>
              <dgm:constr type="h" for="ch" forName="wedge1" refType="h" fact="0.84"/>
              <dgm:constr type="l" for="ch" forName="wedge1Tx" refType="w" fact="0.53"/>
              <dgm:constr type="t" for="ch" forName="wedge1Tx" refType="h" fact="0.115"/>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8"/>
              <dgm:constr type="t" for="ch" forName="wedge7" refType="h" fact="0.08"/>
              <dgm:constr type="w" for="ch" forName="wedge7" refType="w" fact="0.84"/>
              <dgm:constr type="h" for="ch" forName="wedge7" refType="h" fact="0.84"/>
              <dgm:constr type="l" for="ch" forName="wedge7Tx" refType="w" fact="0.262"/>
              <dgm:constr type="t" for="ch" forName="wedge7Tx" refType="h" fact="0.16"/>
              <dgm:constr type="w" for="ch" forName="wedge7Tx" refType="w" fact="0.23"/>
              <dgm:constr type="h" for="ch" forName="wedge7Tx" refType="h" fact="0.145"/>
              <dgm:constr type="primFontSz" for="ch" ptType="node" op="equ"/>
            </dgm:constrLst>
          </dgm:if>
          <dgm:else name="Name22">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8"/>
              <dgm:constr type="t" for="ch" forName="wedge1Tx" refType="h" fact="0.16"/>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583"/>
              <dgm:constr type="t" for="ch" forName="wedge7" refType="h" fact="0.035"/>
              <dgm:constr type="w" for="ch" forName="wedge7" refType="w" fact="0.84"/>
              <dgm:constr type="h" for="ch" forName="wedge7" refType="h" fact="0.84"/>
              <dgm:constr type="l" for="ch" forName="wedge7Tx" refType="w" fact="0.2403"/>
              <dgm:constr type="t" for="ch" forName="wedge7Tx" refType="h" fact="0.115"/>
              <dgm:constr type="w" for="ch" forName="wedge7Tx" refType="w" fact="0.23"/>
              <dgm:constr type="h" for="ch" forName="wedge7Tx" refType="h" fact="0.145"/>
              <dgm:constr type="primFontSz" for="ch" ptType="node" op="equ"/>
            </dgm:constrLst>
          </dgm:else>
        </dgm:choose>
      </dgm:else>
    </dgm:choose>
    <dgm:ruleLst/>
    <dgm:choose name="Name23">
      <dgm:if name="Name24" axis="ch" ptType="node" func="cnt" op="gte" val="1">
        <dgm:layoutNode name="wedge1">
          <dgm:alg type="sp"/>
          <dgm:choose name="Name25">
            <dgm:if name="Name26" axis="ch" ptType="node" func="cnt" op="equ" val="1">
              <dgm:shape xmlns:r="http://schemas.openxmlformats.org/officeDocument/2006/relationships" type="ellipse" r:blip="">
                <dgm:adjLst/>
              </dgm:shape>
            </dgm:if>
            <dgm:if name="Name27" axis="ch" ptType="node" func="cnt" op="equ" val="2">
              <dgm:shape xmlns:r="http://schemas.openxmlformats.org/officeDocument/2006/relationships" type="pie" r:blip="">
                <dgm:adjLst>
                  <dgm:adj idx="1" val="270"/>
                  <dgm:adj idx="2" val="90"/>
                </dgm:adjLst>
              </dgm:shape>
            </dgm:if>
            <dgm:if name="Name28" axis="ch" ptType="node" func="cnt" op="equ" val="3">
              <dgm:shape xmlns:r="http://schemas.openxmlformats.org/officeDocument/2006/relationships" type="pie" r:blip="">
                <dgm:adjLst>
                  <dgm:adj idx="1" val="270"/>
                  <dgm:adj idx="2" val="30"/>
                </dgm:adjLst>
              </dgm:shape>
            </dgm:if>
            <dgm:if name="Name29" axis="ch" ptType="node" func="cnt" op="equ" val="4">
              <dgm:shape xmlns:r="http://schemas.openxmlformats.org/officeDocument/2006/relationships" type="pie" r:blip="">
                <dgm:adjLst>
                  <dgm:adj idx="1" val="270"/>
                  <dgm:adj idx="2" val="0"/>
                </dgm:adjLst>
              </dgm:shape>
            </dgm:if>
            <dgm:if name="Name30" axis="ch" ptType="node" func="cnt" op="equ" val="5">
              <dgm:shape xmlns:r="http://schemas.openxmlformats.org/officeDocument/2006/relationships" type="pie" r:blip="">
                <dgm:adjLst>
                  <dgm:adj idx="1" val="270"/>
                  <dgm:adj idx="2" val="342"/>
                </dgm:adjLst>
              </dgm:shape>
            </dgm:if>
            <dgm:if name="Name31" axis="ch" ptType="node" func="cnt" op="equ" val="6">
              <dgm:shape xmlns:r="http://schemas.openxmlformats.org/officeDocument/2006/relationships" type="pie" r:blip="">
                <dgm:adjLst>
                  <dgm:adj idx="1" val="270"/>
                  <dgm:adj idx="2" val="330"/>
                </dgm:adjLst>
              </dgm:shape>
            </dgm:if>
            <dgm:else name="Name32">
              <dgm:shape xmlns:r="http://schemas.openxmlformats.org/officeDocument/2006/relationships" type="pie" r:blip="">
                <dgm:adjLst>
                  <dgm:adj idx="1" val="270"/>
                  <dgm:adj idx="2" val="321.4286"/>
                </dgm:adjLst>
              </dgm:shape>
            </dgm:else>
          </dgm:choose>
          <dgm:choose name="Name33">
            <dgm:if name="Name34" func="var" arg="dir" op="equ" val="norm">
              <dgm:presOf axis="ch desOrSelf" ptType="node node" st="1 1" cnt="1 0"/>
            </dgm:if>
            <dgm:else name="Name35">
              <dgm:choose name="Name36">
                <dgm:if name="Name37" axis="ch" ptType="node" func="cnt" op="equ" val="1">
                  <dgm:presOf axis="ch desOrSelf" ptType="node node" st="1 1" cnt="1 0"/>
                </dgm:if>
                <dgm:if name="Name38" axis="ch" ptType="node" func="cnt" op="equ" val="2">
                  <dgm:presOf axis="ch desOrSelf" ptType="node node" st="2 1" cnt="1 0"/>
                </dgm:if>
                <dgm:if name="Name39" axis="ch" ptType="node" func="cnt" op="equ" val="3">
                  <dgm:presOf axis="ch desOrSelf" ptType="node node" st="3 1" cnt="1 0"/>
                </dgm:if>
                <dgm:if name="Name40" axis="ch" ptType="node" func="cnt" op="equ" val="4">
                  <dgm:presOf axis="ch desOrSelf" ptType="node node" st="4 1" cnt="1 0"/>
                </dgm:if>
                <dgm:if name="Name41" axis="ch" ptType="node" func="cnt" op="equ" val="5">
                  <dgm:presOf axis="ch desOrSelf" ptType="node node" st="5 1" cnt="1 0"/>
                </dgm:if>
                <dgm:if name="Name42" axis="ch" ptType="node" func="cnt" op="equ" val="6">
                  <dgm:presOf axis="ch desOrSelf" ptType="node node" st="6 1" cnt="1 0"/>
                </dgm:if>
                <dgm:else name="Name43">
                  <dgm:presOf axis="ch desOrSelf" ptType="node node" st="7 1" cnt="1 0"/>
                </dgm:else>
              </dgm:choose>
            </dgm:else>
          </dgm:choose>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44">
            <dgm:if name="Name45" func="var" arg="dir" op="equ" val="norm">
              <dgm:presOf axis="ch desOrSelf" ptType="node node" st="1 1" cnt="1 0"/>
            </dgm:if>
            <dgm:else name="Name46">
              <dgm:choose name="Name47">
                <dgm:if name="Name48" axis="ch" ptType="node" func="cnt" op="equ" val="1">
                  <dgm:presOf axis="ch desOrSelf" ptType="node node" st="1 1" cnt="1 0"/>
                </dgm:if>
                <dgm:if name="Name49" axis="ch" ptType="node" func="cnt" op="equ" val="2">
                  <dgm:presOf axis="ch desOrSelf" ptType="node node" st="2 1" cnt="1 0"/>
                </dgm:if>
                <dgm:if name="Name50" axis="ch" ptType="node" func="cnt" op="equ" val="3">
                  <dgm:presOf axis="ch desOrSelf" ptType="node node" st="3 1" cnt="1 0"/>
                </dgm:if>
                <dgm:if name="Name51" axis="ch" ptType="node" func="cnt" op="equ" val="4">
                  <dgm:presOf axis="ch desOrSelf" ptType="node node" st="4 1" cnt="1 0"/>
                </dgm:if>
                <dgm:if name="Name52" axis="ch" ptType="node" func="cnt" op="equ" val="5">
                  <dgm:presOf axis="ch desOrSelf" ptType="node node" st="5 1" cnt="1 0"/>
                </dgm:if>
                <dgm:if name="Name53" axis="ch" ptType="node" func="cnt" op="equ" val="6">
                  <dgm:presOf axis="ch desOrSelf" ptType="node node" st="6 1" cnt="1 0"/>
                </dgm:if>
                <dgm:else name="Name54">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55"/>
    </dgm:choose>
    <dgm:choose name="Name56">
      <dgm:if name="Name57" axis="ch" ptType="node" func="cnt" op="gte" val="2">
        <dgm:layoutNode name="wedge2">
          <dgm:alg type="sp"/>
          <dgm:choose name="Name58">
            <dgm:if name="Name59" axis="ch" ptType="node" func="cnt" op="equ" val="2">
              <dgm:shape xmlns:r="http://schemas.openxmlformats.org/officeDocument/2006/relationships" type="pie" r:blip="">
                <dgm:adjLst>
                  <dgm:adj idx="1" val="90"/>
                  <dgm:adj idx="2" val="270"/>
                </dgm:adjLst>
              </dgm:shape>
            </dgm:if>
            <dgm:if name="Name60" axis="ch" ptType="node" func="cnt" op="equ" val="3">
              <dgm:shape xmlns:r="http://schemas.openxmlformats.org/officeDocument/2006/relationships" type="pie" r:blip="">
                <dgm:adjLst>
                  <dgm:adj idx="1" val="30"/>
                  <dgm:adj idx="2" val="150"/>
                </dgm:adjLst>
              </dgm:shape>
            </dgm:if>
            <dgm:if name="Name61" axis="ch" ptType="node" func="cnt" op="equ" val="4">
              <dgm:shape xmlns:r="http://schemas.openxmlformats.org/officeDocument/2006/relationships" type="pie" r:blip="">
                <dgm:adjLst>
                  <dgm:adj idx="1" val="0"/>
                  <dgm:adj idx="2" val="90"/>
                </dgm:adjLst>
              </dgm:shape>
            </dgm:if>
            <dgm:if name="Name62" axis="ch" ptType="node" func="cnt" op="equ" val="5">
              <dgm:shape xmlns:r="http://schemas.openxmlformats.org/officeDocument/2006/relationships" type="pie" r:blip="">
                <dgm:adjLst>
                  <dgm:adj idx="1" val="342"/>
                  <dgm:adj idx="2" val="54"/>
                </dgm:adjLst>
              </dgm:shape>
            </dgm:if>
            <dgm:if name="Name63" axis="ch" ptType="node" func="cnt" op="equ" val="6">
              <dgm:shape xmlns:r="http://schemas.openxmlformats.org/officeDocument/2006/relationships" type="pie" r:blip="">
                <dgm:adjLst>
                  <dgm:adj idx="1" val="330"/>
                  <dgm:adj idx="2" val="30"/>
                </dgm:adjLst>
              </dgm:shape>
            </dgm:if>
            <dgm:else name="Name64">
              <dgm:shape xmlns:r="http://schemas.openxmlformats.org/officeDocument/2006/relationships" type="pie" r:blip="">
                <dgm:adjLst>
                  <dgm:adj idx="1" val="321.4286"/>
                  <dgm:adj idx="2" val="12.85714"/>
                </dgm:adjLst>
              </dgm:shape>
            </dgm:else>
          </dgm:choose>
          <dgm:choose name="Name65">
            <dgm:if name="Name66" func="var" arg="dir" op="equ" val="norm">
              <dgm:presOf axis="ch desOrSelf" ptType="node node" st="2 1" cnt="1 0"/>
            </dgm:if>
            <dgm:else name="Name67">
              <dgm:choose name="Name68">
                <dgm:if name="Name69" axis="ch" ptType="node" func="cnt" op="equ" val="2">
                  <dgm:presOf axis="ch desOrSelf" ptType="node node" st="1 1" cnt="1 0"/>
                </dgm:if>
                <dgm:if name="Name70" axis="ch" ptType="node" func="cnt" op="equ" val="3">
                  <dgm:presOf axis="ch desOrSelf" ptType="node node" st="2 1" cnt="1 0"/>
                </dgm:if>
                <dgm:if name="Name71" axis="ch" ptType="node" func="cnt" op="equ" val="4">
                  <dgm:presOf axis="ch desOrSelf" ptType="node node" st="3 1" cnt="1 0"/>
                </dgm:if>
                <dgm:if name="Name72" axis="ch" ptType="node" func="cnt" op="equ" val="5">
                  <dgm:presOf axis="ch desOrSelf" ptType="node node" st="4 1" cnt="1 0"/>
                </dgm:if>
                <dgm:if name="Name73" axis="ch" ptType="node" func="cnt" op="equ" val="6">
                  <dgm:presOf axis="ch desOrSelf" ptType="node node" st="5 1" cnt="1 0"/>
                </dgm:if>
                <dgm:else name="Name74">
                  <dgm:presOf axis="ch desOrSelf" ptType="node node" st="6 1" cnt="1 0"/>
                </dgm:else>
              </dgm:choose>
            </dgm:else>
          </dgm:choose>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75">
            <dgm:if name="Name76" func="var" arg="dir" op="equ" val="norm">
              <dgm:presOf axis="ch desOrSelf" ptType="node node" st="2 1" cnt="1 0"/>
            </dgm:if>
            <dgm:else name="Name77">
              <dgm:choose name="Name78">
                <dgm:if name="Name79" axis="ch" ptType="node" func="cnt" op="equ" val="2">
                  <dgm:presOf axis="ch desOrSelf" ptType="node node" st="1 1" cnt="1 0"/>
                </dgm:if>
                <dgm:if name="Name80" axis="ch" ptType="node" func="cnt" op="equ" val="3">
                  <dgm:presOf axis="ch desOrSelf" ptType="node node" st="2 1" cnt="1 0"/>
                </dgm:if>
                <dgm:if name="Name81" axis="ch" ptType="node" func="cnt" op="equ" val="4">
                  <dgm:presOf axis="ch desOrSelf" ptType="node node" st="3 1" cnt="1 0"/>
                </dgm:if>
                <dgm:if name="Name82" axis="ch" ptType="node" func="cnt" op="equ" val="5">
                  <dgm:presOf axis="ch desOrSelf" ptType="node node" st="4 1" cnt="1 0"/>
                </dgm:if>
                <dgm:if name="Name83" axis="ch" ptType="node" func="cnt" op="equ" val="6">
                  <dgm:presOf axis="ch desOrSelf" ptType="node node" st="5 1" cnt="1 0"/>
                </dgm:if>
                <dgm:else name="Name84">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85"/>
    </dgm:choose>
    <dgm:choose name="Name86">
      <dgm:if name="Name87" axis="ch" ptType="node" func="cnt" op="gte" val="3">
        <dgm:layoutNode name="wedge3">
          <dgm:alg type="sp"/>
          <dgm:choose name="Name88">
            <dgm:if name="Name89" axis="ch" ptType="node" func="cnt" op="equ" val="3">
              <dgm:shape xmlns:r="http://schemas.openxmlformats.org/officeDocument/2006/relationships" type="pie" r:blip="">
                <dgm:adjLst>
                  <dgm:adj idx="1" val="150"/>
                  <dgm:adj idx="2" val="270"/>
                </dgm:adjLst>
              </dgm:shape>
            </dgm:if>
            <dgm:if name="Name90" axis="ch" ptType="node" func="cnt" op="equ" val="4">
              <dgm:shape xmlns:r="http://schemas.openxmlformats.org/officeDocument/2006/relationships" type="pie" r:blip="">
                <dgm:adjLst>
                  <dgm:adj idx="1" val="90"/>
                  <dgm:adj idx="2" val="180"/>
                </dgm:adjLst>
              </dgm:shape>
            </dgm:if>
            <dgm:if name="Name91" axis="ch" ptType="node" func="cnt" op="equ" val="5">
              <dgm:shape xmlns:r="http://schemas.openxmlformats.org/officeDocument/2006/relationships" type="pie" r:blip="">
                <dgm:adjLst>
                  <dgm:adj idx="1" val="54"/>
                  <dgm:adj idx="2" val="126"/>
                </dgm:adjLst>
              </dgm:shape>
            </dgm:if>
            <dgm:if name="Name92" axis="ch" ptType="node" func="cnt" op="equ" val="6">
              <dgm:shape xmlns:r="http://schemas.openxmlformats.org/officeDocument/2006/relationships" type="pie" r:blip="">
                <dgm:adjLst>
                  <dgm:adj idx="1" val="30"/>
                  <dgm:adj idx="2" val="90"/>
                </dgm:adjLst>
              </dgm:shape>
            </dgm:if>
            <dgm:else name="Name93">
              <dgm:shape xmlns:r="http://schemas.openxmlformats.org/officeDocument/2006/relationships" type="pie" r:blip="">
                <dgm:adjLst>
                  <dgm:adj idx="1" val="12.85714"/>
                  <dgm:adj idx="2" val="64.28571"/>
                </dgm:adjLst>
              </dgm:shape>
            </dgm:else>
          </dgm:choose>
          <dgm:choose name="Name94">
            <dgm:if name="Name95" func="var" arg="dir" op="equ" val="norm">
              <dgm:presOf axis="ch desOrSelf" ptType="node node" st="3 1" cnt="1 0"/>
            </dgm:if>
            <dgm:else name="Name96">
              <dgm:choose name="Name97">
                <dgm:if name="Name98" axis="ch" ptType="node" func="cnt" op="equ" val="3">
                  <dgm:presOf axis="ch desOrSelf" ptType="node node" st="1 1" cnt="1 0"/>
                </dgm:if>
                <dgm:if name="Name99" axis="ch" ptType="node" func="cnt" op="equ" val="4">
                  <dgm:presOf axis="ch desOrSelf" ptType="node node" st="2 1" cnt="1 0"/>
                </dgm:if>
                <dgm:if name="Name100" axis="ch" ptType="node" func="cnt" op="equ" val="5">
                  <dgm:presOf axis="ch desOrSelf" ptType="node node" st="3 1" cnt="1 0"/>
                </dgm:if>
                <dgm:if name="Name101" axis="ch" ptType="node" func="cnt" op="equ" val="6">
                  <dgm:presOf axis="ch desOrSelf" ptType="node node" st="4 1" cnt="1 0"/>
                </dgm:if>
                <dgm:else name="Name102">
                  <dgm:presOf axis="ch desOrSelf" ptType="node node" st="5 1" cnt="1 0"/>
                </dgm:else>
              </dgm:choose>
            </dgm:else>
          </dgm:choose>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103">
            <dgm:if name="Name104" func="var" arg="dir" op="equ" val="norm">
              <dgm:presOf axis="ch desOrSelf" ptType="node node" st="3 1" cnt="1 0"/>
            </dgm:if>
            <dgm:else name="Name105">
              <dgm:choose name="Name106">
                <dgm:if name="Name107" axis="ch" ptType="node" func="cnt" op="equ" val="3">
                  <dgm:presOf axis="ch desOrSelf" ptType="node node" st="1 1" cnt="1 0"/>
                </dgm:if>
                <dgm:if name="Name108" axis="ch" ptType="node" func="cnt" op="equ" val="4">
                  <dgm:presOf axis="ch desOrSelf" ptType="node node" st="2 1" cnt="1 0"/>
                </dgm:if>
                <dgm:if name="Name109" axis="ch" ptType="node" func="cnt" op="equ" val="5">
                  <dgm:presOf axis="ch desOrSelf" ptType="node node" st="3 1" cnt="1 0"/>
                </dgm:if>
                <dgm:if name="Name110" axis="ch" ptType="node" func="cnt" op="equ" val="6">
                  <dgm:presOf axis="ch desOrSelf" ptType="node node" st="4 1" cnt="1 0"/>
                </dgm:if>
                <dgm:else name="Name111">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12"/>
    </dgm:choose>
    <dgm:choose name="Name113">
      <dgm:if name="Name114" axis="ch" ptType="node" func="cnt" op="gte" val="4">
        <dgm:layoutNode name="wedge4">
          <dgm:alg type="sp"/>
          <dgm:choose name="Name115">
            <dgm:if name="Name116" axis="ch" ptType="node" func="cnt" op="equ" val="4">
              <dgm:shape xmlns:r="http://schemas.openxmlformats.org/officeDocument/2006/relationships" type="pie" r:blip="">
                <dgm:adjLst>
                  <dgm:adj idx="1" val="180"/>
                  <dgm:adj idx="2" val="270"/>
                </dgm:adjLst>
              </dgm:shape>
            </dgm:if>
            <dgm:if name="Name117" axis="ch" ptType="node" func="cnt" op="equ" val="5">
              <dgm:shape xmlns:r="http://schemas.openxmlformats.org/officeDocument/2006/relationships" type="pie" r:blip="">
                <dgm:adjLst>
                  <dgm:adj idx="1" val="126"/>
                  <dgm:adj idx="2" val="198"/>
                </dgm:adjLst>
              </dgm:shape>
            </dgm:if>
            <dgm:if name="Name118" axis="ch" ptType="node" func="cnt" op="equ" val="6">
              <dgm:shape xmlns:r="http://schemas.openxmlformats.org/officeDocument/2006/relationships" type="pie" r:blip="">
                <dgm:adjLst>
                  <dgm:adj idx="1" val="90"/>
                  <dgm:adj idx="2" val="150"/>
                </dgm:adjLst>
              </dgm:shape>
            </dgm:if>
            <dgm:else name="Name119">
              <dgm:shape xmlns:r="http://schemas.openxmlformats.org/officeDocument/2006/relationships" type="pie" r:blip="">
                <dgm:adjLst>
                  <dgm:adj idx="1" val="64.2871"/>
                  <dgm:adj idx="2" val="115.7143"/>
                </dgm:adjLst>
              </dgm:shape>
            </dgm:else>
          </dgm:choose>
          <dgm:choose name="Name120">
            <dgm:if name="Name121" func="var" arg="dir" op="equ" val="norm">
              <dgm:presOf axis="ch desOrSelf" ptType="node node" st="4 1" cnt="1 0"/>
            </dgm:if>
            <dgm:else name="Name122">
              <dgm:choose name="Name123">
                <dgm:if name="Name124" axis="ch" ptType="node" func="cnt" op="equ" val="4">
                  <dgm:presOf axis="ch desOrSelf" ptType="node node" st="1 1" cnt="1 0"/>
                </dgm:if>
                <dgm:if name="Name125" axis="ch" ptType="node" func="cnt" op="equ" val="5">
                  <dgm:presOf axis="ch desOrSelf" ptType="node node" st="2 1" cnt="1 0"/>
                </dgm:if>
                <dgm:if name="Name126" axis="ch" ptType="node" func="cnt" op="equ" val="6">
                  <dgm:presOf axis="ch desOrSelf" ptType="node node" st="3 1" cnt="1 0"/>
                </dgm:if>
                <dgm:else name="Name127">
                  <dgm:presOf axis="ch desOrSelf" ptType="node node" st="4 1" cnt="1 0"/>
                </dgm:else>
              </dgm:choose>
            </dgm:else>
          </dgm:choose>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28">
            <dgm:if name="Name129" func="var" arg="dir" op="equ" val="norm">
              <dgm:presOf axis="ch desOrSelf" ptType="node node" st="4 1" cnt="1 0"/>
            </dgm:if>
            <dgm:else name="Name130">
              <dgm:choose name="Name131">
                <dgm:if name="Name132" axis="ch" ptType="node" func="cnt" op="equ" val="4">
                  <dgm:presOf axis="ch desOrSelf" ptType="node node" st="1 1" cnt="1 0"/>
                </dgm:if>
                <dgm:if name="Name133" axis="ch" ptType="node" func="cnt" op="equ" val="5">
                  <dgm:presOf axis="ch desOrSelf" ptType="node node" st="2 1" cnt="1 0"/>
                </dgm:if>
                <dgm:if name="Name134" axis="ch" ptType="node" func="cnt" op="equ" val="6">
                  <dgm:presOf axis="ch desOrSelf" ptType="node node" st="3 1" cnt="1 0"/>
                </dgm:if>
                <dgm:else name="Name135">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36"/>
    </dgm:choose>
    <dgm:choose name="Name137">
      <dgm:if name="Name138" axis="ch" ptType="node" func="cnt" op="gte" val="5">
        <dgm:layoutNode name="wedge5">
          <dgm:alg type="sp"/>
          <dgm:choose name="Name139">
            <dgm:if name="Name140" axis="ch" ptType="node" func="cnt" op="equ" val="5">
              <dgm:shape xmlns:r="http://schemas.openxmlformats.org/officeDocument/2006/relationships" type="pie" r:blip="">
                <dgm:adjLst>
                  <dgm:adj idx="1" val="198"/>
                  <dgm:adj idx="2" val="270"/>
                </dgm:adjLst>
              </dgm:shape>
            </dgm:if>
            <dgm:if name="Name141" axis="ch" ptType="node" func="cnt" op="equ" val="6">
              <dgm:shape xmlns:r="http://schemas.openxmlformats.org/officeDocument/2006/relationships" type="pie" r:blip="">
                <dgm:adjLst>
                  <dgm:adj idx="1" val="150"/>
                  <dgm:adj idx="2" val="210"/>
                </dgm:adjLst>
              </dgm:shape>
            </dgm:if>
            <dgm:else name="Name142">
              <dgm:shape xmlns:r="http://schemas.openxmlformats.org/officeDocument/2006/relationships" type="pie" r:blip="">
                <dgm:adjLst>
                  <dgm:adj idx="1" val="115.7143"/>
                  <dgm:adj idx="2" val="167.1429"/>
                </dgm:adjLst>
              </dgm:shape>
            </dgm:else>
          </dgm:choose>
          <dgm:choose name="Name143">
            <dgm:if name="Name144" func="var" arg="dir" op="equ" val="norm">
              <dgm:presOf axis="ch desOrSelf" ptType="node node" st="5 1" cnt="1 0"/>
            </dgm:if>
            <dgm:else name="Name145">
              <dgm:choose name="Name146">
                <dgm:if name="Name147" axis="ch" ptType="node" func="cnt" op="equ" val="5">
                  <dgm:presOf axis="ch desOrSelf" ptType="node node" st="1 1" cnt="1 0"/>
                </dgm:if>
                <dgm:if name="Name148" axis="ch" ptType="node" func="cnt" op="equ" val="6">
                  <dgm:presOf axis="ch desOrSelf" ptType="node node" st="2 1" cnt="1 0"/>
                </dgm:if>
                <dgm:else name="Name149">
                  <dgm:presOf axis="ch desOrSelf" ptType="node node" st="3 1" cnt="1 0"/>
                </dgm:else>
              </dgm:choose>
            </dgm:else>
          </dgm:choose>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50">
            <dgm:if name="Name151" func="var" arg="dir" op="equ" val="norm">
              <dgm:presOf axis="ch desOrSelf" ptType="node node" st="5 1" cnt="1 0"/>
            </dgm:if>
            <dgm:else name="Name152">
              <dgm:choose name="Name153">
                <dgm:if name="Name154" axis="ch" ptType="node" func="cnt" op="equ" val="5">
                  <dgm:presOf axis="ch desOrSelf" ptType="node node" st="1 1" cnt="1 0"/>
                </dgm:if>
                <dgm:if name="Name155" axis="ch" ptType="node" func="cnt" op="equ" val="6">
                  <dgm:presOf axis="ch desOrSelf" ptType="node node" st="2 1" cnt="1 0"/>
                </dgm:if>
                <dgm:else name="Name156">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57"/>
    </dgm:choose>
    <dgm:choose name="Name158">
      <dgm:if name="Name159" axis="ch" ptType="node" func="cnt" op="gte" val="6">
        <dgm:layoutNode name="wedge6">
          <dgm:alg type="sp"/>
          <dgm:choose name="Name160">
            <dgm:if name="Name161" axis="ch" ptType="node" func="cnt" op="equ" val="6">
              <dgm:shape xmlns:r="http://schemas.openxmlformats.org/officeDocument/2006/relationships" type="pie" r:blip="">
                <dgm:adjLst>
                  <dgm:adj idx="1" val="210"/>
                  <dgm:adj idx="2" val="270"/>
                </dgm:adjLst>
              </dgm:shape>
            </dgm:if>
            <dgm:else name="Name162">
              <dgm:shape xmlns:r="http://schemas.openxmlformats.org/officeDocument/2006/relationships" type="pie" r:blip="">
                <dgm:adjLst>
                  <dgm:adj idx="1" val="167.1429"/>
                  <dgm:adj idx="2" val="218.5714"/>
                </dgm:adjLst>
              </dgm:shape>
            </dgm:else>
          </dgm:choose>
          <dgm:choose name="Name163">
            <dgm:if name="Name164" func="var" arg="dir" op="equ" val="norm">
              <dgm:presOf axis="ch desOrSelf" ptType="node node" st="6 1" cnt="1 0"/>
            </dgm:if>
            <dgm:else name="Name165">
              <dgm:choose name="Name166">
                <dgm:if name="Name167" axis="ch" ptType="node" func="cnt" op="equ" val="6">
                  <dgm:presOf axis="ch desOrSelf" ptType="node node" st="1 1" cnt="1 0"/>
                </dgm:if>
                <dgm:else name="Name168">
                  <dgm:presOf axis="ch desOrSelf" ptType="node node" st="2 1" cnt="1 0"/>
                </dgm:else>
              </dgm:choose>
            </dgm:else>
          </dgm:choose>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69">
            <dgm:if name="Name170" func="var" arg="dir" op="equ" val="norm">
              <dgm:presOf axis="ch desOrSelf" ptType="node node" st="6 1" cnt="1 0"/>
            </dgm:if>
            <dgm:else name="Name171">
              <dgm:choose name="Name172">
                <dgm:if name="Name173" axis="ch" ptType="node" func="cnt" op="equ" val="6">
                  <dgm:presOf axis="ch desOrSelf" ptType="node node" st="1 1" cnt="1 0"/>
                </dgm:if>
                <dgm:else name="Name174">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75"/>
    </dgm:choose>
    <dgm:choose name="Name176">
      <dgm:if name="Name177" axis="ch" ptType="node" func="cnt" op="gte" val="7">
        <dgm:layoutNode name="wedge7">
          <dgm:alg type="sp"/>
          <dgm:shape xmlns:r="http://schemas.openxmlformats.org/officeDocument/2006/relationships" type="pie" r:blip="">
            <dgm:adjLst>
              <dgm:adj idx="1" val="218.5714"/>
              <dgm:adj idx="2" val="270"/>
            </dgm:adjLst>
          </dgm:shape>
          <dgm:choose name="Name178">
            <dgm:if name="Name179" func="var" arg="dir" op="equ" val="norm">
              <dgm:presOf axis="ch desOrSelf" ptType="node node" st="7 1" cnt="1 0"/>
            </dgm:if>
            <dgm:else name="Name180">
              <dgm:presOf axis="ch desOrSelf" ptType="node node" st="1 1" cnt="1 0"/>
            </dgm:else>
          </dgm:choose>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81">
            <dgm:if name="Name182" func="var" arg="dir" op="equ" val="norm">
              <dgm:presOf axis="ch desOrSelf" ptType="node node" st="7 1" cnt="1 0"/>
            </dgm:if>
            <dgm:else name="Name183">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84"/>
    </dgm:choose>
  </dgm:layoutNode>
</dgm:layoutDef>
</file>

<file path=ppt/diagrams/layout2.xml><?xml version="1.0" encoding="utf-8"?>
<dgm:layoutDef xmlns:dgm="http://schemas.openxmlformats.org/drawingml/2006/diagram" xmlns:a="http://schemas.openxmlformats.org/drawingml/2006/main" uniqueId="urn:microsoft.com/office/officeart/2009/3/layout/CircleRelationship">
  <dgm:title val=""/>
  <dgm:desc val=""/>
  <dgm:catLst>
    <dgm:cat type="relationship" pri="1500"/>
  </dgm:catLst>
  <dgm:samp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sampData>
  <dgm:style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styleData>
  <dgm:clr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clrData>
  <dgm:layoutNode name="Name0">
    <dgm:varLst>
      <dgm:chMax val="1"/>
      <dgm:chPref val="1"/>
    </dgm:varLst>
    <dgm:shape xmlns:r="http://schemas.openxmlformats.org/officeDocument/2006/relationships" r:blip="">
      <dgm:adjLst/>
    </dgm:shape>
    <dgm:choose name="Name1">
      <dgm:if name="Name2" axis="ch ch" ptType="node node" func="cnt" op="equ" val="0">
        <dgm:alg type="composite">
          <dgm:param type="ar" val="0.98"/>
        </dgm:alg>
        <dgm:constrLst>
          <dgm:constr type="primFontSz" for="des" ptType="node" op="equ" val="65"/>
          <dgm:constr type="l" for="ch" forName="Parent" refType="w" fact="0"/>
          <dgm:constr type="t" for="ch" forName="Parent" refType="h" fact="0.039"/>
          <dgm:constr type="w" for="ch" forName="Parent" refType="w" fact="0.8734"/>
          <dgm:constr type="h" for="ch" forName="Parent" refType="h" fact="0.856"/>
          <dgm:constr type="l" for="ch" forName="Accent1" refType="w" fact="0.4984"/>
          <dgm:constr type="t" for="ch" forName="Accent1" refType="h" fact="0"/>
          <dgm:constr type="w" for="ch" forName="Accent1" refType="w" fact="0.0972"/>
          <dgm:constr type="h" for="ch" forName="Accent1" refType="h" fact="0.0952"/>
          <dgm:constr type="l" for="ch" forName="Accent2" refType="w" fact="0.2684"/>
          <dgm:constr type="t" for="ch" forName="Accent2" refType="h" fact="0.8314"/>
          <dgm:constr type="w" for="ch" forName="Accent2" refType="w" fact="0.0704"/>
          <dgm:constr type="h" for="ch" forName="Accent2" refType="h" fact="0.069"/>
          <dgm:constr type="l" for="ch" forName="Accent3" refType="w" fact="0.9296"/>
          <dgm:constr type="t" for="ch" forName="Accent3" refType="h" fact="0.3864"/>
          <dgm:constr type="w" for="ch" forName="Accent3" refType="w" fact="0.0704"/>
          <dgm:constr type="h" for="ch" forName="Accent3" refType="h" fact="0.069"/>
          <dgm:constr type="l" for="ch" forName="Accent4" refType="w" fact="0.5931"/>
          <dgm:constr type="t" for="ch" forName="Accent4" refType="h" fact="0.9048"/>
          <dgm:constr type="w" for="ch" forName="Accent4" refType="w" fact="0.0972"/>
          <dgm:constr type="h" for="ch" forName="Accent4" refType="h" fact="0.0952"/>
          <dgm:constr type="l" for="ch" forName="Accent5" refType="w" fact="0.2883"/>
          <dgm:constr type="t" for="ch" forName="Accent5" refType="h" fact="0.1353"/>
          <dgm:constr type="w" for="ch" forName="Accent5" refType="w" fact="0.0704"/>
          <dgm:constr type="h" for="ch" forName="Accent5" refType="h" fact="0.069"/>
          <dgm:constr type="l" for="ch" forName="Accent6" refType="w" fact="0.0666"/>
          <dgm:constr type="t" for="ch" forName="Accent6" refType="h" fact="0.53"/>
          <dgm:constr type="w" for="ch" forName="Accent6" refType="w" fact="0.0704"/>
          <dgm:constr type="h" for="ch" forName="Accent6" refType="h" fact="0.069"/>
        </dgm:constrLst>
      </dgm:if>
      <dgm:if name="Name3" axis="ch ch" ptType="node node" func="cnt" op="equ" val="1">
        <dgm:alg type="composite">
          <dgm:param type="ar" val="1.2476"/>
        </dgm:alg>
        <dgm:constrLst>
          <dgm:constr type="primFontSz" for="des" ptType="node" op="equ" val="65"/>
          <dgm:constr type="l" for="ch" forName="Parent" refType="w" fact="0.2145"/>
          <dgm:constr type="t" for="ch" forName="Parent" refType="h" fact="0.039"/>
          <dgm:constr type="w" for="ch" forName="Parent" refType="w" fact="0.6861"/>
          <dgm:constr type="h" for="ch" forName="Parent" refType="h" fact="0.856"/>
          <dgm:constr type="l" for="ch" forName="Accent8" refType="w" fact="0.0262"/>
          <dgm:constr type="t" for="ch" forName="Accent8" refType="h" fact="0.6434"/>
          <dgm:constr type="w" for="ch" forName="Accent8" refType="w" fact="0.138"/>
          <dgm:constr type="h" for="ch" forName="Accent8" refType="h" fact="0.1721"/>
          <dgm:constr type="l" for="ch" forName="Accent1" refType="w" fact="0.6059"/>
          <dgm:constr type="t" for="ch" forName="Accent1" refType="h" fact="0"/>
          <dgm:constr type="w" for="ch" forName="Accent1" refType="w" fact="0.0763"/>
          <dgm:constr type="h" for="ch" forName="Accent1" refType="h" fact="0.0952"/>
          <dgm:constr type="l" for="ch" forName="Accent2" refType="w" fact="0.4253"/>
          <dgm:constr type="t" for="ch" forName="Accent2" refType="h" fact="0.8314"/>
          <dgm:constr type="w" for="ch" forName="Accent2" refType="w" fact="0.0553"/>
          <dgm:constr type="h" for="ch" forName="Accent2" refType="h" fact="0.069"/>
          <dgm:constr type="l" for="ch" forName="Accent3" refType="w" fact="0.9447"/>
          <dgm:constr type="t" for="ch" forName="Accent3" refType="h" fact="0.3864"/>
          <dgm:constr type="w" for="ch" forName="Accent3" refType="w" fact="0.0553"/>
          <dgm:constr type="h" for="ch" forName="Accent3" refType="h" fact="0.069"/>
          <dgm:constr type="l" for="ch" forName="Child1" refType="w" fact="0"/>
          <dgm:constr type="t" for="ch" forName="Child1" refType="h" fact="0.1935"/>
          <dgm:constr type="w" for="ch" forName="Child1" refType="w" fact="0.2789"/>
          <dgm:constr type="h" for="ch" forName="Child1" refType="h" fact="0.3479"/>
          <dgm:constr type="l" for="ch" forName="Accent4" refType="w" fact="0.6803"/>
          <dgm:constr type="t" for="ch" forName="Accent4" refType="h" fact="0.9048"/>
          <dgm:constr type="w" for="ch" forName="Accent4" refType="w" fact="0.0763"/>
          <dgm:constr type="h" for="ch" forName="Accent4" refType="h" fact="0.0952"/>
          <dgm:constr type="l" for="ch" forName="Accent7" refType="w" fact="0.5287"/>
          <dgm:constr type="t" for="ch" forName="Accent7" refType="h" fact="0.1383"/>
          <dgm:constr type="w" for="ch" forName="Accent7" refType="w" fact="0.0763"/>
          <dgm:constr type="h" for="ch" forName="Accent7" refType="h" fact="0.0952"/>
          <dgm:constr type="l" for="ch" forName="Accent5" refType="w" fact="0.4409"/>
          <dgm:constr type="t" for="ch" forName="Accent5" refType="h" fact="0.1353"/>
          <dgm:constr type="w" for="ch" forName="Accent5" refType="w" fact="0.0553"/>
          <dgm:constr type="h" for="ch" forName="Accent5" refType="h" fact="0.069"/>
          <dgm:constr type="l" for="ch" forName="Accent6" refType="w" fact="0.2668"/>
          <dgm:constr type="t" for="ch" forName="Accent6" refType="h" fact="0.53"/>
          <dgm:constr type="w" for="ch" forName="Accent6" refType="w" fact="0.0553"/>
          <dgm:constr type="h" for="ch" forName="Accent6" refType="h" fact="0.069"/>
        </dgm:constrLst>
      </dgm:if>
      <dgm:if name="Name4" axis="ch ch" ptType="node node" func="cnt" op="equ" val="2">
        <dgm:alg type="composite">
          <dgm:param type="ar" val="1.592"/>
        </dgm:alg>
        <dgm:constrLst>
          <dgm:constr type="primFontSz" for="des" ptType="node" op="equ" val="65"/>
          <dgm:constr type="l" for="ch" forName="Parent" refType="w" fact="0.1886"/>
          <dgm:constr type="t" for="ch" forName="Parent" refType="h" fact="0.039"/>
          <dgm:constr type="w" for="ch" forName="Parent" refType="w" fact="0.5377"/>
          <dgm:constr type="h" for="ch" forName="Parent" refType="h" fact="0.856"/>
          <dgm:constr type="l" for="ch" forName="Accent8" refType="w" fact="0.0411"/>
          <dgm:constr type="t" for="ch" forName="Accent8" refType="h" fact="0.6434"/>
          <dgm:constr type="w" for="ch" forName="Accent8" refType="w" fact="0.1081"/>
          <dgm:constr type="h" for="ch" forName="Accent8" refType="h" fact="0.1721"/>
          <dgm:constr type="l" for="ch" forName="Accent1" refType="w" fact="0.4954"/>
          <dgm:constr type="t" for="ch" forName="Accent1" refType="h" fact="0"/>
          <dgm:constr type="w" for="ch" forName="Accent1" refType="w" fact="0.0598"/>
          <dgm:constr type="h" for="ch" forName="Accent1" refType="h" fact="0.0952"/>
          <dgm:constr type="l" for="ch" forName="Accent2" refType="w" fact="0.3538"/>
          <dgm:constr type="t" for="ch" forName="Accent2" refType="h" fact="0.8314"/>
          <dgm:constr type="w" for="ch" forName="Accent2" refType="w" fact="0.0433"/>
          <dgm:constr type="h" for="ch" forName="Accent2" refType="h" fact="0.069"/>
          <dgm:constr type="l" for="ch" forName="Accent3" refType="w" fact="0.7609"/>
          <dgm:constr type="t" for="ch" forName="Accent3" refType="h" fact="0.3864"/>
          <dgm:constr type="w" for="ch" forName="Accent3" refType="w" fact="0.0433"/>
          <dgm:constr type="h" for="ch" forName="Accent3" refType="h" fact="0.069"/>
          <dgm:constr type="l" for="ch" forName="Accent9" refType="w" fact="0.6839"/>
          <dgm:constr type="t" for="ch" forName="Accent9" refType="h" fact="0.27"/>
          <dgm:constr type="w" for="ch" forName="Accent9" refType="w" fact="0.0598"/>
          <dgm:constr type="h" for="ch" forName="Accent9" refType="h" fact="0.0952"/>
          <dgm:constr type="l" for="ch" forName="Child1" refType="w" fact="0.0206"/>
          <dgm:constr type="t" for="ch" forName="Child1" refType="h" fact="0.1935"/>
          <dgm:constr type="w" for="ch" forName="Child1" refType="w" fact="0.2186"/>
          <dgm:constr type="h" for="ch" forName="Child1" refType="h" fact="0.3479"/>
          <dgm:constr type="l" for="ch" forName="Child2" refType="w" fact="0.7814"/>
          <dgm:constr type="t" for="ch" forName="Child2" refType="h" fact="0.0298"/>
          <dgm:constr type="w" for="ch" forName="Child2" refType="w" fact="0.2186"/>
          <dgm:constr type="h" for="ch" forName="Child2" refType="h" fact="0.3479"/>
          <dgm:constr type="l" for="ch" forName="Accent10" refType="w" fact="0"/>
          <dgm:constr type="t" for="ch" forName="Accent10" refType="h" fact="0.8482"/>
          <dgm:constr type="w" for="ch" forName="Accent10" refType="w" fact="0.0433"/>
          <dgm:constr type="h" for="ch" forName="Accent10" refType="h" fact="0.069"/>
          <dgm:constr type="l" for="ch" forName="Accent11" refType="w" fact="0.4318"/>
          <dgm:constr type="t" for="ch" forName="Accent11" refType="h" fact="0.75"/>
          <dgm:constr type="w" for="ch" forName="Accent11" refType="w" fact="0.0433"/>
          <dgm:constr type="h" for="ch" forName="Accent11" refType="h" fact="0.069"/>
          <dgm:constr type="l" for="ch" forName="Accent7" refType="w" fact="0.4349"/>
          <dgm:constr type="t" for="ch" forName="Accent7" refType="h" fact="0.1383"/>
          <dgm:constr type="w" for="ch" forName="Accent7" refType="w" fact="0.0598"/>
          <dgm:constr type="h" for="ch" forName="Accent7" refType="h" fact="0.0952"/>
          <dgm:constr type="l" for="ch" forName="Accent5" refType="w" fact="0.3661"/>
          <dgm:constr type="t" for="ch" forName="Accent5" refType="h" fact="0.1353"/>
          <dgm:constr type="w" for="ch" forName="Accent5" refType="w" fact="0.0433"/>
          <dgm:constr type="h" for="ch" forName="Accent5" refType="h" fact="0.069"/>
          <dgm:constr type="l" for="ch" forName="Accent6" refType="w" fact="0.2296"/>
          <dgm:constr type="t" for="ch" forName="Accent6" refType="h" fact="0.53"/>
          <dgm:constr type="w" for="ch" forName="Accent6" refType="w" fact="0.0433"/>
          <dgm:constr type="h" for="ch" forName="Accent6" refType="h" fact="0.069"/>
          <dgm:constr type="l" for="ch" forName="Accent4" refType="w" fact="0.5537"/>
          <dgm:constr type="t" for="ch" forName="Accent4" refType="h" fact="0.9048"/>
          <dgm:constr type="w" for="ch" forName="Accent4" refType="w" fact="0.0598"/>
          <dgm:constr type="h" for="ch" forName="Accent4" refType="h" fact="0.0952"/>
        </dgm:constrLst>
      </dgm:if>
      <dgm:if name="Name5" axis="ch ch" ptType="node node" func="cnt" op="equ" val="3">
        <dgm:alg type="composite">
          <dgm:param type="ar" val="1.7557"/>
        </dgm:alg>
        <dgm:constrLst>
          <dgm:constr type="primFontSz" for="des" ptType="node" op="equ" val="65"/>
          <dgm:constr type="l" for="ch" forName="Parent" refType="w" fact="0.171"/>
          <dgm:constr type="t" for="ch" forName="Parent" refType="h" fact="0.039"/>
          <dgm:constr type="w" for="ch" forName="Parent" refType="w" fact="0.4875"/>
          <dgm:constr type="h" for="ch" forName="Parent" refType="h" fact="0.856"/>
          <dgm:constr type="l" for="ch" forName="Accent8" refType="w" fact="0.0373"/>
          <dgm:constr type="t" for="ch" forName="Accent8" refType="h" fact="0.6434"/>
          <dgm:constr type="w" for="ch" forName="Accent8" refType="w" fact="0.098"/>
          <dgm:constr type="h" for="ch" forName="Accent8" refType="h" fact="0.1721"/>
          <dgm:constr type="l" for="ch" forName="Accent1" refType="w" fact="0.4492"/>
          <dgm:constr type="t" for="ch" forName="Accent1" refType="h" fact="0"/>
          <dgm:constr type="w" for="ch" forName="Accent1" refType="w" fact="0.0542"/>
          <dgm:constr type="h" for="ch" forName="Accent1" refType="h" fact="0.0952"/>
          <dgm:constr type="l" for="ch" forName="Accent2" refType="w" fact="0.3209"/>
          <dgm:constr type="t" for="ch" forName="Accent2" refType="h" fact="0.8314"/>
          <dgm:constr type="w" for="ch" forName="Accent2" refType="w" fact="0.0393"/>
          <dgm:constr type="h" for="ch" forName="Accent2" refType="h" fact="0.069"/>
          <dgm:constr type="l" for="ch" forName="Accent3" refType="w" fact="0.6899"/>
          <dgm:constr type="t" for="ch" forName="Accent3" refType="h" fact="0.3864"/>
          <dgm:constr type="w" for="ch" forName="Accent3" refType="w" fact="0.0393"/>
          <dgm:constr type="h" for="ch" forName="Accent3" refType="h" fact="0.069"/>
          <dgm:constr type="l" for="ch" forName="Accent9" refType="w" fact="0.6201"/>
          <dgm:constr type="t" for="ch" forName="Accent9" refType="h" fact="0.27"/>
          <dgm:constr type="w" for="ch" forName="Accent9" refType="w" fact="0.0542"/>
          <dgm:constr type="h" for="ch" forName="Accent9" refType="h" fact="0.0952"/>
          <dgm:constr type="l" for="ch" forName="Child1" refType="w" fact="0.0186"/>
          <dgm:constr type="t" for="ch" forName="Child1" refType="h" fact="0.1935"/>
          <dgm:constr type="w" for="ch" forName="Child1" refType="w" fact="0.1982"/>
          <dgm:constr type="h" for="ch" forName="Child1" refType="h" fact="0.3479"/>
          <dgm:constr type="l" for="ch" forName="Child2" refType="w" fact="0.7086"/>
          <dgm:constr type="t" for="ch" forName="Child2" refType="h" fact="0.0298"/>
          <dgm:constr type="w" for="ch" forName="Child2" refType="w" fact="0.1982"/>
          <dgm:constr type="h" for="ch" forName="Child2" refType="h" fact="0.3479"/>
          <dgm:constr type="l" for="ch" forName="Child3" refType="w" fact="0.8018"/>
          <dgm:constr type="t" for="ch" forName="Child3" refType="h" fact="0.6312"/>
          <dgm:constr type="w" for="ch" forName="Child3" refType="w" fact="0.1982"/>
          <dgm:constr type="h" for="ch" forName="Child3" refType="h" fact="0.3479"/>
          <dgm:constr type="l" for="ch" forName="Accent12" refType="w" fact="0.7459"/>
          <dgm:constr type="t" for="ch" forName="Accent12" refType="h" fact="0.619"/>
          <dgm:constr type="w" for="ch" forName="Accent12" refType="w" fact="0.0393"/>
          <dgm:constr type="h" for="ch" forName="Accent12" refType="h" fact="0.069"/>
          <dgm:constr type="l" for="ch" forName="Accent4" refType="w" fact="0.5021"/>
          <dgm:constr type="t" for="ch" forName="Accent4" refType="h" fact="0.9048"/>
          <dgm:constr type="w" for="ch" forName="Accent4" refType="w" fact="0.0542"/>
          <dgm:constr type="h" for="ch" forName="Accent4" refType="h" fact="0.0952"/>
          <dgm:constr type="l" for="ch" forName="Accent10" refType="w" fact="0"/>
          <dgm:constr type="t" for="ch" forName="Accent10" refType="h" fact="0.8482"/>
          <dgm:constr type="w" for="ch" forName="Accent10" refType="w" fact="0.0393"/>
          <dgm:constr type="h" for="ch" forName="Accent10" refType="h" fact="0.069"/>
          <dgm:constr type="l" for="ch" forName="Accent11" refType="w" fact="0.3916"/>
          <dgm:constr type="t" for="ch" forName="Accent11" refType="h" fact="0.75"/>
          <dgm:constr type="w" for="ch" forName="Accent11" refType="w" fact="0.0393"/>
          <dgm:constr type="h" for="ch" forName="Accent11" refType="h" fact="0.069"/>
          <dgm:constr type="l" for="ch" forName="Accent7" refType="w" fact="0.3944"/>
          <dgm:constr type="t" for="ch" forName="Accent7" refType="h" fact="0.1383"/>
          <dgm:constr type="w" for="ch" forName="Accent7" refType="w" fact="0.0542"/>
          <dgm:constr type="h" for="ch" forName="Accent7" refType="h" fact="0.0952"/>
          <dgm:constr type="l" for="ch" forName="Accent5" refType="w" fact="0.3319"/>
          <dgm:constr type="t" for="ch" forName="Accent5" refType="h" fact="0.1353"/>
          <dgm:constr type="w" for="ch" forName="Accent5" refType="w" fact="0.0393"/>
          <dgm:constr type="h" for="ch" forName="Accent5" refType="h" fact="0.069"/>
          <dgm:constr type="l" for="ch" forName="Accent6" refType="w" fact="0.2082"/>
          <dgm:constr type="t" for="ch" forName="Accent6" refType="h" fact="0.53"/>
          <dgm:constr type="w" for="ch" forName="Accent6" refType="w" fact="0.0393"/>
          <dgm:constr type="h" for="ch" forName="Accent6" refType="h" fact="0.069"/>
        </dgm:constrLst>
      </dgm:if>
      <dgm:if name="Name6" axis="ch ch" ptType="node node" func="cnt" op="equ" val="4">
        <dgm:alg type="composite">
          <dgm:param type="ar" val="1.3749"/>
        </dgm:alg>
        <dgm:constrLst>
          <dgm:constr type="primFontSz" for="des" ptType="node" op="equ" val="65"/>
          <dgm:constr type="l" for="ch" forName="Parent" refType="w" fact="0.171"/>
          <dgm:constr type="t" for="ch" forName="Parent" refType="h" fact="0.0306"/>
          <dgm:constr type="w" for="ch" forName="Parent" refType="w" fact="0.4875"/>
          <dgm:constr type="h" for="ch" forName="Parent" refType="h" fact="0.6703"/>
          <dgm:constr type="l" for="ch" forName="Accent8" refType="w" fact="0.0373"/>
          <dgm:constr type="t" for="ch" forName="Accent8" refType="h" fact="0.5038"/>
          <dgm:constr type="w" for="ch" forName="Accent8" refType="w" fact="0.098"/>
          <dgm:constr type="h" for="ch" forName="Accent8" refType="h" fact="0.1348"/>
          <dgm:constr type="l" for="ch" forName="Accent1" refType="w" fact="0.4492"/>
          <dgm:constr type="t" for="ch" forName="Accent1" refType="h" fact="0"/>
          <dgm:constr type="w" for="ch" forName="Accent1" refType="w" fact="0.0542"/>
          <dgm:constr type="h" for="ch" forName="Accent1" refType="h" fact="0.0746"/>
          <dgm:constr type="l" for="ch" forName="Accent2" refType="w" fact="0.3209"/>
          <dgm:constr type="t" for="ch" forName="Accent2" refType="h" fact="0.6511"/>
          <dgm:constr type="w" for="ch" forName="Accent2" refType="w" fact="0.0393"/>
          <dgm:constr type="h" for="ch" forName="Accent2" refType="h" fact="0.054"/>
          <dgm:constr type="l" for="ch" forName="Accent3" refType="w" fact="0.6899"/>
          <dgm:constr type="t" for="ch" forName="Accent3" refType="h" fact="0.3026"/>
          <dgm:constr type="w" for="ch" forName="Accent3" refType="w" fact="0.0393"/>
          <dgm:constr type="h" for="ch" forName="Accent3" refType="h" fact="0.054"/>
          <dgm:constr type="l" for="ch" forName="Accent9" refType="w" fact="0.6201"/>
          <dgm:constr type="t" for="ch" forName="Accent9" refType="h" fact="0.2115"/>
          <dgm:constr type="w" for="ch" forName="Accent9" refType="w" fact="0.0542"/>
          <dgm:constr type="h" for="ch" forName="Accent9" refType="h" fact="0.0746"/>
          <dgm:constr type="l" for="ch" forName="Child1" refType="w" fact="0.0186"/>
          <dgm:constr type="t" for="ch" forName="Child1" refType="h" fact="0.1515"/>
          <dgm:constr type="w" for="ch" forName="Child1" refType="w" fact="0.1982"/>
          <dgm:constr type="h" for="ch" forName="Child1" refType="h" fact="0.2725"/>
          <dgm:constr type="l" for="ch" forName="Child2" refType="w" fact="0.7086"/>
          <dgm:constr type="t" for="ch" forName="Child2" refType="h" fact="0.0233"/>
          <dgm:constr type="w" for="ch" forName="Child2" refType="w" fact="0.1982"/>
          <dgm:constr type="h" for="ch" forName="Child2" refType="h" fact="0.2725"/>
          <dgm:constr type="l" for="ch" forName="Child3" refType="w" fact="0.8018"/>
          <dgm:constr type="t" for="ch" forName="Child3" refType="h" fact="0.4943"/>
          <dgm:constr type="w" for="ch" forName="Child3" refType="w" fact="0.1982"/>
          <dgm:constr type="h" for="ch" forName="Child3" refType="h" fact="0.2725"/>
          <dgm:constr type="l" for="ch" forName="Accent12" refType="w" fact="0.7459"/>
          <dgm:constr type="t" for="ch" forName="Accent12" refType="h" fact="0.4848"/>
          <dgm:constr type="w" for="ch" forName="Accent12" refType="w" fact="0.0393"/>
          <dgm:constr type="h" for="ch" forName="Accent12" refType="h" fact="0.054"/>
          <dgm:constr type="l" for="ch" forName="Accent4" refType="w" fact="0.5021"/>
          <dgm:constr type="t" for="ch" forName="Accent4" refType="h" fact="0.7085"/>
          <dgm:constr type="w" for="ch" forName="Accent4" refType="w" fact="0.0542"/>
          <dgm:constr type="h" for="ch" forName="Accent4" refType="h" fact="0.0746"/>
          <dgm:constr type="l" for="ch" forName="Accent10" refType="w" fact="0"/>
          <dgm:constr type="t" for="ch" forName="Accent10" refType="h" fact="0.6642"/>
          <dgm:constr type="w" for="ch" forName="Accent10" refType="w" fact="0.0393"/>
          <dgm:constr type="h" for="ch" forName="Accent10" refType="h" fact="0.054"/>
          <dgm:constr type="l" for="ch" forName="Accent11" refType="w" fact="0.3916"/>
          <dgm:constr type="t" for="ch" forName="Accent11" refType="h" fact="0.5873"/>
          <dgm:constr type="w" for="ch" forName="Accent11" refType="w" fact="0.0393"/>
          <dgm:constr type="h" for="ch" forName="Accent11" refType="h" fact="0.054"/>
          <dgm:constr type="l" for="ch" forName="Accent7" refType="w" fact="0.3944"/>
          <dgm:constr type="t" for="ch" forName="Accent7" refType="h" fact="0.1083"/>
          <dgm:constr type="w" for="ch" forName="Accent7" refType="w" fact="0.0542"/>
          <dgm:constr type="h" for="ch" forName="Accent7" refType="h" fact="0.0746"/>
          <dgm:constr type="l" for="ch" forName="Accent5" refType="w" fact="0.3319"/>
          <dgm:constr type="t" for="ch" forName="Accent5" refType="h" fact="0.1059"/>
          <dgm:constr type="w" for="ch" forName="Accent5" refType="w" fact="0.0393"/>
          <dgm:constr type="h" for="ch" forName="Accent5" refType="h" fact="0.054"/>
          <dgm:constr type="l" for="ch" forName="Accent6" refType="w" fact="0.2082"/>
          <dgm:constr type="t" for="ch" forName="Accent6" refType="h" fact="0.4151"/>
          <dgm:constr type="w" for="ch" forName="Accent6" refType="w" fact="0.0393"/>
          <dgm:constr type="h" for="ch" forName="Accent6" refType="h" fact="0.054"/>
          <dgm:constr type="l" for="ch" forName="Child4" refType="w" fact="0.2329"/>
          <dgm:constr type="t" for="ch" forName="Child4" refType="h" fact="0.7275"/>
          <dgm:constr type="w" for="ch" forName="Child4" refType="w" fact="0.1982"/>
          <dgm:constr type="h" for="ch" forName="Child4" refType="h" fact="0.2725"/>
          <dgm:constr type="l" for="ch" forName="Accent13" refType="w" fact="0.4099"/>
          <dgm:constr type="t" for="ch" forName="Accent13" refType="h" fact="0.7183"/>
          <dgm:constr type="w" for="ch" forName="Accent13" refType="w" fact="0.0393"/>
          <dgm:constr type="h" for="ch" forName="Accent13" refType="h" fact="0.054"/>
        </dgm:constrLst>
      </dgm:if>
      <dgm:else name="Name7">
        <dgm:alg type="composite">
          <dgm:param type="ar" val="1.1477"/>
        </dgm:alg>
        <dgm:constrLst>
          <dgm:constr type="primFontSz" for="des" ptType="node" op="equ" val="65"/>
          <dgm:constr type="l" for="ch" forName="Parent" refType="w" fact="0.171"/>
          <dgm:constr type="t" for="ch" forName="Parent" refType="h" fact="0.1907"/>
          <dgm:constr type="w" for="ch" forName="Parent" refType="w" fact="0.4875"/>
          <dgm:constr type="h" for="ch" forName="Parent" refType="h" fact="0.5596"/>
          <dgm:constr type="l" for="ch" forName="Accent8" refType="w" fact="0.0373"/>
          <dgm:constr type="t" for="ch" forName="Accent8" refType="h" fact="0.5858"/>
          <dgm:constr type="w" for="ch" forName="Accent8" refType="w" fact="0.098"/>
          <dgm:constr type="h" for="ch" forName="Accent8" refType="h" fact="0.1125"/>
          <dgm:constr type="l" for="ch" forName="Accent1" refType="w" fact="0.4492"/>
          <dgm:constr type="t" for="ch" forName="Accent1" refType="h" fact="0.1652"/>
          <dgm:constr type="w" for="ch" forName="Accent1" refType="w" fact="0.0542"/>
          <dgm:constr type="h" for="ch" forName="Accent1" refType="h" fact="0.0623"/>
          <dgm:constr type="l" for="ch" forName="Accent2" refType="w" fact="0.3209"/>
          <dgm:constr type="t" for="ch" forName="Accent2" refType="h" fact="0.7087"/>
          <dgm:constr type="w" for="ch" forName="Accent2" refType="w" fact="0.0393"/>
          <dgm:constr type="h" for="ch" forName="Accent2" refType="h" fact="0.0451"/>
          <dgm:constr type="l" for="ch" forName="Accent3" refType="w" fact="0.6899"/>
          <dgm:constr type="t" for="ch" forName="Accent3" refType="h" fact="0.4178"/>
          <dgm:constr type="w" for="ch" forName="Accent3" refType="w" fact="0.0393"/>
          <dgm:constr type="h" for="ch" forName="Accent3" refType="h" fact="0.0451"/>
          <dgm:constr type="l" for="ch" forName="Accent9" refType="w" fact="0.6201"/>
          <dgm:constr type="t" for="ch" forName="Accent9" refType="h" fact="0.3417"/>
          <dgm:constr type="w" for="ch" forName="Accent9" refType="w" fact="0.0542"/>
          <dgm:constr type="h" for="ch" forName="Accent9" refType="h" fact="0.0623"/>
          <dgm:constr type="l" for="ch" forName="Child1" refType="w" fact="0.0186"/>
          <dgm:constr type="t" for="ch" forName="Child1" refType="h" fact="0.2917"/>
          <dgm:constr type="w" for="ch" forName="Child1" refType="w" fact="0.1982"/>
          <dgm:constr type="h" for="ch" forName="Child1" refType="h" fact="0.2275"/>
          <dgm:constr type="l" for="ch" forName="Child2" refType="w" fact="0.7086"/>
          <dgm:constr type="t" for="ch" forName="Child2" refType="h" fact="0.1847"/>
          <dgm:constr type="w" for="ch" forName="Child2" refType="w" fact="0.1982"/>
          <dgm:constr type="h" for="ch" forName="Child2" refType="h" fact="0.2275"/>
          <dgm:constr type="l" for="ch" forName="Child3" refType="w" fact="0.8018"/>
          <dgm:constr type="t" for="ch" forName="Child3" refType="h" fact="0.5778"/>
          <dgm:constr type="w" for="ch" forName="Child3" refType="w" fact="0.1982"/>
          <dgm:constr type="h" for="ch" forName="Child3" refType="h" fact="0.2275"/>
          <dgm:constr type="l" for="ch" forName="Accent12" refType="w" fact="0.7459"/>
          <dgm:constr type="t" for="ch" forName="Accent12" refType="h" fact="0.5699"/>
          <dgm:constr type="w" for="ch" forName="Accent12" refType="w" fact="0.0393"/>
          <dgm:constr type="h" for="ch" forName="Accent12" refType="h" fact="0.0451"/>
          <dgm:constr type="l" for="ch" forName="Accent4" refType="w" fact="0.5021"/>
          <dgm:constr type="t" for="ch" forName="Accent4" refType="h" fact="0.7567"/>
          <dgm:constr type="w" for="ch" forName="Accent4" refType="w" fact="0.0542"/>
          <dgm:constr type="h" for="ch" forName="Accent4" refType="h" fact="0.0623"/>
          <dgm:constr type="l" for="ch" forName="Accent10" refType="w" fact="0"/>
          <dgm:constr type="t" for="ch" forName="Accent10" refType="h" fact="0.7197"/>
          <dgm:constr type="w" for="ch" forName="Accent10" refType="w" fact="0.0393"/>
          <dgm:constr type="h" for="ch" forName="Accent10" refType="h" fact="0.0451"/>
          <dgm:constr type="l" for="ch" forName="Accent11" refType="w" fact="0.3916"/>
          <dgm:constr type="t" for="ch" forName="Accent11" refType="h" fact="0.6555"/>
          <dgm:constr type="w" for="ch" forName="Accent11" refType="w" fact="0.0393"/>
          <dgm:constr type="h" for="ch" forName="Accent11" refType="h" fact="0.0451"/>
          <dgm:constr type="l" for="ch" forName="Accent7" refType="w" fact="0.3944"/>
          <dgm:constr type="t" for="ch" forName="Accent7" refType="h" fact="0.2556"/>
          <dgm:constr type="w" for="ch" forName="Accent7" refType="w" fact="0.0542"/>
          <dgm:constr type="h" for="ch" forName="Accent7" refType="h" fact="0.0623"/>
          <dgm:constr type="l" for="ch" forName="Accent5" refType="w" fact="0.3319"/>
          <dgm:constr type="t" for="ch" forName="Accent5" refType="h" fact="0.2536"/>
          <dgm:constr type="w" for="ch" forName="Accent5" refType="w" fact="0.0393"/>
          <dgm:constr type="h" for="ch" forName="Accent5" refType="h" fact="0.0451"/>
          <dgm:constr type="l" for="ch" forName="Accent6" refType="w" fact="0.2082"/>
          <dgm:constr type="t" for="ch" forName="Accent6" refType="h" fact="0.5117"/>
          <dgm:constr type="w" for="ch" forName="Accent6" refType="w" fact="0.0393"/>
          <dgm:constr type="h" for="ch" forName="Accent6" refType="h" fact="0.0451"/>
          <dgm:constr type="l" for="ch" forName="Child5" refType="w" fact="0.4219"/>
          <dgm:constr type="t" for="ch" forName="Child5" refType="h" fact="0"/>
          <dgm:constr type="w" for="ch" forName="Child5" refType="w" fact="0.1982"/>
          <dgm:constr type="h" for="ch" forName="Child5" refType="h" fact="0.2275"/>
          <dgm:constr type="l" for="ch" forName="Child4" refType="w" fact="0.2329"/>
          <dgm:constr type="t" for="ch" forName="Child4" refType="h" fact="0.7725"/>
          <dgm:constr type="w" for="ch" forName="Child4" refType="w" fact="0.1982"/>
          <dgm:constr type="h" for="ch" forName="Child4" refType="h" fact="0.2275"/>
          <dgm:constr type="l" for="ch" forName="Accent15" refType="w" fact="0.1775"/>
          <dgm:constr type="t" for="ch" forName="Accent15" refType="h" fact="0.2466"/>
          <dgm:constr type="w" for="ch" forName="Accent15" refType="w" fact="0.0393"/>
          <dgm:constr type="h" for="ch" forName="Accent15" refType="h" fact="0.0451"/>
          <dgm:constr type="l" for="ch" forName="Accent16" refType="w" fact="0.6351"/>
          <dgm:constr type="t" for="ch" forName="Accent16" refType="h" fact="0.056"/>
          <dgm:constr type="w" for="ch" forName="Accent16" refType="w" fact="0.0393"/>
          <dgm:constr type="h" for="ch" forName="Accent16" refType="h" fact="0.0451"/>
          <dgm:constr type="l" for="ch" forName="Accent13" refType="w" fact="0.4099"/>
          <dgm:constr type="t" for="ch" forName="Accent13" refType="h" fact="0.7648"/>
          <dgm:constr type="w" for="ch" forName="Accent13" refType="w" fact="0.0393"/>
          <dgm:constr type="h" for="ch" forName="Accent13" refType="h" fact="0.0451"/>
        </dgm:constrLst>
      </dgm:else>
    </dgm:choose>
    <dgm:forEach name="wrapper" axis="self" ptType="parTrans">
      <dgm:forEach name="accentRepeat1" axis="self">
        <dgm:layoutNode name="AccentHold1" styleLbl="node1">
          <dgm:alg type="sp"/>
          <dgm:shape xmlns:r="http://schemas.openxmlformats.org/officeDocument/2006/relationships" type="ellipse" r:blip="">
            <dgm:adjLst/>
          </dgm:shape>
          <dgm:presOf/>
        </dgm:layoutNode>
      </dgm:forEach>
      <dgm:forEach name="accentRepeat2" axis="self">
        <dgm:layoutNode name="AccentHold2" styleLbl="node1">
          <dgm:alg type="sp"/>
          <dgm:shape xmlns:r="http://schemas.openxmlformats.org/officeDocument/2006/relationships" type="ellipse" r:blip="">
            <dgm:adjLst/>
          </dgm:shape>
          <dgm:presOf/>
        </dgm:layoutNode>
      </dgm:forEach>
      <dgm:forEach name="accentRepeat3" axis="self">
        <dgm:layoutNode name="AccentHold3" styleLbl="node1">
          <dgm:alg type="sp"/>
          <dgm:shape xmlns:r="http://schemas.openxmlformats.org/officeDocument/2006/relationships" type="ellipse" r:blip="">
            <dgm:adjLst/>
          </dgm:shape>
          <dgm:presOf/>
        </dgm:layoutNode>
      </dgm:forEach>
    </dgm:forEach>
    <dgm:forEach name="Name8" axis="ch" ptType="node" cnt="1">
      <dgm:layoutNode name="Parent" styleLbl="node0">
        <dgm:varLst>
          <dgm:chMax val="5"/>
          <dgm:chPref val="5"/>
        </dgm:varLst>
        <dgm:alg type="tx"/>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ch" ptType="node" func="cnt" op="lte" val="4">
          <dgm:layoutNode name="Accent1" styleLbl="node1">
            <dgm:alg type="sp"/>
            <dgm:shape xmlns:r="http://schemas.openxmlformats.org/officeDocument/2006/relationships" type="ellipse" r:blip="">
              <dgm:adjLst/>
            </dgm:shape>
            <dgm:presOf/>
            <dgm:constrLst/>
          </dgm:layoutNode>
        </dgm:if>
        <dgm:else name="Name11"/>
      </dgm:choose>
      <dgm:layoutNode name="Accent2" styleLbl="node1">
        <dgm:alg type="sp"/>
        <dgm:shape xmlns:r="http://schemas.openxmlformats.org/officeDocument/2006/relationships" type="ellipse" r:blip="">
          <dgm:adjLst/>
        </dgm:shape>
        <dgm:presOf/>
        <dgm:constrLst/>
      </dgm:layoutNode>
      <dgm:layoutNode name="Accent3" styleLbl="node1">
        <dgm:alg type="sp"/>
        <dgm:shape xmlns:r="http://schemas.openxmlformats.org/officeDocument/2006/relationships" type="ellipse" r:blip="">
          <dgm:adjLst/>
        </dgm:shape>
        <dgm:presOf/>
        <dgm:constrLst/>
      </dgm:layoutNode>
      <dgm:layoutNode name="Accent4" styleLbl="node1">
        <dgm:alg type="sp"/>
        <dgm:shape xmlns:r="http://schemas.openxmlformats.org/officeDocument/2006/relationships" type="ellipse" r:blip="">
          <dgm:adjLst/>
        </dgm:shape>
        <dgm:presOf/>
        <dgm:constrLst/>
      </dgm:layoutNode>
      <dgm:layoutNode name="Accent5" styleLbl="node1">
        <dgm:alg type="sp"/>
        <dgm:shape xmlns:r="http://schemas.openxmlformats.org/officeDocument/2006/relationships" type="ellipse" r:blip="">
          <dgm:adjLst/>
        </dgm:shape>
        <dgm:presOf/>
        <dgm:constrLst/>
      </dgm:layoutNode>
      <dgm:layoutNode name="Accent6" styleLbl="node1">
        <dgm:alg type="sp"/>
        <dgm:shape xmlns:r="http://schemas.openxmlformats.org/officeDocument/2006/relationships" type="ellipse" r:blip="">
          <dgm:adjLst/>
        </dgm:shape>
        <dgm:presOf/>
        <dgm:constrLst/>
      </dgm:layoutNode>
    </dgm:forEach>
    <dgm:forEach name="Name12" axis="ch ch" ptType="node node" st="1 1" cnt="1 1">
      <dgm:layoutNode name="Child1"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7">
        <dgm:alg type="sp"/>
        <dgm:shape xmlns:r="http://schemas.openxmlformats.org/officeDocument/2006/relationships" r:blip="">
          <dgm:adjLst/>
        </dgm:shape>
        <dgm:presOf/>
        <dgm:constrLst/>
        <dgm:forEach name="Name13" ref="accentRepeat1"/>
      </dgm:layoutNode>
      <dgm:layoutNode name="Accent8">
        <dgm:alg type="sp"/>
        <dgm:shape xmlns:r="http://schemas.openxmlformats.org/officeDocument/2006/relationships" r:blip="">
          <dgm:adjLst/>
        </dgm:shape>
        <dgm:presOf/>
        <dgm:constrLst/>
        <dgm:forEach name="Name14" ref="accentRepeat2"/>
      </dgm:layoutNode>
    </dgm:forEach>
    <dgm:forEach name="Name15" axis="ch ch" ptType="node node" st="1 2" cnt="1 1">
      <dgm:layoutNode name="Child2"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9">
        <dgm:alg type="sp"/>
        <dgm:shape xmlns:r="http://schemas.openxmlformats.org/officeDocument/2006/relationships" r:blip="">
          <dgm:adjLst/>
        </dgm:shape>
        <dgm:presOf/>
        <dgm:constrLst/>
        <dgm:forEach name="Name16" ref="accentRepeat1"/>
      </dgm:layoutNode>
      <dgm:layoutNode name="Accent10">
        <dgm:alg type="sp"/>
        <dgm:shape xmlns:r="http://schemas.openxmlformats.org/officeDocument/2006/relationships" r:blip="">
          <dgm:adjLst/>
        </dgm:shape>
        <dgm:presOf/>
        <dgm:constrLst/>
        <dgm:forEach name="Name17" ref="accentRepeat2"/>
      </dgm:layoutNode>
      <dgm:layoutNode name="Accent11">
        <dgm:alg type="sp"/>
        <dgm:shape xmlns:r="http://schemas.openxmlformats.org/officeDocument/2006/relationships" r:blip="">
          <dgm:adjLst/>
        </dgm:shape>
        <dgm:presOf/>
        <dgm:constrLst/>
        <dgm:forEach name="Name18" ref="accentRepeat3"/>
      </dgm:layoutNode>
    </dgm:forEach>
    <dgm:forEach name="Name19" axis="ch ch" ptType="node node" st="1 3" cnt="1 1">
      <dgm:layoutNode name="Child3"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2">
        <dgm:alg type="sp"/>
        <dgm:shape xmlns:r="http://schemas.openxmlformats.org/officeDocument/2006/relationships" r:blip="">
          <dgm:adjLst/>
        </dgm:shape>
        <dgm:presOf/>
        <dgm:constrLst/>
        <dgm:forEach name="Name20" ref="accentRepeat1"/>
      </dgm:layoutNode>
    </dgm:forEach>
    <dgm:forEach name="Name21" axis="ch ch" ptType="node node" st="1 4" cnt="1 1">
      <dgm:layoutNode name="Child4"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3">
        <dgm:alg type="sp"/>
        <dgm:shape xmlns:r="http://schemas.openxmlformats.org/officeDocument/2006/relationships" r:blip="">
          <dgm:adjLst/>
        </dgm:shape>
        <dgm:presOf/>
        <dgm:constrLst/>
        <dgm:forEach name="Name22" ref="accentRepeat1"/>
      </dgm:layoutNode>
    </dgm:forEach>
    <dgm:forEach name="Name23" axis="ch ch" ptType="node node" st="1 5" cnt="1 1">
      <dgm:layoutNode name="Child5"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5">
        <dgm:alg type="sp"/>
        <dgm:shape xmlns:r="http://schemas.openxmlformats.org/officeDocument/2006/relationships" r:blip="">
          <dgm:adjLst/>
        </dgm:shape>
        <dgm:presOf/>
        <dgm:constrLst/>
        <dgm:forEach name="Name24" ref="accentRepeat2"/>
      </dgm:layoutNode>
      <dgm:layoutNode name="Accent16">
        <dgm:alg type="sp"/>
        <dgm:shape xmlns:r="http://schemas.openxmlformats.org/officeDocument/2006/relationships" r:blip="">
          <dgm:adjLst/>
        </dgm:shape>
        <dgm:presOf/>
        <dgm:constrLst/>
        <dgm:forEach name="Name25" ref="accentRepeat3"/>
      </dgm:layoutNode>
    </dgm:forEach>
  </dgm:layoutNode>
</dgm:layoutDef>
</file>

<file path=ppt/diagrams/layout3.xml><?xml version="1.0" encoding="utf-8"?>
<dgm:layoutDef xmlns:dgm="http://schemas.openxmlformats.org/drawingml/2006/diagram" xmlns:a="http://schemas.openxmlformats.org/drawingml/2006/main" uniqueId="urn:microsoft.com/office/officeart/2009/3/layout/CircleRelationship">
  <dgm:title val=""/>
  <dgm:desc val=""/>
  <dgm:catLst>
    <dgm:cat type="relationship" pri="1500"/>
  </dgm:catLst>
  <dgm:samp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sampData>
  <dgm:style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styleData>
  <dgm:clr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clrData>
  <dgm:layoutNode name="Name0">
    <dgm:varLst>
      <dgm:chMax val="1"/>
      <dgm:chPref val="1"/>
    </dgm:varLst>
    <dgm:shape xmlns:r="http://schemas.openxmlformats.org/officeDocument/2006/relationships" r:blip="">
      <dgm:adjLst/>
    </dgm:shape>
    <dgm:choose name="Name1">
      <dgm:if name="Name2" axis="ch ch" ptType="node node" func="cnt" op="equ" val="0">
        <dgm:alg type="composite">
          <dgm:param type="ar" val="0.98"/>
        </dgm:alg>
        <dgm:constrLst>
          <dgm:constr type="primFontSz" for="des" ptType="node" op="equ" val="65"/>
          <dgm:constr type="l" for="ch" forName="Parent" refType="w" fact="0"/>
          <dgm:constr type="t" for="ch" forName="Parent" refType="h" fact="0.039"/>
          <dgm:constr type="w" for="ch" forName="Parent" refType="w" fact="0.8734"/>
          <dgm:constr type="h" for="ch" forName="Parent" refType="h" fact="0.856"/>
          <dgm:constr type="l" for="ch" forName="Accent1" refType="w" fact="0.4984"/>
          <dgm:constr type="t" for="ch" forName="Accent1" refType="h" fact="0"/>
          <dgm:constr type="w" for="ch" forName="Accent1" refType="w" fact="0.0972"/>
          <dgm:constr type="h" for="ch" forName="Accent1" refType="h" fact="0.0952"/>
          <dgm:constr type="l" for="ch" forName="Accent2" refType="w" fact="0.2684"/>
          <dgm:constr type="t" for="ch" forName="Accent2" refType="h" fact="0.8314"/>
          <dgm:constr type="w" for="ch" forName="Accent2" refType="w" fact="0.0704"/>
          <dgm:constr type="h" for="ch" forName="Accent2" refType="h" fact="0.069"/>
          <dgm:constr type="l" for="ch" forName="Accent3" refType="w" fact="0.9296"/>
          <dgm:constr type="t" for="ch" forName="Accent3" refType="h" fact="0.3864"/>
          <dgm:constr type="w" for="ch" forName="Accent3" refType="w" fact="0.0704"/>
          <dgm:constr type="h" for="ch" forName="Accent3" refType="h" fact="0.069"/>
          <dgm:constr type="l" for="ch" forName="Accent4" refType="w" fact="0.5931"/>
          <dgm:constr type="t" for="ch" forName="Accent4" refType="h" fact="0.9048"/>
          <dgm:constr type="w" for="ch" forName="Accent4" refType="w" fact="0.0972"/>
          <dgm:constr type="h" for="ch" forName="Accent4" refType="h" fact="0.0952"/>
          <dgm:constr type="l" for="ch" forName="Accent5" refType="w" fact="0.2883"/>
          <dgm:constr type="t" for="ch" forName="Accent5" refType="h" fact="0.1353"/>
          <dgm:constr type="w" for="ch" forName="Accent5" refType="w" fact="0.0704"/>
          <dgm:constr type="h" for="ch" forName="Accent5" refType="h" fact="0.069"/>
          <dgm:constr type="l" for="ch" forName="Accent6" refType="w" fact="0.0666"/>
          <dgm:constr type="t" for="ch" forName="Accent6" refType="h" fact="0.53"/>
          <dgm:constr type="w" for="ch" forName="Accent6" refType="w" fact="0.0704"/>
          <dgm:constr type="h" for="ch" forName="Accent6" refType="h" fact="0.069"/>
        </dgm:constrLst>
      </dgm:if>
      <dgm:if name="Name3" axis="ch ch" ptType="node node" func="cnt" op="equ" val="1">
        <dgm:alg type="composite">
          <dgm:param type="ar" val="1.2476"/>
        </dgm:alg>
        <dgm:constrLst>
          <dgm:constr type="primFontSz" for="des" ptType="node" op="equ" val="65"/>
          <dgm:constr type="l" for="ch" forName="Parent" refType="w" fact="0.2145"/>
          <dgm:constr type="t" for="ch" forName="Parent" refType="h" fact="0.039"/>
          <dgm:constr type="w" for="ch" forName="Parent" refType="w" fact="0.6861"/>
          <dgm:constr type="h" for="ch" forName="Parent" refType="h" fact="0.856"/>
          <dgm:constr type="l" for="ch" forName="Accent8" refType="w" fact="0.0262"/>
          <dgm:constr type="t" for="ch" forName="Accent8" refType="h" fact="0.6434"/>
          <dgm:constr type="w" for="ch" forName="Accent8" refType="w" fact="0.138"/>
          <dgm:constr type="h" for="ch" forName="Accent8" refType="h" fact="0.1721"/>
          <dgm:constr type="l" for="ch" forName="Accent1" refType="w" fact="0.6059"/>
          <dgm:constr type="t" for="ch" forName="Accent1" refType="h" fact="0"/>
          <dgm:constr type="w" for="ch" forName="Accent1" refType="w" fact="0.0763"/>
          <dgm:constr type="h" for="ch" forName="Accent1" refType="h" fact="0.0952"/>
          <dgm:constr type="l" for="ch" forName="Accent2" refType="w" fact="0.4253"/>
          <dgm:constr type="t" for="ch" forName="Accent2" refType="h" fact="0.8314"/>
          <dgm:constr type="w" for="ch" forName="Accent2" refType="w" fact="0.0553"/>
          <dgm:constr type="h" for="ch" forName="Accent2" refType="h" fact="0.069"/>
          <dgm:constr type="l" for="ch" forName="Accent3" refType="w" fact="0.9447"/>
          <dgm:constr type="t" for="ch" forName="Accent3" refType="h" fact="0.3864"/>
          <dgm:constr type="w" for="ch" forName="Accent3" refType="w" fact="0.0553"/>
          <dgm:constr type="h" for="ch" forName="Accent3" refType="h" fact="0.069"/>
          <dgm:constr type="l" for="ch" forName="Child1" refType="w" fact="0"/>
          <dgm:constr type="t" for="ch" forName="Child1" refType="h" fact="0.1935"/>
          <dgm:constr type="w" for="ch" forName="Child1" refType="w" fact="0.2789"/>
          <dgm:constr type="h" for="ch" forName="Child1" refType="h" fact="0.3479"/>
          <dgm:constr type="l" for="ch" forName="Accent4" refType="w" fact="0.6803"/>
          <dgm:constr type="t" for="ch" forName="Accent4" refType="h" fact="0.9048"/>
          <dgm:constr type="w" for="ch" forName="Accent4" refType="w" fact="0.0763"/>
          <dgm:constr type="h" for="ch" forName="Accent4" refType="h" fact="0.0952"/>
          <dgm:constr type="l" for="ch" forName="Accent7" refType="w" fact="0.5287"/>
          <dgm:constr type="t" for="ch" forName="Accent7" refType="h" fact="0.1383"/>
          <dgm:constr type="w" for="ch" forName="Accent7" refType="w" fact="0.0763"/>
          <dgm:constr type="h" for="ch" forName="Accent7" refType="h" fact="0.0952"/>
          <dgm:constr type="l" for="ch" forName="Accent5" refType="w" fact="0.4409"/>
          <dgm:constr type="t" for="ch" forName="Accent5" refType="h" fact="0.1353"/>
          <dgm:constr type="w" for="ch" forName="Accent5" refType="w" fact="0.0553"/>
          <dgm:constr type="h" for="ch" forName="Accent5" refType="h" fact="0.069"/>
          <dgm:constr type="l" for="ch" forName="Accent6" refType="w" fact="0.2668"/>
          <dgm:constr type="t" for="ch" forName="Accent6" refType="h" fact="0.53"/>
          <dgm:constr type="w" for="ch" forName="Accent6" refType="w" fact="0.0553"/>
          <dgm:constr type="h" for="ch" forName="Accent6" refType="h" fact="0.069"/>
        </dgm:constrLst>
      </dgm:if>
      <dgm:if name="Name4" axis="ch ch" ptType="node node" func="cnt" op="equ" val="2">
        <dgm:alg type="composite">
          <dgm:param type="ar" val="1.592"/>
        </dgm:alg>
        <dgm:constrLst>
          <dgm:constr type="primFontSz" for="des" ptType="node" op="equ" val="65"/>
          <dgm:constr type="l" for="ch" forName="Parent" refType="w" fact="0.1886"/>
          <dgm:constr type="t" for="ch" forName="Parent" refType="h" fact="0.039"/>
          <dgm:constr type="w" for="ch" forName="Parent" refType="w" fact="0.5377"/>
          <dgm:constr type="h" for="ch" forName="Parent" refType="h" fact="0.856"/>
          <dgm:constr type="l" for="ch" forName="Accent8" refType="w" fact="0.0411"/>
          <dgm:constr type="t" for="ch" forName="Accent8" refType="h" fact="0.6434"/>
          <dgm:constr type="w" for="ch" forName="Accent8" refType="w" fact="0.1081"/>
          <dgm:constr type="h" for="ch" forName="Accent8" refType="h" fact="0.1721"/>
          <dgm:constr type="l" for="ch" forName="Accent1" refType="w" fact="0.4954"/>
          <dgm:constr type="t" for="ch" forName="Accent1" refType="h" fact="0"/>
          <dgm:constr type="w" for="ch" forName="Accent1" refType="w" fact="0.0598"/>
          <dgm:constr type="h" for="ch" forName="Accent1" refType="h" fact="0.0952"/>
          <dgm:constr type="l" for="ch" forName="Accent2" refType="w" fact="0.3538"/>
          <dgm:constr type="t" for="ch" forName="Accent2" refType="h" fact="0.8314"/>
          <dgm:constr type="w" for="ch" forName="Accent2" refType="w" fact="0.0433"/>
          <dgm:constr type="h" for="ch" forName="Accent2" refType="h" fact="0.069"/>
          <dgm:constr type="l" for="ch" forName="Accent3" refType="w" fact="0.7609"/>
          <dgm:constr type="t" for="ch" forName="Accent3" refType="h" fact="0.3864"/>
          <dgm:constr type="w" for="ch" forName="Accent3" refType="w" fact="0.0433"/>
          <dgm:constr type="h" for="ch" forName="Accent3" refType="h" fact="0.069"/>
          <dgm:constr type="l" for="ch" forName="Accent9" refType="w" fact="0.6839"/>
          <dgm:constr type="t" for="ch" forName="Accent9" refType="h" fact="0.27"/>
          <dgm:constr type="w" for="ch" forName="Accent9" refType="w" fact="0.0598"/>
          <dgm:constr type="h" for="ch" forName="Accent9" refType="h" fact="0.0952"/>
          <dgm:constr type="l" for="ch" forName="Child1" refType="w" fact="0.0206"/>
          <dgm:constr type="t" for="ch" forName="Child1" refType="h" fact="0.1935"/>
          <dgm:constr type="w" for="ch" forName="Child1" refType="w" fact="0.2186"/>
          <dgm:constr type="h" for="ch" forName="Child1" refType="h" fact="0.3479"/>
          <dgm:constr type="l" for="ch" forName="Child2" refType="w" fact="0.7814"/>
          <dgm:constr type="t" for="ch" forName="Child2" refType="h" fact="0.0298"/>
          <dgm:constr type="w" for="ch" forName="Child2" refType="w" fact="0.2186"/>
          <dgm:constr type="h" for="ch" forName="Child2" refType="h" fact="0.3479"/>
          <dgm:constr type="l" for="ch" forName="Accent10" refType="w" fact="0"/>
          <dgm:constr type="t" for="ch" forName="Accent10" refType="h" fact="0.8482"/>
          <dgm:constr type="w" for="ch" forName="Accent10" refType="w" fact="0.0433"/>
          <dgm:constr type="h" for="ch" forName="Accent10" refType="h" fact="0.069"/>
          <dgm:constr type="l" for="ch" forName="Accent11" refType="w" fact="0.4318"/>
          <dgm:constr type="t" for="ch" forName="Accent11" refType="h" fact="0.75"/>
          <dgm:constr type="w" for="ch" forName="Accent11" refType="w" fact="0.0433"/>
          <dgm:constr type="h" for="ch" forName="Accent11" refType="h" fact="0.069"/>
          <dgm:constr type="l" for="ch" forName="Accent7" refType="w" fact="0.4349"/>
          <dgm:constr type="t" for="ch" forName="Accent7" refType="h" fact="0.1383"/>
          <dgm:constr type="w" for="ch" forName="Accent7" refType="w" fact="0.0598"/>
          <dgm:constr type="h" for="ch" forName="Accent7" refType="h" fact="0.0952"/>
          <dgm:constr type="l" for="ch" forName="Accent5" refType="w" fact="0.3661"/>
          <dgm:constr type="t" for="ch" forName="Accent5" refType="h" fact="0.1353"/>
          <dgm:constr type="w" for="ch" forName="Accent5" refType="w" fact="0.0433"/>
          <dgm:constr type="h" for="ch" forName="Accent5" refType="h" fact="0.069"/>
          <dgm:constr type="l" for="ch" forName="Accent6" refType="w" fact="0.2296"/>
          <dgm:constr type="t" for="ch" forName="Accent6" refType="h" fact="0.53"/>
          <dgm:constr type="w" for="ch" forName="Accent6" refType="w" fact="0.0433"/>
          <dgm:constr type="h" for="ch" forName="Accent6" refType="h" fact="0.069"/>
          <dgm:constr type="l" for="ch" forName="Accent4" refType="w" fact="0.5537"/>
          <dgm:constr type="t" for="ch" forName="Accent4" refType="h" fact="0.9048"/>
          <dgm:constr type="w" for="ch" forName="Accent4" refType="w" fact="0.0598"/>
          <dgm:constr type="h" for="ch" forName="Accent4" refType="h" fact="0.0952"/>
        </dgm:constrLst>
      </dgm:if>
      <dgm:if name="Name5" axis="ch ch" ptType="node node" func="cnt" op="equ" val="3">
        <dgm:alg type="composite">
          <dgm:param type="ar" val="1.7557"/>
        </dgm:alg>
        <dgm:constrLst>
          <dgm:constr type="primFontSz" for="des" ptType="node" op="equ" val="65"/>
          <dgm:constr type="l" for="ch" forName="Parent" refType="w" fact="0.171"/>
          <dgm:constr type="t" for="ch" forName="Parent" refType="h" fact="0.039"/>
          <dgm:constr type="w" for="ch" forName="Parent" refType="w" fact="0.4875"/>
          <dgm:constr type="h" for="ch" forName="Parent" refType="h" fact="0.856"/>
          <dgm:constr type="l" for="ch" forName="Accent8" refType="w" fact="0.0373"/>
          <dgm:constr type="t" for="ch" forName="Accent8" refType="h" fact="0.6434"/>
          <dgm:constr type="w" for="ch" forName="Accent8" refType="w" fact="0.098"/>
          <dgm:constr type="h" for="ch" forName="Accent8" refType="h" fact="0.1721"/>
          <dgm:constr type="l" for="ch" forName="Accent1" refType="w" fact="0.4492"/>
          <dgm:constr type="t" for="ch" forName="Accent1" refType="h" fact="0"/>
          <dgm:constr type="w" for="ch" forName="Accent1" refType="w" fact="0.0542"/>
          <dgm:constr type="h" for="ch" forName="Accent1" refType="h" fact="0.0952"/>
          <dgm:constr type="l" for="ch" forName="Accent2" refType="w" fact="0.3209"/>
          <dgm:constr type="t" for="ch" forName="Accent2" refType="h" fact="0.8314"/>
          <dgm:constr type="w" for="ch" forName="Accent2" refType="w" fact="0.0393"/>
          <dgm:constr type="h" for="ch" forName="Accent2" refType="h" fact="0.069"/>
          <dgm:constr type="l" for="ch" forName="Accent3" refType="w" fact="0.6899"/>
          <dgm:constr type="t" for="ch" forName="Accent3" refType="h" fact="0.3864"/>
          <dgm:constr type="w" for="ch" forName="Accent3" refType="w" fact="0.0393"/>
          <dgm:constr type="h" for="ch" forName="Accent3" refType="h" fact="0.069"/>
          <dgm:constr type="l" for="ch" forName="Accent9" refType="w" fact="0.6201"/>
          <dgm:constr type="t" for="ch" forName="Accent9" refType="h" fact="0.27"/>
          <dgm:constr type="w" for="ch" forName="Accent9" refType="w" fact="0.0542"/>
          <dgm:constr type="h" for="ch" forName="Accent9" refType="h" fact="0.0952"/>
          <dgm:constr type="l" for="ch" forName="Child1" refType="w" fact="0.0186"/>
          <dgm:constr type="t" for="ch" forName="Child1" refType="h" fact="0.1935"/>
          <dgm:constr type="w" for="ch" forName="Child1" refType="w" fact="0.1982"/>
          <dgm:constr type="h" for="ch" forName="Child1" refType="h" fact="0.3479"/>
          <dgm:constr type="l" for="ch" forName="Child2" refType="w" fact="0.7086"/>
          <dgm:constr type="t" for="ch" forName="Child2" refType="h" fact="0.0298"/>
          <dgm:constr type="w" for="ch" forName="Child2" refType="w" fact="0.1982"/>
          <dgm:constr type="h" for="ch" forName="Child2" refType="h" fact="0.3479"/>
          <dgm:constr type="l" for="ch" forName="Child3" refType="w" fact="0.8018"/>
          <dgm:constr type="t" for="ch" forName="Child3" refType="h" fact="0.6312"/>
          <dgm:constr type="w" for="ch" forName="Child3" refType="w" fact="0.1982"/>
          <dgm:constr type="h" for="ch" forName="Child3" refType="h" fact="0.3479"/>
          <dgm:constr type="l" for="ch" forName="Accent12" refType="w" fact="0.7459"/>
          <dgm:constr type="t" for="ch" forName="Accent12" refType="h" fact="0.619"/>
          <dgm:constr type="w" for="ch" forName="Accent12" refType="w" fact="0.0393"/>
          <dgm:constr type="h" for="ch" forName="Accent12" refType="h" fact="0.069"/>
          <dgm:constr type="l" for="ch" forName="Accent4" refType="w" fact="0.5021"/>
          <dgm:constr type="t" for="ch" forName="Accent4" refType="h" fact="0.9048"/>
          <dgm:constr type="w" for="ch" forName="Accent4" refType="w" fact="0.0542"/>
          <dgm:constr type="h" for="ch" forName="Accent4" refType="h" fact="0.0952"/>
          <dgm:constr type="l" for="ch" forName="Accent10" refType="w" fact="0"/>
          <dgm:constr type="t" for="ch" forName="Accent10" refType="h" fact="0.8482"/>
          <dgm:constr type="w" for="ch" forName="Accent10" refType="w" fact="0.0393"/>
          <dgm:constr type="h" for="ch" forName="Accent10" refType="h" fact="0.069"/>
          <dgm:constr type="l" for="ch" forName="Accent11" refType="w" fact="0.3916"/>
          <dgm:constr type="t" for="ch" forName="Accent11" refType="h" fact="0.75"/>
          <dgm:constr type="w" for="ch" forName="Accent11" refType="w" fact="0.0393"/>
          <dgm:constr type="h" for="ch" forName="Accent11" refType="h" fact="0.069"/>
          <dgm:constr type="l" for="ch" forName="Accent7" refType="w" fact="0.3944"/>
          <dgm:constr type="t" for="ch" forName="Accent7" refType="h" fact="0.1383"/>
          <dgm:constr type="w" for="ch" forName="Accent7" refType="w" fact="0.0542"/>
          <dgm:constr type="h" for="ch" forName="Accent7" refType="h" fact="0.0952"/>
          <dgm:constr type="l" for="ch" forName="Accent5" refType="w" fact="0.3319"/>
          <dgm:constr type="t" for="ch" forName="Accent5" refType="h" fact="0.1353"/>
          <dgm:constr type="w" for="ch" forName="Accent5" refType="w" fact="0.0393"/>
          <dgm:constr type="h" for="ch" forName="Accent5" refType="h" fact="0.069"/>
          <dgm:constr type="l" for="ch" forName="Accent6" refType="w" fact="0.2082"/>
          <dgm:constr type="t" for="ch" forName="Accent6" refType="h" fact="0.53"/>
          <dgm:constr type="w" for="ch" forName="Accent6" refType="w" fact="0.0393"/>
          <dgm:constr type="h" for="ch" forName="Accent6" refType="h" fact="0.069"/>
        </dgm:constrLst>
      </dgm:if>
      <dgm:if name="Name6" axis="ch ch" ptType="node node" func="cnt" op="equ" val="4">
        <dgm:alg type="composite">
          <dgm:param type="ar" val="1.3749"/>
        </dgm:alg>
        <dgm:constrLst>
          <dgm:constr type="primFontSz" for="des" ptType="node" op="equ" val="65"/>
          <dgm:constr type="l" for="ch" forName="Parent" refType="w" fact="0.171"/>
          <dgm:constr type="t" for="ch" forName="Parent" refType="h" fact="0.0306"/>
          <dgm:constr type="w" for="ch" forName="Parent" refType="w" fact="0.4875"/>
          <dgm:constr type="h" for="ch" forName="Parent" refType="h" fact="0.6703"/>
          <dgm:constr type="l" for="ch" forName="Accent8" refType="w" fact="0.0373"/>
          <dgm:constr type="t" for="ch" forName="Accent8" refType="h" fact="0.5038"/>
          <dgm:constr type="w" for="ch" forName="Accent8" refType="w" fact="0.098"/>
          <dgm:constr type="h" for="ch" forName="Accent8" refType="h" fact="0.1348"/>
          <dgm:constr type="l" for="ch" forName="Accent1" refType="w" fact="0.4492"/>
          <dgm:constr type="t" for="ch" forName="Accent1" refType="h" fact="0"/>
          <dgm:constr type="w" for="ch" forName="Accent1" refType="w" fact="0.0542"/>
          <dgm:constr type="h" for="ch" forName="Accent1" refType="h" fact="0.0746"/>
          <dgm:constr type="l" for="ch" forName="Accent2" refType="w" fact="0.3209"/>
          <dgm:constr type="t" for="ch" forName="Accent2" refType="h" fact="0.6511"/>
          <dgm:constr type="w" for="ch" forName="Accent2" refType="w" fact="0.0393"/>
          <dgm:constr type="h" for="ch" forName="Accent2" refType="h" fact="0.054"/>
          <dgm:constr type="l" for="ch" forName="Accent3" refType="w" fact="0.6899"/>
          <dgm:constr type="t" for="ch" forName="Accent3" refType="h" fact="0.3026"/>
          <dgm:constr type="w" for="ch" forName="Accent3" refType="w" fact="0.0393"/>
          <dgm:constr type="h" for="ch" forName="Accent3" refType="h" fact="0.054"/>
          <dgm:constr type="l" for="ch" forName="Accent9" refType="w" fact="0.6201"/>
          <dgm:constr type="t" for="ch" forName="Accent9" refType="h" fact="0.2115"/>
          <dgm:constr type="w" for="ch" forName="Accent9" refType="w" fact="0.0542"/>
          <dgm:constr type="h" for="ch" forName="Accent9" refType="h" fact="0.0746"/>
          <dgm:constr type="l" for="ch" forName="Child1" refType="w" fact="0.0186"/>
          <dgm:constr type="t" for="ch" forName="Child1" refType="h" fact="0.1515"/>
          <dgm:constr type="w" for="ch" forName="Child1" refType="w" fact="0.1982"/>
          <dgm:constr type="h" for="ch" forName="Child1" refType="h" fact="0.2725"/>
          <dgm:constr type="l" for="ch" forName="Child2" refType="w" fact="0.7086"/>
          <dgm:constr type="t" for="ch" forName="Child2" refType="h" fact="0.0233"/>
          <dgm:constr type="w" for="ch" forName="Child2" refType="w" fact="0.1982"/>
          <dgm:constr type="h" for="ch" forName="Child2" refType="h" fact="0.2725"/>
          <dgm:constr type="l" for="ch" forName="Child3" refType="w" fact="0.8018"/>
          <dgm:constr type="t" for="ch" forName="Child3" refType="h" fact="0.4943"/>
          <dgm:constr type="w" for="ch" forName="Child3" refType="w" fact="0.1982"/>
          <dgm:constr type="h" for="ch" forName="Child3" refType="h" fact="0.2725"/>
          <dgm:constr type="l" for="ch" forName="Accent12" refType="w" fact="0.7459"/>
          <dgm:constr type="t" for="ch" forName="Accent12" refType="h" fact="0.4848"/>
          <dgm:constr type="w" for="ch" forName="Accent12" refType="w" fact="0.0393"/>
          <dgm:constr type="h" for="ch" forName="Accent12" refType="h" fact="0.054"/>
          <dgm:constr type="l" for="ch" forName="Accent4" refType="w" fact="0.5021"/>
          <dgm:constr type="t" for="ch" forName="Accent4" refType="h" fact="0.7085"/>
          <dgm:constr type="w" for="ch" forName="Accent4" refType="w" fact="0.0542"/>
          <dgm:constr type="h" for="ch" forName="Accent4" refType="h" fact="0.0746"/>
          <dgm:constr type="l" for="ch" forName="Accent10" refType="w" fact="0"/>
          <dgm:constr type="t" for="ch" forName="Accent10" refType="h" fact="0.6642"/>
          <dgm:constr type="w" for="ch" forName="Accent10" refType="w" fact="0.0393"/>
          <dgm:constr type="h" for="ch" forName="Accent10" refType="h" fact="0.054"/>
          <dgm:constr type="l" for="ch" forName="Accent11" refType="w" fact="0.3916"/>
          <dgm:constr type="t" for="ch" forName="Accent11" refType="h" fact="0.5873"/>
          <dgm:constr type="w" for="ch" forName="Accent11" refType="w" fact="0.0393"/>
          <dgm:constr type="h" for="ch" forName="Accent11" refType="h" fact="0.054"/>
          <dgm:constr type="l" for="ch" forName="Accent7" refType="w" fact="0.3944"/>
          <dgm:constr type="t" for="ch" forName="Accent7" refType="h" fact="0.1083"/>
          <dgm:constr type="w" for="ch" forName="Accent7" refType="w" fact="0.0542"/>
          <dgm:constr type="h" for="ch" forName="Accent7" refType="h" fact="0.0746"/>
          <dgm:constr type="l" for="ch" forName="Accent5" refType="w" fact="0.3319"/>
          <dgm:constr type="t" for="ch" forName="Accent5" refType="h" fact="0.1059"/>
          <dgm:constr type="w" for="ch" forName="Accent5" refType="w" fact="0.0393"/>
          <dgm:constr type="h" for="ch" forName="Accent5" refType="h" fact="0.054"/>
          <dgm:constr type="l" for="ch" forName="Accent6" refType="w" fact="0.2082"/>
          <dgm:constr type="t" for="ch" forName="Accent6" refType="h" fact="0.4151"/>
          <dgm:constr type="w" for="ch" forName="Accent6" refType="w" fact="0.0393"/>
          <dgm:constr type="h" for="ch" forName="Accent6" refType="h" fact="0.054"/>
          <dgm:constr type="l" for="ch" forName="Child4" refType="w" fact="0.2329"/>
          <dgm:constr type="t" for="ch" forName="Child4" refType="h" fact="0.7275"/>
          <dgm:constr type="w" for="ch" forName="Child4" refType="w" fact="0.1982"/>
          <dgm:constr type="h" for="ch" forName="Child4" refType="h" fact="0.2725"/>
          <dgm:constr type="l" for="ch" forName="Accent13" refType="w" fact="0.4099"/>
          <dgm:constr type="t" for="ch" forName="Accent13" refType="h" fact="0.7183"/>
          <dgm:constr type="w" for="ch" forName="Accent13" refType="w" fact="0.0393"/>
          <dgm:constr type="h" for="ch" forName="Accent13" refType="h" fact="0.054"/>
        </dgm:constrLst>
      </dgm:if>
      <dgm:else name="Name7">
        <dgm:alg type="composite">
          <dgm:param type="ar" val="1.1477"/>
        </dgm:alg>
        <dgm:constrLst>
          <dgm:constr type="primFontSz" for="des" ptType="node" op="equ" val="65"/>
          <dgm:constr type="l" for="ch" forName="Parent" refType="w" fact="0.171"/>
          <dgm:constr type="t" for="ch" forName="Parent" refType="h" fact="0.1907"/>
          <dgm:constr type="w" for="ch" forName="Parent" refType="w" fact="0.4875"/>
          <dgm:constr type="h" for="ch" forName="Parent" refType="h" fact="0.5596"/>
          <dgm:constr type="l" for="ch" forName="Accent8" refType="w" fact="0.0373"/>
          <dgm:constr type="t" for="ch" forName="Accent8" refType="h" fact="0.5858"/>
          <dgm:constr type="w" for="ch" forName="Accent8" refType="w" fact="0.098"/>
          <dgm:constr type="h" for="ch" forName="Accent8" refType="h" fact="0.1125"/>
          <dgm:constr type="l" for="ch" forName="Accent1" refType="w" fact="0.4492"/>
          <dgm:constr type="t" for="ch" forName="Accent1" refType="h" fact="0.1652"/>
          <dgm:constr type="w" for="ch" forName="Accent1" refType="w" fact="0.0542"/>
          <dgm:constr type="h" for="ch" forName="Accent1" refType="h" fact="0.0623"/>
          <dgm:constr type="l" for="ch" forName="Accent2" refType="w" fact="0.3209"/>
          <dgm:constr type="t" for="ch" forName="Accent2" refType="h" fact="0.7087"/>
          <dgm:constr type="w" for="ch" forName="Accent2" refType="w" fact="0.0393"/>
          <dgm:constr type="h" for="ch" forName="Accent2" refType="h" fact="0.0451"/>
          <dgm:constr type="l" for="ch" forName="Accent3" refType="w" fact="0.6899"/>
          <dgm:constr type="t" for="ch" forName="Accent3" refType="h" fact="0.4178"/>
          <dgm:constr type="w" for="ch" forName="Accent3" refType="w" fact="0.0393"/>
          <dgm:constr type="h" for="ch" forName="Accent3" refType="h" fact="0.0451"/>
          <dgm:constr type="l" for="ch" forName="Accent9" refType="w" fact="0.6201"/>
          <dgm:constr type="t" for="ch" forName="Accent9" refType="h" fact="0.3417"/>
          <dgm:constr type="w" for="ch" forName="Accent9" refType="w" fact="0.0542"/>
          <dgm:constr type="h" for="ch" forName="Accent9" refType="h" fact="0.0623"/>
          <dgm:constr type="l" for="ch" forName="Child1" refType="w" fact="0.0186"/>
          <dgm:constr type="t" for="ch" forName="Child1" refType="h" fact="0.2917"/>
          <dgm:constr type="w" for="ch" forName="Child1" refType="w" fact="0.1982"/>
          <dgm:constr type="h" for="ch" forName="Child1" refType="h" fact="0.2275"/>
          <dgm:constr type="l" for="ch" forName="Child2" refType="w" fact="0.7086"/>
          <dgm:constr type="t" for="ch" forName="Child2" refType="h" fact="0.1847"/>
          <dgm:constr type="w" for="ch" forName="Child2" refType="w" fact="0.1982"/>
          <dgm:constr type="h" for="ch" forName="Child2" refType="h" fact="0.2275"/>
          <dgm:constr type="l" for="ch" forName="Child3" refType="w" fact="0.8018"/>
          <dgm:constr type="t" for="ch" forName="Child3" refType="h" fact="0.5778"/>
          <dgm:constr type="w" for="ch" forName="Child3" refType="w" fact="0.1982"/>
          <dgm:constr type="h" for="ch" forName="Child3" refType="h" fact="0.2275"/>
          <dgm:constr type="l" for="ch" forName="Accent12" refType="w" fact="0.7459"/>
          <dgm:constr type="t" for="ch" forName="Accent12" refType="h" fact="0.5699"/>
          <dgm:constr type="w" for="ch" forName="Accent12" refType="w" fact="0.0393"/>
          <dgm:constr type="h" for="ch" forName="Accent12" refType="h" fact="0.0451"/>
          <dgm:constr type="l" for="ch" forName="Accent4" refType="w" fact="0.5021"/>
          <dgm:constr type="t" for="ch" forName="Accent4" refType="h" fact="0.7567"/>
          <dgm:constr type="w" for="ch" forName="Accent4" refType="w" fact="0.0542"/>
          <dgm:constr type="h" for="ch" forName="Accent4" refType="h" fact="0.0623"/>
          <dgm:constr type="l" for="ch" forName="Accent10" refType="w" fact="0"/>
          <dgm:constr type="t" for="ch" forName="Accent10" refType="h" fact="0.7197"/>
          <dgm:constr type="w" for="ch" forName="Accent10" refType="w" fact="0.0393"/>
          <dgm:constr type="h" for="ch" forName="Accent10" refType="h" fact="0.0451"/>
          <dgm:constr type="l" for="ch" forName="Accent11" refType="w" fact="0.3916"/>
          <dgm:constr type="t" for="ch" forName="Accent11" refType="h" fact="0.6555"/>
          <dgm:constr type="w" for="ch" forName="Accent11" refType="w" fact="0.0393"/>
          <dgm:constr type="h" for="ch" forName="Accent11" refType="h" fact="0.0451"/>
          <dgm:constr type="l" for="ch" forName="Accent7" refType="w" fact="0.3944"/>
          <dgm:constr type="t" for="ch" forName="Accent7" refType="h" fact="0.2556"/>
          <dgm:constr type="w" for="ch" forName="Accent7" refType="w" fact="0.0542"/>
          <dgm:constr type="h" for="ch" forName="Accent7" refType="h" fact="0.0623"/>
          <dgm:constr type="l" for="ch" forName="Accent5" refType="w" fact="0.3319"/>
          <dgm:constr type="t" for="ch" forName="Accent5" refType="h" fact="0.2536"/>
          <dgm:constr type="w" for="ch" forName="Accent5" refType="w" fact="0.0393"/>
          <dgm:constr type="h" for="ch" forName="Accent5" refType="h" fact="0.0451"/>
          <dgm:constr type="l" for="ch" forName="Accent6" refType="w" fact="0.2082"/>
          <dgm:constr type="t" for="ch" forName="Accent6" refType="h" fact="0.5117"/>
          <dgm:constr type="w" for="ch" forName="Accent6" refType="w" fact="0.0393"/>
          <dgm:constr type="h" for="ch" forName="Accent6" refType="h" fact="0.0451"/>
          <dgm:constr type="l" for="ch" forName="Child5" refType="w" fact="0.4219"/>
          <dgm:constr type="t" for="ch" forName="Child5" refType="h" fact="0"/>
          <dgm:constr type="w" for="ch" forName="Child5" refType="w" fact="0.1982"/>
          <dgm:constr type="h" for="ch" forName="Child5" refType="h" fact="0.2275"/>
          <dgm:constr type="l" for="ch" forName="Child4" refType="w" fact="0.2329"/>
          <dgm:constr type="t" for="ch" forName="Child4" refType="h" fact="0.7725"/>
          <dgm:constr type="w" for="ch" forName="Child4" refType="w" fact="0.1982"/>
          <dgm:constr type="h" for="ch" forName="Child4" refType="h" fact="0.2275"/>
          <dgm:constr type="l" for="ch" forName="Accent15" refType="w" fact="0.1775"/>
          <dgm:constr type="t" for="ch" forName="Accent15" refType="h" fact="0.2466"/>
          <dgm:constr type="w" for="ch" forName="Accent15" refType="w" fact="0.0393"/>
          <dgm:constr type="h" for="ch" forName="Accent15" refType="h" fact="0.0451"/>
          <dgm:constr type="l" for="ch" forName="Accent16" refType="w" fact="0.6351"/>
          <dgm:constr type="t" for="ch" forName="Accent16" refType="h" fact="0.056"/>
          <dgm:constr type="w" for="ch" forName="Accent16" refType="w" fact="0.0393"/>
          <dgm:constr type="h" for="ch" forName="Accent16" refType="h" fact="0.0451"/>
          <dgm:constr type="l" for="ch" forName="Accent13" refType="w" fact="0.4099"/>
          <dgm:constr type="t" for="ch" forName="Accent13" refType="h" fact="0.7648"/>
          <dgm:constr type="w" for="ch" forName="Accent13" refType="w" fact="0.0393"/>
          <dgm:constr type="h" for="ch" forName="Accent13" refType="h" fact="0.0451"/>
        </dgm:constrLst>
      </dgm:else>
    </dgm:choose>
    <dgm:forEach name="wrapper" axis="self" ptType="parTrans">
      <dgm:forEach name="accentRepeat1" axis="self">
        <dgm:layoutNode name="AccentHold1" styleLbl="node1">
          <dgm:alg type="sp"/>
          <dgm:shape xmlns:r="http://schemas.openxmlformats.org/officeDocument/2006/relationships" type="ellipse" r:blip="">
            <dgm:adjLst/>
          </dgm:shape>
          <dgm:presOf/>
        </dgm:layoutNode>
      </dgm:forEach>
      <dgm:forEach name="accentRepeat2" axis="self">
        <dgm:layoutNode name="AccentHold2" styleLbl="node1">
          <dgm:alg type="sp"/>
          <dgm:shape xmlns:r="http://schemas.openxmlformats.org/officeDocument/2006/relationships" type="ellipse" r:blip="">
            <dgm:adjLst/>
          </dgm:shape>
          <dgm:presOf/>
        </dgm:layoutNode>
      </dgm:forEach>
      <dgm:forEach name="accentRepeat3" axis="self">
        <dgm:layoutNode name="AccentHold3" styleLbl="node1">
          <dgm:alg type="sp"/>
          <dgm:shape xmlns:r="http://schemas.openxmlformats.org/officeDocument/2006/relationships" type="ellipse" r:blip="">
            <dgm:adjLst/>
          </dgm:shape>
          <dgm:presOf/>
        </dgm:layoutNode>
      </dgm:forEach>
    </dgm:forEach>
    <dgm:forEach name="Name8" axis="ch" ptType="node" cnt="1">
      <dgm:layoutNode name="Parent" styleLbl="node0">
        <dgm:varLst>
          <dgm:chMax val="5"/>
          <dgm:chPref val="5"/>
        </dgm:varLst>
        <dgm:alg type="tx"/>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ch" ptType="node" func="cnt" op="lte" val="4">
          <dgm:layoutNode name="Accent1" styleLbl="node1">
            <dgm:alg type="sp"/>
            <dgm:shape xmlns:r="http://schemas.openxmlformats.org/officeDocument/2006/relationships" type="ellipse" r:blip="">
              <dgm:adjLst/>
            </dgm:shape>
            <dgm:presOf/>
            <dgm:constrLst/>
          </dgm:layoutNode>
        </dgm:if>
        <dgm:else name="Name11"/>
      </dgm:choose>
      <dgm:layoutNode name="Accent2" styleLbl="node1">
        <dgm:alg type="sp"/>
        <dgm:shape xmlns:r="http://schemas.openxmlformats.org/officeDocument/2006/relationships" type="ellipse" r:blip="">
          <dgm:adjLst/>
        </dgm:shape>
        <dgm:presOf/>
        <dgm:constrLst/>
      </dgm:layoutNode>
      <dgm:layoutNode name="Accent3" styleLbl="node1">
        <dgm:alg type="sp"/>
        <dgm:shape xmlns:r="http://schemas.openxmlformats.org/officeDocument/2006/relationships" type="ellipse" r:blip="">
          <dgm:adjLst/>
        </dgm:shape>
        <dgm:presOf/>
        <dgm:constrLst/>
      </dgm:layoutNode>
      <dgm:layoutNode name="Accent4" styleLbl="node1">
        <dgm:alg type="sp"/>
        <dgm:shape xmlns:r="http://schemas.openxmlformats.org/officeDocument/2006/relationships" type="ellipse" r:blip="">
          <dgm:adjLst/>
        </dgm:shape>
        <dgm:presOf/>
        <dgm:constrLst/>
      </dgm:layoutNode>
      <dgm:layoutNode name="Accent5" styleLbl="node1">
        <dgm:alg type="sp"/>
        <dgm:shape xmlns:r="http://schemas.openxmlformats.org/officeDocument/2006/relationships" type="ellipse" r:blip="">
          <dgm:adjLst/>
        </dgm:shape>
        <dgm:presOf/>
        <dgm:constrLst/>
      </dgm:layoutNode>
      <dgm:layoutNode name="Accent6" styleLbl="node1">
        <dgm:alg type="sp"/>
        <dgm:shape xmlns:r="http://schemas.openxmlformats.org/officeDocument/2006/relationships" type="ellipse" r:blip="">
          <dgm:adjLst/>
        </dgm:shape>
        <dgm:presOf/>
        <dgm:constrLst/>
      </dgm:layoutNode>
    </dgm:forEach>
    <dgm:forEach name="Name12" axis="ch ch" ptType="node node" st="1 1" cnt="1 1">
      <dgm:layoutNode name="Child1"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7">
        <dgm:alg type="sp"/>
        <dgm:shape xmlns:r="http://schemas.openxmlformats.org/officeDocument/2006/relationships" r:blip="">
          <dgm:adjLst/>
        </dgm:shape>
        <dgm:presOf/>
        <dgm:constrLst/>
        <dgm:forEach name="Name13" ref="accentRepeat1"/>
      </dgm:layoutNode>
      <dgm:layoutNode name="Accent8">
        <dgm:alg type="sp"/>
        <dgm:shape xmlns:r="http://schemas.openxmlformats.org/officeDocument/2006/relationships" r:blip="">
          <dgm:adjLst/>
        </dgm:shape>
        <dgm:presOf/>
        <dgm:constrLst/>
        <dgm:forEach name="Name14" ref="accentRepeat2"/>
      </dgm:layoutNode>
    </dgm:forEach>
    <dgm:forEach name="Name15" axis="ch ch" ptType="node node" st="1 2" cnt="1 1">
      <dgm:layoutNode name="Child2"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9">
        <dgm:alg type="sp"/>
        <dgm:shape xmlns:r="http://schemas.openxmlformats.org/officeDocument/2006/relationships" r:blip="">
          <dgm:adjLst/>
        </dgm:shape>
        <dgm:presOf/>
        <dgm:constrLst/>
        <dgm:forEach name="Name16" ref="accentRepeat1"/>
      </dgm:layoutNode>
      <dgm:layoutNode name="Accent10">
        <dgm:alg type="sp"/>
        <dgm:shape xmlns:r="http://schemas.openxmlformats.org/officeDocument/2006/relationships" r:blip="">
          <dgm:adjLst/>
        </dgm:shape>
        <dgm:presOf/>
        <dgm:constrLst/>
        <dgm:forEach name="Name17" ref="accentRepeat2"/>
      </dgm:layoutNode>
      <dgm:layoutNode name="Accent11">
        <dgm:alg type="sp"/>
        <dgm:shape xmlns:r="http://schemas.openxmlformats.org/officeDocument/2006/relationships" r:blip="">
          <dgm:adjLst/>
        </dgm:shape>
        <dgm:presOf/>
        <dgm:constrLst/>
        <dgm:forEach name="Name18" ref="accentRepeat3"/>
      </dgm:layoutNode>
    </dgm:forEach>
    <dgm:forEach name="Name19" axis="ch ch" ptType="node node" st="1 3" cnt="1 1">
      <dgm:layoutNode name="Child3"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2">
        <dgm:alg type="sp"/>
        <dgm:shape xmlns:r="http://schemas.openxmlformats.org/officeDocument/2006/relationships" r:blip="">
          <dgm:adjLst/>
        </dgm:shape>
        <dgm:presOf/>
        <dgm:constrLst/>
        <dgm:forEach name="Name20" ref="accentRepeat1"/>
      </dgm:layoutNode>
    </dgm:forEach>
    <dgm:forEach name="Name21" axis="ch ch" ptType="node node" st="1 4" cnt="1 1">
      <dgm:layoutNode name="Child4"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3">
        <dgm:alg type="sp"/>
        <dgm:shape xmlns:r="http://schemas.openxmlformats.org/officeDocument/2006/relationships" r:blip="">
          <dgm:adjLst/>
        </dgm:shape>
        <dgm:presOf/>
        <dgm:constrLst/>
        <dgm:forEach name="Name22" ref="accentRepeat1"/>
      </dgm:layoutNode>
    </dgm:forEach>
    <dgm:forEach name="Name23" axis="ch ch" ptType="node node" st="1 5" cnt="1 1">
      <dgm:layoutNode name="Child5"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5">
        <dgm:alg type="sp"/>
        <dgm:shape xmlns:r="http://schemas.openxmlformats.org/officeDocument/2006/relationships" r:blip="">
          <dgm:adjLst/>
        </dgm:shape>
        <dgm:presOf/>
        <dgm:constrLst/>
        <dgm:forEach name="Name24" ref="accentRepeat2"/>
      </dgm:layoutNode>
      <dgm:layoutNode name="Accent16">
        <dgm:alg type="sp"/>
        <dgm:shape xmlns:r="http://schemas.openxmlformats.org/officeDocument/2006/relationships" r:blip="">
          <dgm:adjLst/>
        </dgm:shape>
        <dgm:presOf/>
        <dgm:constrLst/>
        <dgm:forEach name="Name25" ref="accentRepeat3"/>
      </dgm:layoutNode>
    </dgm:forEach>
  </dgm:layoutNode>
</dgm:layoutDef>
</file>

<file path=ppt/diagrams/layout4.xml><?xml version="1.0" encoding="utf-8"?>
<dgm:layoutDef xmlns:dgm="http://schemas.openxmlformats.org/drawingml/2006/diagram" xmlns:a="http://schemas.openxmlformats.org/drawingml/2006/main" uniqueId="urn:microsoft.com/office/officeart/2009/3/layout/CircleRelationship">
  <dgm:title val=""/>
  <dgm:desc val=""/>
  <dgm:catLst>
    <dgm:cat type="relationship" pri="1500"/>
  </dgm:catLst>
  <dgm:samp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sampData>
  <dgm:style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styleData>
  <dgm:clr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clrData>
  <dgm:layoutNode name="Name0">
    <dgm:varLst>
      <dgm:chMax val="1"/>
      <dgm:chPref val="1"/>
    </dgm:varLst>
    <dgm:shape xmlns:r="http://schemas.openxmlformats.org/officeDocument/2006/relationships" r:blip="">
      <dgm:adjLst/>
    </dgm:shape>
    <dgm:choose name="Name1">
      <dgm:if name="Name2" axis="ch ch" ptType="node node" func="cnt" op="equ" val="0">
        <dgm:alg type="composite">
          <dgm:param type="ar" val="0.98"/>
        </dgm:alg>
        <dgm:constrLst>
          <dgm:constr type="primFontSz" for="des" ptType="node" op="equ" val="65"/>
          <dgm:constr type="l" for="ch" forName="Parent" refType="w" fact="0"/>
          <dgm:constr type="t" for="ch" forName="Parent" refType="h" fact="0.039"/>
          <dgm:constr type="w" for="ch" forName="Parent" refType="w" fact="0.8734"/>
          <dgm:constr type="h" for="ch" forName="Parent" refType="h" fact="0.856"/>
          <dgm:constr type="l" for="ch" forName="Accent1" refType="w" fact="0.4984"/>
          <dgm:constr type="t" for="ch" forName="Accent1" refType="h" fact="0"/>
          <dgm:constr type="w" for="ch" forName="Accent1" refType="w" fact="0.0972"/>
          <dgm:constr type="h" for="ch" forName="Accent1" refType="h" fact="0.0952"/>
          <dgm:constr type="l" for="ch" forName="Accent2" refType="w" fact="0.2684"/>
          <dgm:constr type="t" for="ch" forName="Accent2" refType="h" fact="0.8314"/>
          <dgm:constr type="w" for="ch" forName="Accent2" refType="w" fact="0.0704"/>
          <dgm:constr type="h" for="ch" forName="Accent2" refType="h" fact="0.069"/>
          <dgm:constr type="l" for="ch" forName="Accent3" refType="w" fact="0.9296"/>
          <dgm:constr type="t" for="ch" forName="Accent3" refType="h" fact="0.3864"/>
          <dgm:constr type="w" for="ch" forName="Accent3" refType="w" fact="0.0704"/>
          <dgm:constr type="h" for="ch" forName="Accent3" refType="h" fact="0.069"/>
          <dgm:constr type="l" for="ch" forName="Accent4" refType="w" fact="0.5931"/>
          <dgm:constr type="t" for="ch" forName="Accent4" refType="h" fact="0.9048"/>
          <dgm:constr type="w" for="ch" forName="Accent4" refType="w" fact="0.0972"/>
          <dgm:constr type="h" for="ch" forName="Accent4" refType="h" fact="0.0952"/>
          <dgm:constr type="l" for="ch" forName="Accent5" refType="w" fact="0.2883"/>
          <dgm:constr type="t" for="ch" forName="Accent5" refType="h" fact="0.1353"/>
          <dgm:constr type="w" for="ch" forName="Accent5" refType="w" fact="0.0704"/>
          <dgm:constr type="h" for="ch" forName="Accent5" refType="h" fact="0.069"/>
          <dgm:constr type="l" for="ch" forName="Accent6" refType="w" fact="0.0666"/>
          <dgm:constr type="t" for="ch" forName="Accent6" refType="h" fact="0.53"/>
          <dgm:constr type="w" for="ch" forName="Accent6" refType="w" fact="0.0704"/>
          <dgm:constr type="h" for="ch" forName="Accent6" refType="h" fact="0.069"/>
        </dgm:constrLst>
      </dgm:if>
      <dgm:if name="Name3" axis="ch ch" ptType="node node" func="cnt" op="equ" val="1">
        <dgm:alg type="composite">
          <dgm:param type="ar" val="1.2476"/>
        </dgm:alg>
        <dgm:constrLst>
          <dgm:constr type="primFontSz" for="des" ptType="node" op="equ" val="65"/>
          <dgm:constr type="l" for="ch" forName="Parent" refType="w" fact="0.2145"/>
          <dgm:constr type="t" for="ch" forName="Parent" refType="h" fact="0.039"/>
          <dgm:constr type="w" for="ch" forName="Parent" refType="w" fact="0.6861"/>
          <dgm:constr type="h" for="ch" forName="Parent" refType="h" fact="0.856"/>
          <dgm:constr type="l" for="ch" forName="Accent8" refType="w" fact="0.0262"/>
          <dgm:constr type="t" for="ch" forName="Accent8" refType="h" fact="0.6434"/>
          <dgm:constr type="w" for="ch" forName="Accent8" refType="w" fact="0.138"/>
          <dgm:constr type="h" for="ch" forName="Accent8" refType="h" fact="0.1721"/>
          <dgm:constr type="l" for="ch" forName="Accent1" refType="w" fact="0.6059"/>
          <dgm:constr type="t" for="ch" forName="Accent1" refType="h" fact="0"/>
          <dgm:constr type="w" for="ch" forName="Accent1" refType="w" fact="0.0763"/>
          <dgm:constr type="h" for="ch" forName="Accent1" refType="h" fact="0.0952"/>
          <dgm:constr type="l" for="ch" forName="Accent2" refType="w" fact="0.4253"/>
          <dgm:constr type="t" for="ch" forName="Accent2" refType="h" fact="0.8314"/>
          <dgm:constr type="w" for="ch" forName="Accent2" refType="w" fact="0.0553"/>
          <dgm:constr type="h" for="ch" forName="Accent2" refType="h" fact="0.069"/>
          <dgm:constr type="l" for="ch" forName="Accent3" refType="w" fact="0.9447"/>
          <dgm:constr type="t" for="ch" forName="Accent3" refType="h" fact="0.3864"/>
          <dgm:constr type="w" for="ch" forName="Accent3" refType="w" fact="0.0553"/>
          <dgm:constr type="h" for="ch" forName="Accent3" refType="h" fact="0.069"/>
          <dgm:constr type="l" for="ch" forName="Child1" refType="w" fact="0"/>
          <dgm:constr type="t" for="ch" forName="Child1" refType="h" fact="0.1935"/>
          <dgm:constr type="w" for="ch" forName="Child1" refType="w" fact="0.2789"/>
          <dgm:constr type="h" for="ch" forName="Child1" refType="h" fact="0.3479"/>
          <dgm:constr type="l" for="ch" forName="Accent4" refType="w" fact="0.6803"/>
          <dgm:constr type="t" for="ch" forName="Accent4" refType="h" fact="0.9048"/>
          <dgm:constr type="w" for="ch" forName="Accent4" refType="w" fact="0.0763"/>
          <dgm:constr type="h" for="ch" forName="Accent4" refType="h" fact="0.0952"/>
          <dgm:constr type="l" for="ch" forName="Accent7" refType="w" fact="0.5287"/>
          <dgm:constr type="t" for="ch" forName="Accent7" refType="h" fact="0.1383"/>
          <dgm:constr type="w" for="ch" forName="Accent7" refType="w" fact="0.0763"/>
          <dgm:constr type="h" for="ch" forName="Accent7" refType="h" fact="0.0952"/>
          <dgm:constr type="l" for="ch" forName="Accent5" refType="w" fact="0.4409"/>
          <dgm:constr type="t" for="ch" forName="Accent5" refType="h" fact="0.1353"/>
          <dgm:constr type="w" for="ch" forName="Accent5" refType="w" fact="0.0553"/>
          <dgm:constr type="h" for="ch" forName="Accent5" refType="h" fact="0.069"/>
          <dgm:constr type="l" for="ch" forName="Accent6" refType="w" fact="0.2668"/>
          <dgm:constr type="t" for="ch" forName="Accent6" refType="h" fact="0.53"/>
          <dgm:constr type="w" for="ch" forName="Accent6" refType="w" fact="0.0553"/>
          <dgm:constr type="h" for="ch" forName="Accent6" refType="h" fact="0.069"/>
        </dgm:constrLst>
      </dgm:if>
      <dgm:if name="Name4" axis="ch ch" ptType="node node" func="cnt" op="equ" val="2">
        <dgm:alg type="composite">
          <dgm:param type="ar" val="1.592"/>
        </dgm:alg>
        <dgm:constrLst>
          <dgm:constr type="primFontSz" for="des" ptType="node" op="equ" val="65"/>
          <dgm:constr type="l" for="ch" forName="Parent" refType="w" fact="0.1886"/>
          <dgm:constr type="t" for="ch" forName="Parent" refType="h" fact="0.039"/>
          <dgm:constr type="w" for="ch" forName="Parent" refType="w" fact="0.5377"/>
          <dgm:constr type="h" for="ch" forName="Parent" refType="h" fact="0.856"/>
          <dgm:constr type="l" for="ch" forName="Accent8" refType="w" fact="0.0411"/>
          <dgm:constr type="t" for="ch" forName="Accent8" refType="h" fact="0.6434"/>
          <dgm:constr type="w" for="ch" forName="Accent8" refType="w" fact="0.1081"/>
          <dgm:constr type="h" for="ch" forName="Accent8" refType="h" fact="0.1721"/>
          <dgm:constr type="l" for="ch" forName="Accent1" refType="w" fact="0.4954"/>
          <dgm:constr type="t" for="ch" forName="Accent1" refType="h" fact="0"/>
          <dgm:constr type="w" for="ch" forName="Accent1" refType="w" fact="0.0598"/>
          <dgm:constr type="h" for="ch" forName="Accent1" refType="h" fact="0.0952"/>
          <dgm:constr type="l" for="ch" forName="Accent2" refType="w" fact="0.3538"/>
          <dgm:constr type="t" for="ch" forName="Accent2" refType="h" fact="0.8314"/>
          <dgm:constr type="w" for="ch" forName="Accent2" refType="w" fact="0.0433"/>
          <dgm:constr type="h" for="ch" forName="Accent2" refType="h" fact="0.069"/>
          <dgm:constr type="l" for="ch" forName="Accent3" refType="w" fact="0.7609"/>
          <dgm:constr type="t" for="ch" forName="Accent3" refType="h" fact="0.3864"/>
          <dgm:constr type="w" for="ch" forName="Accent3" refType="w" fact="0.0433"/>
          <dgm:constr type="h" for="ch" forName="Accent3" refType="h" fact="0.069"/>
          <dgm:constr type="l" for="ch" forName="Accent9" refType="w" fact="0.6839"/>
          <dgm:constr type="t" for="ch" forName="Accent9" refType="h" fact="0.27"/>
          <dgm:constr type="w" for="ch" forName="Accent9" refType="w" fact="0.0598"/>
          <dgm:constr type="h" for="ch" forName="Accent9" refType="h" fact="0.0952"/>
          <dgm:constr type="l" for="ch" forName="Child1" refType="w" fact="0.0206"/>
          <dgm:constr type="t" for="ch" forName="Child1" refType="h" fact="0.1935"/>
          <dgm:constr type="w" for="ch" forName="Child1" refType="w" fact="0.2186"/>
          <dgm:constr type="h" for="ch" forName="Child1" refType="h" fact="0.3479"/>
          <dgm:constr type="l" for="ch" forName="Child2" refType="w" fact="0.7814"/>
          <dgm:constr type="t" for="ch" forName="Child2" refType="h" fact="0.0298"/>
          <dgm:constr type="w" for="ch" forName="Child2" refType="w" fact="0.2186"/>
          <dgm:constr type="h" for="ch" forName="Child2" refType="h" fact="0.3479"/>
          <dgm:constr type="l" for="ch" forName="Accent10" refType="w" fact="0"/>
          <dgm:constr type="t" for="ch" forName="Accent10" refType="h" fact="0.8482"/>
          <dgm:constr type="w" for="ch" forName="Accent10" refType="w" fact="0.0433"/>
          <dgm:constr type="h" for="ch" forName="Accent10" refType="h" fact="0.069"/>
          <dgm:constr type="l" for="ch" forName="Accent11" refType="w" fact="0.4318"/>
          <dgm:constr type="t" for="ch" forName="Accent11" refType="h" fact="0.75"/>
          <dgm:constr type="w" for="ch" forName="Accent11" refType="w" fact="0.0433"/>
          <dgm:constr type="h" for="ch" forName="Accent11" refType="h" fact="0.069"/>
          <dgm:constr type="l" for="ch" forName="Accent7" refType="w" fact="0.4349"/>
          <dgm:constr type="t" for="ch" forName="Accent7" refType="h" fact="0.1383"/>
          <dgm:constr type="w" for="ch" forName="Accent7" refType="w" fact="0.0598"/>
          <dgm:constr type="h" for="ch" forName="Accent7" refType="h" fact="0.0952"/>
          <dgm:constr type="l" for="ch" forName="Accent5" refType="w" fact="0.3661"/>
          <dgm:constr type="t" for="ch" forName="Accent5" refType="h" fact="0.1353"/>
          <dgm:constr type="w" for="ch" forName="Accent5" refType="w" fact="0.0433"/>
          <dgm:constr type="h" for="ch" forName="Accent5" refType="h" fact="0.069"/>
          <dgm:constr type="l" for="ch" forName="Accent6" refType="w" fact="0.2296"/>
          <dgm:constr type="t" for="ch" forName="Accent6" refType="h" fact="0.53"/>
          <dgm:constr type="w" for="ch" forName="Accent6" refType="w" fact="0.0433"/>
          <dgm:constr type="h" for="ch" forName="Accent6" refType="h" fact="0.069"/>
          <dgm:constr type="l" for="ch" forName="Accent4" refType="w" fact="0.5537"/>
          <dgm:constr type="t" for="ch" forName="Accent4" refType="h" fact="0.9048"/>
          <dgm:constr type="w" for="ch" forName="Accent4" refType="w" fact="0.0598"/>
          <dgm:constr type="h" for="ch" forName="Accent4" refType="h" fact="0.0952"/>
        </dgm:constrLst>
      </dgm:if>
      <dgm:if name="Name5" axis="ch ch" ptType="node node" func="cnt" op="equ" val="3">
        <dgm:alg type="composite">
          <dgm:param type="ar" val="1.7557"/>
        </dgm:alg>
        <dgm:constrLst>
          <dgm:constr type="primFontSz" for="des" ptType="node" op="equ" val="65"/>
          <dgm:constr type="l" for="ch" forName="Parent" refType="w" fact="0.171"/>
          <dgm:constr type="t" for="ch" forName="Parent" refType="h" fact="0.039"/>
          <dgm:constr type="w" for="ch" forName="Parent" refType="w" fact="0.4875"/>
          <dgm:constr type="h" for="ch" forName="Parent" refType="h" fact="0.856"/>
          <dgm:constr type="l" for="ch" forName="Accent8" refType="w" fact="0.0373"/>
          <dgm:constr type="t" for="ch" forName="Accent8" refType="h" fact="0.6434"/>
          <dgm:constr type="w" for="ch" forName="Accent8" refType="w" fact="0.098"/>
          <dgm:constr type="h" for="ch" forName="Accent8" refType="h" fact="0.1721"/>
          <dgm:constr type="l" for="ch" forName="Accent1" refType="w" fact="0.4492"/>
          <dgm:constr type="t" for="ch" forName="Accent1" refType="h" fact="0"/>
          <dgm:constr type="w" for="ch" forName="Accent1" refType="w" fact="0.0542"/>
          <dgm:constr type="h" for="ch" forName="Accent1" refType="h" fact="0.0952"/>
          <dgm:constr type="l" for="ch" forName="Accent2" refType="w" fact="0.3209"/>
          <dgm:constr type="t" for="ch" forName="Accent2" refType="h" fact="0.8314"/>
          <dgm:constr type="w" for="ch" forName="Accent2" refType="w" fact="0.0393"/>
          <dgm:constr type="h" for="ch" forName="Accent2" refType="h" fact="0.069"/>
          <dgm:constr type="l" for="ch" forName="Accent3" refType="w" fact="0.6899"/>
          <dgm:constr type="t" for="ch" forName="Accent3" refType="h" fact="0.3864"/>
          <dgm:constr type="w" for="ch" forName="Accent3" refType="w" fact="0.0393"/>
          <dgm:constr type="h" for="ch" forName="Accent3" refType="h" fact="0.069"/>
          <dgm:constr type="l" for="ch" forName="Accent9" refType="w" fact="0.6201"/>
          <dgm:constr type="t" for="ch" forName="Accent9" refType="h" fact="0.27"/>
          <dgm:constr type="w" for="ch" forName="Accent9" refType="w" fact="0.0542"/>
          <dgm:constr type="h" for="ch" forName="Accent9" refType="h" fact="0.0952"/>
          <dgm:constr type="l" for="ch" forName="Child1" refType="w" fact="0.0186"/>
          <dgm:constr type="t" for="ch" forName="Child1" refType="h" fact="0.1935"/>
          <dgm:constr type="w" for="ch" forName="Child1" refType="w" fact="0.1982"/>
          <dgm:constr type="h" for="ch" forName="Child1" refType="h" fact="0.3479"/>
          <dgm:constr type="l" for="ch" forName="Child2" refType="w" fact="0.7086"/>
          <dgm:constr type="t" for="ch" forName="Child2" refType="h" fact="0.0298"/>
          <dgm:constr type="w" for="ch" forName="Child2" refType="w" fact="0.1982"/>
          <dgm:constr type="h" for="ch" forName="Child2" refType="h" fact="0.3479"/>
          <dgm:constr type="l" for="ch" forName="Child3" refType="w" fact="0.8018"/>
          <dgm:constr type="t" for="ch" forName="Child3" refType="h" fact="0.6312"/>
          <dgm:constr type="w" for="ch" forName="Child3" refType="w" fact="0.1982"/>
          <dgm:constr type="h" for="ch" forName="Child3" refType="h" fact="0.3479"/>
          <dgm:constr type="l" for="ch" forName="Accent12" refType="w" fact="0.7459"/>
          <dgm:constr type="t" for="ch" forName="Accent12" refType="h" fact="0.619"/>
          <dgm:constr type="w" for="ch" forName="Accent12" refType="w" fact="0.0393"/>
          <dgm:constr type="h" for="ch" forName="Accent12" refType="h" fact="0.069"/>
          <dgm:constr type="l" for="ch" forName="Accent4" refType="w" fact="0.5021"/>
          <dgm:constr type="t" for="ch" forName="Accent4" refType="h" fact="0.9048"/>
          <dgm:constr type="w" for="ch" forName="Accent4" refType="w" fact="0.0542"/>
          <dgm:constr type="h" for="ch" forName="Accent4" refType="h" fact="0.0952"/>
          <dgm:constr type="l" for="ch" forName="Accent10" refType="w" fact="0"/>
          <dgm:constr type="t" for="ch" forName="Accent10" refType="h" fact="0.8482"/>
          <dgm:constr type="w" for="ch" forName="Accent10" refType="w" fact="0.0393"/>
          <dgm:constr type="h" for="ch" forName="Accent10" refType="h" fact="0.069"/>
          <dgm:constr type="l" for="ch" forName="Accent11" refType="w" fact="0.3916"/>
          <dgm:constr type="t" for="ch" forName="Accent11" refType="h" fact="0.75"/>
          <dgm:constr type="w" for="ch" forName="Accent11" refType="w" fact="0.0393"/>
          <dgm:constr type="h" for="ch" forName="Accent11" refType="h" fact="0.069"/>
          <dgm:constr type="l" for="ch" forName="Accent7" refType="w" fact="0.3944"/>
          <dgm:constr type="t" for="ch" forName="Accent7" refType="h" fact="0.1383"/>
          <dgm:constr type="w" for="ch" forName="Accent7" refType="w" fact="0.0542"/>
          <dgm:constr type="h" for="ch" forName="Accent7" refType="h" fact="0.0952"/>
          <dgm:constr type="l" for="ch" forName="Accent5" refType="w" fact="0.3319"/>
          <dgm:constr type="t" for="ch" forName="Accent5" refType="h" fact="0.1353"/>
          <dgm:constr type="w" for="ch" forName="Accent5" refType="w" fact="0.0393"/>
          <dgm:constr type="h" for="ch" forName="Accent5" refType="h" fact="0.069"/>
          <dgm:constr type="l" for="ch" forName="Accent6" refType="w" fact="0.2082"/>
          <dgm:constr type="t" for="ch" forName="Accent6" refType="h" fact="0.53"/>
          <dgm:constr type="w" for="ch" forName="Accent6" refType="w" fact="0.0393"/>
          <dgm:constr type="h" for="ch" forName="Accent6" refType="h" fact="0.069"/>
        </dgm:constrLst>
      </dgm:if>
      <dgm:if name="Name6" axis="ch ch" ptType="node node" func="cnt" op="equ" val="4">
        <dgm:alg type="composite">
          <dgm:param type="ar" val="1.3749"/>
        </dgm:alg>
        <dgm:constrLst>
          <dgm:constr type="primFontSz" for="des" ptType="node" op="equ" val="65"/>
          <dgm:constr type="l" for="ch" forName="Parent" refType="w" fact="0.171"/>
          <dgm:constr type="t" for="ch" forName="Parent" refType="h" fact="0.0306"/>
          <dgm:constr type="w" for="ch" forName="Parent" refType="w" fact="0.4875"/>
          <dgm:constr type="h" for="ch" forName="Parent" refType="h" fact="0.6703"/>
          <dgm:constr type="l" for="ch" forName="Accent8" refType="w" fact="0.0373"/>
          <dgm:constr type="t" for="ch" forName="Accent8" refType="h" fact="0.5038"/>
          <dgm:constr type="w" for="ch" forName="Accent8" refType="w" fact="0.098"/>
          <dgm:constr type="h" for="ch" forName="Accent8" refType="h" fact="0.1348"/>
          <dgm:constr type="l" for="ch" forName="Accent1" refType="w" fact="0.4492"/>
          <dgm:constr type="t" for="ch" forName="Accent1" refType="h" fact="0"/>
          <dgm:constr type="w" for="ch" forName="Accent1" refType="w" fact="0.0542"/>
          <dgm:constr type="h" for="ch" forName="Accent1" refType="h" fact="0.0746"/>
          <dgm:constr type="l" for="ch" forName="Accent2" refType="w" fact="0.3209"/>
          <dgm:constr type="t" for="ch" forName="Accent2" refType="h" fact="0.6511"/>
          <dgm:constr type="w" for="ch" forName="Accent2" refType="w" fact="0.0393"/>
          <dgm:constr type="h" for="ch" forName="Accent2" refType="h" fact="0.054"/>
          <dgm:constr type="l" for="ch" forName="Accent3" refType="w" fact="0.6899"/>
          <dgm:constr type="t" for="ch" forName="Accent3" refType="h" fact="0.3026"/>
          <dgm:constr type="w" for="ch" forName="Accent3" refType="w" fact="0.0393"/>
          <dgm:constr type="h" for="ch" forName="Accent3" refType="h" fact="0.054"/>
          <dgm:constr type="l" for="ch" forName="Accent9" refType="w" fact="0.6201"/>
          <dgm:constr type="t" for="ch" forName="Accent9" refType="h" fact="0.2115"/>
          <dgm:constr type="w" for="ch" forName="Accent9" refType="w" fact="0.0542"/>
          <dgm:constr type="h" for="ch" forName="Accent9" refType="h" fact="0.0746"/>
          <dgm:constr type="l" for="ch" forName="Child1" refType="w" fact="0.0186"/>
          <dgm:constr type="t" for="ch" forName="Child1" refType="h" fact="0.1515"/>
          <dgm:constr type="w" for="ch" forName="Child1" refType="w" fact="0.1982"/>
          <dgm:constr type="h" for="ch" forName="Child1" refType="h" fact="0.2725"/>
          <dgm:constr type="l" for="ch" forName="Child2" refType="w" fact="0.7086"/>
          <dgm:constr type="t" for="ch" forName="Child2" refType="h" fact="0.0233"/>
          <dgm:constr type="w" for="ch" forName="Child2" refType="w" fact="0.1982"/>
          <dgm:constr type="h" for="ch" forName="Child2" refType="h" fact="0.2725"/>
          <dgm:constr type="l" for="ch" forName="Child3" refType="w" fact="0.8018"/>
          <dgm:constr type="t" for="ch" forName="Child3" refType="h" fact="0.4943"/>
          <dgm:constr type="w" for="ch" forName="Child3" refType="w" fact="0.1982"/>
          <dgm:constr type="h" for="ch" forName="Child3" refType="h" fact="0.2725"/>
          <dgm:constr type="l" for="ch" forName="Accent12" refType="w" fact="0.7459"/>
          <dgm:constr type="t" for="ch" forName="Accent12" refType="h" fact="0.4848"/>
          <dgm:constr type="w" for="ch" forName="Accent12" refType="w" fact="0.0393"/>
          <dgm:constr type="h" for="ch" forName="Accent12" refType="h" fact="0.054"/>
          <dgm:constr type="l" for="ch" forName="Accent4" refType="w" fact="0.5021"/>
          <dgm:constr type="t" for="ch" forName="Accent4" refType="h" fact="0.7085"/>
          <dgm:constr type="w" for="ch" forName="Accent4" refType="w" fact="0.0542"/>
          <dgm:constr type="h" for="ch" forName="Accent4" refType="h" fact="0.0746"/>
          <dgm:constr type="l" for="ch" forName="Accent10" refType="w" fact="0"/>
          <dgm:constr type="t" for="ch" forName="Accent10" refType="h" fact="0.6642"/>
          <dgm:constr type="w" for="ch" forName="Accent10" refType="w" fact="0.0393"/>
          <dgm:constr type="h" for="ch" forName="Accent10" refType="h" fact="0.054"/>
          <dgm:constr type="l" for="ch" forName="Accent11" refType="w" fact="0.3916"/>
          <dgm:constr type="t" for="ch" forName="Accent11" refType="h" fact="0.5873"/>
          <dgm:constr type="w" for="ch" forName="Accent11" refType="w" fact="0.0393"/>
          <dgm:constr type="h" for="ch" forName="Accent11" refType="h" fact="0.054"/>
          <dgm:constr type="l" for="ch" forName="Accent7" refType="w" fact="0.3944"/>
          <dgm:constr type="t" for="ch" forName="Accent7" refType="h" fact="0.1083"/>
          <dgm:constr type="w" for="ch" forName="Accent7" refType="w" fact="0.0542"/>
          <dgm:constr type="h" for="ch" forName="Accent7" refType="h" fact="0.0746"/>
          <dgm:constr type="l" for="ch" forName="Accent5" refType="w" fact="0.3319"/>
          <dgm:constr type="t" for="ch" forName="Accent5" refType="h" fact="0.1059"/>
          <dgm:constr type="w" for="ch" forName="Accent5" refType="w" fact="0.0393"/>
          <dgm:constr type="h" for="ch" forName="Accent5" refType="h" fact="0.054"/>
          <dgm:constr type="l" for="ch" forName="Accent6" refType="w" fact="0.2082"/>
          <dgm:constr type="t" for="ch" forName="Accent6" refType="h" fact="0.4151"/>
          <dgm:constr type="w" for="ch" forName="Accent6" refType="w" fact="0.0393"/>
          <dgm:constr type="h" for="ch" forName="Accent6" refType="h" fact="0.054"/>
          <dgm:constr type="l" for="ch" forName="Child4" refType="w" fact="0.2329"/>
          <dgm:constr type="t" for="ch" forName="Child4" refType="h" fact="0.7275"/>
          <dgm:constr type="w" for="ch" forName="Child4" refType="w" fact="0.1982"/>
          <dgm:constr type="h" for="ch" forName="Child4" refType="h" fact="0.2725"/>
          <dgm:constr type="l" for="ch" forName="Accent13" refType="w" fact="0.4099"/>
          <dgm:constr type="t" for="ch" forName="Accent13" refType="h" fact="0.7183"/>
          <dgm:constr type="w" for="ch" forName="Accent13" refType="w" fact="0.0393"/>
          <dgm:constr type="h" for="ch" forName="Accent13" refType="h" fact="0.054"/>
        </dgm:constrLst>
      </dgm:if>
      <dgm:else name="Name7">
        <dgm:alg type="composite">
          <dgm:param type="ar" val="1.1477"/>
        </dgm:alg>
        <dgm:constrLst>
          <dgm:constr type="primFontSz" for="des" ptType="node" op="equ" val="65"/>
          <dgm:constr type="l" for="ch" forName="Parent" refType="w" fact="0.171"/>
          <dgm:constr type="t" for="ch" forName="Parent" refType="h" fact="0.1907"/>
          <dgm:constr type="w" for="ch" forName="Parent" refType="w" fact="0.4875"/>
          <dgm:constr type="h" for="ch" forName="Parent" refType="h" fact="0.5596"/>
          <dgm:constr type="l" for="ch" forName="Accent8" refType="w" fact="0.0373"/>
          <dgm:constr type="t" for="ch" forName="Accent8" refType="h" fact="0.5858"/>
          <dgm:constr type="w" for="ch" forName="Accent8" refType="w" fact="0.098"/>
          <dgm:constr type="h" for="ch" forName="Accent8" refType="h" fact="0.1125"/>
          <dgm:constr type="l" for="ch" forName="Accent1" refType="w" fact="0.4492"/>
          <dgm:constr type="t" for="ch" forName="Accent1" refType="h" fact="0.1652"/>
          <dgm:constr type="w" for="ch" forName="Accent1" refType="w" fact="0.0542"/>
          <dgm:constr type="h" for="ch" forName="Accent1" refType="h" fact="0.0623"/>
          <dgm:constr type="l" for="ch" forName="Accent2" refType="w" fact="0.3209"/>
          <dgm:constr type="t" for="ch" forName="Accent2" refType="h" fact="0.7087"/>
          <dgm:constr type="w" for="ch" forName="Accent2" refType="w" fact="0.0393"/>
          <dgm:constr type="h" for="ch" forName="Accent2" refType="h" fact="0.0451"/>
          <dgm:constr type="l" for="ch" forName="Accent3" refType="w" fact="0.6899"/>
          <dgm:constr type="t" for="ch" forName="Accent3" refType="h" fact="0.4178"/>
          <dgm:constr type="w" for="ch" forName="Accent3" refType="w" fact="0.0393"/>
          <dgm:constr type="h" for="ch" forName="Accent3" refType="h" fact="0.0451"/>
          <dgm:constr type="l" for="ch" forName="Accent9" refType="w" fact="0.6201"/>
          <dgm:constr type="t" for="ch" forName="Accent9" refType="h" fact="0.3417"/>
          <dgm:constr type="w" for="ch" forName="Accent9" refType="w" fact="0.0542"/>
          <dgm:constr type="h" for="ch" forName="Accent9" refType="h" fact="0.0623"/>
          <dgm:constr type="l" for="ch" forName="Child1" refType="w" fact="0.0186"/>
          <dgm:constr type="t" for="ch" forName="Child1" refType="h" fact="0.2917"/>
          <dgm:constr type="w" for="ch" forName="Child1" refType="w" fact="0.1982"/>
          <dgm:constr type="h" for="ch" forName="Child1" refType="h" fact="0.2275"/>
          <dgm:constr type="l" for="ch" forName="Child2" refType="w" fact="0.7086"/>
          <dgm:constr type="t" for="ch" forName="Child2" refType="h" fact="0.1847"/>
          <dgm:constr type="w" for="ch" forName="Child2" refType="w" fact="0.1982"/>
          <dgm:constr type="h" for="ch" forName="Child2" refType="h" fact="0.2275"/>
          <dgm:constr type="l" for="ch" forName="Child3" refType="w" fact="0.8018"/>
          <dgm:constr type="t" for="ch" forName="Child3" refType="h" fact="0.5778"/>
          <dgm:constr type="w" for="ch" forName="Child3" refType="w" fact="0.1982"/>
          <dgm:constr type="h" for="ch" forName="Child3" refType="h" fact="0.2275"/>
          <dgm:constr type="l" for="ch" forName="Accent12" refType="w" fact="0.7459"/>
          <dgm:constr type="t" for="ch" forName="Accent12" refType="h" fact="0.5699"/>
          <dgm:constr type="w" for="ch" forName="Accent12" refType="w" fact="0.0393"/>
          <dgm:constr type="h" for="ch" forName="Accent12" refType="h" fact="0.0451"/>
          <dgm:constr type="l" for="ch" forName="Accent4" refType="w" fact="0.5021"/>
          <dgm:constr type="t" for="ch" forName="Accent4" refType="h" fact="0.7567"/>
          <dgm:constr type="w" for="ch" forName="Accent4" refType="w" fact="0.0542"/>
          <dgm:constr type="h" for="ch" forName="Accent4" refType="h" fact="0.0623"/>
          <dgm:constr type="l" for="ch" forName="Accent10" refType="w" fact="0"/>
          <dgm:constr type="t" for="ch" forName="Accent10" refType="h" fact="0.7197"/>
          <dgm:constr type="w" for="ch" forName="Accent10" refType="w" fact="0.0393"/>
          <dgm:constr type="h" for="ch" forName="Accent10" refType="h" fact="0.0451"/>
          <dgm:constr type="l" for="ch" forName="Accent11" refType="w" fact="0.3916"/>
          <dgm:constr type="t" for="ch" forName="Accent11" refType="h" fact="0.6555"/>
          <dgm:constr type="w" for="ch" forName="Accent11" refType="w" fact="0.0393"/>
          <dgm:constr type="h" for="ch" forName="Accent11" refType="h" fact="0.0451"/>
          <dgm:constr type="l" for="ch" forName="Accent7" refType="w" fact="0.3944"/>
          <dgm:constr type="t" for="ch" forName="Accent7" refType="h" fact="0.2556"/>
          <dgm:constr type="w" for="ch" forName="Accent7" refType="w" fact="0.0542"/>
          <dgm:constr type="h" for="ch" forName="Accent7" refType="h" fact="0.0623"/>
          <dgm:constr type="l" for="ch" forName="Accent5" refType="w" fact="0.3319"/>
          <dgm:constr type="t" for="ch" forName="Accent5" refType="h" fact="0.2536"/>
          <dgm:constr type="w" for="ch" forName="Accent5" refType="w" fact="0.0393"/>
          <dgm:constr type="h" for="ch" forName="Accent5" refType="h" fact="0.0451"/>
          <dgm:constr type="l" for="ch" forName="Accent6" refType="w" fact="0.2082"/>
          <dgm:constr type="t" for="ch" forName="Accent6" refType="h" fact="0.5117"/>
          <dgm:constr type="w" for="ch" forName="Accent6" refType="w" fact="0.0393"/>
          <dgm:constr type="h" for="ch" forName="Accent6" refType="h" fact="0.0451"/>
          <dgm:constr type="l" for="ch" forName="Child5" refType="w" fact="0.4219"/>
          <dgm:constr type="t" for="ch" forName="Child5" refType="h" fact="0"/>
          <dgm:constr type="w" for="ch" forName="Child5" refType="w" fact="0.1982"/>
          <dgm:constr type="h" for="ch" forName="Child5" refType="h" fact="0.2275"/>
          <dgm:constr type="l" for="ch" forName="Child4" refType="w" fact="0.2329"/>
          <dgm:constr type="t" for="ch" forName="Child4" refType="h" fact="0.7725"/>
          <dgm:constr type="w" for="ch" forName="Child4" refType="w" fact="0.1982"/>
          <dgm:constr type="h" for="ch" forName="Child4" refType="h" fact="0.2275"/>
          <dgm:constr type="l" for="ch" forName="Accent15" refType="w" fact="0.1775"/>
          <dgm:constr type="t" for="ch" forName="Accent15" refType="h" fact="0.2466"/>
          <dgm:constr type="w" for="ch" forName="Accent15" refType="w" fact="0.0393"/>
          <dgm:constr type="h" for="ch" forName="Accent15" refType="h" fact="0.0451"/>
          <dgm:constr type="l" for="ch" forName="Accent16" refType="w" fact="0.6351"/>
          <dgm:constr type="t" for="ch" forName="Accent16" refType="h" fact="0.056"/>
          <dgm:constr type="w" for="ch" forName="Accent16" refType="w" fact="0.0393"/>
          <dgm:constr type="h" for="ch" forName="Accent16" refType="h" fact="0.0451"/>
          <dgm:constr type="l" for="ch" forName="Accent13" refType="w" fact="0.4099"/>
          <dgm:constr type="t" for="ch" forName="Accent13" refType="h" fact="0.7648"/>
          <dgm:constr type="w" for="ch" forName="Accent13" refType="w" fact="0.0393"/>
          <dgm:constr type="h" for="ch" forName="Accent13" refType="h" fact="0.0451"/>
        </dgm:constrLst>
      </dgm:else>
    </dgm:choose>
    <dgm:forEach name="wrapper" axis="self" ptType="parTrans">
      <dgm:forEach name="accentRepeat1" axis="self">
        <dgm:layoutNode name="AccentHold1" styleLbl="node1">
          <dgm:alg type="sp"/>
          <dgm:shape xmlns:r="http://schemas.openxmlformats.org/officeDocument/2006/relationships" type="ellipse" r:blip="">
            <dgm:adjLst/>
          </dgm:shape>
          <dgm:presOf/>
        </dgm:layoutNode>
      </dgm:forEach>
      <dgm:forEach name="accentRepeat2" axis="self">
        <dgm:layoutNode name="AccentHold2" styleLbl="node1">
          <dgm:alg type="sp"/>
          <dgm:shape xmlns:r="http://schemas.openxmlformats.org/officeDocument/2006/relationships" type="ellipse" r:blip="">
            <dgm:adjLst/>
          </dgm:shape>
          <dgm:presOf/>
        </dgm:layoutNode>
      </dgm:forEach>
      <dgm:forEach name="accentRepeat3" axis="self">
        <dgm:layoutNode name="AccentHold3" styleLbl="node1">
          <dgm:alg type="sp"/>
          <dgm:shape xmlns:r="http://schemas.openxmlformats.org/officeDocument/2006/relationships" type="ellipse" r:blip="">
            <dgm:adjLst/>
          </dgm:shape>
          <dgm:presOf/>
        </dgm:layoutNode>
      </dgm:forEach>
    </dgm:forEach>
    <dgm:forEach name="Name8" axis="ch" ptType="node" cnt="1">
      <dgm:layoutNode name="Parent" styleLbl="node0">
        <dgm:varLst>
          <dgm:chMax val="5"/>
          <dgm:chPref val="5"/>
        </dgm:varLst>
        <dgm:alg type="tx"/>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ch" ptType="node" func="cnt" op="lte" val="4">
          <dgm:layoutNode name="Accent1" styleLbl="node1">
            <dgm:alg type="sp"/>
            <dgm:shape xmlns:r="http://schemas.openxmlformats.org/officeDocument/2006/relationships" type="ellipse" r:blip="">
              <dgm:adjLst/>
            </dgm:shape>
            <dgm:presOf/>
            <dgm:constrLst/>
          </dgm:layoutNode>
        </dgm:if>
        <dgm:else name="Name11"/>
      </dgm:choose>
      <dgm:layoutNode name="Accent2" styleLbl="node1">
        <dgm:alg type="sp"/>
        <dgm:shape xmlns:r="http://schemas.openxmlformats.org/officeDocument/2006/relationships" type="ellipse" r:blip="">
          <dgm:adjLst/>
        </dgm:shape>
        <dgm:presOf/>
        <dgm:constrLst/>
      </dgm:layoutNode>
      <dgm:layoutNode name="Accent3" styleLbl="node1">
        <dgm:alg type="sp"/>
        <dgm:shape xmlns:r="http://schemas.openxmlformats.org/officeDocument/2006/relationships" type="ellipse" r:blip="">
          <dgm:adjLst/>
        </dgm:shape>
        <dgm:presOf/>
        <dgm:constrLst/>
      </dgm:layoutNode>
      <dgm:layoutNode name="Accent4" styleLbl="node1">
        <dgm:alg type="sp"/>
        <dgm:shape xmlns:r="http://schemas.openxmlformats.org/officeDocument/2006/relationships" type="ellipse" r:blip="">
          <dgm:adjLst/>
        </dgm:shape>
        <dgm:presOf/>
        <dgm:constrLst/>
      </dgm:layoutNode>
      <dgm:layoutNode name="Accent5" styleLbl="node1">
        <dgm:alg type="sp"/>
        <dgm:shape xmlns:r="http://schemas.openxmlformats.org/officeDocument/2006/relationships" type="ellipse" r:blip="">
          <dgm:adjLst/>
        </dgm:shape>
        <dgm:presOf/>
        <dgm:constrLst/>
      </dgm:layoutNode>
      <dgm:layoutNode name="Accent6" styleLbl="node1">
        <dgm:alg type="sp"/>
        <dgm:shape xmlns:r="http://schemas.openxmlformats.org/officeDocument/2006/relationships" type="ellipse" r:blip="">
          <dgm:adjLst/>
        </dgm:shape>
        <dgm:presOf/>
        <dgm:constrLst/>
      </dgm:layoutNode>
    </dgm:forEach>
    <dgm:forEach name="Name12" axis="ch ch" ptType="node node" st="1 1" cnt="1 1">
      <dgm:layoutNode name="Child1"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7">
        <dgm:alg type="sp"/>
        <dgm:shape xmlns:r="http://schemas.openxmlformats.org/officeDocument/2006/relationships" r:blip="">
          <dgm:adjLst/>
        </dgm:shape>
        <dgm:presOf/>
        <dgm:constrLst/>
        <dgm:forEach name="Name13" ref="accentRepeat1"/>
      </dgm:layoutNode>
      <dgm:layoutNode name="Accent8">
        <dgm:alg type="sp"/>
        <dgm:shape xmlns:r="http://schemas.openxmlformats.org/officeDocument/2006/relationships" r:blip="">
          <dgm:adjLst/>
        </dgm:shape>
        <dgm:presOf/>
        <dgm:constrLst/>
        <dgm:forEach name="Name14" ref="accentRepeat2"/>
      </dgm:layoutNode>
    </dgm:forEach>
    <dgm:forEach name="Name15" axis="ch ch" ptType="node node" st="1 2" cnt="1 1">
      <dgm:layoutNode name="Child2"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9">
        <dgm:alg type="sp"/>
        <dgm:shape xmlns:r="http://schemas.openxmlformats.org/officeDocument/2006/relationships" r:blip="">
          <dgm:adjLst/>
        </dgm:shape>
        <dgm:presOf/>
        <dgm:constrLst/>
        <dgm:forEach name="Name16" ref="accentRepeat1"/>
      </dgm:layoutNode>
      <dgm:layoutNode name="Accent10">
        <dgm:alg type="sp"/>
        <dgm:shape xmlns:r="http://schemas.openxmlformats.org/officeDocument/2006/relationships" r:blip="">
          <dgm:adjLst/>
        </dgm:shape>
        <dgm:presOf/>
        <dgm:constrLst/>
        <dgm:forEach name="Name17" ref="accentRepeat2"/>
      </dgm:layoutNode>
      <dgm:layoutNode name="Accent11">
        <dgm:alg type="sp"/>
        <dgm:shape xmlns:r="http://schemas.openxmlformats.org/officeDocument/2006/relationships" r:blip="">
          <dgm:adjLst/>
        </dgm:shape>
        <dgm:presOf/>
        <dgm:constrLst/>
        <dgm:forEach name="Name18" ref="accentRepeat3"/>
      </dgm:layoutNode>
    </dgm:forEach>
    <dgm:forEach name="Name19" axis="ch ch" ptType="node node" st="1 3" cnt="1 1">
      <dgm:layoutNode name="Child3"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2">
        <dgm:alg type="sp"/>
        <dgm:shape xmlns:r="http://schemas.openxmlformats.org/officeDocument/2006/relationships" r:blip="">
          <dgm:adjLst/>
        </dgm:shape>
        <dgm:presOf/>
        <dgm:constrLst/>
        <dgm:forEach name="Name20" ref="accentRepeat1"/>
      </dgm:layoutNode>
    </dgm:forEach>
    <dgm:forEach name="Name21" axis="ch ch" ptType="node node" st="1 4" cnt="1 1">
      <dgm:layoutNode name="Child4"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3">
        <dgm:alg type="sp"/>
        <dgm:shape xmlns:r="http://schemas.openxmlformats.org/officeDocument/2006/relationships" r:blip="">
          <dgm:adjLst/>
        </dgm:shape>
        <dgm:presOf/>
        <dgm:constrLst/>
        <dgm:forEach name="Name22" ref="accentRepeat1"/>
      </dgm:layoutNode>
    </dgm:forEach>
    <dgm:forEach name="Name23" axis="ch ch" ptType="node node" st="1 5" cnt="1 1">
      <dgm:layoutNode name="Child5"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5">
        <dgm:alg type="sp"/>
        <dgm:shape xmlns:r="http://schemas.openxmlformats.org/officeDocument/2006/relationships" r:blip="">
          <dgm:adjLst/>
        </dgm:shape>
        <dgm:presOf/>
        <dgm:constrLst/>
        <dgm:forEach name="Name24" ref="accentRepeat2"/>
      </dgm:layoutNode>
      <dgm:layoutNode name="Accent16">
        <dgm:alg type="sp"/>
        <dgm:shape xmlns:r="http://schemas.openxmlformats.org/officeDocument/2006/relationships" r:blip="">
          <dgm:adjLst/>
        </dgm:shape>
        <dgm:presOf/>
        <dgm:constrLst/>
        <dgm:forEach name="Name25" ref="accentRepeat3"/>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47181C26-53E3-6548-8E41-22763450D067}" type="datetimeFigureOut">
              <a:rPr lang="fr-FR" smtClean="0"/>
              <a:t>15/07/2016</a:t>
            </a:fld>
            <a:endParaRPr lang="fr-FR"/>
          </a:p>
        </p:txBody>
      </p:sp>
      <p:sp>
        <p:nvSpPr>
          <p:cNvPr id="4" name="Espace réservé de l'image des diapositives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FD9758F5-B0D8-0345-892C-E81391747862}" type="slidenum">
              <a:rPr lang="fr-FR" smtClean="0"/>
              <a:t>‹N°›</a:t>
            </a:fld>
            <a:endParaRPr lang="fr-FR"/>
          </a:p>
        </p:txBody>
      </p:sp>
    </p:spTree>
    <p:extLst>
      <p:ext uri="{BB962C8B-B14F-4D97-AF65-F5344CB8AC3E}">
        <p14:creationId xmlns:p14="http://schemas.microsoft.com/office/powerpoint/2010/main" val="4038625986"/>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D9758F5-B0D8-0345-892C-E81391747862}" type="slidenum">
              <a:rPr lang="fr-FR" smtClean="0"/>
              <a:t>2</a:t>
            </a:fld>
            <a:endParaRPr lang="fr-FR"/>
          </a:p>
        </p:txBody>
      </p:sp>
    </p:spTree>
    <p:extLst>
      <p:ext uri="{BB962C8B-B14F-4D97-AF65-F5344CB8AC3E}">
        <p14:creationId xmlns:p14="http://schemas.microsoft.com/office/powerpoint/2010/main" val="33961086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fr-FR" dirty="0"/>
              <a:t>CD: 10 minutes</a:t>
            </a:r>
          </a:p>
          <a:p>
            <a:endParaRPr lang="fr-FR" dirty="0"/>
          </a:p>
        </p:txBody>
      </p:sp>
      <p:sp>
        <p:nvSpPr>
          <p:cNvPr id="4" name="Espace réservé du numéro de diapositive 3"/>
          <p:cNvSpPr>
            <a:spLocks noGrp="1"/>
          </p:cNvSpPr>
          <p:nvPr>
            <p:ph type="sldNum" sz="quarter" idx="10"/>
          </p:nvPr>
        </p:nvSpPr>
        <p:spPr/>
        <p:txBody>
          <a:bodyPr/>
          <a:lstStyle/>
          <a:p>
            <a:fld id="{FD9758F5-B0D8-0345-892C-E81391747862}" type="slidenum">
              <a:rPr lang="fr-FR" smtClean="0"/>
              <a:t>3</a:t>
            </a:fld>
            <a:endParaRPr lang="fr-FR"/>
          </a:p>
        </p:txBody>
      </p:sp>
    </p:spTree>
    <p:extLst>
      <p:ext uri="{BB962C8B-B14F-4D97-AF65-F5344CB8AC3E}">
        <p14:creationId xmlns:p14="http://schemas.microsoft.com/office/powerpoint/2010/main" val="78842822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200" i="0" kern="1200" baseline="0" dirty="0">
                <a:solidFill>
                  <a:schemeClr val="tx1"/>
                </a:solidFill>
                <a:effectLst/>
                <a:latin typeface="Arial" charset="0"/>
                <a:ea typeface="ＭＳ Ｐゴシック" charset="0"/>
                <a:cs typeface="Arial" charset="0"/>
              </a:rPr>
              <a:t>Pas de révolution</a:t>
            </a:r>
          </a:p>
          <a:p>
            <a:pPr marL="0" marR="0" indent="0" algn="l" defTabSz="914400" rtl="0" eaLnBrk="1" fontAlgn="auto" latinLnBrk="0" hangingPunct="1">
              <a:lnSpc>
                <a:spcPct val="100000"/>
              </a:lnSpc>
              <a:spcBef>
                <a:spcPts val="0"/>
              </a:spcBef>
              <a:spcAft>
                <a:spcPts val="0"/>
              </a:spcAft>
              <a:buClrTx/>
              <a:buSzTx/>
              <a:buFontTx/>
              <a:buNone/>
              <a:tabLst/>
              <a:defRPr/>
            </a:pPr>
            <a:r>
              <a:rPr lang="fr-FR" sz="1200" i="0" kern="1200" baseline="0" dirty="0">
                <a:solidFill>
                  <a:schemeClr val="tx1"/>
                </a:solidFill>
                <a:effectLst/>
                <a:latin typeface="Arial" charset="0"/>
                <a:ea typeface="ＭＳ Ｐゴシック" charset="0"/>
                <a:cs typeface="Arial" charset="0"/>
              </a:rPr>
              <a:t>Différent des 6 approches, des centres d’Intérêt, programme de 2008</a:t>
            </a:r>
            <a:endParaRPr lang="fr-FR" sz="1200" i="0" kern="1200" dirty="0">
              <a:solidFill>
                <a:schemeClr val="tx1"/>
              </a:solidFill>
              <a:effectLst/>
              <a:latin typeface="Arial" charset="0"/>
              <a:ea typeface="ＭＳ Ｐゴシック" charset="0"/>
              <a:cs typeface="Arial" charset="0"/>
            </a:endParaRPr>
          </a:p>
          <a:p>
            <a:r>
              <a:rPr lang="fr-FR" sz="1200" kern="1200" dirty="0">
                <a:solidFill>
                  <a:schemeClr val="tx1"/>
                </a:solidFill>
                <a:effectLst/>
                <a:latin typeface="Arial" charset="0"/>
                <a:ea typeface="ＭＳ Ｐゴシック" charset="0"/>
                <a:cs typeface="Arial" charset="0"/>
              </a:rPr>
              <a:t>Doyen IGEN STI, séminaire des</a:t>
            </a:r>
            <a:r>
              <a:rPr lang="fr-FR" sz="1200" kern="1200" baseline="0" dirty="0">
                <a:solidFill>
                  <a:schemeClr val="tx1"/>
                </a:solidFill>
                <a:effectLst/>
                <a:latin typeface="Arial" charset="0"/>
                <a:ea typeface="ＭＳ Ｐゴシック" charset="0"/>
                <a:cs typeface="Arial" charset="0"/>
              </a:rPr>
              <a:t> IA-IPR STI, mai 2015</a:t>
            </a:r>
          </a:p>
          <a:p>
            <a:r>
              <a:rPr lang="fr-FR" sz="1200" i="1" kern="1200" baseline="0" dirty="0">
                <a:solidFill>
                  <a:schemeClr val="tx1"/>
                </a:solidFill>
                <a:effectLst/>
                <a:latin typeface="Arial" charset="0"/>
                <a:ea typeface="ＭＳ Ｐゴシック" charset="0"/>
                <a:cs typeface="Arial" charset="0"/>
              </a:rPr>
              <a:t>Numéro 200 de la revue Technologie</a:t>
            </a:r>
          </a:p>
          <a:p>
            <a:r>
              <a:rPr lang="fr-FR" sz="1200" i="0" kern="1200" baseline="0" dirty="0">
                <a:solidFill>
                  <a:schemeClr val="tx1"/>
                </a:solidFill>
                <a:effectLst/>
                <a:latin typeface="Arial" charset="0"/>
                <a:ea typeface="ＭＳ Ｐゴシック" charset="0"/>
                <a:cs typeface="Arial" charset="0"/>
              </a:rPr>
              <a:t>Structure, matrice nouvelle.</a:t>
            </a:r>
          </a:p>
          <a:p>
            <a:endParaRPr lang="fr-FR" sz="1200" i="0" kern="1200" baseline="0" dirty="0">
              <a:solidFill>
                <a:schemeClr val="tx1"/>
              </a:solidFill>
              <a:effectLst/>
              <a:latin typeface="Arial" charset="0"/>
              <a:ea typeface="ＭＳ Ｐゴシック" charset="0"/>
              <a:cs typeface="Arial" charset="0"/>
            </a:endParaRPr>
          </a:p>
          <a:p>
            <a:r>
              <a:rPr lang="fr-FR" sz="1200" kern="1200" dirty="0">
                <a:solidFill>
                  <a:schemeClr val="tx1"/>
                </a:solidFill>
                <a:effectLst/>
                <a:latin typeface="Arial" charset="0"/>
                <a:ea typeface="ＭＳ Ｐゴシック" charset="0"/>
                <a:cs typeface="Arial" charset="0"/>
              </a:rPr>
              <a:t>« De par ces trois dimensions, la technologie participe à la construction et l’acquisition des compétences du socle. Discipline de synthèse et porteuse de démarches pédagogiques innovantes (pédagogie inversée, démarche de projet, pédagogie partagée, faire pour apprendre, etc.), elle nécessite également des apports de connaissances qui lui sont propres. Les outils numériques sont au cœur de l’enseignement de la technologie, de la modélisation du réel dans la dimension scientifique, de l’usage citoyen dans la dimension socioculturelle et de l’innovation et de la créativité dans la dimension de l’ingénierie-design-métiers d’arts et d’industries. L’informatique révèle toute sa puissance en installant une chaine numérique complète prenant en charge toutes les étapes de conception, de l’expression du besoin à la réalisation matérielle sur les machines. La perte du sens de la matière qui en découle est compensée par la réalisation « d’artefacts » par des systèmes d’impression 3D. »</a:t>
            </a:r>
          </a:p>
        </p:txBody>
      </p:sp>
      <p:sp>
        <p:nvSpPr>
          <p:cNvPr id="4" name="Espace réservé du numéro de diapositive 3"/>
          <p:cNvSpPr>
            <a:spLocks noGrp="1"/>
          </p:cNvSpPr>
          <p:nvPr>
            <p:ph type="sldNum" sz="quarter" idx="10"/>
          </p:nvPr>
        </p:nvSpPr>
        <p:spPr/>
        <p:txBody>
          <a:bodyPr/>
          <a:lstStyle/>
          <a:p>
            <a:fld id="{EBE4CCA1-E92D-4594-86D3-C740F0A78DDC}" type="slidenum">
              <a:rPr lang="fr-FR" smtClean="0">
                <a:solidFill>
                  <a:srgbClr val="000000"/>
                </a:solidFill>
              </a:rPr>
              <a:pPr/>
              <a:t>6</a:t>
            </a:fld>
            <a:endParaRPr lang="fr-FR">
              <a:solidFill>
                <a:srgbClr val="000000"/>
              </a:solidFill>
            </a:endParaRPr>
          </a:p>
        </p:txBody>
      </p:sp>
    </p:spTree>
    <p:extLst>
      <p:ext uri="{BB962C8B-B14F-4D97-AF65-F5344CB8AC3E}">
        <p14:creationId xmlns:p14="http://schemas.microsoft.com/office/powerpoint/2010/main" val="335422218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Cadre général, nouvelle matrice</a:t>
            </a:r>
          </a:p>
          <a:p>
            <a:r>
              <a:rPr lang="fr-FR" dirty="0"/>
              <a:t>Toile de fond,</a:t>
            </a:r>
            <a:r>
              <a:rPr lang="fr-FR" baseline="0" dirty="0"/>
              <a:t> paysage pour positionner et donner le cadre</a:t>
            </a:r>
          </a:p>
          <a:p>
            <a:r>
              <a:rPr lang="fr-FR" baseline="0" dirty="0"/>
              <a:t>Il n’y a pas à faire de leçons sur</a:t>
            </a:r>
            <a:endParaRPr lang="fr-FR" dirty="0"/>
          </a:p>
          <a:p>
            <a:r>
              <a:rPr lang="fr-FR" dirty="0"/>
              <a:t>3 dimensions à explorer en complémentarité. Cf. doc accompagnement p.</a:t>
            </a:r>
          </a:p>
          <a:p>
            <a:r>
              <a:rPr lang="fr-FR" dirty="0"/>
              <a:t>3 thématiques + informatique et programmation en écho à – 3 en SVT -  4 thèmes en SPC en « interdépendance »</a:t>
            </a:r>
          </a:p>
          <a:p>
            <a:r>
              <a:rPr lang="fr-FR" dirty="0"/>
              <a:t>Il existe des polarisations</a:t>
            </a:r>
          </a:p>
        </p:txBody>
      </p:sp>
      <p:sp>
        <p:nvSpPr>
          <p:cNvPr id="4" name="Espace réservé du numéro de diapositive 3"/>
          <p:cNvSpPr>
            <a:spLocks noGrp="1"/>
          </p:cNvSpPr>
          <p:nvPr>
            <p:ph type="sldNum" sz="quarter" idx="10"/>
          </p:nvPr>
        </p:nvSpPr>
        <p:spPr/>
        <p:txBody>
          <a:bodyPr/>
          <a:lstStyle/>
          <a:p>
            <a:fld id="{2BE2FAE7-E8FB-4320-B267-E826B0E072B3}" type="slidenum">
              <a:rPr lang="fr-FR" smtClean="0"/>
              <a:t>7</a:t>
            </a:fld>
            <a:endParaRPr lang="fr-FR"/>
          </a:p>
        </p:txBody>
      </p:sp>
    </p:spTree>
    <p:extLst>
      <p:ext uri="{BB962C8B-B14F-4D97-AF65-F5344CB8AC3E}">
        <p14:creationId xmlns:p14="http://schemas.microsoft.com/office/powerpoint/2010/main" val="357386166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Espace réservé de l'image des diapositives 1"/>
          <p:cNvSpPr>
            <a:spLocks noGrp="1" noRot="1" noChangeAspect="1" noTextEdit="1"/>
          </p:cNvSpPr>
          <p:nvPr>
            <p:ph type="sldImg"/>
          </p:nvPr>
        </p:nvSpPr>
        <p:spPr bwMode="auto">
          <a:noFill/>
          <a:ln>
            <a:solidFill>
              <a:srgbClr val="000000"/>
            </a:solidFill>
            <a:miter lim="800000"/>
            <a:headEnd/>
            <a:tailEnd/>
          </a:ln>
        </p:spPr>
      </p:sp>
      <p:sp>
        <p:nvSpPr>
          <p:cNvPr id="32771" name="Espace réservé des commentaires 2"/>
          <p:cNvSpPr>
            <a:spLocks noGrp="1"/>
          </p:cNvSpPr>
          <p:nvPr>
            <p:ph type="body" idx="1"/>
          </p:nvPr>
        </p:nvSpPr>
        <p:spPr bwMode="auto">
          <a:noFill/>
        </p:spPr>
        <p:txBody>
          <a:bodyPr wrap="square" numCol="1" anchor="t" anchorCtr="0" compatLnSpc="1">
            <a:prstTxWarp prst="textNoShape">
              <a:avLst/>
            </a:prstTxWarp>
          </a:bodyPr>
          <a:lstStyle/>
          <a:p>
            <a:r>
              <a:rPr lang="fr-FR" sz="1200" dirty="0">
                <a:solidFill>
                  <a:srgbClr val="000000"/>
                </a:solidFill>
                <a:effectLst/>
                <a:latin typeface="Arial"/>
                <a:ea typeface="Calibri"/>
              </a:rPr>
              <a:t>L'interdisciplinarité suppose un dialogue et l'échange de connaissances, d'analyses, de méthodes entre deux ou plusieurs disciplines. Elle implique qu'il y ait des interactions et un enrichissement mutuel entre plusieurs spécialistes. </a:t>
            </a:r>
            <a:br>
              <a:rPr lang="fr-FR" sz="1200" dirty="0">
                <a:solidFill>
                  <a:srgbClr val="000000"/>
                </a:solidFill>
                <a:effectLst/>
                <a:latin typeface="Arial"/>
                <a:ea typeface="Calibri"/>
              </a:rPr>
            </a:br>
            <a:endParaRPr lang="fr-FR" altLang="fr-FR" dirty="0"/>
          </a:p>
        </p:txBody>
      </p:sp>
      <p:sp>
        <p:nvSpPr>
          <p:cNvPr id="32772" name="Espace réservé du numéro de diapositive 3"/>
          <p:cNvSpPr>
            <a:spLocks noGrp="1"/>
          </p:cNvSpPr>
          <p:nvPr>
            <p:ph type="sldNum" sz="quarter" idx="5"/>
          </p:nvPr>
        </p:nvSpPr>
        <p:spPr bwMode="auto">
          <a:noFill/>
          <a:ln>
            <a:miter lim="800000"/>
            <a:headEnd/>
            <a:tailEnd/>
          </a:ln>
        </p:spPr>
        <p:txBody>
          <a:bodyPr/>
          <a:lstStyle/>
          <a:p>
            <a:fld id="{D4A127EC-D77E-4051-8F92-88D0F054FF22}" type="slidenum">
              <a:rPr lang="fr-FR" altLang="fr-FR"/>
              <a:pPr/>
              <a:t>23</a:t>
            </a:fld>
            <a:endParaRPr lang="fr-FR" altLang="fr-F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72707" name="Espace réservé des commentaires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fr-FR">
              <a:latin typeface="Calibri" charset="0"/>
            </a:endParaRPr>
          </a:p>
        </p:txBody>
      </p:sp>
      <p:sp>
        <p:nvSpPr>
          <p:cNvPr id="30724" name="Espace réservé du numéro de diapositive 3"/>
          <p:cNvSpPr>
            <a:spLocks noGrp="1"/>
          </p:cNvSpPr>
          <p:nvPr>
            <p:ph type="sldNum" sz="quarter" idx="5"/>
          </p:nvPr>
        </p:nvSpPr>
        <p:spPr bwMode="auto">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charset="0"/>
                <a:ea typeface="ＭＳ Ｐゴシック" charset="0"/>
                <a:cs typeface="Arial" charset="0"/>
              </a:defRPr>
            </a:lvl1pPr>
            <a:lvl2pPr marL="742950" indent="-285750" eaLnBrk="0" hangingPunct="0">
              <a:defRPr>
                <a:solidFill>
                  <a:schemeClr val="tx1"/>
                </a:solidFill>
                <a:latin typeface="Calibri" charset="0"/>
                <a:ea typeface="Arial" charset="0"/>
                <a:cs typeface="Arial" charset="0"/>
              </a:defRPr>
            </a:lvl2pPr>
            <a:lvl3pPr marL="1143000" indent="-228600" eaLnBrk="0" hangingPunct="0">
              <a:defRPr>
                <a:solidFill>
                  <a:schemeClr val="tx1"/>
                </a:solidFill>
                <a:latin typeface="Calibri" charset="0"/>
                <a:ea typeface="Arial" charset="0"/>
                <a:cs typeface="Arial" charset="0"/>
              </a:defRPr>
            </a:lvl3pPr>
            <a:lvl4pPr marL="1600200" indent="-228600" eaLnBrk="0" hangingPunct="0">
              <a:defRPr>
                <a:solidFill>
                  <a:schemeClr val="tx1"/>
                </a:solidFill>
                <a:latin typeface="Calibri" charset="0"/>
                <a:ea typeface="Arial" charset="0"/>
                <a:cs typeface="Arial" charset="0"/>
              </a:defRPr>
            </a:lvl4pPr>
            <a:lvl5pPr marL="2057400" indent="-228600" eaLnBrk="0" hangingPunct="0">
              <a:defRPr>
                <a:solidFill>
                  <a:schemeClr val="tx1"/>
                </a:solidFill>
                <a:latin typeface="Calibri" charset="0"/>
                <a:ea typeface="Arial" charset="0"/>
                <a:cs typeface="Arial" charset="0"/>
              </a:defRPr>
            </a:lvl5pPr>
            <a:lvl6pPr marL="2514600" indent="-228600" eaLnBrk="0" fontAlgn="base" hangingPunct="0">
              <a:spcBef>
                <a:spcPct val="0"/>
              </a:spcBef>
              <a:spcAft>
                <a:spcPct val="0"/>
              </a:spcAft>
              <a:defRPr>
                <a:solidFill>
                  <a:schemeClr val="tx1"/>
                </a:solidFill>
                <a:latin typeface="Calibri" charset="0"/>
                <a:ea typeface="Arial" charset="0"/>
                <a:cs typeface="Arial" charset="0"/>
              </a:defRPr>
            </a:lvl6pPr>
            <a:lvl7pPr marL="2971800" indent="-228600" eaLnBrk="0" fontAlgn="base" hangingPunct="0">
              <a:spcBef>
                <a:spcPct val="0"/>
              </a:spcBef>
              <a:spcAft>
                <a:spcPct val="0"/>
              </a:spcAft>
              <a:defRPr>
                <a:solidFill>
                  <a:schemeClr val="tx1"/>
                </a:solidFill>
                <a:latin typeface="Calibri" charset="0"/>
                <a:ea typeface="Arial" charset="0"/>
                <a:cs typeface="Arial" charset="0"/>
              </a:defRPr>
            </a:lvl7pPr>
            <a:lvl8pPr marL="3429000" indent="-228600" eaLnBrk="0" fontAlgn="base" hangingPunct="0">
              <a:spcBef>
                <a:spcPct val="0"/>
              </a:spcBef>
              <a:spcAft>
                <a:spcPct val="0"/>
              </a:spcAft>
              <a:defRPr>
                <a:solidFill>
                  <a:schemeClr val="tx1"/>
                </a:solidFill>
                <a:latin typeface="Calibri" charset="0"/>
                <a:ea typeface="Arial" charset="0"/>
                <a:cs typeface="Arial" charset="0"/>
              </a:defRPr>
            </a:lvl8pPr>
            <a:lvl9pPr marL="3886200" indent="-228600" eaLnBrk="0" fontAlgn="base" hangingPunct="0">
              <a:spcBef>
                <a:spcPct val="0"/>
              </a:spcBef>
              <a:spcAft>
                <a:spcPct val="0"/>
              </a:spcAft>
              <a:defRPr>
                <a:solidFill>
                  <a:schemeClr val="tx1"/>
                </a:solidFill>
                <a:latin typeface="Calibri" charset="0"/>
                <a:ea typeface="Arial" charset="0"/>
                <a:cs typeface="Arial" charset="0"/>
              </a:defRPr>
            </a:lvl9pPr>
          </a:lstStyle>
          <a:p>
            <a:pPr eaLnBrk="1" hangingPunct="1"/>
            <a:fld id="{8F0E2F96-741F-2D48-BEDA-8F1A1188D131}" type="slidenum">
              <a:rPr lang="fr-FR"/>
              <a:pPr eaLnBrk="1" hangingPunct="1"/>
              <a:t>31</a:t>
            </a:fld>
            <a:endParaRPr lang="fr-F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30’ VB</a:t>
            </a:r>
          </a:p>
        </p:txBody>
      </p:sp>
      <p:sp>
        <p:nvSpPr>
          <p:cNvPr id="4" name="Espace réservé du numéro de diapositive 3"/>
          <p:cNvSpPr>
            <a:spLocks noGrp="1"/>
          </p:cNvSpPr>
          <p:nvPr>
            <p:ph type="sldNum" sz="quarter" idx="10"/>
          </p:nvPr>
        </p:nvSpPr>
        <p:spPr/>
        <p:txBody>
          <a:bodyPr/>
          <a:lstStyle/>
          <a:p>
            <a:fld id="{FD9758F5-B0D8-0345-892C-E81391747862}" type="slidenum">
              <a:rPr lang="fr-FR" smtClean="0"/>
              <a:t>79</a:t>
            </a:fld>
            <a:endParaRPr lang="fr-FR"/>
          </a:p>
        </p:txBody>
      </p:sp>
    </p:spTree>
    <p:extLst>
      <p:ext uri="{BB962C8B-B14F-4D97-AF65-F5344CB8AC3E}">
        <p14:creationId xmlns:p14="http://schemas.microsoft.com/office/powerpoint/2010/main" val="14351672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pic>
        <p:nvPicPr>
          <p:cNvPr id="4" name="Image 15" descr="fond modele.eps"/>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4925"/>
            <a:ext cx="9193213" cy="6892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re 1"/>
          <p:cNvSpPr>
            <a:spLocks noGrp="1"/>
          </p:cNvSpPr>
          <p:nvPr>
            <p:ph type="ctrTitle"/>
          </p:nvPr>
        </p:nvSpPr>
        <p:spPr>
          <a:xfrm>
            <a:off x="0" y="1306286"/>
            <a:ext cx="7451154" cy="1207008"/>
          </a:xfrm>
        </p:spPr>
        <p:txBody>
          <a:bodyPr/>
          <a:lstStyle>
            <a:lvl1pPr>
              <a:defRPr sz="4000"/>
            </a:lvl1pPr>
          </a:lstStyle>
          <a:p>
            <a:r>
              <a:rPr lang="fr-FR"/>
              <a:t>Cliquez et modifiez le titre</a:t>
            </a:r>
            <a:endParaRPr lang="fr-FR" dirty="0"/>
          </a:p>
        </p:txBody>
      </p:sp>
      <p:sp>
        <p:nvSpPr>
          <p:cNvPr id="3" name="Sous-titre 2"/>
          <p:cNvSpPr>
            <a:spLocks noGrp="1"/>
          </p:cNvSpPr>
          <p:nvPr>
            <p:ph type="subTitle" idx="1"/>
          </p:nvPr>
        </p:nvSpPr>
        <p:spPr>
          <a:xfrm>
            <a:off x="4531070" y="3901316"/>
            <a:ext cx="4370832" cy="1752600"/>
          </a:xfrm>
        </p:spPr>
        <p:txBody>
          <a:bodyPr/>
          <a:lstStyle>
            <a:lvl1pPr marL="0" indent="0" algn="ctr">
              <a:buNone/>
              <a:defRPr sz="28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Cliquez pour modifier le style des sous-titres du masque</a:t>
            </a:r>
            <a:endParaRPr lang="fr-FR" dirty="0"/>
          </a:p>
        </p:txBody>
      </p:sp>
      <p:sp>
        <p:nvSpPr>
          <p:cNvPr id="5" name="Espace réservé de la date 3"/>
          <p:cNvSpPr>
            <a:spLocks noGrp="1"/>
          </p:cNvSpPr>
          <p:nvPr>
            <p:ph type="dt" sz="half" idx="10"/>
          </p:nvPr>
        </p:nvSpPr>
        <p:spPr/>
        <p:txBody>
          <a:bodyPr/>
          <a:lstStyle>
            <a:lvl1pPr>
              <a:defRPr/>
            </a:lvl1pPr>
          </a:lstStyle>
          <a:p>
            <a:pPr>
              <a:defRPr/>
            </a:pPr>
            <a:fld id="{DFF45246-A457-E246-BEA6-B704BFA97E9E}" type="datetimeFigureOut">
              <a:rPr lang="fr-FR"/>
              <a:pPr>
                <a:defRPr/>
              </a:pPr>
              <a:t>15/07/2016</a:t>
            </a:fld>
            <a:endParaRPr lang="fr-FR"/>
          </a:p>
        </p:txBody>
      </p:sp>
      <p:sp>
        <p:nvSpPr>
          <p:cNvPr id="6" name="Espace réservé du pied de page 4"/>
          <p:cNvSpPr>
            <a:spLocks noGrp="1"/>
          </p:cNvSpPr>
          <p:nvPr>
            <p:ph type="ftr" sz="quarter" idx="11"/>
          </p:nvPr>
        </p:nvSpPr>
        <p:spPr/>
        <p:txBody>
          <a:bodyPr/>
          <a:lstStyle>
            <a:lvl1pPr>
              <a:defRPr/>
            </a:lvl1pPr>
          </a:lstStyle>
          <a:p>
            <a:pPr>
              <a:defRPr/>
            </a:pPr>
            <a:endParaRPr lang="fr-FR"/>
          </a:p>
        </p:txBody>
      </p:sp>
    </p:spTree>
    <p:extLst>
      <p:ext uri="{BB962C8B-B14F-4D97-AF65-F5344CB8AC3E}">
        <p14:creationId xmlns:p14="http://schemas.microsoft.com/office/powerpoint/2010/main" val="190808649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et modifiez le titre</a:t>
            </a:r>
          </a:p>
        </p:txBody>
      </p:sp>
      <p:sp>
        <p:nvSpPr>
          <p:cNvPr id="3" name="Espace réservé du texte vertical 2"/>
          <p:cNvSpPr>
            <a:spLocks noGrp="1"/>
          </p:cNvSpPr>
          <p:nvPr>
            <p:ph type="body" orient="vert" idx="1"/>
          </p:nvPr>
        </p:nvSpPr>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lvl1pPr algn="r">
              <a:defRPr/>
            </a:lvl1pPr>
          </a:lstStyle>
          <a:p>
            <a:pPr>
              <a:defRPr/>
            </a:pPr>
            <a:fld id="{E3EC0078-E2D3-A54C-96C4-0EA9A87DF281}" type="datetimeFigureOut">
              <a:rPr lang="fr-FR"/>
              <a:pPr>
                <a:defRPr/>
              </a:pPr>
              <a:t>15/07/2016</a:t>
            </a:fld>
            <a:endParaRPr lang="fr-FR"/>
          </a:p>
        </p:txBody>
      </p:sp>
      <p:sp>
        <p:nvSpPr>
          <p:cNvPr id="5" name="Espace réservé du pied de page 4"/>
          <p:cNvSpPr>
            <a:spLocks noGrp="1"/>
          </p:cNvSpPr>
          <p:nvPr>
            <p:ph type="ftr" sz="quarter" idx="11"/>
          </p:nvPr>
        </p:nvSpPr>
        <p:spPr/>
        <p:txBody>
          <a:bodyPr/>
          <a:lstStyle>
            <a:lvl1pPr>
              <a:defRPr/>
            </a:lvl1pPr>
          </a:lstStyle>
          <a:p>
            <a:pPr>
              <a:defRPr/>
            </a:pPr>
            <a:endParaRPr lang="fr-FR"/>
          </a:p>
        </p:txBody>
      </p:sp>
    </p:spTree>
    <p:extLst>
      <p:ext uri="{BB962C8B-B14F-4D97-AF65-F5344CB8AC3E}">
        <p14:creationId xmlns:p14="http://schemas.microsoft.com/office/powerpoint/2010/main" val="368152185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Cliquez et modifiez le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lvl1pPr algn="r">
              <a:defRPr/>
            </a:lvl1pPr>
          </a:lstStyle>
          <a:p>
            <a:pPr>
              <a:defRPr/>
            </a:pPr>
            <a:fld id="{3AFA47B7-15DE-8A48-AA22-B0BAEA64757A}" type="datetimeFigureOut">
              <a:rPr lang="fr-FR"/>
              <a:pPr>
                <a:defRPr/>
              </a:pPr>
              <a:t>15/07/2016</a:t>
            </a:fld>
            <a:endParaRPr lang="fr-FR"/>
          </a:p>
        </p:txBody>
      </p:sp>
      <p:sp>
        <p:nvSpPr>
          <p:cNvPr id="5" name="Espace réservé du pied de page 4"/>
          <p:cNvSpPr>
            <a:spLocks noGrp="1"/>
          </p:cNvSpPr>
          <p:nvPr>
            <p:ph type="ftr" sz="quarter" idx="11"/>
          </p:nvPr>
        </p:nvSpPr>
        <p:spPr/>
        <p:txBody>
          <a:bodyPr/>
          <a:lstStyle>
            <a:lvl1pPr>
              <a:defRPr/>
            </a:lvl1pPr>
          </a:lstStyle>
          <a:p>
            <a:pPr>
              <a:defRPr/>
            </a:pPr>
            <a:endParaRPr lang="fr-FR"/>
          </a:p>
        </p:txBody>
      </p:sp>
    </p:spTree>
    <p:extLst>
      <p:ext uri="{BB962C8B-B14F-4D97-AF65-F5344CB8AC3E}">
        <p14:creationId xmlns:p14="http://schemas.microsoft.com/office/powerpoint/2010/main" val="331665705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a:xfrm>
            <a:off x="1382232" y="36513"/>
            <a:ext cx="7304567" cy="1207496"/>
          </a:xfrm>
        </p:spPr>
        <p:txBody>
          <a:bodyPr/>
          <a:lstStyle>
            <a:lvl1pPr>
              <a:defRPr sz="3600"/>
            </a:lvl1pPr>
          </a:lstStyle>
          <a:p>
            <a:r>
              <a:rPr lang="fr-FR"/>
              <a:t>Cliquez et modifiez le titre</a:t>
            </a:r>
          </a:p>
        </p:txBody>
      </p:sp>
      <p:sp>
        <p:nvSpPr>
          <p:cNvPr id="3" name="Espace réservé du contenu 2"/>
          <p:cNvSpPr>
            <a:spLocks noGrp="1"/>
          </p:cNvSpPr>
          <p:nvPr>
            <p:ph idx="1"/>
          </p:nvPr>
        </p:nvSpPr>
        <p:spPr>
          <a:xfrm>
            <a:off x="457200" y="1244010"/>
            <a:ext cx="8229600" cy="4882154"/>
          </a:xfrm>
        </p:spPr>
        <p:txBody>
          <a:bodyPr/>
          <a:lstStyle>
            <a:lvl1pPr>
              <a:defRPr sz="2800" b="1">
                <a:solidFill>
                  <a:srgbClr val="C00000"/>
                </a:solidFill>
              </a:defRPr>
            </a:lvl1pPr>
          </a:lstStyle>
          <a:p>
            <a:pPr lvl="0"/>
            <a:r>
              <a:rPr lang="fr-FR" dirty="0"/>
              <a:t>Cliquez pour modifier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4" name="Espace réservé de la date 3"/>
          <p:cNvSpPr>
            <a:spLocks noGrp="1"/>
          </p:cNvSpPr>
          <p:nvPr>
            <p:ph type="dt" sz="half" idx="10"/>
          </p:nvPr>
        </p:nvSpPr>
        <p:spPr/>
        <p:txBody>
          <a:bodyPr/>
          <a:lstStyle>
            <a:lvl1pPr>
              <a:defRPr/>
            </a:lvl1pPr>
          </a:lstStyle>
          <a:p>
            <a:pPr>
              <a:defRPr/>
            </a:pPr>
            <a:fld id="{FC392809-D8D6-9D42-B4A4-7EC7967EAFFA}" type="datetimeFigureOut">
              <a:rPr lang="fr-FR"/>
              <a:pPr>
                <a:defRPr/>
              </a:pPr>
              <a:t>15/07/2016</a:t>
            </a:fld>
            <a:endParaRPr lang="fr-FR"/>
          </a:p>
        </p:txBody>
      </p:sp>
      <p:sp>
        <p:nvSpPr>
          <p:cNvPr id="5" name="Espace réservé du pied de page 4"/>
          <p:cNvSpPr>
            <a:spLocks noGrp="1"/>
          </p:cNvSpPr>
          <p:nvPr>
            <p:ph type="ftr" sz="quarter" idx="11"/>
          </p:nvPr>
        </p:nvSpPr>
        <p:spPr/>
        <p:txBody>
          <a:bodyPr/>
          <a:lstStyle>
            <a:lvl1pPr>
              <a:defRPr/>
            </a:lvl1pPr>
          </a:lstStyle>
          <a:p>
            <a:pPr>
              <a:defRPr/>
            </a:pPr>
            <a:endParaRPr lang="fr-FR"/>
          </a:p>
        </p:txBody>
      </p:sp>
      <p:sp>
        <p:nvSpPr>
          <p:cNvPr id="6" name="Espace réservé du numéro de diapositive 5"/>
          <p:cNvSpPr>
            <a:spLocks noGrp="1"/>
          </p:cNvSpPr>
          <p:nvPr>
            <p:ph type="sldNum" sz="quarter" idx="12"/>
          </p:nvPr>
        </p:nvSpPr>
        <p:spPr>
          <a:xfrm>
            <a:off x="6553200" y="6356350"/>
            <a:ext cx="2133600" cy="365125"/>
          </a:xfrm>
          <a:prstGeom prst="rect">
            <a:avLst/>
          </a:prstGeom>
        </p:spPr>
        <p:txBody>
          <a:bodyPr/>
          <a:lstStyle>
            <a:lvl1pPr>
              <a:defRPr>
                <a:latin typeface="Arial" pitchFamily="34" charset="0"/>
                <a:ea typeface="+mn-ea"/>
                <a:cs typeface="+mn-cs"/>
              </a:defRPr>
            </a:lvl1pPr>
          </a:lstStyle>
          <a:p>
            <a:pPr>
              <a:defRPr/>
            </a:pPr>
            <a:endParaRPr lang="fr-FR"/>
          </a:p>
        </p:txBody>
      </p:sp>
    </p:spTree>
    <p:extLst>
      <p:ext uri="{BB962C8B-B14F-4D97-AF65-F5344CB8AC3E}">
        <p14:creationId xmlns:p14="http://schemas.microsoft.com/office/powerpoint/2010/main" val="1447628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têt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Cliquez et modifiez le titre</a:t>
            </a:r>
            <a:endParaRPr lang="fr-FR" dirty="0"/>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Cliquez pour modifier les styles du texte du masque</a:t>
            </a:r>
          </a:p>
        </p:txBody>
      </p:sp>
      <p:sp>
        <p:nvSpPr>
          <p:cNvPr id="4" name="Espace réservé de la date 3"/>
          <p:cNvSpPr>
            <a:spLocks noGrp="1"/>
          </p:cNvSpPr>
          <p:nvPr>
            <p:ph type="dt" sz="half" idx="10"/>
          </p:nvPr>
        </p:nvSpPr>
        <p:spPr/>
        <p:txBody>
          <a:bodyPr/>
          <a:lstStyle>
            <a:lvl1pPr algn="r">
              <a:defRPr/>
            </a:lvl1pPr>
          </a:lstStyle>
          <a:p>
            <a:pPr>
              <a:defRPr/>
            </a:pPr>
            <a:fld id="{D05B3BD8-368F-ED45-9863-D2CF2904D3B5}" type="datetimeFigureOut">
              <a:rPr lang="fr-FR"/>
              <a:pPr>
                <a:defRPr/>
              </a:pPr>
              <a:t>15/07/2016</a:t>
            </a:fld>
            <a:endParaRPr lang="fr-FR"/>
          </a:p>
        </p:txBody>
      </p:sp>
      <p:sp>
        <p:nvSpPr>
          <p:cNvPr id="5" name="Espace réservé du pied de page 4"/>
          <p:cNvSpPr>
            <a:spLocks noGrp="1"/>
          </p:cNvSpPr>
          <p:nvPr>
            <p:ph type="ftr" sz="quarter" idx="11"/>
          </p:nvPr>
        </p:nvSpPr>
        <p:spPr/>
        <p:txBody>
          <a:bodyPr/>
          <a:lstStyle>
            <a:lvl1pPr>
              <a:defRPr/>
            </a:lvl1pPr>
          </a:lstStyle>
          <a:p>
            <a:pPr>
              <a:defRPr/>
            </a:pPr>
            <a:endParaRPr lang="fr-FR"/>
          </a:p>
        </p:txBody>
      </p:sp>
    </p:spTree>
    <p:extLst>
      <p:ext uri="{BB962C8B-B14F-4D97-AF65-F5344CB8AC3E}">
        <p14:creationId xmlns:p14="http://schemas.microsoft.com/office/powerpoint/2010/main" val="235488989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et modifiez le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3"/>
          <p:cNvSpPr>
            <a:spLocks noGrp="1"/>
          </p:cNvSpPr>
          <p:nvPr>
            <p:ph type="dt" sz="half" idx="10"/>
          </p:nvPr>
        </p:nvSpPr>
        <p:spPr/>
        <p:txBody>
          <a:bodyPr/>
          <a:lstStyle>
            <a:lvl1pPr algn="r">
              <a:defRPr/>
            </a:lvl1pPr>
          </a:lstStyle>
          <a:p>
            <a:pPr>
              <a:defRPr/>
            </a:pPr>
            <a:fld id="{11325926-B96E-F74F-A1EC-34418597A82D}" type="datetimeFigureOut">
              <a:rPr lang="fr-FR"/>
              <a:pPr>
                <a:defRPr/>
              </a:pPr>
              <a:t>15/07/2016</a:t>
            </a:fld>
            <a:endParaRPr lang="fr-FR"/>
          </a:p>
        </p:txBody>
      </p:sp>
      <p:sp>
        <p:nvSpPr>
          <p:cNvPr id="6" name="Espace réservé du pied de page 4"/>
          <p:cNvSpPr>
            <a:spLocks noGrp="1"/>
          </p:cNvSpPr>
          <p:nvPr>
            <p:ph type="ftr" sz="quarter" idx="11"/>
          </p:nvPr>
        </p:nvSpPr>
        <p:spPr/>
        <p:txBody>
          <a:bodyPr/>
          <a:lstStyle>
            <a:lvl1pPr>
              <a:defRPr/>
            </a:lvl1pPr>
          </a:lstStyle>
          <a:p>
            <a:pPr>
              <a:defRPr/>
            </a:pPr>
            <a:endParaRPr lang="fr-FR"/>
          </a:p>
        </p:txBody>
      </p:sp>
    </p:spTree>
    <p:extLst>
      <p:ext uri="{BB962C8B-B14F-4D97-AF65-F5344CB8AC3E}">
        <p14:creationId xmlns:p14="http://schemas.microsoft.com/office/powerpoint/2010/main" val="35598721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Cliquez et modifiez le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3"/>
          <p:cNvSpPr>
            <a:spLocks noGrp="1"/>
          </p:cNvSpPr>
          <p:nvPr>
            <p:ph type="dt" sz="half" idx="10"/>
          </p:nvPr>
        </p:nvSpPr>
        <p:spPr/>
        <p:txBody>
          <a:bodyPr/>
          <a:lstStyle>
            <a:lvl1pPr algn="r">
              <a:defRPr/>
            </a:lvl1pPr>
          </a:lstStyle>
          <a:p>
            <a:pPr>
              <a:defRPr/>
            </a:pPr>
            <a:fld id="{6FC8FDFE-1C0E-4D47-A4CE-448E1F021934}" type="datetimeFigureOut">
              <a:rPr lang="fr-FR"/>
              <a:pPr>
                <a:defRPr/>
              </a:pPr>
              <a:t>15/07/2016</a:t>
            </a:fld>
            <a:endParaRPr lang="fr-FR"/>
          </a:p>
        </p:txBody>
      </p:sp>
      <p:sp>
        <p:nvSpPr>
          <p:cNvPr id="8" name="Espace réservé du pied de page 4"/>
          <p:cNvSpPr>
            <a:spLocks noGrp="1"/>
          </p:cNvSpPr>
          <p:nvPr>
            <p:ph type="ftr" sz="quarter" idx="11"/>
          </p:nvPr>
        </p:nvSpPr>
        <p:spPr/>
        <p:txBody>
          <a:bodyPr/>
          <a:lstStyle>
            <a:lvl1pPr>
              <a:defRPr/>
            </a:lvl1pPr>
          </a:lstStyle>
          <a:p>
            <a:pPr>
              <a:defRPr/>
            </a:pPr>
            <a:endParaRPr lang="fr-FR"/>
          </a:p>
        </p:txBody>
      </p:sp>
    </p:spTree>
    <p:extLst>
      <p:ext uri="{BB962C8B-B14F-4D97-AF65-F5344CB8AC3E}">
        <p14:creationId xmlns:p14="http://schemas.microsoft.com/office/powerpoint/2010/main" val="207521890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sz="3600"/>
            </a:lvl1pPr>
          </a:lstStyle>
          <a:p>
            <a:r>
              <a:rPr lang="fr-FR" dirty="0"/>
              <a:t>Cliquez et modifiez le titre</a:t>
            </a:r>
          </a:p>
        </p:txBody>
      </p:sp>
      <p:sp>
        <p:nvSpPr>
          <p:cNvPr id="3" name="Espace réservé de la date 3"/>
          <p:cNvSpPr>
            <a:spLocks noGrp="1"/>
          </p:cNvSpPr>
          <p:nvPr>
            <p:ph type="dt" sz="half" idx="10"/>
          </p:nvPr>
        </p:nvSpPr>
        <p:spPr/>
        <p:txBody>
          <a:bodyPr/>
          <a:lstStyle>
            <a:lvl1pPr algn="r">
              <a:defRPr/>
            </a:lvl1pPr>
          </a:lstStyle>
          <a:p>
            <a:pPr>
              <a:defRPr/>
            </a:pPr>
            <a:fld id="{89109C97-90ED-AC40-BF7F-ED8ABBD3CF5D}" type="datetimeFigureOut">
              <a:rPr lang="fr-FR"/>
              <a:pPr>
                <a:defRPr/>
              </a:pPr>
              <a:t>15/07/2016</a:t>
            </a:fld>
            <a:endParaRPr lang="fr-FR"/>
          </a:p>
        </p:txBody>
      </p:sp>
      <p:sp>
        <p:nvSpPr>
          <p:cNvPr id="4" name="Espace réservé du pied de page 4"/>
          <p:cNvSpPr>
            <a:spLocks noGrp="1"/>
          </p:cNvSpPr>
          <p:nvPr>
            <p:ph type="ftr" sz="quarter" idx="11"/>
          </p:nvPr>
        </p:nvSpPr>
        <p:spPr/>
        <p:txBody>
          <a:bodyPr/>
          <a:lstStyle>
            <a:lvl1pPr>
              <a:defRPr/>
            </a:lvl1pPr>
          </a:lstStyle>
          <a:p>
            <a:pPr>
              <a:defRPr/>
            </a:pPr>
            <a:endParaRPr lang="fr-FR"/>
          </a:p>
        </p:txBody>
      </p:sp>
    </p:spTree>
    <p:extLst>
      <p:ext uri="{BB962C8B-B14F-4D97-AF65-F5344CB8AC3E}">
        <p14:creationId xmlns:p14="http://schemas.microsoft.com/office/powerpoint/2010/main" val="32100223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3"/>
          <p:cNvSpPr>
            <a:spLocks noGrp="1"/>
          </p:cNvSpPr>
          <p:nvPr>
            <p:ph type="dt" sz="half" idx="10"/>
          </p:nvPr>
        </p:nvSpPr>
        <p:spPr/>
        <p:txBody>
          <a:bodyPr/>
          <a:lstStyle>
            <a:lvl1pPr algn="r">
              <a:defRPr/>
            </a:lvl1pPr>
          </a:lstStyle>
          <a:p>
            <a:pPr>
              <a:defRPr/>
            </a:pPr>
            <a:fld id="{89ABB821-406D-5F4F-A156-9BC0F95C1A4B}" type="datetimeFigureOut">
              <a:rPr lang="fr-FR"/>
              <a:pPr>
                <a:defRPr/>
              </a:pPr>
              <a:t>15/07/2016</a:t>
            </a:fld>
            <a:endParaRPr lang="fr-FR"/>
          </a:p>
        </p:txBody>
      </p:sp>
      <p:sp>
        <p:nvSpPr>
          <p:cNvPr id="3" name="Espace réservé du pied de page 4"/>
          <p:cNvSpPr>
            <a:spLocks noGrp="1"/>
          </p:cNvSpPr>
          <p:nvPr>
            <p:ph type="ftr" sz="quarter" idx="11"/>
          </p:nvPr>
        </p:nvSpPr>
        <p:spPr/>
        <p:txBody>
          <a:bodyPr/>
          <a:lstStyle>
            <a:lvl1pPr>
              <a:defRPr/>
            </a:lvl1pPr>
          </a:lstStyle>
          <a:p>
            <a:pPr>
              <a:defRPr/>
            </a:pPr>
            <a:endParaRPr lang="fr-FR"/>
          </a:p>
        </p:txBody>
      </p:sp>
    </p:spTree>
    <p:extLst>
      <p:ext uri="{BB962C8B-B14F-4D97-AF65-F5344CB8AC3E}">
        <p14:creationId xmlns:p14="http://schemas.microsoft.com/office/powerpoint/2010/main" val="225572072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Cliquez et modifiez le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Cliquez pour modifier les styles du texte du masque</a:t>
            </a:r>
          </a:p>
        </p:txBody>
      </p:sp>
      <p:sp>
        <p:nvSpPr>
          <p:cNvPr id="5" name="Espace réservé de la date 3"/>
          <p:cNvSpPr>
            <a:spLocks noGrp="1"/>
          </p:cNvSpPr>
          <p:nvPr>
            <p:ph type="dt" sz="half" idx="10"/>
          </p:nvPr>
        </p:nvSpPr>
        <p:spPr/>
        <p:txBody>
          <a:bodyPr/>
          <a:lstStyle>
            <a:lvl1pPr algn="r">
              <a:defRPr/>
            </a:lvl1pPr>
          </a:lstStyle>
          <a:p>
            <a:pPr>
              <a:defRPr/>
            </a:pPr>
            <a:fld id="{B444DF1C-1A90-0E41-9E9B-23023144BAE3}" type="datetimeFigureOut">
              <a:rPr lang="fr-FR"/>
              <a:pPr>
                <a:defRPr/>
              </a:pPr>
              <a:t>15/07/2016</a:t>
            </a:fld>
            <a:endParaRPr lang="fr-FR"/>
          </a:p>
        </p:txBody>
      </p:sp>
      <p:sp>
        <p:nvSpPr>
          <p:cNvPr id="6" name="Espace réservé du pied de page 4"/>
          <p:cNvSpPr>
            <a:spLocks noGrp="1"/>
          </p:cNvSpPr>
          <p:nvPr>
            <p:ph type="ftr" sz="quarter" idx="11"/>
          </p:nvPr>
        </p:nvSpPr>
        <p:spPr/>
        <p:txBody>
          <a:bodyPr/>
          <a:lstStyle>
            <a:lvl1pPr>
              <a:defRPr/>
            </a:lvl1pPr>
          </a:lstStyle>
          <a:p>
            <a:pPr>
              <a:defRPr/>
            </a:pPr>
            <a:endParaRPr lang="fr-FR"/>
          </a:p>
        </p:txBody>
      </p:sp>
    </p:spTree>
    <p:extLst>
      <p:ext uri="{BB962C8B-B14F-4D97-AF65-F5344CB8AC3E}">
        <p14:creationId xmlns:p14="http://schemas.microsoft.com/office/powerpoint/2010/main" val="64280348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Cliquez et modifiez le titre</a:t>
            </a:r>
          </a:p>
        </p:txBody>
      </p:sp>
      <p:sp>
        <p:nvSpPr>
          <p:cNvPr id="3" name="Espace réservé pour une image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fr-FR" noProof="0"/>
              <a:t>Faire glisser l'image vers l'espace réservé ou cliquer sur l'icône pour l'ajouter</a:t>
            </a: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Cliquez pour modifier les styles du texte du masque</a:t>
            </a:r>
          </a:p>
        </p:txBody>
      </p:sp>
      <p:sp>
        <p:nvSpPr>
          <p:cNvPr id="5" name="Espace réservé de la date 3"/>
          <p:cNvSpPr>
            <a:spLocks noGrp="1"/>
          </p:cNvSpPr>
          <p:nvPr>
            <p:ph type="dt" sz="half" idx="10"/>
          </p:nvPr>
        </p:nvSpPr>
        <p:spPr/>
        <p:txBody>
          <a:bodyPr/>
          <a:lstStyle>
            <a:lvl1pPr algn="r">
              <a:defRPr/>
            </a:lvl1pPr>
          </a:lstStyle>
          <a:p>
            <a:pPr>
              <a:defRPr/>
            </a:pPr>
            <a:fld id="{44E8D1BA-20AC-3F47-9852-FF242C2CADDE}" type="datetimeFigureOut">
              <a:rPr lang="fr-FR"/>
              <a:pPr>
                <a:defRPr/>
              </a:pPr>
              <a:t>15/07/2016</a:t>
            </a:fld>
            <a:endParaRPr lang="fr-FR"/>
          </a:p>
        </p:txBody>
      </p:sp>
      <p:sp>
        <p:nvSpPr>
          <p:cNvPr id="6" name="Espace réservé du pied de page 4"/>
          <p:cNvSpPr>
            <a:spLocks noGrp="1"/>
          </p:cNvSpPr>
          <p:nvPr>
            <p:ph type="ftr" sz="quarter" idx="11"/>
          </p:nvPr>
        </p:nvSpPr>
        <p:spPr/>
        <p:txBody>
          <a:bodyPr/>
          <a:lstStyle>
            <a:lvl1pPr>
              <a:defRPr/>
            </a:lvl1pPr>
          </a:lstStyle>
          <a:p>
            <a:pPr>
              <a:defRPr/>
            </a:pPr>
            <a:endParaRPr lang="fr-FR"/>
          </a:p>
        </p:txBody>
      </p:sp>
    </p:spTree>
    <p:extLst>
      <p:ext uri="{BB962C8B-B14F-4D97-AF65-F5344CB8AC3E}">
        <p14:creationId xmlns:p14="http://schemas.microsoft.com/office/powerpoint/2010/main" val="255112041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emf"/></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026" name="Image 9" descr="acadq2014.jpg"/>
          <p:cNvPicPr>
            <a:picLocks noChangeAspect="1"/>
          </p:cNvPicPr>
          <p:nvPr/>
        </p:nvPicPr>
        <p:blipFill>
          <a:blip r:embed="rId13" cstate="email">
            <a:extLst>
              <a:ext uri="{28A0092B-C50C-407E-A947-70E740481C1C}">
                <a14:useLocalDpi xmlns:a14="http://schemas.microsoft.com/office/drawing/2010/main"/>
              </a:ext>
            </a:extLst>
          </a:blip>
          <a:srcRect/>
          <a:stretch>
            <a:fillRect/>
          </a:stretch>
        </p:blipFill>
        <p:spPr bwMode="auto">
          <a:xfrm>
            <a:off x="36513" y="36513"/>
            <a:ext cx="1038225" cy="1079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Espace réservé du titre 1"/>
          <p:cNvSpPr>
            <a:spLocks noGrp="1"/>
          </p:cNvSpPr>
          <p:nvPr>
            <p:ph type="title"/>
          </p:nvPr>
        </p:nvSpPr>
        <p:spPr bwMode="auto">
          <a:xfrm>
            <a:off x="457200" y="36513"/>
            <a:ext cx="8229600" cy="7819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fr-FR" dirty="0"/>
              <a:t>Cliquez et modifiez le titre</a:t>
            </a:r>
          </a:p>
        </p:txBody>
      </p:sp>
      <p:sp>
        <p:nvSpPr>
          <p:cNvPr id="1028" name="Espace réservé du texte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charset="0"/>
                <a:cs typeface="+mn-cs"/>
              </a:defRPr>
            </a:lvl1pPr>
          </a:lstStyle>
          <a:p>
            <a:pPr>
              <a:defRPr/>
            </a:pPr>
            <a:fld id="{292FC210-F986-8049-BF13-EFB794E4A441}" type="datetimeFigureOut">
              <a:rPr lang="fr-FR"/>
              <a:pPr>
                <a:defRPr/>
              </a:pPr>
              <a:t>15/07/2016</a:t>
            </a:fld>
            <a:endParaRPr lang="fr-F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fr-FR"/>
          </a:p>
        </p:txBody>
      </p:sp>
      <p:sp>
        <p:nvSpPr>
          <p:cNvPr id="9" name="Signalisation droite 7"/>
          <p:cNvSpPr>
            <a:spLocks noChangeArrowheads="1"/>
          </p:cNvSpPr>
          <p:nvPr/>
        </p:nvSpPr>
        <p:spPr bwMode="auto">
          <a:xfrm>
            <a:off x="0" y="2943225"/>
            <a:ext cx="768350" cy="211138"/>
          </a:xfrm>
          <a:prstGeom prst="homePlate">
            <a:avLst>
              <a:gd name="adj" fmla="val 50004"/>
            </a:avLst>
          </a:prstGeom>
          <a:gradFill rotWithShape="1">
            <a:gsLst>
              <a:gs pos="0">
                <a:srgbClr val="3F80CD"/>
              </a:gs>
              <a:gs pos="100000">
                <a:srgbClr val="9BC1FF"/>
              </a:gs>
            </a:gsLst>
            <a:lin ang="16200000"/>
          </a:gradFill>
          <a:ln w="9525">
            <a:solidFill>
              <a:srgbClr val="4A7EBB"/>
            </a:solidFill>
            <a:miter lim="800000"/>
            <a:headEnd/>
            <a:tailEnd/>
          </a:ln>
          <a:effectLst>
            <a:outerShdw blurRad="63500" dist="23000" dir="5400000" rotWithShape="0">
              <a:srgbClr val="000000">
                <a:alpha val="34999"/>
              </a:srgbClr>
            </a:outerShdw>
          </a:effectLst>
        </p:spPr>
        <p:txBody>
          <a:bodyPr anchor="ctr"/>
          <a:lstStyle/>
          <a:p>
            <a:pPr>
              <a:defRPr/>
            </a:pPr>
            <a:r>
              <a:rPr lang="fr-FR" sz="1000">
                <a:solidFill>
                  <a:srgbClr val="FFFFFF"/>
                </a:solidFill>
                <a:latin typeface="Calibri" charset="0"/>
                <a:cs typeface="+mn-cs"/>
              </a:rPr>
              <a:t>    </a:t>
            </a:r>
            <a:fld id="{74227DBF-04E3-EA44-BF97-617AF8603469}" type="slidenum">
              <a:rPr lang="fr-FR" sz="1000">
                <a:solidFill>
                  <a:srgbClr val="FFFFFF"/>
                </a:solidFill>
                <a:latin typeface="Calibri" charset="0"/>
                <a:cs typeface="+mn-cs"/>
              </a:rPr>
              <a:pPr>
                <a:defRPr/>
              </a:pPr>
              <a:t>‹N°›</a:t>
            </a:fld>
            <a:endParaRPr lang="fr-FR" sz="1000">
              <a:solidFill>
                <a:srgbClr val="FFFFFF"/>
              </a:solidFill>
              <a:latin typeface="Calibri" charset="0"/>
              <a:cs typeface="+mn-cs"/>
            </a:endParaRPr>
          </a:p>
        </p:txBody>
      </p:sp>
      <p:pic>
        <p:nvPicPr>
          <p:cNvPr id="1032" name="Image 11" descr="logo NPA.eps"/>
          <p:cNvPicPr>
            <a:picLocks noChangeAspect="1"/>
          </p:cNvPicPr>
          <p:nvPr/>
        </p:nvPicPr>
        <p:blipFill>
          <a:blip r:embed="rId14" cstate="email">
            <a:extLst>
              <a:ext uri="{28A0092B-C50C-407E-A947-70E740481C1C}">
                <a14:useLocalDpi xmlns:a14="http://schemas.microsoft.com/office/drawing/2010/main"/>
              </a:ext>
            </a:extLst>
          </a:blip>
          <a:srcRect/>
          <a:stretch>
            <a:fillRect/>
          </a:stretch>
        </p:blipFill>
        <p:spPr bwMode="auto">
          <a:xfrm>
            <a:off x="88900" y="5853113"/>
            <a:ext cx="947738" cy="868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Lst>
  <p:txStyles>
    <p:titleStyle>
      <a:lvl1pPr algn="ctr" defTabSz="457200" rtl="0" eaLnBrk="1" fontAlgn="base" hangingPunct="1">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1" fontAlgn="base" hangingPunct="1">
        <a:spcBef>
          <a:spcPct val="0"/>
        </a:spcBef>
        <a:spcAft>
          <a:spcPct val="0"/>
        </a:spcAft>
        <a:defRPr sz="4400">
          <a:solidFill>
            <a:schemeClr val="tx1"/>
          </a:solidFill>
          <a:latin typeface="Calibri" pitchFamily="34" charset="0"/>
          <a:ea typeface="ＭＳ Ｐゴシック" charset="0"/>
          <a:cs typeface="ＭＳ Ｐゴシック" charset="0"/>
        </a:defRPr>
      </a:lvl2pPr>
      <a:lvl3pPr algn="ctr" defTabSz="457200" rtl="0" eaLnBrk="1" fontAlgn="base" hangingPunct="1">
        <a:spcBef>
          <a:spcPct val="0"/>
        </a:spcBef>
        <a:spcAft>
          <a:spcPct val="0"/>
        </a:spcAft>
        <a:defRPr sz="4400">
          <a:solidFill>
            <a:schemeClr val="tx1"/>
          </a:solidFill>
          <a:latin typeface="Calibri" pitchFamily="34" charset="0"/>
          <a:ea typeface="ＭＳ Ｐゴシック" charset="0"/>
          <a:cs typeface="ＭＳ Ｐゴシック" charset="0"/>
        </a:defRPr>
      </a:lvl3pPr>
      <a:lvl4pPr algn="ctr" defTabSz="457200" rtl="0" eaLnBrk="1" fontAlgn="base" hangingPunct="1">
        <a:spcBef>
          <a:spcPct val="0"/>
        </a:spcBef>
        <a:spcAft>
          <a:spcPct val="0"/>
        </a:spcAft>
        <a:defRPr sz="4400">
          <a:solidFill>
            <a:schemeClr val="tx1"/>
          </a:solidFill>
          <a:latin typeface="Calibri" pitchFamily="34" charset="0"/>
          <a:ea typeface="ＭＳ Ｐゴシック" charset="0"/>
          <a:cs typeface="ＭＳ Ｐゴシック" charset="0"/>
        </a:defRPr>
      </a:lvl4pPr>
      <a:lvl5pPr algn="ctr" defTabSz="457200" rtl="0" eaLnBrk="1" fontAlgn="base" hangingPunct="1">
        <a:spcBef>
          <a:spcPct val="0"/>
        </a:spcBef>
        <a:spcAft>
          <a:spcPct val="0"/>
        </a:spcAft>
        <a:defRPr sz="4400">
          <a:solidFill>
            <a:schemeClr val="tx1"/>
          </a:solidFill>
          <a:latin typeface="Calibri" pitchFamily="34" charset="0"/>
          <a:ea typeface="ＭＳ Ｐゴシック" charset="0"/>
          <a:cs typeface="ＭＳ Ｐゴシック" charset="0"/>
        </a:defRPr>
      </a:lvl5pPr>
      <a:lvl6pPr marL="457200" algn="ctr" defTabSz="457200" rtl="0" eaLnBrk="1" fontAlgn="base" hangingPunct="1">
        <a:spcBef>
          <a:spcPct val="0"/>
        </a:spcBef>
        <a:spcAft>
          <a:spcPct val="0"/>
        </a:spcAft>
        <a:defRPr sz="4400">
          <a:solidFill>
            <a:schemeClr val="tx1"/>
          </a:solidFill>
          <a:latin typeface="Calibri" pitchFamily="34" charset="0"/>
        </a:defRPr>
      </a:lvl6pPr>
      <a:lvl7pPr marL="914400" algn="ctr" defTabSz="457200" rtl="0" eaLnBrk="1" fontAlgn="base" hangingPunct="1">
        <a:spcBef>
          <a:spcPct val="0"/>
        </a:spcBef>
        <a:spcAft>
          <a:spcPct val="0"/>
        </a:spcAft>
        <a:defRPr sz="4400">
          <a:solidFill>
            <a:schemeClr val="tx1"/>
          </a:solidFill>
          <a:latin typeface="Calibri" pitchFamily="34" charset="0"/>
        </a:defRPr>
      </a:lvl7pPr>
      <a:lvl8pPr marL="1371600" algn="ctr" defTabSz="457200" rtl="0" eaLnBrk="1" fontAlgn="base" hangingPunct="1">
        <a:spcBef>
          <a:spcPct val="0"/>
        </a:spcBef>
        <a:spcAft>
          <a:spcPct val="0"/>
        </a:spcAft>
        <a:defRPr sz="4400">
          <a:solidFill>
            <a:schemeClr val="tx1"/>
          </a:solidFill>
          <a:latin typeface="Calibri" pitchFamily="34" charset="0"/>
        </a:defRPr>
      </a:lvl8pPr>
      <a:lvl9pPr marL="1828800" algn="ctr" defTabSz="457200" rtl="0" eaLnBrk="1" fontAlgn="base" hangingPunct="1">
        <a:spcBef>
          <a:spcPct val="0"/>
        </a:spcBef>
        <a:spcAft>
          <a:spcPct val="0"/>
        </a:spcAft>
        <a:defRPr sz="4400">
          <a:solidFill>
            <a:schemeClr val="tx1"/>
          </a:solidFill>
          <a:latin typeface="Calibri" pitchFamily="34" charset="0"/>
        </a:defRPr>
      </a:lvl9pPr>
    </p:titleStyle>
    <p:bodyStyle>
      <a:lvl1pPr marL="342900" indent="-342900" algn="l" defTabSz="457200" rtl="0" eaLnBrk="1" fontAlgn="base" hangingPunct="1">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1" fontAlgn="base" hangingPunct="1">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1" fontAlgn="base" hangingPunct="1">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fr-FR"/>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hyperlink" Target="http://cache.media.eduscol.education.fr/file/Techno/50/8/RA16_C4_TECH_Outil_progression_pedagogique_547508.xlsx" TargetMode="External"/><Relationship Id="rId2" Type="http://schemas.openxmlformats.org/officeDocument/2006/relationships/hyperlink" Target="http://cache.media.eduscol.education.fr/file/Techno/97/3/RA16_C4_TECH_0_Present_aide_vudm_550973.pdf" TargetMode="Externa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hyperlink" Target="http://cache.media.eduscol.education.fr/file/Techno/96/1/RA16_C4_TECH_0_enseign_classe_ex1_550961.pdf" TargetMode="External"/><Relationship Id="rId2" Type="http://schemas.openxmlformats.org/officeDocument/2006/relationships/notesSlide" Target="../notesSlides/notesSlide6.xml"/><Relationship Id="rId1" Type="http://schemas.openxmlformats.org/officeDocument/2006/relationships/slideLayout" Target="../slideLayouts/slideLayout3.xml"/><Relationship Id="rId6" Type="http://schemas.openxmlformats.org/officeDocument/2006/relationships/hyperlink" Target="http://cache.media.eduscol.education.fr/file/Techno/96/7/RA16_C4_TECH_0_enseign_classe_ex4_550967.pdf" TargetMode="External"/><Relationship Id="rId5" Type="http://schemas.openxmlformats.org/officeDocument/2006/relationships/hyperlink" Target="http://cache.media.eduscol.education.fr/file/Techno/96/5/RA16_C4_TECH_0_enseign_classe_ex3_550965.pdf" TargetMode="External"/><Relationship Id="rId4" Type="http://schemas.openxmlformats.org/officeDocument/2006/relationships/hyperlink" Target="http://cache.media.eduscol.education.fr/file/Techno/96/3/RA16_C4_TECH_0_enseign_classe_ex2_550963.pdf" TargetMode="External"/></Relationships>
</file>

<file path=ppt/slides/_rels/slide32.xml.rels><?xml version="1.0" encoding="UTF-8" standalone="yes"?>
<Relationships xmlns="http://schemas.openxmlformats.org/package/2006/relationships"><Relationship Id="rId2" Type="http://schemas.openxmlformats.org/officeDocument/2006/relationships/hyperlink" Target="http://cache.media.eduscol.education.fr/file/Techno/50/8/RA16_C4_TECH_Outil_progression_pedagogique_547508.xlsx" TargetMode="Externa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hyperlink" Target="http://cache.media.eduscol.education.fr/file/Techno/50/8/RA16_C4_TECH_Outil_progression_pedagogique_547508.xlsx" TargetMode="Externa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hyperlink" Target="http://cache.media.eduscol.education.fr/file/Techno/50/8/RA16_C4_TECH_Outil_progression_pedagogique_547508.xlsx" TargetMode="Externa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2.jpeg"/><Relationship Id="rId1" Type="http://schemas.openxmlformats.org/officeDocument/2006/relationships/slideLayout" Target="../slideLayouts/slideLayout3.xml"/><Relationship Id="rId4" Type="http://schemas.openxmlformats.org/officeDocument/2006/relationships/image" Target="../media/image13.jpeg"/></Relationships>
</file>

<file path=ppt/slides/_rels/slide57.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diagramQuickStyle" Target="../diagrams/quickStyle1.xml"/><Relationship Id="rId18" Type="http://schemas.openxmlformats.org/officeDocument/2006/relationships/image" Target="../media/image7.jpeg"/><Relationship Id="rId3" Type="http://schemas.openxmlformats.org/officeDocument/2006/relationships/tags" Target="../tags/tag3.xml"/><Relationship Id="rId7" Type="http://schemas.openxmlformats.org/officeDocument/2006/relationships/tags" Target="../tags/tag7.xml"/><Relationship Id="rId12" Type="http://schemas.openxmlformats.org/officeDocument/2006/relationships/diagramLayout" Target="../diagrams/layout1.xml"/><Relationship Id="rId17" Type="http://schemas.openxmlformats.org/officeDocument/2006/relationships/image" Target="../media/image6.jpeg"/><Relationship Id="rId2" Type="http://schemas.openxmlformats.org/officeDocument/2006/relationships/tags" Target="../tags/tag2.xml"/><Relationship Id="rId16" Type="http://schemas.openxmlformats.org/officeDocument/2006/relationships/image" Target="../media/image5.jpeg"/><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diagramData" Target="../diagrams/data1.xml"/><Relationship Id="rId5" Type="http://schemas.openxmlformats.org/officeDocument/2006/relationships/tags" Target="../tags/tag5.xml"/><Relationship Id="rId15" Type="http://schemas.microsoft.com/office/2007/relationships/diagramDrawing" Target="../diagrams/drawing1.xml"/><Relationship Id="rId10" Type="http://schemas.openxmlformats.org/officeDocument/2006/relationships/notesSlide" Target="../notesSlides/notesSlide3.xml"/><Relationship Id="rId4" Type="http://schemas.openxmlformats.org/officeDocument/2006/relationships/tags" Target="../tags/tag4.xml"/><Relationship Id="rId9" Type="http://schemas.openxmlformats.org/officeDocument/2006/relationships/slideLayout" Target="../slideLayouts/slideLayout6.xml"/><Relationship Id="rId14" Type="http://schemas.openxmlformats.org/officeDocument/2006/relationships/diagramColors" Target="../diagrams/colors1.xml"/></Relationships>
</file>

<file path=ppt/slides/_rels/slide6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8.png"/><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png"/><Relationship Id="rId1" Type="http://schemas.openxmlformats.org/officeDocument/2006/relationships/slideLayout" Target="../slideLayouts/slideLayout3.xml"/><Relationship Id="rId4" Type="http://schemas.openxmlformats.org/officeDocument/2006/relationships/image" Target="../media/image17.png"/></Relationships>
</file>

<file path=ppt/slides/_rels/slide64.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png"/><Relationship Id="rId1" Type="http://schemas.openxmlformats.org/officeDocument/2006/relationships/slideLayout" Target="../slideLayouts/slideLayout3.xml"/><Relationship Id="rId5" Type="http://schemas.openxmlformats.org/officeDocument/2006/relationships/image" Target="../media/image17.png"/><Relationship Id="rId4" Type="http://schemas.openxmlformats.org/officeDocument/2006/relationships/image" Target="../media/image20.jpe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8" Type="http://schemas.openxmlformats.org/officeDocument/2006/relationships/diagramData" Target="../diagrams/data3.xml"/><Relationship Id="rId13" Type="http://schemas.openxmlformats.org/officeDocument/2006/relationships/diagramData" Target="../diagrams/data4.xml"/><Relationship Id="rId3" Type="http://schemas.openxmlformats.org/officeDocument/2006/relationships/diagramData" Target="../diagrams/data2.xml"/><Relationship Id="rId7" Type="http://schemas.microsoft.com/office/2007/relationships/diagramDrawing" Target="../diagrams/drawing2.xml"/><Relationship Id="rId12" Type="http://schemas.microsoft.com/office/2007/relationships/diagramDrawing" Target="../diagrams/drawing3.xml"/><Relationship Id="rId17" Type="http://schemas.microsoft.com/office/2007/relationships/diagramDrawing" Target="../diagrams/drawing4.xml"/><Relationship Id="rId2" Type="http://schemas.openxmlformats.org/officeDocument/2006/relationships/notesSlide" Target="../notesSlides/notesSlide4.xml"/><Relationship Id="rId16" Type="http://schemas.openxmlformats.org/officeDocument/2006/relationships/diagramColors" Target="../diagrams/colors4.xml"/><Relationship Id="rId1" Type="http://schemas.openxmlformats.org/officeDocument/2006/relationships/slideLayout" Target="../slideLayouts/slideLayout6.xml"/><Relationship Id="rId6" Type="http://schemas.openxmlformats.org/officeDocument/2006/relationships/diagramColors" Target="../diagrams/colors2.xml"/><Relationship Id="rId11" Type="http://schemas.openxmlformats.org/officeDocument/2006/relationships/diagramColors" Target="../diagrams/colors3.xml"/><Relationship Id="rId5" Type="http://schemas.openxmlformats.org/officeDocument/2006/relationships/diagramQuickStyle" Target="../diagrams/quickStyle2.xml"/><Relationship Id="rId15" Type="http://schemas.openxmlformats.org/officeDocument/2006/relationships/diagramQuickStyle" Target="../diagrams/quickStyle4.xml"/><Relationship Id="rId10" Type="http://schemas.openxmlformats.org/officeDocument/2006/relationships/diagramQuickStyle" Target="../diagrams/quickStyle3.xml"/><Relationship Id="rId4" Type="http://schemas.openxmlformats.org/officeDocument/2006/relationships/diagramLayout" Target="../diagrams/layout2.xml"/><Relationship Id="rId9" Type="http://schemas.openxmlformats.org/officeDocument/2006/relationships/diagramLayout" Target="../diagrams/layout3.xml"/><Relationship Id="rId14" Type="http://schemas.openxmlformats.org/officeDocument/2006/relationships/diagramLayout" Target="../diagrams/layout4.xml"/></Relationships>
</file>

<file path=ppt/slides/_rels/slide70.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8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3.xml"/><Relationship Id="rId4" Type="http://schemas.openxmlformats.org/officeDocument/2006/relationships/image" Target="../media/image29.png"/></Relationships>
</file>

<file path=ppt/slides/_rels/slide8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Titre 1"/>
          <p:cNvSpPr>
            <a:spLocks noGrp="1"/>
          </p:cNvSpPr>
          <p:nvPr>
            <p:ph type="ctrTitle"/>
          </p:nvPr>
        </p:nvSpPr>
        <p:spPr>
          <a:xfrm>
            <a:off x="-7938" y="1023938"/>
            <a:ext cx="7451726" cy="1206500"/>
          </a:xfrm>
        </p:spPr>
        <p:txBody>
          <a:bodyPr/>
          <a:lstStyle/>
          <a:p>
            <a:pPr eaLnBrk="1" hangingPunct="1"/>
            <a:r>
              <a:rPr lang="fr-FR" dirty="0">
                <a:latin typeface="Calibri" charset="0"/>
              </a:rPr>
              <a:t>Rénovation des programmes de technologie au collège</a:t>
            </a:r>
            <a:br>
              <a:rPr lang="fr-FR" dirty="0">
                <a:latin typeface="Calibri" charset="0"/>
              </a:rPr>
            </a:br>
            <a:r>
              <a:rPr lang="fr-FR" dirty="0">
                <a:latin typeface="Calibri" charset="0"/>
              </a:rPr>
              <a:t>1</a:t>
            </a:r>
            <a:r>
              <a:rPr lang="fr-FR" baseline="30000" dirty="0">
                <a:latin typeface="Calibri" charset="0"/>
              </a:rPr>
              <a:t>ère</a:t>
            </a:r>
            <a:r>
              <a:rPr lang="fr-FR" dirty="0">
                <a:latin typeface="Calibri" charset="0"/>
              </a:rPr>
              <a:t> partie</a:t>
            </a:r>
          </a:p>
        </p:txBody>
      </p:sp>
      <p:sp>
        <p:nvSpPr>
          <p:cNvPr id="3" name="Sous-titre 2"/>
          <p:cNvSpPr>
            <a:spLocks noGrp="1"/>
          </p:cNvSpPr>
          <p:nvPr>
            <p:ph type="subTitle" idx="1"/>
          </p:nvPr>
        </p:nvSpPr>
        <p:spPr>
          <a:xfrm>
            <a:off x="4489450" y="4059238"/>
            <a:ext cx="4370388" cy="1752600"/>
          </a:xfrm>
        </p:spPr>
        <p:txBody>
          <a:bodyPr/>
          <a:lstStyle/>
          <a:p>
            <a:pPr eaLnBrk="1" hangingPunct="1">
              <a:buFont typeface="Arial" pitchFamily="34" charset="0"/>
              <a:buNone/>
              <a:defRPr/>
            </a:pPr>
            <a:r>
              <a:rPr lang="fr-FR" dirty="0">
                <a:ea typeface="+mn-ea"/>
                <a:cs typeface="+mn-cs"/>
              </a:rPr>
              <a:t>IA-IPR STI</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sz="3600" dirty="0"/>
              <a:t>De l’ancien au nouveau programme</a:t>
            </a:r>
          </a:p>
        </p:txBody>
      </p:sp>
      <p:sp>
        <p:nvSpPr>
          <p:cNvPr id="5" name="Espace réservé du contenu 4"/>
          <p:cNvSpPr>
            <a:spLocks noGrp="1"/>
          </p:cNvSpPr>
          <p:nvPr>
            <p:ph idx="1"/>
          </p:nvPr>
        </p:nvSpPr>
        <p:spPr>
          <a:xfrm>
            <a:off x="88136" y="1078757"/>
            <a:ext cx="8978746" cy="5894920"/>
          </a:xfrm>
        </p:spPr>
        <p:txBody>
          <a:bodyPr/>
          <a:lstStyle/>
          <a:p>
            <a:pPr lvl="0"/>
            <a:r>
              <a:rPr lang="fr-FR" dirty="0"/>
              <a:t>La modélisation et la simulation pour: </a:t>
            </a:r>
          </a:p>
          <a:p>
            <a:pPr lvl="2">
              <a:buFont typeface="Calibri" panose="020F0502020204030204" pitchFamily="34" charset="0"/>
              <a:buChar char="—"/>
            </a:pPr>
            <a:r>
              <a:rPr lang="fr-FR" sz="2800" dirty="0">
                <a:solidFill>
                  <a:prstClr val="black"/>
                </a:solidFill>
              </a:rPr>
              <a:t>la conception d’un prototype;</a:t>
            </a:r>
          </a:p>
          <a:p>
            <a:pPr lvl="2">
              <a:buFont typeface="Calibri" panose="020F0502020204030204" pitchFamily="34" charset="0"/>
              <a:buChar char="—"/>
            </a:pPr>
            <a:r>
              <a:rPr lang="fr-FR" sz="2800" dirty="0">
                <a:solidFill>
                  <a:prstClr val="black"/>
                </a:solidFill>
              </a:rPr>
              <a:t>l’interprétation des résultats de simulation;</a:t>
            </a:r>
          </a:p>
          <a:p>
            <a:pPr lvl="2">
              <a:buFont typeface="Calibri" panose="020F0502020204030204" pitchFamily="34" charset="0"/>
              <a:buChar char="—"/>
            </a:pPr>
            <a:r>
              <a:rPr lang="fr-FR" sz="2800" dirty="0">
                <a:solidFill>
                  <a:prstClr val="black"/>
                </a:solidFill>
              </a:rPr>
              <a:t>l’étude des écarts (simulation – cahier des charges et mesures-cahier des charges);</a:t>
            </a:r>
          </a:p>
          <a:p>
            <a:pPr lvl="2">
              <a:buFont typeface="Calibri" panose="020F0502020204030204" pitchFamily="34" charset="0"/>
              <a:buChar char="—"/>
            </a:pPr>
            <a:r>
              <a:rPr lang="fr-FR" sz="2800" dirty="0">
                <a:solidFill>
                  <a:prstClr val="black"/>
                </a:solidFill>
              </a:rPr>
              <a:t> la prise en compte des hypothèses pour interpréter un résultat.</a:t>
            </a:r>
          </a:p>
          <a:p>
            <a:pPr lvl="0"/>
            <a:r>
              <a:rPr lang="fr-FR" dirty="0"/>
              <a:t>La créativité et le design </a:t>
            </a:r>
          </a:p>
          <a:p>
            <a:pPr lvl="2">
              <a:buFont typeface="Calibri" panose="020F0502020204030204" pitchFamily="34" charset="0"/>
              <a:buChar char="—"/>
            </a:pPr>
            <a:r>
              <a:rPr lang="fr-FR" sz="2800" dirty="0">
                <a:solidFill>
                  <a:prstClr val="black"/>
                </a:solidFill>
              </a:rPr>
              <a:t>La démarche de créativité est utilisée</a:t>
            </a:r>
          </a:p>
          <a:p>
            <a:pPr lvl="2">
              <a:buFont typeface="Calibri" panose="020F0502020204030204" pitchFamily="34" charset="0"/>
              <a:buChar char="—"/>
            </a:pPr>
            <a:r>
              <a:rPr lang="fr-FR" sz="2800" dirty="0">
                <a:solidFill>
                  <a:prstClr val="black"/>
                </a:solidFill>
              </a:rPr>
              <a:t>L’approche design est mise en œuvre</a:t>
            </a:r>
          </a:p>
          <a:p>
            <a:endParaRPr lang="fr-FR" dirty="0"/>
          </a:p>
          <a:p>
            <a:pPr lvl="1"/>
            <a:endParaRPr lang="fr-FR" dirty="0"/>
          </a:p>
          <a:p>
            <a:pPr lvl="2"/>
            <a:endParaRPr lang="fr-FR" dirty="0"/>
          </a:p>
        </p:txBody>
      </p:sp>
    </p:spTree>
    <p:extLst>
      <p:ext uri="{BB962C8B-B14F-4D97-AF65-F5344CB8AC3E}">
        <p14:creationId xmlns:p14="http://schemas.microsoft.com/office/powerpoint/2010/main" val="287892608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sz="3600" dirty="0"/>
              <a:t>De l’ancien au nouveau programme</a:t>
            </a:r>
          </a:p>
        </p:txBody>
      </p:sp>
      <p:sp>
        <p:nvSpPr>
          <p:cNvPr id="5" name="Espace réservé du contenu 4"/>
          <p:cNvSpPr>
            <a:spLocks noGrp="1"/>
          </p:cNvSpPr>
          <p:nvPr>
            <p:ph idx="1"/>
          </p:nvPr>
        </p:nvSpPr>
        <p:spPr>
          <a:xfrm>
            <a:off x="88136" y="1078757"/>
            <a:ext cx="8978746" cy="5894920"/>
          </a:xfrm>
        </p:spPr>
        <p:txBody>
          <a:bodyPr/>
          <a:lstStyle/>
          <a:p>
            <a:r>
              <a:rPr lang="fr-FR" dirty="0"/>
              <a:t>Les démarches sont renforcées</a:t>
            </a:r>
          </a:p>
          <a:p>
            <a:pPr lvl="1"/>
            <a:r>
              <a:rPr lang="fr-FR" dirty="0"/>
              <a:t>Démarches d’investigation, de résolution de problème, de projet</a:t>
            </a:r>
          </a:p>
          <a:p>
            <a:r>
              <a:rPr lang="fr-FR" dirty="0"/>
              <a:t>La collaboration est préconisée (travail d’équipe)</a:t>
            </a:r>
          </a:p>
          <a:p>
            <a:pPr marL="0" indent="0">
              <a:buNone/>
            </a:pPr>
            <a:endParaRPr lang="fr-FR" dirty="0"/>
          </a:p>
          <a:p>
            <a:pPr lvl="0"/>
            <a:r>
              <a:rPr lang="fr-FR" dirty="0"/>
              <a:t>Un enseignement d’informatique dispensé à la fois en mathématiques et en technologie</a:t>
            </a:r>
            <a:endParaRPr lang="fr-FR" sz="2800" dirty="0">
              <a:solidFill>
                <a:prstClr val="black"/>
              </a:solidFill>
            </a:endParaRPr>
          </a:p>
          <a:p>
            <a:pPr marL="914400" lvl="2" indent="0">
              <a:buNone/>
            </a:pPr>
            <a:r>
              <a:rPr lang="fr-FR" sz="2800" dirty="0">
                <a:solidFill>
                  <a:prstClr val="black"/>
                </a:solidFill>
              </a:rPr>
              <a:t>- Nécessité d’un travail entre les 2 disciplines</a:t>
            </a:r>
          </a:p>
          <a:p>
            <a:pPr marL="914400" lvl="2" indent="0">
              <a:buNone/>
            </a:pPr>
            <a:r>
              <a:rPr lang="fr-FR" sz="2800" dirty="0">
                <a:solidFill>
                  <a:prstClr val="black"/>
                </a:solidFill>
              </a:rPr>
              <a:t>- De l’informatique dès le cycle 3</a:t>
            </a:r>
          </a:p>
          <a:p>
            <a:pPr marL="914400" lvl="2" indent="0">
              <a:buNone/>
            </a:pPr>
            <a:r>
              <a:rPr lang="fr-FR" sz="2800" dirty="0">
                <a:solidFill>
                  <a:prstClr val="black"/>
                </a:solidFill>
              </a:rPr>
              <a:t>- Programmation dans le cadre de projets dès la 5ème </a:t>
            </a:r>
          </a:p>
          <a:p>
            <a:endParaRPr lang="fr-FR" dirty="0"/>
          </a:p>
          <a:p>
            <a:pPr lvl="1"/>
            <a:endParaRPr lang="fr-FR" dirty="0"/>
          </a:p>
          <a:p>
            <a:pPr lvl="2"/>
            <a:endParaRPr lang="fr-FR" dirty="0"/>
          </a:p>
        </p:txBody>
      </p:sp>
    </p:spTree>
    <p:extLst>
      <p:ext uri="{BB962C8B-B14F-4D97-AF65-F5344CB8AC3E}">
        <p14:creationId xmlns:p14="http://schemas.microsoft.com/office/powerpoint/2010/main" val="142820539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57200" y="1104209"/>
            <a:ext cx="8686800" cy="4882154"/>
          </a:xfrm>
        </p:spPr>
        <p:txBody>
          <a:bodyPr/>
          <a:lstStyle/>
          <a:p>
            <a:r>
              <a:rPr lang="fr-FR" dirty="0"/>
              <a:t>Rappel: pas de réalisation individuelle, du collaboratif</a:t>
            </a:r>
          </a:p>
          <a:p>
            <a:r>
              <a:rPr lang="fr-FR" dirty="0"/>
              <a:t>Réalisation de prototypes de tout ou partie d’un objet</a:t>
            </a:r>
          </a:p>
          <a:p>
            <a:pPr lvl="1"/>
            <a:r>
              <a:rPr lang="fr-FR" dirty="0"/>
              <a:t>Conception introduite dès la classe de 5</a:t>
            </a:r>
            <a:r>
              <a:rPr lang="fr-FR" baseline="30000" dirty="0"/>
              <a:t>ème</a:t>
            </a:r>
            <a:r>
              <a:rPr lang="fr-FR" dirty="0"/>
              <a:t> :</a:t>
            </a:r>
            <a:endParaRPr lang="fr-FR" baseline="30000" dirty="0"/>
          </a:p>
          <a:p>
            <a:pPr lvl="2"/>
            <a:r>
              <a:rPr lang="fr-FR" sz="2800" dirty="0"/>
              <a:t>recherche de solutions sur des fonctions simples;</a:t>
            </a:r>
          </a:p>
          <a:p>
            <a:pPr lvl="2"/>
            <a:r>
              <a:rPr lang="fr-FR" sz="2800" dirty="0"/>
              <a:t>comparaison des solutions.</a:t>
            </a:r>
          </a:p>
          <a:p>
            <a:pPr lvl="1"/>
            <a:r>
              <a:rPr lang="fr-FR" dirty="0"/>
              <a:t>Projets complets attendus en classe de 3</a:t>
            </a:r>
            <a:r>
              <a:rPr lang="fr-FR" baseline="30000" dirty="0"/>
              <a:t>ème</a:t>
            </a:r>
            <a:r>
              <a:rPr lang="fr-FR" dirty="0"/>
              <a:t>:</a:t>
            </a:r>
          </a:p>
          <a:p>
            <a:pPr lvl="2"/>
            <a:r>
              <a:rPr lang="fr-FR" sz="2800" dirty="0"/>
              <a:t>projets à caractère pluri-technologique;</a:t>
            </a:r>
          </a:p>
          <a:p>
            <a:pPr lvl="2"/>
            <a:r>
              <a:rPr lang="fr-FR" sz="2800" dirty="0"/>
              <a:t>conception, réalisation, validation</a:t>
            </a:r>
          </a:p>
          <a:p>
            <a:endParaRPr lang="fr-FR" sz="2400" dirty="0"/>
          </a:p>
        </p:txBody>
      </p:sp>
      <p:grpSp>
        <p:nvGrpSpPr>
          <p:cNvPr id="9" name="Groupe 8"/>
          <p:cNvGrpSpPr/>
          <p:nvPr/>
        </p:nvGrpSpPr>
        <p:grpSpPr>
          <a:xfrm>
            <a:off x="1736145" y="5146667"/>
            <a:ext cx="6908268" cy="1452037"/>
            <a:chOff x="1736145" y="4882520"/>
            <a:chExt cx="6908268" cy="1452037"/>
          </a:xfrm>
        </p:grpSpPr>
        <p:sp>
          <p:nvSpPr>
            <p:cNvPr id="4" name="Triangle isocèle 3"/>
            <p:cNvSpPr/>
            <p:nvPr/>
          </p:nvSpPr>
          <p:spPr>
            <a:xfrm rot="16200000">
              <a:off x="4737638" y="2514920"/>
              <a:ext cx="406499" cy="6409485"/>
            </a:xfrm>
            <a:prstGeom prst="triangle">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fr-FR"/>
            </a:p>
          </p:txBody>
        </p:sp>
        <p:sp>
          <p:nvSpPr>
            <p:cNvPr id="5" name="Rectangle 4"/>
            <p:cNvSpPr/>
            <p:nvPr/>
          </p:nvSpPr>
          <p:spPr>
            <a:xfrm>
              <a:off x="4377925" y="4962001"/>
              <a:ext cx="1326004" cy="369332"/>
            </a:xfrm>
            <a:prstGeom prst="rect">
              <a:avLst/>
            </a:prstGeom>
          </p:spPr>
          <p:txBody>
            <a:bodyPr wrap="none">
              <a:spAutoFit/>
            </a:bodyPr>
            <a:lstStyle/>
            <a:p>
              <a:r>
                <a:rPr lang="fr-FR" dirty="0"/>
                <a:t>Mini- projet</a:t>
              </a:r>
            </a:p>
          </p:txBody>
        </p:sp>
        <p:sp>
          <p:nvSpPr>
            <p:cNvPr id="6" name="Rectangle 5"/>
            <p:cNvSpPr/>
            <p:nvPr/>
          </p:nvSpPr>
          <p:spPr>
            <a:xfrm>
              <a:off x="7331233" y="4882520"/>
              <a:ext cx="1313180" cy="646331"/>
            </a:xfrm>
            <a:prstGeom prst="rect">
              <a:avLst/>
            </a:prstGeom>
          </p:spPr>
          <p:txBody>
            <a:bodyPr wrap="none">
              <a:spAutoFit/>
            </a:bodyPr>
            <a:lstStyle/>
            <a:p>
              <a:r>
                <a:rPr lang="fr-FR" dirty="0"/>
                <a:t>Démarche </a:t>
              </a:r>
            </a:p>
            <a:p>
              <a:r>
                <a:rPr lang="fr-FR" dirty="0"/>
                <a:t>de projet</a:t>
              </a:r>
            </a:p>
          </p:txBody>
        </p:sp>
        <p:sp>
          <p:nvSpPr>
            <p:cNvPr id="7" name="Rectangle 6"/>
            <p:cNvSpPr/>
            <p:nvPr/>
          </p:nvSpPr>
          <p:spPr>
            <a:xfrm>
              <a:off x="1905211" y="4973160"/>
              <a:ext cx="1377300" cy="646331"/>
            </a:xfrm>
            <a:prstGeom prst="rect">
              <a:avLst/>
            </a:prstGeom>
          </p:spPr>
          <p:txBody>
            <a:bodyPr wrap="none">
              <a:spAutoFit/>
            </a:bodyPr>
            <a:lstStyle/>
            <a:p>
              <a:r>
                <a:rPr lang="fr-FR" dirty="0"/>
                <a:t>Réalisation</a:t>
              </a:r>
            </a:p>
            <a:p>
              <a:r>
                <a:rPr lang="fr-FR" dirty="0"/>
                <a:t>collective</a:t>
              </a:r>
            </a:p>
          </p:txBody>
        </p:sp>
        <p:sp>
          <p:nvSpPr>
            <p:cNvPr id="8" name="Rectangle 7"/>
            <p:cNvSpPr/>
            <p:nvPr/>
          </p:nvSpPr>
          <p:spPr>
            <a:xfrm>
              <a:off x="3538171" y="5965225"/>
              <a:ext cx="2518703" cy="369332"/>
            </a:xfrm>
            <a:prstGeom prst="rect">
              <a:avLst/>
            </a:prstGeom>
          </p:spPr>
          <p:txBody>
            <a:bodyPr wrap="none">
              <a:spAutoFit/>
            </a:bodyPr>
            <a:lstStyle/>
            <a:p>
              <a:r>
                <a:rPr lang="fr-FR" dirty="0"/>
                <a:t>Technologie en cycle 4</a:t>
              </a:r>
            </a:p>
          </p:txBody>
        </p:sp>
      </p:grpSp>
      <p:cxnSp>
        <p:nvCxnSpPr>
          <p:cNvPr id="11" name="Connecteur droit avec flèche 10"/>
          <p:cNvCxnSpPr>
            <a:stCxn id="7" idx="3"/>
          </p:cNvCxnSpPr>
          <p:nvPr/>
        </p:nvCxnSpPr>
        <p:spPr>
          <a:xfrm flipV="1">
            <a:off x="3282511" y="5560472"/>
            <a:ext cx="972248" cy="1"/>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2" name="Connecteur droit avec flèche 11"/>
          <p:cNvCxnSpPr/>
          <p:nvPr/>
        </p:nvCxnSpPr>
        <p:spPr>
          <a:xfrm flipV="1">
            <a:off x="6031457" y="5246414"/>
            <a:ext cx="972248" cy="1"/>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13" name="Titre 3"/>
          <p:cNvSpPr txBox="1">
            <a:spLocks/>
          </p:cNvSpPr>
          <p:nvPr/>
        </p:nvSpPr>
        <p:spPr bwMode="auto">
          <a:xfrm>
            <a:off x="1534632" y="188913"/>
            <a:ext cx="7304567" cy="12074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1" fontAlgn="base" hangingPunct="1">
              <a:spcBef>
                <a:spcPct val="0"/>
              </a:spcBef>
              <a:spcAft>
                <a:spcPct val="0"/>
              </a:spcAft>
              <a:defRPr sz="3600" kern="1200">
                <a:solidFill>
                  <a:schemeClr val="tx1"/>
                </a:solidFill>
                <a:latin typeface="+mj-lt"/>
                <a:ea typeface="ＭＳ Ｐゴシック" charset="0"/>
                <a:cs typeface="ＭＳ Ｐゴシック" charset="0"/>
              </a:defRPr>
            </a:lvl1pPr>
            <a:lvl2pPr algn="ctr" defTabSz="457200" rtl="0" eaLnBrk="1" fontAlgn="base" hangingPunct="1">
              <a:spcBef>
                <a:spcPct val="0"/>
              </a:spcBef>
              <a:spcAft>
                <a:spcPct val="0"/>
              </a:spcAft>
              <a:defRPr sz="4400">
                <a:solidFill>
                  <a:schemeClr val="tx1"/>
                </a:solidFill>
                <a:latin typeface="Calibri" pitchFamily="34" charset="0"/>
                <a:ea typeface="ＭＳ Ｐゴシック" charset="0"/>
                <a:cs typeface="ＭＳ Ｐゴシック" charset="0"/>
              </a:defRPr>
            </a:lvl2pPr>
            <a:lvl3pPr algn="ctr" defTabSz="457200" rtl="0" eaLnBrk="1" fontAlgn="base" hangingPunct="1">
              <a:spcBef>
                <a:spcPct val="0"/>
              </a:spcBef>
              <a:spcAft>
                <a:spcPct val="0"/>
              </a:spcAft>
              <a:defRPr sz="4400">
                <a:solidFill>
                  <a:schemeClr val="tx1"/>
                </a:solidFill>
                <a:latin typeface="Calibri" pitchFamily="34" charset="0"/>
                <a:ea typeface="ＭＳ Ｐゴシック" charset="0"/>
                <a:cs typeface="ＭＳ Ｐゴシック" charset="0"/>
              </a:defRPr>
            </a:lvl3pPr>
            <a:lvl4pPr algn="ctr" defTabSz="457200" rtl="0" eaLnBrk="1" fontAlgn="base" hangingPunct="1">
              <a:spcBef>
                <a:spcPct val="0"/>
              </a:spcBef>
              <a:spcAft>
                <a:spcPct val="0"/>
              </a:spcAft>
              <a:defRPr sz="4400">
                <a:solidFill>
                  <a:schemeClr val="tx1"/>
                </a:solidFill>
                <a:latin typeface="Calibri" pitchFamily="34" charset="0"/>
                <a:ea typeface="ＭＳ Ｐゴシック" charset="0"/>
                <a:cs typeface="ＭＳ Ｐゴシック" charset="0"/>
              </a:defRPr>
            </a:lvl4pPr>
            <a:lvl5pPr algn="ctr" defTabSz="457200" rtl="0" eaLnBrk="1" fontAlgn="base" hangingPunct="1">
              <a:spcBef>
                <a:spcPct val="0"/>
              </a:spcBef>
              <a:spcAft>
                <a:spcPct val="0"/>
              </a:spcAft>
              <a:defRPr sz="4400">
                <a:solidFill>
                  <a:schemeClr val="tx1"/>
                </a:solidFill>
                <a:latin typeface="Calibri" pitchFamily="34" charset="0"/>
                <a:ea typeface="ＭＳ Ｐゴシック" charset="0"/>
                <a:cs typeface="ＭＳ Ｐゴシック" charset="0"/>
              </a:defRPr>
            </a:lvl5pPr>
            <a:lvl6pPr marL="457200" algn="ctr" defTabSz="457200" rtl="0" eaLnBrk="1" fontAlgn="base" hangingPunct="1">
              <a:spcBef>
                <a:spcPct val="0"/>
              </a:spcBef>
              <a:spcAft>
                <a:spcPct val="0"/>
              </a:spcAft>
              <a:defRPr sz="4400">
                <a:solidFill>
                  <a:schemeClr val="tx1"/>
                </a:solidFill>
                <a:latin typeface="Calibri" pitchFamily="34" charset="0"/>
              </a:defRPr>
            </a:lvl6pPr>
            <a:lvl7pPr marL="914400" algn="ctr" defTabSz="457200" rtl="0" eaLnBrk="1" fontAlgn="base" hangingPunct="1">
              <a:spcBef>
                <a:spcPct val="0"/>
              </a:spcBef>
              <a:spcAft>
                <a:spcPct val="0"/>
              </a:spcAft>
              <a:defRPr sz="4400">
                <a:solidFill>
                  <a:schemeClr val="tx1"/>
                </a:solidFill>
                <a:latin typeface="Calibri" pitchFamily="34" charset="0"/>
              </a:defRPr>
            </a:lvl7pPr>
            <a:lvl8pPr marL="1371600" algn="ctr" defTabSz="457200" rtl="0" eaLnBrk="1" fontAlgn="base" hangingPunct="1">
              <a:spcBef>
                <a:spcPct val="0"/>
              </a:spcBef>
              <a:spcAft>
                <a:spcPct val="0"/>
              </a:spcAft>
              <a:defRPr sz="4400">
                <a:solidFill>
                  <a:schemeClr val="tx1"/>
                </a:solidFill>
                <a:latin typeface="Calibri" pitchFamily="34" charset="0"/>
              </a:defRPr>
            </a:lvl8pPr>
            <a:lvl9pPr marL="1828800" algn="ctr" defTabSz="457200" rtl="0" eaLnBrk="1" fontAlgn="base" hangingPunct="1">
              <a:spcBef>
                <a:spcPct val="0"/>
              </a:spcBef>
              <a:spcAft>
                <a:spcPct val="0"/>
              </a:spcAft>
              <a:defRPr sz="4400">
                <a:solidFill>
                  <a:schemeClr val="tx1"/>
                </a:solidFill>
                <a:latin typeface="Calibri" pitchFamily="34" charset="0"/>
              </a:defRPr>
            </a:lvl9pPr>
          </a:lstStyle>
          <a:p>
            <a:r>
              <a:rPr lang="fr-FR" dirty="0"/>
              <a:t>De l’ancien au nouveau programme</a:t>
            </a:r>
          </a:p>
        </p:txBody>
      </p:sp>
    </p:spTree>
    <p:extLst>
      <p:ext uri="{BB962C8B-B14F-4D97-AF65-F5344CB8AC3E}">
        <p14:creationId xmlns:p14="http://schemas.microsoft.com/office/powerpoint/2010/main" val="317190760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dirty="0"/>
              <a:t>2. L’enseignement de Sciences et Technologie en 6</a:t>
            </a:r>
            <a:r>
              <a:rPr lang="fr-FR" baseline="30000" dirty="0"/>
              <a:t>ème</a:t>
            </a:r>
            <a:endParaRPr lang="fr-FR" dirty="0"/>
          </a:p>
        </p:txBody>
      </p:sp>
      <p:sp>
        <p:nvSpPr>
          <p:cNvPr id="5" name="Espace réservé du texte 4"/>
          <p:cNvSpPr>
            <a:spLocks noGrp="1"/>
          </p:cNvSpPr>
          <p:nvPr>
            <p:ph type="body" idx="1"/>
          </p:nvPr>
        </p:nvSpPr>
        <p:spPr/>
        <p:txBody>
          <a:bodyPr/>
          <a:lstStyle/>
          <a:p>
            <a:endParaRPr lang="fr-FR"/>
          </a:p>
        </p:txBody>
      </p:sp>
    </p:spTree>
    <p:extLst>
      <p:ext uri="{BB962C8B-B14F-4D97-AF65-F5344CB8AC3E}">
        <p14:creationId xmlns:p14="http://schemas.microsoft.com/office/powerpoint/2010/main" val="271427064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1258888" y="355243"/>
            <a:ext cx="7489825" cy="954087"/>
          </a:xfrm>
          <a:prstGeom prst="rect">
            <a:avLst/>
          </a:prstGeom>
          <a:noFill/>
        </p:spPr>
        <p:txBody>
          <a:bodyPr>
            <a:spAutoFit/>
          </a:bodyPr>
          <a:lstStyle/>
          <a:p>
            <a:pPr defTabSz="914400" fontAlgn="auto">
              <a:spcBef>
                <a:spcPts val="0"/>
              </a:spcBef>
              <a:spcAft>
                <a:spcPts val="0"/>
              </a:spcAft>
              <a:defRPr/>
            </a:pPr>
            <a:r>
              <a:rPr lang="fr-FR" sz="2800" b="1" kern="0" dirty="0">
                <a:solidFill>
                  <a:prstClr val="black"/>
                </a:solidFill>
                <a:latin typeface="+mj-lt"/>
                <a:cs typeface="Arial" panose="020B0604020202020204" pitchFamily="34" charset="0"/>
              </a:rPr>
              <a:t>Enseignement de Sciences et Technologie en 6</a:t>
            </a:r>
            <a:r>
              <a:rPr lang="fr-FR" sz="2800" b="1" kern="0" baseline="30000" dirty="0">
                <a:solidFill>
                  <a:prstClr val="black"/>
                </a:solidFill>
                <a:latin typeface="+mj-lt"/>
                <a:cs typeface="Arial" panose="020B0604020202020204" pitchFamily="34" charset="0"/>
              </a:rPr>
              <a:t>ème</a:t>
            </a:r>
            <a:r>
              <a:rPr lang="fr-FR" sz="2800" b="1" kern="0" dirty="0">
                <a:solidFill>
                  <a:prstClr val="black"/>
                </a:solidFill>
                <a:latin typeface="+mj-lt"/>
                <a:cs typeface="Arial" panose="020B0604020202020204" pitchFamily="34" charset="0"/>
              </a:rPr>
              <a:t>  à la rentrée 2015</a:t>
            </a:r>
          </a:p>
        </p:txBody>
      </p:sp>
      <p:sp>
        <p:nvSpPr>
          <p:cNvPr id="3" name="ZoneTexte 2"/>
          <p:cNvSpPr txBox="1"/>
          <p:nvPr/>
        </p:nvSpPr>
        <p:spPr>
          <a:xfrm>
            <a:off x="65641" y="1583524"/>
            <a:ext cx="5067899" cy="707886"/>
          </a:xfrm>
          <a:prstGeom prst="rect">
            <a:avLst/>
          </a:prstGeom>
          <a:solidFill>
            <a:schemeClr val="accent6">
              <a:lumMod val="20000"/>
              <a:lumOff val="80000"/>
            </a:schemeClr>
          </a:solidFill>
        </p:spPr>
        <p:txBody>
          <a:bodyPr wrap="square">
            <a:spAutoFit/>
          </a:bodyPr>
          <a:lstStyle/>
          <a:p>
            <a:pPr defTabSz="914400" fontAlgn="auto">
              <a:spcBef>
                <a:spcPts val="0"/>
              </a:spcBef>
              <a:spcAft>
                <a:spcPts val="0"/>
              </a:spcAft>
              <a:defRPr/>
            </a:pPr>
            <a:r>
              <a:rPr lang="fr-FR" sz="2000" kern="0" dirty="0">
                <a:solidFill>
                  <a:prstClr val="black"/>
                </a:solidFill>
                <a:latin typeface="+mj-lt"/>
                <a:cs typeface="Arial" panose="020B0604020202020204" pitchFamily="34" charset="0"/>
              </a:rPr>
              <a:t>1h30 de SVT  (1/2h à effectif réduit)</a:t>
            </a:r>
          </a:p>
          <a:p>
            <a:pPr defTabSz="914400" fontAlgn="auto">
              <a:spcBef>
                <a:spcPts val="0"/>
              </a:spcBef>
              <a:spcAft>
                <a:spcPts val="0"/>
              </a:spcAft>
              <a:defRPr/>
            </a:pPr>
            <a:r>
              <a:rPr lang="fr-FR" sz="2000" kern="0" dirty="0">
                <a:solidFill>
                  <a:prstClr val="black"/>
                </a:solidFill>
                <a:latin typeface="+mj-lt"/>
                <a:cs typeface="Arial" panose="020B0604020202020204" pitchFamily="34" charset="0"/>
              </a:rPr>
              <a:t>1h30 de Technologie (1/2h à effectif réduit</a:t>
            </a:r>
            <a:r>
              <a:rPr lang="fr-FR" kern="0" dirty="0">
                <a:solidFill>
                  <a:prstClr val="black"/>
                </a:solidFill>
                <a:latin typeface="+mj-lt"/>
              </a:rPr>
              <a:t>)</a:t>
            </a:r>
          </a:p>
        </p:txBody>
      </p:sp>
      <p:sp>
        <p:nvSpPr>
          <p:cNvPr id="4" name="ZoneTexte 3"/>
          <p:cNvSpPr txBox="1"/>
          <p:nvPr/>
        </p:nvSpPr>
        <p:spPr>
          <a:xfrm>
            <a:off x="5378450" y="1443089"/>
            <a:ext cx="3765550" cy="1016000"/>
          </a:xfrm>
          <a:prstGeom prst="rect">
            <a:avLst/>
          </a:prstGeom>
          <a:solidFill>
            <a:schemeClr val="accent6">
              <a:lumMod val="20000"/>
              <a:lumOff val="80000"/>
            </a:schemeClr>
          </a:solidFill>
        </p:spPr>
        <p:txBody>
          <a:bodyPr>
            <a:spAutoFit/>
          </a:bodyPr>
          <a:lstStyle/>
          <a:p>
            <a:pPr defTabSz="914400" fontAlgn="auto">
              <a:spcBef>
                <a:spcPts val="0"/>
              </a:spcBef>
              <a:spcAft>
                <a:spcPts val="0"/>
              </a:spcAft>
              <a:defRPr/>
            </a:pPr>
            <a:r>
              <a:rPr lang="fr-FR" sz="2000" kern="0" dirty="0">
                <a:solidFill>
                  <a:prstClr val="black"/>
                </a:solidFill>
                <a:latin typeface="+mj-lt"/>
                <a:cs typeface="Arial" panose="020B0604020202020204" pitchFamily="34" charset="0"/>
              </a:rPr>
              <a:t>1 professeur de SVT</a:t>
            </a:r>
          </a:p>
          <a:p>
            <a:pPr defTabSz="914400" fontAlgn="auto">
              <a:spcBef>
                <a:spcPts val="0"/>
              </a:spcBef>
              <a:spcAft>
                <a:spcPts val="0"/>
              </a:spcAft>
              <a:defRPr/>
            </a:pPr>
            <a:r>
              <a:rPr lang="fr-FR" sz="2000" kern="0" dirty="0">
                <a:solidFill>
                  <a:prstClr val="black"/>
                </a:solidFill>
                <a:latin typeface="+mj-lt"/>
                <a:cs typeface="Arial" panose="020B0604020202020204" pitchFamily="34" charset="0"/>
              </a:rPr>
              <a:t> + </a:t>
            </a:r>
          </a:p>
          <a:p>
            <a:pPr defTabSz="914400" fontAlgn="auto">
              <a:spcBef>
                <a:spcPts val="0"/>
              </a:spcBef>
              <a:spcAft>
                <a:spcPts val="0"/>
              </a:spcAft>
              <a:defRPr/>
            </a:pPr>
            <a:r>
              <a:rPr lang="fr-FR" sz="2000" kern="0" dirty="0">
                <a:solidFill>
                  <a:prstClr val="black"/>
                </a:solidFill>
                <a:latin typeface="+mj-lt"/>
                <a:cs typeface="Arial" panose="020B0604020202020204" pitchFamily="34" charset="0"/>
              </a:rPr>
              <a:t>1 professeur de Technologie</a:t>
            </a:r>
          </a:p>
        </p:txBody>
      </p:sp>
      <p:sp>
        <p:nvSpPr>
          <p:cNvPr id="5" name="ZoneTexte 4"/>
          <p:cNvSpPr txBox="1"/>
          <p:nvPr/>
        </p:nvSpPr>
        <p:spPr>
          <a:xfrm>
            <a:off x="834053" y="2551882"/>
            <a:ext cx="7421562" cy="400050"/>
          </a:xfrm>
          <a:prstGeom prst="rect">
            <a:avLst/>
          </a:prstGeom>
          <a:solidFill>
            <a:schemeClr val="accent6">
              <a:lumMod val="20000"/>
              <a:lumOff val="80000"/>
            </a:schemeClr>
          </a:solidFill>
        </p:spPr>
        <p:txBody>
          <a:bodyPr>
            <a:spAutoFit/>
          </a:bodyPr>
          <a:lstStyle/>
          <a:p>
            <a:pPr defTabSz="914400" fontAlgn="auto">
              <a:spcBef>
                <a:spcPts val="0"/>
              </a:spcBef>
              <a:spcAft>
                <a:spcPts val="0"/>
              </a:spcAft>
              <a:defRPr/>
            </a:pPr>
            <a:r>
              <a:rPr lang="fr-FR" sz="2000" kern="0" dirty="0">
                <a:solidFill>
                  <a:prstClr val="black"/>
                </a:solidFill>
                <a:latin typeface="+mj-lt"/>
                <a:cs typeface="Arial" panose="020B0604020202020204" pitchFamily="34" charset="0"/>
              </a:rPr>
              <a:t>1 programme de SVT et 1 programme de Technologie de 6</a:t>
            </a:r>
            <a:r>
              <a:rPr lang="fr-FR" sz="2000" kern="0" baseline="30000" dirty="0">
                <a:solidFill>
                  <a:prstClr val="black"/>
                </a:solidFill>
                <a:latin typeface="+mj-lt"/>
                <a:cs typeface="Arial" panose="020B0604020202020204" pitchFamily="34" charset="0"/>
              </a:rPr>
              <a:t>ème</a:t>
            </a:r>
            <a:r>
              <a:rPr lang="fr-FR" sz="2000" kern="0" dirty="0">
                <a:solidFill>
                  <a:prstClr val="black"/>
                </a:solidFill>
                <a:latin typeface="+mj-lt"/>
                <a:cs typeface="Arial" panose="020B0604020202020204" pitchFamily="34" charset="0"/>
              </a:rPr>
              <a:t> </a:t>
            </a:r>
          </a:p>
        </p:txBody>
      </p:sp>
      <p:sp>
        <p:nvSpPr>
          <p:cNvPr id="6" name="ZoneTexte 5"/>
          <p:cNvSpPr txBox="1"/>
          <p:nvPr/>
        </p:nvSpPr>
        <p:spPr>
          <a:xfrm>
            <a:off x="1423629" y="3059318"/>
            <a:ext cx="5976938" cy="400050"/>
          </a:xfrm>
          <a:prstGeom prst="rect">
            <a:avLst/>
          </a:prstGeom>
          <a:solidFill>
            <a:schemeClr val="accent6">
              <a:lumMod val="20000"/>
              <a:lumOff val="80000"/>
            </a:schemeClr>
          </a:solidFill>
        </p:spPr>
        <p:txBody>
          <a:bodyPr>
            <a:spAutoFit/>
          </a:bodyPr>
          <a:lstStyle/>
          <a:p>
            <a:pPr defTabSz="914400" eaLnBrk="1" fontAlgn="auto" hangingPunct="1">
              <a:spcBef>
                <a:spcPts val="0"/>
              </a:spcBef>
              <a:spcAft>
                <a:spcPts val="0"/>
              </a:spcAft>
              <a:defRPr/>
            </a:pPr>
            <a:r>
              <a:rPr lang="fr-FR" sz="2000" kern="0" dirty="0">
                <a:solidFill>
                  <a:prstClr val="black"/>
                </a:solidFill>
                <a:latin typeface="+mj-lt"/>
                <a:cs typeface="Arial" panose="020B0604020202020204" pitchFamily="34" charset="0"/>
              </a:rPr>
              <a:t>Quelques expérimentations d’EIST</a:t>
            </a:r>
          </a:p>
        </p:txBody>
      </p:sp>
      <p:sp>
        <p:nvSpPr>
          <p:cNvPr id="7" name="ZoneTexte 6"/>
          <p:cNvSpPr txBox="1"/>
          <p:nvPr/>
        </p:nvSpPr>
        <p:spPr>
          <a:xfrm>
            <a:off x="1258887" y="3717875"/>
            <a:ext cx="7489825" cy="954087"/>
          </a:xfrm>
          <a:prstGeom prst="rect">
            <a:avLst/>
          </a:prstGeom>
          <a:noFill/>
        </p:spPr>
        <p:txBody>
          <a:bodyPr>
            <a:spAutoFit/>
          </a:bodyPr>
          <a:lstStyle/>
          <a:p>
            <a:pPr defTabSz="914400" eaLnBrk="1" fontAlgn="auto" hangingPunct="1">
              <a:spcBef>
                <a:spcPts val="0"/>
              </a:spcBef>
              <a:spcAft>
                <a:spcPts val="0"/>
              </a:spcAft>
              <a:defRPr/>
            </a:pPr>
            <a:r>
              <a:rPr lang="fr-FR" sz="2800" b="1" kern="0" dirty="0">
                <a:solidFill>
                  <a:prstClr val="black"/>
                </a:solidFill>
                <a:latin typeface="+mj-lt"/>
                <a:cs typeface="Arial" panose="020B0604020202020204" pitchFamily="34" charset="0"/>
              </a:rPr>
              <a:t>Enseignement de Sciences et Technologie en 6</a:t>
            </a:r>
            <a:r>
              <a:rPr lang="fr-FR" sz="2800" b="1" kern="0" baseline="30000" dirty="0">
                <a:solidFill>
                  <a:prstClr val="black"/>
                </a:solidFill>
                <a:latin typeface="+mj-lt"/>
                <a:cs typeface="Arial" panose="020B0604020202020204" pitchFamily="34" charset="0"/>
              </a:rPr>
              <a:t>ème</a:t>
            </a:r>
            <a:r>
              <a:rPr lang="fr-FR" sz="2800" b="1" kern="0" dirty="0">
                <a:solidFill>
                  <a:prstClr val="black"/>
                </a:solidFill>
                <a:latin typeface="+mj-lt"/>
                <a:cs typeface="Arial" panose="020B0604020202020204" pitchFamily="34" charset="0"/>
              </a:rPr>
              <a:t>  à la rentrée 2016</a:t>
            </a:r>
          </a:p>
        </p:txBody>
      </p:sp>
      <p:sp>
        <p:nvSpPr>
          <p:cNvPr id="8" name="ZoneTexte 7"/>
          <p:cNvSpPr txBox="1"/>
          <p:nvPr/>
        </p:nvSpPr>
        <p:spPr>
          <a:xfrm>
            <a:off x="5133540" y="4399230"/>
            <a:ext cx="3989388" cy="1015663"/>
          </a:xfrm>
          <a:prstGeom prst="rect">
            <a:avLst/>
          </a:prstGeom>
          <a:solidFill>
            <a:schemeClr val="accent5">
              <a:lumMod val="20000"/>
              <a:lumOff val="80000"/>
            </a:schemeClr>
          </a:solidFill>
        </p:spPr>
        <p:txBody>
          <a:bodyPr>
            <a:spAutoFit/>
          </a:bodyPr>
          <a:lstStyle/>
          <a:p>
            <a:pPr>
              <a:defRPr/>
            </a:pPr>
            <a:r>
              <a:rPr lang="fr-FR" sz="2000" dirty="0">
                <a:solidFill>
                  <a:prstClr val="black"/>
                </a:solidFill>
                <a:latin typeface="+mj-lt"/>
                <a:cs typeface="Arial" panose="020B0604020202020204" pitchFamily="34" charset="0"/>
              </a:rPr>
              <a:t>3 professeurs </a:t>
            </a:r>
            <a:r>
              <a:rPr lang="fr-FR" sz="2000" b="1" dirty="0">
                <a:solidFill>
                  <a:prstClr val="black"/>
                </a:solidFill>
                <a:latin typeface="+mj-lt"/>
                <a:cs typeface="Arial" panose="020B0604020202020204" pitchFamily="34" charset="0"/>
              </a:rPr>
              <a:t>au plus par classe</a:t>
            </a:r>
            <a:r>
              <a:rPr lang="fr-FR" sz="2000" dirty="0">
                <a:solidFill>
                  <a:prstClr val="black"/>
                </a:solidFill>
                <a:latin typeface="+mj-lt"/>
                <a:cs typeface="Arial" panose="020B0604020202020204" pitchFamily="34" charset="0"/>
              </a:rPr>
              <a:t>, pouvant être issus des disciplines SVT, SPC, Technologie</a:t>
            </a:r>
          </a:p>
        </p:txBody>
      </p:sp>
      <p:sp>
        <p:nvSpPr>
          <p:cNvPr id="9" name="ZoneTexte 8"/>
          <p:cNvSpPr txBox="1"/>
          <p:nvPr/>
        </p:nvSpPr>
        <p:spPr>
          <a:xfrm>
            <a:off x="246293" y="4860925"/>
            <a:ext cx="4064000" cy="400050"/>
          </a:xfrm>
          <a:prstGeom prst="rect">
            <a:avLst/>
          </a:prstGeom>
          <a:solidFill>
            <a:schemeClr val="accent5">
              <a:lumMod val="20000"/>
              <a:lumOff val="80000"/>
            </a:schemeClr>
          </a:solidFill>
        </p:spPr>
        <p:txBody>
          <a:bodyPr>
            <a:spAutoFit/>
          </a:bodyPr>
          <a:lstStyle/>
          <a:p>
            <a:pPr defTabSz="914400" eaLnBrk="1" fontAlgn="auto" hangingPunct="1">
              <a:spcBef>
                <a:spcPts val="0"/>
              </a:spcBef>
              <a:spcAft>
                <a:spcPts val="0"/>
              </a:spcAft>
              <a:defRPr/>
            </a:pPr>
            <a:r>
              <a:rPr lang="fr-FR" kern="0" dirty="0">
                <a:solidFill>
                  <a:prstClr val="black"/>
                </a:solidFill>
                <a:cs typeface="Arial" panose="020B0604020202020204" pitchFamily="34" charset="0"/>
              </a:rPr>
              <a:t>     </a:t>
            </a:r>
            <a:r>
              <a:rPr lang="fr-FR" sz="2000" kern="0" dirty="0">
                <a:solidFill>
                  <a:prstClr val="black"/>
                </a:solidFill>
                <a:latin typeface="+mj-lt"/>
                <a:cs typeface="Arial" panose="020B0604020202020204" pitchFamily="34" charset="0"/>
              </a:rPr>
              <a:t>4h de Sciences et Technologie</a:t>
            </a:r>
            <a:endParaRPr lang="fr-FR" sz="2000" kern="0" dirty="0">
              <a:solidFill>
                <a:prstClr val="black"/>
              </a:solidFill>
              <a:latin typeface="+mj-lt"/>
            </a:endParaRPr>
          </a:p>
        </p:txBody>
      </p:sp>
      <p:sp>
        <p:nvSpPr>
          <p:cNvPr id="10" name="ZoneTexte 9"/>
          <p:cNvSpPr txBox="1"/>
          <p:nvPr/>
        </p:nvSpPr>
        <p:spPr>
          <a:xfrm>
            <a:off x="764996" y="6048273"/>
            <a:ext cx="7559675" cy="400110"/>
          </a:xfrm>
          <a:prstGeom prst="rect">
            <a:avLst/>
          </a:prstGeom>
          <a:solidFill>
            <a:schemeClr val="accent5">
              <a:lumMod val="20000"/>
              <a:lumOff val="80000"/>
            </a:schemeClr>
          </a:solidFill>
        </p:spPr>
        <p:txBody>
          <a:bodyPr>
            <a:spAutoFit/>
          </a:bodyPr>
          <a:lstStyle/>
          <a:p>
            <a:pPr defTabSz="914400" eaLnBrk="1" fontAlgn="auto" hangingPunct="1">
              <a:spcBef>
                <a:spcPts val="0"/>
              </a:spcBef>
              <a:spcAft>
                <a:spcPts val="0"/>
              </a:spcAft>
              <a:defRPr/>
            </a:pPr>
            <a:r>
              <a:rPr lang="fr-FR" sz="2000" kern="0" dirty="0">
                <a:solidFill>
                  <a:prstClr val="black"/>
                </a:solidFill>
                <a:latin typeface="+mj-lt"/>
                <a:cs typeface="Arial" panose="020B0604020202020204" pitchFamily="34" charset="0"/>
              </a:rPr>
              <a:t>1 programme commun de Sciences et Technologie de cycle 3</a:t>
            </a:r>
          </a:p>
        </p:txBody>
      </p:sp>
    </p:spTree>
    <p:extLst>
      <p:ext uri="{BB962C8B-B14F-4D97-AF65-F5344CB8AC3E}">
        <p14:creationId xmlns:p14="http://schemas.microsoft.com/office/powerpoint/2010/main" val="227473969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2326250" y="243344"/>
            <a:ext cx="4536253" cy="954107"/>
          </a:xfrm>
          <a:prstGeom prst="rect">
            <a:avLst/>
          </a:prstGeom>
          <a:noFill/>
        </p:spPr>
        <p:txBody>
          <a:bodyPr wrap="square">
            <a:spAutoFit/>
          </a:bodyPr>
          <a:lstStyle/>
          <a:p>
            <a:pPr defTabSz="914400" eaLnBrk="1" fontAlgn="auto" hangingPunct="1">
              <a:spcBef>
                <a:spcPts val="0"/>
              </a:spcBef>
              <a:spcAft>
                <a:spcPts val="0"/>
              </a:spcAft>
              <a:defRPr/>
            </a:pPr>
            <a:r>
              <a:rPr lang="fr-FR" sz="2800" b="1" kern="0" dirty="0">
                <a:solidFill>
                  <a:prstClr val="black"/>
                </a:solidFill>
                <a:latin typeface="+mj-lt"/>
                <a:cs typeface="Arial" panose="020B0604020202020204" pitchFamily="34" charset="0"/>
              </a:rPr>
              <a:t>Objectifs de l’enseignement </a:t>
            </a:r>
          </a:p>
          <a:p>
            <a:pPr defTabSz="914400" eaLnBrk="1" fontAlgn="auto" hangingPunct="1">
              <a:spcBef>
                <a:spcPts val="0"/>
              </a:spcBef>
              <a:spcAft>
                <a:spcPts val="0"/>
              </a:spcAft>
              <a:defRPr/>
            </a:pPr>
            <a:r>
              <a:rPr lang="fr-FR" sz="2800" b="1" kern="0" dirty="0">
                <a:solidFill>
                  <a:prstClr val="black"/>
                </a:solidFill>
                <a:latin typeface="+mj-lt"/>
                <a:cs typeface="Arial" panose="020B0604020202020204" pitchFamily="34" charset="0"/>
              </a:rPr>
              <a:t>de Sciences et Technologie</a:t>
            </a:r>
          </a:p>
        </p:txBody>
      </p:sp>
      <p:sp>
        <p:nvSpPr>
          <p:cNvPr id="3" name="Espace réservé du contenu 3"/>
          <p:cNvSpPr txBox="1">
            <a:spLocks/>
          </p:cNvSpPr>
          <p:nvPr/>
        </p:nvSpPr>
        <p:spPr>
          <a:xfrm>
            <a:off x="378433" y="1584837"/>
            <a:ext cx="8946541" cy="3154710"/>
          </a:xfrm>
          <a:prstGeom prst="rect">
            <a:avLst/>
          </a:prstGeom>
        </p:spPr>
        <p:txBody>
          <a:bodyPr vert="horz" wrap="square" lIns="91440" tIns="45720" rIns="91440" bIns="45720" rtlCol="0">
            <a:spAutoFit/>
          </a:bodyPr>
          <a:lstStyle>
            <a:lvl1pPr marL="342900" indent="-342900" algn="l" defTabSz="457200" rtl="0" eaLnBrk="1" latinLnBrk="0" hangingPunct="1">
              <a:spcBef>
                <a:spcPts val="1000"/>
              </a:spcBef>
              <a:spcAft>
                <a:spcPts val="0"/>
              </a:spcAft>
              <a:buClr>
                <a:schemeClr val="bg2">
                  <a:lumMod val="40000"/>
                  <a:lumOff val="60000"/>
                </a:schemeClr>
              </a:buClr>
              <a:buSzPct val="80000"/>
              <a:buFont typeface="Wingdings 3" charset="2"/>
              <a:buChar char=""/>
              <a:defRPr sz="2000" b="0" i="0" kern="1200">
                <a:solidFill>
                  <a:schemeClr val="tx1"/>
                </a:solidFill>
                <a:latin typeface="+mj-lt"/>
                <a:ea typeface="+mj-ea"/>
                <a:cs typeface="+mj-cs"/>
              </a:defRPr>
            </a:lvl1pPr>
            <a:lvl2pPr marL="742950" indent="-285750" algn="l" defTabSz="457200" rtl="0" eaLnBrk="1" latinLnBrk="0" hangingPunct="1">
              <a:spcBef>
                <a:spcPts val="1000"/>
              </a:spcBef>
              <a:spcAft>
                <a:spcPts val="0"/>
              </a:spcAft>
              <a:buClr>
                <a:schemeClr val="bg2">
                  <a:lumMod val="40000"/>
                  <a:lumOff val="60000"/>
                </a:schemeClr>
              </a:buClr>
              <a:buSzPct val="80000"/>
              <a:buFont typeface="Wingdings 3" charset="2"/>
              <a:buChar char=""/>
              <a:defRPr sz="1800" b="0" i="0" kern="1200">
                <a:solidFill>
                  <a:schemeClr val="tx1"/>
                </a:solidFill>
                <a:latin typeface="+mj-lt"/>
                <a:ea typeface="+mj-ea"/>
                <a:cs typeface="+mj-cs"/>
              </a:defRPr>
            </a:lvl2pPr>
            <a:lvl3pPr marL="1143000" indent="-228600" algn="l" defTabSz="457200" rtl="0" eaLnBrk="1" latinLnBrk="0" hangingPunct="1">
              <a:spcBef>
                <a:spcPts val="1000"/>
              </a:spcBef>
              <a:spcAft>
                <a:spcPts val="0"/>
              </a:spcAft>
              <a:buClr>
                <a:schemeClr val="bg2">
                  <a:lumMod val="40000"/>
                  <a:lumOff val="60000"/>
                </a:schemeClr>
              </a:buClr>
              <a:buSzPct val="80000"/>
              <a:buFont typeface="Wingdings 3" charset="2"/>
              <a:buChar char=""/>
              <a:defRPr sz="1600" b="0" i="0" kern="1200">
                <a:solidFill>
                  <a:schemeClr val="tx1"/>
                </a:solidFill>
                <a:latin typeface="+mj-lt"/>
                <a:ea typeface="+mj-ea"/>
                <a:cs typeface="+mj-cs"/>
              </a:defRPr>
            </a:lvl3pPr>
            <a:lvl4pPr marL="1600200" indent="-228600" algn="l" defTabSz="457200" rtl="0" eaLnBrk="1" latinLnBrk="0" hangingPunct="1">
              <a:spcBef>
                <a:spcPts val="1000"/>
              </a:spcBef>
              <a:spcAft>
                <a:spcPts val="0"/>
              </a:spcAft>
              <a:buClr>
                <a:schemeClr val="bg2">
                  <a:lumMod val="40000"/>
                  <a:lumOff val="60000"/>
                </a:schemeClr>
              </a:buClr>
              <a:buSzPct val="80000"/>
              <a:buFont typeface="Wingdings 3" charset="2"/>
              <a:buChar char=""/>
              <a:defRPr sz="1400" b="0" i="0" kern="1200">
                <a:solidFill>
                  <a:schemeClr val="tx1"/>
                </a:solidFill>
                <a:latin typeface="+mj-lt"/>
                <a:ea typeface="+mj-ea"/>
                <a:cs typeface="+mj-cs"/>
              </a:defRPr>
            </a:lvl4pPr>
            <a:lvl5pPr marL="2057400" indent="-228600" algn="l" defTabSz="457200" rtl="0" eaLnBrk="1" latinLnBrk="0" hangingPunct="1">
              <a:spcBef>
                <a:spcPts val="1000"/>
              </a:spcBef>
              <a:spcAft>
                <a:spcPts val="0"/>
              </a:spcAft>
              <a:buClr>
                <a:schemeClr val="bg2">
                  <a:lumMod val="40000"/>
                  <a:lumOff val="60000"/>
                </a:schemeClr>
              </a:buClr>
              <a:buSzPct val="80000"/>
              <a:buFont typeface="Wingdings 3" charset="2"/>
              <a:buChar char=""/>
              <a:defRPr sz="1400" b="0" i="0" kern="1200">
                <a:solidFill>
                  <a:schemeClr val="tx1"/>
                </a:solidFill>
                <a:latin typeface="+mj-lt"/>
                <a:ea typeface="+mj-ea"/>
                <a:cs typeface="+mj-cs"/>
              </a:defRPr>
            </a:lvl5pPr>
            <a:lvl6pPr marL="2506000" indent="-228600" algn="l" defTabSz="457200" rtl="0" eaLnBrk="1" latinLnBrk="0" hangingPunct="1">
              <a:spcBef>
                <a:spcPts val="1000"/>
              </a:spcBef>
              <a:spcAft>
                <a:spcPts val="0"/>
              </a:spcAft>
              <a:buClr>
                <a:schemeClr val="bg2">
                  <a:lumMod val="40000"/>
                  <a:lumOff val="60000"/>
                </a:schemeClr>
              </a:buClr>
              <a:buSzPct val="80000"/>
              <a:buFont typeface="Wingdings 3" charset="2"/>
              <a:buChar char=""/>
              <a:defRPr sz="1400" b="0" i="0" kern="1200">
                <a:solidFill>
                  <a:schemeClr val="tx1"/>
                </a:solidFill>
                <a:latin typeface="+mj-lt"/>
                <a:ea typeface="+mj-ea"/>
                <a:cs typeface="+mj-cs"/>
              </a:defRPr>
            </a:lvl6pPr>
            <a:lvl7pPr marL="2971800" indent="-228600" algn="l" defTabSz="457200" rtl="0" eaLnBrk="1" latinLnBrk="0" hangingPunct="1">
              <a:spcBef>
                <a:spcPts val="1000"/>
              </a:spcBef>
              <a:spcAft>
                <a:spcPts val="0"/>
              </a:spcAft>
              <a:buClr>
                <a:schemeClr val="bg2">
                  <a:lumMod val="40000"/>
                  <a:lumOff val="60000"/>
                </a:schemeClr>
              </a:buClr>
              <a:buSzPct val="80000"/>
              <a:buFont typeface="Wingdings 3" charset="2"/>
              <a:buChar char=""/>
              <a:defRPr sz="1400" b="0" i="0" kern="1200">
                <a:solidFill>
                  <a:schemeClr val="tx1"/>
                </a:solidFill>
                <a:latin typeface="+mj-lt"/>
                <a:ea typeface="+mj-ea"/>
                <a:cs typeface="+mj-cs"/>
              </a:defRPr>
            </a:lvl7pPr>
            <a:lvl8pPr marL="3429000" indent="-228600" algn="l" defTabSz="457200" rtl="0" eaLnBrk="1" latinLnBrk="0" hangingPunct="1">
              <a:spcBef>
                <a:spcPts val="1000"/>
              </a:spcBef>
              <a:spcAft>
                <a:spcPts val="0"/>
              </a:spcAft>
              <a:buClr>
                <a:schemeClr val="bg2">
                  <a:lumMod val="40000"/>
                  <a:lumOff val="60000"/>
                </a:schemeClr>
              </a:buClr>
              <a:buSzPct val="80000"/>
              <a:buFont typeface="Wingdings 3" charset="2"/>
              <a:buChar char=""/>
              <a:defRPr sz="1400" b="0" i="0" kern="1200">
                <a:solidFill>
                  <a:schemeClr val="tx1"/>
                </a:solidFill>
                <a:latin typeface="+mj-lt"/>
                <a:ea typeface="+mj-ea"/>
                <a:cs typeface="+mj-cs"/>
              </a:defRPr>
            </a:lvl8pPr>
            <a:lvl9pPr marL="3886200" indent="-228600" algn="l" defTabSz="457200" rtl="0" eaLnBrk="1" latinLnBrk="0" hangingPunct="1">
              <a:spcBef>
                <a:spcPts val="1000"/>
              </a:spcBef>
              <a:spcAft>
                <a:spcPts val="0"/>
              </a:spcAft>
              <a:buClr>
                <a:schemeClr val="bg2">
                  <a:lumMod val="40000"/>
                  <a:lumOff val="60000"/>
                </a:schemeClr>
              </a:buClr>
              <a:buSzPct val="80000"/>
              <a:buFont typeface="Wingdings 3" charset="2"/>
              <a:buChar char=""/>
              <a:defRPr sz="1400" b="0" i="0" kern="1200">
                <a:solidFill>
                  <a:schemeClr val="tx1"/>
                </a:solidFill>
                <a:latin typeface="+mj-lt"/>
                <a:ea typeface="+mj-ea"/>
                <a:cs typeface="+mj-cs"/>
              </a:defRPr>
            </a:lvl9pPr>
          </a:lstStyle>
          <a:p>
            <a:pPr marR="0" lvl="1" algn="l" defTabSz="457200" rtl="0" eaLnBrk="1" fontAlgn="auto" latinLnBrk="0" hangingPunct="1">
              <a:lnSpc>
                <a:spcPct val="150000"/>
              </a:lnSpc>
              <a:spcBef>
                <a:spcPts val="1000"/>
              </a:spcBef>
              <a:spcAft>
                <a:spcPts val="0"/>
              </a:spcAft>
              <a:buClr>
                <a:srgbClr val="1E5155">
                  <a:lumMod val="40000"/>
                  <a:lumOff val="60000"/>
                </a:srgbClr>
              </a:buClr>
              <a:buSzPct val="80000"/>
              <a:buFont typeface="Arial" panose="020B0604020202020204" pitchFamily="34" charset="0"/>
              <a:buChar char="•"/>
              <a:tabLst/>
              <a:defRPr/>
            </a:pPr>
            <a:r>
              <a:rPr kumimoji="0" lang="fr-FR" sz="2400" b="1" i="0" u="none" strike="noStrike" kern="1200" cap="none" spc="0" normalizeH="0" baseline="0" noProof="0" dirty="0">
                <a:ln>
                  <a:noFill/>
                </a:ln>
                <a:effectLst/>
                <a:uLnTx/>
                <a:uFillTx/>
                <a:cs typeface="Arial" panose="020B0604020202020204" pitchFamily="34" charset="0"/>
              </a:rPr>
              <a:t>Acquérir une première culture scientifique et technique </a:t>
            </a:r>
          </a:p>
          <a:p>
            <a:pPr marR="0" lvl="1" algn="l" defTabSz="457200" rtl="0" eaLnBrk="1" fontAlgn="auto" latinLnBrk="0" hangingPunct="1">
              <a:lnSpc>
                <a:spcPct val="150000"/>
              </a:lnSpc>
              <a:spcBef>
                <a:spcPts val="1000"/>
              </a:spcBef>
              <a:spcAft>
                <a:spcPts val="0"/>
              </a:spcAft>
              <a:buClr>
                <a:srgbClr val="1E5155">
                  <a:lumMod val="40000"/>
                  <a:lumOff val="60000"/>
                </a:srgbClr>
              </a:buClr>
              <a:buSzPct val="80000"/>
              <a:buFont typeface="Arial" panose="020B0604020202020204" pitchFamily="34" charset="0"/>
              <a:buChar char="•"/>
              <a:tabLst/>
              <a:defRPr/>
            </a:pPr>
            <a:r>
              <a:rPr kumimoji="0" lang="fr-FR" sz="2400" b="1" i="0" u="none" strike="noStrike" kern="1200" cap="none" spc="0" normalizeH="0" baseline="0" noProof="0" dirty="0">
                <a:ln>
                  <a:noFill/>
                </a:ln>
                <a:effectLst/>
                <a:uLnTx/>
                <a:uFillTx/>
                <a:cs typeface="Arial" panose="020B0604020202020204" pitchFamily="34" charset="0"/>
              </a:rPr>
              <a:t>Adopter une approche rationnelle du monde</a:t>
            </a:r>
          </a:p>
          <a:p>
            <a:pPr marR="0" lvl="1" algn="l" defTabSz="457200" rtl="0" eaLnBrk="1" fontAlgn="auto" latinLnBrk="0" hangingPunct="1">
              <a:lnSpc>
                <a:spcPct val="150000"/>
              </a:lnSpc>
              <a:spcBef>
                <a:spcPts val="1000"/>
              </a:spcBef>
              <a:spcAft>
                <a:spcPts val="0"/>
              </a:spcAft>
              <a:buClr>
                <a:srgbClr val="1E5155">
                  <a:lumMod val="40000"/>
                  <a:lumOff val="60000"/>
                </a:srgbClr>
              </a:buClr>
              <a:buSzPct val="80000"/>
              <a:buFont typeface="Arial" panose="020B0604020202020204" pitchFamily="34" charset="0"/>
              <a:buChar char="•"/>
              <a:tabLst/>
              <a:defRPr/>
            </a:pPr>
            <a:r>
              <a:rPr kumimoji="0" lang="fr-FR" sz="2400" b="1" i="0" u="none" strike="noStrike" kern="1200" cap="none" spc="0" normalizeH="0" baseline="0" noProof="0" dirty="0">
                <a:ln>
                  <a:noFill/>
                </a:ln>
                <a:effectLst/>
                <a:uLnTx/>
                <a:uFillTx/>
                <a:cs typeface="Arial" panose="020B0604020202020204" pitchFamily="34" charset="0"/>
              </a:rPr>
              <a:t>Proposer des explications et des solutions </a:t>
            </a:r>
            <a:r>
              <a:rPr kumimoji="0" lang="fr-FR" sz="2400" b="0" i="0" u="none" strike="noStrike" kern="1200" cap="none" spc="0" normalizeH="0" baseline="0" noProof="0" dirty="0">
                <a:ln>
                  <a:noFill/>
                </a:ln>
                <a:effectLst/>
                <a:uLnTx/>
                <a:uFillTx/>
                <a:cs typeface="Arial" panose="020B0604020202020204" pitchFamily="34" charset="0"/>
              </a:rPr>
              <a:t>à des problèmes d’ordre scientifique et technique</a:t>
            </a:r>
            <a:r>
              <a:rPr kumimoji="0" lang="fr-FR" sz="2000" b="0" i="0" u="none" strike="noStrike" kern="1200" cap="none" spc="0" normalizeH="0" baseline="0" noProof="0" dirty="0">
                <a:ln>
                  <a:noFill/>
                </a:ln>
                <a:effectLst/>
                <a:uLnTx/>
                <a:uFillTx/>
                <a:cs typeface="Arial" panose="020B0604020202020204" pitchFamily="34" charset="0"/>
              </a:rPr>
              <a:t>.</a:t>
            </a:r>
          </a:p>
          <a:p>
            <a:pPr marL="800100" marR="0" lvl="1" indent="-342900" algn="l" defTabSz="457200" rtl="0" eaLnBrk="1" fontAlgn="auto" latinLnBrk="0" hangingPunct="1">
              <a:lnSpc>
                <a:spcPct val="150000"/>
              </a:lnSpc>
              <a:spcBef>
                <a:spcPts val="1000"/>
              </a:spcBef>
              <a:spcAft>
                <a:spcPts val="0"/>
              </a:spcAft>
              <a:buClr>
                <a:srgbClr val="1E5155">
                  <a:lumMod val="40000"/>
                  <a:lumOff val="60000"/>
                </a:srgbClr>
              </a:buClr>
              <a:buSzPct val="80000"/>
              <a:buFont typeface="Wingdings" panose="05000000000000000000" pitchFamily="2" charset="2"/>
              <a:buChar char="ü"/>
              <a:tabLst/>
              <a:defRPr/>
            </a:pPr>
            <a:endParaRPr kumimoji="0" lang="fr-FR" sz="2000" b="0" i="0" u="none" strike="noStrike" kern="1200" cap="none" spc="0" normalizeH="0" baseline="0" noProof="0" dirty="0">
              <a:ln>
                <a:noFill/>
              </a:ln>
              <a:solidFill>
                <a:sysClr val="window" lastClr="FFFFFF"/>
              </a:solidFill>
              <a:effectLst/>
              <a:uLnTx/>
              <a:uFillTx/>
              <a:latin typeface="Arial" panose="020B0604020202020204" pitchFamily="34" charset="0"/>
              <a:cs typeface="Arial" panose="020B0604020202020204" pitchFamily="34" charset="0"/>
            </a:endParaRPr>
          </a:p>
        </p:txBody>
      </p:sp>
      <p:sp>
        <p:nvSpPr>
          <p:cNvPr id="4" name="ZoneTexte 3"/>
          <p:cNvSpPr txBox="1"/>
          <p:nvPr/>
        </p:nvSpPr>
        <p:spPr>
          <a:xfrm>
            <a:off x="201765" y="4617373"/>
            <a:ext cx="8785225" cy="1200329"/>
          </a:xfrm>
          <a:prstGeom prst="rect">
            <a:avLst/>
          </a:prstGeom>
          <a:noFill/>
        </p:spPr>
        <p:txBody>
          <a:bodyPr>
            <a:spAutoFit/>
          </a:bodyPr>
          <a:lstStyle/>
          <a:p>
            <a:pPr defTabSz="914400" eaLnBrk="1" fontAlgn="auto" hangingPunct="1">
              <a:spcBef>
                <a:spcPts val="0"/>
              </a:spcBef>
              <a:spcAft>
                <a:spcPts val="0"/>
              </a:spcAft>
              <a:defRPr/>
            </a:pPr>
            <a:r>
              <a:rPr lang="fr-FR" sz="2400" kern="0" dirty="0">
                <a:solidFill>
                  <a:prstClr val="black"/>
                </a:solidFill>
                <a:latin typeface="+mj-lt"/>
                <a:cs typeface="Arial" panose="020B0604020202020204" pitchFamily="34" charset="0"/>
              </a:rPr>
              <a:t>Construire un enseignement qui a du </a:t>
            </a:r>
            <a:r>
              <a:rPr lang="fr-FR" sz="2400" b="1" kern="0" dirty="0">
                <a:solidFill>
                  <a:prstClr val="black"/>
                </a:solidFill>
                <a:latin typeface="+mj-lt"/>
                <a:cs typeface="Arial" panose="020B0604020202020204" pitchFamily="34" charset="0"/>
              </a:rPr>
              <a:t>sens</a:t>
            </a:r>
            <a:r>
              <a:rPr lang="fr-FR" sz="2400" kern="0" dirty="0">
                <a:solidFill>
                  <a:prstClr val="black"/>
                </a:solidFill>
                <a:latin typeface="+mj-lt"/>
                <a:cs typeface="Arial" panose="020B0604020202020204" pitchFamily="34" charset="0"/>
              </a:rPr>
              <a:t>, en faisant apparaître une </a:t>
            </a:r>
            <a:r>
              <a:rPr lang="fr-FR" sz="2400" b="1" kern="0" dirty="0">
                <a:solidFill>
                  <a:prstClr val="black"/>
                </a:solidFill>
                <a:latin typeface="+mj-lt"/>
                <a:cs typeface="Arial" panose="020B0604020202020204" pitchFamily="34" charset="0"/>
              </a:rPr>
              <a:t>vraie cohérence entre les différents champs disciplinaires</a:t>
            </a:r>
            <a:r>
              <a:rPr lang="fr-FR" sz="2400" kern="0" dirty="0">
                <a:solidFill>
                  <a:prstClr val="black"/>
                </a:solidFill>
                <a:latin typeface="+mj-lt"/>
                <a:cs typeface="Arial" panose="020B0604020202020204" pitchFamily="34" charset="0"/>
              </a:rPr>
              <a:t> SVT, SPC, et Technologie</a:t>
            </a:r>
          </a:p>
        </p:txBody>
      </p:sp>
    </p:spTree>
    <p:extLst>
      <p:ext uri="{BB962C8B-B14F-4D97-AF65-F5344CB8AC3E}">
        <p14:creationId xmlns:p14="http://schemas.microsoft.com/office/powerpoint/2010/main" val="50335452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2199653" y="422408"/>
            <a:ext cx="4630699" cy="954107"/>
          </a:xfrm>
          <a:prstGeom prst="rect">
            <a:avLst/>
          </a:prstGeom>
          <a:noFill/>
        </p:spPr>
        <p:txBody>
          <a:bodyPr wrap="square">
            <a:spAutoFit/>
          </a:bodyPr>
          <a:lstStyle/>
          <a:p>
            <a:pPr defTabSz="914400" eaLnBrk="1" fontAlgn="auto" hangingPunct="1">
              <a:spcBef>
                <a:spcPts val="0"/>
              </a:spcBef>
              <a:spcAft>
                <a:spcPts val="0"/>
              </a:spcAft>
              <a:defRPr/>
            </a:pPr>
            <a:r>
              <a:rPr lang="fr-FR" sz="2800" b="1" kern="0" dirty="0">
                <a:solidFill>
                  <a:prstClr val="black"/>
                </a:solidFill>
                <a:latin typeface="+mj-lt"/>
                <a:cs typeface="Arial" panose="020B0604020202020204" pitchFamily="34" charset="0"/>
              </a:rPr>
              <a:t>Objectifs de l’enseignement </a:t>
            </a:r>
          </a:p>
          <a:p>
            <a:pPr defTabSz="914400" eaLnBrk="1" fontAlgn="auto" hangingPunct="1">
              <a:spcBef>
                <a:spcPts val="0"/>
              </a:spcBef>
              <a:spcAft>
                <a:spcPts val="0"/>
              </a:spcAft>
              <a:defRPr/>
            </a:pPr>
            <a:r>
              <a:rPr lang="fr-FR" sz="2800" b="1" kern="0" dirty="0">
                <a:solidFill>
                  <a:prstClr val="black"/>
                </a:solidFill>
                <a:latin typeface="+mj-lt"/>
                <a:cs typeface="Arial" panose="020B0604020202020204" pitchFamily="34" charset="0"/>
              </a:rPr>
              <a:t>de Sciences et Technologie</a:t>
            </a:r>
          </a:p>
        </p:txBody>
      </p:sp>
      <p:sp>
        <p:nvSpPr>
          <p:cNvPr id="3" name="ZoneTexte 1"/>
          <p:cNvSpPr txBox="1">
            <a:spLocks noChangeArrowheads="1"/>
          </p:cNvSpPr>
          <p:nvPr/>
        </p:nvSpPr>
        <p:spPr bwMode="auto">
          <a:xfrm>
            <a:off x="312124" y="1747218"/>
            <a:ext cx="8280400" cy="400050"/>
          </a:xfrm>
          <a:prstGeom prst="rect">
            <a:avLst/>
          </a:prstGeom>
          <a:noFill/>
          <a:ln w="9525">
            <a:noFill/>
            <a:miter lim="800000"/>
            <a:headEnd/>
            <a:tailEnd/>
          </a:ln>
        </p:spPr>
        <p:txBody>
          <a:bodyPr>
            <a:spAutoFit/>
          </a:bodyPr>
          <a:lstStyle/>
          <a:p>
            <a:r>
              <a:rPr lang="fr-FR" altLang="fr-FR" dirty="0"/>
              <a:t> </a:t>
            </a:r>
            <a:r>
              <a:rPr lang="fr-FR" altLang="fr-FR" sz="2000" b="1" dirty="0">
                <a:latin typeface="+mj-lt"/>
                <a:cs typeface="Arial" pitchFamily="34" charset="0"/>
              </a:rPr>
              <a:t>POUR    faire acquérir des compétences du socle aux élèves </a:t>
            </a:r>
          </a:p>
        </p:txBody>
      </p:sp>
      <p:sp>
        <p:nvSpPr>
          <p:cNvPr id="4" name="ZoneTexte 3"/>
          <p:cNvSpPr txBox="1"/>
          <p:nvPr/>
        </p:nvSpPr>
        <p:spPr>
          <a:xfrm>
            <a:off x="864020" y="2467165"/>
            <a:ext cx="8103709" cy="3354765"/>
          </a:xfrm>
          <a:prstGeom prst="rect">
            <a:avLst/>
          </a:prstGeom>
          <a:solidFill>
            <a:schemeClr val="accent5">
              <a:lumMod val="20000"/>
              <a:lumOff val="80000"/>
            </a:schemeClr>
          </a:solidFill>
        </p:spPr>
        <p:txBody>
          <a:bodyPr wrap="square">
            <a:spAutoFit/>
          </a:bodyPr>
          <a:lstStyle/>
          <a:p>
            <a:pPr marL="285750" indent="-285750">
              <a:buFont typeface="Arial" panose="020B0604020202020204" pitchFamily="34" charset="0"/>
              <a:buChar char="•"/>
              <a:defRPr/>
            </a:pPr>
            <a:r>
              <a:rPr lang="fr-FR" sz="2400" dirty="0">
                <a:latin typeface="+mj-lt"/>
                <a:cs typeface="Arial" panose="020B0604020202020204" pitchFamily="34" charset="0"/>
              </a:rPr>
              <a:t>Pratiquer des démarches scientifiques ( domaine 4)</a:t>
            </a:r>
          </a:p>
          <a:p>
            <a:pPr marL="285750" indent="-285750">
              <a:buFont typeface="Arial" panose="020B0604020202020204" pitchFamily="34" charset="0"/>
              <a:buChar char="•"/>
              <a:defRPr/>
            </a:pPr>
            <a:r>
              <a:rPr lang="fr-FR" sz="2400" dirty="0">
                <a:latin typeface="+mj-lt"/>
                <a:cs typeface="Arial" panose="020B0604020202020204" pitchFamily="34" charset="0"/>
              </a:rPr>
              <a:t>Concevoir, créer, réaliser ( domaines 4 et 5)</a:t>
            </a:r>
          </a:p>
          <a:p>
            <a:pPr marL="285750" indent="-285750">
              <a:buFont typeface="Arial" panose="020B0604020202020204" pitchFamily="34" charset="0"/>
              <a:buChar char="•"/>
              <a:defRPr/>
            </a:pPr>
            <a:r>
              <a:rPr lang="fr-FR" sz="2400" dirty="0">
                <a:latin typeface="+mj-lt"/>
                <a:cs typeface="Arial" panose="020B0604020202020204" pitchFamily="34" charset="0"/>
              </a:rPr>
              <a:t>S’approprier des outils et des méthodes ( domaine 2)</a:t>
            </a:r>
          </a:p>
          <a:p>
            <a:pPr marL="285750" indent="-285750">
              <a:buFont typeface="Arial" panose="020B0604020202020204" pitchFamily="34" charset="0"/>
              <a:buChar char="•"/>
              <a:defRPr/>
            </a:pPr>
            <a:r>
              <a:rPr lang="fr-FR" sz="2400" dirty="0">
                <a:latin typeface="+mj-lt"/>
                <a:cs typeface="Arial" panose="020B0604020202020204" pitchFamily="34" charset="0"/>
              </a:rPr>
              <a:t>Pratiquer des langages ( domaine 1)</a:t>
            </a:r>
          </a:p>
          <a:p>
            <a:pPr marL="285750" indent="-285750">
              <a:buFont typeface="Arial" panose="020B0604020202020204" pitchFamily="34" charset="0"/>
              <a:buChar char="•"/>
              <a:defRPr/>
            </a:pPr>
            <a:r>
              <a:rPr lang="fr-FR" sz="2400" dirty="0">
                <a:latin typeface="+mj-lt"/>
                <a:cs typeface="Arial" panose="020B0604020202020204" pitchFamily="34" charset="0"/>
              </a:rPr>
              <a:t>Mobiliser des outils numériques ( domaine 5)</a:t>
            </a:r>
          </a:p>
          <a:p>
            <a:pPr marL="285750" indent="-285750">
              <a:buFont typeface="Arial" panose="020B0604020202020204" pitchFamily="34" charset="0"/>
              <a:buChar char="•"/>
              <a:defRPr/>
            </a:pPr>
            <a:r>
              <a:rPr lang="fr-FR" sz="2400" dirty="0">
                <a:latin typeface="+mj-lt"/>
                <a:cs typeface="Arial" panose="020B0604020202020204" pitchFamily="34" charset="0"/>
              </a:rPr>
              <a:t>Adopter un comportement éthique et responsable ( domaines 3 et 5)</a:t>
            </a:r>
          </a:p>
          <a:p>
            <a:pPr marL="285750" indent="-285750">
              <a:buFont typeface="Arial" panose="020B0604020202020204" pitchFamily="34" charset="0"/>
              <a:buChar char="•"/>
              <a:defRPr/>
            </a:pPr>
            <a:r>
              <a:rPr lang="fr-FR" sz="2400" dirty="0">
                <a:latin typeface="+mj-lt"/>
                <a:cs typeface="Arial" panose="020B0604020202020204" pitchFamily="34" charset="0"/>
              </a:rPr>
              <a:t>Se situer dans l’espace et le temps ( domaine 5)</a:t>
            </a:r>
          </a:p>
          <a:p>
            <a:pPr>
              <a:defRPr/>
            </a:pPr>
            <a:endParaRPr lang="fr-FR" sz="2000" dirty="0">
              <a:latin typeface="+mj-lt"/>
              <a:cs typeface="Arial" panose="020B0604020202020204" pitchFamily="34" charset="0"/>
            </a:endParaRPr>
          </a:p>
        </p:txBody>
      </p:sp>
    </p:spTree>
    <p:extLst>
      <p:ext uri="{BB962C8B-B14F-4D97-AF65-F5344CB8AC3E}">
        <p14:creationId xmlns:p14="http://schemas.microsoft.com/office/powerpoint/2010/main" val="143619597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ous-titre 2"/>
          <p:cNvSpPr txBox="1">
            <a:spLocks/>
          </p:cNvSpPr>
          <p:nvPr/>
        </p:nvSpPr>
        <p:spPr>
          <a:xfrm>
            <a:off x="829498" y="378910"/>
            <a:ext cx="8261752" cy="1287658"/>
          </a:xfrm>
          <a:prstGeom prst="rect">
            <a:avLst/>
          </a:prstGeom>
        </p:spPr>
        <p:txBody>
          <a:bodyPr/>
          <a:lstStyle>
            <a:lvl1pPr marL="342900" indent="-342900" algn="l" defTabSz="457200" rtl="0" eaLnBrk="1" fontAlgn="base" hangingPunct="1">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1" fontAlgn="base" hangingPunct="1">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1" fontAlgn="base" hangingPunct="1">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fr-FR" sz="2800" b="1" dirty="0">
                <a:latin typeface="+mj-lt"/>
                <a:cs typeface="Arial" panose="020B0604020202020204" pitchFamily="34" charset="0"/>
              </a:rPr>
              <a:t>Organisation visée pour  assurer une continuité avec le 1</a:t>
            </a:r>
            <a:r>
              <a:rPr lang="fr-FR" sz="2800" b="1" baseline="30000" dirty="0">
                <a:latin typeface="+mj-lt"/>
                <a:cs typeface="Arial" panose="020B0604020202020204" pitchFamily="34" charset="0"/>
              </a:rPr>
              <a:t>er</a:t>
            </a:r>
            <a:r>
              <a:rPr lang="fr-FR" sz="2800" b="1" dirty="0">
                <a:latin typeface="+mj-lt"/>
                <a:cs typeface="Arial" panose="020B0604020202020204" pitchFamily="34" charset="0"/>
              </a:rPr>
              <a:t> degré</a:t>
            </a:r>
          </a:p>
          <a:p>
            <a:pPr marL="0" indent="0">
              <a:buNone/>
            </a:pPr>
            <a:r>
              <a:rPr lang="fr-FR" sz="2800" b="1" dirty="0">
                <a:latin typeface="+mj-lt"/>
                <a:cs typeface="Arial" panose="020B0604020202020204" pitchFamily="34" charset="0"/>
              </a:rPr>
              <a:t>1 seul enseignant – 1 nouvel enseignement</a:t>
            </a:r>
          </a:p>
        </p:txBody>
      </p:sp>
      <p:sp>
        <p:nvSpPr>
          <p:cNvPr id="3" name="ZoneTexte 2"/>
          <p:cNvSpPr txBox="1"/>
          <p:nvPr/>
        </p:nvSpPr>
        <p:spPr>
          <a:xfrm>
            <a:off x="693174" y="2003878"/>
            <a:ext cx="8229600" cy="2185214"/>
          </a:xfrm>
          <a:prstGeom prst="rect">
            <a:avLst/>
          </a:prstGeom>
          <a:noFill/>
        </p:spPr>
        <p:txBody>
          <a:bodyPr wrap="square" rtlCol="0">
            <a:spAutoFit/>
          </a:bodyPr>
          <a:lstStyle/>
          <a:p>
            <a:pPr marL="342900" indent="-342900">
              <a:buFont typeface="Arial" panose="020B0604020202020204" pitchFamily="34" charset="0"/>
              <a:buChar char="•"/>
            </a:pPr>
            <a:r>
              <a:rPr lang="fr-FR" sz="2400" dirty="0">
                <a:latin typeface="+mj-lt"/>
              </a:rPr>
              <a:t>1 seul enseignant  devant une classe tout au long de l’année </a:t>
            </a:r>
          </a:p>
          <a:p>
            <a:r>
              <a:rPr lang="fr-FR" sz="2400" dirty="0">
                <a:latin typeface="+mj-lt"/>
              </a:rPr>
              <a:t>ou </a:t>
            </a:r>
          </a:p>
          <a:p>
            <a:pPr marL="342900" indent="-342900">
              <a:buFont typeface="Arial" panose="020B0604020202020204" pitchFamily="34" charset="0"/>
              <a:buChar char="•"/>
            </a:pPr>
            <a:r>
              <a:rPr lang="fr-FR" sz="2400" dirty="0">
                <a:latin typeface="+mj-lt"/>
              </a:rPr>
              <a:t>1 seul enseignant devant une classe durant une partie de l’année . </a:t>
            </a:r>
          </a:p>
          <a:p>
            <a:r>
              <a:rPr lang="fr-FR" sz="2000" dirty="0">
                <a:latin typeface="+mj-lt"/>
              </a:rPr>
              <a:t>Exemple : 13 semaines par l’enseignant de Techno  puis 13 semaines par un enseignant de SVT puis 10 semaines par un enseignant de SPC</a:t>
            </a:r>
          </a:p>
        </p:txBody>
      </p:sp>
      <p:sp>
        <p:nvSpPr>
          <p:cNvPr id="4" name="Sous-titre 2"/>
          <p:cNvSpPr txBox="1">
            <a:spLocks/>
          </p:cNvSpPr>
          <p:nvPr/>
        </p:nvSpPr>
        <p:spPr bwMode="auto">
          <a:xfrm>
            <a:off x="829497" y="4681534"/>
            <a:ext cx="7494835" cy="85503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0" indent="0" algn="ctr" defTabSz="457200" rtl="0" eaLnBrk="0" fontAlgn="base" hangingPunct="0">
              <a:spcBef>
                <a:spcPct val="20000"/>
              </a:spcBef>
              <a:spcAft>
                <a:spcPct val="0"/>
              </a:spcAft>
              <a:buFont typeface="Arial" pitchFamily="34" charset="0"/>
              <a:buNone/>
              <a:defRPr sz="2800" kern="1200">
                <a:solidFill>
                  <a:schemeClr val="tx1">
                    <a:tint val="75000"/>
                  </a:schemeClr>
                </a:solidFill>
                <a:latin typeface="+mn-lt"/>
                <a:ea typeface="+mn-ea"/>
                <a:cs typeface="+mn-cs"/>
              </a:defRPr>
            </a:lvl1pPr>
            <a:lvl2pPr marL="457200" indent="0" algn="ctr" defTabSz="457200" rtl="0" eaLnBrk="0" fontAlgn="base" hangingPunct="0">
              <a:spcBef>
                <a:spcPct val="20000"/>
              </a:spcBef>
              <a:spcAft>
                <a:spcPct val="0"/>
              </a:spcAft>
              <a:buFont typeface="Arial" pitchFamily="34" charset="0"/>
              <a:buNone/>
              <a:defRPr sz="2800" kern="1200">
                <a:solidFill>
                  <a:schemeClr val="tx1">
                    <a:tint val="75000"/>
                  </a:schemeClr>
                </a:solidFill>
                <a:latin typeface="+mn-lt"/>
                <a:ea typeface="+mn-ea"/>
                <a:cs typeface="+mn-cs"/>
              </a:defRPr>
            </a:lvl2pPr>
            <a:lvl3pPr marL="914400" indent="0" algn="ctr" defTabSz="457200" rtl="0" eaLnBrk="0" fontAlgn="base" hangingPunct="0">
              <a:spcBef>
                <a:spcPct val="20000"/>
              </a:spcBef>
              <a:spcAft>
                <a:spcPct val="0"/>
              </a:spcAft>
              <a:buFont typeface="Arial" pitchFamily="34" charset="0"/>
              <a:buNone/>
              <a:defRPr sz="2400" kern="1200">
                <a:solidFill>
                  <a:schemeClr val="tx1">
                    <a:tint val="75000"/>
                  </a:schemeClr>
                </a:solidFill>
                <a:latin typeface="+mn-lt"/>
                <a:ea typeface="+mn-ea"/>
                <a:cs typeface="+mn-cs"/>
              </a:defRPr>
            </a:lvl3pPr>
            <a:lvl4pPr marL="1371600" indent="0" algn="ctr" defTabSz="457200" rtl="0" eaLnBrk="0" fontAlgn="base" hangingPunct="0">
              <a:spcBef>
                <a:spcPct val="20000"/>
              </a:spcBef>
              <a:spcAft>
                <a:spcPct val="0"/>
              </a:spcAft>
              <a:buFont typeface="Arial" pitchFamily="34" charset="0"/>
              <a:buNone/>
              <a:defRPr sz="2000" kern="1200">
                <a:solidFill>
                  <a:schemeClr val="tx1">
                    <a:tint val="75000"/>
                  </a:schemeClr>
                </a:solidFill>
                <a:latin typeface="+mn-lt"/>
                <a:ea typeface="+mn-ea"/>
                <a:cs typeface="+mn-cs"/>
              </a:defRPr>
            </a:lvl4pPr>
            <a:lvl5pPr marL="1828800" indent="0" algn="ctr" defTabSz="457200" rtl="0" eaLnBrk="0" fontAlgn="base" hangingPunct="0">
              <a:spcBef>
                <a:spcPct val="20000"/>
              </a:spcBef>
              <a:spcAft>
                <a:spcPct val="0"/>
              </a:spcAft>
              <a:buFont typeface="Arial" pitchFamily="34" charset="0"/>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r>
              <a:rPr lang="fr-FR" b="1" dirty="0">
                <a:solidFill>
                  <a:schemeClr val="tx1"/>
                </a:solidFill>
                <a:latin typeface="+mj-lt"/>
                <a:cs typeface="Arial" panose="020B0604020202020204" pitchFamily="34" charset="0"/>
              </a:rPr>
              <a:t>Afin de tendre vers cette organisation</a:t>
            </a:r>
          </a:p>
        </p:txBody>
      </p:sp>
      <p:sp>
        <p:nvSpPr>
          <p:cNvPr id="5" name="ZoneTexte 4"/>
          <p:cNvSpPr txBox="1"/>
          <p:nvPr/>
        </p:nvSpPr>
        <p:spPr>
          <a:xfrm>
            <a:off x="845574" y="5213762"/>
            <a:ext cx="8229600" cy="1200329"/>
          </a:xfrm>
          <a:prstGeom prst="rect">
            <a:avLst/>
          </a:prstGeom>
          <a:noFill/>
        </p:spPr>
        <p:txBody>
          <a:bodyPr wrap="square" rtlCol="0">
            <a:spAutoFit/>
          </a:bodyPr>
          <a:lstStyle/>
          <a:p>
            <a:pPr marL="285750" indent="-285750">
              <a:buFont typeface="Arial" panose="020B0604020202020204" pitchFamily="34" charset="0"/>
              <a:buChar char="•"/>
            </a:pPr>
            <a:r>
              <a:rPr lang="fr-FR" sz="2400" dirty="0">
                <a:latin typeface="+mj-lt"/>
              </a:rPr>
              <a:t>Plusieurs enseignants travaillant en parallèle dans la semaine sur une problématique commune avec des pratiques pédagogiques communes</a:t>
            </a:r>
          </a:p>
        </p:txBody>
      </p:sp>
    </p:spTree>
    <p:extLst>
      <p:ext uri="{BB962C8B-B14F-4D97-AF65-F5344CB8AC3E}">
        <p14:creationId xmlns:p14="http://schemas.microsoft.com/office/powerpoint/2010/main" val="376114749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Group 188"/>
          <p:cNvGraphicFramePr>
            <a:graphicFrameLocks/>
          </p:cNvGraphicFramePr>
          <p:nvPr/>
        </p:nvGraphicFramePr>
        <p:xfrm>
          <a:off x="1403350" y="1830388"/>
          <a:ext cx="7435850" cy="4478337"/>
        </p:xfrm>
        <a:graphic>
          <a:graphicData uri="http://schemas.openxmlformats.org/drawingml/2006/table">
            <a:tbl>
              <a:tblPr/>
              <a:tblGrid>
                <a:gridCol w="1244841">
                  <a:extLst>
                    <a:ext uri="{9D8B030D-6E8A-4147-A177-3AD203B41FA5}">
                      <a16:colId xmlns:a16="http://schemas.microsoft.com/office/drawing/2014/main" val="20000"/>
                    </a:ext>
                  </a:extLst>
                </a:gridCol>
                <a:gridCol w="3246545">
                  <a:extLst>
                    <a:ext uri="{9D8B030D-6E8A-4147-A177-3AD203B41FA5}">
                      <a16:colId xmlns:a16="http://schemas.microsoft.com/office/drawing/2014/main" val="20001"/>
                    </a:ext>
                  </a:extLst>
                </a:gridCol>
                <a:gridCol w="911225">
                  <a:extLst>
                    <a:ext uri="{9D8B030D-6E8A-4147-A177-3AD203B41FA5}">
                      <a16:colId xmlns:a16="http://schemas.microsoft.com/office/drawing/2014/main" val="20002"/>
                    </a:ext>
                  </a:extLst>
                </a:gridCol>
                <a:gridCol w="2033239">
                  <a:extLst>
                    <a:ext uri="{9D8B030D-6E8A-4147-A177-3AD203B41FA5}">
                      <a16:colId xmlns:a16="http://schemas.microsoft.com/office/drawing/2014/main" val="20003"/>
                    </a:ext>
                  </a:extLst>
                </a:gridCol>
              </a:tblGrid>
              <a:tr h="258560">
                <a:tc gridSpan="2">
                  <a:txBody>
                    <a:bodyPr/>
                    <a:lstStyle>
                      <a:lvl1pPr marL="0" algn="l" defTabSz="457200" rtl="0" eaLnBrk="1" latinLnBrk="0" hangingPunct="1">
                        <a:defRPr sz="1800" kern="1200">
                          <a:solidFill>
                            <a:schemeClr val="tx1"/>
                          </a:solidFill>
                          <a:latin typeface="Calibri"/>
                        </a:defRPr>
                      </a:lvl1pPr>
                      <a:lvl2pPr marL="457200" algn="l" defTabSz="457200" rtl="0" eaLnBrk="1" latinLnBrk="0" hangingPunct="1">
                        <a:defRPr sz="1800" kern="1200">
                          <a:solidFill>
                            <a:schemeClr val="tx1"/>
                          </a:solidFill>
                          <a:latin typeface="Calibri"/>
                        </a:defRPr>
                      </a:lvl2pPr>
                      <a:lvl3pPr marL="914400" algn="l" defTabSz="457200" rtl="0" eaLnBrk="1" latinLnBrk="0" hangingPunct="1">
                        <a:defRPr sz="1800" kern="1200">
                          <a:solidFill>
                            <a:schemeClr val="tx1"/>
                          </a:solidFill>
                          <a:latin typeface="Calibri"/>
                        </a:defRPr>
                      </a:lvl3pPr>
                      <a:lvl4pPr marL="1371600" algn="l" defTabSz="457200" rtl="0" eaLnBrk="1" latinLnBrk="0" hangingPunct="1">
                        <a:defRPr sz="1800" kern="1200">
                          <a:solidFill>
                            <a:schemeClr val="tx1"/>
                          </a:solidFill>
                          <a:latin typeface="Calibri"/>
                        </a:defRPr>
                      </a:lvl4pPr>
                      <a:lvl5pPr marL="1828800" algn="l" defTabSz="457200" rtl="0" eaLnBrk="1" latinLnBrk="0" hangingPunct="1">
                        <a:defRPr sz="1800" kern="1200">
                          <a:solidFill>
                            <a:schemeClr val="tx1"/>
                          </a:solidFill>
                          <a:latin typeface="Calibri"/>
                        </a:defRPr>
                      </a:lvl5pPr>
                      <a:lvl6pPr marL="2286000" algn="l" defTabSz="457200" rtl="0" eaLnBrk="1" latinLnBrk="0" hangingPunct="1">
                        <a:defRPr sz="1800" kern="1200">
                          <a:solidFill>
                            <a:schemeClr val="tx1"/>
                          </a:solidFill>
                          <a:latin typeface="Calibri"/>
                        </a:defRPr>
                      </a:lvl6pPr>
                      <a:lvl7pPr marL="2743200" algn="l" defTabSz="457200" rtl="0" eaLnBrk="1" latinLnBrk="0" hangingPunct="1">
                        <a:defRPr sz="1800" kern="1200">
                          <a:solidFill>
                            <a:schemeClr val="tx1"/>
                          </a:solidFill>
                          <a:latin typeface="Calibri"/>
                        </a:defRPr>
                      </a:lvl7pPr>
                      <a:lvl8pPr marL="3200400" algn="l" defTabSz="457200" rtl="0" eaLnBrk="1" latinLnBrk="0" hangingPunct="1">
                        <a:defRPr sz="1800" kern="1200">
                          <a:solidFill>
                            <a:schemeClr val="tx1"/>
                          </a:solidFill>
                          <a:latin typeface="Calibri"/>
                        </a:defRPr>
                      </a:lvl8pPr>
                      <a:lvl9pPr marL="3657600" algn="l" defTabSz="457200" rtl="0" eaLnBrk="1" latinLnBrk="0" hangingPunct="1">
                        <a:defRPr sz="1800" kern="1200">
                          <a:solidFill>
                            <a:schemeClr val="tx1"/>
                          </a:solidFill>
                          <a:latin typeface="Calibri"/>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fr-FR" sz="1000" b="1" i="0" u="none" strike="noStrike" cap="none" normalizeH="0" baseline="0" dirty="0">
                          <a:ln>
                            <a:noFill/>
                          </a:ln>
                          <a:solidFill>
                            <a:srgbClr val="9B008A"/>
                          </a:solidFill>
                          <a:effectLst/>
                          <a:latin typeface="Arial" charset="0"/>
                          <a:ea typeface="MS Mincho" charset="-128"/>
                          <a:cs typeface="Arial" charset="0"/>
                        </a:rPr>
                        <a:t>Programmes actuels </a:t>
                      </a:r>
                    </a:p>
                  </a:txBody>
                  <a:tcPr marL="91444" marR="91444" marT="45714" marB="4571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ysClr val="window" lastClr="FFFFFF"/>
                    </a:solidFill>
                  </a:tcPr>
                </a:tc>
                <a:tc hMerge="1">
                  <a:txBody>
                    <a:bodyPr/>
                    <a:lstStyle/>
                    <a:p>
                      <a:endParaRPr lang="fr-FR"/>
                    </a:p>
                  </a:txBody>
                  <a:tcPr/>
                </a:tc>
                <a:tc gridSpan="2">
                  <a:txBody>
                    <a:bodyPr/>
                    <a:lstStyle>
                      <a:lvl1pPr marL="0" algn="l" defTabSz="457200" rtl="0" eaLnBrk="1" latinLnBrk="0" hangingPunct="1">
                        <a:defRPr sz="1800" kern="1200">
                          <a:solidFill>
                            <a:schemeClr val="tx1"/>
                          </a:solidFill>
                          <a:latin typeface="Calibri"/>
                        </a:defRPr>
                      </a:lvl1pPr>
                      <a:lvl2pPr marL="457200" algn="l" defTabSz="457200" rtl="0" eaLnBrk="1" latinLnBrk="0" hangingPunct="1">
                        <a:defRPr sz="1800" kern="1200">
                          <a:solidFill>
                            <a:schemeClr val="tx1"/>
                          </a:solidFill>
                          <a:latin typeface="Calibri"/>
                        </a:defRPr>
                      </a:lvl2pPr>
                      <a:lvl3pPr marL="914400" algn="l" defTabSz="457200" rtl="0" eaLnBrk="1" latinLnBrk="0" hangingPunct="1">
                        <a:defRPr sz="1800" kern="1200">
                          <a:solidFill>
                            <a:schemeClr val="tx1"/>
                          </a:solidFill>
                          <a:latin typeface="Calibri"/>
                        </a:defRPr>
                      </a:lvl3pPr>
                      <a:lvl4pPr marL="1371600" algn="l" defTabSz="457200" rtl="0" eaLnBrk="1" latinLnBrk="0" hangingPunct="1">
                        <a:defRPr sz="1800" kern="1200">
                          <a:solidFill>
                            <a:schemeClr val="tx1"/>
                          </a:solidFill>
                          <a:latin typeface="Calibri"/>
                        </a:defRPr>
                      </a:lvl4pPr>
                      <a:lvl5pPr marL="1828800" algn="l" defTabSz="457200" rtl="0" eaLnBrk="1" latinLnBrk="0" hangingPunct="1">
                        <a:defRPr sz="1800" kern="1200">
                          <a:solidFill>
                            <a:schemeClr val="tx1"/>
                          </a:solidFill>
                          <a:latin typeface="Calibri"/>
                        </a:defRPr>
                      </a:lvl5pPr>
                      <a:lvl6pPr marL="2286000" algn="l" defTabSz="457200" rtl="0" eaLnBrk="1" latinLnBrk="0" hangingPunct="1">
                        <a:defRPr sz="1800" kern="1200">
                          <a:solidFill>
                            <a:schemeClr val="tx1"/>
                          </a:solidFill>
                          <a:latin typeface="Calibri"/>
                        </a:defRPr>
                      </a:lvl6pPr>
                      <a:lvl7pPr marL="2743200" algn="l" defTabSz="457200" rtl="0" eaLnBrk="1" latinLnBrk="0" hangingPunct="1">
                        <a:defRPr sz="1800" kern="1200">
                          <a:solidFill>
                            <a:schemeClr val="tx1"/>
                          </a:solidFill>
                          <a:latin typeface="Calibri"/>
                        </a:defRPr>
                      </a:lvl7pPr>
                      <a:lvl8pPr marL="3200400" algn="l" defTabSz="457200" rtl="0" eaLnBrk="1" latinLnBrk="0" hangingPunct="1">
                        <a:defRPr sz="1800" kern="1200">
                          <a:solidFill>
                            <a:schemeClr val="tx1"/>
                          </a:solidFill>
                          <a:latin typeface="Calibri"/>
                        </a:defRPr>
                      </a:lvl8pPr>
                      <a:lvl9pPr marL="3657600" algn="l" defTabSz="457200" rtl="0" eaLnBrk="1" latinLnBrk="0" hangingPunct="1">
                        <a:defRPr sz="1800" kern="1200">
                          <a:solidFill>
                            <a:schemeClr val="tx1"/>
                          </a:solidFill>
                          <a:latin typeface="Calibri"/>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chemeClr val="tx1"/>
                          </a:solidFill>
                          <a:effectLst/>
                          <a:latin typeface="Arial" charset="0"/>
                          <a:ea typeface="MS Mincho" charset="-128"/>
                          <a:cs typeface="Arial" charset="0"/>
                        </a:rPr>
                        <a:t>Programmes rénovés 2016 </a:t>
                      </a:r>
                    </a:p>
                  </a:txBody>
                  <a:tcPr marL="91444" marR="91444" marT="45714" marB="4571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BDDEFF"/>
                    </a:solidFill>
                  </a:tcPr>
                </a:tc>
                <a:tc hMerge="1">
                  <a:txBody>
                    <a:bodyPr/>
                    <a:lstStyle/>
                    <a:p>
                      <a:endParaRPr lang="fr-FR"/>
                    </a:p>
                  </a:txBody>
                  <a:tcPr/>
                </a:tc>
                <a:extLst>
                  <a:ext uri="{0D108BD9-81ED-4DB2-BD59-A6C34878D82A}">
                    <a16:rowId xmlns:a16="http://schemas.microsoft.com/office/drawing/2014/main" val="10000"/>
                  </a:ext>
                </a:extLst>
              </a:tr>
              <a:tr h="269333">
                <a:tc>
                  <a:txBody>
                    <a:bodyPr/>
                    <a:lstStyle>
                      <a:lvl1pPr marL="0" algn="l" defTabSz="457200" rtl="0" eaLnBrk="1" latinLnBrk="0" hangingPunct="1">
                        <a:defRPr sz="1800" kern="1200">
                          <a:solidFill>
                            <a:schemeClr val="tx1"/>
                          </a:solidFill>
                          <a:latin typeface="Calibri"/>
                        </a:defRPr>
                      </a:lvl1pPr>
                      <a:lvl2pPr marL="457200" algn="l" defTabSz="457200" rtl="0" eaLnBrk="1" latinLnBrk="0" hangingPunct="1">
                        <a:defRPr sz="1800" kern="1200">
                          <a:solidFill>
                            <a:schemeClr val="tx1"/>
                          </a:solidFill>
                          <a:latin typeface="Calibri"/>
                        </a:defRPr>
                      </a:lvl2pPr>
                      <a:lvl3pPr marL="914400" algn="l" defTabSz="457200" rtl="0" eaLnBrk="1" latinLnBrk="0" hangingPunct="1">
                        <a:defRPr sz="1800" kern="1200">
                          <a:solidFill>
                            <a:schemeClr val="tx1"/>
                          </a:solidFill>
                          <a:latin typeface="Calibri"/>
                        </a:defRPr>
                      </a:lvl3pPr>
                      <a:lvl4pPr marL="1371600" algn="l" defTabSz="457200" rtl="0" eaLnBrk="1" latinLnBrk="0" hangingPunct="1">
                        <a:defRPr sz="1800" kern="1200">
                          <a:solidFill>
                            <a:schemeClr val="tx1"/>
                          </a:solidFill>
                          <a:latin typeface="Calibri"/>
                        </a:defRPr>
                      </a:lvl4pPr>
                      <a:lvl5pPr marL="1828800" algn="l" defTabSz="457200" rtl="0" eaLnBrk="1" latinLnBrk="0" hangingPunct="1">
                        <a:defRPr sz="1800" kern="1200">
                          <a:solidFill>
                            <a:schemeClr val="tx1"/>
                          </a:solidFill>
                          <a:latin typeface="Calibri"/>
                        </a:defRPr>
                      </a:lvl5pPr>
                      <a:lvl6pPr marL="2286000" algn="l" defTabSz="457200" rtl="0" eaLnBrk="1" latinLnBrk="0" hangingPunct="1">
                        <a:defRPr sz="1800" kern="1200">
                          <a:solidFill>
                            <a:schemeClr val="tx1"/>
                          </a:solidFill>
                          <a:latin typeface="Calibri"/>
                        </a:defRPr>
                      </a:lvl6pPr>
                      <a:lvl7pPr marL="2743200" algn="l" defTabSz="457200" rtl="0" eaLnBrk="1" latinLnBrk="0" hangingPunct="1">
                        <a:defRPr sz="1800" kern="1200">
                          <a:solidFill>
                            <a:schemeClr val="tx1"/>
                          </a:solidFill>
                          <a:latin typeface="Calibri"/>
                        </a:defRPr>
                      </a:lvl7pPr>
                      <a:lvl8pPr marL="3200400" algn="l" defTabSz="457200" rtl="0" eaLnBrk="1" latinLnBrk="0" hangingPunct="1">
                        <a:defRPr sz="1800" kern="1200">
                          <a:solidFill>
                            <a:schemeClr val="tx1"/>
                          </a:solidFill>
                          <a:latin typeface="Calibri"/>
                        </a:defRPr>
                      </a:lvl8pPr>
                      <a:lvl9pPr marL="3657600" algn="l" defTabSz="457200" rtl="0" eaLnBrk="1" latinLnBrk="0" hangingPunct="1">
                        <a:defRPr sz="1800" kern="1200">
                          <a:solidFill>
                            <a:schemeClr val="tx1"/>
                          </a:solidFill>
                          <a:latin typeface="Calibri"/>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fr-FR" sz="1000" b="1" i="0" u="none" strike="noStrike" cap="none" normalizeH="0" baseline="0">
                          <a:ln>
                            <a:noFill/>
                          </a:ln>
                          <a:solidFill>
                            <a:srgbClr val="9B008A"/>
                          </a:solidFill>
                          <a:effectLst/>
                          <a:latin typeface="Arial" charset="0"/>
                          <a:ea typeface="MS Mincho" charset="-128"/>
                          <a:cs typeface="Arial" charset="0"/>
                        </a:rPr>
                        <a:t>CE2/CM1/CM2</a:t>
                      </a:r>
                    </a:p>
                  </a:txBody>
                  <a:tcPr marL="91444" marR="91444" marT="45714" marB="4571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ysClr val="window" lastClr="FFFFFF"/>
                    </a:solidFill>
                  </a:tcPr>
                </a:tc>
                <a:tc>
                  <a:txBody>
                    <a:bodyPr/>
                    <a:lstStyle>
                      <a:lvl1pPr marL="0" algn="l" defTabSz="457200" rtl="0" eaLnBrk="1" latinLnBrk="0" hangingPunct="1">
                        <a:defRPr sz="1800" kern="1200">
                          <a:solidFill>
                            <a:schemeClr val="tx1"/>
                          </a:solidFill>
                          <a:latin typeface="Calibri"/>
                        </a:defRPr>
                      </a:lvl1pPr>
                      <a:lvl2pPr marL="457200" algn="l" defTabSz="457200" rtl="0" eaLnBrk="1" latinLnBrk="0" hangingPunct="1">
                        <a:defRPr sz="1800" kern="1200">
                          <a:solidFill>
                            <a:schemeClr val="tx1"/>
                          </a:solidFill>
                          <a:latin typeface="Calibri"/>
                        </a:defRPr>
                      </a:lvl2pPr>
                      <a:lvl3pPr marL="914400" algn="l" defTabSz="457200" rtl="0" eaLnBrk="1" latinLnBrk="0" hangingPunct="1">
                        <a:defRPr sz="1800" kern="1200">
                          <a:solidFill>
                            <a:schemeClr val="tx1"/>
                          </a:solidFill>
                          <a:latin typeface="Calibri"/>
                        </a:defRPr>
                      </a:lvl3pPr>
                      <a:lvl4pPr marL="1371600" algn="l" defTabSz="457200" rtl="0" eaLnBrk="1" latinLnBrk="0" hangingPunct="1">
                        <a:defRPr sz="1800" kern="1200">
                          <a:solidFill>
                            <a:schemeClr val="tx1"/>
                          </a:solidFill>
                          <a:latin typeface="Calibri"/>
                        </a:defRPr>
                      </a:lvl4pPr>
                      <a:lvl5pPr marL="1828800" algn="l" defTabSz="457200" rtl="0" eaLnBrk="1" latinLnBrk="0" hangingPunct="1">
                        <a:defRPr sz="1800" kern="1200">
                          <a:solidFill>
                            <a:schemeClr val="tx1"/>
                          </a:solidFill>
                          <a:latin typeface="Calibri"/>
                        </a:defRPr>
                      </a:lvl5pPr>
                      <a:lvl6pPr marL="2286000" algn="l" defTabSz="457200" rtl="0" eaLnBrk="1" latinLnBrk="0" hangingPunct="1">
                        <a:defRPr sz="1800" kern="1200">
                          <a:solidFill>
                            <a:schemeClr val="tx1"/>
                          </a:solidFill>
                          <a:latin typeface="Calibri"/>
                        </a:defRPr>
                      </a:lvl6pPr>
                      <a:lvl7pPr marL="2743200" algn="l" defTabSz="457200" rtl="0" eaLnBrk="1" latinLnBrk="0" hangingPunct="1">
                        <a:defRPr sz="1800" kern="1200">
                          <a:solidFill>
                            <a:schemeClr val="tx1"/>
                          </a:solidFill>
                          <a:latin typeface="Calibri"/>
                        </a:defRPr>
                      </a:lvl7pPr>
                      <a:lvl8pPr marL="3200400" algn="l" defTabSz="457200" rtl="0" eaLnBrk="1" latinLnBrk="0" hangingPunct="1">
                        <a:defRPr sz="1800" kern="1200">
                          <a:solidFill>
                            <a:schemeClr val="tx1"/>
                          </a:solidFill>
                          <a:latin typeface="Calibri"/>
                        </a:defRPr>
                      </a:lvl8pPr>
                      <a:lvl9pPr marL="3657600" algn="l" defTabSz="457200" rtl="0" eaLnBrk="1" latinLnBrk="0" hangingPunct="1">
                        <a:defRPr sz="1800" kern="1200">
                          <a:solidFill>
                            <a:schemeClr val="tx1"/>
                          </a:solidFill>
                          <a:latin typeface="Calibri"/>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fr-FR" sz="1000" b="1" i="0" u="none" strike="noStrike" cap="none" normalizeH="0" baseline="0">
                          <a:ln>
                            <a:noFill/>
                          </a:ln>
                          <a:solidFill>
                            <a:srgbClr val="9B008A"/>
                          </a:solidFill>
                          <a:effectLst/>
                          <a:latin typeface="Arial" charset="0"/>
                          <a:ea typeface="MS Mincho" charset="-128"/>
                          <a:cs typeface="Arial" charset="0"/>
                        </a:rPr>
                        <a:t>Sciences expérimentales et technologie</a:t>
                      </a:r>
                    </a:p>
                  </a:txBody>
                  <a:tcPr marL="91444" marR="91444" marT="45714" marB="4571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ysClr val="window" lastClr="FFFFFF"/>
                    </a:solidFill>
                  </a:tcPr>
                </a:tc>
                <a:tc rowSpan="5">
                  <a:txBody>
                    <a:bodyPr/>
                    <a:lstStyle>
                      <a:lvl1pPr marL="0" algn="l" defTabSz="457200" rtl="0" eaLnBrk="1" latinLnBrk="0" hangingPunct="1">
                        <a:defRPr sz="1800" kern="1200">
                          <a:solidFill>
                            <a:schemeClr val="tx1"/>
                          </a:solidFill>
                          <a:latin typeface="Calibri"/>
                        </a:defRPr>
                      </a:lvl1pPr>
                      <a:lvl2pPr marL="457200" algn="l" defTabSz="457200" rtl="0" eaLnBrk="1" latinLnBrk="0" hangingPunct="1">
                        <a:defRPr sz="1800" kern="1200">
                          <a:solidFill>
                            <a:schemeClr val="tx1"/>
                          </a:solidFill>
                          <a:latin typeface="Calibri"/>
                        </a:defRPr>
                      </a:lvl2pPr>
                      <a:lvl3pPr marL="914400" algn="l" defTabSz="457200" rtl="0" eaLnBrk="1" latinLnBrk="0" hangingPunct="1">
                        <a:defRPr sz="1800" kern="1200">
                          <a:solidFill>
                            <a:schemeClr val="tx1"/>
                          </a:solidFill>
                          <a:latin typeface="Calibri"/>
                        </a:defRPr>
                      </a:lvl3pPr>
                      <a:lvl4pPr marL="1371600" algn="l" defTabSz="457200" rtl="0" eaLnBrk="1" latinLnBrk="0" hangingPunct="1">
                        <a:defRPr sz="1800" kern="1200">
                          <a:solidFill>
                            <a:schemeClr val="tx1"/>
                          </a:solidFill>
                          <a:latin typeface="Calibri"/>
                        </a:defRPr>
                      </a:lvl4pPr>
                      <a:lvl5pPr marL="1828800" algn="l" defTabSz="457200" rtl="0" eaLnBrk="1" latinLnBrk="0" hangingPunct="1">
                        <a:defRPr sz="1800" kern="1200">
                          <a:solidFill>
                            <a:schemeClr val="tx1"/>
                          </a:solidFill>
                          <a:latin typeface="Calibri"/>
                        </a:defRPr>
                      </a:lvl5pPr>
                      <a:lvl6pPr marL="2286000" algn="l" defTabSz="457200" rtl="0" eaLnBrk="1" latinLnBrk="0" hangingPunct="1">
                        <a:defRPr sz="1800" kern="1200">
                          <a:solidFill>
                            <a:schemeClr val="tx1"/>
                          </a:solidFill>
                          <a:latin typeface="Calibri"/>
                        </a:defRPr>
                      </a:lvl6pPr>
                      <a:lvl7pPr marL="2743200" algn="l" defTabSz="457200" rtl="0" eaLnBrk="1" latinLnBrk="0" hangingPunct="1">
                        <a:defRPr sz="1800" kern="1200">
                          <a:solidFill>
                            <a:schemeClr val="tx1"/>
                          </a:solidFill>
                          <a:latin typeface="Calibri"/>
                        </a:defRPr>
                      </a:lvl7pPr>
                      <a:lvl8pPr marL="3200400" algn="l" defTabSz="457200" rtl="0" eaLnBrk="1" latinLnBrk="0" hangingPunct="1">
                        <a:defRPr sz="1800" kern="1200">
                          <a:solidFill>
                            <a:schemeClr val="tx1"/>
                          </a:solidFill>
                          <a:latin typeface="Calibri"/>
                        </a:defRPr>
                      </a:lvl8pPr>
                      <a:lvl9pPr marL="3657600" algn="l" defTabSz="457200" rtl="0" eaLnBrk="1" latinLnBrk="0" hangingPunct="1">
                        <a:defRPr sz="1800" kern="1200">
                          <a:solidFill>
                            <a:schemeClr val="tx1"/>
                          </a:solidFill>
                          <a:latin typeface="Calibri"/>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cs typeface="Arial" charset="0"/>
                        </a:rPr>
                        <a:t>Cycle 3 :</a:t>
                      </a:r>
                      <a:endParaRPr kumimoji="0" lang="fr-FR" sz="1000" b="0" i="0" u="none" strike="noStrike" cap="none" normalizeH="0" baseline="0" dirty="0">
                        <a:ln>
                          <a:noFill/>
                        </a:ln>
                        <a:solidFill>
                          <a:schemeClr val="tx1"/>
                        </a:solidFill>
                        <a:effectLst/>
                        <a:latin typeface="Arial" charset="0"/>
                        <a:ea typeface="MS Mincho" charset="-128"/>
                        <a:cs typeface="Times New Roman" pitchFamily="18"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cs typeface="Arial" charset="0"/>
                        </a:rPr>
                        <a:t>CM1, CM2, </a:t>
                      </a: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cs typeface="Arial" charset="0"/>
                        </a:rPr>
                        <a:t>78 heures annuelles,</a:t>
                      </a:r>
                    </a:p>
                    <a:p>
                      <a:pPr marL="0" marR="0" lvl="0" indent="0" algn="l" defTabSz="457200" rtl="0" eaLnBrk="0" fontAlgn="base" latinLnBrk="0" hangingPunct="0">
                        <a:lnSpc>
                          <a:spcPct val="100000"/>
                        </a:lnSpc>
                        <a:spcBef>
                          <a:spcPct val="0"/>
                        </a:spcBef>
                        <a:spcAft>
                          <a:spcPct val="0"/>
                        </a:spcAft>
                        <a:buClrTx/>
                        <a:buSzTx/>
                        <a:buFontTx/>
                        <a:buNone/>
                        <a:tabLst/>
                      </a:pPr>
                      <a:endParaRPr kumimoji="0" lang="fr-FR" sz="1000" b="0" i="0" u="none" strike="noStrike" cap="none" normalizeH="0" baseline="0" dirty="0">
                        <a:ln>
                          <a:noFill/>
                        </a:ln>
                        <a:solidFill>
                          <a:schemeClr val="tx1"/>
                        </a:solidFill>
                        <a:effectLst/>
                        <a:latin typeface="Arial" charset="0"/>
                        <a:ea typeface="MS Mincho" charset="-128"/>
                        <a:cs typeface="Arial"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cs typeface="Arial" charset="0"/>
                        </a:rPr>
                        <a:t>6em</a:t>
                      </a:r>
                      <a:endParaRPr kumimoji="0" lang="fr-FR" sz="1000" b="0" i="0" u="none" strike="noStrike" cap="none" normalizeH="0" baseline="0" dirty="0">
                        <a:ln>
                          <a:noFill/>
                        </a:ln>
                        <a:solidFill>
                          <a:schemeClr val="tx1"/>
                        </a:solidFill>
                        <a:effectLst/>
                        <a:latin typeface="Arial" charset="0"/>
                        <a:cs typeface="Times New Roman" pitchFamily="18"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rPr>
                        <a:t>4 heures globalisées avec les PC et SVT</a:t>
                      </a:r>
                      <a:endParaRPr kumimoji="0" lang="fr-FR" sz="1000" b="0" i="0" u="none" strike="noStrike" cap="none" normalizeH="0" baseline="0" dirty="0">
                        <a:ln>
                          <a:noFill/>
                        </a:ln>
                        <a:solidFill>
                          <a:schemeClr val="tx1"/>
                        </a:solidFill>
                        <a:effectLst/>
                        <a:latin typeface="Arial" charset="0"/>
                      </a:endParaRPr>
                    </a:p>
                  </a:txBody>
                  <a:tcPr marL="91444" marR="91444" marT="45714" marB="4571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BDDEFF"/>
                    </a:solidFill>
                  </a:tcPr>
                </a:tc>
                <a:tc>
                  <a:txBody>
                    <a:bodyPr/>
                    <a:lstStyle>
                      <a:lvl1pPr marL="0" algn="l" defTabSz="457200" rtl="0" eaLnBrk="1" latinLnBrk="0" hangingPunct="1">
                        <a:defRPr sz="1800" kern="1200">
                          <a:solidFill>
                            <a:schemeClr val="tx1"/>
                          </a:solidFill>
                          <a:latin typeface="Calibri"/>
                        </a:defRPr>
                      </a:lvl1pPr>
                      <a:lvl2pPr marL="457200" algn="l" defTabSz="457200" rtl="0" eaLnBrk="1" latinLnBrk="0" hangingPunct="1">
                        <a:defRPr sz="1800" kern="1200">
                          <a:solidFill>
                            <a:schemeClr val="tx1"/>
                          </a:solidFill>
                          <a:latin typeface="Calibri"/>
                        </a:defRPr>
                      </a:lvl2pPr>
                      <a:lvl3pPr marL="914400" algn="l" defTabSz="457200" rtl="0" eaLnBrk="1" latinLnBrk="0" hangingPunct="1">
                        <a:defRPr sz="1800" kern="1200">
                          <a:solidFill>
                            <a:schemeClr val="tx1"/>
                          </a:solidFill>
                          <a:latin typeface="Calibri"/>
                        </a:defRPr>
                      </a:lvl3pPr>
                      <a:lvl4pPr marL="1371600" algn="l" defTabSz="457200" rtl="0" eaLnBrk="1" latinLnBrk="0" hangingPunct="1">
                        <a:defRPr sz="1800" kern="1200">
                          <a:solidFill>
                            <a:schemeClr val="tx1"/>
                          </a:solidFill>
                          <a:latin typeface="Calibri"/>
                        </a:defRPr>
                      </a:lvl4pPr>
                      <a:lvl5pPr marL="1828800" algn="l" defTabSz="457200" rtl="0" eaLnBrk="1" latinLnBrk="0" hangingPunct="1">
                        <a:defRPr sz="1800" kern="1200">
                          <a:solidFill>
                            <a:schemeClr val="tx1"/>
                          </a:solidFill>
                          <a:latin typeface="Calibri"/>
                        </a:defRPr>
                      </a:lvl5pPr>
                      <a:lvl6pPr marL="2286000" algn="l" defTabSz="457200" rtl="0" eaLnBrk="1" latinLnBrk="0" hangingPunct="1">
                        <a:defRPr sz="1800" kern="1200">
                          <a:solidFill>
                            <a:schemeClr val="tx1"/>
                          </a:solidFill>
                          <a:latin typeface="Calibri"/>
                        </a:defRPr>
                      </a:lvl6pPr>
                      <a:lvl7pPr marL="2743200" algn="l" defTabSz="457200" rtl="0" eaLnBrk="1" latinLnBrk="0" hangingPunct="1">
                        <a:defRPr sz="1800" kern="1200">
                          <a:solidFill>
                            <a:schemeClr val="tx1"/>
                          </a:solidFill>
                          <a:latin typeface="Calibri"/>
                        </a:defRPr>
                      </a:lvl7pPr>
                      <a:lvl8pPr marL="3200400" algn="l" defTabSz="457200" rtl="0" eaLnBrk="1" latinLnBrk="0" hangingPunct="1">
                        <a:defRPr sz="1800" kern="1200">
                          <a:solidFill>
                            <a:schemeClr val="tx1"/>
                          </a:solidFill>
                          <a:latin typeface="Calibri"/>
                        </a:defRPr>
                      </a:lvl8pPr>
                      <a:lvl9pPr marL="3657600" algn="l" defTabSz="457200" rtl="0" eaLnBrk="1" latinLnBrk="0" hangingPunct="1">
                        <a:defRPr sz="1800" kern="1200">
                          <a:solidFill>
                            <a:schemeClr val="tx1"/>
                          </a:solidFill>
                          <a:latin typeface="Calibri"/>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fr-FR" sz="1000" b="1" i="0" u="none" strike="noStrike" cap="none" normalizeH="0" baseline="0">
                          <a:ln>
                            <a:noFill/>
                          </a:ln>
                          <a:solidFill>
                            <a:srgbClr val="EE0060"/>
                          </a:solidFill>
                          <a:effectLst/>
                          <a:latin typeface="Arial" charset="0"/>
                          <a:ea typeface="MS Mincho" charset="-128"/>
                          <a:cs typeface="Arial" charset="0"/>
                        </a:rPr>
                        <a:t>Sciences et technologie</a:t>
                      </a:r>
                      <a:endParaRPr kumimoji="0" lang="fr-FR" sz="1000" b="0" i="0" u="none" strike="noStrike" cap="none" normalizeH="0" baseline="0">
                        <a:ln>
                          <a:noFill/>
                        </a:ln>
                        <a:solidFill>
                          <a:schemeClr val="tx1"/>
                        </a:solidFill>
                        <a:effectLst/>
                        <a:latin typeface="Arial" charset="0"/>
                        <a:ea typeface="MS Mincho" charset="-128"/>
                        <a:cs typeface="Arial" charset="0"/>
                      </a:endParaRPr>
                    </a:p>
                  </a:txBody>
                  <a:tcPr marL="91444" marR="91444" marT="45714" marB="4571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BDDEFF"/>
                    </a:solidFill>
                  </a:tcPr>
                </a:tc>
                <a:extLst>
                  <a:ext uri="{0D108BD9-81ED-4DB2-BD59-A6C34878D82A}">
                    <a16:rowId xmlns:a16="http://schemas.microsoft.com/office/drawing/2014/main" val="10001"/>
                  </a:ext>
                </a:extLst>
              </a:tr>
              <a:tr h="1551359">
                <a:tc>
                  <a:txBody>
                    <a:bodyPr/>
                    <a:lstStyle>
                      <a:lvl1pPr marL="0" algn="l" defTabSz="457200" rtl="0" eaLnBrk="1" latinLnBrk="0" hangingPunct="1">
                        <a:defRPr sz="1800" kern="1200">
                          <a:solidFill>
                            <a:schemeClr val="tx1"/>
                          </a:solidFill>
                          <a:latin typeface="Calibri"/>
                        </a:defRPr>
                      </a:lvl1pPr>
                      <a:lvl2pPr marL="457200" algn="l" defTabSz="457200" rtl="0" eaLnBrk="1" latinLnBrk="0" hangingPunct="1">
                        <a:defRPr sz="1800" kern="1200">
                          <a:solidFill>
                            <a:schemeClr val="tx1"/>
                          </a:solidFill>
                          <a:latin typeface="Calibri"/>
                        </a:defRPr>
                      </a:lvl2pPr>
                      <a:lvl3pPr marL="914400" algn="l" defTabSz="457200" rtl="0" eaLnBrk="1" latinLnBrk="0" hangingPunct="1">
                        <a:defRPr sz="1800" kern="1200">
                          <a:solidFill>
                            <a:schemeClr val="tx1"/>
                          </a:solidFill>
                          <a:latin typeface="Calibri"/>
                        </a:defRPr>
                      </a:lvl3pPr>
                      <a:lvl4pPr marL="1371600" algn="l" defTabSz="457200" rtl="0" eaLnBrk="1" latinLnBrk="0" hangingPunct="1">
                        <a:defRPr sz="1800" kern="1200">
                          <a:solidFill>
                            <a:schemeClr val="tx1"/>
                          </a:solidFill>
                          <a:latin typeface="Calibri"/>
                        </a:defRPr>
                      </a:lvl4pPr>
                      <a:lvl5pPr marL="1828800" algn="l" defTabSz="457200" rtl="0" eaLnBrk="1" latinLnBrk="0" hangingPunct="1">
                        <a:defRPr sz="1800" kern="1200">
                          <a:solidFill>
                            <a:schemeClr val="tx1"/>
                          </a:solidFill>
                          <a:latin typeface="Calibri"/>
                        </a:defRPr>
                      </a:lvl5pPr>
                      <a:lvl6pPr marL="2286000" algn="l" defTabSz="457200" rtl="0" eaLnBrk="1" latinLnBrk="0" hangingPunct="1">
                        <a:defRPr sz="1800" kern="1200">
                          <a:solidFill>
                            <a:schemeClr val="tx1"/>
                          </a:solidFill>
                          <a:latin typeface="Calibri"/>
                        </a:defRPr>
                      </a:lvl6pPr>
                      <a:lvl7pPr marL="2743200" algn="l" defTabSz="457200" rtl="0" eaLnBrk="1" latinLnBrk="0" hangingPunct="1">
                        <a:defRPr sz="1800" kern="1200">
                          <a:solidFill>
                            <a:schemeClr val="tx1"/>
                          </a:solidFill>
                          <a:latin typeface="Calibri"/>
                        </a:defRPr>
                      </a:lvl7pPr>
                      <a:lvl8pPr marL="3200400" algn="l" defTabSz="457200" rtl="0" eaLnBrk="1" latinLnBrk="0" hangingPunct="1">
                        <a:defRPr sz="1800" kern="1200">
                          <a:solidFill>
                            <a:schemeClr val="tx1"/>
                          </a:solidFill>
                          <a:latin typeface="Calibri"/>
                        </a:defRPr>
                      </a:lvl8pPr>
                      <a:lvl9pPr marL="3657600" algn="l" defTabSz="457200" rtl="0" eaLnBrk="1" latinLnBrk="0" hangingPunct="1">
                        <a:defRPr sz="1800" kern="1200">
                          <a:solidFill>
                            <a:schemeClr val="tx1"/>
                          </a:solidFill>
                          <a:latin typeface="Calibri"/>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cs typeface="Arial" charset="0"/>
                        </a:rPr>
                        <a:t>Horaire annualisé de 78 heures</a:t>
                      </a:r>
                    </a:p>
                  </a:txBody>
                  <a:tcPr marL="91444" marR="91444" marT="45714" marB="4571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ysClr val="window" lastClr="FFFFFF"/>
                    </a:solidFill>
                  </a:tcPr>
                </a:tc>
                <a:tc>
                  <a:txBody>
                    <a:bodyPr/>
                    <a:lstStyle>
                      <a:lvl1pPr marL="0" algn="l" defTabSz="457200" rtl="0" eaLnBrk="1" latinLnBrk="0" hangingPunct="1">
                        <a:defRPr sz="1800" kern="1200">
                          <a:solidFill>
                            <a:schemeClr val="tx1"/>
                          </a:solidFill>
                          <a:latin typeface="Calibri"/>
                        </a:defRPr>
                      </a:lvl1pPr>
                      <a:lvl2pPr marL="457200" algn="l" defTabSz="457200" rtl="0" eaLnBrk="1" latinLnBrk="0" hangingPunct="1">
                        <a:defRPr sz="1800" kern="1200">
                          <a:solidFill>
                            <a:schemeClr val="tx1"/>
                          </a:solidFill>
                          <a:latin typeface="Calibri"/>
                        </a:defRPr>
                      </a:lvl2pPr>
                      <a:lvl3pPr marL="914400" algn="l" defTabSz="457200" rtl="0" eaLnBrk="1" latinLnBrk="0" hangingPunct="1">
                        <a:defRPr sz="1800" kern="1200">
                          <a:solidFill>
                            <a:schemeClr val="tx1"/>
                          </a:solidFill>
                          <a:latin typeface="Calibri"/>
                        </a:defRPr>
                      </a:lvl3pPr>
                      <a:lvl4pPr marL="1371600" algn="l" defTabSz="457200" rtl="0" eaLnBrk="1" latinLnBrk="0" hangingPunct="1">
                        <a:defRPr sz="1800" kern="1200">
                          <a:solidFill>
                            <a:schemeClr val="tx1"/>
                          </a:solidFill>
                          <a:latin typeface="Calibri"/>
                        </a:defRPr>
                      </a:lvl4pPr>
                      <a:lvl5pPr marL="1828800" algn="l" defTabSz="457200" rtl="0" eaLnBrk="1" latinLnBrk="0" hangingPunct="1">
                        <a:defRPr sz="1800" kern="1200">
                          <a:solidFill>
                            <a:schemeClr val="tx1"/>
                          </a:solidFill>
                          <a:latin typeface="Calibri"/>
                        </a:defRPr>
                      </a:lvl5pPr>
                      <a:lvl6pPr marL="2286000" algn="l" defTabSz="457200" rtl="0" eaLnBrk="1" latinLnBrk="0" hangingPunct="1">
                        <a:defRPr sz="1800" kern="1200">
                          <a:solidFill>
                            <a:schemeClr val="tx1"/>
                          </a:solidFill>
                          <a:latin typeface="Calibri"/>
                        </a:defRPr>
                      </a:lvl6pPr>
                      <a:lvl7pPr marL="2743200" algn="l" defTabSz="457200" rtl="0" eaLnBrk="1" latinLnBrk="0" hangingPunct="1">
                        <a:defRPr sz="1800" kern="1200">
                          <a:solidFill>
                            <a:schemeClr val="tx1"/>
                          </a:solidFill>
                          <a:latin typeface="Calibri"/>
                        </a:defRPr>
                      </a:lvl7pPr>
                      <a:lvl8pPr marL="3200400" algn="l" defTabSz="457200" rtl="0" eaLnBrk="1" latinLnBrk="0" hangingPunct="1">
                        <a:defRPr sz="1800" kern="1200">
                          <a:solidFill>
                            <a:schemeClr val="tx1"/>
                          </a:solidFill>
                          <a:latin typeface="Calibri"/>
                        </a:defRPr>
                      </a:lvl8pPr>
                      <a:lvl9pPr marL="3657600" algn="l" defTabSz="457200" rtl="0" eaLnBrk="1" latinLnBrk="0" hangingPunct="1">
                        <a:defRPr sz="1800" kern="1200">
                          <a:solidFill>
                            <a:schemeClr val="tx1"/>
                          </a:solidFill>
                          <a:latin typeface="Calibri"/>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cs typeface="Arial" charset="0"/>
                        </a:rPr>
                        <a:t>Le ciel et la terre </a:t>
                      </a:r>
                      <a:endParaRPr kumimoji="0" lang="fr-FR" sz="1000" b="0" i="0" u="none" strike="noStrike" cap="none" normalizeH="0" baseline="0" dirty="0">
                        <a:ln>
                          <a:noFill/>
                        </a:ln>
                        <a:solidFill>
                          <a:schemeClr val="tx1"/>
                        </a:solidFill>
                        <a:effectLst/>
                        <a:latin typeface="Arial" charset="0"/>
                        <a:ea typeface="MS Mincho" charset="-128"/>
                        <a:cs typeface="Times New Roman" pitchFamily="18"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cs typeface="Arial" charset="0"/>
                        </a:rPr>
                        <a:t>La matière.</a:t>
                      </a:r>
                      <a:endParaRPr kumimoji="0" lang="fr-FR" sz="1000" b="0" i="0" u="none" strike="noStrike" cap="none" normalizeH="0" baseline="0" dirty="0">
                        <a:ln>
                          <a:noFill/>
                        </a:ln>
                        <a:solidFill>
                          <a:schemeClr val="tx1"/>
                        </a:solidFill>
                        <a:effectLst/>
                        <a:latin typeface="Arial" charset="0"/>
                        <a:ea typeface="MS Mincho" charset="-128"/>
                        <a:cs typeface="Times New Roman" pitchFamily="18"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rPr>
                        <a:t>L’énergie</a:t>
                      </a:r>
                      <a:endParaRPr kumimoji="0" lang="fr-FR" sz="1000" b="0" i="0" u="none" strike="noStrike" cap="none" normalizeH="0" baseline="0" dirty="0">
                        <a:ln>
                          <a:noFill/>
                        </a:ln>
                        <a:solidFill>
                          <a:schemeClr val="tx1"/>
                        </a:solidFill>
                        <a:effectLst/>
                        <a:latin typeface="Arial" charset="0"/>
                        <a:cs typeface="Times New Roman" pitchFamily="18"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rPr>
                        <a:t>L’unité et la diversité du vivant</a:t>
                      </a:r>
                      <a:endParaRPr kumimoji="0" lang="fr-FR" sz="1000" b="0" i="0" u="none" strike="noStrike" cap="none" normalizeH="0" baseline="0" dirty="0">
                        <a:ln>
                          <a:noFill/>
                        </a:ln>
                        <a:solidFill>
                          <a:schemeClr val="tx1"/>
                        </a:solidFill>
                        <a:effectLst/>
                        <a:latin typeface="Arial" charset="0"/>
                        <a:cs typeface="Times New Roman" pitchFamily="18"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rPr>
                        <a:t>Le fonctionnement du vivant, </a:t>
                      </a:r>
                      <a:endParaRPr kumimoji="0" lang="fr-FR" sz="1000" b="0" i="0" u="none" strike="noStrike" cap="none" normalizeH="0" baseline="0" dirty="0">
                        <a:ln>
                          <a:noFill/>
                        </a:ln>
                        <a:solidFill>
                          <a:schemeClr val="tx1"/>
                        </a:solidFill>
                        <a:effectLst/>
                        <a:latin typeface="Arial" charset="0"/>
                        <a:cs typeface="Times New Roman" pitchFamily="18"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rPr>
                        <a:t>Le fonctionnement du corps humain et la santé, </a:t>
                      </a:r>
                      <a:endParaRPr kumimoji="0" lang="fr-FR" sz="1000" b="0" i="0" u="none" strike="noStrike" cap="none" normalizeH="0" baseline="0" dirty="0">
                        <a:ln>
                          <a:noFill/>
                        </a:ln>
                        <a:solidFill>
                          <a:schemeClr val="tx1"/>
                        </a:solidFill>
                        <a:effectLst/>
                        <a:latin typeface="Arial" charset="0"/>
                        <a:cs typeface="Times New Roman" pitchFamily="18"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rPr>
                        <a:t>Les êtres vivants dans leur environnement, </a:t>
                      </a:r>
                      <a:endParaRPr kumimoji="0" lang="fr-FR" sz="1000" b="0" i="0" u="none" strike="noStrike" cap="none" normalizeH="0" baseline="0" dirty="0">
                        <a:ln>
                          <a:noFill/>
                        </a:ln>
                        <a:solidFill>
                          <a:schemeClr val="tx1"/>
                        </a:solidFill>
                        <a:effectLst/>
                        <a:latin typeface="Arial" charset="0"/>
                        <a:cs typeface="Times New Roman" pitchFamily="18"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rPr>
                        <a:t>Les objets techniques, </a:t>
                      </a:r>
                      <a:endParaRPr kumimoji="0" lang="fr-FR" sz="1000" b="0" i="0" u="none" strike="noStrike" cap="none" normalizeH="0" baseline="0" dirty="0">
                        <a:ln>
                          <a:noFill/>
                        </a:ln>
                        <a:solidFill>
                          <a:schemeClr val="tx1"/>
                        </a:solidFill>
                        <a:effectLst/>
                        <a:latin typeface="Arial" charset="0"/>
                        <a:cs typeface="Times New Roman" pitchFamily="18"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rPr>
                        <a:t>Environnement et développement durable</a:t>
                      </a:r>
                      <a:endParaRPr kumimoji="0" lang="fr-FR" sz="1000" b="0" i="0" u="none" strike="noStrike" cap="none" normalizeH="0" baseline="0" dirty="0">
                        <a:ln>
                          <a:noFill/>
                        </a:ln>
                        <a:solidFill>
                          <a:schemeClr val="tx1"/>
                        </a:solidFill>
                        <a:effectLst/>
                        <a:latin typeface="Arial" charset="0"/>
                      </a:endParaRPr>
                    </a:p>
                  </a:txBody>
                  <a:tcPr marL="91444" marR="91444" marT="45714" marB="4571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ysClr val="window" lastClr="FFFFFF"/>
                    </a:solidFill>
                  </a:tcPr>
                </a:tc>
                <a:tc vMerge="1">
                  <a:txBody>
                    <a:bodyPr/>
                    <a:lstStyle/>
                    <a:p>
                      <a:endParaRPr lang="fr-FR"/>
                    </a:p>
                  </a:txBody>
                  <a:tcPr/>
                </a:tc>
                <a:tc rowSpan="4">
                  <a:txBody>
                    <a:bodyPr/>
                    <a:lstStyle>
                      <a:lvl1pPr marL="0" algn="l" defTabSz="457200" rtl="0" eaLnBrk="1" latinLnBrk="0" hangingPunct="1">
                        <a:defRPr sz="1800" kern="1200">
                          <a:solidFill>
                            <a:schemeClr val="tx1"/>
                          </a:solidFill>
                          <a:latin typeface="Calibri"/>
                        </a:defRPr>
                      </a:lvl1pPr>
                      <a:lvl2pPr marL="457200" algn="l" defTabSz="457200" rtl="0" eaLnBrk="1" latinLnBrk="0" hangingPunct="1">
                        <a:defRPr sz="1800" kern="1200">
                          <a:solidFill>
                            <a:schemeClr val="tx1"/>
                          </a:solidFill>
                          <a:latin typeface="Calibri"/>
                        </a:defRPr>
                      </a:lvl2pPr>
                      <a:lvl3pPr marL="914400" algn="l" defTabSz="457200" rtl="0" eaLnBrk="1" latinLnBrk="0" hangingPunct="1">
                        <a:defRPr sz="1800" kern="1200">
                          <a:solidFill>
                            <a:schemeClr val="tx1"/>
                          </a:solidFill>
                          <a:latin typeface="Calibri"/>
                        </a:defRPr>
                      </a:lvl3pPr>
                      <a:lvl4pPr marL="1371600" algn="l" defTabSz="457200" rtl="0" eaLnBrk="1" latinLnBrk="0" hangingPunct="1">
                        <a:defRPr sz="1800" kern="1200">
                          <a:solidFill>
                            <a:schemeClr val="tx1"/>
                          </a:solidFill>
                          <a:latin typeface="Calibri"/>
                        </a:defRPr>
                      </a:lvl4pPr>
                      <a:lvl5pPr marL="1828800" algn="l" defTabSz="457200" rtl="0" eaLnBrk="1" latinLnBrk="0" hangingPunct="1">
                        <a:defRPr sz="1800" kern="1200">
                          <a:solidFill>
                            <a:schemeClr val="tx1"/>
                          </a:solidFill>
                          <a:latin typeface="Calibri"/>
                        </a:defRPr>
                      </a:lvl5pPr>
                      <a:lvl6pPr marL="2286000" algn="l" defTabSz="457200" rtl="0" eaLnBrk="1" latinLnBrk="0" hangingPunct="1">
                        <a:defRPr sz="1800" kern="1200">
                          <a:solidFill>
                            <a:schemeClr val="tx1"/>
                          </a:solidFill>
                          <a:latin typeface="Calibri"/>
                        </a:defRPr>
                      </a:lvl6pPr>
                      <a:lvl7pPr marL="2743200" algn="l" defTabSz="457200" rtl="0" eaLnBrk="1" latinLnBrk="0" hangingPunct="1">
                        <a:defRPr sz="1800" kern="1200">
                          <a:solidFill>
                            <a:schemeClr val="tx1"/>
                          </a:solidFill>
                          <a:latin typeface="Calibri"/>
                        </a:defRPr>
                      </a:lvl7pPr>
                      <a:lvl8pPr marL="3200400" algn="l" defTabSz="457200" rtl="0" eaLnBrk="1" latinLnBrk="0" hangingPunct="1">
                        <a:defRPr sz="1800" kern="1200">
                          <a:solidFill>
                            <a:schemeClr val="tx1"/>
                          </a:solidFill>
                          <a:latin typeface="Calibri"/>
                        </a:defRPr>
                      </a:lvl8pPr>
                      <a:lvl9pPr marL="3657600" algn="l" defTabSz="457200" rtl="0" eaLnBrk="1" latinLnBrk="0" hangingPunct="1">
                        <a:defRPr sz="1800" kern="1200">
                          <a:solidFill>
                            <a:schemeClr val="tx1"/>
                          </a:solidFill>
                          <a:latin typeface="Calibri"/>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cs typeface="Arial" charset="0"/>
                        </a:rPr>
                        <a:t>Matière, mouvement, énergie, informations</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fr-FR" sz="1000" b="0" i="0" u="none" strike="noStrike" cap="none" normalizeH="0" baseline="0" dirty="0">
                        <a:ln>
                          <a:noFill/>
                        </a:ln>
                        <a:solidFill>
                          <a:schemeClr val="tx1"/>
                        </a:solidFill>
                        <a:effectLst/>
                        <a:latin typeface="Arial" charset="0"/>
                        <a:ea typeface="MS Mincho" charset="-128"/>
                        <a:cs typeface="Arial"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altLang="ja-JP" sz="1000" b="0" i="0" u="none" strike="noStrike" cap="none" normalizeH="0" baseline="0" dirty="0">
                          <a:ln>
                            <a:noFill/>
                          </a:ln>
                          <a:solidFill>
                            <a:schemeClr val="tx1"/>
                          </a:solidFill>
                          <a:effectLst/>
                          <a:latin typeface="Arial" charset="0"/>
                          <a:ea typeface="MS Mincho" charset="-128"/>
                          <a:cs typeface="Arial" charset="0"/>
                        </a:rPr>
                        <a:t>Le vivant, sa diversité et les fonctions qui le caractérisent</a:t>
                      </a:r>
                    </a:p>
                    <a:p>
                      <a:pPr marL="0" marR="0" lvl="0" indent="0" algn="l" defTabSz="457200" rtl="0" eaLnBrk="0" fontAlgn="base" latinLnBrk="0" hangingPunct="0">
                        <a:lnSpc>
                          <a:spcPct val="100000"/>
                        </a:lnSpc>
                        <a:spcBef>
                          <a:spcPct val="0"/>
                        </a:spcBef>
                        <a:spcAft>
                          <a:spcPct val="0"/>
                        </a:spcAft>
                        <a:buClrTx/>
                        <a:buSzTx/>
                        <a:buFontTx/>
                        <a:buNone/>
                        <a:tabLst/>
                      </a:pPr>
                      <a:endParaRPr kumimoji="0" lang="fr-FR" altLang="ja-JP" sz="1000" b="0" i="0" u="none" strike="noStrike" cap="none" normalizeH="0" baseline="0" dirty="0">
                        <a:ln>
                          <a:noFill/>
                        </a:ln>
                        <a:solidFill>
                          <a:schemeClr val="tx1"/>
                        </a:solidFill>
                        <a:effectLst/>
                        <a:latin typeface="Arial" charset="0"/>
                        <a:ea typeface="MS Mincho" charset="-128"/>
                        <a:cs typeface="Arial"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altLang="ja-JP" sz="1000" b="0" i="0" u="none" strike="noStrike" cap="none" normalizeH="0" baseline="0" dirty="0">
                          <a:ln>
                            <a:noFill/>
                          </a:ln>
                          <a:solidFill>
                            <a:schemeClr val="tx1"/>
                          </a:solidFill>
                          <a:effectLst/>
                          <a:latin typeface="Arial" charset="0"/>
                          <a:ea typeface="MS Mincho" charset="-128"/>
                          <a:cs typeface="Arial" charset="0"/>
                        </a:rPr>
                        <a:t>Matériaux et objets techniques</a:t>
                      </a:r>
                    </a:p>
                    <a:p>
                      <a:pPr marL="0" marR="0" lvl="0" indent="0" algn="l" defTabSz="457200" rtl="0" eaLnBrk="0" fontAlgn="base" latinLnBrk="0" hangingPunct="0">
                        <a:lnSpc>
                          <a:spcPct val="100000"/>
                        </a:lnSpc>
                        <a:spcBef>
                          <a:spcPct val="0"/>
                        </a:spcBef>
                        <a:spcAft>
                          <a:spcPct val="0"/>
                        </a:spcAft>
                        <a:buClrTx/>
                        <a:buSzTx/>
                        <a:buFontTx/>
                        <a:buNone/>
                        <a:tabLst/>
                      </a:pPr>
                      <a:endParaRPr kumimoji="0" lang="fr-FR" altLang="ja-JP" sz="1000" b="0" i="0" u="none" strike="noStrike" cap="none" normalizeH="0" baseline="0" dirty="0">
                        <a:ln>
                          <a:noFill/>
                        </a:ln>
                        <a:solidFill>
                          <a:schemeClr val="tx1"/>
                        </a:solidFill>
                        <a:effectLst/>
                        <a:latin typeface="Arial" charset="0"/>
                        <a:ea typeface="MS Mincho" charset="-128"/>
                        <a:cs typeface="Arial"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altLang="ja-JP" sz="1000" b="0" i="0" u="none" strike="noStrike" cap="none" normalizeH="0" baseline="0" dirty="0">
                          <a:ln>
                            <a:noFill/>
                          </a:ln>
                          <a:solidFill>
                            <a:schemeClr val="tx1"/>
                          </a:solidFill>
                          <a:effectLst/>
                          <a:latin typeface="Arial" charset="0"/>
                          <a:ea typeface="MS Mincho" charset="-128"/>
                          <a:cs typeface="Arial" charset="0"/>
                        </a:rPr>
                        <a:t>La planète Terre. Les êtres vivants dans leur environnement</a:t>
                      </a:r>
                    </a:p>
                  </a:txBody>
                  <a:tcPr marL="91444" marR="91444" marT="45714" marB="4571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BDDEFF"/>
                    </a:solidFill>
                  </a:tcPr>
                </a:tc>
                <a:extLst>
                  <a:ext uri="{0D108BD9-81ED-4DB2-BD59-A6C34878D82A}">
                    <a16:rowId xmlns:a16="http://schemas.microsoft.com/office/drawing/2014/main" val="10002"/>
                  </a:ext>
                </a:extLst>
              </a:tr>
              <a:tr h="265967">
                <a:tc>
                  <a:txBody>
                    <a:bodyPr/>
                    <a:lstStyle>
                      <a:lvl1pPr marL="0" algn="l" defTabSz="457200" rtl="0" eaLnBrk="1" latinLnBrk="0" hangingPunct="1">
                        <a:defRPr sz="1800" kern="1200">
                          <a:solidFill>
                            <a:schemeClr val="tx1"/>
                          </a:solidFill>
                          <a:latin typeface="Calibri"/>
                        </a:defRPr>
                      </a:lvl1pPr>
                      <a:lvl2pPr marL="457200" algn="l" defTabSz="457200" rtl="0" eaLnBrk="1" latinLnBrk="0" hangingPunct="1">
                        <a:defRPr sz="1800" kern="1200">
                          <a:solidFill>
                            <a:schemeClr val="tx1"/>
                          </a:solidFill>
                          <a:latin typeface="Calibri"/>
                        </a:defRPr>
                      </a:lvl2pPr>
                      <a:lvl3pPr marL="914400" algn="l" defTabSz="457200" rtl="0" eaLnBrk="1" latinLnBrk="0" hangingPunct="1">
                        <a:defRPr sz="1800" kern="1200">
                          <a:solidFill>
                            <a:schemeClr val="tx1"/>
                          </a:solidFill>
                          <a:latin typeface="Calibri"/>
                        </a:defRPr>
                      </a:lvl3pPr>
                      <a:lvl4pPr marL="1371600" algn="l" defTabSz="457200" rtl="0" eaLnBrk="1" latinLnBrk="0" hangingPunct="1">
                        <a:defRPr sz="1800" kern="1200">
                          <a:solidFill>
                            <a:schemeClr val="tx1"/>
                          </a:solidFill>
                          <a:latin typeface="Calibri"/>
                        </a:defRPr>
                      </a:lvl4pPr>
                      <a:lvl5pPr marL="1828800" algn="l" defTabSz="457200" rtl="0" eaLnBrk="1" latinLnBrk="0" hangingPunct="1">
                        <a:defRPr sz="1800" kern="1200">
                          <a:solidFill>
                            <a:schemeClr val="tx1"/>
                          </a:solidFill>
                          <a:latin typeface="Calibri"/>
                        </a:defRPr>
                      </a:lvl5pPr>
                      <a:lvl6pPr marL="2286000" algn="l" defTabSz="457200" rtl="0" eaLnBrk="1" latinLnBrk="0" hangingPunct="1">
                        <a:defRPr sz="1800" kern="1200">
                          <a:solidFill>
                            <a:schemeClr val="tx1"/>
                          </a:solidFill>
                          <a:latin typeface="Calibri"/>
                        </a:defRPr>
                      </a:lvl6pPr>
                      <a:lvl7pPr marL="2743200" algn="l" defTabSz="457200" rtl="0" eaLnBrk="1" latinLnBrk="0" hangingPunct="1">
                        <a:defRPr sz="1800" kern="1200">
                          <a:solidFill>
                            <a:schemeClr val="tx1"/>
                          </a:solidFill>
                          <a:latin typeface="Calibri"/>
                        </a:defRPr>
                      </a:lvl7pPr>
                      <a:lvl8pPr marL="3200400" algn="l" defTabSz="457200" rtl="0" eaLnBrk="1" latinLnBrk="0" hangingPunct="1">
                        <a:defRPr sz="1800" kern="1200">
                          <a:solidFill>
                            <a:schemeClr val="tx1"/>
                          </a:solidFill>
                          <a:latin typeface="Calibri"/>
                        </a:defRPr>
                      </a:lvl8pPr>
                      <a:lvl9pPr marL="3657600" algn="l" defTabSz="457200" rtl="0" eaLnBrk="1" latinLnBrk="0" hangingPunct="1">
                        <a:defRPr sz="1800" kern="1200">
                          <a:solidFill>
                            <a:schemeClr val="tx1"/>
                          </a:solidFill>
                          <a:latin typeface="Calibri"/>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chemeClr val="tx1"/>
                          </a:solidFill>
                          <a:effectLst/>
                          <a:latin typeface="Arial" charset="0"/>
                          <a:ea typeface="MS Mincho" charset="-128"/>
                          <a:cs typeface="Arial" charset="0"/>
                        </a:rPr>
                        <a:t>6em</a:t>
                      </a:r>
                    </a:p>
                  </a:txBody>
                  <a:tcPr marL="91444" marR="91444" marT="45714" marB="4571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ysClr val="window" lastClr="FFFFFF"/>
                    </a:solidFill>
                  </a:tcPr>
                </a:tc>
                <a:tc>
                  <a:txBody>
                    <a:bodyPr/>
                    <a:lstStyle>
                      <a:lvl1pPr marL="0" algn="l" defTabSz="457200" rtl="0" eaLnBrk="1" latinLnBrk="0" hangingPunct="1">
                        <a:defRPr sz="1800" kern="1200">
                          <a:solidFill>
                            <a:schemeClr val="tx1"/>
                          </a:solidFill>
                          <a:latin typeface="Calibri"/>
                        </a:defRPr>
                      </a:lvl1pPr>
                      <a:lvl2pPr marL="457200" algn="l" defTabSz="457200" rtl="0" eaLnBrk="1" latinLnBrk="0" hangingPunct="1">
                        <a:defRPr sz="1800" kern="1200">
                          <a:solidFill>
                            <a:schemeClr val="tx1"/>
                          </a:solidFill>
                          <a:latin typeface="Calibri"/>
                        </a:defRPr>
                      </a:lvl2pPr>
                      <a:lvl3pPr marL="914400" algn="l" defTabSz="457200" rtl="0" eaLnBrk="1" latinLnBrk="0" hangingPunct="1">
                        <a:defRPr sz="1800" kern="1200">
                          <a:solidFill>
                            <a:schemeClr val="tx1"/>
                          </a:solidFill>
                          <a:latin typeface="Calibri"/>
                        </a:defRPr>
                      </a:lvl3pPr>
                      <a:lvl4pPr marL="1371600" algn="l" defTabSz="457200" rtl="0" eaLnBrk="1" latinLnBrk="0" hangingPunct="1">
                        <a:defRPr sz="1800" kern="1200">
                          <a:solidFill>
                            <a:schemeClr val="tx1"/>
                          </a:solidFill>
                          <a:latin typeface="Calibri"/>
                        </a:defRPr>
                      </a:lvl4pPr>
                      <a:lvl5pPr marL="1828800" algn="l" defTabSz="457200" rtl="0" eaLnBrk="1" latinLnBrk="0" hangingPunct="1">
                        <a:defRPr sz="1800" kern="1200">
                          <a:solidFill>
                            <a:schemeClr val="tx1"/>
                          </a:solidFill>
                          <a:latin typeface="Calibri"/>
                        </a:defRPr>
                      </a:lvl5pPr>
                      <a:lvl6pPr marL="2286000" algn="l" defTabSz="457200" rtl="0" eaLnBrk="1" latinLnBrk="0" hangingPunct="1">
                        <a:defRPr sz="1800" kern="1200">
                          <a:solidFill>
                            <a:schemeClr val="tx1"/>
                          </a:solidFill>
                          <a:latin typeface="Calibri"/>
                        </a:defRPr>
                      </a:lvl6pPr>
                      <a:lvl7pPr marL="2743200" algn="l" defTabSz="457200" rtl="0" eaLnBrk="1" latinLnBrk="0" hangingPunct="1">
                        <a:defRPr sz="1800" kern="1200">
                          <a:solidFill>
                            <a:schemeClr val="tx1"/>
                          </a:solidFill>
                          <a:latin typeface="Calibri"/>
                        </a:defRPr>
                      </a:lvl7pPr>
                      <a:lvl8pPr marL="3200400" algn="l" defTabSz="457200" rtl="0" eaLnBrk="1" latinLnBrk="0" hangingPunct="1">
                        <a:defRPr sz="1800" kern="1200">
                          <a:solidFill>
                            <a:schemeClr val="tx1"/>
                          </a:solidFill>
                          <a:latin typeface="Calibri"/>
                        </a:defRPr>
                      </a:lvl8pPr>
                      <a:lvl9pPr marL="3657600" algn="l" defTabSz="457200" rtl="0" eaLnBrk="1" latinLnBrk="0" hangingPunct="1">
                        <a:defRPr sz="1800" kern="1200">
                          <a:solidFill>
                            <a:schemeClr val="tx1"/>
                          </a:solidFill>
                          <a:latin typeface="Calibri"/>
                        </a:defRPr>
                      </a:lvl9pPr>
                    </a:lstStyle>
                    <a:p>
                      <a:pPr marL="0" marR="0" lvl="0" indent="0" algn="l" defTabSz="457200" rtl="0" eaLnBrk="0" fontAlgn="base" latinLnBrk="0" hangingPunct="0">
                        <a:lnSpc>
                          <a:spcPct val="100000"/>
                        </a:lnSpc>
                        <a:spcBef>
                          <a:spcPct val="20000"/>
                        </a:spcBef>
                        <a:spcAft>
                          <a:spcPct val="0"/>
                        </a:spcAft>
                        <a:buClrTx/>
                        <a:buSzTx/>
                        <a:buFont typeface="Arial" charset="0"/>
                        <a:buNone/>
                        <a:tabLst/>
                      </a:pPr>
                      <a:endParaRPr kumimoji="0" lang="fr-FR" sz="800" b="0" i="0" u="none" strike="noStrike" cap="none" normalizeH="0" baseline="0">
                        <a:ln>
                          <a:noFill/>
                        </a:ln>
                        <a:solidFill>
                          <a:srgbClr val="683086"/>
                        </a:solidFill>
                        <a:effectLst/>
                        <a:latin typeface="Arial" charset="0"/>
                      </a:endParaRPr>
                    </a:p>
                  </a:txBody>
                  <a:tcPr marL="91444" marR="91444" marT="45714" marB="4571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ysClr val="window" lastClr="FFFFFF"/>
                    </a:solidFill>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0003"/>
                  </a:ext>
                </a:extLst>
              </a:tr>
              <a:tr h="1066559">
                <a:tc>
                  <a:txBody>
                    <a:bodyPr/>
                    <a:lstStyle>
                      <a:lvl1pPr marL="0" algn="l" defTabSz="457200" rtl="0" eaLnBrk="1" latinLnBrk="0" hangingPunct="1">
                        <a:defRPr sz="1800" kern="1200">
                          <a:solidFill>
                            <a:schemeClr val="tx1"/>
                          </a:solidFill>
                          <a:latin typeface="Calibri"/>
                        </a:defRPr>
                      </a:lvl1pPr>
                      <a:lvl2pPr marL="457200" algn="l" defTabSz="457200" rtl="0" eaLnBrk="1" latinLnBrk="0" hangingPunct="1">
                        <a:defRPr sz="1800" kern="1200">
                          <a:solidFill>
                            <a:schemeClr val="tx1"/>
                          </a:solidFill>
                          <a:latin typeface="Calibri"/>
                        </a:defRPr>
                      </a:lvl2pPr>
                      <a:lvl3pPr marL="914400" algn="l" defTabSz="457200" rtl="0" eaLnBrk="1" latinLnBrk="0" hangingPunct="1">
                        <a:defRPr sz="1800" kern="1200">
                          <a:solidFill>
                            <a:schemeClr val="tx1"/>
                          </a:solidFill>
                          <a:latin typeface="Calibri"/>
                        </a:defRPr>
                      </a:lvl3pPr>
                      <a:lvl4pPr marL="1371600" algn="l" defTabSz="457200" rtl="0" eaLnBrk="1" latinLnBrk="0" hangingPunct="1">
                        <a:defRPr sz="1800" kern="1200">
                          <a:solidFill>
                            <a:schemeClr val="tx1"/>
                          </a:solidFill>
                          <a:latin typeface="Calibri"/>
                        </a:defRPr>
                      </a:lvl4pPr>
                      <a:lvl5pPr marL="1828800" algn="l" defTabSz="457200" rtl="0" eaLnBrk="1" latinLnBrk="0" hangingPunct="1">
                        <a:defRPr sz="1800" kern="1200">
                          <a:solidFill>
                            <a:schemeClr val="tx1"/>
                          </a:solidFill>
                          <a:latin typeface="Calibri"/>
                        </a:defRPr>
                      </a:lvl5pPr>
                      <a:lvl6pPr marL="2286000" algn="l" defTabSz="457200" rtl="0" eaLnBrk="1" latinLnBrk="0" hangingPunct="1">
                        <a:defRPr sz="1800" kern="1200">
                          <a:solidFill>
                            <a:schemeClr val="tx1"/>
                          </a:solidFill>
                          <a:latin typeface="Calibri"/>
                        </a:defRPr>
                      </a:lvl6pPr>
                      <a:lvl7pPr marL="2743200" algn="l" defTabSz="457200" rtl="0" eaLnBrk="1" latinLnBrk="0" hangingPunct="1">
                        <a:defRPr sz="1800" kern="1200">
                          <a:solidFill>
                            <a:schemeClr val="tx1"/>
                          </a:solidFill>
                          <a:latin typeface="Calibri"/>
                        </a:defRPr>
                      </a:lvl7pPr>
                      <a:lvl8pPr marL="3200400" algn="l" defTabSz="457200" rtl="0" eaLnBrk="1" latinLnBrk="0" hangingPunct="1">
                        <a:defRPr sz="1800" kern="1200">
                          <a:solidFill>
                            <a:schemeClr val="tx1"/>
                          </a:solidFill>
                          <a:latin typeface="Calibri"/>
                        </a:defRPr>
                      </a:lvl8pPr>
                      <a:lvl9pPr marL="3657600" algn="l" defTabSz="457200" rtl="0" eaLnBrk="1" latinLnBrk="0" hangingPunct="1">
                        <a:defRPr sz="1800" kern="1200">
                          <a:solidFill>
                            <a:schemeClr val="tx1"/>
                          </a:solidFill>
                          <a:latin typeface="Calibri"/>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chemeClr val="tx1"/>
                          </a:solidFill>
                          <a:effectLst/>
                          <a:latin typeface="Arial" charset="0"/>
                          <a:ea typeface="MS Mincho" charset="-128"/>
                          <a:cs typeface="Arial" charset="0"/>
                        </a:rPr>
                        <a:t>SVT</a:t>
                      </a:r>
                      <a:endParaRPr kumimoji="0" lang="fr-FR" sz="1000" b="0" i="0" u="none" strike="noStrike" cap="none" normalizeH="0" baseline="0">
                        <a:ln>
                          <a:noFill/>
                        </a:ln>
                        <a:solidFill>
                          <a:schemeClr val="tx1"/>
                        </a:solidFill>
                        <a:effectLst/>
                        <a:latin typeface="Arial" charset="0"/>
                        <a:ea typeface="MS Mincho" charset="-128"/>
                        <a:cs typeface="Times New Roman" pitchFamily="18"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a:ln>
                            <a:noFill/>
                          </a:ln>
                          <a:solidFill>
                            <a:schemeClr val="tx1"/>
                          </a:solidFill>
                          <a:effectLst/>
                          <a:latin typeface="Arial" charset="0"/>
                          <a:ea typeface="MS Mincho" charset="-128"/>
                          <a:cs typeface="Arial" charset="0"/>
                        </a:rPr>
                        <a:t>1h30 (dont 30 minutes en effectifs allégés)</a:t>
                      </a:r>
                      <a:endParaRPr kumimoji="0" lang="fr-FR" sz="1000" b="0" i="0" u="none" strike="noStrike" cap="none" normalizeH="0" baseline="0">
                        <a:ln>
                          <a:noFill/>
                        </a:ln>
                        <a:solidFill>
                          <a:schemeClr val="tx1"/>
                        </a:solidFill>
                        <a:effectLst/>
                        <a:latin typeface="Arial" charset="0"/>
                      </a:endParaRPr>
                    </a:p>
                  </a:txBody>
                  <a:tcPr marL="91444" marR="91444" marT="45714" marB="4571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ysClr val="window" lastClr="FFFFFF"/>
                    </a:solidFill>
                  </a:tcPr>
                </a:tc>
                <a:tc>
                  <a:txBody>
                    <a:bodyPr/>
                    <a:lstStyle>
                      <a:lvl1pPr marL="0" algn="l" defTabSz="457200" rtl="0" eaLnBrk="1" latinLnBrk="0" hangingPunct="1">
                        <a:defRPr sz="1800" kern="1200">
                          <a:solidFill>
                            <a:schemeClr val="tx1"/>
                          </a:solidFill>
                          <a:latin typeface="Calibri"/>
                        </a:defRPr>
                      </a:lvl1pPr>
                      <a:lvl2pPr marL="457200" algn="l" defTabSz="457200" rtl="0" eaLnBrk="1" latinLnBrk="0" hangingPunct="1">
                        <a:defRPr sz="1800" kern="1200">
                          <a:solidFill>
                            <a:schemeClr val="tx1"/>
                          </a:solidFill>
                          <a:latin typeface="Calibri"/>
                        </a:defRPr>
                      </a:lvl2pPr>
                      <a:lvl3pPr marL="914400" algn="l" defTabSz="457200" rtl="0" eaLnBrk="1" latinLnBrk="0" hangingPunct="1">
                        <a:defRPr sz="1800" kern="1200">
                          <a:solidFill>
                            <a:schemeClr val="tx1"/>
                          </a:solidFill>
                          <a:latin typeface="Calibri"/>
                        </a:defRPr>
                      </a:lvl3pPr>
                      <a:lvl4pPr marL="1371600" algn="l" defTabSz="457200" rtl="0" eaLnBrk="1" latinLnBrk="0" hangingPunct="1">
                        <a:defRPr sz="1800" kern="1200">
                          <a:solidFill>
                            <a:schemeClr val="tx1"/>
                          </a:solidFill>
                          <a:latin typeface="Calibri"/>
                        </a:defRPr>
                      </a:lvl4pPr>
                      <a:lvl5pPr marL="1828800" algn="l" defTabSz="457200" rtl="0" eaLnBrk="1" latinLnBrk="0" hangingPunct="1">
                        <a:defRPr sz="1800" kern="1200">
                          <a:solidFill>
                            <a:schemeClr val="tx1"/>
                          </a:solidFill>
                          <a:latin typeface="Calibri"/>
                        </a:defRPr>
                      </a:lvl5pPr>
                      <a:lvl6pPr marL="2286000" algn="l" defTabSz="457200" rtl="0" eaLnBrk="1" latinLnBrk="0" hangingPunct="1">
                        <a:defRPr sz="1800" kern="1200">
                          <a:solidFill>
                            <a:schemeClr val="tx1"/>
                          </a:solidFill>
                          <a:latin typeface="Calibri"/>
                        </a:defRPr>
                      </a:lvl6pPr>
                      <a:lvl7pPr marL="2743200" algn="l" defTabSz="457200" rtl="0" eaLnBrk="1" latinLnBrk="0" hangingPunct="1">
                        <a:defRPr sz="1800" kern="1200">
                          <a:solidFill>
                            <a:schemeClr val="tx1"/>
                          </a:solidFill>
                          <a:latin typeface="Calibri"/>
                        </a:defRPr>
                      </a:lvl7pPr>
                      <a:lvl8pPr marL="3200400" algn="l" defTabSz="457200" rtl="0" eaLnBrk="1" latinLnBrk="0" hangingPunct="1">
                        <a:defRPr sz="1800" kern="1200">
                          <a:solidFill>
                            <a:schemeClr val="tx1"/>
                          </a:solidFill>
                          <a:latin typeface="Calibri"/>
                        </a:defRPr>
                      </a:lvl8pPr>
                      <a:lvl9pPr marL="3657600" algn="l" defTabSz="457200" rtl="0" eaLnBrk="1" latinLnBrk="0" hangingPunct="1">
                        <a:defRPr sz="1800" kern="1200">
                          <a:solidFill>
                            <a:schemeClr val="tx1"/>
                          </a:solidFill>
                          <a:latin typeface="Calibri"/>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cs typeface="Arial" charset="0"/>
                        </a:rPr>
                        <a:t>Caractéristiques de l’environnement proche et répartition des êtres vivants</a:t>
                      </a:r>
                      <a:endParaRPr kumimoji="0" lang="fr-FR" sz="1000" b="0" i="0" u="none" strike="noStrike" cap="none" normalizeH="0" baseline="0" dirty="0">
                        <a:ln>
                          <a:noFill/>
                        </a:ln>
                        <a:solidFill>
                          <a:schemeClr val="tx1"/>
                        </a:solidFill>
                        <a:effectLst/>
                        <a:latin typeface="Arial" charset="0"/>
                        <a:ea typeface="MS Mincho" charset="-128"/>
                        <a:cs typeface="Times New Roman" pitchFamily="18"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cs typeface="Arial" charset="0"/>
                        </a:rPr>
                        <a:t>Le peuplement d’un milieu</a:t>
                      </a:r>
                      <a:endParaRPr kumimoji="0" lang="fr-FR" sz="1000" b="0" i="0" u="none" strike="noStrike" cap="none" normalizeH="0" baseline="0" dirty="0">
                        <a:ln>
                          <a:noFill/>
                        </a:ln>
                        <a:solidFill>
                          <a:schemeClr val="tx1"/>
                        </a:solidFill>
                        <a:effectLst/>
                        <a:latin typeface="Arial" charset="0"/>
                        <a:cs typeface="Times New Roman" pitchFamily="18"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rPr>
                        <a:t>Origine de la matière des êtres vivants </a:t>
                      </a:r>
                      <a:endParaRPr kumimoji="0" lang="fr-FR" sz="1000" b="0" i="0" u="none" strike="noStrike" cap="none" normalizeH="0" baseline="0" dirty="0">
                        <a:ln>
                          <a:noFill/>
                        </a:ln>
                        <a:solidFill>
                          <a:schemeClr val="tx1"/>
                        </a:solidFill>
                        <a:effectLst/>
                        <a:latin typeface="Arial" charset="0"/>
                        <a:cs typeface="Times New Roman" pitchFamily="18"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rPr>
                        <a:t>Des pratiques au service de l’alimentation humaine </a:t>
                      </a:r>
                      <a:endParaRPr kumimoji="0" lang="fr-FR" sz="1000" b="0" i="0" u="none" strike="noStrike" cap="none" normalizeH="0" baseline="0" dirty="0">
                        <a:ln>
                          <a:noFill/>
                        </a:ln>
                        <a:solidFill>
                          <a:schemeClr val="tx1"/>
                        </a:solidFill>
                        <a:effectLst/>
                        <a:latin typeface="Arial" charset="0"/>
                        <a:cs typeface="Times New Roman" pitchFamily="18"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rPr>
                        <a:t>Diversité, parentés et unité des êtres vivants </a:t>
                      </a:r>
                      <a:endParaRPr kumimoji="0" lang="fr-FR" sz="1000" b="0" i="0" u="none" strike="noStrike" cap="none" normalizeH="0" baseline="0" dirty="0">
                        <a:ln>
                          <a:noFill/>
                        </a:ln>
                        <a:solidFill>
                          <a:schemeClr val="tx1"/>
                        </a:solidFill>
                        <a:effectLst/>
                        <a:latin typeface="Arial" charset="0"/>
                        <a:cs typeface="Times New Roman" pitchFamily="18" charset="0"/>
                      </a:endParaRPr>
                    </a:p>
                  </a:txBody>
                  <a:tcPr marL="91444" marR="91444" marT="45714" marB="4571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ysClr val="window" lastClr="FFFFFF"/>
                    </a:solidFill>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0004"/>
                  </a:ext>
                </a:extLst>
              </a:tr>
              <a:tr h="1066559">
                <a:tc>
                  <a:txBody>
                    <a:bodyPr/>
                    <a:lstStyle>
                      <a:lvl1pPr marL="0" algn="l" defTabSz="457200" rtl="0" eaLnBrk="1" latinLnBrk="0" hangingPunct="1">
                        <a:defRPr sz="1800" kern="1200">
                          <a:solidFill>
                            <a:schemeClr val="tx1"/>
                          </a:solidFill>
                          <a:latin typeface="Calibri"/>
                        </a:defRPr>
                      </a:lvl1pPr>
                      <a:lvl2pPr marL="457200" algn="l" defTabSz="457200" rtl="0" eaLnBrk="1" latinLnBrk="0" hangingPunct="1">
                        <a:defRPr sz="1800" kern="1200">
                          <a:solidFill>
                            <a:schemeClr val="tx1"/>
                          </a:solidFill>
                          <a:latin typeface="Calibri"/>
                        </a:defRPr>
                      </a:lvl2pPr>
                      <a:lvl3pPr marL="914400" algn="l" defTabSz="457200" rtl="0" eaLnBrk="1" latinLnBrk="0" hangingPunct="1">
                        <a:defRPr sz="1800" kern="1200">
                          <a:solidFill>
                            <a:schemeClr val="tx1"/>
                          </a:solidFill>
                          <a:latin typeface="Calibri"/>
                        </a:defRPr>
                      </a:lvl3pPr>
                      <a:lvl4pPr marL="1371600" algn="l" defTabSz="457200" rtl="0" eaLnBrk="1" latinLnBrk="0" hangingPunct="1">
                        <a:defRPr sz="1800" kern="1200">
                          <a:solidFill>
                            <a:schemeClr val="tx1"/>
                          </a:solidFill>
                          <a:latin typeface="Calibri"/>
                        </a:defRPr>
                      </a:lvl4pPr>
                      <a:lvl5pPr marL="1828800" algn="l" defTabSz="457200" rtl="0" eaLnBrk="1" latinLnBrk="0" hangingPunct="1">
                        <a:defRPr sz="1800" kern="1200">
                          <a:solidFill>
                            <a:schemeClr val="tx1"/>
                          </a:solidFill>
                          <a:latin typeface="Calibri"/>
                        </a:defRPr>
                      </a:lvl5pPr>
                      <a:lvl6pPr marL="2286000" algn="l" defTabSz="457200" rtl="0" eaLnBrk="1" latinLnBrk="0" hangingPunct="1">
                        <a:defRPr sz="1800" kern="1200">
                          <a:solidFill>
                            <a:schemeClr val="tx1"/>
                          </a:solidFill>
                          <a:latin typeface="Calibri"/>
                        </a:defRPr>
                      </a:lvl6pPr>
                      <a:lvl7pPr marL="2743200" algn="l" defTabSz="457200" rtl="0" eaLnBrk="1" latinLnBrk="0" hangingPunct="1">
                        <a:defRPr sz="1800" kern="1200">
                          <a:solidFill>
                            <a:schemeClr val="tx1"/>
                          </a:solidFill>
                          <a:latin typeface="Calibri"/>
                        </a:defRPr>
                      </a:lvl7pPr>
                      <a:lvl8pPr marL="3200400" algn="l" defTabSz="457200" rtl="0" eaLnBrk="1" latinLnBrk="0" hangingPunct="1">
                        <a:defRPr sz="1800" kern="1200">
                          <a:solidFill>
                            <a:schemeClr val="tx1"/>
                          </a:solidFill>
                          <a:latin typeface="Calibri"/>
                        </a:defRPr>
                      </a:lvl8pPr>
                      <a:lvl9pPr marL="3657600" algn="l" defTabSz="457200" rtl="0" eaLnBrk="1" latinLnBrk="0" hangingPunct="1">
                        <a:defRPr sz="1800" kern="1200">
                          <a:solidFill>
                            <a:schemeClr val="tx1"/>
                          </a:solidFill>
                          <a:latin typeface="Calibri"/>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chemeClr val="tx1"/>
                          </a:solidFill>
                          <a:effectLst/>
                          <a:latin typeface="Arial" charset="0"/>
                          <a:ea typeface="MS Mincho" charset="-128"/>
                          <a:cs typeface="Arial" charset="0"/>
                        </a:rPr>
                        <a:t>Technologie</a:t>
                      </a:r>
                      <a:endParaRPr kumimoji="0" lang="fr-FR" sz="1000" b="0" i="0" u="none" strike="noStrike" cap="none" normalizeH="0" baseline="0">
                        <a:ln>
                          <a:noFill/>
                        </a:ln>
                        <a:solidFill>
                          <a:schemeClr val="tx1"/>
                        </a:solidFill>
                        <a:effectLst/>
                        <a:latin typeface="Arial" charset="0"/>
                        <a:ea typeface="MS Mincho" charset="-128"/>
                        <a:cs typeface="Times New Roman" pitchFamily="18"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a:ln>
                            <a:noFill/>
                          </a:ln>
                          <a:solidFill>
                            <a:schemeClr val="tx1"/>
                          </a:solidFill>
                          <a:effectLst/>
                          <a:latin typeface="Arial" charset="0"/>
                          <a:ea typeface="MS Mincho" charset="-128"/>
                          <a:cs typeface="Arial" charset="0"/>
                        </a:rPr>
                        <a:t>1h30 (dont 30 minutes en effectifs allégés)</a:t>
                      </a:r>
                      <a:endParaRPr kumimoji="0" lang="fr-FR" sz="1000" b="0" i="0" u="none" strike="noStrike" cap="none" normalizeH="0" baseline="0">
                        <a:ln>
                          <a:noFill/>
                        </a:ln>
                        <a:solidFill>
                          <a:schemeClr val="tx1"/>
                        </a:solidFill>
                        <a:effectLst/>
                        <a:latin typeface="Arial" charset="0"/>
                      </a:endParaRPr>
                    </a:p>
                  </a:txBody>
                  <a:tcPr marL="91444" marR="91444" marT="45714" marB="4571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ysClr val="window" lastClr="FFFFFF"/>
                    </a:solidFill>
                  </a:tcPr>
                </a:tc>
                <a:tc>
                  <a:txBody>
                    <a:bodyPr/>
                    <a:lstStyle>
                      <a:lvl1pPr marL="0" algn="l" defTabSz="457200" rtl="0" eaLnBrk="1" latinLnBrk="0" hangingPunct="1">
                        <a:defRPr sz="1800" kern="1200">
                          <a:solidFill>
                            <a:schemeClr val="tx1"/>
                          </a:solidFill>
                          <a:latin typeface="Calibri"/>
                        </a:defRPr>
                      </a:lvl1pPr>
                      <a:lvl2pPr marL="457200" algn="l" defTabSz="457200" rtl="0" eaLnBrk="1" latinLnBrk="0" hangingPunct="1">
                        <a:defRPr sz="1800" kern="1200">
                          <a:solidFill>
                            <a:schemeClr val="tx1"/>
                          </a:solidFill>
                          <a:latin typeface="Calibri"/>
                        </a:defRPr>
                      </a:lvl2pPr>
                      <a:lvl3pPr marL="914400" algn="l" defTabSz="457200" rtl="0" eaLnBrk="1" latinLnBrk="0" hangingPunct="1">
                        <a:defRPr sz="1800" kern="1200">
                          <a:solidFill>
                            <a:schemeClr val="tx1"/>
                          </a:solidFill>
                          <a:latin typeface="Calibri"/>
                        </a:defRPr>
                      </a:lvl3pPr>
                      <a:lvl4pPr marL="1371600" algn="l" defTabSz="457200" rtl="0" eaLnBrk="1" latinLnBrk="0" hangingPunct="1">
                        <a:defRPr sz="1800" kern="1200">
                          <a:solidFill>
                            <a:schemeClr val="tx1"/>
                          </a:solidFill>
                          <a:latin typeface="Calibri"/>
                        </a:defRPr>
                      </a:lvl4pPr>
                      <a:lvl5pPr marL="1828800" algn="l" defTabSz="457200" rtl="0" eaLnBrk="1" latinLnBrk="0" hangingPunct="1">
                        <a:defRPr sz="1800" kern="1200">
                          <a:solidFill>
                            <a:schemeClr val="tx1"/>
                          </a:solidFill>
                          <a:latin typeface="Calibri"/>
                        </a:defRPr>
                      </a:lvl5pPr>
                      <a:lvl6pPr marL="2286000" algn="l" defTabSz="457200" rtl="0" eaLnBrk="1" latinLnBrk="0" hangingPunct="1">
                        <a:defRPr sz="1800" kern="1200">
                          <a:solidFill>
                            <a:schemeClr val="tx1"/>
                          </a:solidFill>
                          <a:latin typeface="Calibri"/>
                        </a:defRPr>
                      </a:lvl6pPr>
                      <a:lvl7pPr marL="2743200" algn="l" defTabSz="457200" rtl="0" eaLnBrk="1" latinLnBrk="0" hangingPunct="1">
                        <a:defRPr sz="1800" kern="1200">
                          <a:solidFill>
                            <a:schemeClr val="tx1"/>
                          </a:solidFill>
                          <a:latin typeface="Calibri"/>
                        </a:defRPr>
                      </a:lvl7pPr>
                      <a:lvl8pPr marL="3200400" algn="l" defTabSz="457200" rtl="0" eaLnBrk="1" latinLnBrk="0" hangingPunct="1">
                        <a:defRPr sz="1800" kern="1200">
                          <a:solidFill>
                            <a:schemeClr val="tx1"/>
                          </a:solidFill>
                          <a:latin typeface="Calibri"/>
                        </a:defRPr>
                      </a:lvl8pPr>
                      <a:lvl9pPr marL="3657600" algn="l" defTabSz="457200" rtl="0" eaLnBrk="1" latinLnBrk="0" hangingPunct="1">
                        <a:defRPr sz="1800" kern="1200">
                          <a:solidFill>
                            <a:schemeClr val="tx1"/>
                          </a:solidFill>
                          <a:latin typeface="Calibri"/>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cs typeface="Arial" charset="0"/>
                        </a:rPr>
                        <a:t>L’analyse du fonctionnement d’un objet technique,</a:t>
                      </a:r>
                      <a:endParaRPr kumimoji="0" lang="fr-FR" sz="1000" b="0" i="0" u="none" strike="noStrike" cap="none" normalizeH="0" baseline="0" dirty="0">
                        <a:ln>
                          <a:noFill/>
                        </a:ln>
                        <a:solidFill>
                          <a:schemeClr val="tx1"/>
                        </a:solidFill>
                        <a:effectLst/>
                        <a:latin typeface="Arial" charset="0"/>
                        <a:ea typeface="MS Mincho" charset="-128"/>
                        <a:cs typeface="Times New Roman" pitchFamily="18"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cs typeface="Arial" charset="0"/>
                        </a:rPr>
                        <a:t>Les matériaux utilisés,</a:t>
                      </a:r>
                      <a:endParaRPr kumimoji="0" lang="fr-FR" sz="1000" b="0" i="0" u="none" strike="noStrike" cap="none" normalizeH="0" baseline="0" dirty="0">
                        <a:ln>
                          <a:noFill/>
                        </a:ln>
                        <a:solidFill>
                          <a:schemeClr val="tx1"/>
                        </a:solidFill>
                        <a:effectLst/>
                        <a:latin typeface="Arial" charset="0"/>
                        <a:cs typeface="Times New Roman" pitchFamily="18"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rPr>
                        <a:t>Les énergies mises en œuvre</a:t>
                      </a:r>
                      <a:endParaRPr kumimoji="0" lang="fr-FR" sz="1000" b="0" i="0" u="none" strike="noStrike" cap="none" normalizeH="0" baseline="0" dirty="0">
                        <a:ln>
                          <a:noFill/>
                        </a:ln>
                        <a:solidFill>
                          <a:schemeClr val="tx1"/>
                        </a:solidFill>
                        <a:effectLst/>
                        <a:latin typeface="Arial" charset="0"/>
                        <a:cs typeface="Times New Roman" pitchFamily="18"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rPr>
                        <a:t>L’évolution des objets techniques,</a:t>
                      </a:r>
                      <a:endParaRPr kumimoji="0" lang="fr-FR" sz="1000" b="0" i="0" u="none" strike="noStrike" cap="none" normalizeH="0" baseline="0" dirty="0">
                        <a:ln>
                          <a:noFill/>
                        </a:ln>
                        <a:solidFill>
                          <a:schemeClr val="tx1"/>
                        </a:solidFill>
                        <a:effectLst/>
                        <a:latin typeface="Arial" charset="0"/>
                        <a:cs typeface="Times New Roman" pitchFamily="18"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rPr>
                        <a:t>La communication et la gestion de l’information</a:t>
                      </a:r>
                      <a:endParaRPr kumimoji="0" lang="fr-FR" sz="1000" b="0" i="0" u="none" strike="noStrike" cap="none" normalizeH="0" baseline="0" dirty="0">
                        <a:ln>
                          <a:noFill/>
                        </a:ln>
                        <a:solidFill>
                          <a:schemeClr val="tx1"/>
                        </a:solidFill>
                        <a:effectLst/>
                        <a:latin typeface="Arial" charset="0"/>
                        <a:cs typeface="Times New Roman" pitchFamily="18" charset="0"/>
                      </a:endParaRPr>
                    </a:p>
                    <a:p>
                      <a:pPr marL="0" marR="0" lvl="0" indent="0" algn="l" defTabSz="457200" rtl="0" eaLnBrk="0" fontAlgn="base" latinLnBrk="0" hangingPunct="0">
                        <a:lnSpc>
                          <a:spcPct val="100000"/>
                        </a:lnSpc>
                        <a:spcBef>
                          <a:spcPct val="0"/>
                        </a:spcBef>
                        <a:spcAft>
                          <a:spcPct val="0"/>
                        </a:spcAft>
                        <a:buClrTx/>
                        <a:buSzTx/>
                        <a:buFontTx/>
                        <a:buNone/>
                        <a:tabLst/>
                      </a:pPr>
                      <a:r>
                        <a:rPr kumimoji="0" lang="fr-FR" sz="1000" b="0" i="0" u="none" strike="noStrike" cap="none" normalizeH="0" baseline="0" dirty="0">
                          <a:ln>
                            <a:noFill/>
                          </a:ln>
                          <a:solidFill>
                            <a:schemeClr val="tx1"/>
                          </a:solidFill>
                          <a:effectLst/>
                          <a:latin typeface="Arial" charset="0"/>
                          <a:ea typeface="MS Mincho" charset="-128"/>
                        </a:rPr>
                        <a:t>Les processus de réalisation d’un objet technique</a:t>
                      </a:r>
                      <a:endParaRPr kumimoji="0" lang="fr-FR" sz="1000" b="0" i="0" u="none" strike="noStrike" cap="none" normalizeH="0" baseline="0" dirty="0">
                        <a:ln>
                          <a:noFill/>
                        </a:ln>
                        <a:solidFill>
                          <a:schemeClr val="tx1"/>
                        </a:solidFill>
                        <a:effectLst/>
                        <a:latin typeface="Arial" charset="0"/>
                        <a:cs typeface="Times New Roman" pitchFamily="18" charset="0"/>
                      </a:endParaRPr>
                    </a:p>
                  </a:txBody>
                  <a:tcPr marL="91444" marR="91444" marT="45714" marB="4571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ysClr val="window" lastClr="FFFFFF"/>
                    </a:solidFill>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0005"/>
                  </a:ext>
                </a:extLst>
              </a:tr>
            </a:tbl>
          </a:graphicData>
        </a:graphic>
      </p:graphicFrame>
      <p:sp>
        <p:nvSpPr>
          <p:cNvPr id="3" name="AutoShape 184"/>
          <p:cNvSpPr>
            <a:spLocks noChangeArrowheads="1"/>
          </p:cNvSpPr>
          <p:nvPr/>
        </p:nvSpPr>
        <p:spPr bwMode="auto">
          <a:xfrm>
            <a:off x="5795963" y="0"/>
            <a:ext cx="3348037" cy="1628775"/>
          </a:xfrm>
          <a:prstGeom prst="wedgeRoundRectCallout">
            <a:avLst>
              <a:gd name="adj1" fmla="val -940"/>
              <a:gd name="adj2" fmla="val 77444"/>
              <a:gd name="adj3" fmla="val 16667"/>
            </a:avLst>
          </a:prstGeom>
          <a:solidFill>
            <a:srgbClr val="BDDEFF"/>
          </a:solidFill>
          <a:ln w="9525">
            <a:solidFill>
              <a:srgbClr val="000000"/>
            </a:solidFill>
            <a:miter lim="800000"/>
            <a:headEnd/>
            <a:tailEnd/>
          </a:ln>
        </p:spPr>
        <p:txBody>
          <a:bodyPr/>
          <a:lstStyle/>
          <a:p>
            <a:r>
              <a:rPr lang="fr-FR" altLang="fr-FR" sz="1400" b="1">
                <a:solidFill>
                  <a:srgbClr val="0000FF"/>
                </a:solidFill>
              </a:rPr>
              <a:t>CM1-CM2-6</a:t>
            </a:r>
            <a:r>
              <a:rPr lang="fr-FR" altLang="fr-FR" sz="1400" b="1" baseline="30000">
                <a:solidFill>
                  <a:srgbClr val="0000FF"/>
                </a:solidFill>
              </a:rPr>
              <a:t>e</a:t>
            </a:r>
            <a:r>
              <a:rPr lang="fr-FR" altLang="fr-FR" sz="1400" b="1">
                <a:solidFill>
                  <a:srgbClr val="0000FF"/>
                </a:solidFill>
              </a:rPr>
              <a:t> Cycle 3 de consolidation:</a:t>
            </a:r>
          </a:p>
          <a:p>
            <a:r>
              <a:rPr lang="fr-FR" altLang="fr-FR" sz="1400" b="1">
                <a:solidFill>
                  <a:srgbClr val="0000FF"/>
                </a:solidFill>
              </a:rPr>
              <a:t>le programme définit globalement les contenus et précise les attendus de fin de  cycle</a:t>
            </a:r>
          </a:p>
        </p:txBody>
      </p:sp>
      <p:sp>
        <p:nvSpPr>
          <p:cNvPr id="4" name="AutoShape 174"/>
          <p:cNvSpPr>
            <a:spLocks noChangeArrowheads="1"/>
          </p:cNvSpPr>
          <p:nvPr/>
        </p:nvSpPr>
        <p:spPr bwMode="auto">
          <a:xfrm>
            <a:off x="0" y="0"/>
            <a:ext cx="3779838" cy="1700213"/>
          </a:xfrm>
          <a:prstGeom prst="wedgeRoundRectCallout">
            <a:avLst>
              <a:gd name="adj1" fmla="val 27199"/>
              <a:gd name="adj2" fmla="val 62000"/>
              <a:gd name="adj3" fmla="val 16667"/>
            </a:avLst>
          </a:prstGeom>
          <a:solidFill>
            <a:srgbClr val="800080"/>
          </a:solidFill>
          <a:ln w="9525">
            <a:solidFill>
              <a:srgbClr val="000000"/>
            </a:solidFill>
            <a:miter lim="800000"/>
            <a:headEnd/>
            <a:tailEnd/>
          </a:ln>
        </p:spPr>
        <p:txBody>
          <a:bodyPr/>
          <a:lstStyle/>
          <a:p>
            <a:pPr>
              <a:spcBef>
                <a:spcPct val="50000"/>
              </a:spcBef>
            </a:pPr>
            <a:r>
              <a:rPr lang="fr-FR" altLang="fr-FR" sz="1400" b="1">
                <a:solidFill>
                  <a:srgbClr val="FFFFFF"/>
                </a:solidFill>
              </a:rPr>
              <a:t>Cycle d’approfondissement CE2,CM1,CM2 .</a:t>
            </a:r>
          </a:p>
          <a:p>
            <a:pPr>
              <a:spcBef>
                <a:spcPct val="50000"/>
              </a:spcBef>
            </a:pPr>
            <a:r>
              <a:rPr lang="fr-FR" altLang="fr-FR" sz="1400" b="1">
                <a:solidFill>
                  <a:srgbClr val="FFFFFF"/>
                </a:solidFill>
              </a:rPr>
              <a:t>6em: cycle d’adaptation au collège .</a:t>
            </a:r>
          </a:p>
          <a:p>
            <a:pPr>
              <a:spcBef>
                <a:spcPct val="50000"/>
              </a:spcBef>
            </a:pPr>
            <a:r>
              <a:rPr lang="fr-FR" altLang="fr-FR" sz="1400" b="1">
                <a:solidFill>
                  <a:srgbClr val="FFFFFF"/>
                </a:solidFill>
              </a:rPr>
              <a:t>Le programme définit des enseignements séparément pour chaque classe</a:t>
            </a:r>
          </a:p>
        </p:txBody>
      </p:sp>
    </p:spTree>
    <p:extLst>
      <p:ext uri="{BB962C8B-B14F-4D97-AF65-F5344CB8AC3E}">
        <p14:creationId xmlns:p14="http://schemas.microsoft.com/office/powerpoint/2010/main" val="75572944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6"/>
          <p:cNvSpPr txBox="1">
            <a:spLocks noChangeArrowheads="1"/>
          </p:cNvSpPr>
          <p:nvPr/>
        </p:nvSpPr>
        <p:spPr bwMode="auto">
          <a:xfrm>
            <a:off x="1872286" y="313064"/>
            <a:ext cx="5177443" cy="954107"/>
          </a:xfrm>
          <a:prstGeom prst="rect">
            <a:avLst/>
          </a:prstGeom>
          <a:noFill/>
          <a:ln w="9525">
            <a:noFill/>
            <a:miter lim="800000"/>
            <a:headEnd/>
            <a:tailEnd/>
          </a:ln>
        </p:spPr>
        <p:txBody>
          <a:bodyPr wrap="none">
            <a:spAutoFit/>
          </a:bodyPr>
          <a:lstStyle/>
          <a:p>
            <a:r>
              <a:rPr lang="fr-FR" altLang="fr-FR" sz="2800" b="1" dirty="0">
                <a:latin typeface="+mj-lt"/>
              </a:rPr>
              <a:t>Une progression  à construire  sur</a:t>
            </a:r>
          </a:p>
          <a:p>
            <a:r>
              <a:rPr lang="fr-FR" altLang="fr-FR" sz="2800" b="1" dirty="0">
                <a:latin typeface="+mj-lt"/>
              </a:rPr>
              <a:t> des thèmes interdisciplinaires </a:t>
            </a:r>
          </a:p>
        </p:txBody>
      </p:sp>
      <p:sp>
        <p:nvSpPr>
          <p:cNvPr id="3" name="ZoneTexte 2"/>
          <p:cNvSpPr txBox="1"/>
          <p:nvPr/>
        </p:nvSpPr>
        <p:spPr>
          <a:xfrm>
            <a:off x="635100" y="1606385"/>
            <a:ext cx="8494457" cy="2000548"/>
          </a:xfrm>
          <a:prstGeom prst="rect">
            <a:avLst/>
          </a:prstGeom>
          <a:noFill/>
        </p:spPr>
        <p:txBody>
          <a:bodyPr wrap="square" rtlCol="0">
            <a:spAutoFit/>
          </a:bodyPr>
          <a:lstStyle/>
          <a:p>
            <a:pPr marL="285750" lvl="0" indent="-285750" defTabSz="914400">
              <a:spcBef>
                <a:spcPct val="30000"/>
              </a:spcBef>
              <a:buFont typeface="Arial" panose="020B0604020202020204" pitchFamily="34" charset="0"/>
              <a:buChar char="•"/>
            </a:pPr>
            <a:r>
              <a:rPr lang="fr-FR" altLang="fr-FR" sz="2000" dirty="0">
                <a:solidFill>
                  <a:prstClr val="black"/>
                </a:solidFill>
                <a:latin typeface="+mj-lt"/>
                <a:cs typeface="Arial" panose="020B0604020202020204" pitchFamily="34" charset="0"/>
              </a:rPr>
              <a:t>Les savoirs sont regroupés en </a:t>
            </a:r>
            <a:r>
              <a:rPr lang="fr-FR" altLang="fr-FR" sz="2000" b="1" dirty="0">
                <a:solidFill>
                  <a:prstClr val="black"/>
                </a:solidFill>
                <a:latin typeface="+mj-lt"/>
                <a:cs typeface="Arial" panose="020B0604020202020204" pitchFamily="34" charset="0"/>
              </a:rPr>
              <a:t>4 thèmes principaux </a:t>
            </a:r>
            <a:r>
              <a:rPr lang="fr-FR" altLang="fr-FR" sz="2000" dirty="0">
                <a:solidFill>
                  <a:prstClr val="black"/>
                </a:solidFill>
                <a:latin typeface="+mj-lt"/>
                <a:cs typeface="Arial" panose="020B0604020202020204" pitchFamily="34" charset="0"/>
              </a:rPr>
              <a:t>dans le programme, </a:t>
            </a:r>
          </a:p>
          <a:p>
            <a:pPr marL="285750" lvl="0" indent="-285750" defTabSz="914400">
              <a:spcBef>
                <a:spcPct val="30000"/>
              </a:spcBef>
              <a:buFont typeface="Arial" panose="020B0604020202020204" pitchFamily="34" charset="0"/>
              <a:buChar char="•"/>
            </a:pPr>
            <a:r>
              <a:rPr lang="fr-FR" altLang="fr-FR" sz="2000" dirty="0">
                <a:solidFill>
                  <a:prstClr val="black"/>
                </a:solidFill>
                <a:latin typeface="+mj-lt"/>
                <a:cs typeface="Arial" panose="020B0604020202020204" pitchFamily="34" charset="0"/>
              </a:rPr>
              <a:t>mais ces thèmes ne constituent pas forcément des thématiques interdisciplinaires.</a:t>
            </a:r>
          </a:p>
          <a:p>
            <a:pPr marL="285750" lvl="0" indent="-285750" defTabSz="914400">
              <a:buFont typeface="Arial" panose="020B0604020202020204" pitchFamily="34" charset="0"/>
              <a:buChar char="•"/>
            </a:pPr>
            <a:r>
              <a:rPr lang="fr-FR" altLang="fr-FR" sz="2000" dirty="0">
                <a:solidFill>
                  <a:prstClr val="black"/>
                </a:solidFill>
                <a:latin typeface="+mj-lt"/>
                <a:cs typeface="Arial" panose="020B0604020202020204" pitchFamily="34" charset="0"/>
              </a:rPr>
              <a:t>Les thématiques sont  notamment reliées au </a:t>
            </a:r>
            <a:r>
              <a:rPr lang="fr-FR" altLang="fr-FR" sz="2000" b="1" dirty="0">
                <a:solidFill>
                  <a:prstClr val="black"/>
                </a:solidFill>
                <a:latin typeface="+mj-lt"/>
                <a:cs typeface="Arial" pitchFamily="34" charset="0"/>
              </a:rPr>
              <a:t>concept d'énergie  </a:t>
            </a:r>
            <a:r>
              <a:rPr lang="fr-FR" altLang="fr-FR" sz="2000" dirty="0">
                <a:solidFill>
                  <a:prstClr val="black"/>
                </a:solidFill>
                <a:latin typeface="+mj-lt"/>
                <a:cs typeface="Arial" pitchFamily="34" charset="0"/>
              </a:rPr>
              <a:t>et les notions étudiées </a:t>
            </a:r>
            <a:r>
              <a:rPr lang="fr-FR" altLang="fr-FR" dirty="0">
                <a:solidFill>
                  <a:prstClr val="black"/>
                </a:solidFill>
                <a:latin typeface="+mj-lt"/>
                <a:cs typeface="Arial" pitchFamily="34" charset="0"/>
              </a:rPr>
              <a:t>trouvent leur application  dans l’éducation au </a:t>
            </a:r>
            <a:r>
              <a:rPr lang="fr-FR" altLang="fr-FR" b="1" dirty="0">
                <a:solidFill>
                  <a:prstClr val="black"/>
                </a:solidFill>
                <a:latin typeface="+mj-lt"/>
                <a:cs typeface="Arial" pitchFamily="34" charset="0"/>
              </a:rPr>
              <a:t>développement durable</a:t>
            </a:r>
            <a:r>
              <a:rPr lang="fr-FR" altLang="fr-FR" dirty="0">
                <a:solidFill>
                  <a:prstClr val="black"/>
                </a:solidFill>
                <a:latin typeface="+mj-lt"/>
                <a:cs typeface="Arial" pitchFamily="34" charset="0"/>
              </a:rPr>
              <a:t>. </a:t>
            </a:r>
          </a:p>
        </p:txBody>
      </p:sp>
      <p:sp>
        <p:nvSpPr>
          <p:cNvPr id="4" name="ZoneTexte 3"/>
          <p:cNvSpPr txBox="1"/>
          <p:nvPr/>
        </p:nvSpPr>
        <p:spPr>
          <a:xfrm>
            <a:off x="129063" y="4015756"/>
            <a:ext cx="4069942" cy="2585323"/>
          </a:xfrm>
          <a:prstGeom prst="rect">
            <a:avLst/>
          </a:prstGeom>
          <a:noFill/>
          <a:ln w="3175">
            <a:solidFill>
              <a:schemeClr val="tx1"/>
            </a:solidFill>
          </a:ln>
        </p:spPr>
        <p:txBody>
          <a:bodyPr wrap="square" rtlCol="0">
            <a:spAutoFit/>
          </a:bodyPr>
          <a:lstStyle/>
          <a:p>
            <a:r>
              <a:rPr lang="fr-FR" dirty="0">
                <a:latin typeface="+mj-lt"/>
              </a:rPr>
              <a:t>4 thèmes principaux:</a:t>
            </a:r>
          </a:p>
          <a:p>
            <a:pPr marL="285750" indent="-285750">
              <a:buFont typeface="Wingdings" panose="05000000000000000000" pitchFamily="2" charset="2"/>
              <a:buChar char="§"/>
            </a:pPr>
            <a:r>
              <a:rPr lang="fr-FR" dirty="0">
                <a:latin typeface="+mj-lt"/>
              </a:rPr>
              <a:t>Matière, mouvement, énergie, informations</a:t>
            </a:r>
          </a:p>
          <a:p>
            <a:pPr marL="285750" indent="-285750">
              <a:buFont typeface="Wingdings" panose="05000000000000000000" pitchFamily="2" charset="2"/>
              <a:buChar char="§"/>
            </a:pPr>
            <a:r>
              <a:rPr lang="fr-FR" dirty="0">
                <a:latin typeface="+mj-lt"/>
              </a:rPr>
              <a:t>Le vivant, sa diversité et les fonctions qui le caractérisent</a:t>
            </a:r>
          </a:p>
          <a:p>
            <a:pPr marL="285750" indent="-285750">
              <a:buFont typeface="Wingdings" panose="05000000000000000000" pitchFamily="2" charset="2"/>
              <a:buChar char="§"/>
            </a:pPr>
            <a:r>
              <a:rPr lang="fr-FR" dirty="0">
                <a:latin typeface="+mj-lt"/>
              </a:rPr>
              <a:t>Matériaux et objets techniques</a:t>
            </a:r>
          </a:p>
          <a:p>
            <a:pPr marL="285750" indent="-285750">
              <a:buFont typeface="Wingdings" panose="05000000000000000000" pitchFamily="2" charset="2"/>
              <a:buChar char="§"/>
            </a:pPr>
            <a:r>
              <a:rPr lang="fr-FR" dirty="0">
                <a:latin typeface="+mj-lt"/>
              </a:rPr>
              <a:t>La planète Terre, Les êtres vivants dans leur environnement</a:t>
            </a:r>
          </a:p>
          <a:p>
            <a:pPr marL="285750" indent="-285750">
              <a:buFont typeface="Wingdings" panose="05000000000000000000" pitchFamily="2" charset="2"/>
              <a:buChar char="§"/>
            </a:pPr>
            <a:endParaRPr lang="fr-FR" dirty="0"/>
          </a:p>
        </p:txBody>
      </p:sp>
      <p:sp>
        <p:nvSpPr>
          <p:cNvPr id="5" name="Rectangle 1"/>
          <p:cNvSpPr>
            <a:spLocks noChangeArrowheads="1"/>
          </p:cNvSpPr>
          <p:nvPr/>
        </p:nvSpPr>
        <p:spPr bwMode="auto">
          <a:xfrm>
            <a:off x="5073445" y="4130035"/>
            <a:ext cx="3952568" cy="2308324"/>
          </a:xfrm>
          <a:prstGeom prst="rect">
            <a:avLst/>
          </a:prstGeom>
          <a:noFill/>
          <a:ln w="3175">
            <a:solidFill>
              <a:schemeClr val="tx1"/>
            </a:solidFill>
            <a:miter lim="800000"/>
            <a:headEnd/>
            <a:tailEnd/>
          </a:ln>
          <a:effectLst/>
        </p:spPr>
        <p:txBody>
          <a:bodyPr wrap="square" anchor="ctr">
            <a:spAutoFit/>
          </a:bodyPr>
          <a:lstStyle/>
          <a:p>
            <a:pPr defTabSz="914400"/>
            <a:r>
              <a:rPr lang="fr-FR" altLang="fr-FR" dirty="0">
                <a:latin typeface="+mj-lt"/>
                <a:cs typeface="Arial" pitchFamily="34" charset="0"/>
              </a:rPr>
              <a:t>Exemples de thématiques interdisciplinaires : </a:t>
            </a:r>
          </a:p>
          <a:p>
            <a:pPr defTabSz="914400"/>
            <a:r>
              <a:rPr lang="fr-FR" altLang="fr-FR" dirty="0">
                <a:latin typeface="+mj-lt"/>
                <a:cs typeface="Arial" pitchFamily="34" charset="0"/>
              </a:rPr>
              <a:t>Et si nous faisions du pain ?</a:t>
            </a:r>
          </a:p>
          <a:p>
            <a:pPr defTabSz="914400"/>
            <a:r>
              <a:rPr lang="fr-FR" altLang="fr-FR" dirty="0">
                <a:latin typeface="+mj-lt"/>
                <a:cs typeface="Arial" pitchFamily="34" charset="0"/>
              </a:rPr>
              <a:t>Notre environnement change</a:t>
            </a:r>
          </a:p>
          <a:p>
            <a:pPr defTabSz="914400"/>
            <a:r>
              <a:rPr lang="fr-FR" altLang="fr-FR" dirty="0">
                <a:latin typeface="+mj-lt"/>
                <a:cs typeface="Arial" pitchFamily="34" charset="0"/>
              </a:rPr>
              <a:t>Mars, une nouvelle planète pour vivre ?</a:t>
            </a:r>
          </a:p>
          <a:p>
            <a:pPr defTabSz="914400"/>
            <a:r>
              <a:rPr lang="fr-FR" altLang="fr-FR" dirty="0">
                <a:latin typeface="+mj-lt"/>
                <a:cs typeface="Arial" pitchFamily="34" charset="0"/>
              </a:rPr>
              <a:t>….</a:t>
            </a:r>
          </a:p>
          <a:p>
            <a:pPr defTabSz="914400"/>
            <a:r>
              <a:rPr lang="fr-FR" altLang="fr-FR" dirty="0">
                <a:latin typeface="+mj-lt"/>
                <a:cs typeface="Arial" pitchFamily="34" charset="0"/>
              </a:rPr>
              <a:t>d’autres exemples sur le site http://www.fondation-lamap.org/</a:t>
            </a:r>
          </a:p>
        </p:txBody>
      </p:sp>
      <p:sp>
        <p:nvSpPr>
          <p:cNvPr id="6" name="Flèche droite 5"/>
          <p:cNvSpPr/>
          <p:nvPr/>
        </p:nvSpPr>
        <p:spPr>
          <a:xfrm>
            <a:off x="4342212" y="5102942"/>
            <a:ext cx="731233" cy="550587"/>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354478208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Plan de l’exposé</a:t>
            </a:r>
          </a:p>
        </p:txBody>
      </p:sp>
      <p:sp>
        <p:nvSpPr>
          <p:cNvPr id="4" name="Espace réservé du contenu 3"/>
          <p:cNvSpPr>
            <a:spLocks noGrp="1"/>
          </p:cNvSpPr>
          <p:nvPr>
            <p:ph idx="1"/>
          </p:nvPr>
        </p:nvSpPr>
        <p:spPr>
          <a:xfrm>
            <a:off x="892884" y="1600200"/>
            <a:ext cx="7793915" cy="4525963"/>
          </a:xfrm>
        </p:spPr>
        <p:txBody>
          <a:bodyPr/>
          <a:lstStyle/>
          <a:p>
            <a:pPr marL="514350" indent="-514350">
              <a:buFont typeface="+mj-lt"/>
              <a:buAutoNum type="arabicPeriod"/>
            </a:pPr>
            <a:r>
              <a:rPr lang="fr-FR" dirty="0"/>
              <a:t>Esprit et structure du programme</a:t>
            </a:r>
          </a:p>
          <a:p>
            <a:pPr marL="514350" indent="-514350">
              <a:buFont typeface="+mj-lt"/>
              <a:buAutoNum type="arabicPeriod"/>
            </a:pPr>
            <a:r>
              <a:rPr lang="fr-FR" dirty="0"/>
              <a:t>L’enseignement de Sciences et Technologie en 6</a:t>
            </a:r>
            <a:r>
              <a:rPr lang="fr-FR" baseline="30000" dirty="0"/>
              <a:t>ème</a:t>
            </a:r>
            <a:r>
              <a:rPr lang="fr-FR" dirty="0"/>
              <a:t> </a:t>
            </a:r>
          </a:p>
          <a:p>
            <a:pPr marL="514350" indent="-514350">
              <a:buFont typeface="+mj-lt"/>
              <a:buAutoNum type="arabicPeriod"/>
            </a:pPr>
            <a:r>
              <a:rPr lang="fr-FR" dirty="0"/>
              <a:t>Progression sur le  cycle 4</a:t>
            </a:r>
          </a:p>
          <a:p>
            <a:pPr marL="514350" indent="-514350">
              <a:buFont typeface="+mj-lt"/>
              <a:buAutoNum type="arabicPeriod"/>
            </a:pPr>
            <a:r>
              <a:rPr lang="fr-FR" dirty="0"/>
              <a:t>Enseignement d’informatique</a:t>
            </a:r>
          </a:p>
          <a:p>
            <a:pPr marL="514350" indent="-514350">
              <a:buFont typeface="+mj-lt"/>
              <a:buAutoNum type="arabicPeriod"/>
            </a:pPr>
            <a:r>
              <a:rPr lang="fr-FR" dirty="0"/>
              <a:t>Evolution des contenus</a:t>
            </a:r>
          </a:p>
          <a:p>
            <a:pPr marL="514350" indent="-514350">
              <a:buFont typeface="+mj-lt"/>
              <a:buAutoNum type="arabicPeriod"/>
            </a:pPr>
            <a:r>
              <a:rPr lang="fr-FR" dirty="0"/>
              <a:t>L’épreuve du DNB</a:t>
            </a:r>
          </a:p>
          <a:p>
            <a:pPr marL="514350" indent="-514350">
              <a:buFont typeface="+mj-lt"/>
              <a:buAutoNum type="arabicPeriod"/>
            </a:pPr>
            <a:endParaRPr lang="fr-FR"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6"/>
          <p:cNvSpPr txBox="1">
            <a:spLocks noChangeArrowheads="1"/>
          </p:cNvSpPr>
          <p:nvPr/>
        </p:nvSpPr>
        <p:spPr bwMode="auto">
          <a:xfrm>
            <a:off x="2034909" y="313064"/>
            <a:ext cx="5177443" cy="954107"/>
          </a:xfrm>
          <a:prstGeom prst="rect">
            <a:avLst/>
          </a:prstGeom>
          <a:noFill/>
          <a:ln w="9525">
            <a:noFill/>
            <a:miter lim="800000"/>
            <a:headEnd/>
            <a:tailEnd/>
          </a:ln>
        </p:spPr>
        <p:txBody>
          <a:bodyPr wrap="none">
            <a:spAutoFit/>
          </a:bodyPr>
          <a:lstStyle/>
          <a:p>
            <a:r>
              <a:rPr lang="fr-FR" altLang="fr-FR" sz="2800" b="1" dirty="0">
                <a:latin typeface="+mj-lt"/>
              </a:rPr>
              <a:t>Une progression  à construire  sur</a:t>
            </a:r>
          </a:p>
          <a:p>
            <a:r>
              <a:rPr lang="fr-FR" altLang="fr-FR" sz="2800" b="1" dirty="0">
                <a:latin typeface="+mj-lt"/>
              </a:rPr>
              <a:t> des thèmes interdisciplinaires </a:t>
            </a:r>
          </a:p>
        </p:txBody>
      </p:sp>
      <p:sp>
        <p:nvSpPr>
          <p:cNvPr id="3" name="ZoneTexte 2"/>
          <p:cNvSpPr txBox="1"/>
          <p:nvPr/>
        </p:nvSpPr>
        <p:spPr>
          <a:xfrm>
            <a:off x="5321102" y="2320954"/>
            <a:ext cx="3583859" cy="1015663"/>
          </a:xfrm>
          <a:prstGeom prst="rect">
            <a:avLst/>
          </a:prstGeom>
          <a:noFill/>
        </p:spPr>
        <p:txBody>
          <a:bodyPr wrap="square" rtlCol="0">
            <a:spAutoFit/>
          </a:bodyPr>
          <a:lstStyle/>
          <a:p>
            <a:r>
              <a:rPr lang="fr-FR" sz="2000" dirty="0">
                <a:latin typeface="+mj-lt"/>
              </a:rPr>
              <a:t>Un thème à partir duquel on questionne  pour faire émerger des questions  : la planète  Mars</a:t>
            </a:r>
          </a:p>
        </p:txBody>
      </p:sp>
      <p:sp>
        <p:nvSpPr>
          <p:cNvPr id="4" name="ZoneTexte 3"/>
          <p:cNvSpPr txBox="1"/>
          <p:nvPr/>
        </p:nvSpPr>
        <p:spPr>
          <a:xfrm>
            <a:off x="619431" y="2459454"/>
            <a:ext cx="3583859" cy="707886"/>
          </a:xfrm>
          <a:prstGeom prst="rect">
            <a:avLst/>
          </a:prstGeom>
          <a:noFill/>
        </p:spPr>
        <p:txBody>
          <a:bodyPr wrap="square" rtlCol="0">
            <a:spAutoFit/>
          </a:bodyPr>
          <a:lstStyle/>
          <a:p>
            <a:r>
              <a:rPr lang="fr-FR" sz="2000" dirty="0">
                <a:latin typeface="+mj-lt"/>
              </a:rPr>
              <a:t>Une question : Mars , une nouvelle planète pour vivre ?</a:t>
            </a:r>
          </a:p>
        </p:txBody>
      </p:sp>
      <p:sp>
        <p:nvSpPr>
          <p:cNvPr id="5" name="ZoneTexte 4"/>
          <p:cNvSpPr txBox="1"/>
          <p:nvPr/>
        </p:nvSpPr>
        <p:spPr>
          <a:xfrm>
            <a:off x="3496567" y="1474839"/>
            <a:ext cx="1127064" cy="369332"/>
          </a:xfrm>
          <a:prstGeom prst="rect">
            <a:avLst/>
          </a:prstGeom>
          <a:noFill/>
        </p:spPr>
        <p:txBody>
          <a:bodyPr wrap="square" rtlCol="0">
            <a:spAutoFit/>
          </a:bodyPr>
          <a:lstStyle/>
          <a:p>
            <a:r>
              <a:rPr lang="fr-FR" dirty="0"/>
              <a:t> </a:t>
            </a:r>
            <a:r>
              <a:rPr lang="fr-FR" b="1" dirty="0"/>
              <a:t>Entrée</a:t>
            </a:r>
          </a:p>
        </p:txBody>
      </p:sp>
      <p:sp>
        <p:nvSpPr>
          <p:cNvPr id="6" name="Rectangle 5"/>
          <p:cNvSpPr/>
          <p:nvPr/>
        </p:nvSpPr>
        <p:spPr>
          <a:xfrm>
            <a:off x="1925299" y="5399939"/>
            <a:ext cx="5507888" cy="1323439"/>
          </a:xfrm>
          <a:prstGeom prst="rect">
            <a:avLst/>
          </a:prstGeom>
        </p:spPr>
        <p:txBody>
          <a:bodyPr wrap="square">
            <a:spAutoFit/>
          </a:bodyPr>
          <a:lstStyle/>
          <a:p>
            <a:pPr lvl="0"/>
            <a:r>
              <a:rPr lang="fr-FR" sz="2000" dirty="0">
                <a:solidFill>
                  <a:prstClr val="black"/>
                </a:solidFill>
                <a:latin typeface="+mj-lt"/>
              </a:rPr>
              <a:t>Traiter ces questions du point de vue des trois champs disciplinaires de façon  à faire acquérir aux élèves les connaissances et les compétences du programme</a:t>
            </a:r>
          </a:p>
        </p:txBody>
      </p:sp>
      <p:sp>
        <p:nvSpPr>
          <p:cNvPr id="7" name="Flèche droite 6"/>
          <p:cNvSpPr/>
          <p:nvPr/>
        </p:nvSpPr>
        <p:spPr>
          <a:xfrm rot="1924547">
            <a:off x="4501360" y="1896386"/>
            <a:ext cx="678426" cy="331527"/>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8" name="Flèche droite 7"/>
          <p:cNvSpPr/>
          <p:nvPr/>
        </p:nvSpPr>
        <p:spPr>
          <a:xfrm rot="8046149">
            <a:off x="2854571" y="1934740"/>
            <a:ext cx="678426" cy="331527"/>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9" name="Flèche vers le bas 8"/>
          <p:cNvSpPr/>
          <p:nvPr/>
        </p:nvSpPr>
        <p:spPr>
          <a:xfrm>
            <a:off x="3838873" y="4629802"/>
            <a:ext cx="442451" cy="628471"/>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0" name="ZoneTexte 9"/>
          <p:cNvSpPr txBox="1"/>
          <p:nvPr/>
        </p:nvSpPr>
        <p:spPr>
          <a:xfrm>
            <a:off x="3496567" y="4270700"/>
            <a:ext cx="1127064" cy="369332"/>
          </a:xfrm>
          <a:prstGeom prst="rect">
            <a:avLst/>
          </a:prstGeom>
          <a:noFill/>
        </p:spPr>
        <p:txBody>
          <a:bodyPr wrap="square" rtlCol="0">
            <a:spAutoFit/>
          </a:bodyPr>
          <a:lstStyle/>
          <a:p>
            <a:r>
              <a:rPr lang="fr-FR" b="1" dirty="0"/>
              <a:t>Objectif </a:t>
            </a:r>
          </a:p>
        </p:txBody>
      </p:sp>
    </p:spTree>
    <p:extLst>
      <p:ext uri="{BB962C8B-B14F-4D97-AF65-F5344CB8AC3E}">
        <p14:creationId xmlns:p14="http://schemas.microsoft.com/office/powerpoint/2010/main" val="217573982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6"/>
          <p:cNvSpPr txBox="1">
            <a:spLocks noChangeArrowheads="1"/>
          </p:cNvSpPr>
          <p:nvPr/>
        </p:nvSpPr>
        <p:spPr bwMode="auto">
          <a:xfrm>
            <a:off x="1722671" y="308417"/>
            <a:ext cx="5236946" cy="954107"/>
          </a:xfrm>
          <a:prstGeom prst="rect">
            <a:avLst/>
          </a:prstGeom>
          <a:noFill/>
          <a:ln w="9525">
            <a:noFill/>
            <a:miter lim="800000"/>
            <a:headEnd/>
            <a:tailEnd/>
          </a:ln>
        </p:spPr>
        <p:txBody>
          <a:bodyPr wrap="none">
            <a:spAutoFit/>
          </a:bodyPr>
          <a:lstStyle/>
          <a:p>
            <a:r>
              <a:rPr lang="fr-FR" altLang="fr-FR" sz="2800" b="1" dirty="0">
                <a:latin typeface="+mj-lt"/>
              </a:rPr>
              <a:t>Une pédagogie qui met en œuvre </a:t>
            </a:r>
          </a:p>
          <a:p>
            <a:r>
              <a:rPr lang="fr-FR" altLang="fr-FR" sz="2800" b="1" dirty="0">
                <a:latin typeface="+mj-lt"/>
              </a:rPr>
              <a:t>les démarches  scientifiques</a:t>
            </a:r>
          </a:p>
        </p:txBody>
      </p:sp>
      <p:sp>
        <p:nvSpPr>
          <p:cNvPr id="3" name="ZoneTexte 2"/>
          <p:cNvSpPr txBox="1"/>
          <p:nvPr/>
        </p:nvSpPr>
        <p:spPr>
          <a:xfrm>
            <a:off x="412954" y="1798746"/>
            <a:ext cx="8288593" cy="707886"/>
          </a:xfrm>
          <a:prstGeom prst="rect">
            <a:avLst/>
          </a:prstGeom>
          <a:noFill/>
        </p:spPr>
        <p:txBody>
          <a:bodyPr wrap="square" rtlCol="0">
            <a:spAutoFit/>
          </a:bodyPr>
          <a:lstStyle/>
          <a:p>
            <a:r>
              <a:rPr lang="fr-FR" sz="2000" dirty="0">
                <a:latin typeface="+mj-lt"/>
              </a:rPr>
              <a:t>Les démarches pédagogiques doivent permettre de faire acquérir aux élèves les démarches scientifiques </a:t>
            </a:r>
          </a:p>
        </p:txBody>
      </p:sp>
      <p:sp>
        <p:nvSpPr>
          <p:cNvPr id="4" name="ZoneTexte 3"/>
          <p:cNvSpPr txBox="1"/>
          <p:nvPr/>
        </p:nvSpPr>
        <p:spPr>
          <a:xfrm>
            <a:off x="1127759" y="2487356"/>
            <a:ext cx="7573788" cy="5262979"/>
          </a:xfrm>
          <a:prstGeom prst="rect">
            <a:avLst/>
          </a:prstGeom>
          <a:noFill/>
        </p:spPr>
        <p:txBody>
          <a:bodyPr wrap="square" rtlCol="0">
            <a:spAutoFit/>
          </a:bodyPr>
          <a:lstStyle/>
          <a:p>
            <a:endParaRPr lang="fr-FR" dirty="0"/>
          </a:p>
          <a:p>
            <a:pPr marL="285750" indent="-285750">
              <a:buFont typeface="Arial" panose="020B0604020202020204" pitchFamily="34" charset="0"/>
              <a:buChar char="•"/>
            </a:pPr>
            <a:r>
              <a:rPr lang="fr-FR" sz="2400" dirty="0">
                <a:latin typeface="+mj-lt"/>
              </a:rPr>
              <a:t>Démarche d’investigation</a:t>
            </a:r>
          </a:p>
          <a:p>
            <a:pPr marL="285750" indent="-285750">
              <a:buFont typeface="Arial" panose="020B0604020202020204" pitchFamily="34" charset="0"/>
              <a:buChar char="•"/>
            </a:pPr>
            <a:endParaRPr lang="fr-FR" sz="2400" dirty="0">
              <a:latin typeface="+mj-lt"/>
            </a:endParaRPr>
          </a:p>
          <a:p>
            <a:pPr marL="285750" indent="-285750">
              <a:buFont typeface="Arial" panose="020B0604020202020204" pitchFamily="34" charset="0"/>
              <a:buChar char="•"/>
            </a:pPr>
            <a:r>
              <a:rPr lang="fr-FR" sz="2400" dirty="0">
                <a:latin typeface="+mj-lt"/>
              </a:rPr>
              <a:t>Démarche de résolution de problème</a:t>
            </a:r>
          </a:p>
          <a:p>
            <a:pPr marL="285750" indent="-285750">
              <a:buFont typeface="Arial" panose="020B0604020202020204" pitchFamily="34" charset="0"/>
              <a:buChar char="•"/>
            </a:pPr>
            <a:endParaRPr lang="fr-FR" sz="2400" dirty="0">
              <a:latin typeface="+mj-lt"/>
            </a:endParaRPr>
          </a:p>
          <a:p>
            <a:pPr marL="285750" indent="-285750">
              <a:buFont typeface="Arial" panose="020B0604020202020204" pitchFamily="34" charset="0"/>
              <a:buChar char="•"/>
            </a:pPr>
            <a:r>
              <a:rPr lang="fr-FR" sz="2400" dirty="0">
                <a:latin typeface="+mj-lt"/>
              </a:rPr>
              <a:t>Privilégier l’expérimentation </a:t>
            </a:r>
          </a:p>
          <a:p>
            <a:pPr marL="285750" indent="-285750">
              <a:buFont typeface="Arial" panose="020B0604020202020204" pitchFamily="34" charset="0"/>
              <a:buChar char="•"/>
            </a:pPr>
            <a:endParaRPr lang="fr-FR" sz="2400" dirty="0">
              <a:latin typeface="+mj-lt"/>
            </a:endParaRPr>
          </a:p>
          <a:p>
            <a:pPr marL="285750" indent="-285750">
              <a:buFont typeface="Arial" panose="020B0604020202020204" pitchFamily="34" charset="0"/>
              <a:buChar char="•"/>
            </a:pPr>
            <a:r>
              <a:rPr lang="fr-FR" sz="2400" dirty="0">
                <a:latin typeface="+mj-lt"/>
              </a:rPr>
              <a:t>La partie Technologie ne doit pas se limiter à de la fabrication</a:t>
            </a:r>
          </a:p>
          <a:p>
            <a:pPr marL="285750" indent="-285750">
              <a:buFont typeface="Arial" panose="020B0604020202020204" pitchFamily="34" charset="0"/>
              <a:buChar char="•"/>
            </a:pPr>
            <a:endParaRPr lang="fr-FR" sz="2400" dirty="0">
              <a:latin typeface="+mj-lt"/>
            </a:endParaRPr>
          </a:p>
          <a:p>
            <a:pPr marL="285750" indent="-285750">
              <a:buFont typeface="Arial" panose="020B0604020202020204" pitchFamily="34" charset="0"/>
              <a:buChar char="•"/>
            </a:pPr>
            <a:endParaRPr lang="fr-FR" sz="2400" dirty="0">
              <a:latin typeface="+mj-lt"/>
            </a:endParaRPr>
          </a:p>
          <a:p>
            <a:pPr marL="285750" indent="-285750">
              <a:buFont typeface="Arial" panose="020B0604020202020204" pitchFamily="34" charset="0"/>
              <a:buChar char="•"/>
            </a:pPr>
            <a:endParaRPr lang="fr-FR" sz="2400" dirty="0">
              <a:latin typeface="+mj-lt"/>
            </a:endParaRPr>
          </a:p>
          <a:p>
            <a:endParaRPr lang="fr-FR" dirty="0"/>
          </a:p>
          <a:p>
            <a:endParaRPr lang="fr-FR" dirty="0"/>
          </a:p>
          <a:p>
            <a:r>
              <a:rPr lang="fr-FR" dirty="0"/>
              <a:t>:</a:t>
            </a:r>
          </a:p>
        </p:txBody>
      </p:sp>
    </p:spTree>
    <p:extLst>
      <p:ext uri="{BB962C8B-B14F-4D97-AF65-F5344CB8AC3E}">
        <p14:creationId xmlns:p14="http://schemas.microsoft.com/office/powerpoint/2010/main" val="177850746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p:cNvSpPr txBox="1"/>
          <p:nvPr/>
        </p:nvSpPr>
        <p:spPr>
          <a:xfrm>
            <a:off x="596816" y="1488960"/>
            <a:ext cx="8547183" cy="4524315"/>
          </a:xfrm>
          <a:prstGeom prst="rect">
            <a:avLst/>
          </a:prstGeom>
          <a:noFill/>
        </p:spPr>
        <p:txBody>
          <a:bodyPr wrap="square" rtlCol="0">
            <a:spAutoFit/>
          </a:bodyPr>
          <a:lstStyle/>
          <a:p>
            <a:pPr marL="342900" indent="-342900">
              <a:buFont typeface="Arial" panose="020B0604020202020204" pitchFamily="34" charset="0"/>
              <a:buChar char="•"/>
            </a:pPr>
            <a:r>
              <a:rPr lang="fr-FR" sz="2400" dirty="0">
                <a:latin typeface="+mj-lt"/>
              </a:rPr>
              <a:t>De la concertation entre enseignants: </a:t>
            </a:r>
            <a:r>
              <a:rPr lang="fr-FR" sz="2400" dirty="0">
                <a:solidFill>
                  <a:srgbClr val="000000"/>
                </a:solidFill>
                <a:latin typeface="+mj-lt"/>
              </a:rPr>
              <a:t> </a:t>
            </a:r>
            <a:r>
              <a:rPr lang="fr-FR" sz="2400" dirty="0">
                <a:solidFill>
                  <a:srgbClr val="000000"/>
                </a:solidFill>
                <a:latin typeface="+mj-lt"/>
                <a:ea typeface="Calibri"/>
              </a:rPr>
              <a:t>échanges de connaissances, d'analyses, de méthodes.</a:t>
            </a:r>
            <a:endParaRPr lang="fr-FR" sz="2400" dirty="0">
              <a:latin typeface="+mj-lt"/>
            </a:endParaRPr>
          </a:p>
          <a:p>
            <a:pPr marL="342900" indent="-342900">
              <a:buFont typeface="Arial" panose="020B0604020202020204" pitchFamily="34" charset="0"/>
              <a:buChar char="•"/>
            </a:pPr>
            <a:endParaRPr lang="fr-FR" sz="2400" dirty="0">
              <a:latin typeface="+mj-lt"/>
            </a:endParaRPr>
          </a:p>
          <a:p>
            <a:pPr marL="342900" indent="-342900">
              <a:buFont typeface="Arial" panose="020B0604020202020204" pitchFamily="34" charset="0"/>
              <a:buChar char="•"/>
            </a:pPr>
            <a:endParaRPr lang="fr-FR" sz="2400" dirty="0">
              <a:latin typeface="+mj-lt"/>
            </a:endParaRPr>
          </a:p>
          <a:p>
            <a:pPr marL="342900" indent="-342900">
              <a:buFont typeface="Arial" panose="020B0604020202020204" pitchFamily="34" charset="0"/>
              <a:buChar char="•"/>
            </a:pPr>
            <a:r>
              <a:rPr lang="fr-FR" sz="2400" dirty="0">
                <a:latin typeface="+mj-lt"/>
              </a:rPr>
              <a:t>Des pratiques pédagogiques  communes :</a:t>
            </a:r>
          </a:p>
          <a:p>
            <a:pPr marL="800100" lvl="1" indent="-342900">
              <a:buFont typeface="Wingdings" panose="05000000000000000000" pitchFamily="2" charset="2"/>
              <a:buChar char="§"/>
            </a:pPr>
            <a:r>
              <a:rPr lang="fr-FR" sz="2400" dirty="0">
                <a:latin typeface="+mj-lt"/>
              </a:rPr>
              <a:t>des rituelles de séances communes ( problématiques – démarches – bilan- remédiation) ;</a:t>
            </a:r>
          </a:p>
          <a:p>
            <a:pPr marL="800100" lvl="1" indent="-342900">
              <a:buFont typeface="Wingdings" panose="05000000000000000000" pitchFamily="2" charset="2"/>
              <a:buChar char="§"/>
            </a:pPr>
            <a:r>
              <a:rPr lang="fr-FR" sz="2400" dirty="0">
                <a:latin typeface="+mj-lt"/>
              </a:rPr>
              <a:t>un  unique cahier de sciences ;</a:t>
            </a:r>
          </a:p>
          <a:p>
            <a:pPr marL="800100" lvl="1" indent="-342900">
              <a:buFont typeface="Wingdings" panose="05000000000000000000" pitchFamily="2" charset="2"/>
              <a:buChar char="§"/>
            </a:pPr>
            <a:r>
              <a:rPr lang="fr-FR" sz="2400" dirty="0">
                <a:latin typeface="+mj-lt"/>
              </a:rPr>
              <a:t>une démarche d’évaluation commun e (échelles descriptives sur les compétences – évaluations formative et sommative);</a:t>
            </a:r>
          </a:p>
          <a:p>
            <a:pPr marL="800100" lvl="1" indent="-342900">
              <a:buFont typeface="Wingdings" panose="05000000000000000000" pitchFamily="2" charset="2"/>
              <a:buChar char="§"/>
            </a:pPr>
            <a:r>
              <a:rPr lang="fr-FR" sz="2400" dirty="0">
                <a:latin typeface="+mj-lt"/>
              </a:rPr>
              <a:t>un vocabulaire scientifique commun .</a:t>
            </a:r>
          </a:p>
          <a:p>
            <a:pPr marL="342900" indent="-342900">
              <a:buFont typeface="Wingdings" panose="05000000000000000000" pitchFamily="2" charset="2"/>
              <a:buChar char="§"/>
            </a:pPr>
            <a:endParaRPr lang="fr-FR" sz="2400" dirty="0">
              <a:latin typeface="+mj-lt"/>
            </a:endParaRPr>
          </a:p>
        </p:txBody>
      </p:sp>
      <p:sp>
        <p:nvSpPr>
          <p:cNvPr id="5" name="ZoneTexte 6"/>
          <p:cNvSpPr txBox="1">
            <a:spLocks noChangeArrowheads="1"/>
          </p:cNvSpPr>
          <p:nvPr/>
        </p:nvSpPr>
        <p:spPr bwMode="auto">
          <a:xfrm>
            <a:off x="1257890" y="313065"/>
            <a:ext cx="6890541" cy="954107"/>
          </a:xfrm>
          <a:prstGeom prst="rect">
            <a:avLst/>
          </a:prstGeom>
          <a:noFill/>
          <a:ln w="9525">
            <a:noFill/>
            <a:miter lim="800000"/>
            <a:headEnd/>
            <a:tailEnd/>
          </a:ln>
        </p:spPr>
        <p:txBody>
          <a:bodyPr wrap="none">
            <a:spAutoFit/>
          </a:bodyPr>
          <a:lstStyle/>
          <a:p>
            <a:r>
              <a:rPr lang="fr-FR" altLang="fr-FR" sz="2800" b="1" dirty="0">
                <a:latin typeface="+mj-lt"/>
              </a:rPr>
              <a:t>Une organisation qui permet la cohérence de</a:t>
            </a:r>
          </a:p>
          <a:p>
            <a:r>
              <a:rPr lang="fr-FR" altLang="fr-FR" sz="2800" b="1" dirty="0">
                <a:latin typeface="+mj-lt"/>
              </a:rPr>
              <a:t>l’enseignement</a:t>
            </a:r>
          </a:p>
        </p:txBody>
      </p:sp>
    </p:spTree>
    <p:extLst>
      <p:ext uri="{BB962C8B-B14F-4D97-AF65-F5344CB8AC3E}">
        <p14:creationId xmlns:p14="http://schemas.microsoft.com/office/powerpoint/2010/main" val="209127194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ZoneTexte 4"/>
          <p:cNvSpPr txBox="1"/>
          <p:nvPr/>
        </p:nvSpPr>
        <p:spPr>
          <a:xfrm>
            <a:off x="1898650" y="1512888"/>
            <a:ext cx="2266950" cy="803275"/>
          </a:xfrm>
          <a:prstGeom prst="snip1Rect">
            <a:avLst/>
          </a:prstGeom>
          <a:solidFill>
            <a:schemeClr val="bg1">
              <a:lumMod val="95000"/>
            </a:schemeClr>
          </a:solidFill>
        </p:spPr>
        <p:txBody>
          <a:bodyPr>
            <a:spAutoFit/>
          </a:bodyPr>
          <a:lstStyle/>
          <a:p>
            <a:pPr algn="ctr">
              <a:defRPr/>
            </a:pPr>
            <a:r>
              <a:rPr lang="fr-FR" sz="1400" dirty="0">
                <a:solidFill>
                  <a:schemeClr val="accent6">
                    <a:lumMod val="50000"/>
                  </a:schemeClr>
                </a:solidFill>
                <a:cs typeface="Arial" panose="020B0604020202020204" pitchFamily="34" charset="0"/>
              </a:rPr>
              <a:t>Quels sont les organismes vivants </a:t>
            </a:r>
          </a:p>
          <a:p>
            <a:pPr algn="ctr">
              <a:defRPr/>
            </a:pPr>
            <a:r>
              <a:rPr lang="fr-FR" sz="1400" dirty="0">
                <a:solidFill>
                  <a:schemeClr val="accent6">
                    <a:lumMod val="50000"/>
                  </a:schemeClr>
                </a:solidFill>
                <a:cs typeface="Arial" panose="020B0604020202020204" pitchFamily="34" charset="0"/>
              </a:rPr>
              <a:t>dans la cour du collège ?</a:t>
            </a:r>
          </a:p>
        </p:txBody>
      </p:sp>
      <p:sp>
        <p:nvSpPr>
          <p:cNvPr id="7" name="ZoneTexte 6"/>
          <p:cNvSpPr txBox="1"/>
          <p:nvPr/>
        </p:nvSpPr>
        <p:spPr>
          <a:xfrm>
            <a:off x="1898650" y="2987675"/>
            <a:ext cx="2459038" cy="803275"/>
          </a:xfrm>
          <a:prstGeom prst="snip1Rect">
            <a:avLst/>
          </a:prstGeom>
          <a:solidFill>
            <a:schemeClr val="bg1">
              <a:lumMod val="95000"/>
            </a:schemeClr>
          </a:solidFill>
        </p:spPr>
        <p:txBody>
          <a:bodyPr>
            <a:spAutoFit/>
          </a:bodyPr>
          <a:lstStyle/>
          <a:p>
            <a:pPr algn="ctr">
              <a:defRPr/>
            </a:pPr>
            <a:r>
              <a:rPr lang="fr-FR" sz="1400" dirty="0">
                <a:solidFill>
                  <a:schemeClr val="accent6">
                    <a:lumMod val="50000"/>
                  </a:schemeClr>
                </a:solidFill>
                <a:latin typeface="Arial" charset="0"/>
              </a:rPr>
              <a:t>Recherche des interactions des organismes avec l’environnement</a:t>
            </a:r>
          </a:p>
        </p:txBody>
      </p:sp>
      <p:cxnSp>
        <p:nvCxnSpPr>
          <p:cNvPr id="8" name="Connecteur droit avec flèche 7"/>
          <p:cNvCxnSpPr>
            <a:endCxn id="20" idx="2"/>
          </p:cNvCxnSpPr>
          <p:nvPr/>
        </p:nvCxnSpPr>
        <p:spPr>
          <a:xfrm flipV="1">
            <a:off x="4219575" y="1784350"/>
            <a:ext cx="1408113" cy="3810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 name="ZoneTexte 9"/>
          <p:cNvSpPr txBox="1">
            <a:spLocks noChangeArrowheads="1"/>
          </p:cNvSpPr>
          <p:nvPr/>
        </p:nvSpPr>
        <p:spPr bwMode="auto">
          <a:xfrm>
            <a:off x="6105525" y="2081213"/>
            <a:ext cx="1939925" cy="831850"/>
          </a:xfrm>
          <a:prstGeom prst="rect">
            <a:avLst/>
          </a:prstGeom>
          <a:noFill/>
          <a:ln w="9525">
            <a:noFill/>
            <a:miter lim="800000"/>
            <a:headEnd/>
            <a:tailEnd/>
          </a:ln>
        </p:spPr>
        <p:txBody>
          <a:bodyPr wrap="none">
            <a:spAutoFit/>
          </a:bodyPr>
          <a:lstStyle/>
          <a:p>
            <a:pPr algn="ctr"/>
            <a:r>
              <a:rPr lang="fr-FR" altLang="fr-FR" sz="1200"/>
              <a:t>Formulation d’hypothèses</a:t>
            </a:r>
          </a:p>
          <a:p>
            <a:pPr algn="ctr"/>
            <a:r>
              <a:rPr lang="fr-FR" altLang="fr-FR" sz="1200"/>
              <a:t>(Température, lumière) </a:t>
            </a:r>
            <a:br>
              <a:rPr lang="fr-FR" altLang="fr-FR" sz="1200"/>
            </a:br>
            <a:endParaRPr lang="fr-FR" altLang="fr-FR" sz="1200"/>
          </a:p>
          <a:p>
            <a:pPr algn="ctr"/>
            <a:endParaRPr lang="fr-FR" altLang="fr-FR" sz="1200"/>
          </a:p>
        </p:txBody>
      </p:sp>
      <p:cxnSp>
        <p:nvCxnSpPr>
          <p:cNvPr id="12" name="Connecteur droit avec flèche 11"/>
          <p:cNvCxnSpPr/>
          <p:nvPr/>
        </p:nvCxnSpPr>
        <p:spPr>
          <a:xfrm flipV="1">
            <a:off x="4357688" y="1924050"/>
            <a:ext cx="1270000" cy="151765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4" name="ZoneTexte 13"/>
          <p:cNvSpPr txBox="1">
            <a:spLocks noChangeArrowheads="1"/>
          </p:cNvSpPr>
          <p:nvPr/>
        </p:nvSpPr>
        <p:spPr bwMode="auto">
          <a:xfrm>
            <a:off x="3808413" y="4419600"/>
            <a:ext cx="2008187" cy="461963"/>
          </a:xfrm>
          <a:prstGeom prst="rect">
            <a:avLst/>
          </a:prstGeom>
          <a:noFill/>
          <a:ln w="9525">
            <a:noFill/>
            <a:miter lim="800000"/>
            <a:headEnd/>
            <a:tailEnd/>
          </a:ln>
        </p:spPr>
        <p:txBody>
          <a:bodyPr wrap="none">
            <a:spAutoFit/>
          </a:bodyPr>
          <a:lstStyle/>
          <a:p>
            <a:pPr algn="ctr"/>
            <a:r>
              <a:rPr lang="fr-FR" altLang="fr-FR" sz="1200" dirty="0"/>
              <a:t>Tests et validation – </a:t>
            </a:r>
          </a:p>
          <a:p>
            <a:pPr algn="ctr"/>
            <a:r>
              <a:rPr lang="fr-FR" altLang="fr-FR" sz="1200" dirty="0"/>
              <a:t>infirmation des hypothèses</a:t>
            </a:r>
          </a:p>
        </p:txBody>
      </p:sp>
      <p:sp>
        <p:nvSpPr>
          <p:cNvPr id="15" name="ZoneTexte 14"/>
          <p:cNvSpPr txBox="1"/>
          <p:nvPr/>
        </p:nvSpPr>
        <p:spPr>
          <a:xfrm>
            <a:off x="3954463" y="4048125"/>
            <a:ext cx="1784350" cy="333375"/>
          </a:xfrm>
          <a:prstGeom prst="snip1Rect">
            <a:avLst/>
          </a:prstGeom>
          <a:solidFill>
            <a:schemeClr val="bg1">
              <a:lumMod val="95000"/>
            </a:schemeClr>
          </a:solidFill>
        </p:spPr>
        <p:txBody>
          <a:bodyPr wrap="none">
            <a:spAutoFit/>
          </a:bodyPr>
          <a:lstStyle/>
          <a:p>
            <a:pPr>
              <a:defRPr/>
            </a:pPr>
            <a:r>
              <a:rPr lang="fr-FR" sz="1400" dirty="0">
                <a:solidFill>
                  <a:schemeClr val="accent6">
                    <a:lumMod val="50000"/>
                  </a:schemeClr>
                </a:solidFill>
                <a:latin typeface="Arial" charset="0"/>
              </a:rPr>
              <a:t>Besoin de mesures </a:t>
            </a:r>
          </a:p>
        </p:txBody>
      </p:sp>
      <p:sp>
        <p:nvSpPr>
          <p:cNvPr id="16" name="ZoneTexte 15"/>
          <p:cNvSpPr txBox="1">
            <a:spLocks noChangeArrowheads="1"/>
          </p:cNvSpPr>
          <p:nvPr/>
        </p:nvSpPr>
        <p:spPr bwMode="auto">
          <a:xfrm>
            <a:off x="6027738" y="4114800"/>
            <a:ext cx="2667718" cy="276999"/>
          </a:xfrm>
          <a:prstGeom prst="rect">
            <a:avLst/>
          </a:prstGeom>
          <a:noFill/>
          <a:ln w="9525">
            <a:noFill/>
            <a:miter lim="800000"/>
            <a:headEnd/>
            <a:tailEnd/>
          </a:ln>
        </p:spPr>
        <p:txBody>
          <a:bodyPr wrap="none">
            <a:spAutoFit/>
          </a:bodyPr>
          <a:lstStyle/>
          <a:p>
            <a:r>
              <a:rPr lang="fr-FR" altLang="fr-FR" sz="1200" dirty="0">
                <a:solidFill>
                  <a:srgbClr val="C00000"/>
                </a:solidFill>
              </a:rPr>
              <a:t>Thermomètre (réalisation), luxmètre</a:t>
            </a:r>
          </a:p>
        </p:txBody>
      </p:sp>
      <p:sp>
        <p:nvSpPr>
          <p:cNvPr id="17" name="ZoneTexte 16"/>
          <p:cNvSpPr txBox="1">
            <a:spLocks noChangeArrowheads="1"/>
          </p:cNvSpPr>
          <p:nvPr/>
        </p:nvSpPr>
        <p:spPr bwMode="auto">
          <a:xfrm>
            <a:off x="5848350" y="4370388"/>
            <a:ext cx="3152775" cy="830997"/>
          </a:xfrm>
          <a:prstGeom prst="rect">
            <a:avLst/>
          </a:prstGeom>
          <a:noFill/>
          <a:ln w="9525">
            <a:noFill/>
            <a:miter lim="800000"/>
            <a:headEnd/>
            <a:tailEnd/>
          </a:ln>
        </p:spPr>
        <p:txBody>
          <a:bodyPr wrap="square">
            <a:spAutoFit/>
          </a:bodyPr>
          <a:lstStyle/>
          <a:p>
            <a:pPr algn="ctr"/>
            <a:r>
              <a:rPr lang="fr-FR" altLang="fr-FR" sz="1200" dirty="0"/>
              <a:t>Fonctions  de service, fonctions techniques, solutions technologiques, choix de matériaux, identifier un signal</a:t>
            </a:r>
          </a:p>
          <a:p>
            <a:pPr algn="ctr"/>
            <a:r>
              <a:rPr lang="fr-FR" altLang="fr-FR" sz="1200" dirty="0"/>
              <a:t>Évolution des appareils de mesure…</a:t>
            </a:r>
          </a:p>
        </p:txBody>
      </p:sp>
      <p:sp>
        <p:nvSpPr>
          <p:cNvPr id="18" name="ZoneTexte 17"/>
          <p:cNvSpPr txBox="1"/>
          <p:nvPr/>
        </p:nvSpPr>
        <p:spPr>
          <a:xfrm>
            <a:off x="1320800" y="5886450"/>
            <a:ext cx="2968625" cy="701675"/>
          </a:xfrm>
          <a:prstGeom prst="snip1Rect">
            <a:avLst/>
          </a:prstGeom>
          <a:solidFill>
            <a:schemeClr val="bg1">
              <a:lumMod val="95000"/>
            </a:schemeClr>
          </a:solidFill>
        </p:spPr>
        <p:txBody>
          <a:bodyPr wrap="none">
            <a:spAutoFit/>
          </a:bodyPr>
          <a:lstStyle/>
          <a:p>
            <a:pPr algn="ctr">
              <a:defRPr/>
            </a:pPr>
            <a:r>
              <a:rPr lang="fr-FR" sz="1200" dirty="0">
                <a:solidFill>
                  <a:schemeClr val="accent6">
                    <a:lumMod val="50000"/>
                  </a:schemeClr>
                </a:solidFill>
                <a:latin typeface="Arial" charset="0"/>
              </a:rPr>
              <a:t>Etude des modifications du peuplement </a:t>
            </a:r>
          </a:p>
          <a:p>
            <a:pPr algn="ctr">
              <a:defRPr/>
            </a:pPr>
            <a:r>
              <a:rPr lang="fr-FR" sz="1200" dirty="0">
                <a:solidFill>
                  <a:schemeClr val="accent6">
                    <a:lumMod val="50000"/>
                  </a:schemeClr>
                </a:solidFill>
                <a:latin typeface="Arial" charset="0"/>
              </a:rPr>
              <a:t>en fonction </a:t>
            </a:r>
          </a:p>
          <a:p>
            <a:pPr algn="ctr">
              <a:defRPr/>
            </a:pPr>
            <a:r>
              <a:rPr lang="fr-FR" sz="1200" dirty="0">
                <a:solidFill>
                  <a:schemeClr val="accent6">
                    <a:lumMod val="50000"/>
                  </a:schemeClr>
                </a:solidFill>
                <a:latin typeface="Arial" charset="0"/>
              </a:rPr>
              <a:t>des conditions physiques du milieu</a:t>
            </a:r>
          </a:p>
        </p:txBody>
      </p:sp>
      <p:sp>
        <p:nvSpPr>
          <p:cNvPr id="19" name="Rectangle 18"/>
          <p:cNvSpPr/>
          <p:nvPr/>
        </p:nvSpPr>
        <p:spPr>
          <a:xfrm>
            <a:off x="-33338" y="2325688"/>
            <a:ext cx="1854201" cy="922337"/>
          </a:xfrm>
          <a:prstGeom prst="rect">
            <a:avLst/>
          </a:prstGeom>
          <a:solidFill>
            <a:schemeClr val="accent1">
              <a:lumMod val="20000"/>
              <a:lumOff val="80000"/>
            </a:schemeClr>
          </a:solidFill>
        </p:spPr>
        <p:txBody>
          <a:bodyPr>
            <a:spAutoFit/>
          </a:bodyPr>
          <a:lstStyle/>
          <a:p>
            <a:pPr>
              <a:defRPr/>
            </a:pPr>
            <a:r>
              <a:rPr lang="fr-FR" b="1" dirty="0">
                <a:solidFill>
                  <a:srgbClr val="C00000"/>
                </a:solidFill>
                <a:latin typeface="Arial" charset="0"/>
              </a:rPr>
              <a:t>Notre environnement</a:t>
            </a:r>
          </a:p>
          <a:p>
            <a:pPr algn="ctr">
              <a:defRPr/>
            </a:pPr>
            <a:r>
              <a:rPr lang="fr-FR" b="1" dirty="0">
                <a:solidFill>
                  <a:srgbClr val="C00000"/>
                </a:solidFill>
                <a:latin typeface="Arial" charset="0"/>
              </a:rPr>
              <a:t>change</a:t>
            </a:r>
          </a:p>
        </p:txBody>
      </p:sp>
      <p:sp>
        <p:nvSpPr>
          <p:cNvPr id="20" name="Rogner un rectangle à un seul coin 19"/>
          <p:cNvSpPr/>
          <p:nvPr/>
        </p:nvSpPr>
        <p:spPr>
          <a:xfrm>
            <a:off x="5627688" y="1500188"/>
            <a:ext cx="3070225" cy="569912"/>
          </a:xfrm>
          <a:prstGeom prst="snip1Rect">
            <a:avLst/>
          </a:prstGeom>
          <a:solidFill>
            <a:schemeClr val="bg1">
              <a:lumMod val="95000"/>
            </a:schemeClr>
          </a:solidFill>
        </p:spPr>
        <p:txBody>
          <a:bodyPr wrap="none">
            <a:spAutoFit/>
          </a:bodyPr>
          <a:lstStyle/>
          <a:p>
            <a:pPr>
              <a:defRPr/>
            </a:pPr>
            <a:r>
              <a:rPr lang="fr-FR" sz="1400" dirty="0">
                <a:solidFill>
                  <a:schemeClr val="accent6">
                    <a:lumMod val="50000"/>
                  </a:schemeClr>
                </a:solidFill>
                <a:latin typeface="Arial" charset="0"/>
              </a:rPr>
              <a:t> Recherche des facteurs influençant</a:t>
            </a:r>
          </a:p>
          <a:p>
            <a:pPr algn="ctr">
              <a:defRPr/>
            </a:pPr>
            <a:r>
              <a:rPr lang="fr-FR" sz="1400" dirty="0">
                <a:solidFill>
                  <a:schemeClr val="accent6">
                    <a:lumMod val="50000"/>
                  </a:schemeClr>
                </a:solidFill>
                <a:latin typeface="Arial" charset="0"/>
              </a:rPr>
              <a:t>la répartition des êtres vivants</a:t>
            </a:r>
          </a:p>
        </p:txBody>
      </p:sp>
      <p:sp>
        <p:nvSpPr>
          <p:cNvPr id="22" name="ZoneTexte 21"/>
          <p:cNvSpPr txBox="1">
            <a:spLocks noChangeArrowheads="1"/>
          </p:cNvSpPr>
          <p:nvPr/>
        </p:nvSpPr>
        <p:spPr bwMode="auto">
          <a:xfrm>
            <a:off x="-141287" y="5006181"/>
            <a:ext cx="2400300" cy="338137"/>
          </a:xfrm>
          <a:prstGeom prst="rect">
            <a:avLst/>
          </a:prstGeom>
          <a:noFill/>
          <a:ln w="9525">
            <a:noFill/>
            <a:miter lim="800000"/>
            <a:headEnd/>
            <a:tailEnd/>
          </a:ln>
        </p:spPr>
        <p:txBody>
          <a:bodyPr wrap="none">
            <a:spAutoFit/>
          </a:bodyPr>
          <a:lstStyle/>
          <a:p>
            <a:r>
              <a:rPr lang="fr-FR" altLang="fr-FR" sz="1600" b="1" dirty="0">
                <a:solidFill>
                  <a:srgbClr val="C00000"/>
                </a:solidFill>
              </a:rPr>
              <a:t>Et la suite de l’année ?</a:t>
            </a:r>
          </a:p>
        </p:txBody>
      </p:sp>
      <p:sp>
        <p:nvSpPr>
          <p:cNvPr id="23" name="ZoneTexte 22"/>
          <p:cNvSpPr txBox="1">
            <a:spLocks noChangeArrowheads="1"/>
          </p:cNvSpPr>
          <p:nvPr/>
        </p:nvSpPr>
        <p:spPr bwMode="auto">
          <a:xfrm>
            <a:off x="2411413" y="2538413"/>
            <a:ext cx="1787525" cy="276225"/>
          </a:xfrm>
          <a:prstGeom prst="rect">
            <a:avLst/>
          </a:prstGeom>
          <a:noFill/>
          <a:ln w="9525">
            <a:noFill/>
            <a:miter lim="800000"/>
            <a:headEnd/>
            <a:tailEnd/>
          </a:ln>
        </p:spPr>
        <p:txBody>
          <a:bodyPr wrap="none">
            <a:spAutoFit/>
          </a:bodyPr>
          <a:lstStyle/>
          <a:p>
            <a:r>
              <a:rPr lang="fr-FR" altLang="fr-FR" sz="1200">
                <a:solidFill>
                  <a:srgbClr val="C00000"/>
                </a:solidFill>
              </a:rPr>
              <a:t>Un milieu de vie - sortie</a:t>
            </a:r>
          </a:p>
        </p:txBody>
      </p:sp>
      <p:cxnSp>
        <p:nvCxnSpPr>
          <p:cNvPr id="29" name="Connecteur droit avec flèche 28"/>
          <p:cNvCxnSpPr/>
          <p:nvPr/>
        </p:nvCxnSpPr>
        <p:spPr>
          <a:xfrm>
            <a:off x="2259013" y="5175250"/>
            <a:ext cx="663575" cy="62230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0" name="Connecteur droit avec flèche 29"/>
          <p:cNvCxnSpPr>
            <a:stCxn id="10" idx="1"/>
          </p:cNvCxnSpPr>
          <p:nvPr/>
        </p:nvCxnSpPr>
        <p:spPr>
          <a:xfrm flipH="1">
            <a:off x="5078413" y="2497138"/>
            <a:ext cx="1027112" cy="1509712"/>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5" name="ZoneTexte 34"/>
          <p:cNvSpPr txBox="1">
            <a:spLocks noChangeArrowheads="1"/>
          </p:cNvSpPr>
          <p:nvPr/>
        </p:nvSpPr>
        <p:spPr bwMode="auto">
          <a:xfrm>
            <a:off x="1125538" y="4670425"/>
            <a:ext cx="1797050" cy="277813"/>
          </a:xfrm>
          <a:prstGeom prst="rect">
            <a:avLst/>
          </a:prstGeom>
          <a:noFill/>
          <a:ln w="9525">
            <a:noFill/>
            <a:miter lim="800000"/>
            <a:headEnd/>
            <a:tailEnd/>
          </a:ln>
        </p:spPr>
        <p:txBody>
          <a:bodyPr wrap="none">
            <a:spAutoFit/>
          </a:bodyPr>
          <a:lstStyle/>
          <a:p>
            <a:r>
              <a:rPr lang="fr-FR" altLang="fr-FR" sz="1200">
                <a:solidFill>
                  <a:srgbClr val="C00000"/>
                </a:solidFill>
              </a:rPr>
              <a:t>Suivi des sites de sortie</a:t>
            </a:r>
          </a:p>
        </p:txBody>
      </p:sp>
      <p:sp>
        <p:nvSpPr>
          <p:cNvPr id="37" name="ZoneTexte 36"/>
          <p:cNvSpPr txBox="1">
            <a:spLocks noChangeArrowheads="1"/>
          </p:cNvSpPr>
          <p:nvPr/>
        </p:nvSpPr>
        <p:spPr bwMode="auto">
          <a:xfrm>
            <a:off x="481013" y="5418138"/>
            <a:ext cx="1289050" cy="307975"/>
          </a:xfrm>
          <a:prstGeom prst="rect">
            <a:avLst/>
          </a:prstGeom>
          <a:noFill/>
          <a:ln w="9525">
            <a:noFill/>
            <a:miter lim="800000"/>
            <a:headEnd/>
            <a:tailEnd/>
          </a:ln>
        </p:spPr>
        <p:txBody>
          <a:bodyPr wrap="none">
            <a:spAutoFit/>
          </a:bodyPr>
          <a:lstStyle/>
          <a:p>
            <a:r>
              <a:rPr lang="fr-FR" altLang="fr-FR" sz="1400" dirty="0">
                <a:solidFill>
                  <a:srgbClr val="C00000"/>
                </a:solidFill>
              </a:rPr>
              <a:t>Station météo</a:t>
            </a:r>
          </a:p>
        </p:txBody>
      </p:sp>
      <p:cxnSp>
        <p:nvCxnSpPr>
          <p:cNvPr id="38" name="Connecteur droit avec flèche 37"/>
          <p:cNvCxnSpPr/>
          <p:nvPr/>
        </p:nvCxnSpPr>
        <p:spPr>
          <a:xfrm>
            <a:off x="2941638" y="5018088"/>
            <a:ext cx="1563687" cy="708025"/>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0" name="ZoneTexte 39"/>
          <p:cNvSpPr txBox="1"/>
          <p:nvPr/>
        </p:nvSpPr>
        <p:spPr>
          <a:xfrm>
            <a:off x="4665663" y="5524500"/>
            <a:ext cx="1925637" cy="333375"/>
          </a:xfrm>
          <a:prstGeom prst="snip1Rect">
            <a:avLst/>
          </a:prstGeom>
          <a:solidFill>
            <a:schemeClr val="bg1">
              <a:lumMod val="95000"/>
            </a:schemeClr>
          </a:solidFill>
        </p:spPr>
        <p:txBody>
          <a:bodyPr wrap="none">
            <a:spAutoFit/>
          </a:bodyPr>
          <a:lstStyle/>
          <a:p>
            <a:pPr>
              <a:defRPr/>
            </a:pPr>
            <a:r>
              <a:rPr lang="fr-FR" sz="1400" dirty="0">
                <a:solidFill>
                  <a:schemeClr val="accent6">
                    <a:lumMod val="50000"/>
                  </a:schemeClr>
                </a:solidFill>
                <a:latin typeface="Arial" charset="0"/>
              </a:rPr>
              <a:t>Influence des saisons</a:t>
            </a:r>
          </a:p>
        </p:txBody>
      </p:sp>
      <p:sp>
        <p:nvSpPr>
          <p:cNvPr id="31766" name="ZoneTexte 40"/>
          <p:cNvSpPr txBox="1">
            <a:spLocks noChangeArrowheads="1"/>
          </p:cNvSpPr>
          <p:nvPr/>
        </p:nvSpPr>
        <p:spPr bwMode="auto">
          <a:xfrm>
            <a:off x="5775325" y="6237288"/>
            <a:ext cx="46038" cy="369887"/>
          </a:xfrm>
          <a:prstGeom prst="rect">
            <a:avLst/>
          </a:prstGeom>
          <a:noFill/>
          <a:ln w="9525">
            <a:noFill/>
            <a:miter lim="800000"/>
            <a:headEnd/>
            <a:tailEnd/>
          </a:ln>
        </p:spPr>
        <p:txBody>
          <a:bodyPr>
            <a:spAutoFit/>
          </a:bodyPr>
          <a:lstStyle/>
          <a:p>
            <a:endParaRPr lang="fr-FR" altLang="fr-FR"/>
          </a:p>
        </p:txBody>
      </p:sp>
      <p:sp>
        <p:nvSpPr>
          <p:cNvPr id="42" name="ZoneTexte 41"/>
          <p:cNvSpPr txBox="1">
            <a:spLocks noChangeArrowheads="1"/>
          </p:cNvSpPr>
          <p:nvPr/>
        </p:nvSpPr>
        <p:spPr bwMode="auto">
          <a:xfrm>
            <a:off x="6591300" y="5221288"/>
            <a:ext cx="2409825" cy="646112"/>
          </a:xfrm>
          <a:prstGeom prst="rect">
            <a:avLst/>
          </a:prstGeom>
          <a:noFill/>
          <a:ln w="9525">
            <a:noFill/>
            <a:miter lim="800000"/>
            <a:headEnd/>
            <a:tailEnd/>
          </a:ln>
        </p:spPr>
        <p:txBody>
          <a:bodyPr wrap="none">
            <a:spAutoFit/>
          </a:bodyPr>
          <a:lstStyle/>
          <a:p>
            <a:pPr algn="ctr"/>
            <a:r>
              <a:rPr lang="fr-FR" altLang="fr-FR" sz="1200" dirty="0">
                <a:solidFill>
                  <a:srgbClr val="C00000"/>
                </a:solidFill>
              </a:rPr>
              <a:t>Modélisation </a:t>
            </a:r>
          </a:p>
          <a:p>
            <a:pPr algn="ctr"/>
            <a:r>
              <a:rPr lang="fr-FR" altLang="fr-FR" sz="1200" dirty="0">
                <a:solidFill>
                  <a:srgbClr val="C00000"/>
                </a:solidFill>
              </a:rPr>
              <a:t>du mouvement de la terre autour</a:t>
            </a:r>
            <a:br>
              <a:rPr lang="fr-FR" altLang="fr-FR" sz="1200" dirty="0">
                <a:solidFill>
                  <a:srgbClr val="C00000"/>
                </a:solidFill>
              </a:rPr>
            </a:br>
            <a:r>
              <a:rPr lang="fr-FR" altLang="fr-FR" sz="1200" dirty="0">
                <a:solidFill>
                  <a:srgbClr val="C00000"/>
                </a:solidFill>
              </a:rPr>
              <a:t> du soleil</a:t>
            </a:r>
          </a:p>
        </p:txBody>
      </p:sp>
      <p:sp>
        <p:nvSpPr>
          <p:cNvPr id="43" name="ZoneTexte 42"/>
          <p:cNvSpPr txBox="1">
            <a:spLocks noChangeArrowheads="1"/>
          </p:cNvSpPr>
          <p:nvPr/>
        </p:nvSpPr>
        <p:spPr bwMode="auto">
          <a:xfrm>
            <a:off x="6965950" y="5843588"/>
            <a:ext cx="1470025" cy="277812"/>
          </a:xfrm>
          <a:prstGeom prst="rect">
            <a:avLst/>
          </a:prstGeom>
          <a:noFill/>
          <a:ln w="9525">
            <a:noFill/>
            <a:miter lim="800000"/>
            <a:headEnd/>
            <a:tailEnd/>
          </a:ln>
        </p:spPr>
        <p:txBody>
          <a:bodyPr wrap="none">
            <a:spAutoFit/>
          </a:bodyPr>
          <a:lstStyle/>
          <a:p>
            <a:r>
              <a:rPr lang="fr-FR" altLang="fr-FR" sz="1200" dirty="0"/>
              <a:t>Critique du modèle</a:t>
            </a:r>
          </a:p>
        </p:txBody>
      </p:sp>
      <p:sp>
        <p:nvSpPr>
          <p:cNvPr id="53" name="ZoneTexte 52"/>
          <p:cNvSpPr txBox="1"/>
          <p:nvPr/>
        </p:nvSpPr>
        <p:spPr>
          <a:xfrm>
            <a:off x="6203950" y="6089650"/>
            <a:ext cx="963613" cy="300038"/>
          </a:xfrm>
          <a:prstGeom prst="rect">
            <a:avLst/>
          </a:prstGeom>
          <a:solidFill>
            <a:srgbClr val="FFFF00"/>
          </a:solidFill>
        </p:spPr>
        <p:txBody>
          <a:bodyPr wrap="none">
            <a:spAutoFit/>
          </a:bodyPr>
          <a:lstStyle/>
          <a:p>
            <a:pPr>
              <a:defRPr/>
            </a:pPr>
            <a:r>
              <a:rPr lang="fr-FR" sz="1351" dirty="0">
                <a:cs typeface="Arial" panose="020B0604020202020204" pitchFamily="34" charset="0"/>
              </a:rPr>
              <a:t>ENERGIE</a:t>
            </a:r>
          </a:p>
        </p:txBody>
      </p:sp>
      <p:cxnSp>
        <p:nvCxnSpPr>
          <p:cNvPr id="56" name="Connecteur droit avec flèche 55"/>
          <p:cNvCxnSpPr/>
          <p:nvPr/>
        </p:nvCxnSpPr>
        <p:spPr>
          <a:xfrm>
            <a:off x="7535863" y="3168650"/>
            <a:ext cx="644525" cy="46990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8" name="ZoneTexte 57"/>
          <p:cNvSpPr txBox="1">
            <a:spLocks noChangeArrowheads="1"/>
          </p:cNvSpPr>
          <p:nvPr/>
        </p:nvSpPr>
        <p:spPr bwMode="auto">
          <a:xfrm>
            <a:off x="8335963" y="3422650"/>
            <a:ext cx="671512" cy="368300"/>
          </a:xfrm>
          <a:prstGeom prst="rect">
            <a:avLst/>
          </a:prstGeom>
          <a:solidFill>
            <a:srgbClr val="FFFF00"/>
          </a:solidFill>
          <a:ln w="9525">
            <a:noFill/>
            <a:miter lim="800000"/>
            <a:headEnd/>
            <a:tailEnd/>
          </a:ln>
        </p:spPr>
        <p:txBody>
          <a:bodyPr wrap="none">
            <a:spAutoFit/>
          </a:bodyPr>
          <a:lstStyle/>
          <a:p>
            <a:r>
              <a:rPr lang="fr-FR" altLang="fr-FR"/>
              <a:t>EDD</a:t>
            </a:r>
          </a:p>
        </p:txBody>
      </p:sp>
      <p:sp>
        <p:nvSpPr>
          <p:cNvPr id="59" name="Rectangle 58"/>
          <p:cNvSpPr>
            <a:spLocks noChangeArrowheads="1"/>
          </p:cNvSpPr>
          <p:nvPr/>
        </p:nvSpPr>
        <p:spPr bwMode="auto">
          <a:xfrm>
            <a:off x="6734175" y="2649538"/>
            <a:ext cx="1577975" cy="523875"/>
          </a:xfrm>
          <a:prstGeom prst="rect">
            <a:avLst/>
          </a:prstGeom>
          <a:noFill/>
          <a:ln w="9525">
            <a:noFill/>
            <a:miter lim="800000"/>
            <a:headEnd/>
            <a:tailEnd/>
          </a:ln>
        </p:spPr>
        <p:txBody>
          <a:bodyPr wrap="none">
            <a:spAutoFit/>
          </a:bodyPr>
          <a:lstStyle/>
          <a:p>
            <a:r>
              <a:rPr lang="fr-FR" altLang="fr-FR" sz="1400"/>
              <a:t>Effet de l’homme </a:t>
            </a:r>
          </a:p>
          <a:p>
            <a:r>
              <a:rPr lang="fr-FR" altLang="fr-FR" sz="1400"/>
              <a:t>sur la biodiversité</a:t>
            </a:r>
          </a:p>
        </p:txBody>
      </p:sp>
      <p:sp>
        <p:nvSpPr>
          <p:cNvPr id="31" name="ZoneTexte 30"/>
          <p:cNvSpPr txBox="1"/>
          <p:nvPr/>
        </p:nvSpPr>
        <p:spPr>
          <a:xfrm>
            <a:off x="1600200" y="147484"/>
            <a:ext cx="6198394" cy="461665"/>
          </a:xfrm>
          <a:prstGeom prst="rect">
            <a:avLst/>
          </a:prstGeom>
          <a:noFill/>
        </p:spPr>
        <p:txBody>
          <a:bodyPr wrap="square" rtlCol="0">
            <a:spAutoFit/>
          </a:bodyPr>
          <a:lstStyle/>
          <a:p>
            <a:r>
              <a:rPr lang="fr-FR" sz="2400" dirty="0"/>
              <a:t>Elaboration d’un projet interdisciplinaire</a:t>
            </a:r>
          </a:p>
        </p:txBody>
      </p:sp>
    </p:spTree>
    <p:extLst>
      <p:ext uri="{BB962C8B-B14F-4D97-AF65-F5344CB8AC3E}">
        <p14:creationId xmlns:p14="http://schemas.microsoft.com/office/powerpoint/2010/main" val="41952181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7"/>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2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8"/>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nodeType="clickEffect">
                                  <p:stCondLst>
                                    <p:cond delay="0"/>
                                  </p:stCondLst>
                                  <p:childTnLst>
                                    <p:set>
                                      <p:cBhvr>
                                        <p:cTn id="48" dur="1" fill="hold">
                                          <p:stCondLst>
                                            <p:cond delay="0"/>
                                          </p:stCondLst>
                                        </p:cTn>
                                        <p:tgtEl>
                                          <p:spTgt spid="38"/>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40"/>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3"/>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56"/>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9"/>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0" grpId="0"/>
      <p:bldP spid="14" grpId="0"/>
      <p:bldP spid="15" grpId="0" animBg="1"/>
      <p:bldP spid="16" grpId="0"/>
      <p:bldP spid="17" grpId="0"/>
      <p:bldP spid="18" grpId="0" animBg="1"/>
      <p:bldP spid="19" grpId="0" animBg="1"/>
      <p:bldP spid="20" grpId="0" animBg="1"/>
      <p:bldP spid="22" grpId="0"/>
      <p:bldP spid="23" grpId="0"/>
      <p:bldP spid="35" grpId="0"/>
      <p:bldP spid="37" grpId="0"/>
      <p:bldP spid="40" grpId="0" animBg="1"/>
      <p:bldP spid="42" grpId="0"/>
      <p:bldP spid="43" grpId="0"/>
      <p:bldP spid="53" grpId="0" animBg="1"/>
      <p:bldP spid="58" grpId="0" animBg="1"/>
      <p:bldP spid="59"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dirty="0"/>
              <a:t>3. Progression sur le cycle 4</a:t>
            </a:r>
          </a:p>
        </p:txBody>
      </p:sp>
      <p:sp>
        <p:nvSpPr>
          <p:cNvPr id="5" name="Espace réservé du texte 4"/>
          <p:cNvSpPr>
            <a:spLocks noGrp="1"/>
          </p:cNvSpPr>
          <p:nvPr>
            <p:ph type="body" idx="1"/>
          </p:nvPr>
        </p:nvSpPr>
        <p:spPr/>
        <p:txBody>
          <a:bodyPr/>
          <a:lstStyle/>
          <a:p>
            <a:endParaRPr lang="fr-FR"/>
          </a:p>
        </p:txBody>
      </p:sp>
    </p:spTree>
    <p:extLst>
      <p:ext uri="{BB962C8B-B14F-4D97-AF65-F5344CB8AC3E}">
        <p14:creationId xmlns:p14="http://schemas.microsoft.com/office/powerpoint/2010/main" val="268167468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pPr eaLnBrk="1" hangingPunct="1">
              <a:defRPr/>
            </a:pPr>
            <a:r>
              <a:rPr lang="fr-FR" dirty="0"/>
              <a:t>Progression en cycle 4</a:t>
            </a:r>
          </a:p>
        </p:txBody>
      </p:sp>
    </p:spTree>
    <p:extLst>
      <p:ext uri="{BB962C8B-B14F-4D97-AF65-F5344CB8AC3E}">
        <p14:creationId xmlns:p14="http://schemas.microsoft.com/office/powerpoint/2010/main" val="165457018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a:xfrm>
            <a:off x="1116013" y="1196975"/>
            <a:ext cx="7412037" cy="5472113"/>
          </a:xfrm>
        </p:spPr>
        <p:txBody>
          <a:bodyPr/>
          <a:lstStyle/>
          <a:p>
            <a:pPr eaLnBrk="1" hangingPunct="1"/>
            <a:r>
              <a:rPr lang="fr-FR" b="1">
                <a:solidFill>
                  <a:srgbClr val="898989"/>
                </a:solidFill>
                <a:latin typeface="Calibri" charset="0"/>
              </a:rPr>
              <a:t>Les paramètres de la progression</a:t>
            </a:r>
          </a:p>
          <a:p>
            <a:pPr eaLnBrk="1" hangingPunct="1">
              <a:buFontTx/>
              <a:buChar char="-"/>
            </a:pPr>
            <a:r>
              <a:rPr lang="fr-FR">
                <a:solidFill>
                  <a:srgbClr val="898989"/>
                </a:solidFill>
                <a:latin typeface="Calibri" charset="0"/>
              </a:rPr>
              <a:t>Le socle commun (domaines du socle et compétences génériques)</a:t>
            </a:r>
          </a:p>
          <a:p>
            <a:pPr eaLnBrk="1" hangingPunct="1">
              <a:buFontTx/>
              <a:buChar char="-"/>
            </a:pPr>
            <a:r>
              <a:rPr lang="fr-FR">
                <a:solidFill>
                  <a:srgbClr val="898989"/>
                </a:solidFill>
                <a:latin typeface="Calibri" charset="0"/>
              </a:rPr>
              <a:t>Des thématiques générales</a:t>
            </a:r>
          </a:p>
          <a:p>
            <a:pPr eaLnBrk="1" hangingPunct="1">
              <a:buFontTx/>
              <a:buChar char="-"/>
            </a:pPr>
            <a:r>
              <a:rPr lang="fr-FR">
                <a:solidFill>
                  <a:srgbClr val="898989"/>
                </a:solidFill>
                <a:latin typeface="Calibri" charset="0"/>
              </a:rPr>
              <a:t>Des connaissances et des savoirs</a:t>
            </a:r>
          </a:p>
          <a:p>
            <a:pPr eaLnBrk="1" hangingPunct="1">
              <a:buFontTx/>
              <a:buChar char="-"/>
            </a:pPr>
            <a:r>
              <a:rPr lang="fr-FR">
                <a:solidFill>
                  <a:srgbClr val="898989"/>
                </a:solidFill>
                <a:latin typeface="Calibri" charset="0"/>
              </a:rPr>
              <a:t>Des compétences à développer</a:t>
            </a:r>
          </a:p>
          <a:p>
            <a:pPr eaLnBrk="1" hangingPunct="1"/>
            <a:endParaRPr lang="fr-FR">
              <a:solidFill>
                <a:srgbClr val="898989"/>
              </a:solidFill>
              <a:latin typeface="Calibri" charset="0"/>
            </a:endParaRPr>
          </a:p>
          <a:p>
            <a:pPr eaLnBrk="1" hangingPunct="1"/>
            <a:r>
              <a:rPr lang="fr-FR" b="1">
                <a:solidFill>
                  <a:srgbClr val="898989"/>
                </a:solidFill>
                <a:latin typeface="Calibri" charset="0"/>
              </a:rPr>
              <a:t>Une approche globalement spiralaire de l</a:t>
            </a:r>
            <a:r>
              <a:rPr lang="ja-JP" altLang="fr-FR" b="1">
                <a:solidFill>
                  <a:srgbClr val="898989"/>
                </a:solidFill>
                <a:latin typeface="Calibri" charset="0"/>
              </a:rPr>
              <a:t>’</a:t>
            </a:r>
            <a:r>
              <a:rPr lang="fr-FR" b="1">
                <a:solidFill>
                  <a:srgbClr val="898989"/>
                </a:solidFill>
                <a:latin typeface="Calibri" charset="0"/>
              </a:rPr>
              <a:t>enseignement</a:t>
            </a:r>
          </a:p>
          <a:p>
            <a:pPr eaLnBrk="1" hangingPunct="1"/>
            <a:endParaRPr lang="fr-FR">
              <a:solidFill>
                <a:srgbClr val="898989"/>
              </a:solidFill>
              <a:latin typeface="Calibri" charset="0"/>
            </a:endParaRPr>
          </a:p>
          <a:p>
            <a:pPr eaLnBrk="1" hangingPunct="1"/>
            <a:r>
              <a:rPr lang="fr-FR" b="1">
                <a:solidFill>
                  <a:srgbClr val="898989"/>
                </a:solidFill>
                <a:latin typeface="Calibri" charset="0"/>
              </a:rPr>
              <a:t>Des modalités </a:t>
            </a:r>
          </a:p>
          <a:p>
            <a:pPr eaLnBrk="1" hangingPunct="1">
              <a:buFontTx/>
              <a:buChar char="-"/>
            </a:pPr>
            <a:r>
              <a:rPr lang="fr-FR">
                <a:solidFill>
                  <a:srgbClr val="898989"/>
                </a:solidFill>
                <a:latin typeface="Calibri" charset="0"/>
              </a:rPr>
              <a:t>Les enseignements disciplinaires</a:t>
            </a:r>
          </a:p>
          <a:p>
            <a:pPr eaLnBrk="1" hangingPunct="1">
              <a:buFontTx/>
              <a:buChar char="-"/>
            </a:pPr>
            <a:r>
              <a:rPr lang="fr-FR">
                <a:solidFill>
                  <a:srgbClr val="898989"/>
                </a:solidFill>
                <a:latin typeface="Calibri" charset="0"/>
              </a:rPr>
              <a:t>Les EPI</a:t>
            </a:r>
          </a:p>
          <a:p>
            <a:pPr eaLnBrk="1" hangingPunct="1">
              <a:buFontTx/>
              <a:buChar char="-"/>
            </a:pPr>
            <a:r>
              <a:rPr lang="fr-FR">
                <a:solidFill>
                  <a:srgbClr val="898989"/>
                </a:solidFill>
                <a:latin typeface="Calibri" charset="0"/>
              </a:rPr>
              <a:t>L</a:t>
            </a:r>
            <a:r>
              <a:rPr lang="ja-JP" altLang="fr-FR">
                <a:solidFill>
                  <a:srgbClr val="898989"/>
                </a:solidFill>
                <a:latin typeface="Calibri" charset="0"/>
              </a:rPr>
              <a:t>’</a:t>
            </a:r>
            <a:r>
              <a:rPr lang="fr-FR">
                <a:solidFill>
                  <a:srgbClr val="898989"/>
                </a:solidFill>
                <a:latin typeface="Calibri" charset="0"/>
              </a:rPr>
              <a:t>AP</a:t>
            </a:r>
          </a:p>
          <a:p>
            <a:pPr eaLnBrk="1" hangingPunct="1"/>
            <a:endParaRPr lang="fr-FR">
              <a:solidFill>
                <a:srgbClr val="898989"/>
              </a:solidFill>
              <a:latin typeface="Calibri" charset="0"/>
            </a:endParaRPr>
          </a:p>
          <a:p>
            <a:pPr eaLnBrk="1" hangingPunct="1"/>
            <a:r>
              <a:rPr lang="fr-FR" b="1">
                <a:solidFill>
                  <a:srgbClr val="898989"/>
                </a:solidFill>
                <a:latin typeface="Calibri" charset="0"/>
              </a:rPr>
              <a:t>Des moyens techniques</a:t>
            </a:r>
          </a:p>
          <a:p>
            <a:pPr eaLnBrk="1" hangingPunct="1">
              <a:buFontTx/>
              <a:buChar char="-"/>
            </a:pPr>
            <a:endParaRPr lang="fr-FR">
              <a:solidFill>
                <a:srgbClr val="898989"/>
              </a:solidFill>
              <a:latin typeface="Calibri" charset="0"/>
            </a:endParaRPr>
          </a:p>
        </p:txBody>
      </p:sp>
      <p:sp>
        <p:nvSpPr>
          <p:cNvPr id="3" name="Titre 2"/>
          <p:cNvSpPr>
            <a:spLocks noGrp="1"/>
          </p:cNvSpPr>
          <p:nvPr>
            <p:ph type="title"/>
          </p:nvPr>
        </p:nvSpPr>
        <p:spPr>
          <a:xfrm>
            <a:off x="1116013" y="549275"/>
            <a:ext cx="7772400" cy="792163"/>
          </a:xfrm>
        </p:spPr>
        <p:txBody>
          <a:bodyPr/>
          <a:lstStyle/>
          <a:p>
            <a:pPr eaLnBrk="1" hangingPunct="1">
              <a:defRPr/>
            </a:pPr>
            <a:r>
              <a:rPr lang="fr-FR" sz="2400" dirty="0"/>
              <a:t>COMMENT CONSTRUIRE UNE PROGRESSION en cycle 4 ?</a:t>
            </a:r>
          </a:p>
        </p:txBody>
      </p:sp>
    </p:spTree>
    <p:extLst>
      <p:ext uri="{BB962C8B-B14F-4D97-AF65-F5344CB8AC3E}">
        <p14:creationId xmlns:p14="http://schemas.microsoft.com/office/powerpoint/2010/main" val="171945890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619250" y="549275"/>
            <a:ext cx="6624638" cy="863600"/>
          </a:xfrm>
        </p:spPr>
        <p:txBody>
          <a:bodyPr/>
          <a:lstStyle/>
          <a:p>
            <a:pPr eaLnBrk="1" hangingPunct="1"/>
            <a:r>
              <a:rPr lang="fr-FR" sz="2000" cap="none">
                <a:latin typeface="Calibri" charset="0"/>
              </a:rPr>
              <a:t>LES DOMAINES DU SOCLE </a:t>
            </a:r>
            <a:br>
              <a:rPr lang="fr-FR" sz="2000" cap="none">
                <a:latin typeface="Calibri" charset="0"/>
              </a:rPr>
            </a:br>
            <a:r>
              <a:rPr lang="fr-FR" sz="2000" cap="none">
                <a:latin typeface="Calibri" charset="0"/>
              </a:rPr>
              <a:t>entrée en vigueur en septembre 2016</a:t>
            </a:r>
          </a:p>
        </p:txBody>
      </p:sp>
      <p:sp>
        <p:nvSpPr>
          <p:cNvPr id="5" name="Espace réservé du texte 4"/>
          <p:cNvSpPr>
            <a:spLocks noGrp="1"/>
          </p:cNvSpPr>
          <p:nvPr>
            <p:ph type="body" idx="1"/>
          </p:nvPr>
        </p:nvSpPr>
        <p:spPr>
          <a:xfrm>
            <a:off x="1547813" y="2565400"/>
            <a:ext cx="6048375" cy="2465388"/>
          </a:xfrm>
        </p:spPr>
        <p:txBody>
          <a:bodyPr/>
          <a:lstStyle/>
          <a:p>
            <a:pPr eaLnBrk="1" hangingPunct="1">
              <a:buFont typeface="Arial" charset="0"/>
              <a:buChar char="•"/>
            </a:pPr>
            <a:r>
              <a:rPr lang="fr-FR" b="1">
                <a:solidFill>
                  <a:srgbClr val="898989"/>
                </a:solidFill>
                <a:latin typeface="Calibri" charset="0"/>
              </a:rPr>
              <a:t>D1	les langages pour penser et communiquer ; </a:t>
            </a:r>
            <a:endParaRPr lang="fr-FR">
              <a:solidFill>
                <a:srgbClr val="898989"/>
              </a:solidFill>
              <a:latin typeface="Calibri" charset="0"/>
            </a:endParaRPr>
          </a:p>
          <a:p>
            <a:pPr eaLnBrk="1" hangingPunct="1">
              <a:buFont typeface="Arial" charset="0"/>
              <a:buChar char="•"/>
            </a:pPr>
            <a:r>
              <a:rPr lang="fr-FR" b="1">
                <a:solidFill>
                  <a:srgbClr val="898989"/>
                </a:solidFill>
                <a:latin typeface="Calibri" charset="0"/>
              </a:rPr>
              <a:t>D2	les méthodes et outils pour apprendre ; </a:t>
            </a:r>
            <a:endParaRPr lang="fr-FR">
              <a:solidFill>
                <a:srgbClr val="898989"/>
              </a:solidFill>
              <a:latin typeface="Calibri" charset="0"/>
            </a:endParaRPr>
          </a:p>
          <a:p>
            <a:pPr eaLnBrk="1" hangingPunct="1">
              <a:buFont typeface="Arial" charset="0"/>
              <a:buChar char="•"/>
            </a:pPr>
            <a:r>
              <a:rPr lang="fr-FR" b="1">
                <a:solidFill>
                  <a:srgbClr val="898989"/>
                </a:solidFill>
                <a:latin typeface="Calibri" charset="0"/>
              </a:rPr>
              <a:t>D3	la formation de la personne et du citoyen ; </a:t>
            </a:r>
            <a:endParaRPr lang="fr-FR">
              <a:solidFill>
                <a:srgbClr val="898989"/>
              </a:solidFill>
              <a:latin typeface="Calibri" charset="0"/>
            </a:endParaRPr>
          </a:p>
          <a:p>
            <a:pPr eaLnBrk="1" hangingPunct="1">
              <a:buFont typeface="Arial" charset="0"/>
              <a:buChar char="•"/>
            </a:pPr>
            <a:r>
              <a:rPr lang="fr-FR" b="1">
                <a:solidFill>
                  <a:srgbClr val="898989"/>
                </a:solidFill>
                <a:latin typeface="Calibri" charset="0"/>
              </a:rPr>
              <a:t>D4 les systèmes naturels et les systèmes techniques ; </a:t>
            </a:r>
            <a:endParaRPr lang="fr-FR">
              <a:solidFill>
                <a:srgbClr val="898989"/>
              </a:solidFill>
              <a:latin typeface="Calibri" charset="0"/>
            </a:endParaRPr>
          </a:p>
          <a:p>
            <a:pPr eaLnBrk="1" hangingPunct="1">
              <a:buFont typeface="Arial" charset="0"/>
              <a:buChar char="•"/>
            </a:pPr>
            <a:r>
              <a:rPr lang="fr-FR" b="1">
                <a:solidFill>
                  <a:srgbClr val="898989"/>
                </a:solidFill>
                <a:latin typeface="Calibri" charset="0"/>
              </a:rPr>
              <a:t>D5 les représentations du monde et l'activité humaine.</a:t>
            </a:r>
            <a:endParaRPr lang="fr-FR">
              <a:solidFill>
                <a:srgbClr val="898989"/>
              </a:solidFill>
              <a:latin typeface="Calibri" charset="0"/>
            </a:endParaRPr>
          </a:p>
          <a:p>
            <a:pPr eaLnBrk="1" hangingPunct="1"/>
            <a:r>
              <a:rPr lang="fr-FR" b="1">
                <a:solidFill>
                  <a:srgbClr val="000000"/>
                </a:solidFill>
                <a:latin typeface="Times New Roman" charset="0"/>
              </a:rPr>
              <a:t> </a:t>
            </a:r>
            <a:endParaRPr lang="fr-FR">
              <a:solidFill>
                <a:srgbClr val="898989"/>
              </a:solidFill>
              <a:latin typeface="Calibri" charset="0"/>
            </a:endParaRPr>
          </a:p>
        </p:txBody>
      </p:sp>
      <p:sp>
        <p:nvSpPr>
          <p:cNvPr id="15364" name="ZoneTexte 5"/>
          <p:cNvSpPr txBox="1">
            <a:spLocks noChangeArrowheads="1"/>
          </p:cNvSpPr>
          <p:nvPr/>
        </p:nvSpPr>
        <p:spPr bwMode="auto">
          <a:xfrm>
            <a:off x="1692275" y="1628775"/>
            <a:ext cx="2203450"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charset="0"/>
                <a:ea typeface="ＭＳ Ｐゴシック" charset="0"/>
                <a:cs typeface="ＭＳ Ｐゴシック" charset="0"/>
              </a:defRPr>
            </a:lvl1pPr>
            <a:lvl2pPr>
              <a:defRPr sz="2800">
                <a:solidFill>
                  <a:schemeClr val="tx1"/>
                </a:solidFill>
                <a:latin typeface="Calibri" charset="0"/>
                <a:ea typeface="ＭＳ Ｐゴシック" charset="0"/>
              </a:defRPr>
            </a:lvl2pPr>
            <a:lvl3pPr>
              <a:defRPr sz="2400">
                <a:solidFill>
                  <a:schemeClr val="tx1"/>
                </a:solidFill>
                <a:latin typeface="Calibri" charset="0"/>
                <a:ea typeface="ＭＳ Ｐゴシック" charset="0"/>
              </a:defRPr>
            </a:lvl3pPr>
            <a:lvl4pPr>
              <a:defRPr sz="2000">
                <a:solidFill>
                  <a:schemeClr val="tx1"/>
                </a:solidFill>
                <a:latin typeface="Calibri" charset="0"/>
                <a:ea typeface="ＭＳ Ｐゴシック" charset="0"/>
              </a:defRPr>
            </a:lvl4pPr>
            <a:lvl5pPr>
              <a:defRPr sz="2000">
                <a:solidFill>
                  <a:schemeClr val="tx1"/>
                </a:solidFill>
                <a:latin typeface="Calibri" charset="0"/>
                <a:ea typeface="ＭＳ Ｐゴシック" charset="0"/>
              </a:defRPr>
            </a:lvl5pPr>
            <a:lvl6pPr eaLnBrk="0" fontAlgn="base" hangingPunct="0">
              <a:spcAft>
                <a:spcPct val="0"/>
              </a:spcAft>
              <a:buFont typeface="Arial" charset="0"/>
              <a:buChar char="»"/>
              <a:defRPr sz="2000">
                <a:solidFill>
                  <a:schemeClr val="tx1"/>
                </a:solidFill>
                <a:latin typeface="Calibri" charset="0"/>
                <a:ea typeface="ＭＳ Ｐゴシック" charset="0"/>
              </a:defRPr>
            </a:lvl6pPr>
            <a:lvl7pPr eaLnBrk="0" fontAlgn="base" hangingPunct="0">
              <a:spcAft>
                <a:spcPct val="0"/>
              </a:spcAft>
              <a:buFont typeface="Arial" charset="0"/>
              <a:buChar char="»"/>
              <a:defRPr sz="2000">
                <a:solidFill>
                  <a:schemeClr val="tx1"/>
                </a:solidFill>
                <a:latin typeface="Calibri" charset="0"/>
                <a:ea typeface="ＭＳ Ｐゴシック" charset="0"/>
              </a:defRPr>
            </a:lvl7pPr>
            <a:lvl8pPr eaLnBrk="0" fontAlgn="base" hangingPunct="0">
              <a:spcAft>
                <a:spcPct val="0"/>
              </a:spcAft>
              <a:buFont typeface="Arial" charset="0"/>
              <a:buChar char="»"/>
              <a:defRPr sz="2000">
                <a:solidFill>
                  <a:schemeClr val="tx1"/>
                </a:solidFill>
                <a:latin typeface="Calibri" charset="0"/>
                <a:ea typeface="ＭＳ Ｐゴシック" charset="0"/>
              </a:defRPr>
            </a:lvl8pPr>
            <a:lvl9pPr eaLnBrk="0" fontAlgn="base" hangingPunct="0">
              <a:spcAft>
                <a:spcPct val="0"/>
              </a:spcAft>
              <a:buFont typeface="Arial" charset="0"/>
              <a:buChar char="»"/>
              <a:defRPr sz="2000">
                <a:solidFill>
                  <a:schemeClr val="tx1"/>
                </a:solidFill>
                <a:latin typeface="Calibri" charset="0"/>
                <a:ea typeface="ＭＳ Ｐゴシック" charset="0"/>
              </a:defRPr>
            </a:lvl9pPr>
          </a:lstStyle>
          <a:p>
            <a:r>
              <a:rPr lang="fr-FR" sz="1800">
                <a:latin typeface="Arial" charset="0"/>
                <a:cs typeface="Arial" charset="0"/>
              </a:rPr>
              <a:t>Bulletin officiel n° </a:t>
            </a:r>
          </a:p>
          <a:p>
            <a:r>
              <a:rPr lang="fr-FR" sz="1800">
                <a:latin typeface="Arial" charset="0"/>
                <a:cs typeface="Arial" charset="0"/>
              </a:rPr>
              <a:t>17 du 23 avril 2015</a:t>
            </a:r>
          </a:p>
        </p:txBody>
      </p:sp>
    </p:spTree>
    <p:extLst>
      <p:ext uri="{BB962C8B-B14F-4D97-AF65-F5344CB8AC3E}">
        <p14:creationId xmlns:p14="http://schemas.microsoft.com/office/powerpoint/2010/main" val="113749686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119188" y="1196975"/>
            <a:ext cx="6132512" cy="576263"/>
          </a:xfrm>
        </p:spPr>
        <p:txBody>
          <a:bodyPr/>
          <a:lstStyle/>
          <a:p>
            <a:pPr eaLnBrk="1" hangingPunct="1"/>
            <a:r>
              <a:rPr lang="fr-FR" sz="2000" cap="none">
                <a:latin typeface="Calibri" charset="0"/>
              </a:rPr>
              <a:t>LES THÉMATIQUES PROPRES À LA TECHNOLOGIE</a:t>
            </a:r>
          </a:p>
        </p:txBody>
      </p:sp>
      <p:sp>
        <p:nvSpPr>
          <p:cNvPr id="16387" name="ZoneTexte 2"/>
          <p:cNvSpPr txBox="1">
            <a:spLocks noChangeArrowheads="1"/>
          </p:cNvSpPr>
          <p:nvPr/>
        </p:nvSpPr>
        <p:spPr bwMode="auto">
          <a:xfrm>
            <a:off x="1692275" y="3284538"/>
            <a:ext cx="3743325"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charset="0"/>
                <a:ea typeface="ＭＳ Ｐゴシック" charset="0"/>
                <a:cs typeface="ＭＳ Ｐゴシック" charset="0"/>
              </a:defRPr>
            </a:lvl1pPr>
            <a:lvl2pPr>
              <a:defRPr sz="2800">
                <a:solidFill>
                  <a:schemeClr val="tx1"/>
                </a:solidFill>
                <a:latin typeface="Calibri" charset="0"/>
                <a:ea typeface="ＭＳ Ｐゴシック" charset="0"/>
              </a:defRPr>
            </a:lvl2pPr>
            <a:lvl3pPr>
              <a:defRPr sz="2400">
                <a:solidFill>
                  <a:schemeClr val="tx1"/>
                </a:solidFill>
                <a:latin typeface="Calibri" charset="0"/>
                <a:ea typeface="ＭＳ Ｐゴシック" charset="0"/>
              </a:defRPr>
            </a:lvl3pPr>
            <a:lvl4pPr>
              <a:defRPr sz="2000">
                <a:solidFill>
                  <a:schemeClr val="tx1"/>
                </a:solidFill>
                <a:latin typeface="Calibri" charset="0"/>
                <a:ea typeface="ＭＳ Ｐゴシック" charset="0"/>
              </a:defRPr>
            </a:lvl4pPr>
            <a:lvl5pPr>
              <a:defRPr sz="2000">
                <a:solidFill>
                  <a:schemeClr val="tx1"/>
                </a:solidFill>
                <a:latin typeface="Calibri" charset="0"/>
                <a:ea typeface="ＭＳ Ｐゴシック" charset="0"/>
              </a:defRPr>
            </a:lvl5pPr>
            <a:lvl6pPr eaLnBrk="0" fontAlgn="base" hangingPunct="0">
              <a:spcAft>
                <a:spcPct val="0"/>
              </a:spcAft>
              <a:buFont typeface="Arial" charset="0"/>
              <a:buChar char="»"/>
              <a:defRPr sz="2000">
                <a:solidFill>
                  <a:schemeClr val="tx1"/>
                </a:solidFill>
                <a:latin typeface="Calibri" charset="0"/>
                <a:ea typeface="ＭＳ Ｐゴシック" charset="0"/>
              </a:defRPr>
            </a:lvl6pPr>
            <a:lvl7pPr eaLnBrk="0" fontAlgn="base" hangingPunct="0">
              <a:spcAft>
                <a:spcPct val="0"/>
              </a:spcAft>
              <a:buFont typeface="Arial" charset="0"/>
              <a:buChar char="»"/>
              <a:defRPr sz="2000">
                <a:solidFill>
                  <a:schemeClr val="tx1"/>
                </a:solidFill>
                <a:latin typeface="Calibri" charset="0"/>
                <a:ea typeface="ＭＳ Ｐゴシック" charset="0"/>
              </a:defRPr>
            </a:lvl7pPr>
            <a:lvl8pPr eaLnBrk="0" fontAlgn="base" hangingPunct="0">
              <a:spcAft>
                <a:spcPct val="0"/>
              </a:spcAft>
              <a:buFont typeface="Arial" charset="0"/>
              <a:buChar char="»"/>
              <a:defRPr sz="2000">
                <a:solidFill>
                  <a:schemeClr val="tx1"/>
                </a:solidFill>
                <a:latin typeface="Calibri" charset="0"/>
                <a:ea typeface="ＭＳ Ｐゴシック" charset="0"/>
              </a:defRPr>
            </a:lvl8pPr>
            <a:lvl9pPr eaLnBrk="0" fontAlgn="base" hangingPunct="0">
              <a:spcAft>
                <a:spcPct val="0"/>
              </a:spcAft>
              <a:buFont typeface="Arial" charset="0"/>
              <a:buChar char="»"/>
              <a:defRPr sz="2000">
                <a:solidFill>
                  <a:schemeClr val="tx1"/>
                </a:solidFill>
                <a:latin typeface="Calibri" charset="0"/>
                <a:ea typeface="ＭＳ Ｐゴシック" charset="0"/>
              </a:defRPr>
            </a:lvl9pPr>
          </a:lstStyle>
          <a:p>
            <a:endParaRPr lang="fr-FR" sz="1800">
              <a:cs typeface="Arial" charset="0"/>
            </a:endParaRPr>
          </a:p>
        </p:txBody>
      </p:sp>
      <p:sp>
        <p:nvSpPr>
          <p:cNvPr id="3" name="ZoneTexte 2"/>
          <p:cNvSpPr txBox="1"/>
          <p:nvPr/>
        </p:nvSpPr>
        <p:spPr>
          <a:xfrm>
            <a:off x="684213" y="2014538"/>
            <a:ext cx="8280400" cy="3786187"/>
          </a:xfrm>
          <a:prstGeom prst="rect">
            <a:avLst/>
          </a:prstGeom>
          <a:noFill/>
        </p:spPr>
        <p:txBody>
          <a:bodyPr>
            <a:spAutoFit/>
          </a:bodyPr>
          <a:lstStyle>
            <a:lvl1pPr marL="285750" indent="-285750" eaLnBrk="0" hangingPunct="0">
              <a:defRPr>
                <a:solidFill>
                  <a:schemeClr val="tx1"/>
                </a:solidFill>
                <a:latin typeface="Calibri" charset="0"/>
                <a:ea typeface="ＭＳ Ｐゴシック" charset="0"/>
                <a:cs typeface="Arial" charset="0"/>
              </a:defRPr>
            </a:lvl1pPr>
            <a:lvl2pPr marL="742950" indent="-285750" eaLnBrk="0" hangingPunct="0">
              <a:defRPr>
                <a:solidFill>
                  <a:schemeClr val="tx1"/>
                </a:solidFill>
                <a:latin typeface="Calibri" charset="0"/>
                <a:ea typeface="Arial" charset="0"/>
                <a:cs typeface="Arial" charset="0"/>
              </a:defRPr>
            </a:lvl2pPr>
            <a:lvl3pPr marL="1143000" indent="-228600" eaLnBrk="0" hangingPunct="0">
              <a:defRPr>
                <a:solidFill>
                  <a:schemeClr val="tx1"/>
                </a:solidFill>
                <a:latin typeface="Calibri" charset="0"/>
                <a:ea typeface="Arial" charset="0"/>
                <a:cs typeface="Arial" charset="0"/>
              </a:defRPr>
            </a:lvl3pPr>
            <a:lvl4pPr marL="1600200" indent="-228600" eaLnBrk="0" hangingPunct="0">
              <a:defRPr>
                <a:solidFill>
                  <a:schemeClr val="tx1"/>
                </a:solidFill>
                <a:latin typeface="Calibri" charset="0"/>
                <a:ea typeface="Arial" charset="0"/>
                <a:cs typeface="Arial" charset="0"/>
              </a:defRPr>
            </a:lvl4pPr>
            <a:lvl5pPr marL="2057400" indent="-228600" eaLnBrk="0" hangingPunct="0">
              <a:defRPr>
                <a:solidFill>
                  <a:schemeClr val="tx1"/>
                </a:solidFill>
                <a:latin typeface="Calibri" charset="0"/>
                <a:ea typeface="Arial" charset="0"/>
                <a:cs typeface="Arial" charset="0"/>
              </a:defRPr>
            </a:lvl5pPr>
            <a:lvl6pPr marL="2514600" indent="-228600" eaLnBrk="0" fontAlgn="base" hangingPunct="0">
              <a:spcBef>
                <a:spcPct val="0"/>
              </a:spcBef>
              <a:spcAft>
                <a:spcPct val="0"/>
              </a:spcAft>
              <a:defRPr>
                <a:solidFill>
                  <a:schemeClr val="tx1"/>
                </a:solidFill>
                <a:latin typeface="Calibri" charset="0"/>
                <a:ea typeface="Arial" charset="0"/>
                <a:cs typeface="Arial" charset="0"/>
              </a:defRPr>
            </a:lvl6pPr>
            <a:lvl7pPr marL="2971800" indent="-228600" eaLnBrk="0" fontAlgn="base" hangingPunct="0">
              <a:spcBef>
                <a:spcPct val="0"/>
              </a:spcBef>
              <a:spcAft>
                <a:spcPct val="0"/>
              </a:spcAft>
              <a:defRPr>
                <a:solidFill>
                  <a:schemeClr val="tx1"/>
                </a:solidFill>
                <a:latin typeface="Calibri" charset="0"/>
                <a:ea typeface="Arial" charset="0"/>
                <a:cs typeface="Arial" charset="0"/>
              </a:defRPr>
            </a:lvl7pPr>
            <a:lvl8pPr marL="3429000" indent="-228600" eaLnBrk="0" fontAlgn="base" hangingPunct="0">
              <a:spcBef>
                <a:spcPct val="0"/>
              </a:spcBef>
              <a:spcAft>
                <a:spcPct val="0"/>
              </a:spcAft>
              <a:defRPr>
                <a:solidFill>
                  <a:schemeClr val="tx1"/>
                </a:solidFill>
                <a:latin typeface="Calibri" charset="0"/>
                <a:ea typeface="Arial" charset="0"/>
                <a:cs typeface="Arial" charset="0"/>
              </a:defRPr>
            </a:lvl8pPr>
            <a:lvl9pPr marL="3886200" indent="-228600" eaLnBrk="0" fontAlgn="base" hangingPunct="0">
              <a:spcBef>
                <a:spcPct val="0"/>
              </a:spcBef>
              <a:spcAft>
                <a:spcPct val="0"/>
              </a:spcAft>
              <a:defRPr>
                <a:solidFill>
                  <a:schemeClr val="tx1"/>
                </a:solidFill>
                <a:latin typeface="Calibri" charset="0"/>
                <a:ea typeface="Arial" charset="0"/>
                <a:cs typeface="Arial" charset="0"/>
              </a:defRPr>
            </a:lvl9pPr>
          </a:lstStyle>
          <a:p>
            <a:pPr eaLnBrk="1" hangingPunct="1">
              <a:buFontTx/>
              <a:buChar char="-"/>
            </a:pPr>
            <a:r>
              <a:rPr lang="fr-FR" sz="2400" b="1">
                <a:solidFill>
                  <a:srgbClr val="376092"/>
                </a:solidFill>
              </a:rPr>
              <a:t>Le design, l</a:t>
            </a:r>
            <a:r>
              <a:rPr lang="ja-JP" altLang="fr-FR" sz="2400" b="1">
                <a:solidFill>
                  <a:srgbClr val="376092"/>
                </a:solidFill>
              </a:rPr>
              <a:t>’</a:t>
            </a:r>
            <a:r>
              <a:rPr lang="fr-FR" sz="2400" b="1">
                <a:solidFill>
                  <a:srgbClr val="376092"/>
                </a:solidFill>
              </a:rPr>
              <a:t>innovation, la créativité                     DIC</a:t>
            </a:r>
          </a:p>
          <a:p>
            <a:pPr eaLnBrk="1" hangingPunct="1">
              <a:buFontTx/>
              <a:buChar char="-"/>
            </a:pPr>
            <a:r>
              <a:rPr lang="fr-FR" sz="2400" b="1">
                <a:solidFill>
                  <a:srgbClr val="376092"/>
                </a:solidFill>
              </a:rPr>
              <a:t>Les objets techniques, les services </a:t>
            </a:r>
          </a:p>
          <a:p>
            <a:pPr eaLnBrk="1" hangingPunct="1"/>
            <a:r>
              <a:rPr lang="fr-FR" sz="2400" b="1">
                <a:solidFill>
                  <a:srgbClr val="376092"/>
                </a:solidFill>
              </a:rPr>
              <a:t>     et les changements induits dans la société        OTSCIS</a:t>
            </a:r>
          </a:p>
          <a:p>
            <a:pPr eaLnBrk="1" hangingPunct="1">
              <a:buFontTx/>
              <a:buChar char="-"/>
            </a:pPr>
            <a:r>
              <a:rPr lang="fr-FR" sz="2400" b="1">
                <a:solidFill>
                  <a:srgbClr val="376092"/>
                </a:solidFill>
              </a:rPr>
              <a:t>La modélisation et la simulation </a:t>
            </a:r>
          </a:p>
          <a:p>
            <a:pPr eaLnBrk="1" hangingPunct="1"/>
            <a:r>
              <a:rPr lang="fr-FR" sz="2400" b="1">
                <a:solidFill>
                  <a:srgbClr val="376092"/>
                </a:solidFill>
              </a:rPr>
              <a:t>    des objets techniques                                              MSOT</a:t>
            </a:r>
          </a:p>
          <a:p>
            <a:pPr eaLnBrk="1" hangingPunct="1"/>
            <a:endParaRPr lang="fr-FR" b="1">
              <a:solidFill>
                <a:srgbClr val="376092"/>
              </a:solidFill>
            </a:endParaRPr>
          </a:p>
          <a:p>
            <a:pPr eaLnBrk="1" hangingPunct="1"/>
            <a:r>
              <a:rPr lang="fr-FR" sz="2400" b="1"/>
              <a:t>Auxquelles s</a:t>
            </a:r>
            <a:r>
              <a:rPr lang="ja-JP" altLang="fr-FR" sz="2400" b="1"/>
              <a:t>’</a:t>
            </a:r>
            <a:r>
              <a:rPr lang="fr-FR" sz="2400" b="1"/>
              <a:t>ajoutent</a:t>
            </a:r>
          </a:p>
          <a:p>
            <a:pPr eaLnBrk="1" hangingPunct="1"/>
            <a:endParaRPr lang="fr-FR"/>
          </a:p>
          <a:p>
            <a:pPr eaLnBrk="1" hangingPunct="1">
              <a:buFontTx/>
              <a:buChar char="-"/>
            </a:pPr>
            <a:r>
              <a:rPr lang="fr-FR" sz="2400" b="1">
                <a:solidFill>
                  <a:srgbClr val="376092"/>
                </a:solidFill>
              </a:rPr>
              <a:t>L</a:t>
            </a:r>
            <a:r>
              <a:rPr lang="ja-JP" altLang="fr-FR" sz="2400" b="1">
                <a:solidFill>
                  <a:srgbClr val="376092"/>
                </a:solidFill>
              </a:rPr>
              <a:t>’</a:t>
            </a:r>
            <a:r>
              <a:rPr lang="fr-FR" sz="2400" b="1">
                <a:solidFill>
                  <a:srgbClr val="376092"/>
                </a:solidFill>
              </a:rPr>
              <a:t>informatique et la programmation                     IP</a:t>
            </a:r>
          </a:p>
          <a:p>
            <a:pPr eaLnBrk="1" hangingPunct="1">
              <a:buFontTx/>
              <a:buChar char="-"/>
            </a:pPr>
            <a:endParaRPr lang="fr-FR"/>
          </a:p>
          <a:p>
            <a:pPr eaLnBrk="1" hangingPunct="1"/>
            <a:r>
              <a:rPr lang="fr-FR"/>
              <a:t>Développées plus spécifiquement en mathématiques et en technologie</a:t>
            </a:r>
          </a:p>
        </p:txBody>
      </p:sp>
    </p:spTree>
    <p:extLst>
      <p:ext uri="{BB962C8B-B14F-4D97-AF65-F5344CB8AC3E}">
        <p14:creationId xmlns:p14="http://schemas.microsoft.com/office/powerpoint/2010/main" val="227224740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a:xfrm>
            <a:off x="830263" y="1004888"/>
            <a:ext cx="7772400" cy="1055687"/>
          </a:xfrm>
        </p:spPr>
        <p:txBody>
          <a:bodyPr/>
          <a:lstStyle/>
          <a:p>
            <a:pPr eaLnBrk="1" hangingPunct="1">
              <a:defRPr/>
            </a:pPr>
            <a:r>
              <a:rPr lang="fr-FR" sz="3200" b="1" dirty="0"/>
              <a:t>Une progression spiralaire pourquoi faire ?</a:t>
            </a:r>
            <a:endParaRPr lang="fr-FR" sz="4800" b="1" dirty="0"/>
          </a:p>
          <a:p>
            <a:pPr eaLnBrk="1" hangingPunct="1">
              <a:defRPr/>
            </a:pPr>
            <a:endParaRPr lang="fr-FR" dirty="0"/>
          </a:p>
        </p:txBody>
      </p:sp>
      <p:pic>
        <p:nvPicPr>
          <p:cNvPr id="17411" name="Picture 3" descr="Afficher l'image d'origin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716463" y="2273300"/>
            <a:ext cx="3455987" cy="3455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12" name="Rectangle 4"/>
          <p:cNvSpPr>
            <a:spLocks noChangeArrowheads="1"/>
          </p:cNvSpPr>
          <p:nvPr/>
        </p:nvSpPr>
        <p:spPr bwMode="auto">
          <a:xfrm>
            <a:off x="457200" y="3679825"/>
            <a:ext cx="9144000" cy="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endParaRPr lang="fr-FR">
              <a:latin typeface="Arial" charset="0"/>
            </a:endParaRPr>
          </a:p>
        </p:txBody>
      </p:sp>
      <p:sp>
        <p:nvSpPr>
          <p:cNvPr id="12" name="ZoneTexte 11"/>
          <p:cNvSpPr txBox="1"/>
          <p:nvPr/>
        </p:nvSpPr>
        <p:spPr>
          <a:xfrm>
            <a:off x="900113" y="2273300"/>
            <a:ext cx="3527425" cy="3784600"/>
          </a:xfrm>
          <a:prstGeom prst="rect">
            <a:avLst/>
          </a:prstGeom>
          <a:noFill/>
        </p:spPr>
        <p:txBody>
          <a:bodyPr>
            <a:spAutoFit/>
          </a:bodyPr>
          <a:lstStyle>
            <a:lvl1pPr eaLnBrk="0" hangingPunct="0">
              <a:defRPr>
                <a:solidFill>
                  <a:schemeClr val="tx1"/>
                </a:solidFill>
                <a:latin typeface="Calibri" charset="0"/>
                <a:ea typeface="ＭＳ Ｐゴシック" charset="0"/>
                <a:cs typeface="Arial" charset="0"/>
              </a:defRPr>
            </a:lvl1pPr>
            <a:lvl2pPr marL="742950" indent="-285750" eaLnBrk="0" hangingPunct="0">
              <a:defRPr>
                <a:solidFill>
                  <a:schemeClr val="tx1"/>
                </a:solidFill>
                <a:latin typeface="Calibri" charset="0"/>
                <a:ea typeface="Arial" charset="0"/>
                <a:cs typeface="Arial" charset="0"/>
              </a:defRPr>
            </a:lvl2pPr>
            <a:lvl3pPr marL="1143000" indent="-228600" eaLnBrk="0" hangingPunct="0">
              <a:defRPr>
                <a:solidFill>
                  <a:schemeClr val="tx1"/>
                </a:solidFill>
                <a:latin typeface="Calibri" charset="0"/>
                <a:ea typeface="Arial" charset="0"/>
                <a:cs typeface="Arial" charset="0"/>
              </a:defRPr>
            </a:lvl3pPr>
            <a:lvl4pPr marL="1600200" indent="-228600" eaLnBrk="0" hangingPunct="0">
              <a:defRPr>
                <a:solidFill>
                  <a:schemeClr val="tx1"/>
                </a:solidFill>
                <a:latin typeface="Calibri" charset="0"/>
                <a:ea typeface="Arial" charset="0"/>
                <a:cs typeface="Arial" charset="0"/>
              </a:defRPr>
            </a:lvl4pPr>
            <a:lvl5pPr marL="2057400" indent="-228600" eaLnBrk="0" hangingPunct="0">
              <a:defRPr>
                <a:solidFill>
                  <a:schemeClr val="tx1"/>
                </a:solidFill>
                <a:latin typeface="Calibri" charset="0"/>
                <a:ea typeface="Arial" charset="0"/>
                <a:cs typeface="Arial" charset="0"/>
              </a:defRPr>
            </a:lvl5pPr>
            <a:lvl6pPr marL="2514600" indent="-228600" eaLnBrk="0" fontAlgn="base" hangingPunct="0">
              <a:spcBef>
                <a:spcPct val="0"/>
              </a:spcBef>
              <a:spcAft>
                <a:spcPct val="0"/>
              </a:spcAft>
              <a:defRPr>
                <a:solidFill>
                  <a:schemeClr val="tx1"/>
                </a:solidFill>
                <a:latin typeface="Calibri" charset="0"/>
                <a:ea typeface="Arial" charset="0"/>
                <a:cs typeface="Arial" charset="0"/>
              </a:defRPr>
            </a:lvl6pPr>
            <a:lvl7pPr marL="2971800" indent="-228600" eaLnBrk="0" fontAlgn="base" hangingPunct="0">
              <a:spcBef>
                <a:spcPct val="0"/>
              </a:spcBef>
              <a:spcAft>
                <a:spcPct val="0"/>
              </a:spcAft>
              <a:defRPr>
                <a:solidFill>
                  <a:schemeClr val="tx1"/>
                </a:solidFill>
                <a:latin typeface="Calibri" charset="0"/>
                <a:ea typeface="Arial" charset="0"/>
                <a:cs typeface="Arial" charset="0"/>
              </a:defRPr>
            </a:lvl7pPr>
            <a:lvl8pPr marL="3429000" indent="-228600" eaLnBrk="0" fontAlgn="base" hangingPunct="0">
              <a:spcBef>
                <a:spcPct val="0"/>
              </a:spcBef>
              <a:spcAft>
                <a:spcPct val="0"/>
              </a:spcAft>
              <a:defRPr>
                <a:solidFill>
                  <a:schemeClr val="tx1"/>
                </a:solidFill>
                <a:latin typeface="Calibri" charset="0"/>
                <a:ea typeface="Arial" charset="0"/>
                <a:cs typeface="Arial" charset="0"/>
              </a:defRPr>
            </a:lvl8pPr>
            <a:lvl9pPr marL="3886200" indent="-228600" eaLnBrk="0" fontAlgn="base" hangingPunct="0">
              <a:spcBef>
                <a:spcPct val="0"/>
              </a:spcBef>
              <a:spcAft>
                <a:spcPct val="0"/>
              </a:spcAft>
              <a:defRPr>
                <a:solidFill>
                  <a:schemeClr val="tx1"/>
                </a:solidFill>
                <a:latin typeface="Calibri" charset="0"/>
                <a:ea typeface="Arial" charset="0"/>
                <a:cs typeface="Arial" charset="0"/>
              </a:defRPr>
            </a:lvl9pPr>
          </a:lstStyle>
          <a:p>
            <a:pPr eaLnBrk="1" hangingPunct="1"/>
            <a:r>
              <a:rPr lang="fr-FR" sz="2400" b="1"/>
              <a:t>Une réponse pour </a:t>
            </a:r>
          </a:p>
          <a:p>
            <a:pPr eaLnBrk="1" hangingPunct="1">
              <a:buFontTx/>
              <a:buChar char="-"/>
            </a:pPr>
            <a:r>
              <a:rPr lang="fr-FR"/>
              <a:t>Rafraichir régulièrement les connaissances</a:t>
            </a:r>
          </a:p>
          <a:p>
            <a:pPr eaLnBrk="1" hangingPunct="1">
              <a:buFontTx/>
              <a:buChar char="-"/>
            </a:pPr>
            <a:r>
              <a:rPr lang="fr-FR"/>
              <a:t>Monter progressivement en complexité</a:t>
            </a:r>
          </a:p>
          <a:p>
            <a:pPr eaLnBrk="1" hangingPunct="1">
              <a:buFontTx/>
              <a:buChar char="-"/>
            </a:pPr>
            <a:r>
              <a:rPr lang="fr-FR"/>
              <a:t>Gérer dans le temps l</a:t>
            </a:r>
            <a:r>
              <a:rPr lang="ja-JP" altLang="fr-FR"/>
              <a:t>’</a:t>
            </a:r>
            <a:r>
              <a:rPr lang="fr-FR"/>
              <a:t>hétérogénéité, l</a:t>
            </a:r>
            <a:r>
              <a:rPr lang="ja-JP" altLang="fr-FR"/>
              <a:t>’</a:t>
            </a:r>
            <a:r>
              <a:rPr lang="fr-FR"/>
              <a:t>individualisation</a:t>
            </a:r>
          </a:p>
          <a:p>
            <a:pPr eaLnBrk="1" hangingPunct="1">
              <a:buFontTx/>
              <a:buChar char="-"/>
            </a:pPr>
            <a:endParaRPr lang="fr-FR"/>
          </a:p>
          <a:p>
            <a:pPr eaLnBrk="1" hangingPunct="1">
              <a:buFontTx/>
              <a:buChar char="-"/>
            </a:pPr>
            <a:endParaRPr lang="fr-FR"/>
          </a:p>
          <a:p>
            <a:pPr eaLnBrk="1" hangingPunct="1"/>
            <a:r>
              <a:rPr lang="fr-FR" b="1"/>
              <a:t>Qui justifie la mise en place des cycles (sortir du cercle)</a:t>
            </a:r>
          </a:p>
          <a:p>
            <a:pPr eaLnBrk="1" hangingPunct="1"/>
            <a:endParaRPr lang="fr-FR"/>
          </a:p>
        </p:txBody>
      </p:sp>
    </p:spTree>
    <p:extLst>
      <p:ext uri="{BB962C8B-B14F-4D97-AF65-F5344CB8AC3E}">
        <p14:creationId xmlns:p14="http://schemas.microsoft.com/office/powerpoint/2010/main" val="273391179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dirty="0"/>
              <a:t>1. Esprit et structure du programme</a:t>
            </a:r>
            <a:br>
              <a:rPr lang="fr-FR" dirty="0"/>
            </a:br>
            <a:endParaRPr lang="fr-FR" dirty="0"/>
          </a:p>
        </p:txBody>
      </p:sp>
      <p:sp>
        <p:nvSpPr>
          <p:cNvPr id="5" name="Espace réservé du texte 4"/>
          <p:cNvSpPr>
            <a:spLocks noGrp="1"/>
          </p:cNvSpPr>
          <p:nvPr>
            <p:ph type="body" idx="1"/>
          </p:nvPr>
        </p:nvSpPr>
        <p:spPr/>
        <p:txBody>
          <a:bodyPr/>
          <a:lstStyle/>
          <a:p>
            <a:endParaRPr lang="fr-FR"/>
          </a:p>
        </p:txBody>
      </p:sp>
    </p:spTree>
    <p:extLst>
      <p:ext uri="{BB962C8B-B14F-4D97-AF65-F5344CB8AC3E}">
        <p14:creationId xmlns:p14="http://schemas.microsoft.com/office/powerpoint/2010/main" val="52630200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619250" y="404813"/>
            <a:ext cx="6769100" cy="936625"/>
          </a:xfrm>
        </p:spPr>
        <p:txBody>
          <a:bodyPr/>
          <a:lstStyle/>
          <a:p>
            <a:pPr eaLnBrk="1" hangingPunct="1"/>
            <a:r>
              <a:rPr lang="fr-FR" sz="2400" cap="none">
                <a:latin typeface="Calibri" charset="0"/>
              </a:rPr>
              <a:t>CONCEVOIR UNE PROGRESSION : L</a:t>
            </a:r>
            <a:r>
              <a:rPr lang="ja-JP" altLang="fr-FR" sz="2400" cap="none">
                <a:latin typeface="Calibri" charset="0"/>
              </a:rPr>
              <a:t>’</a:t>
            </a:r>
            <a:r>
              <a:rPr lang="fr-FR" sz="2400" cap="none">
                <a:latin typeface="Calibri" charset="0"/>
              </a:rPr>
              <a:t>UTILISATION DE TABLEAUX DE BORD</a:t>
            </a:r>
          </a:p>
        </p:txBody>
      </p:sp>
      <p:sp>
        <p:nvSpPr>
          <p:cNvPr id="4" name="Espace réservé du texte 3"/>
          <p:cNvSpPr>
            <a:spLocks noGrp="1"/>
          </p:cNvSpPr>
          <p:nvPr>
            <p:ph type="body" idx="1"/>
          </p:nvPr>
        </p:nvSpPr>
        <p:spPr>
          <a:xfrm>
            <a:off x="827088" y="1557338"/>
            <a:ext cx="7772400" cy="4248150"/>
          </a:xfrm>
        </p:spPr>
        <p:txBody>
          <a:bodyPr/>
          <a:lstStyle/>
          <a:p>
            <a:pPr eaLnBrk="1" hangingPunct="1"/>
            <a:r>
              <a:rPr lang="fr-FR" b="1">
                <a:solidFill>
                  <a:srgbClr val="898989"/>
                </a:solidFill>
                <a:latin typeface="Calibri" charset="0"/>
              </a:rPr>
              <a:t>Outils pour concevoir la progressivité des apprentissages</a:t>
            </a:r>
          </a:p>
          <a:p>
            <a:pPr eaLnBrk="1" hangingPunct="1"/>
            <a:r>
              <a:rPr lang="fr-FR">
                <a:solidFill>
                  <a:srgbClr val="898989"/>
                </a:solidFill>
                <a:latin typeface="Calibri" charset="0"/>
              </a:rPr>
              <a:t>Ce tableur téléchargeable constitue un outil pour élaborer des progressions pédagogiques sur les trois années du cycle 4. Il permet aux équipes pédagogiques de concevoir des progressions directement adossées aux thématiques et aux compétences du socle commun et du programme. Il intègre des exemples de séquences et de problématiques. Une notice de présentation et d'utilisation accompagne la prise en main de cette ressource.</a:t>
            </a:r>
          </a:p>
          <a:p>
            <a:pPr eaLnBrk="1" hangingPunct="1">
              <a:buFont typeface="Arial" charset="0"/>
              <a:buChar char="•"/>
            </a:pPr>
            <a:r>
              <a:rPr lang="fr-FR">
                <a:solidFill>
                  <a:srgbClr val="898989"/>
                </a:solidFill>
                <a:latin typeface="Calibri" charset="0"/>
                <a:hlinkClick r:id="rId2" tooltip="Notice de présentation et d'utilisation de l'outil d'aide à l'élaboration (PDF-828.21 Ko-Nouvelle fenêtre)"/>
              </a:rPr>
              <a:t>Notice de présentation et d'utilisation du tableur</a:t>
            </a:r>
            <a:endParaRPr lang="fr-FR">
              <a:solidFill>
                <a:srgbClr val="898989"/>
              </a:solidFill>
              <a:latin typeface="Calibri" charset="0"/>
            </a:endParaRPr>
          </a:p>
          <a:p>
            <a:pPr eaLnBrk="1" hangingPunct="1">
              <a:buFont typeface="Arial" charset="0"/>
              <a:buChar char="•"/>
            </a:pPr>
            <a:r>
              <a:rPr lang="fr-FR">
                <a:solidFill>
                  <a:srgbClr val="898989"/>
                </a:solidFill>
                <a:latin typeface="Calibri" charset="0"/>
                <a:hlinkClick r:id="rId3" tooltip="RA16_C4_TECH_Outil_progression_pedagogique (XLSX-118.47 Ko-Nouvelle fenêtre)"/>
              </a:rPr>
              <a:t>Outil d'aide à l'élaboration de progression pédagogique en technologie (format Excel)</a:t>
            </a:r>
            <a:endParaRPr lang="fr-FR">
              <a:solidFill>
                <a:srgbClr val="898989"/>
              </a:solidFill>
              <a:latin typeface="Calibri" charset="0"/>
            </a:endParaRPr>
          </a:p>
          <a:p>
            <a:pPr eaLnBrk="1" hangingPunct="1"/>
            <a:endParaRPr lang="fr-FR">
              <a:solidFill>
                <a:srgbClr val="898989"/>
              </a:solidFill>
              <a:latin typeface="Calibri" charset="0"/>
            </a:endParaRPr>
          </a:p>
        </p:txBody>
      </p:sp>
    </p:spTree>
    <p:extLst>
      <p:ext uri="{BB962C8B-B14F-4D97-AF65-F5344CB8AC3E}">
        <p14:creationId xmlns:p14="http://schemas.microsoft.com/office/powerpoint/2010/main" val="257785097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p:cNvSpPr>
            <a:spLocks noGrp="1"/>
          </p:cNvSpPr>
          <p:nvPr>
            <p:ph type="body" idx="1"/>
          </p:nvPr>
        </p:nvSpPr>
        <p:spPr>
          <a:xfrm>
            <a:off x="1042988" y="1557338"/>
            <a:ext cx="7772400" cy="3762375"/>
          </a:xfrm>
        </p:spPr>
        <p:txBody>
          <a:bodyPr/>
          <a:lstStyle/>
          <a:p>
            <a:pPr eaLnBrk="1" hangingPunct="1"/>
            <a:r>
              <a:rPr lang="fr-FR" b="1">
                <a:solidFill>
                  <a:srgbClr val="898989"/>
                </a:solidFill>
                <a:latin typeface="Calibri" charset="0"/>
              </a:rPr>
              <a:t>Mettre en oeuvre son enseignement</a:t>
            </a:r>
          </a:p>
          <a:p>
            <a:pPr eaLnBrk="1" hangingPunct="1"/>
            <a:r>
              <a:rPr lang="fr-FR">
                <a:solidFill>
                  <a:srgbClr val="898989"/>
                </a:solidFill>
                <a:latin typeface="Calibri" charset="0"/>
              </a:rPr>
              <a:t>Directement adossées au programme, ces ressources proposent des pistes pour la mise en œuvre de séquences thématiques problématisées. Elles intègrent des exemples possibles de séances et des éléments pour concevoir l'évaluation.</a:t>
            </a:r>
          </a:p>
          <a:p>
            <a:pPr eaLnBrk="1" hangingPunct="1">
              <a:buFont typeface="Arial" charset="0"/>
              <a:buChar char="•"/>
            </a:pPr>
            <a:r>
              <a:rPr lang="fr-FR">
                <a:solidFill>
                  <a:srgbClr val="898989"/>
                </a:solidFill>
                <a:latin typeface="Calibri" charset="0"/>
                <a:hlinkClick r:id="rId3" tooltip="Exemple n°1 de séquence  (PDF-199.26 Ko-Nouvelle fenêtre)"/>
              </a:rPr>
              <a:t>Séquence aménager une salle de spectacle</a:t>
            </a:r>
            <a:endParaRPr lang="fr-FR">
              <a:solidFill>
                <a:srgbClr val="898989"/>
              </a:solidFill>
              <a:latin typeface="Calibri" charset="0"/>
            </a:endParaRPr>
          </a:p>
          <a:p>
            <a:pPr eaLnBrk="1" hangingPunct="1">
              <a:buFont typeface="Arial" charset="0"/>
              <a:buChar char="•"/>
            </a:pPr>
            <a:r>
              <a:rPr lang="fr-FR">
                <a:solidFill>
                  <a:srgbClr val="898989"/>
                </a:solidFill>
                <a:latin typeface="Calibri" charset="0"/>
                <a:hlinkClick r:id="rId4" tooltip="Exemple n°2 de séquence (PDF-195.83 Ko-Nouvelle fenêtre)"/>
              </a:rPr>
              <a:t>Séquence programmer un mini-robot</a:t>
            </a:r>
            <a:endParaRPr lang="fr-FR">
              <a:solidFill>
                <a:srgbClr val="898989"/>
              </a:solidFill>
              <a:latin typeface="Calibri" charset="0"/>
            </a:endParaRPr>
          </a:p>
          <a:p>
            <a:pPr eaLnBrk="1" hangingPunct="1">
              <a:buFont typeface="Arial" charset="0"/>
              <a:buChar char="•"/>
            </a:pPr>
            <a:r>
              <a:rPr lang="fr-FR">
                <a:solidFill>
                  <a:srgbClr val="898989"/>
                </a:solidFill>
                <a:latin typeface="Calibri" charset="0"/>
                <a:hlinkClick r:id="rId5" tooltip="Exemple n°3 de séquence (PDF-200.54 Ko-Nouvelle fenêtre)"/>
              </a:rPr>
              <a:t>Séquence piloter un objet technique avec un smartphone</a:t>
            </a:r>
            <a:endParaRPr lang="fr-FR">
              <a:solidFill>
                <a:srgbClr val="898989"/>
              </a:solidFill>
              <a:latin typeface="Calibri" charset="0"/>
            </a:endParaRPr>
          </a:p>
          <a:p>
            <a:pPr eaLnBrk="1" hangingPunct="1">
              <a:buFont typeface="Arial" charset="0"/>
              <a:buChar char="•"/>
            </a:pPr>
            <a:r>
              <a:rPr lang="fr-FR">
                <a:solidFill>
                  <a:srgbClr val="898989"/>
                </a:solidFill>
                <a:latin typeface="Calibri" charset="0"/>
                <a:hlinkClick r:id="rId6" tooltip="Exemple n°4 de séquence (PDF-206.08 Ko-Nouvelle fenêtre)"/>
              </a:rPr>
              <a:t>Séquence calculer les temps d'une course sportive</a:t>
            </a:r>
            <a:endParaRPr lang="fr-FR">
              <a:solidFill>
                <a:srgbClr val="898989"/>
              </a:solidFill>
              <a:latin typeface="Calibri" charset="0"/>
            </a:endParaRPr>
          </a:p>
          <a:p>
            <a:pPr eaLnBrk="1" hangingPunct="1"/>
            <a:endParaRPr lang="fr-FR">
              <a:solidFill>
                <a:srgbClr val="898989"/>
              </a:solidFill>
              <a:latin typeface="Calibri" charset="0"/>
            </a:endParaRPr>
          </a:p>
        </p:txBody>
      </p:sp>
      <p:sp>
        <p:nvSpPr>
          <p:cNvPr id="4" name="Titre 1"/>
          <p:cNvSpPr>
            <a:spLocks noGrp="1"/>
          </p:cNvSpPr>
          <p:nvPr>
            <p:ph type="title"/>
          </p:nvPr>
        </p:nvSpPr>
        <p:spPr>
          <a:xfrm>
            <a:off x="1763713" y="692150"/>
            <a:ext cx="6769100" cy="936625"/>
          </a:xfrm>
        </p:spPr>
        <p:txBody>
          <a:bodyPr/>
          <a:lstStyle/>
          <a:p>
            <a:pPr eaLnBrk="1" hangingPunct="1"/>
            <a:r>
              <a:rPr lang="fr-FR" sz="2400" cap="none">
                <a:latin typeface="Calibri" charset="0"/>
              </a:rPr>
              <a:t>CONCEVOIR UNE PROGRESSION : L</a:t>
            </a:r>
            <a:r>
              <a:rPr lang="ja-JP" altLang="fr-FR" sz="2400" cap="none">
                <a:latin typeface="Calibri" charset="0"/>
              </a:rPr>
              <a:t>’</a:t>
            </a:r>
            <a:r>
              <a:rPr lang="fr-FR" sz="2400" cap="none">
                <a:latin typeface="Calibri" charset="0"/>
              </a:rPr>
              <a:t>UTILISATION DE TABLEAUX DE BORD</a:t>
            </a:r>
          </a:p>
        </p:txBody>
      </p:sp>
    </p:spTree>
    <p:extLst>
      <p:ext uri="{BB962C8B-B14F-4D97-AF65-F5344CB8AC3E}">
        <p14:creationId xmlns:p14="http://schemas.microsoft.com/office/powerpoint/2010/main" val="249509995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42988" y="333375"/>
            <a:ext cx="7772400" cy="792163"/>
          </a:xfrm>
        </p:spPr>
        <p:txBody>
          <a:bodyPr/>
          <a:lstStyle/>
          <a:p>
            <a:pPr eaLnBrk="1" hangingPunct="1">
              <a:spcBef>
                <a:spcPct val="20000"/>
              </a:spcBef>
            </a:pPr>
            <a:r>
              <a:rPr lang="fr-FR" sz="2000" b="0" cap="none">
                <a:solidFill>
                  <a:srgbClr val="898989"/>
                </a:solidFill>
                <a:latin typeface="Calibri" charset="0"/>
                <a:hlinkClick r:id="rId2" tooltip="RA16_C4_TECH_Outil_progression_pedagogique (XLSX-118.47 Ko-Nouvelle fenêtre)"/>
              </a:rPr>
              <a:t>Outil d'aide à l'élaboration de progression pédagogique en technologie (format Excel)</a:t>
            </a:r>
            <a:br>
              <a:rPr lang="fr-FR" sz="2000" b="0" cap="none">
                <a:solidFill>
                  <a:srgbClr val="898989"/>
                </a:solidFill>
                <a:latin typeface="Calibri" charset="0"/>
              </a:rPr>
            </a:br>
            <a:endParaRPr lang="fr-FR" sz="2000" cap="none">
              <a:latin typeface="Calibri" charset="0"/>
            </a:endParaRPr>
          </a:p>
        </p:txBody>
      </p:sp>
      <p:sp>
        <p:nvSpPr>
          <p:cNvPr id="3" name="Espace réservé du texte 2"/>
          <p:cNvSpPr>
            <a:spLocks noGrp="1"/>
          </p:cNvSpPr>
          <p:nvPr>
            <p:ph type="body" idx="1"/>
          </p:nvPr>
        </p:nvSpPr>
        <p:spPr>
          <a:xfrm>
            <a:off x="684213" y="1484313"/>
            <a:ext cx="8208962" cy="4968875"/>
          </a:xfrm>
        </p:spPr>
        <p:txBody>
          <a:bodyPr/>
          <a:lstStyle/>
          <a:p>
            <a:pPr>
              <a:buFont typeface="Arial" pitchFamily="34" charset="0"/>
              <a:buNone/>
              <a:defRPr/>
            </a:pPr>
            <a:endParaRPr lang="fr-FR" dirty="0"/>
          </a:p>
        </p:txBody>
      </p:sp>
      <p:graphicFrame>
        <p:nvGraphicFramePr>
          <p:cNvPr id="4" name="Tableau 3"/>
          <p:cNvGraphicFramePr>
            <a:graphicFrameLocks noGrp="1"/>
          </p:cNvGraphicFramePr>
          <p:nvPr/>
        </p:nvGraphicFramePr>
        <p:xfrm>
          <a:off x="755650" y="1484313"/>
          <a:ext cx="7975600" cy="4789062"/>
        </p:xfrm>
        <a:graphic>
          <a:graphicData uri="http://schemas.openxmlformats.org/drawingml/2006/table">
            <a:tbl>
              <a:tblPr/>
              <a:tblGrid>
                <a:gridCol w="682625">
                  <a:extLst>
                    <a:ext uri="{9D8B030D-6E8A-4147-A177-3AD203B41FA5}">
                      <a16:colId xmlns:a16="http://schemas.microsoft.com/office/drawing/2014/main" val="20000"/>
                    </a:ext>
                  </a:extLst>
                </a:gridCol>
                <a:gridCol w="920750">
                  <a:extLst>
                    <a:ext uri="{9D8B030D-6E8A-4147-A177-3AD203B41FA5}">
                      <a16:colId xmlns:a16="http://schemas.microsoft.com/office/drawing/2014/main" val="20001"/>
                    </a:ext>
                  </a:extLst>
                </a:gridCol>
                <a:gridCol w="920750">
                  <a:extLst>
                    <a:ext uri="{9D8B030D-6E8A-4147-A177-3AD203B41FA5}">
                      <a16:colId xmlns:a16="http://schemas.microsoft.com/office/drawing/2014/main" val="20002"/>
                    </a:ext>
                  </a:extLst>
                </a:gridCol>
                <a:gridCol w="200025">
                  <a:extLst>
                    <a:ext uri="{9D8B030D-6E8A-4147-A177-3AD203B41FA5}">
                      <a16:colId xmlns:a16="http://schemas.microsoft.com/office/drawing/2014/main" val="20003"/>
                    </a:ext>
                  </a:extLst>
                </a:gridCol>
                <a:gridCol w="200025">
                  <a:extLst>
                    <a:ext uri="{9D8B030D-6E8A-4147-A177-3AD203B41FA5}">
                      <a16:colId xmlns:a16="http://schemas.microsoft.com/office/drawing/2014/main" val="20004"/>
                    </a:ext>
                  </a:extLst>
                </a:gridCol>
                <a:gridCol w="193675">
                  <a:extLst>
                    <a:ext uri="{9D8B030D-6E8A-4147-A177-3AD203B41FA5}">
                      <a16:colId xmlns:a16="http://schemas.microsoft.com/office/drawing/2014/main" val="20005"/>
                    </a:ext>
                  </a:extLst>
                </a:gridCol>
                <a:gridCol w="155575">
                  <a:extLst>
                    <a:ext uri="{9D8B030D-6E8A-4147-A177-3AD203B41FA5}">
                      <a16:colId xmlns:a16="http://schemas.microsoft.com/office/drawing/2014/main" val="20006"/>
                    </a:ext>
                  </a:extLst>
                </a:gridCol>
                <a:gridCol w="153988">
                  <a:extLst>
                    <a:ext uri="{9D8B030D-6E8A-4147-A177-3AD203B41FA5}">
                      <a16:colId xmlns:a16="http://schemas.microsoft.com/office/drawing/2014/main" val="20007"/>
                    </a:ext>
                  </a:extLst>
                </a:gridCol>
                <a:gridCol w="1046162">
                  <a:extLst>
                    <a:ext uri="{9D8B030D-6E8A-4147-A177-3AD203B41FA5}">
                      <a16:colId xmlns:a16="http://schemas.microsoft.com/office/drawing/2014/main" val="20008"/>
                    </a:ext>
                  </a:extLst>
                </a:gridCol>
                <a:gridCol w="1044575">
                  <a:extLst>
                    <a:ext uri="{9D8B030D-6E8A-4147-A177-3AD203B41FA5}">
                      <a16:colId xmlns:a16="http://schemas.microsoft.com/office/drawing/2014/main" val="20009"/>
                    </a:ext>
                  </a:extLst>
                </a:gridCol>
                <a:gridCol w="669925">
                  <a:extLst>
                    <a:ext uri="{9D8B030D-6E8A-4147-A177-3AD203B41FA5}">
                      <a16:colId xmlns:a16="http://schemas.microsoft.com/office/drawing/2014/main" val="20010"/>
                    </a:ext>
                  </a:extLst>
                </a:gridCol>
                <a:gridCol w="669925">
                  <a:extLst>
                    <a:ext uri="{9D8B030D-6E8A-4147-A177-3AD203B41FA5}">
                      <a16:colId xmlns:a16="http://schemas.microsoft.com/office/drawing/2014/main" val="20011"/>
                    </a:ext>
                  </a:extLst>
                </a:gridCol>
                <a:gridCol w="155575">
                  <a:extLst>
                    <a:ext uri="{9D8B030D-6E8A-4147-A177-3AD203B41FA5}">
                      <a16:colId xmlns:a16="http://schemas.microsoft.com/office/drawing/2014/main" val="20012"/>
                    </a:ext>
                  </a:extLst>
                </a:gridCol>
                <a:gridCol w="185738">
                  <a:extLst>
                    <a:ext uri="{9D8B030D-6E8A-4147-A177-3AD203B41FA5}">
                      <a16:colId xmlns:a16="http://schemas.microsoft.com/office/drawing/2014/main" val="20013"/>
                    </a:ext>
                  </a:extLst>
                </a:gridCol>
                <a:gridCol w="155575">
                  <a:extLst>
                    <a:ext uri="{9D8B030D-6E8A-4147-A177-3AD203B41FA5}">
                      <a16:colId xmlns:a16="http://schemas.microsoft.com/office/drawing/2014/main" val="20014"/>
                    </a:ext>
                  </a:extLst>
                </a:gridCol>
                <a:gridCol w="155575">
                  <a:extLst>
                    <a:ext uri="{9D8B030D-6E8A-4147-A177-3AD203B41FA5}">
                      <a16:colId xmlns:a16="http://schemas.microsoft.com/office/drawing/2014/main" val="20015"/>
                    </a:ext>
                  </a:extLst>
                </a:gridCol>
                <a:gridCol w="465137">
                  <a:extLst>
                    <a:ext uri="{9D8B030D-6E8A-4147-A177-3AD203B41FA5}">
                      <a16:colId xmlns:a16="http://schemas.microsoft.com/office/drawing/2014/main" val="20016"/>
                    </a:ext>
                  </a:extLst>
                </a:gridCol>
              </a:tblGrid>
              <a:tr h="60325">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TECHNOLOGIE - programme 2016 - Cycle 4</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gridSpan="4">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Thématiques</a:t>
                      </a:r>
                    </a:p>
                  </a:txBody>
                  <a:tcPr marL="1307" marR="1307" marT="1307" marB="0" anchor="b"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3">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a:t>
                      </a:r>
                    </a:p>
                  </a:txBody>
                  <a:tcPr marL="1307" marR="1307" marT="1307" marB="0" anchor="b"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DIC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gridSpan="3">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Design, innovation et créativité</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0"/>
                  </a:ext>
                </a:extLst>
              </a:tr>
              <a:tr h="63500">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Domaines du socle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gridSpan="2">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Compétences travaillées </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hMerge="1">
                  <a:txBody>
                    <a:bodyPr/>
                    <a:lstStyle/>
                    <a:p>
                      <a:endParaRPr lang="fr-FR"/>
                    </a:p>
                  </a:txBody>
                  <a:tcPr/>
                </a:tc>
                <a:tc gridSpan="4">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Compétences du programme par thématique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
                      </a:r>
                    </a:p>
                  </a:txBody>
                  <a:tcPr marL="1307" marR="1307" marT="1307" marB="0" anchor="ctr"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just"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Design, innovation et créativité</a:t>
                      </a: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OTSCIS</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gridSpan="3">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Les objets techniques, les services et les changements induits dans la société</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1"/>
                  </a:ext>
                </a:extLst>
              </a:tr>
              <a:tr h="63500">
                <a:tc rowSpan="5">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4 - les systèmes naturels et les systèmes techniques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1</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Pratiquer des démarches scientifiques et technologiques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Design</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Évolution-description</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Modélisation</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Info</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Attendus de fin de cycle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2CDD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MSOST</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gridSpan="3">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La modélisation et la simulation des objets et systèmes techniques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2"/>
                  </a:ext>
                </a:extLst>
              </a:tr>
              <a:tr h="1539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1.1</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Imaginer, synthétiser, formaliser et respecter une procédure, un protocole. </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DIC.1.3</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Imaginer des solutions en réponse aux besoins, matérialiser des idées en intégrant une dimension design.</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IP</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L</a:t>
                      </a:r>
                      <a:r>
                        <a:rPr kumimoji="0" lang="ja-JP" altLang="fr-FR" sz="200" b="1" i="0" u="none" strike="noStrike" cap="none" normalizeH="0" baseline="0">
                          <a:ln>
                            <a:noFill/>
                          </a:ln>
                          <a:solidFill>
                            <a:srgbClr val="31849B"/>
                          </a:solidFill>
                          <a:effectLst/>
                          <a:latin typeface="Calibri" charset="0"/>
                          <a:ea typeface="ＭＳ Ｐゴシック" charset="0"/>
                          <a:cs typeface="Arial" charset="0"/>
                        </a:rPr>
                        <a:t>’</a:t>
                      </a:r>
                      <a:r>
                        <a:rPr kumimoji="0" lang="fr-FR" sz="200" b="1" i="0" u="none" strike="noStrike" cap="none" normalizeH="0" baseline="0">
                          <a:ln>
                            <a:noFill/>
                          </a:ln>
                          <a:solidFill>
                            <a:srgbClr val="31849B"/>
                          </a:solidFill>
                          <a:effectLst/>
                          <a:latin typeface="Calibri" charset="0"/>
                          <a:ea typeface="ＭＳ Ｐゴシック" charset="0"/>
                          <a:cs typeface="Arial" charset="0"/>
                        </a:rPr>
                        <a:t>informatique et la programmation</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7625">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1.2</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Mesurer des grandeurs de manière directe ou indirecte. </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MSOST.1.6</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Réaliser, de manière collaborative, le prototype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objet communicant.</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4"/>
                  </a:ext>
                </a:extLst>
              </a:tr>
              <a:tr h="444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1.3</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Rechercher des solutions techniques à un problème posé, expliciter ses choix et les communiquer en argumentant. </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Compétences</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Connaissances </a:t>
                      </a:r>
                    </a:p>
                  </a:txBody>
                  <a:tcPr marL="1307" marR="1307" marT="1307" marB="0" anchor="b"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6350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1.4</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Participer à l</a:t>
                      </a:r>
                      <a:r>
                        <a:rPr kumimoji="0" lang="ja-JP" altLang="fr-FR" sz="100" b="0" i="0" u="none" strike="noStrike" cap="none" normalizeH="0" baseline="0">
                          <a:ln>
                            <a:noFill/>
                          </a:ln>
                          <a:solidFill>
                            <a:srgbClr val="00000A"/>
                          </a:solidFill>
                          <a:effectLst/>
                          <a:latin typeface="Calibri" charset="0"/>
                          <a:ea typeface="ＭＳ Ｐゴシック" charset="0"/>
                          <a:cs typeface="Arial" charset="0"/>
                        </a:rPr>
                        <a:t>’</a:t>
                      </a:r>
                      <a:r>
                        <a:rPr kumimoji="0" lang="fr-FR" sz="100" b="0" i="0" u="none" strike="noStrike" cap="none" normalizeH="0" baseline="0">
                          <a:ln>
                            <a:noFill/>
                          </a:ln>
                          <a:solidFill>
                            <a:srgbClr val="00000A"/>
                          </a:solidFill>
                          <a:effectLst/>
                          <a:latin typeface="Calibri" charset="0"/>
                          <a:ea typeface="ＭＳ Ｐゴシック" charset="0"/>
                          <a:cs typeface="Arial" charset="0"/>
                        </a:rPr>
                        <a:t>organisation et au déroulement de projets.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DIC.1.4</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DIC.1</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Imaginer des solutions en réponse aux besoins, matérialiser une idée en intégrant une dimension design</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47625">
                <a:tc rowSpan="9">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4 - les systèmes naturels et les systèmes techniques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2</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Concevoir, créer, réaliser</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Identifier un besoin (biens matériels ou services) et énoncer un problème technique.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Besoin, contraintes, normalisation.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
                      </a:r>
                    </a:p>
                  </a:txBody>
                  <a:tcPr marL="1307" marR="1307" marT="1307"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Repères de progressivité</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7"/>
                  </a:ext>
                </a:extLst>
              </a:tr>
              <a:tr h="650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2.1</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Identifier un besoin et énoncer un problème technique, identifier les conditions, contraintes (normes et règlements) et ressources correspondantes.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DIC.1.1</a:t>
                      </a:r>
                    </a:p>
                  </a:txBody>
                  <a:tcPr marL="1307" marR="1307" marT="1307" marB="0" anchor="ctr"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FFFFFF"/>
                          </a:solidFill>
                          <a:effectLst/>
                          <a:latin typeface="Calibri" charset="0"/>
                          <a:ea typeface="ＭＳ Ｐゴシック" charset="0"/>
                          <a:cs typeface="Arial" charset="0"/>
                        </a:rPr>
                        <a:t>DIC.1.2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rowSpan="2">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Identifier les conditions, contraintes (normes et règlements) et ressources correspondantes, qualifier et quantifier simplement les performances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objet technique existant ou à créer.</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rowSpan="2">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Principaux éléments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cahier des charges.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rowSpan="3" gridSpan="4">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S</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agissant des activités de projet, la conception doit être introduite dès la classe de 5</a:t>
                      </a:r>
                      <a:r>
                        <a:rPr kumimoji="0" lang="fr-FR" sz="100" b="0" i="0" u="none" strike="noStrike" cap="none" normalizeH="0" baseline="30000">
                          <a:ln>
                            <a:noFill/>
                          </a:ln>
                          <a:solidFill>
                            <a:srgbClr val="000000"/>
                          </a:solidFill>
                          <a:effectLst/>
                          <a:latin typeface="Calibri" charset="0"/>
                          <a:ea typeface="ＭＳ Ｐゴシック" charset="0"/>
                          <a:cs typeface="Arial" charset="0"/>
                        </a:rPr>
                        <a:t>ème</a:t>
                      </a:r>
                      <a:r>
                        <a:rPr kumimoji="0" lang="fr-FR" sz="100" b="0" i="0" u="none" strike="noStrike" cap="none" normalizeH="0" baseline="0">
                          <a:ln>
                            <a:noFill/>
                          </a:ln>
                          <a:solidFill>
                            <a:srgbClr val="000000"/>
                          </a:solidFill>
                          <a:effectLst/>
                          <a:latin typeface="Calibri" charset="0"/>
                          <a:ea typeface="ＭＳ Ｐゴシック" charset="0"/>
                          <a:cs typeface="Arial" charset="0"/>
                        </a:rPr>
                        <a:t>, mais de façon progressive et modeste sur des projets simples. Des projets complets (conception, réalisation, validation) sont attendus en classe de 3</a:t>
                      </a:r>
                      <a:r>
                        <a:rPr kumimoji="0" lang="fr-FR" sz="100" b="0" i="0" u="none" strike="noStrike" cap="none" normalizeH="0" baseline="30000">
                          <a:ln>
                            <a:noFill/>
                          </a:ln>
                          <a:solidFill>
                            <a:srgbClr val="000000"/>
                          </a:solidFill>
                          <a:effectLst/>
                          <a:latin typeface="Calibri" charset="0"/>
                          <a:ea typeface="ＭＳ Ｐゴシック" charset="0"/>
                          <a:cs typeface="Arial" charset="0"/>
                        </a:rPr>
                        <a:t>ème</a:t>
                      </a:r>
                      <a:r>
                        <a:rPr kumimoji="0" lang="fr-FR" sz="100" b="0" i="0" u="none" strike="noStrike" cap="none" normalizeH="0" baseline="0">
                          <a:ln>
                            <a:noFill/>
                          </a:ln>
                          <a:solidFill>
                            <a:srgbClr val="000000"/>
                          </a:solidFill>
                          <a:effectLst/>
                          <a:latin typeface="Calibri" charset="0"/>
                          <a:ea typeface="ＭＳ Ｐゴシック" charset="0"/>
                          <a:cs typeface="Arial" charset="0"/>
                        </a:rPr>
                        <a:t>.</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3" hMerge="1">
                  <a:txBody>
                    <a:bodyPr/>
                    <a:lstStyle/>
                    <a:p>
                      <a:endParaRPr lang="fr-FR"/>
                    </a:p>
                  </a:txBody>
                  <a:tcPr/>
                </a:tc>
                <a:tc rowSpan="3" hMerge="1">
                  <a:txBody>
                    <a:bodyPr/>
                    <a:lstStyle/>
                    <a:p>
                      <a:endParaRPr lang="fr-FR"/>
                    </a:p>
                  </a:txBody>
                  <a:tcPr/>
                </a:tc>
                <a:tc rowSpan="3" hMerge="1">
                  <a:txBody>
                    <a:bodyPr/>
                    <a:lstStyle/>
                    <a:p>
                      <a:endParaRPr lang="fr-FR"/>
                    </a:p>
                  </a:txBody>
                  <a:tcPr/>
                </a:tc>
                <a:extLst>
                  <a:ext uri="{0D108BD9-81ED-4DB2-BD59-A6C34878D82A}">
                    <a16:rowId xmlns:a16="http://schemas.microsoft.com/office/drawing/2014/main" val="10008"/>
                  </a:ext>
                </a:extLst>
              </a:tr>
              <a:tr h="49213">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DIC.1.2</a:t>
                      </a:r>
                    </a:p>
                  </a:txBody>
                  <a:tcPr marL="1307" marR="1307" marT="1307" marB="0" anchor="ctr"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09"/>
                  </a:ext>
                </a:extLst>
              </a:tr>
              <a:tr h="68263">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2.2</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Identifier le(s) matériau(x), les flux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énergie et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information dans le cadre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une production technique sur un objet et décrire les transformations qui s</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opèrent.</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rowSpan="2">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Imaginer, synthétiser et formaliser une procédure, un protocole.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DIC.1.3.1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Outils numériques de présentation.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10"/>
                  </a:ext>
                </a:extLst>
              </a:tr>
              <a:tr h="317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2.3</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S</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approprier un cahier des charges.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DIC.1.2</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DIC.1.3.2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Charte graphique.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11"/>
                  </a:ext>
                </a:extLst>
              </a:tr>
              <a:tr h="7143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2.4</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Associer des solutions techniques à des fonctions.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Participer à l</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organisation de projets, la définition des rôles, la planification (se projeter et anticiper) et aux revues de projet.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DIC.1.4.1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Organisation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groupe de projet, rôle des participants, planning, revue de projets.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2"/>
                  </a:ext>
                </a:extLst>
              </a:tr>
              <a:tr h="523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2.5</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Imaginer des solutions en réponse au besoin.</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rowSpan="6">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Imaginer des solutions pour produire des objets et des éléments de programmes informatiques en réponse au besoin.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Design.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r h="444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2.6</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Réaliser, de manière collaborative, le prototype de tout ou partie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objet pour valider une solution.</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DIC.2.1</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Innovation et créativité.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4"/>
                  </a:ext>
                </a:extLst>
              </a:tr>
              <a:tr h="53975">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2.7</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Imaginer, concevoir et programmer des applications informatiques nomades.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IP.2.2</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Veille.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5"/>
                  </a:ext>
                </a:extLst>
              </a:tr>
              <a:tr h="47625">
                <a:tc rowSpan="4">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2 - les méthodes et outils pour apprendre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3</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S</a:t>
                      </a:r>
                      <a:r>
                        <a:rPr kumimoji="0" lang="ja-JP" altLang="fr-FR" sz="100" b="1" i="0" u="none" strike="noStrike" cap="none" normalizeH="0" baseline="0">
                          <a:ln>
                            <a:noFill/>
                          </a:ln>
                          <a:solidFill>
                            <a:srgbClr val="000000"/>
                          </a:solidFill>
                          <a:effectLst/>
                          <a:latin typeface="Calibri" charset="0"/>
                          <a:ea typeface="ＭＳ Ｐゴシック" charset="0"/>
                          <a:cs typeface="Arial" charset="0"/>
                        </a:rPr>
                        <a:t>’</a:t>
                      </a:r>
                      <a:r>
                        <a:rPr kumimoji="0" lang="fr-FR" sz="100" b="1" i="0" u="none" strike="noStrike" cap="none" normalizeH="0" baseline="0">
                          <a:ln>
                            <a:noFill/>
                          </a:ln>
                          <a:solidFill>
                            <a:srgbClr val="000000"/>
                          </a:solidFill>
                          <a:effectLst/>
                          <a:latin typeface="Calibri" charset="0"/>
                          <a:ea typeface="ＭＳ Ｐゴシック" charset="0"/>
                          <a:cs typeface="Arial" charset="0"/>
                        </a:rPr>
                        <a:t>approprier des outils et des méthodes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Représentation de solutions (croquis, schémas, algorithmes).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6"/>
                  </a:ext>
                </a:extLst>
              </a:tr>
              <a:tr h="650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3.1</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Exprimer sa pensée à l</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aide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outils de description adaptés : croquis, schémas, graphes, diagrammes, tableaux (représentations non normées).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OTSCIS.2.1</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DIC.1.5.5</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Réalité augmentée.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7"/>
                  </a:ext>
                </a:extLst>
              </a:tr>
              <a:tr h="650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3.2</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Traduire, à l</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aide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outils de représentation numérique, des choix de solutions sous forme de croquis, de dessins ou de schémas.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OTSCIS.2.2</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DIC.1.5.6</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Objets connectés.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8"/>
                  </a:ext>
                </a:extLst>
              </a:tr>
              <a:tr h="650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3.3</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Présenter à l</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oral et à l</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aide de supports numériques multimédia des solutions techniques au moment des revues de projet.</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DIC.1.7</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DIC.1.6</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Organiser, structurer et stocker des ressources numériques.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DIC.1.6.1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Arborescence.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9"/>
                  </a:ext>
                </a:extLst>
              </a:tr>
              <a:tr h="52388">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1 - les langages pour penser et communiquer</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4</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Pratiquer des langages </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DIC.1.7</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rowSpan="2">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Présenter à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oral et à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aide de supports numériques multimédia des solutions techniques au moment des revues de projet.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DIC.1.7.1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Outils numériques de présentation.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0"/>
                  </a:ext>
                </a:extLst>
              </a:tr>
              <a:tr h="44450">
                <a:tc rowSpan="2">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4.1</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Décrire, en utilisant les outils et langages de descriptions adaptés, la structure et le comportement des objets.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OTSCIS.1.4</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MSOST.1.5</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Charte graphique.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1"/>
                  </a:ext>
                </a:extLst>
              </a:tr>
              <a:tr h="55563">
                <a:tc vMerge="1">
                  <a:txBody>
                    <a:bodyPr/>
                    <a:lstStyle/>
                    <a:p>
                      <a:endParaRPr lang="fr-FR"/>
                    </a:p>
                  </a:txBody>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4.2</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Appliquer les principes élémentaires de l</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algorithmique et du codage à la résolution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problème simple.</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DIC.2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gridSpan="3">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Réaliser, de manière collaborative, le prototype d</a:t>
                      </a:r>
                      <a:r>
                        <a:rPr kumimoji="0" lang="ja-JP" altLang="fr-FR" sz="200" b="1" i="0" u="none" strike="noStrike" cap="none" normalizeH="0" baseline="0">
                          <a:ln>
                            <a:noFill/>
                          </a:ln>
                          <a:solidFill>
                            <a:srgbClr val="000000"/>
                          </a:solidFill>
                          <a:effectLst/>
                          <a:latin typeface="Calibri" charset="0"/>
                          <a:ea typeface="ＭＳ Ｐゴシック" charset="0"/>
                          <a:cs typeface="Arial" charset="0"/>
                        </a:rPr>
                        <a:t>’</a:t>
                      </a:r>
                      <a:r>
                        <a:rPr kumimoji="0" lang="fr-FR" sz="200" b="1" i="0" u="none" strike="noStrike" cap="none" normalizeH="0" baseline="0">
                          <a:ln>
                            <a:noFill/>
                          </a:ln>
                          <a:solidFill>
                            <a:srgbClr val="000000"/>
                          </a:solidFill>
                          <a:effectLst/>
                          <a:latin typeface="Calibri" charset="0"/>
                          <a:ea typeface="ＭＳ Ｐゴシック" charset="0"/>
                          <a:cs typeface="Arial" charset="0"/>
                        </a:rPr>
                        <a:t>un objet communicant</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hMerge="1">
                  <a:txBody>
                    <a:bodyPr/>
                    <a:lstStyle/>
                    <a:p>
                      <a:endParaRPr lang="fr-FR"/>
                    </a:p>
                  </a:txBody>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2"/>
                  </a:ext>
                </a:extLst>
              </a:tr>
              <a:tr h="71438">
                <a:tc rowSpan="6">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2 - les méthodes et outils pour apprendre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5</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Mobiliser des outils numériques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Réaliser, de manière collaborative, le prototype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objet pour valider une solution.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DIC.2.1.1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Prototypage rapide de structures et de circuits de commande à partir de cartes standard.</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3"/>
                  </a:ext>
                </a:extLst>
              </a:tr>
              <a:tr h="444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5.1</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Simuler numériquement la structure et/ou le comportement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objet.</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MSOST.2.2</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4"/>
                  </a:ext>
                </a:extLst>
              </a:tr>
              <a:tr h="444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5.2</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Organiser, structurer et stocker des ressources numériques.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DIC.1.6</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5"/>
                  </a:ext>
                </a:extLst>
              </a:tr>
              <a:tr h="523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5.3</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Lire, utiliser et produire des représentations numériques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objets.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OTSCIS.2.2</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just"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Les objets techniques, les services et les changements induits dans la société</a:t>
                      </a: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6"/>
                  </a:ext>
                </a:extLst>
              </a:tr>
              <a:tr h="317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5.4</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Piloter un système connecté localement ou à distance.</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IP.2.2</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Attendus de fin de cycle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2CDD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7"/>
                  </a:ext>
                </a:extLst>
              </a:tr>
              <a:tr h="444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5.5</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Modifier ou paramétrer le fonctionnement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objet communicant.</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Comparer et commenter les évolutions des objets et systèmes.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8"/>
                  </a:ext>
                </a:extLst>
              </a:tr>
              <a:tr h="31750">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3 - la formation de la personne et du citoyen</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6</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Adopter un comportement éthique et responsable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Exprimer sa pensée à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aide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outils de description adaptés. </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9"/>
                  </a:ext>
                </a:extLst>
              </a:tr>
              <a:tr h="47625">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5 - les représentations du monde et l'activité humaine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6.1</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Développer les bonnes pratiques de l</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usage des objets communicants.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OTSCIS.1.3</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Développer les bonnes pratiques de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usage des objets communicants.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30"/>
                  </a:ext>
                </a:extLst>
              </a:tr>
              <a:tr h="44450">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6.2</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Analyser l</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impact environnemental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objet et de ses constituants.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OTSCIS.1.2</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Compétences</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Connaissances </a:t>
                      </a:r>
                    </a:p>
                  </a:txBody>
                  <a:tcPr marL="1307" marR="1307" marT="1307" marB="0" anchor="b"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31"/>
                  </a:ext>
                </a:extLst>
              </a:tr>
              <a:tr h="38100">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6.3</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Analyser le cycle de vie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objet.</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OTSCIS.1.1</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OTSCIS.1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Comparer et commenter les évolutions des objets et systèmes</a:t>
                      </a:r>
                    </a:p>
                  </a:txBody>
                  <a:tcPr marL="1307" marR="1307" marT="1307" marB="0" anchor="ctr"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
                      </a:r>
                    </a:p>
                  </a:txBody>
                  <a:tcPr marL="1307" marR="1307" marT="1307"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Repères de progressivité</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32"/>
                  </a:ext>
                </a:extLst>
              </a:tr>
              <a:tr h="31750">
                <a:tc rowSpan="3">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5 - les représentations du monde et l'activité humaine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7</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Se situer dans l</a:t>
                      </a:r>
                      <a:r>
                        <a:rPr kumimoji="0" lang="ja-JP" altLang="fr-FR" sz="100" b="1" i="0" u="none" strike="noStrike" cap="none" normalizeH="0" baseline="0">
                          <a:ln>
                            <a:noFill/>
                          </a:ln>
                          <a:solidFill>
                            <a:srgbClr val="000000"/>
                          </a:solidFill>
                          <a:effectLst/>
                          <a:latin typeface="Calibri" charset="0"/>
                          <a:ea typeface="ＭＳ Ｐゴシック" charset="0"/>
                          <a:cs typeface="Arial" charset="0"/>
                        </a:rPr>
                        <a:t>’</a:t>
                      </a:r>
                      <a:r>
                        <a:rPr kumimoji="0" lang="fr-FR" sz="100" b="1" i="0" u="none" strike="noStrike" cap="none" normalizeH="0" baseline="0">
                          <a:ln>
                            <a:noFill/>
                          </a:ln>
                          <a:solidFill>
                            <a:srgbClr val="000000"/>
                          </a:solidFill>
                          <a:effectLst/>
                          <a:latin typeface="Calibri" charset="0"/>
                          <a:ea typeface="ＭＳ Ｐゴシック" charset="0"/>
                          <a:cs typeface="Arial" charset="0"/>
                        </a:rPr>
                        <a:t>espace et dans le temps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Regrouper des objets en familles et lignées.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évolution des objets.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rowSpan="5" gridSpan="4">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Cette thématique a vocation à conduire les élèves à comparer et analyser les objets et systèmes techniques. Considérant que la technologie n</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est pas extérieure à la société, il s</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agit de nouer des liens avec le monde social. C</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est à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occasion de croisements disciplinaires et en traitant de questions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actualité que cette thématique devient « matière » à relier et à contextualiser. La notion de respect des usages des objets communicants inclut le respect de la propriété intellectuelle dans le cadre de productions originales et personnelles. Elle interroge les élèves sur le respect dû à chaque individu dans et en dehors de la classe.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5" hMerge="1">
                  <a:txBody>
                    <a:bodyPr/>
                    <a:lstStyle/>
                    <a:p>
                      <a:endParaRPr lang="fr-FR"/>
                    </a:p>
                  </a:txBody>
                  <a:tcPr/>
                </a:tc>
                <a:tc rowSpan="5" hMerge="1">
                  <a:txBody>
                    <a:bodyPr/>
                    <a:lstStyle/>
                    <a:p>
                      <a:endParaRPr lang="fr-FR"/>
                    </a:p>
                  </a:txBody>
                  <a:tcPr/>
                </a:tc>
                <a:tc rowSpan="5" hMerge="1">
                  <a:txBody>
                    <a:bodyPr/>
                    <a:lstStyle/>
                    <a:p>
                      <a:endParaRPr lang="fr-FR"/>
                    </a:p>
                  </a:txBody>
                  <a:tcPr/>
                </a:tc>
                <a:extLst>
                  <a:ext uri="{0D108BD9-81ED-4DB2-BD59-A6C34878D82A}">
                    <a16:rowId xmlns:a16="http://schemas.microsoft.com/office/drawing/2014/main" val="10033"/>
                  </a:ext>
                </a:extLst>
              </a:tr>
              <a:tr h="523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7.1</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Regrouper des objets en familles et lignées.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OTSCIS.1.1</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Impacts sociétaux et environnementaux dus aux objets.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34"/>
                  </a:ext>
                </a:extLst>
              </a:tr>
              <a:tr h="650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7.2</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Relier les évolutions technologiques aux inventions et innovations qui marquent des ruptures dans les solutions techniques. </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OTSCIS.1.2</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OTSCIS.1.1.3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Cycle de vie.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35"/>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OTSCIS.1.1.4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Les règles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usage raisonné des objets communicants respectant la propriété intellectuelle et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intégrité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autrui.</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36"/>
                  </a:ext>
                </a:extLst>
              </a:tr>
              <a:tr h="9048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2">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Arial" charset="0"/>
                          <a:ea typeface="ＭＳ Ｐゴシック" charset="0"/>
                          <a:cs typeface="Arial" charset="0"/>
                        </a:rPr>
                        <a:t>Les compétences suivantes, spécifiques au programme de technologie, ne sont pas citées dans le tableau des compétences travaillées mais elles permettent néanmoins de travailler certaines compétences du socle commun.</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Relier les évolutions technologiques aux inventions et innovations qui marquent des ruptures dans les solutions techniques.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lnTlToBr>
                      <a:noFill/>
                    </a:lnTlToBr>
                    <a:lnBlToTr>
                      <a:noFill/>
                    </a:lnBlToTr>
                    <a:solidFill>
                      <a:srgbClr val="FFFFFF"/>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37"/>
                  </a:ext>
                </a:extLst>
              </a:tr>
              <a:tr h="952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2">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Compétences spécifiques au programme de technologie</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AEEF3"/>
                    </a:solidFill>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Comparer et commenter les évolutions des objets en articulant différents points de vue : fonctionnel, structurel, environnemental, technique, scientifique, social, historique, économique.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38"/>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FF"/>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CS 1.5</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 Respecter une procédure de travail garantissant un résultat en respectant les règles de sécurité et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utilisation des outils mis à disposition.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B7DEE8"/>
                    </a:solid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Élaborer un document qui synthétise ces comparaisons et ces commentaires.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OTSCIS.1.4.1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Outils numériques de présentation.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39"/>
                  </a:ext>
                </a:extLst>
              </a:tr>
              <a:tr h="44450">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FF"/>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CS 1.6</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Analyser le fonctionnement et la structure d</a:t>
                      </a:r>
                      <a:r>
                        <a:rPr kumimoji="0" lang="ja-JP" altLang="fr-FR" sz="100" b="0" i="0" u="none" strike="noStrike" cap="none" normalizeH="0" baseline="0">
                          <a:ln>
                            <a:noFill/>
                          </a:ln>
                          <a:solidFill>
                            <a:srgbClr val="00000A"/>
                          </a:solidFill>
                          <a:effectLst/>
                          <a:latin typeface="Calibri" charset="0"/>
                          <a:ea typeface="ＭＳ Ｐゴシック" charset="0"/>
                          <a:cs typeface="Arial" charset="0"/>
                        </a:rPr>
                        <a:t>’</a:t>
                      </a:r>
                      <a:r>
                        <a:rPr kumimoji="0" lang="fr-FR" sz="100" b="0" i="0" u="none" strike="noStrike" cap="none" normalizeH="0" baseline="0">
                          <a:ln>
                            <a:noFill/>
                          </a:ln>
                          <a:solidFill>
                            <a:srgbClr val="00000A"/>
                          </a:solidFill>
                          <a:effectLst/>
                          <a:latin typeface="Calibri" charset="0"/>
                          <a:ea typeface="ＭＳ Ｐゴシック" charset="0"/>
                          <a:cs typeface="Arial" charset="0"/>
                        </a:rPr>
                        <a:t>un objet, identifier les entrées et sorties.</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OTSCIS.1.4.2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Charte graphique.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0"/>
                  </a:ext>
                </a:extLst>
              </a:tr>
              <a:tr h="44450">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FF"/>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CS 1.7</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Interpréter des résultats expérimentaux, en tirer une conclusion et la communiquer en argumentant.</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MSOST.1.7</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OTSCIS.2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A"/>
                          </a:solidFill>
                          <a:effectLst/>
                          <a:latin typeface="Calibri" charset="0"/>
                          <a:ea typeface="ＭＳ Ｐゴシック" charset="0"/>
                          <a:cs typeface="Arial" charset="0"/>
                        </a:rPr>
                        <a:t>Exprimer sa pensée à l</a:t>
                      </a:r>
                      <a:r>
                        <a:rPr kumimoji="0" lang="ja-JP" altLang="fr-FR" sz="200" b="1" i="0" u="none" strike="noStrike" cap="none" normalizeH="0" baseline="0">
                          <a:ln>
                            <a:noFill/>
                          </a:ln>
                          <a:solidFill>
                            <a:srgbClr val="00000A"/>
                          </a:solidFill>
                          <a:effectLst/>
                          <a:latin typeface="Calibri" charset="0"/>
                          <a:ea typeface="ＭＳ Ｐゴシック" charset="0"/>
                          <a:cs typeface="Arial" charset="0"/>
                        </a:rPr>
                        <a:t>’</a:t>
                      </a:r>
                      <a:r>
                        <a:rPr kumimoji="0" lang="fr-FR" sz="200" b="1" i="0" u="none" strike="noStrike" cap="none" normalizeH="0" baseline="0">
                          <a:ln>
                            <a:noFill/>
                          </a:ln>
                          <a:solidFill>
                            <a:srgbClr val="00000A"/>
                          </a:solidFill>
                          <a:effectLst/>
                          <a:latin typeface="Calibri" charset="0"/>
                          <a:ea typeface="ＭＳ Ｐゴシック" charset="0"/>
                          <a:cs typeface="Arial" charset="0"/>
                        </a:rPr>
                        <a:t>aide d</a:t>
                      </a:r>
                      <a:r>
                        <a:rPr kumimoji="0" lang="ja-JP" altLang="fr-FR" sz="200" b="1" i="0" u="none" strike="noStrike" cap="none" normalizeH="0" baseline="0">
                          <a:ln>
                            <a:noFill/>
                          </a:ln>
                          <a:solidFill>
                            <a:srgbClr val="00000A"/>
                          </a:solidFill>
                          <a:effectLst/>
                          <a:latin typeface="Calibri" charset="0"/>
                          <a:ea typeface="ＭＳ Ｐゴシック" charset="0"/>
                          <a:cs typeface="Arial" charset="0"/>
                        </a:rPr>
                        <a:t>’</a:t>
                      </a:r>
                      <a:r>
                        <a:rPr kumimoji="0" lang="fr-FR" sz="200" b="1" i="0" u="none" strike="noStrike" cap="none" normalizeH="0" baseline="0">
                          <a:ln>
                            <a:noFill/>
                          </a:ln>
                          <a:solidFill>
                            <a:srgbClr val="00000A"/>
                          </a:solidFill>
                          <a:effectLst/>
                          <a:latin typeface="Calibri" charset="0"/>
                          <a:ea typeface="ＭＳ Ｐゴシック" charset="0"/>
                          <a:cs typeface="Arial" charset="0"/>
                        </a:rPr>
                        <a:t>outils de description adaptés</a:t>
                      </a:r>
                    </a:p>
                  </a:txBody>
                  <a:tcPr marL="1307" marR="1307" marT="1307" marB="0" anchor="ctr"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6DDE8"/>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1"/>
                  </a:ext>
                </a:extLst>
              </a:tr>
              <a:tr h="63500">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FF"/>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CS 1.8</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 Utiliser une modélisation pour comprendre, formaliser, partager, construire, investiguer, prouver.</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rowSpan="4">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Exprimer sa pensée à l</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aide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outils de description adaptés : croquis, schémas, graphes, diagrammes, tableaux.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Croquis à main levée.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2"/>
                  </a:ext>
                </a:extLst>
              </a:tr>
              <a:tr h="57150">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FF"/>
                    </a:solidFill>
                  </a:tcPr>
                </a:tc>
                <a:tc gridSpan="6">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Différents schémas.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3"/>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CS 5.6</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Comprendre le fonctionnement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réseau informatique.</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OTSCIS.2.1.3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Carte heuristique.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4"/>
                  </a:ext>
                </a:extLst>
              </a:tr>
              <a:tr h="6508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CS 5.7</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just" defTabSz="457200" rtl="0" eaLnBrk="1" fontAlgn="ctr"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Analyser le comportement attendu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système réel et décomposer le problème posé en sous-problèmes afin de structurer un programme de commande.</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OTSCIS.2.1.4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Notion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algorithme.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5"/>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Lire, utiliser et produire, à l</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aide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outils de représentation numérique, des choix de solutions sous forme de dessins ou de schémas.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Outils numériques de description des objets techniques.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6"/>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7"/>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8"/>
                  </a:ext>
                </a:extLst>
              </a:tr>
              <a:tr h="4762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gridSpan="2">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1" u="none" strike="noStrike" cap="none" normalizeH="0" baseline="0">
                          <a:ln>
                            <a:noFill/>
                          </a:ln>
                          <a:solidFill>
                            <a:srgbClr val="000000"/>
                          </a:solidFill>
                          <a:effectLst/>
                          <a:latin typeface="Arial" charset="0"/>
                          <a:ea typeface="ＭＳ Ｐゴシック" charset="0"/>
                          <a:cs typeface="Arial" charset="0"/>
                        </a:rPr>
                        <a:t>Compétences travaillées</a:t>
                      </a: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just"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La modélisation et la simulation des objets et systèmes techniques </a:t>
                      </a: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9"/>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Arial" charset="0"/>
                          <a:ea typeface="ＭＳ Ｐゴシック" charset="0"/>
                          <a:cs typeface="Arial" charset="0"/>
                        </a:rPr>
                        <a:t>26</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Arial" charset="0"/>
                          <a:ea typeface="ＭＳ Ｐゴシック" charset="0"/>
                          <a:cs typeface="Arial" charset="0"/>
                        </a:rPr>
                        <a:t>organisées en 7 parties, CT1.1 à CT7.2 (colonne B)</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FFFFFF"/>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Attendus de fin de cycle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2CDD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50"/>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Analyser le fonctionnement et la structure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un objet.</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51"/>
                  </a:ext>
                </a:extLst>
              </a:tr>
              <a:tr h="4762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Utiliser une modélisation et simuler le comportement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un objet.</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52"/>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Compétences</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Connaissances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53"/>
                  </a:ext>
                </a:extLst>
              </a:tr>
              <a:tr h="36513">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MSOST.1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A"/>
                          </a:solidFill>
                          <a:effectLst/>
                          <a:latin typeface="Calibri" charset="0"/>
                          <a:ea typeface="ＭＳ Ｐゴシック" charset="0"/>
                          <a:cs typeface="Arial" charset="0"/>
                        </a:rPr>
                        <a:t>Analyser le fonctionnement et la structure d</a:t>
                      </a:r>
                      <a:r>
                        <a:rPr kumimoji="0" lang="ja-JP" altLang="fr-FR" sz="200" b="1" i="0" u="none" strike="noStrike" cap="none" normalizeH="0" baseline="0">
                          <a:ln>
                            <a:noFill/>
                          </a:ln>
                          <a:solidFill>
                            <a:srgbClr val="00000A"/>
                          </a:solidFill>
                          <a:effectLst/>
                          <a:latin typeface="Calibri" charset="0"/>
                          <a:ea typeface="ＭＳ Ｐゴシック" charset="0"/>
                          <a:cs typeface="Arial" charset="0"/>
                        </a:rPr>
                        <a:t>’</a:t>
                      </a:r>
                      <a:r>
                        <a:rPr kumimoji="0" lang="fr-FR" sz="200" b="1" i="0" u="none" strike="noStrike" cap="none" normalizeH="0" baseline="0">
                          <a:ln>
                            <a:noFill/>
                          </a:ln>
                          <a:solidFill>
                            <a:srgbClr val="00000A"/>
                          </a:solidFill>
                          <a:effectLst/>
                          <a:latin typeface="Calibri" charset="0"/>
                          <a:ea typeface="ＭＳ Ｐゴシック" charset="0"/>
                          <a:cs typeface="Arial" charset="0"/>
                        </a:rPr>
                        <a:t>un objet</a:t>
                      </a:r>
                    </a:p>
                  </a:txBody>
                  <a:tcPr marL="1307" marR="1307" marT="1307" marB="0" anchor="ctr"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
                      </a:r>
                    </a:p>
                  </a:txBody>
                  <a:tcPr marL="1307" marR="1307" marT="1307"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Repères de progressivité</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54"/>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gridSpan="2">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1" u="none" strike="noStrike" cap="none" normalizeH="0" baseline="0">
                          <a:ln>
                            <a:noFill/>
                          </a:ln>
                          <a:solidFill>
                            <a:srgbClr val="000000"/>
                          </a:solidFill>
                          <a:effectLst/>
                          <a:latin typeface="Arial" charset="0"/>
                          <a:ea typeface="ＭＳ Ｐゴシック" charset="0"/>
                          <a:cs typeface="Arial" charset="0"/>
                        </a:rPr>
                        <a:t>Programme</a:t>
                      </a: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rowSpan="2">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rowSpan="2">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Respecter une procédure de travail garantissant un résultat en respectant les règles de sécurité et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utilisation des outils mis à disposition.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Procédures, protocoles.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rowSpan="11" gridSpan="4">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Un modèle numérique est une représentation virtuelle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objet technique, réalisée en vue de valider des éléments de solutions préalablement imaginés ou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en étudier certains aspects. Il ne s</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agit pas «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apprendre des modèles » mais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apprendre à utiliser des modèles, voire à créer un modèle géométrique.</a:t>
                      </a:r>
                      <a:br>
                        <a:rPr kumimoji="0" lang="fr-FR" sz="200" b="0" i="0" u="none" strike="noStrike" cap="none" normalizeH="0" baseline="0">
                          <a:ln>
                            <a:noFill/>
                          </a:ln>
                          <a:solidFill>
                            <a:srgbClr val="000000"/>
                          </a:solidFill>
                          <a:effectLst/>
                          <a:latin typeface="Calibri" charset="0"/>
                          <a:ea typeface="ＭＳ Ｐゴシック" charset="0"/>
                          <a:cs typeface="Arial" charset="0"/>
                        </a:rPr>
                      </a:br>
                      <a:r>
                        <a:rPr kumimoji="0" lang="fr-FR" sz="200" b="0" i="0" u="none" strike="noStrike" cap="none" normalizeH="0" baseline="0">
                          <a:ln>
                            <a:noFill/>
                          </a:ln>
                          <a:solidFill>
                            <a:srgbClr val="000000"/>
                          </a:solidFill>
                          <a:effectLst/>
                          <a:latin typeface="Calibri" charset="0"/>
                          <a:ea typeface="ＭＳ Ｐゴシック" charset="0"/>
                          <a:cs typeface="Arial" charset="0"/>
                        </a:rPr>
                        <a:t>Dans un premier temps, les activités de modélisation seront conduites sur des objets techniques connus des élèves. On privilégiera tout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abord les modèles à valeur explicative puis les modèles pour construire.</a:t>
                      </a:r>
                      <a:br>
                        <a:rPr kumimoji="0" lang="fr-FR" sz="200" b="0" i="0" u="none" strike="noStrike" cap="none" normalizeH="0" baseline="0">
                          <a:ln>
                            <a:noFill/>
                          </a:ln>
                          <a:solidFill>
                            <a:srgbClr val="000000"/>
                          </a:solidFill>
                          <a:effectLst/>
                          <a:latin typeface="Calibri" charset="0"/>
                          <a:ea typeface="ＭＳ Ｐゴシック" charset="0"/>
                          <a:cs typeface="Arial" charset="0"/>
                        </a:rPr>
                      </a:br>
                      <a:r>
                        <a:rPr kumimoji="0" lang="fr-FR" sz="200" b="0" i="0" u="none" strike="noStrike" cap="none" normalizeH="0" baseline="0">
                          <a:ln>
                            <a:noFill/>
                          </a:ln>
                          <a:solidFill>
                            <a:srgbClr val="000000"/>
                          </a:solidFill>
                          <a:effectLst/>
                          <a:latin typeface="Calibri" charset="0"/>
                          <a:ea typeface="ＭＳ Ｐゴシック" charset="0"/>
                          <a:cs typeface="Arial" charset="0"/>
                        </a:rPr>
                        <a:t>En fin de cycle,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accent sera mis sur les hypothèses retenues pour utiliser une modélisation de comportement fournie et sur la nécessité de prendre en compte ces hypothèses pour interpréter les résultats de la simulation. Il sera pertinent de montrer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influence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ou deux paramètres sur les résultats obtenus afin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initier une réflexion sur la validité des résultats.</a:t>
                      </a:r>
                      <a:br>
                        <a:rPr kumimoji="0" lang="fr-FR" sz="200" b="0" i="0" u="none" strike="noStrike" cap="none" normalizeH="0" baseline="0">
                          <a:ln>
                            <a:noFill/>
                          </a:ln>
                          <a:solidFill>
                            <a:srgbClr val="000000"/>
                          </a:solidFill>
                          <a:effectLst/>
                          <a:latin typeface="Calibri" charset="0"/>
                          <a:ea typeface="ＭＳ Ｐゴシック" charset="0"/>
                          <a:cs typeface="Arial" charset="0"/>
                        </a:rPr>
                      </a:b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11" hMerge="1">
                  <a:txBody>
                    <a:bodyPr/>
                    <a:lstStyle/>
                    <a:p>
                      <a:endParaRPr lang="fr-FR"/>
                    </a:p>
                  </a:txBody>
                  <a:tcPr/>
                </a:tc>
                <a:tc rowSpan="11" hMerge="1">
                  <a:txBody>
                    <a:bodyPr/>
                    <a:lstStyle/>
                    <a:p>
                      <a:endParaRPr lang="fr-FR"/>
                    </a:p>
                  </a:txBody>
                  <a:tcPr/>
                </a:tc>
                <a:tc rowSpan="11" hMerge="1">
                  <a:txBody>
                    <a:bodyPr/>
                    <a:lstStyle/>
                    <a:p>
                      <a:endParaRPr lang="fr-FR"/>
                    </a:p>
                  </a:txBody>
                  <a:tcPr/>
                </a:tc>
                <a:extLst>
                  <a:ext uri="{0D108BD9-81ED-4DB2-BD59-A6C34878D82A}">
                    <a16:rowId xmlns:a16="http://schemas.microsoft.com/office/drawing/2014/main" val="10055"/>
                  </a:ext>
                </a:extLst>
              </a:tr>
              <a:tr h="42863">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rowSpan="5" gridSpan="4">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Les objectifs de formation du cycle 4 en technologie s</a:t>
                      </a:r>
                      <a:r>
                        <a:rPr kumimoji="0" lang="ja-JP" altLang="fr-FR" sz="200" b="0" i="0" u="none" strike="noStrike" cap="none" normalizeH="0" baseline="0">
                          <a:ln>
                            <a:noFill/>
                          </a:ln>
                          <a:solidFill>
                            <a:srgbClr val="000000"/>
                          </a:solidFill>
                          <a:effectLst/>
                          <a:latin typeface="Arial" charset="0"/>
                          <a:ea typeface="ＭＳ Ｐゴシック" charset="0"/>
                          <a:cs typeface="Arial" charset="0"/>
                        </a:rPr>
                        <a:t>’</a:t>
                      </a:r>
                      <a:r>
                        <a:rPr kumimoji="0" lang="fr-FR" sz="200" b="0" i="0" u="none" strike="noStrike" cap="none" normalizeH="0" baseline="0">
                          <a:ln>
                            <a:noFill/>
                          </a:ln>
                          <a:solidFill>
                            <a:srgbClr val="000000"/>
                          </a:solidFill>
                          <a:effectLst/>
                          <a:latin typeface="Arial" charset="0"/>
                          <a:ea typeface="ＭＳ Ｐゴシック" charset="0"/>
                          <a:cs typeface="Arial" charset="0"/>
                        </a:rPr>
                        <a:t>organisent autour de </a:t>
                      </a:r>
                      <a:r>
                        <a:rPr kumimoji="0" lang="fr-FR" sz="200" b="1" i="0" u="none" strike="noStrike" cap="none" normalizeH="0" baseline="0">
                          <a:ln>
                            <a:noFill/>
                          </a:ln>
                          <a:solidFill>
                            <a:srgbClr val="000000"/>
                          </a:solidFill>
                          <a:effectLst/>
                          <a:latin typeface="Arial" charset="0"/>
                          <a:ea typeface="ＭＳ Ｐゴシック" charset="0"/>
                          <a:cs typeface="Arial" charset="0"/>
                        </a:rPr>
                        <a:t>trois grandes thématiques </a:t>
                      </a:r>
                      <a:r>
                        <a:rPr kumimoji="0" lang="fr-FR" sz="200" b="0" i="0" u="none" strike="noStrike" cap="none" normalizeH="0" baseline="0">
                          <a:ln>
                            <a:noFill/>
                          </a:ln>
                          <a:solidFill>
                            <a:srgbClr val="000000"/>
                          </a:solidFill>
                          <a:effectLst/>
                          <a:latin typeface="Arial" charset="0"/>
                          <a:ea typeface="ＭＳ Ｐゴシック" charset="0"/>
                          <a:cs typeface="Arial" charset="0"/>
                        </a:rPr>
                        <a:t>issues de trois dimensions </a:t>
                      </a:r>
                      <a:r>
                        <a:rPr kumimoji="0" lang="fr-FR" sz="200" b="1" i="0" u="none" strike="noStrike" cap="none" normalizeH="0" baseline="0">
                          <a:ln>
                            <a:noFill/>
                          </a:ln>
                          <a:solidFill>
                            <a:srgbClr val="000000"/>
                          </a:solidFill>
                          <a:effectLst/>
                          <a:latin typeface="Arial" charset="0"/>
                          <a:ea typeface="ＭＳ Ｐゴシック" charset="0"/>
                          <a:cs typeface="Arial" charset="0"/>
                        </a:rPr>
                        <a:t> : le design, l</a:t>
                      </a:r>
                      <a:r>
                        <a:rPr kumimoji="0" lang="ja-JP" altLang="fr-FR" sz="200" b="1" i="0" u="none" strike="noStrike" cap="none" normalizeH="0" baseline="0">
                          <a:ln>
                            <a:noFill/>
                          </a:ln>
                          <a:solidFill>
                            <a:srgbClr val="000000"/>
                          </a:solidFill>
                          <a:effectLst/>
                          <a:latin typeface="Arial" charset="0"/>
                          <a:ea typeface="ＭＳ Ｐゴシック" charset="0"/>
                          <a:cs typeface="Arial" charset="0"/>
                        </a:rPr>
                        <a:t>’</a:t>
                      </a:r>
                      <a:r>
                        <a:rPr kumimoji="0" lang="fr-FR" sz="200" b="1" i="0" u="none" strike="noStrike" cap="none" normalizeH="0" baseline="0">
                          <a:ln>
                            <a:noFill/>
                          </a:ln>
                          <a:solidFill>
                            <a:srgbClr val="000000"/>
                          </a:solidFill>
                          <a:effectLst/>
                          <a:latin typeface="Arial" charset="0"/>
                          <a:ea typeface="ＭＳ Ｐゴシック" charset="0"/>
                          <a:cs typeface="Arial" charset="0"/>
                        </a:rPr>
                        <a:t>innovation, la créativité </a:t>
                      </a:r>
                      <a:r>
                        <a:rPr kumimoji="0" lang="fr-FR" sz="200" b="0" i="0" u="none" strike="noStrike" cap="none" normalizeH="0" baseline="0">
                          <a:ln>
                            <a:noFill/>
                          </a:ln>
                          <a:solidFill>
                            <a:srgbClr val="000000"/>
                          </a:solidFill>
                          <a:effectLst/>
                          <a:latin typeface="Arial" charset="0"/>
                          <a:ea typeface="ＭＳ Ｐゴシック" charset="0"/>
                          <a:cs typeface="Arial" charset="0"/>
                        </a:rPr>
                        <a:t>; </a:t>
                      </a:r>
                      <a:r>
                        <a:rPr kumimoji="0" lang="fr-FR" sz="200" b="1" i="0" u="none" strike="noStrike" cap="none" normalizeH="0" baseline="0">
                          <a:ln>
                            <a:noFill/>
                          </a:ln>
                          <a:solidFill>
                            <a:srgbClr val="000000"/>
                          </a:solidFill>
                          <a:effectLst/>
                          <a:latin typeface="Arial" charset="0"/>
                          <a:ea typeface="ＭＳ Ｐゴシック" charset="0"/>
                          <a:cs typeface="Arial" charset="0"/>
                        </a:rPr>
                        <a:t>les objets techniques, les services et les changements induits dans la société ; la modélisation et la simulation des objets techniques. Un enseignement d</a:t>
                      </a:r>
                      <a:r>
                        <a:rPr kumimoji="0" lang="ja-JP" altLang="fr-FR" sz="200" b="1" i="0" u="none" strike="noStrike" cap="none" normalizeH="0" baseline="0">
                          <a:ln>
                            <a:noFill/>
                          </a:ln>
                          <a:solidFill>
                            <a:srgbClr val="000000"/>
                          </a:solidFill>
                          <a:effectLst/>
                          <a:latin typeface="Arial" charset="0"/>
                          <a:ea typeface="ＭＳ Ｐゴシック" charset="0"/>
                          <a:cs typeface="Arial" charset="0"/>
                        </a:rPr>
                        <a:t>’</a:t>
                      </a:r>
                      <a:r>
                        <a:rPr kumimoji="0" lang="fr-FR" sz="200" b="1" i="0" u="none" strike="noStrike" cap="none" normalizeH="0" baseline="0">
                          <a:ln>
                            <a:noFill/>
                          </a:ln>
                          <a:solidFill>
                            <a:srgbClr val="000000"/>
                          </a:solidFill>
                          <a:effectLst/>
                          <a:latin typeface="Arial" charset="0"/>
                          <a:ea typeface="ＭＳ Ｐゴシック" charset="0"/>
                          <a:cs typeface="Arial" charset="0"/>
                        </a:rPr>
                        <a:t>informatique est dispensé à la fois dans le cadre des mathématiques et de la technologie (considéré comme une 4</a:t>
                      </a:r>
                      <a:r>
                        <a:rPr kumimoji="0" lang="fr-FR" sz="200" b="1" i="0" u="none" strike="noStrike" cap="none" normalizeH="0" baseline="30000">
                          <a:ln>
                            <a:noFill/>
                          </a:ln>
                          <a:solidFill>
                            <a:srgbClr val="000000"/>
                          </a:solidFill>
                          <a:effectLst/>
                          <a:latin typeface="Arial" charset="0"/>
                          <a:ea typeface="ＭＳ Ｐゴシック" charset="0"/>
                          <a:cs typeface="Arial" charset="0"/>
                        </a:rPr>
                        <a:t>e</a:t>
                      </a:r>
                      <a:r>
                        <a:rPr kumimoji="0" lang="fr-FR" sz="200" b="1" i="0" u="none" strike="noStrike" cap="none" normalizeH="0" baseline="0">
                          <a:ln>
                            <a:noFill/>
                          </a:ln>
                          <a:solidFill>
                            <a:srgbClr val="000000"/>
                          </a:solidFill>
                          <a:effectLst/>
                          <a:latin typeface="Arial" charset="0"/>
                          <a:ea typeface="ＭＳ Ｐゴシック" charset="0"/>
                          <a:cs typeface="Arial" charset="0"/>
                        </a:rPr>
                        <a:t> thématique)</a:t>
                      </a: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5" hMerge="1">
                  <a:txBody>
                    <a:bodyPr/>
                    <a:lstStyle/>
                    <a:p>
                      <a:endParaRPr lang="fr-FR"/>
                    </a:p>
                  </a:txBody>
                  <a:tcPr/>
                </a:tc>
                <a:tc rowSpan="5" hMerge="1">
                  <a:txBody>
                    <a:bodyPr/>
                    <a:lstStyle/>
                    <a:p>
                      <a:endParaRPr lang="fr-FR"/>
                    </a:p>
                  </a:txBody>
                  <a:tcPr/>
                </a:tc>
                <a:tc rowSpan="5"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Ergonomie.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56"/>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Associer des solutions techniques à des fonctions.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Analyse fonctionnelle systémique.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57"/>
                  </a:ext>
                </a:extLst>
              </a:tr>
              <a:tr h="4762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rowSpan="4">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rowSpan="4">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Analyser le fonctionnement et la structure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un objet, identifier les entrées et sorties.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MSOST.1.3.1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Représentation fonctionnelle des systèmes.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58"/>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MSOST.1.3.2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Structure des systèmes.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59"/>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MSOST.1.3.3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Chaîne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énergie.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60"/>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endParaRPr kumimoji="0" lang="fr-FR" sz="200" b="1"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MSOST.1.3.4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Chaîne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information.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61"/>
                  </a:ext>
                </a:extLst>
              </a:tr>
              <a:tr h="5397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gridSpan="2">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1" u="none" strike="noStrike" cap="none" normalizeH="0" baseline="0">
                          <a:ln>
                            <a:noFill/>
                          </a:ln>
                          <a:solidFill>
                            <a:srgbClr val="000000"/>
                          </a:solidFill>
                          <a:effectLst/>
                          <a:latin typeface="Arial" charset="0"/>
                          <a:ea typeface="ＭＳ Ｐゴシック" charset="0"/>
                          <a:cs typeface="Arial" charset="0"/>
                        </a:rPr>
                        <a:t>Compétences spécifiques au programme de technologie</a:t>
                      </a: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rowSpan="4">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rowSpan="4">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Identifier le(s) matériau(x), les flux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énergie et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information sur un objet et décrire les transformations qui s</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opèrent.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MSOST.1.4.1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Familles de matériaux avec leurs principales caractéristiques.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62"/>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Arial" charset="0"/>
                          <a:ea typeface="ＭＳ Ｐゴシック" charset="0"/>
                          <a:cs typeface="Arial" charset="0"/>
                        </a:rPr>
                        <a:t>6</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Arial" charset="0"/>
                          <a:ea typeface="ＭＳ Ｐゴシック" charset="0"/>
                          <a:cs typeface="Arial" charset="0"/>
                        </a:rPr>
                        <a:t>repérées CS1.5 à CS5.7 (colonne B)</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MSOST.1.4.2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Sources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énergies.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63"/>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Arial" charset="0"/>
                          <a:ea typeface="ＭＳ Ｐゴシック" charset="0"/>
                          <a:cs typeface="Arial" charset="0"/>
                        </a:rPr>
                        <a:t>Connaissances associées aux compétences</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MSOST.1.4.3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Chaîne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énergie.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64"/>
                  </a:ext>
                </a:extLst>
              </a:tr>
              <a:tr h="87313">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Arial" charset="0"/>
                          <a:ea typeface="ＭＳ Ｐゴシック" charset="0"/>
                          <a:cs typeface="Arial" charset="0"/>
                        </a:rPr>
                        <a:t>53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Arial" charset="0"/>
                          <a:ea typeface="ＭＳ Ｐゴシック" charset="0"/>
                          <a:cs typeface="Arial" charset="0"/>
                        </a:rPr>
                        <a:t>repérées DIC.1.1.1… (colonne K)</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MSOST.1.4.4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Chaîne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information.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65"/>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MSOST.1.5</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Décrire, en utilisant les outils et langages de descriptions adaptés, le fonctionnement, la structure et le comportement des objets.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MSOST.1.5.1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Outils de description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fonctionnement,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une structure et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comportement.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66"/>
                  </a:ext>
                </a:extLst>
              </a:tr>
              <a:tr h="5397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gridSpan="4">
                  <a:txBody>
                    <a:bodyPr/>
                    <a:lstStyle/>
                    <a:p>
                      <a:pPr marL="0" marR="0" lvl="0" indent="0" algn="ctr" defTabSz="457200" rtl="0" eaLnBrk="1" fontAlgn="t" latinLnBrk="0" hangingPunct="1">
                        <a:lnSpc>
                          <a:spcPct val="100000"/>
                        </a:lnSpc>
                        <a:spcBef>
                          <a:spcPct val="0"/>
                        </a:spcBef>
                        <a:spcAft>
                          <a:spcPct val="0"/>
                        </a:spcAft>
                        <a:buClrTx/>
                        <a:buSzTx/>
                        <a:buFontTx/>
                        <a:buNone/>
                        <a:tabLst/>
                      </a:pPr>
                      <a:endParaRPr kumimoji="0" lang="fr-FR" sz="200" b="0" i="1"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rowSpan="4">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MSOST.1.6</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rowSpan="4">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Mesurer des grandeurs de manière directe ou indirecte.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MSOST.1.6.1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Instruments de mesure usuels.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67"/>
                  </a:ext>
                </a:extLst>
              </a:tr>
              <a:tr h="6350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MSOST.1.6.2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Principe de fonctionnement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capteur,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codeur,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détecteur.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68"/>
                  </a:ext>
                </a:extLst>
              </a:tr>
              <a:tr h="4762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MSOST.1.6.3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Nature du signal : analogique ou numérique.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69"/>
                  </a:ext>
                </a:extLst>
              </a:tr>
              <a:tr h="4762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MSOST.1.6.4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Nature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une information : logique ou analogique.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0"/>
                  </a:ext>
                </a:extLst>
              </a:tr>
              <a:tr h="7937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MSOST.1.7</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Interpréter des résultats expérimentaux, en tirer une conclusion et la communiquer en argumentant.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MSOST.1.7.1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Notions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écarts entre les attentes fixées par le cahier des charges et les résultats de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expérimentation.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1"/>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gridSpan="3">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A"/>
                          </a:solidFill>
                          <a:effectLst/>
                          <a:latin typeface="Calibri" charset="0"/>
                          <a:ea typeface="ＭＳ Ｐゴシック" charset="0"/>
                          <a:cs typeface="Arial" charset="0"/>
                        </a:rPr>
                        <a:t>Utiliser une modélisation et simuler le comportement d</a:t>
                      </a:r>
                      <a:r>
                        <a:rPr kumimoji="0" lang="ja-JP" altLang="fr-FR" sz="200" b="1" i="0" u="none" strike="noStrike" cap="none" normalizeH="0" baseline="0">
                          <a:ln>
                            <a:noFill/>
                          </a:ln>
                          <a:solidFill>
                            <a:srgbClr val="00000A"/>
                          </a:solidFill>
                          <a:effectLst/>
                          <a:latin typeface="Calibri" charset="0"/>
                          <a:ea typeface="ＭＳ Ｐゴシック" charset="0"/>
                          <a:cs typeface="Arial" charset="0"/>
                        </a:rPr>
                        <a:t>’</a:t>
                      </a:r>
                      <a:r>
                        <a:rPr kumimoji="0" lang="fr-FR" sz="200" b="1" i="0" u="none" strike="noStrike" cap="none" normalizeH="0" baseline="0">
                          <a:ln>
                            <a:noFill/>
                          </a:ln>
                          <a:solidFill>
                            <a:srgbClr val="00000A"/>
                          </a:solidFill>
                          <a:effectLst/>
                          <a:latin typeface="Calibri" charset="0"/>
                          <a:ea typeface="ＭＳ Ｐゴシック" charset="0"/>
                          <a:cs typeface="Arial" charset="0"/>
                        </a:rPr>
                        <a:t>un objet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hMerge="1">
                  <a:txBody>
                    <a:bodyPr/>
                    <a:lstStyle/>
                    <a:p>
                      <a:endParaRPr lang="fr-FR"/>
                    </a:p>
                  </a:txBody>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2"/>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Utiliser une modélisation pour comprendre, formaliser, partager, construire, investiguer, prouver.</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MSOST.2.1.1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Outils de description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fonctionnement,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une structure et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comportement.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3"/>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MSOST.2.2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Simuler numériquement la structure et/ou le comportement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un objet. Interpréter le comportement de l</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objet technique et le communiquer en argumentant.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MSOST.2.2.1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Notions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écarts entre les attentes fixées par le cahier des charges et les résultats de la simulation.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4"/>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5"/>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6"/>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L</a:t>
                      </a:r>
                      <a:r>
                        <a:rPr kumimoji="0" lang="ja-JP" altLang="fr-FR" sz="200" b="1" i="0" u="none" strike="noStrike" cap="none" normalizeH="0" baseline="0">
                          <a:ln>
                            <a:noFill/>
                          </a:ln>
                          <a:solidFill>
                            <a:srgbClr val="31849B"/>
                          </a:solidFill>
                          <a:effectLst/>
                          <a:latin typeface="Calibri" charset="0"/>
                          <a:ea typeface="ＭＳ Ｐゴシック" charset="0"/>
                          <a:cs typeface="Arial" charset="0"/>
                        </a:rPr>
                        <a:t>’</a:t>
                      </a:r>
                      <a:r>
                        <a:rPr kumimoji="0" lang="fr-FR" sz="200" b="1" i="0" u="none" strike="noStrike" cap="none" normalizeH="0" baseline="0">
                          <a:ln>
                            <a:noFill/>
                          </a:ln>
                          <a:solidFill>
                            <a:srgbClr val="31849B"/>
                          </a:solidFill>
                          <a:effectLst/>
                          <a:latin typeface="Calibri" charset="0"/>
                          <a:ea typeface="ＭＳ Ｐゴシック" charset="0"/>
                          <a:cs typeface="Arial" charset="0"/>
                        </a:rPr>
                        <a:t>informatique et la programmation</a:t>
                      </a: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7"/>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Attendus de fin de cycle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2CDD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8"/>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Comprendre le fonctionnement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réseau informatique.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9"/>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Écrire, mettre au point et exécuter un programme.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80"/>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Compétences</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Connaissances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81"/>
                  </a:ext>
                </a:extLst>
              </a:tr>
              <a:tr h="36513">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IP.1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Comprendre le fonctionnement d</a:t>
                      </a:r>
                      <a:r>
                        <a:rPr kumimoji="0" lang="ja-JP" altLang="fr-FR" sz="200" b="1" i="0" u="none" strike="noStrike" cap="none" normalizeH="0" baseline="0">
                          <a:ln>
                            <a:noFill/>
                          </a:ln>
                          <a:solidFill>
                            <a:srgbClr val="000000"/>
                          </a:solidFill>
                          <a:effectLst/>
                          <a:latin typeface="Calibri" charset="0"/>
                          <a:ea typeface="ＭＳ Ｐゴシック" charset="0"/>
                          <a:cs typeface="Arial" charset="0"/>
                        </a:rPr>
                        <a:t>’</a:t>
                      </a:r>
                      <a:r>
                        <a:rPr kumimoji="0" lang="fr-FR" sz="200" b="1" i="0" u="none" strike="noStrike" cap="none" normalizeH="0" baseline="0">
                          <a:ln>
                            <a:noFill/>
                          </a:ln>
                          <a:solidFill>
                            <a:srgbClr val="000000"/>
                          </a:solidFill>
                          <a:effectLst/>
                          <a:latin typeface="Calibri" charset="0"/>
                          <a:ea typeface="ＭＳ Ｐゴシック" charset="0"/>
                          <a:cs typeface="Arial" charset="0"/>
                        </a:rPr>
                        <a:t>un réseau informatique</a:t>
                      </a:r>
                    </a:p>
                  </a:txBody>
                  <a:tcPr marL="1307" marR="1307" marT="1307" marB="0"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
                      </a:r>
                    </a:p>
                  </a:txBody>
                  <a:tcPr marL="1307" marR="1307" marT="1307"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Repères de progressivité :</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82"/>
                  </a:ext>
                </a:extLst>
              </a:tr>
              <a:tr h="7937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Comprendre le fonctionnement d'un réseau informatique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IP.1.1.1</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Composants d'un réseau, architecture d'un réseau local, moyens de connexion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moyen informatique.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rowSpan="2" gridSpan="4">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En 5</a:t>
                      </a:r>
                      <a:r>
                        <a:rPr kumimoji="0" lang="fr-FR" sz="200" b="0" i="0" u="none" strike="noStrike" cap="none" normalizeH="0" baseline="30000">
                          <a:ln>
                            <a:noFill/>
                          </a:ln>
                          <a:solidFill>
                            <a:srgbClr val="000000"/>
                          </a:solidFill>
                          <a:effectLst/>
                          <a:latin typeface="Calibri" charset="0"/>
                          <a:ea typeface="ＭＳ Ｐゴシック" charset="0"/>
                          <a:cs typeface="Arial" charset="0"/>
                        </a:rPr>
                        <a:t>e</a:t>
                      </a:r>
                      <a:r>
                        <a:rPr kumimoji="0" lang="fr-FR" sz="200" b="0" i="0" u="none" strike="noStrike" cap="none" normalizeH="0" baseline="0">
                          <a:ln>
                            <a:noFill/>
                          </a:ln>
                          <a:solidFill>
                            <a:srgbClr val="000000"/>
                          </a:solidFill>
                          <a:effectLst/>
                          <a:latin typeface="Calibri" charset="0"/>
                          <a:ea typeface="ＭＳ Ｐゴシック" charset="0"/>
                          <a:cs typeface="Arial" charset="0"/>
                        </a:rPr>
                        <a:t> : traitement, mise au point et exécution de programmes simples avec un nombre limité de variables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entrée et de sortie, développement de programmes avec des boucles itératives. </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rowSpan="2" hMerge="1">
                  <a:txBody>
                    <a:bodyPr/>
                    <a:lstStyle/>
                    <a:p>
                      <a:endParaRPr lang="fr-FR"/>
                    </a:p>
                  </a:txBody>
                  <a:tcPr/>
                </a:tc>
                <a:tc rowSpan="2" hMerge="1">
                  <a:txBody>
                    <a:bodyPr/>
                    <a:lstStyle/>
                    <a:p>
                      <a:endParaRPr lang="fr-FR"/>
                    </a:p>
                  </a:txBody>
                  <a:tcPr/>
                </a:tc>
                <a:tc rowSpan="2" hMerge="1">
                  <a:txBody>
                    <a:bodyPr/>
                    <a:lstStyle/>
                    <a:p>
                      <a:endParaRPr lang="fr-FR"/>
                    </a:p>
                  </a:txBody>
                  <a:tcPr/>
                </a:tc>
                <a:extLst>
                  <a:ext uri="{0D108BD9-81ED-4DB2-BD59-A6C34878D82A}">
                    <a16:rowId xmlns:a16="http://schemas.microsoft.com/office/drawing/2014/main" val="10083"/>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IP.1.1.2</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Notion de protocole, d'organisation de protocoles en couche, d'algorithme de routage, Internet.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84"/>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IP.2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Écrire, mettre au point et exécuter un programme</a:t>
                      </a:r>
                    </a:p>
                  </a:txBody>
                  <a:tcPr marL="1307" marR="1307" marT="1307" marB="0"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rowSpan="2" gridSpan="4">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En 4</a:t>
                      </a:r>
                      <a:r>
                        <a:rPr kumimoji="0" lang="fr-FR" sz="200" b="0" i="0" u="none" strike="noStrike" cap="none" normalizeH="0" baseline="30000">
                          <a:ln>
                            <a:noFill/>
                          </a:ln>
                          <a:solidFill>
                            <a:srgbClr val="000000"/>
                          </a:solidFill>
                          <a:effectLst/>
                          <a:latin typeface="Calibri" charset="0"/>
                          <a:ea typeface="ＭＳ Ｐゴシック" charset="0"/>
                          <a:cs typeface="Arial" charset="0"/>
                        </a:rPr>
                        <a:t>e</a:t>
                      </a:r>
                      <a:r>
                        <a:rPr kumimoji="0" lang="fr-FR" sz="200" b="0" i="0" u="none" strike="noStrike" cap="none" normalizeH="0" baseline="0">
                          <a:ln>
                            <a:noFill/>
                          </a:ln>
                          <a:solidFill>
                            <a:srgbClr val="000000"/>
                          </a:solidFill>
                          <a:effectLst/>
                          <a:latin typeface="Calibri" charset="0"/>
                          <a:ea typeface="ＭＳ Ｐゴシック" charset="0"/>
                          <a:cs typeface="Arial" charset="0"/>
                        </a:rPr>
                        <a:t> : traitement, mise au point et exécution de programmes avec introduction de plusieurs variables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entrée et de sortie.</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rowSpan="2" hMerge="1">
                  <a:txBody>
                    <a:bodyPr/>
                    <a:lstStyle/>
                    <a:p>
                      <a:endParaRPr lang="fr-FR"/>
                    </a:p>
                  </a:txBody>
                  <a:tcPr/>
                </a:tc>
                <a:tc rowSpan="2" hMerge="1">
                  <a:txBody>
                    <a:bodyPr/>
                    <a:lstStyle/>
                    <a:p>
                      <a:endParaRPr lang="fr-FR"/>
                    </a:p>
                  </a:txBody>
                  <a:tcPr/>
                </a:tc>
                <a:tc rowSpan="2" hMerge="1">
                  <a:txBody>
                    <a:bodyPr/>
                    <a:lstStyle/>
                    <a:p>
                      <a:endParaRPr lang="fr-FR"/>
                    </a:p>
                  </a:txBody>
                  <a:tcPr/>
                </a:tc>
                <a:extLst>
                  <a:ext uri="{0D108BD9-81ED-4DB2-BD59-A6C34878D82A}">
                    <a16:rowId xmlns:a16="http://schemas.microsoft.com/office/drawing/2014/main" val="10085"/>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Analyser le comportement attendu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système réel et décomposer le problème posé en sous-problèmes afin de structurer un programme de commande.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86"/>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Écrire, mettre au point (tester, corriger) et exécuter un programme commandant un système réel et vérifier le comportement attendu.</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rowSpan="2" gridSpan="4">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En 3</a:t>
                      </a:r>
                      <a:r>
                        <a:rPr kumimoji="0" lang="fr-FR" sz="200" b="0" i="0" u="none" strike="noStrike" cap="none" normalizeH="0" baseline="30000">
                          <a:ln>
                            <a:noFill/>
                          </a:ln>
                          <a:solidFill>
                            <a:srgbClr val="000000"/>
                          </a:solidFill>
                          <a:effectLst/>
                          <a:latin typeface="Calibri" charset="0"/>
                          <a:ea typeface="ＭＳ Ｐゴシック" charset="0"/>
                          <a:cs typeface="Arial" charset="0"/>
                        </a:rPr>
                        <a:t>e</a:t>
                      </a:r>
                      <a:r>
                        <a:rPr kumimoji="0" lang="fr-FR" sz="200" b="0" i="0" u="none" strike="noStrike" cap="none" normalizeH="0" baseline="0">
                          <a:ln>
                            <a:noFill/>
                          </a:ln>
                          <a:solidFill>
                            <a:srgbClr val="000000"/>
                          </a:solidFill>
                          <a:effectLst/>
                          <a:latin typeface="Calibri" charset="0"/>
                          <a:ea typeface="ＭＳ Ｐゴシック" charset="0"/>
                          <a:cs typeface="Arial" charset="0"/>
                        </a:rPr>
                        <a:t> : introduction du comptage et de plusieurs boucles conditionnelles imbriquées, décomposition en plusieurs sous-problèmes.</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2" hMerge="1">
                  <a:txBody>
                    <a:bodyPr/>
                    <a:lstStyle/>
                    <a:p>
                      <a:endParaRPr lang="fr-FR"/>
                    </a:p>
                  </a:txBody>
                  <a:tcPr/>
                </a:tc>
                <a:tc rowSpan="2" hMerge="1">
                  <a:txBody>
                    <a:bodyPr/>
                    <a:lstStyle/>
                    <a:p>
                      <a:endParaRPr lang="fr-FR"/>
                    </a:p>
                  </a:txBody>
                  <a:tcPr/>
                </a:tc>
                <a:tc rowSpan="2" hMerge="1">
                  <a:txBody>
                    <a:bodyPr/>
                    <a:lstStyle/>
                    <a:p>
                      <a:endParaRPr lang="fr-FR"/>
                    </a:p>
                  </a:txBody>
                  <a:tcPr/>
                </a:tc>
                <a:extLst>
                  <a:ext uri="{0D108BD9-81ED-4DB2-BD59-A6C34878D82A}">
                    <a16:rowId xmlns:a16="http://schemas.microsoft.com/office/drawing/2014/main" val="10087"/>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rowSpan="6">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rowSpan="6">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Écrire un programme dans lequel des actions sont déclenchées par des événements extérieurs.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Notions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algorithme et de programme.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88"/>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Notion de variable informatique.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89"/>
                  </a:ext>
                </a:extLst>
              </a:tr>
              <a:tr h="7937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Déclenchement d'une action par un événement, séquences d'instructions, boucles, instructions conditionnelles.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90"/>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Systèmes embarqués.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91"/>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IP.2.3.5</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Forme et transmission du signal.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92"/>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IP.2.3.6</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Capteur, actionneur, interface.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93"/>
                  </a:ext>
                </a:extLst>
              </a:tr>
            </a:tbl>
          </a:graphicData>
        </a:graphic>
      </p:graphicFrame>
      <p:sp>
        <p:nvSpPr>
          <p:cNvPr id="5" name="Rectangle à coins arrondis 4"/>
          <p:cNvSpPr>
            <a:spLocks noChangeArrowheads="1"/>
          </p:cNvSpPr>
          <p:nvPr/>
        </p:nvSpPr>
        <p:spPr bwMode="auto">
          <a:xfrm>
            <a:off x="196850" y="5300663"/>
            <a:ext cx="3367088" cy="1173162"/>
          </a:xfrm>
          <a:prstGeom prst="wedgeRoundRectCallout">
            <a:avLst>
              <a:gd name="adj1" fmla="val 1745"/>
              <a:gd name="adj2" fmla="val -292745"/>
              <a:gd name="adj3" fmla="val 16667"/>
            </a:avLst>
          </a:prstGeom>
          <a:gradFill rotWithShape="1">
            <a:gsLst>
              <a:gs pos="0">
                <a:srgbClr val="3F80CD"/>
              </a:gs>
              <a:gs pos="100000">
                <a:srgbClr val="9BC1FF"/>
              </a:gs>
            </a:gsLst>
            <a:lin ang="16200000"/>
          </a:gradFill>
          <a:ln w="9525">
            <a:solidFill>
              <a:srgbClr val="4A7EBB"/>
            </a:solidFill>
            <a:miter lim="800000"/>
            <a:headEnd/>
            <a:tailEnd/>
          </a:ln>
          <a:effectLst>
            <a:outerShdw blurRad="40000" dist="23000" dir="5400000" rotWithShape="0">
              <a:srgbClr val="000000">
                <a:alpha val="34999"/>
              </a:srgbClr>
            </a:outerShdw>
          </a:effectLst>
        </p:spPr>
        <p:txBody>
          <a:bodyPr anchor="ctr"/>
          <a:lstStyle/>
          <a:p>
            <a:pPr algn="ctr"/>
            <a:r>
              <a:rPr lang="fr-FR">
                <a:solidFill>
                  <a:srgbClr val="FFFFFF"/>
                </a:solidFill>
              </a:rPr>
              <a:t>Relation entre les domaines du socle, les compétences développées et les thématiques en techno</a:t>
            </a:r>
          </a:p>
        </p:txBody>
      </p:sp>
    </p:spTree>
    <p:extLst>
      <p:ext uri="{BB962C8B-B14F-4D97-AF65-F5344CB8AC3E}">
        <p14:creationId xmlns:p14="http://schemas.microsoft.com/office/powerpoint/2010/main" val="93369997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42988" y="333375"/>
            <a:ext cx="7772400" cy="792163"/>
          </a:xfrm>
        </p:spPr>
        <p:txBody>
          <a:bodyPr/>
          <a:lstStyle/>
          <a:p>
            <a:pPr eaLnBrk="1" hangingPunct="1">
              <a:spcBef>
                <a:spcPct val="20000"/>
              </a:spcBef>
            </a:pPr>
            <a:r>
              <a:rPr lang="fr-FR" sz="2000" b="0" cap="none">
                <a:solidFill>
                  <a:srgbClr val="898989"/>
                </a:solidFill>
                <a:latin typeface="Calibri" charset="0"/>
                <a:hlinkClick r:id="rId2" tooltip="RA16_C4_TECH_Outil_progression_pedagogique (XLSX-118.47 Ko-Nouvelle fenêtre)"/>
              </a:rPr>
              <a:t>Outil d'aide à l'élaboration de progression pédagogique en technologie (format Excel)</a:t>
            </a:r>
            <a:br>
              <a:rPr lang="fr-FR" sz="2000" b="0" cap="none">
                <a:solidFill>
                  <a:srgbClr val="898989"/>
                </a:solidFill>
                <a:latin typeface="Calibri" charset="0"/>
              </a:rPr>
            </a:br>
            <a:endParaRPr lang="fr-FR" sz="2000" cap="none">
              <a:latin typeface="Calibri" charset="0"/>
            </a:endParaRPr>
          </a:p>
        </p:txBody>
      </p:sp>
      <p:sp>
        <p:nvSpPr>
          <p:cNvPr id="3" name="Espace réservé du texte 2"/>
          <p:cNvSpPr>
            <a:spLocks noGrp="1"/>
          </p:cNvSpPr>
          <p:nvPr>
            <p:ph type="body" idx="1"/>
          </p:nvPr>
        </p:nvSpPr>
        <p:spPr>
          <a:xfrm>
            <a:off x="684213" y="1484313"/>
            <a:ext cx="8208962" cy="4968875"/>
          </a:xfrm>
        </p:spPr>
        <p:txBody>
          <a:bodyPr/>
          <a:lstStyle/>
          <a:p>
            <a:pPr>
              <a:buFont typeface="Arial" pitchFamily="34" charset="0"/>
              <a:buNone/>
              <a:defRPr/>
            </a:pPr>
            <a:endParaRPr lang="fr-FR" dirty="0"/>
          </a:p>
        </p:txBody>
      </p:sp>
      <p:graphicFrame>
        <p:nvGraphicFramePr>
          <p:cNvPr id="4" name="Tableau 3"/>
          <p:cNvGraphicFramePr>
            <a:graphicFrameLocks noGrp="1"/>
          </p:cNvGraphicFramePr>
          <p:nvPr/>
        </p:nvGraphicFramePr>
        <p:xfrm>
          <a:off x="755650" y="1484313"/>
          <a:ext cx="7975600" cy="4789062"/>
        </p:xfrm>
        <a:graphic>
          <a:graphicData uri="http://schemas.openxmlformats.org/drawingml/2006/table">
            <a:tbl>
              <a:tblPr/>
              <a:tblGrid>
                <a:gridCol w="682625">
                  <a:extLst>
                    <a:ext uri="{9D8B030D-6E8A-4147-A177-3AD203B41FA5}">
                      <a16:colId xmlns:a16="http://schemas.microsoft.com/office/drawing/2014/main" val="20000"/>
                    </a:ext>
                  </a:extLst>
                </a:gridCol>
                <a:gridCol w="920750">
                  <a:extLst>
                    <a:ext uri="{9D8B030D-6E8A-4147-A177-3AD203B41FA5}">
                      <a16:colId xmlns:a16="http://schemas.microsoft.com/office/drawing/2014/main" val="20001"/>
                    </a:ext>
                  </a:extLst>
                </a:gridCol>
                <a:gridCol w="920750">
                  <a:extLst>
                    <a:ext uri="{9D8B030D-6E8A-4147-A177-3AD203B41FA5}">
                      <a16:colId xmlns:a16="http://schemas.microsoft.com/office/drawing/2014/main" val="20002"/>
                    </a:ext>
                  </a:extLst>
                </a:gridCol>
                <a:gridCol w="200025">
                  <a:extLst>
                    <a:ext uri="{9D8B030D-6E8A-4147-A177-3AD203B41FA5}">
                      <a16:colId xmlns:a16="http://schemas.microsoft.com/office/drawing/2014/main" val="20003"/>
                    </a:ext>
                  </a:extLst>
                </a:gridCol>
                <a:gridCol w="200025">
                  <a:extLst>
                    <a:ext uri="{9D8B030D-6E8A-4147-A177-3AD203B41FA5}">
                      <a16:colId xmlns:a16="http://schemas.microsoft.com/office/drawing/2014/main" val="20004"/>
                    </a:ext>
                  </a:extLst>
                </a:gridCol>
                <a:gridCol w="193675">
                  <a:extLst>
                    <a:ext uri="{9D8B030D-6E8A-4147-A177-3AD203B41FA5}">
                      <a16:colId xmlns:a16="http://schemas.microsoft.com/office/drawing/2014/main" val="20005"/>
                    </a:ext>
                  </a:extLst>
                </a:gridCol>
                <a:gridCol w="155575">
                  <a:extLst>
                    <a:ext uri="{9D8B030D-6E8A-4147-A177-3AD203B41FA5}">
                      <a16:colId xmlns:a16="http://schemas.microsoft.com/office/drawing/2014/main" val="20006"/>
                    </a:ext>
                  </a:extLst>
                </a:gridCol>
                <a:gridCol w="153988">
                  <a:extLst>
                    <a:ext uri="{9D8B030D-6E8A-4147-A177-3AD203B41FA5}">
                      <a16:colId xmlns:a16="http://schemas.microsoft.com/office/drawing/2014/main" val="20007"/>
                    </a:ext>
                  </a:extLst>
                </a:gridCol>
                <a:gridCol w="1046162">
                  <a:extLst>
                    <a:ext uri="{9D8B030D-6E8A-4147-A177-3AD203B41FA5}">
                      <a16:colId xmlns:a16="http://schemas.microsoft.com/office/drawing/2014/main" val="20008"/>
                    </a:ext>
                  </a:extLst>
                </a:gridCol>
                <a:gridCol w="1044575">
                  <a:extLst>
                    <a:ext uri="{9D8B030D-6E8A-4147-A177-3AD203B41FA5}">
                      <a16:colId xmlns:a16="http://schemas.microsoft.com/office/drawing/2014/main" val="20009"/>
                    </a:ext>
                  </a:extLst>
                </a:gridCol>
                <a:gridCol w="669925">
                  <a:extLst>
                    <a:ext uri="{9D8B030D-6E8A-4147-A177-3AD203B41FA5}">
                      <a16:colId xmlns:a16="http://schemas.microsoft.com/office/drawing/2014/main" val="20010"/>
                    </a:ext>
                  </a:extLst>
                </a:gridCol>
                <a:gridCol w="669925">
                  <a:extLst>
                    <a:ext uri="{9D8B030D-6E8A-4147-A177-3AD203B41FA5}">
                      <a16:colId xmlns:a16="http://schemas.microsoft.com/office/drawing/2014/main" val="20011"/>
                    </a:ext>
                  </a:extLst>
                </a:gridCol>
                <a:gridCol w="155575">
                  <a:extLst>
                    <a:ext uri="{9D8B030D-6E8A-4147-A177-3AD203B41FA5}">
                      <a16:colId xmlns:a16="http://schemas.microsoft.com/office/drawing/2014/main" val="20012"/>
                    </a:ext>
                  </a:extLst>
                </a:gridCol>
                <a:gridCol w="185738">
                  <a:extLst>
                    <a:ext uri="{9D8B030D-6E8A-4147-A177-3AD203B41FA5}">
                      <a16:colId xmlns:a16="http://schemas.microsoft.com/office/drawing/2014/main" val="20013"/>
                    </a:ext>
                  </a:extLst>
                </a:gridCol>
                <a:gridCol w="155575">
                  <a:extLst>
                    <a:ext uri="{9D8B030D-6E8A-4147-A177-3AD203B41FA5}">
                      <a16:colId xmlns:a16="http://schemas.microsoft.com/office/drawing/2014/main" val="20014"/>
                    </a:ext>
                  </a:extLst>
                </a:gridCol>
                <a:gridCol w="155575">
                  <a:extLst>
                    <a:ext uri="{9D8B030D-6E8A-4147-A177-3AD203B41FA5}">
                      <a16:colId xmlns:a16="http://schemas.microsoft.com/office/drawing/2014/main" val="20015"/>
                    </a:ext>
                  </a:extLst>
                </a:gridCol>
                <a:gridCol w="465137">
                  <a:extLst>
                    <a:ext uri="{9D8B030D-6E8A-4147-A177-3AD203B41FA5}">
                      <a16:colId xmlns:a16="http://schemas.microsoft.com/office/drawing/2014/main" val="20016"/>
                    </a:ext>
                  </a:extLst>
                </a:gridCol>
              </a:tblGrid>
              <a:tr h="60325">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TECHNOLOGIE - programme 2016 - Cycle 4</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gridSpan="4">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Thématiques</a:t>
                      </a:r>
                    </a:p>
                  </a:txBody>
                  <a:tcPr marL="1307" marR="1307" marT="1307" marB="0" anchor="b"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3">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a:t>
                      </a:r>
                    </a:p>
                  </a:txBody>
                  <a:tcPr marL="1307" marR="1307" marT="1307" marB="0" anchor="b"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DIC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gridSpan="3">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Design, innovation et créativité</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0"/>
                  </a:ext>
                </a:extLst>
              </a:tr>
              <a:tr h="63500">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Domaines du socle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gridSpan="2">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Compétences travaillées </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hMerge="1">
                  <a:txBody>
                    <a:bodyPr/>
                    <a:lstStyle/>
                    <a:p>
                      <a:endParaRPr lang="fr-FR"/>
                    </a:p>
                  </a:txBody>
                  <a:tcPr/>
                </a:tc>
                <a:tc gridSpan="4">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Compétences du programme par thématique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
                      </a:r>
                    </a:p>
                  </a:txBody>
                  <a:tcPr marL="1307" marR="1307" marT="1307" marB="0" anchor="ctr"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just"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Design, innovation et créativité</a:t>
                      </a: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OTSCIS</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gridSpan="3">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Les objets techniques, les services et les changements induits dans la société</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1"/>
                  </a:ext>
                </a:extLst>
              </a:tr>
              <a:tr h="63500">
                <a:tc rowSpan="5">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4 - les systèmes naturels et les systèmes techniques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1</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Pratiquer des démarches scientifiques et technologiques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Design</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Évolution-description</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Modélisation</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Info</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Attendus de fin de cycle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2CDD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MSOST</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gridSpan="3">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La modélisation et la simulation des objets et systèmes techniques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2"/>
                  </a:ext>
                </a:extLst>
              </a:tr>
              <a:tr h="1539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1.1</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Imaginer, synthétiser, formaliser et respecter une procédure, un protocole. </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DIC.1.3</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Imaginer des solutions en réponse aux besoins, matérialiser des idées en intégrant une dimension design.</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IP</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L</a:t>
                      </a:r>
                      <a:r>
                        <a:rPr kumimoji="0" lang="ja-JP" altLang="fr-FR" sz="200" b="1" i="0" u="none" strike="noStrike" cap="none" normalizeH="0" baseline="0">
                          <a:ln>
                            <a:noFill/>
                          </a:ln>
                          <a:solidFill>
                            <a:srgbClr val="31849B"/>
                          </a:solidFill>
                          <a:effectLst/>
                          <a:latin typeface="Calibri" charset="0"/>
                          <a:ea typeface="ＭＳ Ｐゴシック" charset="0"/>
                          <a:cs typeface="Arial" charset="0"/>
                        </a:rPr>
                        <a:t>’</a:t>
                      </a:r>
                      <a:r>
                        <a:rPr kumimoji="0" lang="fr-FR" sz="200" b="1" i="0" u="none" strike="noStrike" cap="none" normalizeH="0" baseline="0">
                          <a:ln>
                            <a:noFill/>
                          </a:ln>
                          <a:solidFill>
                            <a:srgbClr val="31849B"/>
                          </a:solidFill>
                          <a:effectLst/>
                          <a:latin typeface="Calibri" charset="0"/>
                          <a:ea typeface="ＭＳ Ｐゴシック" charset="0"/>
                          <a:cs typeface="Arial" charset="0"/>
                        </a:rPr>
                        <a:t>informatique et la programmation</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7625">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1.2</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Mesurer des grandeurs de manière directe ou indirecte. </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MSOST.1.6</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Réaliser, de manière collaborative, le prototype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objet communicant.</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4"/>
                  </a:ext>
                </a:extLst>
              </a:tr>
              <a:tr h="444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1.3</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Rechercher des solutions techniques à un problème posé, expliciter ses choix et les communiquer en argumentant. </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Compétences</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Connaissances </a:t>
                      </a:r>
                    </a:p>
                  </a:txBody>
                  <a:tcPr marL="1307" marR="1307" marT="1307" marB="0" anchor="b"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6350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1.4</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Participer à l</a:t>
                      </a:r>
                      <a:r>
                        <a:rPr kumimoji="0" lang="ja-JP" altLang="fr-FR" sz="100" b="0" i="0" u="none" strike="noStrike" cap="none" normalizeH="0" baseline="0">
                          <a:ln>
                            <a:noFill/>
                          </a:ln>
                          <a:solidFill>
                            <a:srgbClr val="00000A"/>
                          </a:solidFill>
                          <a:effectLst/>
                          <a:latin typeface="Calibri" charset="0"/>
                          <a:ea typeface="ＭＳ Ｐゴシック" charset="0"/>
                          <a:cs typeface="Arial" charset="0"/>
                        </a:rPr>
                        <a:t>’</a:t>
                      </a:r>
                      <a:r>
                        <a:rPr kumimoji="0" lang="fr-FR" sz="100" b="0" i="0" u="none" strike="noStrike" cap="none" normalizeH="0" baseline="0">
                          <a:ln>
                            <a:noFill/>
                          </a:ln>
                          <a:solidFill>
                            <a:srgbClr val="00000A"/>
                          </a:solidFill>
                          <a:effectLst/>
                          <a:latin typeface="Calibri" charset="0"/>
                          <a:ea typeface="ＭＳ Ｐゴシック" charset="0"/>
                          <a:cs typeface="Arial" charset="0"/>
                        </a:rPr>
                        <a:t>organisation et au déroulement de projets.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DIC.1.4</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DIC.1</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Imaginer des solutions en réponse aux besoins, matérialiser une idée en intégrant une dimension design</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47625">
                <a:tc rowSpan="9">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4 - les systèmes naturels et les systèmes techniques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2</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Concevoir, créer, réaliser</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Identifier un besoin (biens matériels ou services) et énoncer un problème technique.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Besoin, contraintes, normalisation.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
                      </a:r>
                    </a:p>
                  </a:txBody>
                  <a:tcPr marL="1307" marR="1307" marT="1307"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Repères de progressivité</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7"/>
                  </a:ext>
                </a:extLst>
              </a:tr>
              <a:tr h="650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2.1</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Identifier un besoin et énoncer un problème technique, identifier les conditions, contraintes (normes et règlements) et ressources correspondantes.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DIC.1.1</a:t>
                      </a:r>
                    </a:p>
                  </a:txBody>
                  <a:tcPr marL="1307" marR="1307" marT="1307" marB="0" anchor="ctr"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FFFFFF"/>
                          </a:solidFill>
                          <a:effectLst/>
                          <a:latin typeface="Calibri" charset="0"/>
                          <a:ea typeface="ＭＳ Ｐゴシック" charset="0"/>
                          <a:cs typeface="Arial" charset="0"/>
                        </a:rPr>
                        <a:t>DIC.1.2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rowSpan="2">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Identifier les conditions, contraintes (normes et règlements) et ressources correspondantes, qualifier et quantifier simplement les performances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objet technique existant ou à créer.</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rowSpan="2">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Principaux éléments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cahier des charges.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rowSpan="3" gridSpan="4">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S</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agissant des activités de projet, la conception doit être introduite dès la classe de 5</a:t>
                      </a:r>
                      <a:r>
                        <a:rPr kumimoji="0" lang="fr-FR" sz="100" b="0" i="0" u="none" strike="noStrike" cap="none" normalizeH="0" baseline="30000">
                          <a:ln>
                            <a:noFill/>
                          </a:ln>
                          <a:solidFill>
                            <a:srgbClr val="000000"/>
                          </a:solidFill>
                          <a:effectLst/>
                          <a:latin typeface="Calibri" charset="0"/>
                          <a:ea typeface="ＭＳ Ｐゴシック" charset="0"/>
                          <a:cs typeface="Arial" charset="0"/>
                        </a:rPr>
                        <a:t>ème</a:t>
                      </a:r>
                      <a:r>
                        <a:rPr kumimoji="0" lang="fr-FR" sz="100" b="0" i="0" u="none" strike="noStrike" cap="none" normalizeH="0" baseline="0">
                          <a:ln>
                            <a:noFill/>
                          </a:ln>
                          <a:solidFill>
                            <a:srgbClr val="000000"/>
                          </a:solidFill>
                          <a:effectLst/>
                          <a:latin typeface="Calibri" charset="0"/>
                          <a:ea typeface="ＭＳ Ｐゴシック" charset="0"/>
                          <a:cs typeface="Arial" charset="0"/>
                        </a:rPr>
                        <a:t>, mais de façon progressive et modeste sur des projets simples. Des projets complets (conception, réalisation, validation) sont attendus en classe de 3</a:t>
                      </a:r>
                      <a:r>
                        <a:rPr kumimoji="0" lang="fr-FR" sz="100" b="0" i="0" u="none" strike="noStrike" cap="none" normalizeH="0" baseline="30000">
                          <a:ln>
                            <a:noFill/>
                          </a:ln>
                          <a:solidFill>
                            <a:srgbClr val="000000"/>
                          </a:solidFill>
                          <a:effectLst/>
                          <a:latin typeface="Calibri" charset="0"/>
                          <a:ea typeface="ＭＳ Ｐゴシック" charset="0"/>
                          <a:cs typeface="Arial" charset="0"/>
                        </a:rPr>
                        <a:t>ème</a:t>
                      </a:r>
                      <a:r>
                        <a:rPr kumimoji="0" lang="fr-FR" sz="100" b="0" i="0" u="none" strike="noStrike" cap="none" normalizeH="0" baseline="0">
                          <a:ln>
                            <a:noFill/>
                          </a:ln>
                          <a:solidFill>
                            <a:srgbClr val="000000"/>
                          </a:solidFill>
                          <a:effectLst/>
                          <a:latin typeface="Calibri" charset="0"/>
                          <a:ea typeface="ＭＳ Ｐゴシック" charset="0"/>
                          <a:cs typeface="Arial" charset="0"/>
                        </a:rPr>
                        <a:t>.</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3" hMerge="1">
                  <a:txBody>
                    <a:bodyPr/>
                    <a:lstStyle/>
                    <a:p>
                      <a:endParaRPr lang="fr-FR"/>
                    </a:p>
                  </a:txBody>
                  <a:tcPr/>
                </a:tc>
                <a:tc rowSpan="3" hMerge="1">
                  <a:txBody>
                    <a:bodyPr/>
                    <a:lstStyle/>
                    <a:p>
                      <a:endParaRPr lang="fr-FR"/>
                    </a:p>
                  </a:txBody>
                  <a:tcPr/>
                </a:tc>
                <a:tc rowSpan="3" hMerge="1">
                  <a:txBody>
                    <a:bodyPr/>
                    <a:lstStyle/>
                    <a:p>
                      <a:endParaRPr lang="fr-FR"/>
                    </a:p>
                  </a:txBody>
                  <a:tcPr/>
                </a:tc>
                <a:extLst>
                  <a:ext uri="{0D108BD9-81ED-4DB2-BD59-A6C34878D82A}">
                    <a16:rowId xmlns:a16="http://schemas.microsoft.com/office/drawing/2014/main" val="10008"/>
                  </a:ext>
                </a:extLst>
              </a:tr>
              <a:tr h="49213">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DIC.1.2</a:t>
                      </a:r>
                    </a:p>
                  </a:txBody>
                  <a:tcPr marL="1307" marR="1307" marT="1307" marB="0" anchor="ctr"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09"/>
                  </a:ext>
                </a:extLst>
              </a:tr>
              <a:tr h="68263">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2.2</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Identifier le(s) matériau(x), les flux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énergie et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information dans le cadre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une production technique sur un objet et décrire les transformations qui s</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opèrent.</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rowSpan="2">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Imaginer, synthétiser et formaliser une procédure, un protocole.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DIC.1.3.1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Outils numériques de présentation.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10"/>
                  </a:ext>
                </a:extLst>
              </a:tr>
              <a:tr h="317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2.3</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S</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approprier un cahier des charges.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DIC.1.2</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DIC.1.3.2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Charte graphique.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11"/>
                  </a:ext>
                </a:extLst>
              </a:tr>
              <a:tr h="7143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2.4</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Associer des solutions techniques à des fonctions.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Participer à l</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organisation de projets, la définition des rôles, la planification (se projeter et anticiper) et aux revues de projet.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DIC.1.4.1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Organisation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groupe de projet, rôle des participants, planning, revue de projets.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2"/>
                  </a:ext>
                </a:extLst>
              </a:tr>
              <a:tr h="523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2.5</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Imaginer des solutions en réponse au besoin.</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rowSpan="6">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Imaginer des solutions pour produire des objets et des éléments de programmes informatiques en réponse au besoin.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Design.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r h="444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2.6</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Réaliser, de manière collaborative, le prototype de tout ou partie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objet pour valider une solution.</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DIC.2.1</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Innovation et créativité.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4"/>
                  </a:ext>
                </a:extLst>
              </a:tr>
              <a:tr h="53975">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2.7</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Imaginer, concevoir et programmer des applications informatiques nomades.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IP.2.2</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Veille.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5"/>
                  </a:ext>
                </a:extLst>
              </a:tr>
              <a:tr h="47625">
                <a:tc rowSpan="4">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2 - les méthodes et outils pour apprendre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3</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S</a:t>
                      </a:r>
                      <a:r>
                        <a:rPr kumimoji="0" lang="ja-JP" altLang="fr-FR" sz="100" b="1" i="0" u="none" strike="noStrike" cap="none" normalizeH="0" baseline="0">
                          <a:ln>
                            <a:noFill/>
                          </a:ln>
                          <a:solidFill>
                            <a:srgbClr val="000000"/>
                          </a:solidFill>
                          <a:effectLst/>
                          <a:latin typeface="Calibri" charset="0"/>
                          <a:ea typeface="ＭＳ Ｐゴシック" charset="0"/>
                          <a:cs typeface="Arial" charset="0"/>
                        </a:rPr>
                        <a:t>’</a:t>
                      </a:r>
                      <a:r>
                        <a:rPr kumimoji="0" lang="fr-FR" sz="100" b="1" i="0" u="none" strike="noStrike" cap="none" normalizeH="0" baseline="0">
                          <a:ln>
                            <a:noFill/>
                          </a:ln>
                          <a:solidFill>
                            <a:srgbClr val="000000"/>
                          </a:solidFill>
                          <a:effectLst/>
                          <a:latin typeface="Calibri" charset="0"/>
                          <a:ea typeface="ＭＳ Ｐゴシック" charset="0"/>
                          <a:cs typeface="Arial" charset="0"/>
                        </a:rPr>
                        <a:t>approprier des outils et des méthodes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Représentation de solutions (croquis, schémas, algorithmes).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6"/>
                  </a:ext>
                </a:extLst>
              </a:tr>
              <a:tr h="650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3.1</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Exprimer sa pensée à l</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aide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outils de description adaptés : croquis, schémas, graphes, diagrammes, tableaux (représentations non normées).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OTSCIS.2.1</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DIC.1.5.5</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Réalité augmentée.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7"/>
                  </a:ext>
                </a:extLst>
              </a:tr>
              <a:tr h="650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3.2</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Traduire, à l</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aide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outils de représentation numérique, des choix de solutions sous forme de croquis, de dessins ou de schémas.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OTSCIS.2.2</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DIC.1.5.6</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Objets connectés.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8"/>
                  </a:ext>
                </a:extLst>
              </a:tr>
              <a:tr h="650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3.3</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Présenter à l</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oral et à l</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aide de supports numériques multimédia des solutions techniques au moment des revues de projet.</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DIC.1.7</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DIC.1.6</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Organiser, structurer et stocker des ressources numériques.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DIC.1.6.1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Arborescence.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9"/>
                  </a:ext>
                </a:extLst>
              </a:tr>
              <a:tr h="52388">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1 - les langages pour penser et communiquer</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4</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Pratiquer des langages </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DIC.1.7</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rowSpan="2">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Présenter à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oral et à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aide de supports numériques multimédia des solutions techniques au moment des revues de projet.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DIC.1.7.1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Outils numériques de présentation.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0"/>
                  </a:ext>
                </a:extLst>
              </a:tr>
              <a:tr h="44450">
                <a:tc rowSpan="2">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4.1</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Décrire, en utilisant les outils et langages de descriptions adaptés, la structure et le comportement des objets.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OTSCIS.1.4</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MSOST.1.5</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Charte graphique.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1"/>
                  </a:ext>
                </a:extLst>
              </a:tr>
              <a:tr h="55563">
                <a:tc vMerge="1">
                  <a:txBody>
                    <a:bodyPr/>
                    <a:lstStyle/>
                    <a:p>
                      <a:endParaRPr lang="fr-FR"/>
                    </a:p>
                  </a:txBody>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4.2</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Appliquer les principes élémentaires de l</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algorithmique et du codage à la résolution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problème simple.</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DIC.2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gridSpan="3">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Réaliser, de manière collaborative, le prototype d</a:t>
                      </a:r>
                      <a:r>
                        <a:rPr kumimoji="0" lang="ja-JP" altLang="fr-FR" sz="200" b="1" i="0" u="none" strike="noStrike" cap="none" normalizeH="0" baseline="0">
                          <a:ln>
                            <a:noFill/>
                          </a:ln>
                          <a:solidFill>
                            <a:srgbClr val="000000"/>
                          </a:solidFill>
                          <a:effectLst/>
                          <a:latin typeface="Calibri" charset="0"/>
                          <a:ea typeface="ＭＳ Ｐゴシック" charset="0"/>
                          <a:cs typeface="Arial" charset="0"/>
                        </a:rPr>
                        <a:t>’</a:t>
                      </a:r>
                      <a:r>
                        <a:rPr kumimoji="0" lang="fr-FR" sz="200" b="1" i="0" u="none" strike="noStrike" cap="none" normalizeH="0" baseline="0">
                          <a:ln>
                            <a:noFill/>
                          </a:ln>
                          <a:solidFill>
                            <a:srgbClr val="000000"/>
                          </a:solidFill>
                          <a:effectLst/>
                          <a:latin typeface="Calibri" charset="0"/>
                          <a:ea typeface="ＭＳ Ｐゴシック" charset="0"/>
                          <a:cs typeface="Arial" charset="0"/>
                        </a:rPr>
                        <a:t>un objet communicant</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hMerge="1">
                  <a:txBody>
                    <a:bodyPr/>
                    <a:lstStyle/>
                    <a:p>
                      <a:endParaRPr lang="fr-FR"/>
                    </a:p>
                  </a:txBody>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2"/>
                  </a:ext>
                </a:extLst>
              </a:tr>
              <a:tr h="71438">
                <a:tc rowSpan="6">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2 - les méthodes et outils pour apprendre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5</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Mobiliser des outils numériques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Réaliser, de manière collaborative, le prototype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objet pour valider une solution.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DIC.2.1.1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Prototypage rapide de structures et de circuits de commande à partir de cartes standard.</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3"/>
                  </a:ext>
                </a:extLst>
              </a:tr>
              <a:tr h="444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5.1</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Simuler numériquement la structure et/ou le comportement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objet.</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MSOST.2.2</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4"/>
                  </a:ext>
                </a:extLst>
              </a:tr>
              <a:tr h="444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5.2</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Organiser, structurer et stocker des ressources numériques.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DIC.1.6</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5"/>
                  </a:ext>
                </a:extLst>
              </a:tr>
              <a:tr h="523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5.3</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Lire, utiliser et produire des représentations numériques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objets.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OTSCIS.2.2</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just"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Les objets techniques, les services et les changements induits dans la société</a:t>
                      </a: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6"/>
                  </a:ext>
                </a:extLst>
              </a:tr>
              <a:tr h="317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5.4</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Piloter un système connecté localement ou à distance.</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IP.2.2</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Attendus de fin de cycle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2CDD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7"/>
                  </a:ext>
                </a:extLst>
              </a:tr>
              <a:tr h="444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5.5</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Modifier ou paramétrer le fonctionnement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objet communicant.</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Comparer et commenter les évolutions des objets et systèmes.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8"/>
                  </a:ext>
                </a:extLst>
              </a:tr>
              <a:tr h="31750">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3 - la formation de la personne et du citoyen</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6</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Adopter un comportement éthique et responsable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Exprimer sa pensée à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aide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outils de description adaptés. </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9"/>
                  </a:ext>
                </a:extLst>
              </a:tr>
              <a:tr h="47625">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5 - les représentations du monde et l'activité humaine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6.1</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Développer les bonnes pratiques de l</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usage des objets communicants.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OTSCIS.1.3</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Développer les bonnes pratiques de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usage des objets communicants.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30"/>
                  </a:ext>
                </a:extLst>
              </a:tr>
              <a:tr h="44450">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6.2</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Analyser l</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impact environnemental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objet et de ses constituants.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OTSCIS.1.2</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Compétences</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Connaissances </a:t>
                      </a:r>
                    </a:p>
                  </a:txBody>
                  <a:tcPr marL="1307" marR="1307" marT="1307" marB="0" anchor="b"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31"/>
                  </a:ext>
                </a:extLst>
              </a:tr>
              <a:tr h="38100">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6.3</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Analyser le cycle de vie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objet.</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OTSCIS.1.1</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OTSCIS.1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Comparer et commenter les évolutions des objets et systèmes</a:t>
                      </a:r>
                    </a:p>
                  </a:txBody>
                  <a:tcPr marL="1307" marR="1307" marT="1307" marB="0" anchor="ctr"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
                      </a:r>
                    </a:p>
                  </a:txBody>
                  <a:tcPr marL="1307" marR="1307" marT="1307"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Repères de progressivité</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32"/>
                  </a:ext>
                </a:extLst>
              </a:tr>
              <a:tr h="31750">
                <a:tc rowSpan="3">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5 - les représentations du monde et l'activité humaine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7</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Se situer dans l</a:t>
                      </a:r>
                      <a:r>
                        <a:rPr kumimoji="0" lang="ja-JP" altLang="fr-FR" sz="100" b="1" i="0" u="none" strike="noStrike" cap="none" normalizeH="0" baseline="0">
                          <a:ln>
                            <a:noFill/>
                          </a:ln>
                          <a:solidFill>
                            <a:srgbClr val="000000"/>
                          </a:solidFill>
                          <a:effectLst/>
                          <a:latin typeface="Calibri" charset="0"/>
                          <a:ea typeface="ＭＳ Ｐゴシック" charset="0"/>
                          <a:cs typeface="Arial" charset="0"/>
                        </a:rPr>
                        <a:t>’</a:t>
                      </a:r>
                      <a:r>
                        <a:rPr kumimoji="0" lang="fr-FR" sz="100" b="1" i="0" u="none" strike="noStrike" cap="none" normalizeH="0" baseline="0">
                          <a:ln>
                            <a:noFill/>
                          </a:ln>
                          <a:solidFill>
                            <a:srgbClr val="000000"/>
                          </a:solidFill>
                          <a:effectLst/>
                          <a:latin typeface="Calibri" charset="0"/>
                          <a:ea typeface="ＭＳ Ｐゴシック" charset="0"/>
                          <a:cs typeface="Arial" charset="0"/>
                        </a:rPr>
                        <a:t>espace et dans le temps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Regrouper des objets en familles et lignées.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évolution des objets.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rowSpan="5" gridSpan="4">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Cette thématique a vocation à conduire les élèves à comparer et analyser les objets et systèmes techniques. Considérant que la technologie n</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est pas extérieure à la société, il s</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agit de nouer des liens avec le monde social. C</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est à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occasion de croisements disciplinaires et en traitant de questions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actualité que cette thématique devient « matière » à relier et à contextualiser. La notion de respect des usages des objets communicants inclut le respect de la propriété intellectuelle dans le cadre de productions originales et personnelles. Elle interroge les élèves sur le respect dû à chaque individu dans et en dehors de la classe.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5" hMerge="1">
                  <a:txBody>
                    <a:bodyPr/>
                    <a:lstStyle/>
                    <a:p>
                      <a:endParaRPr lang="fr-FR"/>
                    </a:p>
                  </a:txBody>
                  <a:tcPr/>
                </a:tc>
                <a:tc rowSpan="5" hMerge="1">
                  <a:txBody>
                    <a:bodyPr/>
                    <a:lstStyle/>
                    <a:p>
                      <a:endParaRPr lang="fr-FR"/>
                    </a:p>
                  </a:txBody>
                  <a:tcPr/>
                </a:tc>
                <a:tc rowSpan="5" hMerge="1">
                  <a:txBody>
                    <a:bodyPr/>
                    <a:lstStyle/>
                    <a:p>
                      <a:endParaRPr lang="fr-FR"/>
                    </a:p>
                  </a:txBody>
                  <a:tcPr/>
                </a:tc>
                <a:extLst>
                  <a:ext uri="{0D108BD9-81ED-4DB2-BD59-A6C34878D82A}">
                    <a16:rowId xmlns:a16="http://schemas.microsoft.com/office/drawing/2014/main" val="10033"/>
                  </a:ext>
                </a:extLst>
              </a:tr>
              <a:tr h="523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7.1</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Regrouper des objets en familles et lignées.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OTSCIS.1.1</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Impacts sociétaux et environnementaux dus aux objets.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34"/>
                  </a:ext>
                </a:extLst>
              </a:tr>
              <a:tr h="650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7.2</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Relier les évolutions technologiques aux inventions et innovations qui marquent des ruptures dans les solutions techniques. </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OTSCIS.1.2</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OTSCIS.1.1.3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Cycle de vie.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35"/>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OTSCIS.1.1.4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Les règles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usage raisonné des objets communicants respectant la propriété intellectuelle et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intégrité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autrui.</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36"/>
                  </a:ext>
                </a:extLst>
              </a:tr>
              <a:tr h="9048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2">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Arial" charset="0"/>
                          <a:ea typeface="ＭＳ Ｐゴシック" charset="0"/>
                          <a:cs typeface="Arial" charset="0"/>
                        </a:rPr>
                        <a:t>Les compétences suivantes, spécifiques au programme de technologie, ne sont pas citées dans le tableau des compétences travaillées mais elles permettent néanmoins de travailler certaines compétences du socle commun.</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Relier les évolutions technologiques aux inventions et innovations qui marquent des ruptures dans les solutions techniques.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lnTlToBr>
                      <a:noFill/>
                    </a:lnTlToBr>
                    <a:lnBlToTr>
                      <a:noFill/>
                    </a:lnBlToTr>
                    <a:solidFill>
                      <a:srgbClr val="FFFFFF"/>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37"/>
                  </a:ext>
                </a:extLst>
              </a:tr>
              <a:tr h="952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2">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Compétences spécifiques au programme de technologie</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AEEF3"/>
                    </a:solidFill>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Comparer et commenter les évolutions des objets en articulant différents points de vue : fonctionnel, structurel, environnemental, technique, scientifique, social, historique, économique.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38"/>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FF"/>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CS 1.5</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 Respecter une procédure de travail garantissant un résultat en respectant les règles de sécurité et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utilisation des outils mis à disposition.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B7DEE8"/>
                    </a:solid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Élaborer un document qui synthétise ces comparaisons et ces commentaires.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OTSCIS.1.4.1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Outils numériques de présentation.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39"/>
                  </a:ext>
                </a:extLst>
              </a:tr>
              <a:tr h="44450">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FF"/>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CS 1.6</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Analyser le fonctionnement et la structure d</a:t>
                      </a:r>
                      <a:r>
                        <a:rPr kumimoji="0" lang="ja-JP" altLang="fr-FR" sz="100" b="0" i="0" u="none" strike="noStrike" cap="none" normalizeH="0" baseline="0">
                          <a:ln>
                            <a:noFill/>
                          </a:ln>
                          <a:solidFill>
                            <a:srgbClr val="00000A"/>
                          </a:solidFill>
                          <a:effectLst/>
                          <a:latin typeface="Calibri" charset="0"/>
                          <a:ea typeface="ＭＳ Ｐゴシック" charset="0"/>
                          <a:cs typeface="Arial" charset="0"/>
                        </a:rPr>
                        <a:t>’</a:t>
                      </a:r>
                      <a:r>
                        <a:rPr kumimoji="0" lang="fr-FR" sz="100" b="0" i="0" u="none" strike="noStrike" cap="none" normalizeH="0" baseline="0">
                          <a:ln>
                            <a:noFill/>
                          </a:ln>
                          <a:solidFill>
                            <a:srgbClr val="00000A"/>
                          </a:solidFill>
                          <a:effectLst/>
                          <a:latin typeface="Calibri" charset="0"/>
                          <a:ea typeface="ＭＳ Ｐゴシック" charset="0"/>
                          <a:cs typeface="Arial" charset="0"/>
                        </a:rPr>
                        <a:t>un objet, identifier les entrées et sorties.</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OTSCIS.1.4.2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Charte graphique.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0"/>
                  </a:ext>
                </a:extLst>
              </a:tr>
              <a:tr h="44450">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FF"/>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CS 1.7</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Interpréter des résultats expérimentaux, en tirer une conclusion et la communiquer en argumentant.</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MSOST.1.7</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OTSCIS.2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A"/>
                          </a:solidFill>
                          <a:effectLst/>
                          <a:latin typeface="Calibri" charset="0"/>
                          <a:ea typeface="ＭＳ Ｐゴシック" charset="0"/>
                          <a:cs typeface="Arial" charset="0"/>
                        </a:rPr>
                        <a:t>Exprimer sa pensée à l</a:t>
                      </a:r>
                      <a:r>
                        <a:rPr kumimoji="0" lang="ja-JP" altLang="fr-FR" sz="200" b="1" i="0" u="none" strike="noStrike" cap="none" normalizeH="0" baseline="0">
                          <a:ln>
                            <a:noFill/>
                          </a:ln>
                          <a:solidFill>
                            <a:srgbClr val="00000A"/>
                          </a:solidFill>
                          <a:effectLst/>
                          <a:latin typeface="Calibri" charset="0"/>
                          <a:ea typeface="ＭＳ Ｐゴシック" charset="0"/>
                          <a:cs typeface="Arial" charset="0"/>
                        </a:rPr>
                        <a:t>’</a:t>
                      </a:r>
                      <a:r>
                        <a:rPr kumimoji="0" lang="fr-FR" sz="200" b="1" i="0" u="none" strike="noStrike" cap="none" normalizeH="0" baseline="0">
                          <a:ln>
                            <a:noFill/>
                          </a:ln>
                          <a:solidFill>
                            <a:srgbClr val="00000A"/>
                          </a:solidFill>
                          <a:effectLst/>
                          <a:latin typeface="Calibri" charset="0"/>
                          <a:ea typeface="ＭＳ Ｐゴシック" charset="0"/>
                          <a:cs typeface="Arial" charset="0"/>
                        </a:rPr>
                        <a:t>aide d</a:t>
                      </a:r>
                      <a:r>
                        <a:rPr kumimoji="0" lang="ja-JP" altLang="fr-FR" sz="200" b="1" i="0" u="none" strike="noStrike" cap="none" normalizeH="0" baseline="0">
                          <a:ln>
                            <a:noFill/>
                          </a:ln>
                          <a:solidFill>
                            <a:srgbClr val="00000A"/>
                          </a:solidFill>
                          <a:effectLst/>
                          <a:latin typeface="Calibri" charset="0"/>
                          <a:ea typeface="ＭＳ Ｐゴシック" charset="0"/>
                          <a:cs typeface="Arial" charset="0"/>
                        </a:rPr>
                        <a:t>’</a:t>
                      </a:r>
                      <a:r>
                        <a:rPr kumimoji="0" lang="fr-FR" sz="200" b="1" i="0" u="none" strike="noStrike" cap="none" normalizeH="0" baseline="0">
                          <a:ln>
                            <a:noFill/>
                          </a:ln>
                          <a:solidFill>
                            <a:srgbClr val="00000A"/>
                          </a:solidFill>
                          <a:effectLst/>
                          <a:latin typeface="Calibri" charset="0"/>
                          <a:ea typeface="ＭＳ Ｐゴシック" charset="0"/>
                          <a:cs typeface="Arial" charset="0"/>
                        </a:rPr>
                        <a:t>outils de description adaptés</a:t>
                      </a:r>
                    </a:p>
                  </a:txBody>
                  <a:tcPr marL="1307" marR="1307" marT="1307" marB="0" anchor="ctr"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6DDE8"/>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1"/>
                  </a:ext>
                </a:extLst>
              </a:tr>
              <a:tr h="63500">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FF"/>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CS 1.8</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 Utiliser une modélisation pour comprendre, formaliser, partager, construire, investiguer, prouver.</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rowSpan="4">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Exprimer sa pensée à l</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aide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outils de description adaptés : croquis, schémas, graphes, diagrammes, tableaux.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Croquis à main levée.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2"/>
                  </a:ext>
                </a:extLst>
              </a:tr>
              <a:tr h="57150">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FF"/>
                    </a:solidFill>
                  </a:tcPr>
                </a:tc>
                <a:tc gridSpan="6">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Différents schémas.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3"/>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CS 5.6</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Comprendre le fonctionnement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réseau informatique.</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OTSCIS.2.1.3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Carte heuristique.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4"/>
                  </a:ext>
                </a:extLst>
              </a:tr>
              <a:tr h="6508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CS 5.7</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just" defTabSz="457200" rtl="0" eaLnBrk="1" fontAlgn="ctr"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Analyser le comportement attendu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système réel et décomposer le problème posé en sous-problèmes afin de structurer un programme de commande.</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OTSCIS.2.1.4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Notion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algorithme.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5"/>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Lire, utiliser et produire, à l</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aide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outils de représentation numérique, des choix de solutions sous forme de dessins ou de schémas.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Outils numériques de description des objets techniques.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6"/>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7"/>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8"/>
                  </a:ext>
                </a:extLst>
              </a:tr>
              <a:tr h="4762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gridSpan="2">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1" u="none" strike="noStrike" cap="none" normalizeH="0" baseline="0">
                          <a:ln>
                            <a:noFill/>
                          </a:ln>
                          <a:solidFill>
                            <a:srgbClr val="000000"/>
                          </a:solidFill>
                          <a:effectLst/>
                          <a:latin typeface="Arial" charset="0"/>
                          <a:ea typeface="ＭＳ Ｐゴシック" charset="0"/>
                          <a:cs typeface="Arial" charset="0"/>
                        </a:rPr>
                        <a:t>Compétences travaillées</a:t>
                      </a: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just"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La modélisation et la simulation des objets et systèmes techniques </a:t>
                      </a: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9"/>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Arial" charset="0"/>
                          <a:ea typeface="ＭＳ Ｐゴシック" charset="0"/>
                          <a:cs typeface="Arial" charset="0"/>
                        </a:rPr>
                        <a:t>26</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Arial" charset="0"/>
                          <a:ea typeface="ＭＳ Ｐゴシック" charset="0"/>
                          <a:cs typeface="Arial" charset="0"/>
                        </a:rPr>
                        <a:t>organisées en 7 parties, CT1.1 à CT7.2 (colonne B)</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FFFFFF"/>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Attendus de fin de cycle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2CDD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50"/>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Analyser le fonctionnement et la structure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un objet.</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51"/>
                  </a:ext>
                </a:extLst>
              </a:tr>
              <a:tr h="4762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Utiliser une modélisation et simuler le comportement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un objet.</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52"/>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Compétences</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Connaissances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53"/>
                  </a:ext>
                </a:extLst>
              </a:tr>
              <a:tr h="36513">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MSOST.1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A"/>
                          </a:solidFill>
                          <a:effectLst/>
                          <a:latin typeface="Calibri" charset="0"/>
                          <a:ea typeface="ＭＳ Ｐゴシック" charset="0"/>
                          <a:cs typeface="Arial" charset="0"/>
                        </a:rPr>
                        <a:t>Analyser le fonctionnement et la structure d</a:t>
                      </a:r>
                      <a:r>
                        <a:rPr kumimoji="0" lang="ja-JP" altLang="fr-FR" sz="200" b="1" i="0" u="none" strike="noStrike" cap="none" normalizeH="0" baseline="0">
                          <a:ln>
                            <a:noFill/>
                          </a:ln>
                          <a:solidFill>
                            <a:srgbClr val="00000A"/>
                          </a:solidFill>
                          <a:effectLst/>
                          <a:latin typeface="Calibri" charset="0"/>
                          <a:ea typeface="ＭＳ Ｐゴシック" charset="0"/>
                          <a:cs typeface="Arial" charset="0"/>
                        </a:rPr>
                        <a:t>’</a:t>
                      </a:r>
                      <a:r>
                        <a:rPr kumimoji="0" lang="fr-FR" sz="200" b="1" i="0" u="none" strike="noStrike" cap="none" normalizeH="0" baseline="0">
                          <a:ln>
                            <a:noFill/>
                          </a:ln>
                          <a:solidFill>
                            <a:srgbClr val="00000A"/>
                          </a:solidFill>
                          <a:effectLst/>
                          <a:latin typeface="Calibri" charset="0"/>
                          <a:ea typeface="ＭＳ Ｐゴシック" charset="0"/>
                          <a:cs typeface="Arial" charset="0"/>
                        </a:rPr>
                        <a:t>un objet</a:t>
                      </a:r>
                    </a:p>
                  </a:txBody>
                  <a:tcPr marL="1307" marR="1307" marT="1307" marB="0" anchor="ctr"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
                      </a:r>
                    </a:p>
                  </a:txBody>
                  <a:tcPr marL="1307" marR="1307" marT="1307"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Repères de progressivité</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54"/>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gridSpan="2">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1" u="none" strike="noStrike" cap="none" normalizeH="0" baseline="0">
                          <a:ln>
                            <a:noFill/>
                          </a:ln>
                          <a:solidFill>
                            <a:srgbClr val="000000"/>
                          </a:solidFill>
                          <a:effectLst/>
                          <a:latin typeface="Arial" charset="0"/>
                          <a:ea typeface="ＭＳ Ｐゴシック" charset="0"/>
                          <a:cs typeface="Arial" charset="0"/>
                        </a:rPr>
                        <a:t>Programme</a:t>
                      </a: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rowSpan="2">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rowSpan="2">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Respecter une procédure de travail garantissant un résultat en respectant les règles de sécurité et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utilisation des outils mis à disposition.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Procédures, protocoles.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rowSpan="11" gridSpan="4">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Un modèle numérique est une représentation virtuelle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objet technique, réalisée en vue de valider des éléments de solutions préalablement imaginés ou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en étudier certains aspects. Il ne s</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agit pas «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apprendre des modèles » mais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apprendre à utiliser des modèles, voire à créer un modèle géométrique.</a:t>
                      </a:r>
                      <a:br>
                        <a:rPr kumimoji="0" lang="fr-FR" sz="200" b="0" i="0" u="none" strike="noStrike" cap="none" normalizeH="0" baseline="0">
                          <a:ln>
                            <a:noFill/>
                          </a:ln>
                          <a:solidFill>
                            <a:srgbClr val="000000"/>
                          </a:solidFill>
                          <a:effectLst/>
                          <a:latin typeface="Calibri" charset="0"/>
                          <a:ea typeface="ＭＳ Ｐゴシック" charset="0"/>
                          <a:cs typeface="Arial" charset="0"/>
                        </a:rPr>
                      </a:br>
                      <a:r>
                        <a:rPr kumimoji="0" lang="fr-FR" sz="200" b="0" i="0" u="none" strike="noStrike" cap="none" normalizeH="0" baseline="0">
                          <a:ln>
                            <a:noFill/>
                          </a:ln>
                          <a:solidFill>
                            <a:srgbClr val="000000"/>
                          </a:solidFill>
                          <a:effectLst/>
                          <a:latin typeface="Calibri" charset="0"/>
                          <a:ea typeface="ＭＳ Ｐゴシック" charset="0"/>
                          <a:cs typeface="Arial" charset="0"/>
                        </a:rPr>
                        <a:t>Dans un premier temps, les activités de modélisation seront conduites sur des objets techniques connus des élèves. On privilégiera tout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abord les modèles à valeur explicative puis les modèles pour construire.</a:t>
                      </a:r>
                      <a:br>
                        <a:rPr kumimoji="0" lang="fr-FR" sz="200" b="0" i="0" u="none" strike="noStrike" cap="none" normalizeH="0" baseline="0">
                          <a:ln>
                            <a:noFill/>
                          </a:ln>
                          <a:solidFill>
                            <a:srgbClr val="000000"/>
                          </a:solidFill>
                          <a:effectLst/>
                          <a:latin typeface="Calibri" charset="0"/>
                          <a:ea typeface="ＭＳ Ｐゴシック" charset="0"/>
                          <a:cs typeface="Arial" charset="0"/>
                        </a:rPr>
                      </a:br>
                      <a:r>
                        <a:rPr kumimoji="0" lang="fr-FR" sz="200" b="0" i="0" u="none" strike="noStrike" cap="none" normalizeH="0" baseline="0">
                          <a:ln>
                            <a:noFill/>
                          </a:ln>
                          <a:solidFill>
                            <a:srgbClr val="000000"/>
                          </a:solidFill>
                          <a:effectLst/>
                          <a:latin typeface="Calibri" charset="0"/>
                          <a:ea typeface="ＭＳ Ｐゴシック" charset="0"/>
                          <a:cs typeface="Arial" charset="0"/>
                        </a:rPr>
                        <a:t>En fin de cycle,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accent sera mis sur les hypothèses retenues pour utiliser une modélisation de comportement fournie et sur la nécessité de prendre en compte ces hypothèses pour interpréter les résultats de la simulation. Il sera pertinent de montrer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influence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ou deux paramètres sur les résultats obtenus afin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initier une réflexion sur la validité des résultats.</a:t>
                      </a:r>
                      <a:br>
                        <a:rPr kumimoji="0" lang="fr-FR" sz="200" b="0" i="0" u="none" strike="noStrike" cap="none" normalizeH="0" baseline="0">
                          <a:ln>
                            <a:noFill/>
                          </a:ln>
                          <a:solidFill>
                            <a:srgbClr val="000000"/>
                          </a:solidFill>
                          <a:effectLst/>
                          <a:latin typeface="Calibri" charset="0"/>
                          <a:ea typeface="ＭＳ Ｐゴシック" charset="0"/>
                          <a:cs typeface="Arial" charset="0"/>
                        </a:rPr>
                      </a:b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11" hMerge="1">
                  <a:txBody>
                    <a:bodyPr/>
                    <a:lstStyle/>
                    <a:p>
                      <a:endParaRPr lang="fr-FR"/>
                    </a:p>
                  </a:txBody>
                  <a:tcPr/>
                </a:tc>
                <a:tc rowSpan="11" hMerge="1">
                  <a:txBody>
                    <a:bodyPr/>
                    <a:lstStyle/>
                    <a:p>
                      <a:endParaRPr lang="fr-FR"/>
                    </a:p>
                  </a:txBody>
                  <a:tcPr/>
                </a:tc>
                <a:tc rowSpan="11" hMerge="1">
                  <a:txBody>
                    <a:bodyPr/>
                    <a:lstStyle/>
                    <a:p>
                      <a:endParaRPr lang="fr-FR"/>
                    </a:p>
                  </a:txBody>
                  <a:tcPr/>
                </a:tc>
                <a:extLst>
                  <a:ext uri="{0D108BD9-81ED-4DB2-BD59-A6C34878D82A}">
                    <a16:rowId xmlns:a16="http://schemas.microsoft.com/office/drawing/2014/main" val="10055"/>
                  </a:ext>
                </a:extLst>
              </a:tr>
              <a:tr h="42863">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rowSpan="5" gridSpan="4">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Les objectifs de formation du cycle 4 en technologie s</a:t>
                      </a:r>
                      <a:r>
                        <a:rPr kumimoji="0" lang="ja-JP" altLang="fr-FR" sz="200" b="0" i="0" u="none" strike="noStrike" cap="none" normalizeH="0" baseline="0">
                          <a:ln>
                            <a:noFill/>
                          </a:ln>
                          <a:solidFill>
                            <a:srgbClr val="000000"/>
                          </a:solidFill>
                          <a:effectLst/>
                          <a:latin typeface="Arial" charset="0"/>
                          <a:ea typeface="ＭＳ Ｐゴシック" charset="0"/>
                          <a:cs typeface="Arial" charset="0"/>
                        </a:rPr>
                        <a:t>’</a:t>
                      </a:r>
                      <a:r>
                        <a:rPr kumimoji="0" lang="fr-FR" sz="200" b="0" i="0" u="none" strike="noStrike" cap="none" normalizeH="0" baseline="0">
                          <a:ln>
                            <a:noFill/>
                          </a:ln>
                          <a:solidFill>
                            <a:srgbClr val="000000"/>
                          </a:solidFill>
                          <a:effectLst/>
                          <a:latin typeface="Arial" charset="0"/>
                          <a:ea typeface="ＭＳ Ｐゴシック" charset="0"/>
                          <a:cs typeface="Arial" charset="0"/>
                        </a:rPr>
                        <a:t>organisent autour de </a:t>
                      </a:r>
                      <a:r>
                        <a:rPr kumimoji="0" lang="fr-FR" sz="200" b="1" i="0" u="none" strike="noStrike" cap="none" normalizeH="0" baseline="0">
                          <a:ln>
                            <a:noFill/>
                          </a:ln>
                          <a:solidFill>
                            <a:srgbClr val="000000"/>
                          </a:solidFill>
                          <a:effectLst/>
                          <a:latin typeface="Arial" charset="0"/>
                          <a:ea typeface="ＭＳ Ｐゴシック" charset="0"/>
                          <a:cs typeface="Arial" charset="0"/>
                        </a:rPr>
                        <a:t>trois grandes thématiques </a:t>
                      </a:r>
                      <a:r>
                        <a:rPr kumimoji="0" lang="fr-FR" sz="200" b="0" i="0" u="none" strike="noStrike" cap="none" normalizeH="0" baseline="0">
                          <a:ln>
                            <a:noFill/>
                          </a:ln>
                          <a:solidFill>
                            <a:srgbClr val="000000"/>
                          </a:solidFill>
                          <a:effectLst/>
                          <a:latin typeface="Arial" charset="0"/>
                          <a:ea typeface="ＭＳ Ｐゴシック" charset="0"/>
                          <a:cs typeface="Arial" charset="0"/>
                        </a:rPr>
                        <a:t>issues de trois dimensions </a:t>
                      </a:r>
                      <a:r>
                        <a:rPr kumimoji="0" lang="fr-FR" sz="200" b="1" i="0" u="none" strike="noStrike" cap="none" normalizeH="0" baseline="0">
                          <a:ln>
                            <a:noFill/>
                          </a:ln>
                          <a:solidFill>
                            <a:srgbClr val="000000"/>
                          </a:solidFill>
                          <a:effectLst/>
                          <a:latin typeface="Arial" charset="0"/>
                          <a:ea typeface="ＭＳ Ｐゴシック" charset="0"/>
                          <a:cs typeface="Arial" charset="0"/>
                        </a:rPr>
                        <a:t> : le design, l</a:t>
                      </a:r>
                      <a:r>
                        <a:rPr kumimoji="0" lang="ja-JP" altLang="fr-FR" sz="200" b="1" i="0" u="none" strike="noStrike" cap="none" normalizeH="0" baseline="0">
                          <a:ln>
                            <a:noFill/>
                          </a:ln>
                          <a:solidFill>
                            <a:srgbClr val="000000"/>
                          </a:solidFill>
                          <a:effectLst/>
                          <a:latin typeface="Arial" charset="0"/>
                          <a:ea typeface="ＭＳ Ｐゴシック" charset="0"/>
                          <a:cs typeface="Arial" charset="0"/>
                        </a:rPr>
                        <a:t>’</a:t>
                      </a:r>
                      <a:r>
                        <a:rPr kumimoji="0" lang="fr-FR" sz="200" b="1" i="0" u="none" strike="noStrike" cap="none" normalizeH="0" baseline="0">
                          <a:ln>
                            <a:noFill/>
                          </a:ln>
                          <a:solidFill>
                            <a:srgbClr val="000000"/>
                          </a:solidFill>
                          <a:effectLst/>
                          <a:latin typeface="Arial" charset="0"/>
                          <a:ea typeface="ＭＳ Ｐゴシック" charset="0"/>
                          <a:cs typeface="Arial" charset="0"/>
                        </a:rPr>
                        <a:t>innovation, la créativité </a:t>
                      </a:r>
                      <a:r>
                        <a:rPr kumimoji="0" lang="fr-FR" sz="200" b="0" i="0" u="none" strike="noStrike" cap="none" normalizeH="0" baseline="0">
                          <a:ln>
                            <a:noFill/>
                          </a:ln>
                          <a:solidFill>
                            <a:srgbClr val="000000"/>
                          </a:solidFill>
                          <a:effectLst/>
                          <a:latin typeface="Arial" charset="0"/>
                          <a:ea typeface="ＭＳ Ｐゴシック" charset="0"/>
                          <a:cs typeface="Arial" charset="0"/>
                        </a:rPr>
                        <a:t>; </a:t>
                      </a:r>
                      <a:r>
                        <a:rPr kumimoji="0" lang="fr-FR" sz="200" b="1" i="0" u="none" strike="noStrike" cap="none" normalizeH="0" baseline="0">
                          <a:ln>
                            <a:noFill/>
                          </a:ln>
                          <a:solidFill>
                            <a:srgbClr val="000000"/>
                          </a:solidFill>
                          <a:effectLst/>
                          <a:latin typeface="Arial" charset="0"/>
                          <a:ea typeface="ＭＳ Ｐゴシック" charset="0"/>
                          <a:cs typeface="Arial" charset="0"/>
                        </a:rPr>
                        <a:t>les objets techniques, les services et les changements induits dans la société ; la modélisation et la simulation des objets techniques. Un enseignement d</a:t>
                      </a:r>
                      <a:r>
                        <a:rPr kumimoji="0" lang="ja-JP" altLang="fr-FR" sz="200" b="1" i="0" u="none" strike="noStrike" cap="none" normalizeH="0" baseline="0">
                          <a:ln>
                            <a:noFill/>
                          </a:ln>
                          <a:solidFill>
                            <a:srgbClr val="000000"/>
                          </a:solidFill>
                          <a:effectLst/>
                          <a:latin typeface="Arial" charset="0"/>
                          <a:ea typeface="ＭＳ Ｐゴシック" charset="0"/>
                          <a:cs typeface="Arial" charset="0"/>
                        </a:rPr>
                        <a:t>’</a:t>
                      </a:r>
                      <a:r>
                        <a:rPr kumimoji="0" lang="fr-FR" sz="200" b="1" i="0" u="none" strike="noStrike" cap="none" normalizeH="0" baseline="0">
                          <a:ln>
                            <a:noFill/>
                          </a:ln>
                          <a:solidFill>
                            <a:srgbClr val="000000"/>
                          </a:solidFill>
                          <a:effectLst/>
                          <a:latin typeface="Arial" charset="0"/>
                          <a:ea typeface="ＭＳ Ｐゴシック" charset="0"/>
                          <a:cs typeface="Arial" charset="0"/>
                        </a:rPr>
                        <a:t>informatique est dispensé à la fois dans le cadre des mathématiques et de la technologie (considéré comme une 4</a:t>
                      </a:r>
                      <a:r>
                        <a:rPr kumimoji="0" lang="fr-FR" sz="200" b="1" i="0" u="none" strike="noStrike" cap="none" normalizeH="0" baseline="30000">
                          <a:ln>
                            <a:noFill/>
                          </a:ln>
                          <a:solidFill>
                            <a:srgbClr val="000000"/>
                          </a:solidFill>
                          <a:effectLst/>
                          <a:latin typeface="Arial" charset="0"/>
                          <a:ea typeface="ＭＳ Ｐゴシック" charset="0"/>
                          <a:cs typeface="Arial" charset="0"/>
                        </a:rPr>
                        <a:t>e</a:t>
                      </a:r>
                      <a:r>
                        <a:rPr kumimoji="0" lang="fr-FR" sz="200" b="1" i="0" u="none" strike="noStrike" cap="none" normalizeH="0" baseline="0">
                          <a:ln>
                            <a:noFill/>
                          </a:ln>
                          <a:solidFill>
                            <a:srgbClr val="000000"/>
                          </a:solidFill>
                          <a:effectLst/>
                          <a:latin typeface="Arial" charset="0"/>
                          <a:ea typeface="ＭＳ Ｐゴシック" charset="0"/>
                          <a:cs typeface="Arial" charset="0"/>
                        </a:rPr>
                        <a:t> thématique)</a:t>
                      </a: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5" hMerge="1">
                  <a:txBody>
                    <a:bodyPr/>
                    <a:lstStyle/>
                    <a:p>
                      <a:endParaRPr lang="fr-FR"/>
                    </a:p>
                  </a:txBody>
                  <a:tcPr/>
                </a:tc>
                <a:tc rowSpan="5" hMerge="1">
                  <a:txBody>
                    <a:bodyPr/>
                    <a:lstStyle/>
                    <a:p>
                      <a:endParaRPr lang="fr-FR"/>
                    </a:p>
                  </a:txBody>
                  <a:tcPr/>
                </a:tc>
                <a:tc rowSpan="5"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Ergonomie.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56"/>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Associer des solutions techniques à des fonctions.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Analyse fonctionnelle systémique.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57"/>
                  </a:ext>
                </a:extLst>
              </a:tr>
              <a:tr h="4762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rowSpan="4">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rowSpan="4">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Analyser le fonctionnement et la structure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un objet, identifier les entrées et sorties.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MSOST.1.3.1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Représentation fonctionnelle des systèmes.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58"/>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MSOST.1.3.2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Structure des systèmes.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59"/>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MSOST.1.3.3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Chaîne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énergie.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60"/>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endParaRPr kumimoji="0" lang="fr-FR" sz="200" b="1"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MSOST.1.3.4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Chaîne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information.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61"/>
                  </a:ext>
                </a:extLst>
              </a:tr>
              <a:tr h="5397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gridSpan="2">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1" u="none" strike="noStrike" cap="none" normalizeH="0" baseline="0">
                          <a:ln>
                            <a:noFill/>
                          </a:ln>
                          <a:solidFill>
                            <a:srgbClr val="000000"/>
                          </a:solidFill>
                          <a:effectLst/>
                          <a:latin typeface="Arial" charset="0"/>
                          <a:ea typeface="ＭＳ Ｐゴシック" charset="0"/>
                          <a:cs typeface="Arial" charset="0"/>
                        </a:rPr>
                        <a:t>Compétences spécifiques au programme de technologie</a:t>
                      </a: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rowSpan="4">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rowSpan="4">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Identifier le(s) matériau(x), les flux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énergie et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information sur un objet et décrire les transformations qui s</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opèrent.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MSOST.1.4.1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Familles de matériaux avec leurs principales caractéristiques.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62"/>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Arial" charset="0"/>
                          <a:ea typeface="ＭＳ Ｐゴシック" charset="0"/>
                          <a:cs typeface="Arial" charset="0"/>
                        </a:rPr>
                        <a:t>6</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Arial" charset="0"/>
                          <a:ea typeface="ＭＳ Ｐゴシック" charset="0"/>
                          <a:cs typeface="Arial" charset="0"/>
                        </a:rPr>
                        <a:t>repérées CS1.5 à CS5.7 (colonne B)</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MSOST.1.4.2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Sources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énergies.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63"/>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Arial" charset="0"/>
                          <a:ea typeface="ＭＳ Ｐゴシック" charset="0"/>
                          <a:cs typeface="Arial" charset="0"/>
                        </a:rPr>
                        <a:t>Connaissances associées aux compétences</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MSOST.1.4.3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Chaîne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énergie.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64"/>
                  </a:ext>
                </a:extLst>
              </a:tr>
              <a:tr h="87313">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Arial" charset="0"/>
                          <a:ea typeface="ＭＳ Ｐゴシック" charset="0"/>
                          <a:cs typeface="Arial" charset="0"/>
                        </a:rPr>
                        <a:t>53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Arial" charset="0"/>
                          <a:ea typeface="ＭＳ Ｐゴシック" charset="0"/>
                          <a:cs typeface="Arial" charset="0"/>
                        </a:rPr>
                        <a:t>repérées DIC.1.1.1… (colonne K)</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MSOST.1.4.4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Chaîne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information.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65"/>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MSOST.1.5</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Décrire, en utilisant les outils et langages de descriptions adaptés, le fonctionnement, la structure et le comportement des objets.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MSOST.1.5.1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Outils de description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fonctionnement,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une structure et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comportement.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66"/>
                  </a:ext>
                </a:extLst>
              </a:tr>
              <a:tr h="5397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gridSpan="4">
                  <a:txBody>
                    <a:bodyPr/>
                    <a:lstStyle/>
                    <a:p>
                      <a:pPr marL="0" marR="0" lvl="0" indent="0" algn="ctr" defTabSz="457200" rtl="0" eaLnBrk="1" fontAlgn="t" latinLnBrk="0" hangingPunct="1">
                        <a:lnSpc>
                          <a:spcPct val="100000"/>
                        </a:lnSpc>
                        <a:spcBef>
                          <a:spcPct val="0"/>
                        </a:spcBef>
                        <a:spcAft>
                          <a:spcPct val="0"/>
                        </a:spcAft>
                        <a:buClrTx/>
                        <a:buSzTx/>
                        <a:buFontTx/>
                        <a:buNone/>
                        <a:tabLst/>
                      </a:pPr>
                      <a:endParaRPr kumimoji="0" lang="fr-FR" sz="200" b="0" i="1"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rowSpan="4">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MSOST.1.6</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rowSpan="4">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Mesurer des grandeurs de manière directe ou indirecte.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MSOST.1.6.1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Instruments de mesure usuels.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67"/>
                  </a:ext>
                </a:extLst>
              </a:tr>
              <a:tr h="6350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MSOST.1.6.2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Principe de fonctionnement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capteur,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codeur,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détecteur.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68"/>
                  </a:ext>
                </a:extLst>
              </a:tr>
              <a:tr h="4762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MSOST.1.6.3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Nature du signal : analogique ou numérique.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69"/>
                  </a:ext>
                </a:extLst>
              </a:tr>
              <a:tr h="4762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MSOST.1.6.4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Nature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une information : logique ou analogique.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0"/>
                  </a:ext>
                </a:extLst>
              </a:tr>
              <a:tr h="7937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MSOST.1.7</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Interpréter des résultats expérimentaux, en tirer une conclusion et la communiquer en argumentant.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MSOST.1.7.1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Notions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écarts entre les attentes fixées par le cahier des charges et les résultats de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expérimentation.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1"/>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gridSpan="3">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A"/>
                          </a:solidFill>
                          <a:effectLst/>
                          <a:latin typeface="Calibri" charset="0"/>
                          <a:ea typeface="ＭＳ Ｐゴシック" charset="0"/>
                          <a:cs typeface="Arial" charset="0"/>
                        </a:rPr>
                        <a:t>Utiliser une modélisation et simuler le comportement d</a:t>
                      </a:r>
                      <a:r>
                        <a:rPr kumimoji="0" lang="ja-JP" altLang="fr-FR" sz="200" b="1" i="0" u="none" strike="noStrike" cap="none" normalizeH="0" baseline="0">
                          <a:ln>
                            <a:noFill/>
                          </a:ln>
                          <a:solidFill>
                            <a:srgbClr val="00000A"/>
                          </a:solidFill>
                          <a:effectLst/>
                          <a:latin typeface="Calibri" charset="0"/>
                          <a:ea typeface="ＭＳ Ｐゴシック" charset="0"/>
                          <a:cs typeface="Arial" charset="0"/>
                        </a:rPr>
                        <a:t>’</a:t>
                      </a:r>
                      <a:r>
                        <a:rPr kumimoji="0" lang="fr-FR" sz="200" b="1" i="0" u="none" strike="noStrike" cap="none" normalizeH="0" baseline="0">
                          <a:ln>
                            <a:noFill/>
                          </a:ln>
                          <a:solidFill>
                            <a:srgbClr val="00000A"/>
                          </a:solidFill>
                          <a:effectLst/>
                          <a:latin typeface="Calibri" charset="0"/>
                          <a:ea typeface="ＭＳ Ｐゴシック" charset="0"/>
                          <a:cs typeface="Arial" charset="0"/>
                        </a:rPr>
                        <a:t>un objet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hMerge="1">
                  <a:txBody>
                    <a:bodyPr/>
                    <a:lstStyle/>
                    <a:p>
                      <a:endParaRPr lang="fr-FR"/>
                    </a:p>
                  </a:txBody>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2"/>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Utiliser une modélisation pour comprendre, formaliser, partager, construire, investiguer, prouver.</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MSOST.2.1.1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Outils de description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fonctionnement,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une structure et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comportement.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3"/>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MSOST.2.2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Simuler numériquement la structure et/ou le comportement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un objet. Interpréter le comportement de l</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objet technique et le communiquer en argumentant.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MSOST.2.2.1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Notions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écarts entre les attentes fixées par le cahier des charges et les résultats de la simulation.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4"/>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5"/>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6"/>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L</a:t>
                      </a:r>
                      <a:r>
                        <a:rPr kumimoji="0" lang="ja-JP" altLang="fr-FR" sz="200" b="1" i="0" u="none" strike="noStrike" cap="none" normalizeH="0" baseline="0">
                          <a:ln>
                            <a:noFill/>
                          </a:ln>
                          <a:solidFill>
                            <a:srgbClr val="31849B"/>
                          </a:solidFill>
                          <a:effectLst/>
                          <a:latin typeface="Calibri" charset="0"/>
                          <a:ea typeface="ＭＳ Ｐゴシック" charset="0"/>
                          <a:cs typeface="Arial" charset="0"/>
                        </a:rPr>
                        <a:t>’</a:t>
                      </a:r>
                      <a:r>
                        <a:rPr kumimoji="0" lang="fr-FR" sz="200" b="1" i="0" u="none" strike="noStrike" cap="none" normalizeH="0" baseline="0">
                          <a:ln>
                            <a:noFill/>
                          </a:ln>
                          <a:solidFill>
                            <a:srgbClr val="31849B"/>
                          </a:solidFill>
                          <a:effectLst/>
                          <a:latin typeface="Calibri" charset="0"/>
                          <a:ea typeface="ＭＳ Ｐゴシック" charset="0"/>
                          <a:cs typeface="Arial" charset="0"/>
                        </a:rPr>
                        <a:t>informatique et la programmation</a:t>
                      </a: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7"/>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Attendus de fin de cycle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2CDD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8"/>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Comprendre le fonctionnement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réseau informatique.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9"/>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Écrire, mettre au point et exécuter un programme.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80"/>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Compétences</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Connaissances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81"/>
                  </a:ext>
                </a:extLst>
              </a:tr>
              <a:tr h="36513">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IP.1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Comprendre le fonctionnement d</a:t>
                      </a:r>
                      <a:r>
                        <a:rPr kumimoji="0" lang="ja-JP" altLang="fr-FR" sz="200" b="1" i="0" u="none" strike="noStrike" cap="none" normalizeH="0" baseline="0">
                          <a:ln>
                            <a:noFill/>
                          </a:ln>
                          <a:solidFill>
                            <a:srgbClr val="000000"/>
                          </a:solidFill>
                          <a:effectLst/>
                          <a:latin typeface="Calibri" charset="0"/>
                          <a:ea typeface="ＭＳ Ｐゴシック" charset="0"/>
                          <a:cs typeface="Arial" charset="0"/>
                        </a:rPr>
                        <a:t>’</a:t>
                      </a:r>
                      <a:r>
                        <a:rPr kumimoji="0" lang="fr-FR" sz="200" b="1" i="0" u="none" strike="noStrike" cap="none" normalizeH="0" baseline="0">
                          <a:ln>
                            <a:noFill/>
                          </a:ln>
                          <a:solidFill>
                            <a:srgbClr val="000000"/>
                          </a:solidFill>
                          <a:effectLst/>
                          <a:latin typeface="Calibri" charset="0"/>
                          <a:ea typeface="ＭＳ Ｐゴシック" charset="0"/>
                          <a:cs typeface="Arial" charset="0"/>
                        </a:rPr>
                        <a:t>un réseau informatique</a:t>
                      </a:r>
                    </a:p>
                  </a:txBody>
                  <a:tcPr marL="1307" marR="1307" marT="1307" marB="0"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
                      </a:r>
                    </a:p>
                  </a:txBody>
                  <a:tcPr marL="1307" marR="1307" marT="1307"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Repères de progressivité :</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82"/>
                  </a:ext>
                </a:extLst>
              </a:tr>
              <a:tr h="7937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Comprendre le fonctionnement d'un réseau informatique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IP.1.1.1</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Composants d'un réseau, architecture d'un réseau local, moyens de connexion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moyen informatique.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rowSpan="2" gridSpan="4">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En 5</a:t>
                      </a:r>
                      <a:r>
                        <a:rPr kumimoji="0" lang="fr-FR" sz="200" b="0" i="0" u="none" strike="noStrike" cap="none" normalizeH="0" baseline="30000">
                          <a:ln>
                            <a:noFill/>
                          </a:ln>
                          <a:solidFill>
                            <a:srgbClr val="000000"/>
                          </a:solidFill>
                          <a:effectLst/>
                          <a:latin typeface="Calibri" charset="0"/>
                          <a:ea typeface="ＭＳ Ｐゴシック" charset="0"/>
                          <a:cs typeface="Arial" charset="0"/>
                        </a:rPr>
                        <a:t>e</a:t>
                      </a:r>
                      <a:r>
                        <a:rPr kumimoji="0" lang="fr-FR" sz="200" b="0" i="0" u="none" strike="noStrike" cap="none" normalizeH="0" baseline="0">
                          <a:ln>
                            <a:noFill/>
                          </a:ln>
                          <a:solidFill>
                            <a:srgbClr val="000000"/>
                          </a:solidFill>
                          <a:effectLst/>
                          <a:latin typeface="Calibri" charset="0"/>
                          <a:ea typeface="ＭＳ Ｐゴシック" charset="0"/>
                          <a:cs typeface="Arial" charset="0"/>
                        </a:rPr>
                        <a:t> : traitement, mise au point et exécution de programmes simples avec un nombre limité de variables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entrée et de sortie, développement de programmes avec des boucles itératives. </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rowSpan="2" hMerge="1">
                  <a:txBody>
                    <a:bodyPr/>
                    <a:lstStyle/>
                    <a:p>
                      <a:endParaRPr lang="fr-FR"/>
                    </a:p>
                  </a:txBody>
                  <a:tcPr/>
                </a:tc>
                <a:tc rowSpan="2" hMerge="1">
                  <a:txBody>
                    <a:bodyPr/>
                    <a:lstStyle/>
                    <a:p>
                      <a:endParaRPr lang="fr-FR"/>
                    </a:p>
                  </a:txBody>
                  <a:tcPr/>
                </a:tc>
                <a:tc rowSpan="2" hMerge="1">
                  <a:txBody>
                    <a:bodyPr/>
                    <a:lstStyle/>
                    <a:p>
                      <a:endParaRPr lang="fr-FR"/>
                    </a:p>
                  </a:txBody>
                  <a:tcPr/>
                </a:tc>
                <a:extLst>
                  <a:ext uri="{0D108BD9-81ED-4DB2-BD59-A6C34878D82A}">
                    <a16:rowId xmlns:a16="http://schemas.microsoft.com/office/drawing/2014/main" val="10083"/>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IP.1.1.2</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Notion de protocole, d'organisation de protocoles en couche, d'algorithme de routage, Internet.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84"/>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IP.2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Écrire, mettre au point et exécuter un programme</a:t>
                      </a:r>
                    </a:p>
                  </a:txBody>
                  <a:tcPr marL="1307" marR="1307" marT="1307" marB="0"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rowSpan="2" gridSpan="4">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En 4</a:t>
                      </a:r>
                      <a:r>
                        <a:rPr kumimoji="0" lang="fr-FR" sz="200" b="0" i="0" u="none" strike="noStrike" cap="none" normalizeH="0" baseline="30000">
                          <a:ln>
                            <a:noFill/>
                          </a:ln>
                          <a:solidFill>
                            <a:srgbClr val="000000"/>
                          </a:solidFill>
                          <a:effectLst/>
                          <a:latin typeface="Calibri" charset="0"/>
                          <a:ea typeface="ＭＳ Ｐゴシック" charset="0"/>
                          <a:cs typeface="Arial" charset="0"/>
                        </a:rPr>
                        <a:t>e</a:t>
                      </a:r>
                      <a:r>
                        <a:rPr kumimoji="0" lang="fr-FR" sz="200" b="0" i="0" u="none" strike="noStrike" cap="none" normalizeH="0" baseline="0">
                          <a:ln>
                            <a:noFill/>
                          </a:ln>
                          <a:solidFill>
                            <a:srgbClr val="000000"/>
                          </a:solidFill>
                          <a:effectLst/>
                          <a:latin typeface="Calibri" charset="0"/>
                          <a:ea typeface="ＭＳ Ｐゴシック" charset="0"/>
                          <a:cs typeface="Arial" charset="0"/>
                        </a:rPr>
                        <a:t> : traitement, mise au point et exécution de programmes avec introduction de plusieurs variables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entrée et de sortie.</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rowSpan="2" hMerge="1">
                  <a:txBody>
                    <a:bodyPr/>
                    <a:lstStyle/>
                    <a:p>
                      <a:endParaRPr lang="fr-FR"/>
                    </a:p>
                  </a:txBody>
                  <a:tcPr/>
                </a:tc>
                <a:tc rowSpan="2" hMerge="1">
                  <a:txBody>
                    <a:bodyPr/>
                    <a:lstStyle/>
                    <a:p>
                      <a:endParaRPr lang="fr-FR"/>
                    </a:p>
                  </a:txBody>
                  <a:tcPr/>
                </a:tc>
                <a:tc rowSpan="2" hMerge="1">
                  <a:txBody>
                    <a:bodyPr/>
                    <a:lstStyle/>
                    <a:p>
                      <a:endParaRPr lang="fr-FR"/>
                    </a:p>
                  </a:txBody>
                  <a:tcPr/>
                </a:tc>
                <a:extLst>
                  <a:ext uri="{0D108BD9-81ED-4DB2-BD59-A6C34878D82A}">
                    <a16:rowId xmlns:a16="http://schemas.microsoft.com/office/drawing/2014/main" val="10085"/>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Analyser le comportement attendu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système réel et décomposer le problème posé en sous-problèmes afin de structurer un programme de commande.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86"/>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Écrire, mettre au point (tester, corriger) et exécuter un programme commandant un système réel et vérifier le comportement attendu.</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rowSpan="2" gridSpan="4">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En 3</a:t>
                      </a:r>
                      <a:r>
                        <a:rPr kumimoji="0" lang="fr-FR" sz="200" b="0" i="0" u="none" strike="noStrike" cap="none" normalizeH="0" baseline="30000">
                          <a:ln>
                            <a:noFill/>
                          </a:ln>
                          <a:solidFill>
                            <a:srgbClr val="000000"/>
                          </a:solidFill>
                          <a:effectLst/>
                          <a:latin typeface="Calibri" charset="0"/>
                          <a:ea typeface="ＭＳ Ｐゴシック" charset="0"/>
                          <a:cs typeface="Arial" charset="0"/>
                        </a:rPr>
                        <a:t>e</a:t>
                      </a:r>
                      <a:r>
                        <a:rPr kumimoji="0" lang="fr-FR" sz="200" b="0" i="0" u="none" strike="noStrike" cap="none" normalizeH="0" baseline="0">
                          <a:ln>
                            <a:noFill/>
                          </a:ln>
                          <a:solidFill>
                            <a:srgbClr val="000000"/>
                          </a:solidFill>
                          <a:effectLst/>
                          <a:latin typeface="Calibri" charset="0"/>
                          <a:ea typeface="ＭＳ Ｐゴシック" charset="0"/>
                          <a:cs typeface="Arial" charset="0"/>
                        </a:rPr>
                        <a:t> : introduction du comptage et de plusieurs boucles conditionnelles imbriquées, décomposition en plusieurs sous-problèmes.</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2" hMerge="1">
                  <a:txBody>
                    <a:bodyPr/>
                    <a:lstStyle/>
                    <a:p>
                      <a:endParaRPr lang="fr-FR"/>
                    </a:p>
                  </a:txBody>
                  <a:tcPr/>
                </a:tc>
                <a:tc rowSpan="2" hMerge="1">
                  <a:txBody>
                    <a:bodyPr/>
                    <a:lstStyle/>
                    <a:p>
                      <a:endParaRPr lang="fr-FR"/>
                    </a:p>
                  </a:txBody>
                  <a:tcPr/>
                </a:tc>
                <a:tc rowSpan="2" hMerge="1">
                  <a:txBody>
                    <a:bodyPr/>
                    <a:lstStyle/>
                    <a:p>
                      <a:endParaRPr lang="fr-FR"/>
                    </a:p>
                  </a:txBody>
                  <a:tcPr/>
                </a:tc>
                <a:extLst>
                  <a:ext uri="{0D108BD9-81ED-4DB2-BD59-A6C34878D82A}">
                    <a16:rowId xmlns:a16="http://schemas.microsoft.com/office/drawing/2014/main" val="10087"/>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rowSpan="6">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rowSpan="6">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Écrire un programme dans lequel des actions sont déclenchées par des événements extérieurs.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Notions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algorithme et de programme.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88"/>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Notion de variable informatique.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89"/>
                  </a:ext>
                </a:extLst>
              </a:tr>
              <a:tr h="7937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Déclenchement d'une action par un événement, séquences d'instructions, boucles, instructions conditionnelles.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90"/>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Systèmes embarqués.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91"/>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IP.2.3.5</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Forme et transmission du signal.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92"/>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IP.2.3.6</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Capteur, actionneur, interface.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93"/>
                  </a:ext>
                </a:extLst>
              </a:tr>
            </a:tbl>
          </a:graphicData>
        </a:graphic>
      </p:graphicFrame>
      <p:sp>
        <p:nvSpPr>
          <p:cNvPr id="5" name="Rectangle à coins arrondis 4"/>
          <p:cNvSpPr>
            <a:spLocks noChangeArrowheads="1"/>
          </p:cNvSpPr>
          <p:nvPr/>
        </p:nvSpPr>
        <p:spPr bwMode="auto">
          <a:xfrm>
            <a:off x="179388" y="5157788"/>
            <a:ext cx="3671887" cy="1511300"/>
          </a:xfrm>
          <a:prstGeom prst="wedgeRoundRectCallout">
            <a:avLst>
              <a:gd name="adj1" fmla="val 85556"/>
              <a:gd name="adj2" fmla="val -232778"/>
              <a:gd name="adj3" fmla="val 16667"/>
            </a:avLst>
          </a:prstGeom>
          <a:gradFill rotWithShape="1">
            <a:gsLst>
              <a:gs pos="0">
                <a:srgbClr val="3F80CD"/>
              </a:gs>
              <a:gs pos="100000">
                <a:srgbClr val="9BC1FF"/>
              </a:gs>
            </a:gsLst>
            <a:lin ang="16200000"/>
          </a:gradFill>
          <a:ln w="9525">
            <a:solidFill>
              <a:srgbClr val="4A7EBB"/>
            </a:solidFill>
            <a:miter lim="800000"/>
            <a:headEnd/>
            <a:tailEnd/>
          </a:ln>
          <a:effectLst>
            <a:outerShdw blurRad="40000" dist="23000" dir="5400000" rotWithShape="0">
              <a:srgbClr val="000000">
                <a:alpha val="34999"/>
              </a:srgbClr>
            </a:outerShdw>
          </a:effectLst>
        </p:spPr>
        <p:txBody>
          <a:bodyPr anchor="ctr"/>
          <a:lstStyle/>
          <a:p>
            <a:pPr algn="ctr"/>
            <a:r>
              <a:rPr lang="fr-FR">
                <a:solidFill>
                  <a:srgbClr val="FFFFFF"/>
                </a:solidFill>
              </a:rPr>
              <a:t>Thématiques techno développées en compétences et connaissances</a:t>
            </a:r>
          </a:p>
        </p:txBody>
      </p:sp>
    </p:spTree>
    <p:extLst>
      <p:ext uri="{BB962C8B-B14F-4D97-AF65-F5344CB8AC3E}">
        <p14:creationId xmlns:p14="http://schemas.microsoft.com/office/powerpoint/2010/main" val="311708396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42988" y="333375"/>
            <a:ext cx="7772400" cy="792163"/>
          </a:xfrm>
        </p:spPr>
        <p:txBody>
          <a:bodyPr/>
          <a:lstStyle/>
          <a:p>
            <a:pPr eaLnBrk="1" hangingPunct="1">
              <a:spcBef>
                <a:spcPct val="20000"/>
              </a:spcBef>
            </a:pPr>
            <a:r>
              <a:rPr lang="fr-FR" sz="2000" b="0" cap="none">
                <a:solidFill>
                  <a:srgbClr val="898989"/>
                </a:solidFill>
                <a:latin typeface="Calibri" charset="0"/>
                <a:hlinkClick r:id="rId2" tooltip="RA16_C4_TECH_Outil_progression_pedagogique (XLSX-118.47 Ko-Nouvelle fenêtre)"/>
              </a:rPr>
              <a:t>Outil d'aide à l'élaboration de progression pédagogique en technologie (format Excel)</a:t>
            </a:r>
            <a:br>
              <a:rPr lang="fr-FR" sz="2000" b="0" cap="none">
                <a:solidFill>
                  <a:srgbClr val="898989"/>
                </a:solidFill>
                <a:latin typeface="Calibri" charset="0"/>
              </a:rPr>
            </a:br>
            <a:endParaRPr lang="fr-FR" sz="2000" cap="none">
              <a:latin typeface="Calibri" charset="0"/>
            </a:endParaRPr>
          </a:p>
        </p:txBody>
      </p:sp>
      <p:sp>
        <p:nvSpPr>
          <p:cNvPr id="3" name="Espace réservé du texte 2"/>
          <p:cNvSpPr>
            <a:spLocks noGrp="1"/>
          </p:cNvSpPr>
          <p:nvPr>
            <p:ph type="body" idx="1"/>
          </p:nvPr>
        </p:nvSpPr>
        <p:spPr>
          <a:xfrm>
            <a:off x="684213" y="1484313"/>
            <a:ext cx="8208962" cy="4968875"/>
          </a:xfrm>
        </p:spPr>
        <p:txBody>
          <a:bodyPr/>
          <a:lstStyle/>
          <a:p>
            <a:pPr>
              <a:buFont typeface="Arial" pitchFamily="34" charset="0"/>
              <a:buNone/>
              <a:defRPr/>
            </a:pPr>
            <a:endParaRPr lang="fr-FR" dirty="0"/>
          </a:p>
        </p:txBody>
      </p:sp>
      <p:graphicFrame>
        <p:nvGraphicFramePr>
          <p:cNvPr id="4" name="Tableau 3"/>
          <p:cNvGraphicFramePr>
            <a:graphicFrameLocks noGrp="1"/>
          </p:cNvGraphicFramePr>
          <p:nvPr/>
        </p:nvGraphicFramePr>
        <p:xfrm>
          <a:off x="755650" y="1484313"/>
          <a:ext cx="7975600" cy="4789062"/>
        </p:xfrm>
        <a:graphic>
          <a:graphicData uri="http://schemas.openxmlformats.org/drawingml/2006/table">
            <a:tbl>
              <a:tblPr/>
              <a:tblGrid>
                <a:gridCol w="682625">
                  <a:extLst>
                    <a:ext uri="{9D8B030D-6E8A-4147-A177-3AD203B41FA5}">
                      <a16:colId xmlns:a16="http://schemas.microsoft.com/office/drawing/2014/main" val="20000"/>
                    </a:ext>
                  </a:extLst>
                </a:gridCol>
                <a:gridCol w="920750">
                  <a:extLst>
                    <a:ext uri="{9D8B030D-6E8A-4147-A177-3AD203B41FA5}">
                      <a16:colId xmlns:a16="http://schemas.microsoft.com/office/drawing/2014/main" val="20001"/>
                    </a:ext>
                  </a:extLst>
                </a:gridCol>
                <a:gridCol w="920750">
                  <a:extLst>
                    <a:ext uri="{9D8B030D-6E8A-4147-A177-3AD203B41FA5}">
                      <a16:colId xmlns:a16="http://schemas.microsoft.com/office/drawing/2014/main" val="20002"/>
                    </a:ext>
                  </a:extLst>
                </a:gridCol>
                <a:gridCol w="200025">
                  <a:extLst>
                    <a:ext uri="{9D8B030D-6E8A-4147-A177-3AD203B41FA5}">
                      <a16:colId xmlns:a16="http://schemas.microsoft.com/office/drawing/2014/main" val="20003"/>
                    </a:ext>
                  </a:extLst>
                </a:gridCol>
                <a:gridCol w="200025">
                  <a:extLst>
                    <a:ext uri="{9D8B030D-6E8A-4147-A177-3AD203B41FA5}">
                      <a16:colId xmlns:a16="http://schemas.microsoft.com/office/drawing/2014/main" val="20004"/>
                    </a:ext>
                  </a:extLst>
                </a:gridCol>
                <a:gridCol w="193675">
                  <a:extLst>
                    <a:ext uri="{9D8B030D-6E8A-4147-A177-3AD203B41FA5}">
                      <a16:colId xmlns:a16="http://schemas.microsoft.com/office/drawing/2014/main" val="20005"/>
                    </a:ext>
                  </a:extLst>
                </a:gridCol>
                <a:gridCol w="155575">
                  <a:extLst>
                    <a:ext uri="{9D8B030D-6E8A-4147-A177-3AD203B41FA5}">
                      <a16:colId xmlns:a16="http://schemas.microsoft.com/office/drawing/2014/main" val="20006"/>
                    </a:ext>
                  </a:extLst>
                </a:gridCol>
                <a:gridCol w="153988">
                  <a:extLst>
                    <a:ext uri="{9D8B030D-6E8A-4147-A177-3AD203B41FA5}">
                      <a16:colId xmlns:a16="http://schemas.microsoft.com/office/drawing/2014/main" val="20007"/>
                    </a:ext>
                  </a:extLst>
                </a:gridCol>
                <a:gridCol w="1046162">
                  <a:extLst>
                    <a:ext uri="{9D8B030D-6E8A-4147-A177-3AD203B41FA5}">
                      <a16:colId xmlns:a16="http://schemas.microsoft.com/office/drawing/2014/main" val="20008"/>
                    </a:ext>
                  </a:extLst>
                </a:gridCol>
                <a:gridCol w="1044575">
                  <a:extLst>
                    <a:ext uri="{9D8B030D-6E8A-4147-A177-3AD203B41FA5}">
                      <a16:colId xmlns:a16="http://schemas.microsoft.com/office/drawing/2014/main" val="20009"/>
                    </a:ext>
                  </a:extLst>
                </a:gridCol>
                <a:gridCol w="669925">
                  <a:extLst>
                    <a:ext uri="{9D8B030D-6E8A-4147-A177-3AD203B41FA5}">
                      <a16:colId xmlns:a16="http://schemas.microsoft.com/office/drawing/2014/main" val="20010"/>
                    </a:ext>
                  </a:extLst>
                </a:gridCol>
                <a:gridCol w="669925">
                  <a:extLst>
                    <a:ext uri="{9D8B030D-6E8A-4147-A177-3AD203B41FA5}">
                      <a16:colId xmlns:a16="http://schemas.microsoft.com/office/drawing/2014/main" val="20011"/>
                    </a:ext>
                  </a:extLst>
                </a:gridCol>
                <a:gridCol w="155575">
                  <a:extLst>
                    <a:ext uri="{9D8B030D-6E8A-4147-A177-3AD203B41FA5}">
                      <a16:colId xmlns:a16="http://schemas.microsoft.com/office/drawing/2014/main" val="20012"/>
                    </a:ext>
                  </a:extLst>
                </a:gridCol>
                <a:gridCol w="185738">
                  <a:extLst>
                    <a:ext uri="{9D8B030D-6E8A-4147-A177-3AD203B41FA5}">
                      <a16:colId xmlns:a16="http://schemas.microsoft.com/office/drawing/2014/main" val="20013"/>
                    </a:ext>
                  </a:extLst>
                </a:gridCol>
                <a:gridCol w="155575">
                  <a:extLst>
                    <a:ext uri="{9D8B030D-6E8A-4147-A177-3AD203B41FA5}">
                      <a16:colId xmlns:a16="http://schemas.microsoft.com/office/drawing/2014/main" val="20014"/>
                    </a:ext>
                  </a:extLst>
                </a:gridCol>
                <a:gridCol w="155575">
                  <a:extLst>
                    <a:ext uri="{9D8B030D-6E8A-4147-A177-3AD203B41FA5}">
                      <a16:colId xmlns:a16="http://schemas.microsoft.com/office/drawing/2014/main" val="20015"/>
                    </a:ext>
                  </a:extLst>
                </a:gridCol>
                <a:gridCol w="465137">
                  <a:extLst>
                    <a:ext uri="{9D8B030D-6E8A-4147-A177-3AD203B41FA5}">
                      <a16:colId xmlns:a16="http://schemas.microsoft.com/office/drawing/2014/main" val="20016"/>
                    </a:ext>
                  </a:extLst>
                </a:gridCol>
              </a:tblGrid>
              <a:tr h="60325">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TECHNOLOGIE - programme 2016 - Cycle 4</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gridSpan="4">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Thématiques</a:t>
                      </a:r>
                    </a:p>
                  </a:txBody>
                  <a:tcPr marL="1307" marR="1307" marT="1307" marB="0" anchor="b"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3">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a:t>
                      </a:r>
                    </a:p>
                  </a:txBody>
                  <a:tcPr marL="1307" marR="1307" marT="1307" marB="0" anchor="b"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DIC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gridSpan="3">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Design, innovation et créativité</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0"/>
                  </a:ext>
                </a:extLst>
              </a:tr>
              <a:tr h="63500">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Domaines du socle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gridSpan="2">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Compétences travaillées </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hMerge="1">
                  <a:txBody>
                    <a:bodyPr/>
                    <a:lstStyle/>
                    <a:p>
                      <a:endParaRPr lang="fr-FR"/>
                    </a:p>
                  </a:txBody>
                  <a:tcPr/>
                </a:tc>
                <a:tc gridSpan="4">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Compétences du programme par thématique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
                      </a:r>
                    </a:p>
                  </a:txBody>
                  <a:tcPr marL="1307" marR="1307" marT="1307" marB="0" anchor="ctr"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just"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Design, innovation et créativité</a:t>
                      </a: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OTSCIS</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gridSpan="3">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Les objets techniques, les services et les changements induits dans la société</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1"/>
                  </a:ext>
                </a:extLst>
              </a:tr>
              <a:tr h="63500">
                <a:tc rowSpan="5">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4 - les systèmes naturels et les systèmes techniques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1</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Pratiquer des démarches scientifiques et technologiques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Design</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Évolution-description</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Modélisation</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Info</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Attendus de fin de cycle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2CDD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MSOST</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gridSpan="3">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La modélisation et la simulation des objets et systèmes techniques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2"/>
                  </a:ext>
                </a:extLst>
              </a:tr>
              <a:tr h="1539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1.1</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Imaginer, synthétiser, formaliser et respecter une procédure, un protocole. </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DIC.1.3</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Imaginer des solutions en réponse aux besoins, matérialiser des idées en intégrant une dimension design.</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IP</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L</a:t>
                      </a:r>
                      <a:r>
                        <a:rPr kumimoji="0" lang="ja-JP" altLang="fr-FR" sz="200" b="1" i="0" u="none" strike="noStrike" cap="none" normalizeH="0" baseline="0">
                          <a:ln>
                            <a:noFill/>
                          </a:ln>
                          <a:solidFill>
                            <a:srgbClr val="31849B"/>
                          </a:solidFill>
                          <a:effectLst/>
                          <a:latin typeface="Calibri" charset="0"/>
                          <a:ea typeface="ＭＳ Ｐゴシック" charset="0"/>
                          <a:cs typeface="Arial" charset="0"/>
                        </a:rPr>
                        <a:t>’</a:t>
                      </a:r>
                      <a:r>
                        <a:rPr kumimoji="0" lang="fr-FR" sz="200" b="1" i="0" u="none" strike="noStrike" cap="none" normalizeH="0" baseline="0">
                          <a:ln>
                            <a:noFill/>
                          </a:ln>
                          <a:solidFill>
                            <a:srgbClr val="31849B"/>
                          </a:solidFill>
                          <a:effectLst/>
                          <a:latin typeface="Calibri" charset="0"/>
                          <a:ea typeface="ＭＳ Ｐゴシック" charset="0"/>
                          <a:cs typeface="Arial" charset="0"/>
                        </a:rPr>
                        <a:t>informatique et la programmation</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7625">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1.2</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Mesurer des grandeurs de manière directe ou indirecte. </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MSOST.1.6</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Réaliser, de manière collaborative, le prototype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objet communicant.</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4"/>
                  </a:ext>
                </a:extLst>
              </a:tr>
              <a:tr h="444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1.3</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Rechercher des solutions techniques à un problème posé, expliciter ses choix et les communiquer en argumentant. </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Compétences</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Connaissances </a:t>
                      </a:r>
                    </a:p>
                  </a:txBody>
                  <a:tcPr marL="1307" marR="1307" marT="1307" marB="0" anchor="b"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6350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1.4</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Participer à l</a:t>
                      </a:r>
                      <a:r>
                        <a:rPr kumimoji="0" lang="ja-JP" altLang="fr-FR" sz="100" b="0" i="0" u="none" strike="noStrike" cap="none" normalizeH="0" baseline="0">
                          <a:ln>
                            <a:noFill/>
                          </a:ln>
                          <a:solidFill>
                            <a:srgbClr val="00000A"/>
                          </a:solidFill>
                          <a:effectLst/>
                          <a:latin typeface="Calibri" charset="0"/>
                          <a:ea typeface="ＭＳ Ｐゴシック" charset="0"/>
                          <a:cs typeface="Arial" charset="0"/>
                        </a:rPr>
                        <a:t>’</a:t>
                      </a:r>
                      <a:r>
                        <a:rPr kumimoji="0" lang="fr-FR" sz="100" b="0" i="0" u="none" strike="noStrike" cap="none" normalizeH="0" baseline="0">
                          <a:ln>
                            <a:noFill/>
                          </a:ln>
                          <a:solidFill>
                            <a:srgbClr val="00000A"/>
                          </a:solidFill>
                          <a:effectLst/>
                          <a:latin typeface="Calibri" charset="0"/>
                          <a:ea typeface="ＭＳ Ｐゴシック" charset="0"/>
                          <a:cs typeface="Arial" charset="0"/>
                        </a:rPr>
                        <a:t>organisation et au déroulement de projets.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DIC.1.4</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DIC.1</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Imaginer des solutions en réponse aux besoins, matérialiser une idée en intégrant une dimension design</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47625">
                <a:tc rowSpan="9">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4 - les systèmes naturels et les systèmes techniques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2</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Concevoir, créer, réaliser</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Identifier un besoin (biens matériels ou services) et énoncer un problème technique.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Besoin, contraintes, normalisation.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
                      </a:r>
                    </a:p>
                  </a:txBody>
                  <a:tcPr marL="1307" marR="1307" marT="1307"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Repères de progressivité</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7"/>
                  </a:ext>
                </a:extLst>
              </a:tr>
              <a:tr h="650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2.1</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Identifier un besoin et énoncer un problème technique, identifier les conditions, contraintes (normes et règlements) et ressources correspondantes.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DIC.1.1</a:t>
                      </a:r>
                    </a:p>
                  </a:txBody>
                  <a:tcPr marL="1307" marR="1307" marT="1307" marB="0" anchor="ctr"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FFFFFF"/>
                          </a:solidFill>
                          <a:effectLst/>
                          <a:latin typeface="Calibri" charset="0"/>
                          <a:ea typeface="ＭＳ Ｐゴシック" charset="0"/>
                          <a:cs typeface="Arial" charset="0"/>
                        </a:rPr>
                        <a:t>DIC.1.2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rowSpan="2">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Identifier les conditions, contraintes (normes et règlements) et ressources correspondantes, qualifier et quantifier simplement les performances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objet technique existant ou à créer.</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rowSpan="2">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Principaux éléments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cahier des charges.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rowSpan="3" gridSpan="4">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S</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agissant des activités de projet, la conception doit être introduite dès la classe de 5</a:t>
                      </a:r>
                      <a:r>
                        <a:rPr kumimoji="0" lang="fr-FR" sz="100" b="0" i="0" u="none" strike="noStrike" cap="none" normalizeH="0" baseline="30000">
                          <a:ln>
                            <a:noFill/>
                          </a:ln>
                          <a:solidFill>
                            <a:srgbClr val="000000"/>
                          </a:solidFill>
                          <a:effectLst/>
                          <a:latin typeface="Calibri" charset="0"/>
                          <a:ea typeface="ＭＳ Ｐゴシック" charset="0"/>
                          <a:cs typeface="Arial" charset="0"/>
                        </a:rPr>
                        <a:t>ème</a:t>
                      </a:r>
                      <a:r>
                        <a:rPr kumimoji="0" lang="fr-FR" sz="100" b="0" i="0" u="none" strike="noStrike" cap="none" normalizeH="0" baseline="0">
                          <a:ln>
                            <a:noFill/>
                          </a:ln>
                          <a:solidFill>
                            <a:srgbClr val="000000"/>
                          </a:solidFill>
                          <a:effectLst/>
                          <a:latin typeface="Calibri" charset="0"/>
                          <a:ea typeface="ＭＳ Ｐゴシック" charset="0"/>
                          <a:cs typeface="Arial" charset="0"/>
                        </a:rPr>
                        <a:t>, mais de façon progressive et modeste sur des projets simples. Des projets complets (conception, réalisation, validation) sont attendus en classe de 3</a:t>
                      </a:r>
                      <a:r>
                        <a:rPr kumimoji="0" lang="fr-FR" sz="100" b="0" i="0" u="none" strike="noStrike" cap="none" normalizeH="0" baseline="30000">
                          <a:ln>
                            <a:noFill/>
                          </a:ln>
                          <a:solidFill>
                            <a:srgbClr val="000000"/>
                          </a:solidFill>
                          <a:effectLst/>
                          <a:latin typeface="Calibri" charset="0"/>
                          <a:ea typeface="ＭＳ Ｐゴシック" charset="0"/>
                          <a:cs typeface="Arial" charset="0"/>
                        </a:rPr>
                        <a:t>ème</a:t>
                      </a:r>
                      <a:r>
                        <a:rPr kumimoji="0" lang="fr-FR" sz="100" b="0" i="0" u="none" strike="noStrike" cap="none" normalizeH="0" baseline="0">
                          <a:ln>
                            <a:noFill/>
                          </a:ln>
                          <a:solidFill>
                            <a:srgbClr val="000000"/>
                          </a:solidFill>
                          <a:effectLst/>
                          <a:latin typeface="Calibri" charset="0"/>
                          <a:ea typeface="ＭＳ Ｐゴシック" charset="0"/>
                          <a:cs typeface="Arial" charset="0"/>
                        </a:rPr>
                        <a:t>.</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3" hMerge="1">
                  <a:txBody>
                    <a:bodyPr/>
                    <a:lstStyle/>
                    <a:p>
                      <a:endParaRPr lang="fr-FR"/>
                    </a:p>
                  </a:txBody>
                  <a:tcPr/>
                </a:tc>
                <a:tc rowSpan="3" hMerge="1">
                  <a:txBody>
                    <a:bodyPr/>
                    <a:lstStyle/>
                    <a:p>
                      <a:endParaRPr lang="fr-FR"/>
                    </a:p>
                  </a:txBody>
                  <a:tcPr/>
                </a:tc>
                <a:tc rowSpan="3" hMerge="1">
                  <a:txBody>
                    <a:bodyPr/>
                    <a:lstStyle/>
                    <a:p>
                      <a:endParaRPr lang="fr-FR"/>
                    </a:p>
                  </a:txBody>
                  <a:tcPr/>
                </a:tc>
                <a:extLst>
                  <a:ext uri="{0D108BD9-81ED-4DB2-BD59-A6C34878D82A}">
                    <a16:rowId xmlns:a16="http://schemas.microsoft.com/office/drawing/2014/main" val="10008"/>
                  </a:ext>
                </a:extLst>
              </a:tr>
              <a:tr h="49213">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DIC.1.2</a:t>
                      </a:r>
                    </a:p>
                  </a:txBody>
                  <a:tcPr marL="1307" marR="1307" marT="1307" marB="0" anchor="ctr"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09"/>
                  </a:ext>
                </a:extLst>
              </a:tr>
              <a:tr h="68263">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2.2</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Identifier le(s) matériau(x), les flux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énergie et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information dans le cadre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une production technique sur un objet et décrire les transformations qui s</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opèrent.</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rowSpan="2">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Imaginer, synthétiser et formaliser une procédure, un protocole.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DIC.1.3.1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Outils numériques de présentation.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10"/>
                  </a:ext>
                </a:extLst>
              </a:tr>
              <a:tr h="317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2.3</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S</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approprier un cahier des charges.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DIC.1.2</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DIC.1.3.2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Charte graphique.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11"/>
                  </a:ext>
                </a:extLst>
              </a:tr>
              <a:tr h="7143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2.4</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Associer des solutions techniques à des fonctions.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Participer à l</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organisation de projets, la définition des rôles, la planification (se projeter et anticiper) et aux revues de projet.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DIC.1.4.1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Organisation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groupe de projet, rôle des participants, planning, revue de projets.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2"/>
                  </a:ext>
                </a:extLst>
              </a:tr>
              <a:tr h="523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2.5</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Imaginer des solutions en réponse au besoin.</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rowSpan="6">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Imaginer des solutions pour produire des objets et des éléments de programmes informatiques en réponse au besoin.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Design.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r h="444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2.6</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Réaliser, de manière collaborative, le prototype de tout ou partie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objet pour valider une solution.</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DIC.2.1</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Innovation et créativité.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4"/>
                  </a:ext>
                </a:extLst>
              </a:tr>
              <a:tr h="53975">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2.7</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Imaginer, concevoir et programmer des applications informatiques nomades.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IP.2.2</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Veille.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5"/>
                  </a:ext>
                </a:extLst>
              </a:tr>
              <a:tr h="47625">
                <a:tc rowSpan="4">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2 - les méthodes et outils pour apprendre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3</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S</a:t>
                      </a:r>
                      <a:r>
                        <a:rPr kumimoji="0" lang="ja-JP" altLang="fr-FR" sz="100" b="1" i="0" u="none" strike="noStrike" cap="none" normalizeH="0" baseline="0">
                          <a:ln>
                            <a:noFill/>
                          </a:ln>
                          <a:solidFill>
                            <a:srgbClr val="000000"/>
                          </a:solidFill>
                          <a:effectLst/>
                          <a:latin typeface="Calibri" charset="0"/>
                          <a:ea typeface="ＭＳ Ｐゴシック" charset="0"/>
                          <a:cs typeface="Arial" charset="0"/>
                        </a:rPr>
                        <a:t>’</a:t>
                      </a:r>
                      <a:r>
                        <a:rPr kumimoji="0" lang="fr-FR" sz="100" b="1" i="0" u="none" strike="noStrike" cap="none" normalizeH="0" baseline="0">
                          <a:ln>
                            <a:noFill/>
                          </a:ln>
                          <a:solidFill>
                            <a:srgbClr val="000000"/>
                          </a:solidFill>
                          <a:effectLst/>
                          <a:latin typeface="Calibri" charset="0"/>
                          <a:ea typeface="ＭＳ Ｐゴシック" charset="0"/>
                          <a:cs typeface="Arial" charset="0"/>
                        </a:rPr>
                        <a:t>approprier des outils et des méthodes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Représentation de solutions (croquis, schémas, algorithmes).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6"/>
                  </a:ext>
                </a:extLst>
              </a:tr>
              <a:tr h="650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3.1</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Exprimer sa pensée à l</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aide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outils de description adaptés : croquis, schémas, graphes, diagrammes, tableaux (représentations non normées).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OTSCIS.2.1</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DIC.1.5.5</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Réalité augmentée.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7"/>
                  </a:ext>
                </a:extLst>
              </a:tr>
              <a:tr h="650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3.2</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Traduire, à l</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aide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outils de représentation numérique, des choix de solutions sous forme de croquis, de dessins ou de schémas.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OTSCIS.2.2</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DIC.1.5.6</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Objets connectés.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8"/>
                  </a:ext>
                </a:extLst>
              </a:tr>
              <a:tr h="650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3.3</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Présenter à l</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oral et à l</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aide de supports numériques multimédia des solutions techniques au moment des revues de projet.</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DIC.1.7</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DIC.1.6</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Organiser, structurer et stocker des ressources numériques.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DIC.1.6.1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Arborescence.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9"/>
                  </a:ext>
                </a:extLst>
              </a:tr>
              <a:tr h="52388">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1 - les langages pour penser et communiquer</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4</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Pratiquer des langages </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DIC.1.7</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rowSpan="2">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Présenter à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oral et à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aide de supports numériques multimédia des solutions techniques au moment des revues de projet.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DIC.1.7.1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Outils numériques de présentation.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0"/>
                  </a:ext>
                </a:extLst>
              </a:tr>
              <a:tr h="44450">
                <a:tc rowSpan="2">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4.1</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Décrire, en utilisant les outils et langages de descriptions adaptés, la structure et le comportement des objets.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OTSCIS.1.4</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MSOST.1.5</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Charte graphique.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1"/>
                  </a:ext>
                </a:extLst>
              </a:tr>
              <a:tr h="55563">
                <a:tc vMerge="1">
                  <a:txBody>
                    <a:bodyPr/>
                    <a:lstStyle/>
                    <a:p>
                      <a:endParaRPr lang="fr-FR"/>
                    </a:p>
                  </a:txBody>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4.2</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Appliquer les principes élémentaires de l</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algorithmique et du codage à la résolution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problème simple.</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DIC.2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gridSpan="3">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Réaliser, de manière collaborative, le prototype d</a:t>
                      </a:r>
                      <a:r>
                        <a:rPr kumimoji="0" lang="ja-JP" altLang="fr-FR" sz="200" b="1" i="0" u="none" strike="noStrike" cap="none" normalizeH="0" baseline="0">
                          <a:ln>
                            <a:noFill/>
                          </a:ln>
                          <a:solidFill>
                            <a:srgbClr val="000000"/>
                          </a:solidFill>
                          <a:effectLst/>
                          <a:latin typeface="Calibri" charset="0"/>
                          <a:ea typeface="ＭＳ Ｐゴシック" charset="0"/>
                          <a:cs typeface="Arial" charset="0"/>
                        </a:rPr>
                        <a:t>’</a:t>
                      </a:r>
                      <a:r>
                        <a:rPr kumimoji="0" lang="fr-FR" sz="200" b="1" i="0" u="none" strike="noStrike" cap="none" normalizeH="0" baseline="0">
                          <a:ln>
                            <a:noFill/>
                          </a:ln>
                          <a:solidFill>
                            <a:srgbClr val="000000"/>
                          </a:solidFill>
                          <a:effectLst/>
                          <a:latin typeface="Calibri" charset="0"/>
                          <a:ea typeface="ＭＳ Ｐゴシック" charset="0"/>
                          <a:cs typeface="Arial" charset="0"/>
                        </a:rPr>
                        <a:t>un objet communicant</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hMerge="1">
                  <a:txBody>
                    <a:bodyPr/>
                    <a:lstStyle/>
                    <a:p>
                      <a:endParaRPr lang="fr-FR"/>
                    </a:p>
                  </a:txBody>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2"/>
                  </a:ext>
                </a:extLst>
              </a:tr>
              <a:tr h="71438">
                <a:tc rowSpan="6">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2 - les méthodes et outils pour apprendre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5</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Mobiliser des outils numériques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Réaliser, de manière collaborative, le prototype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objet pour valider une solution.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DIC.2.1.1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Prototypage rapide de structures et de circuits de commande à partir de cartes standard.</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3"/>
                  </a:ext>
                </a:extLst>
              </a:tr>
              <a:tr h="444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5.1</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Simuler numériquement la structure et/ou le comportement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objet.</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MSOST.2.2</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4"/>
                  </a:ext>
                </a:extLst>
              </a:tr>
              <a:tr h="444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5.2</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Organiser, structurer et stocker des ressources numériques.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DIC.1.6</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5"/>
                  </a:ext>
                </a:extLst>
              </a:tr>
              <a:tr h="523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5.3</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Lire, utiliser et produire des représentations numériques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objets.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OTSCIS.2.2</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just"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Les objets techniques, les services et les changements induits dans la société</a:t>
                      </a: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6"/>
                  </a:ext>
                </a:extLst>
              </a:tr>
              <a:tr h="317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5.4</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Piloter un système connecté localement ou à distance.</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IP.2.2</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Attendus de fin de cycle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2CDD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7"/>
                  </a:ext>
                </a:extLst>
              </a:tr>
              <a:tr h="444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5.5</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Modifier ou paramétrer le fonctionnement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objet communicant.</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Comparer et commenter les évolutions des objets et systèmes.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8"/>
                  </a:ext>
                </a:extLst>
              </a:tr>
              <a:tr h="31750">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3 - la formation de la personne et du citoyen</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6</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Adopter un comportement éthique et responsable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Exprimer sa pensée à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aide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outils de description adaptés. </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9"/>
                  </a:ext>
                </a:extLst>
              </a:tr>
              <a:tr h="47625">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5 - les représentations du monde et l'activité humaine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6.1</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Développer les bonnes pratiques de l</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usage des objets communicants.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OTSCIS.1.3</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Développer les bonnes pratiques de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usage des objets communicants.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30"/>
                  </a:ext>
                </a:extLst>
              </a:tr>
              <a:tr h="44450">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6.2</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Analyser l</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impact environnemental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objet et de ses constituants.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OTSCIS.1.2</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Compétences</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Connaissances </a:t>
                      </a:r>
                    </a:p>
                  </a:txBody>
                  <a:tcPr marL="1307" marR="1307" marT="1307" marB="0" anchor="b"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31"/>
                  </a:ext>
                </a:extLst>
              </a:tr>
              <a:tr h="38100">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6.3</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Analyser le cycle de vie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objet.</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OTSCIS.1.1</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OTSCIS.1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Comparer et commenter les évolutions des objets et systèmes</a:t>
                      </a:r>
                    </a:p>
                  </a:txBody>
                  <a:tcPr marL="1307" marR="1307" marT="1307" marB="0" anchor="ctr"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
                      </a:r>
                    </a:p>
                  </a:txBody>
                  <a:tcPr marL="1307" marR="1307" marT="1307"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Repères de progressivité</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32"/>
                  </a:ext>
                </a:extLst>
              </a:tr>
              <a:tr h="31750">
                <a:tc rowSpan="3">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5 - les représentations du monde et l'activité humaine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7</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1" i="0" u="none" strike="noStrike" cap="none" normalizeH="0" baseline="0">
                          <a:ln>
                            <a:noFill/>
                          </a:ln>
                          <a:solidFill>
                            <a:srgbClr val="000000"/>
                          </a:solidFill>
                          <a:effectLst/>
                          <a:latin typeface="Calibri" charset="0"/>
                          <a:ea typeface="ＭＳ Ｐゴシック" charset="0"/>
                          <a:cs typeface="Arial" charset="0"/>
                        </a:rPr>
                        <a:t>Se situer dans l</a:t>
                      </a:r>
                      <a:r>
                        <a:rPr kumimoji="0" lang="ja-JP" altLang="fr-FR" sz="100" b="1" i="0" u="none" strike="noStrike" cap="none" normalizeH="0" baseline="0">
                          <a:ln>
                            <a:noFill/>
                          </a:ln>
                          <a:solidFill>
                            <a:srgbClr val="000000"/>
                          </a:solidFill>
                          <a:effectLst/>
                          <a:latin typeface="Calibri" charset="0"/>
                          <a:ea typeface="ＭＳ Ｐゴシック" charset="0"/>
                          <a:cs typeface="Arial" charset="0"/>
                        </a:rPr>
                        <a:t>’</a:t>
                      </a:r>
                      <a:r>
                        <a:rPr kumimoji="0" lang="fr-FR" sz="100" b="1" i="0" u="none" strike="noStrike" cap="none" normalizeH="0" baseline="0">
                          <a:ln>
                            <a:noFill/>
                          </a:ln>
                          <a:solidFill>
                            <a:srgbClr val="000000"/>
                          </a:solidFill>
                          <a:effectLst/>
                          <a:latin typeface="Calibri" charset="0"/>
                          <a:ea typeface="ＭＳ Ｐゴシック" charset="0"/>
                          <a:cs typeface="Arial" charset="0"/>
                        </a:rPr>
                        <a:t>espace et dans le temps</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Regrouper des objets en familles et lignées.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évolution des objets.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rowSpan="5" gridSpan="4">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Cette thématique a vocation à conduire les élèves à comparer et analyser les objets et systèmes techniques. Considérant que la technologie n</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est pas extérieure à la société, il s</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agit de nouer des liens avec le monde social. C</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est à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occasion de croisements disciplinaires et en traitant de questions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actualité que cette thématique devient « matière » à relier et à contextualiser. La notion de respect des usages des objets communicants inclut le respect de la propriété intellectuelle dans le cadre de productions originales et personnelles. Elle interroge les élèves sur le respect dû à chaque individu dans et en dehors de la classe.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5" hMerge="1">
                  <a:txBody>
                    <a:bodyPr/>
                    <a:lstStyle/>
                    <a:p>
                      <a:endParaRPr lang="fr-FR"/>
                    </a:p>
                  </a:txBody>
                  <a:tcPr/>
                </a:tc>
                <a:tc rowSpan="5" hMerge="1">
                  <a:txBody>
                    <a:bodyPr/>
                    <a:lstStyle/>
                    <a:p>
                      <a:endParaRPr lang="fr-FR"/>
                    </a:p>
                  </a:txBody>
                  <a:tcPr/>
                </a:tc>
                <a:tc rowSpan="5" hMerge="1">
                  <a:txBody>
                    <a:bodyPr/>
                    <a:lstStyle/>
                    <a:p>
                      <a:endParaRPr lang="fr-FR"/>
                    </a:p>
                  </a:txBody>
                  <a:tcPr/>
                </a:tc>
                <a:extLst>
                  <a:ext uri="{0D108BD9-81ED-4DB2-BD59-A6C34878D82A}">
                    <a16:rowId xmlns:a16="http://schemas.microsoft.com/office/drawing/2014/main" val="10033"/>
                  </a:ext>
                </a:extLst>
              </a:tr>
              <a:tr h="523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7.1</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Regrouper des objets en familles et lignées.</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OTSCIS.1.1</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Impacts sociétaux et environnementaux dus aux objets.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34"/>
                  </a:ext>
                </a:extLst>
              </a:tr>
              <a:tr h="650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CT 7.2</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Relier les évolutions technologiques aux inventions et innovations qui marquent des ruptures dans les solutions techniques. </a:t>
                      </a:r>
                    </a:p>
                  </a:txBody>
                  <a:tcPr marL="11760"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OTSCIS.1.2</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OTSCIS.1.1.3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Cycle de vie.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35"/>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OTSCIS.1.1.4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Les règles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usage raisonné des objets communicants respectant la propriété intellectuelle et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intégrité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autrui.</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36"/>
                  </a:ext>
                </a:extLst>
              </a:tr>
              <a:tr h="9048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2">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Arial" charset="0"/>
                          <a:ea typeface="ＭＳ Ｐゴシック" charset="0"/>
                          <a:cs typeface="Arial" charset="0"/>
                        </a:rPr>
                        <a:t>Les compétences suivantes, spécifiques au programme de technologie, ne sont pas citées dans le tableau des compétences travaillées mais elles permettent néanmoins de travailler certaines compétences du socle commun.</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Relier les évolutions technologiques aux inventions et innovations qui marquent des ruptures dans les solutions techniques.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lnTlToBr>
                      <a:noFill/>
                    </a:lnTlToBr>
                    <a:lnBlToTr>
                      <a:noFill/>
                    </a:lnBlToTr>
                    <a:solidFill>
                      <a:srgbClr val="FFFFFF"/>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37"/>
                  </a:ext>
                </a:extLst>
              </a:tr>
              <a:tr h="952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2">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Compétences spécifiques au programme de technologie</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AEEF3"/>
                    </a:solidFill>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Comparer et commenter les évolutions des objets en articulant différents points de vue : fonctionnel, structurel, environnemental, technique, scientifique, social, historique, économique.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38"/>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FF"/>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CS 1.5</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 Respecter une procédure de travail garantissant un résultat en respectant les règles de sécurité et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utilisation des outils mis à disposition.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B7DEE8"/>
                    </a:solid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Élaborer un document qui synthétise ces comparaisons et ces commentaires.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OTSCIS.1.4.1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Outils numériques de présentation.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39"/>
                  </a:ext>
                </a:extLst>
              </a:tr>
              <a:tr h="44450">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FF"/>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CS 1.6</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Analyser le fonctionnement et la structure d</a:t>
                      </a:r>
                      <a:r>
                        <a:rPr kumimoji="0" lang="ja-JP" altLang="fr-FR" sz="100" b="0" i="0" u="none" strike="noStrike" cap="none" normalizeH="0" baseline="0">
                          <a:ln>
                            <a:noFill/>
                          </a:ln>
                          <a:solidFill>
                            <a:srgbClr val="00000A"/>
                          </a:solidFill>
                          <a:effectLst/>
                          <a:latin typeface="Calibri" charset="0"/>
                          <a:ea typeface="ＭＳ Ｐゴシック" charset="0"/>
                          <a:cs typeface="Arial" charset="0"/>
                        </a:rPr>
                        <a:t>’</a:t>
                      </a:r>
                      <a:r>
                        <a:rPr kumimoji="0" lang="fr-FR" sz="100" b="0" i="0" u="none" strike="noStrike" cap="none" normalizeH="0" baseline="0">
                          <a:ln>
                            <a:noFill/>
                          </a:ln>
                          <a:solidFill>
                            <a:srgbClr val="00000A"/>
                          </a:solidFill>
                          <a:effectLst/>
                          <a:latin typeface="Calibri" charset="0"/>
                          <a:ea typeface="ＭＳ Ｐゴシック" charset="0"/>
                          <a:cs typeface="Arial" charset="0"/>
                        </a:rPr>
                        <a:t>un objet, identifier les entrées et sorties.</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OTSCIS.1.4.2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Charte graphique.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0"/>
                  </a:ext>
                </a:extLst>
              </a:tr>
              <a:tr h="44450">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FF"/>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CS 1.7</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A"/>
                          </a:solidFill>
                          <a:effectLst/>
                          <a:latin typeface="Calibri" charset="0"/>
                          <a:ea typeface="ＭＳ Ｐゴシック" charset="0"/>
                          <a:cs typeface="Arial" charset="0"/>
                        </a:rPr>
                        <a:t>► Interpréter des résultats expérimentaux, en tirer une conclusion et la communiquer en argumentant.</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MSOST.1.7</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OTSCIS.2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A"/>
                          </a:solidFill>
                          <a:effectLst/>
                          <a:latin typeface="Calibri" charset="0"/>
                          <a:ea typeface="ＭＳ Ｐゴシック" charset="0"/>
                          <a:cs typeface="Arial" charset="0"/>
                        </a:rPr>
                        <a:t>Exprimer sa pensée à l</a:t>
                      </a:r>
                      <a:r>
                        <a:rPr kumimoji="0" lang="ja-JP" altLang="fr-FR" sz="200" b="1" i="0" u="none" strike="noStrike" cap="none" normalizeH="0" baseline="0">
                          <a:ln>
                            <a:noFill/>
                          </a:ln>
                          <a:solidFill>
                            <a:srgbClr val="00000A"/>
                          </a:solidFill>
                          <a:effectLst/>
                          <a:latin typeface="Calibri" charset="0"/>
                          <a:ea typeface="ＭＳ Ｐゴシック" charset="0"/>
                          <a:cs typeface="Arial" charset="0"/>
                        </a:rPr>
                        <a:t>’</a:t>
                      </a:r>
                      <a:r>
                        <a:rPr kumimoji="0" lang="fr-FR" sz="200" b="1" i="0" u="none" strike="noStrike" cap="none" normalizeH="0" baseline="0">
                          <a:ln>
                            <a:noFill/>
                          </a:ln>
                          <a:solidFill>
                            <a:srgbClr val="00000A"/>
                          </a:solidFill>
                          <a:effectLst/>
                          <a:latin typeface="Calibri" charset="0"/>
                          <a:ea typeface="ＭＳ Ｐゴシック" charset="0"/>
                          <a:cs typeface="Arial" charset="0"/>
                        </a:rPr>
                        <a:t>aide d</a:t>
                      </a:r>
                      <a:r>
                        <a:rPr kumimoji="0" lang="ja-JP" altLang="fr-FR" sz="200" b="1" i="0" u="none" strike="noStrike" cap="none" normalizeH="0" baseline="0">
                          <a:ln>
                            <a:noFill/>
                          </a:ln>
                          <a:solidFill>
                            <a:srgbClr val="00000A"/>
                          </a:solidFill>
                          <a:effectLst/>
                          <a:latin typeface="Calibri" charset="0"/>
                          <a:ea typeface="ＭＳ Ｐゴシック" charset="0"/>
                          <a:cs typeface="Arial" charset="0"/>
                        </a:rPr>
                        <a:t>’</a:t>
                      </a:r>
                      <a:r>
                        <a:rPr kumimoji="0" lang="fr-FR" sz="200" b="1" i="0" u="none" strike="noStrike" cap="none" normalizeH="0" baseline="0">
                          <a:ln>
                            <a:noFill/>
                          </a:ln>
                          <a:solidFill>
                            <a:srgbClr val="00000A"/>
                          </a:solidFill>
                          <a:effectLst/>
                          <a:latin typeface="Calibri" charset="0"/>
                          <a:ea typeface="ＭＳ Ｐゴシック" charset="0"/>
                          <a:cs typeface="Arial" charset="0"/>
                        </a:rPr>
                        <a:t>outils de description adaptés</a:t>
                      </a:r>
                    </a:p>
                  </a:txBody>
                  <a:tcPr marL="1307" marR="1307" marT="1307" marB="0" anchor="ctr"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6DDE8"/>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1"/>
                  </a:ext>
                </a:extLst>
              </a:tr>
              <a:tr h="63500">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FF"/>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CS 1.8</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 Utiliser une modélisation pour comprendre, formaliser, partager, construire, investiguer, prouver.</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rowSpan="4">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Exprimer sa pensée à l</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aide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outils de description adaptés : croquis, schémas, graphes, diagrammes, tableaux.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Croquis à main levée.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2"/>
                  </a:ext>
                </a:extLst>
              </a:tr>
              <a:tr h="57150">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FF"/>
                    </a:solidFill>
                  </a:tcPr>
                </a:tc>
                <a:tc gridSpan="6">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Différents schémas.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3"/>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CS 5.6</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Comprendre le fonctionnement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réseau informatique.</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OTSCIS.2.1.3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Carte heuristique.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4"/>
                  </a:ext>
                </a:extLst>
              </a:tr>
              <a:tr h="6508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CS 5.7</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just" defTabSz="457200" rtl="0" eaLnBrk="1" fontAlgn="ctr" latinLnBrk="0" hangingPunct="1">
                        <a:lnSpc>
                          <a:spcPct val="100000"/>
                        </a:lnSpc>
                        <a:spcBef>
                          <a:spcPct val="0"/>
                        </a:spcBef>
                        <a:spcAft>
                          <a:spcPct val="0"/>
                        </a:spcAft>
                        <a:buClrTx/>
                        <a:buSzTx/>
                        <a:buFontTx/>
                        <a:buNone/>
                        <a:tabLst/>
                      </a:pPr>
                      <a:r>
                        <a:rPr kumimoji="0" lang="fr-FR" sz="100" b="0" i="0" u="none" strike="noStrike" cap="none" normalizeH="0" baseline="0">
                          <a:ln>
                            <a:noFill/>
                          </a:ln>
                          <a:solidFill>
                            <a:srgbClr val="000000"/>
                          </a:solidFill>
                          <a:effectLst/>
                          <a:latin typeface="Calibri" charset="0"/>
                          <a:ea typeface="ＭＳ Ｐゴシック" charset="0"/>
                          <a:cs typeface="Arial" charset="0"/>
                        </a:rPr>
                        <a:t>► Analyser le comportement attendu d</a:t>
                      </a:r>
                      <a:r>
                        <a:rPr kumimoji="0" lang="ja-JP" altLang="fr-FR" sz="100" b="0" i="0" u="none" strike="noStrike" cap="none" normalizeH="0" baseline="0">
                          <a:ln>
                            <a:noFill/>
                          </a:ln>
                          <a:solidFill>
                            <a:srgbClr val="000000"/>
                          </a:solidFill>
                          <a:effectLst/>
                          <a:latin typeface="Calibri" charset="0"/>
                          <a:ea typeface="ＭＳ Ｐゴシック" charset="0"/>
                          <a:cs typeface="Arial" charset="0"/>
                        </a:rPr>
                        <a:t>’</a:t>
                      </a:r>
                      <a:r>
                        <a:rPr kumimoji="0" lang="fr-FR" sz="100" b="0" i="0" u="none" strike="noStrike" cap="none" normalizeH="0" baseline="0">
                          <a:ln>
                            <a:noFill/>
                          </a:ln>
                          <a:solidFill>
                            <a:srgbClr val="000000"/>
                          </a:solidFill>
                          <a:effectLst/>
                          <a:latin typeface="Calibri" charset="0"/>
                          <a:ea typeface="ＭＳ Ｐゴシック" charset="0"/>
                          <a:cs typeface="Arial" charset="0"/>
                        </a:rPr>
                        <a:t>un système réel et décomposer le problème posé en sous-problèmes afin de structurer un programme de commande.</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OTSCIS.2.1.4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Notion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algorithme.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5"/>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Lire, utiliser et produire, à l</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aide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outils de représentation numérique, des choix de solutions sous forme de dessins ou de schémas.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OTSCIS.2.2.1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Outils numériques de description des objets techniques.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6"/>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7"/>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8"/>
                  </a:ext>
                </a:extLst>
              </a:tr>
              <a:tr h="4762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gridSpan="2">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1" u="none" strike="noStrike" cap="none" normalizeH="0" baseline="0">
                          <a:ln>
                            <a:noFill/>
                          </a:ln>
                          <a:solidFill>
                            <a:srgbClr val="000000"/>
                          </a:solidFill>
                          <a:effectLst/>
                          <a:latin typeface="Arial" charset="0"/>
                          <a:ea typeface="ＭＳ Ｐゴシック" charset="0"/>
                          <a:cs typeface="Arial" charset="0"/>
                        </a:rPr>
                        <a:t>Compétences travaillées</a:t>
                      </a: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just"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La modélisation et la simulation des objets et systèmes techniques </a:t>
                      </a: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49"/>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Arial" charset="0"/>
                          <a:ea typeface="ＭＳ Ｐゴシック" charset="0"/>
                          <a:cs typeface="Arial" charset="0"/>
                        </a:rPr>
                        <a:t>26</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Arial" charset="0"/>
                          <a:ea typeface="ＭＳ Ｐゴシック" charset="0"/>
                          <a:cs typeface="Arial" charset="0"/>
                        </a:rPr>
                        <a:t>organisées en 7 parties, CT1.1 à CT7.2 (colonne B)</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FFFFFF"/>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Attendus de fin de cycle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2CDD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50"/>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Analyser le fonctionnement et la structure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un objet.</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51"/>
                  </a:ext>
                </a:extLst>
              </a:tr>
              <a:tr h="4762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Utiliser une modélisation et simuler le comportement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un objet.</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52"/>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Compétences</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Connaissances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53"/>
                  </a:ext>
                </a:extLst>
              </a:tr>
              <a:tr h="36513">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MSOST.1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A"/>
                          </a:solidFill>
                          <a:effectLst/>
                          <a:latin typeface="Calibri" charset="0"/>
                          <a:ea typeface="ＭＳ Ｐゴシック" charset="0"/>
                          <a:cs typeface="Arial" charset="0"/>
                        </a:rPr>
                        <a:t>Analyser le fonctionnement et la structure d</a:t>
                      </a:r>
                      <a:r>
                        <a:rPr kumimoji="0" lang="ja-JP" altLang="fr-FR" sz="200" b="1" i="0" u="none" strike="noStrike" cap="none" normalizeH="0" baseline="0">
                          <a:ln>
                            <a:noFill/>
                          </a:ln>
                          <a:solidFill>
                            <a:srgbClr val="00000A"/>
                          </a:solidFill>
                          <a:effectLst/>
                          <a:latin typeface="Calibri" charset="0"/>
                          <a:ea typeface="ＭＳ Ｐゴシック" charset="0"/>
                          <a:cs typeface="Arial" charset="0"/>
                        </a:rPr>
                        <a:t>’</a:t>
                      </a:r>
                      <a:r>
                        <a:rPr kumimoji="0" lang="fr-FR" sz="200" b="1" i="0" u="none" strike="noStrike" cap="none" normalizeH="0" baseline="0">
                          <a:ln>
                            <a:noFill/>
                          </a:ln>
                          <a:solidFill>
                            <a:srgbClr val="00000A"/>
                          </a:solidFill>
                          <a:effectLst/>
                          <a:latin typeface="Calibri" charset="0"/>
                          <a:ea typeface="ＭＳ Ｐゴシック" charset="0"/>
                          <a:cs typeface="Arial" charset="0"/>
                        </a:rPr>
                        <a:t>un objet</a:t>
                      </a:r>
                    </a:p>
                  </a:txBody>
                  <a:tcPr marL="1307" marR="1307" marT="1307" marB="0" anchor="ctr"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
                      </a:r>
                    </a:p>
                  </a:txBody>
                  <a:tcPr marL="1307" marR="1307" marT="1307"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Repères de progressivité</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54"/>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gridSpan="2">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1" u="none" strike="noStrike" cap="none" normalizeH="0" baseline="0">
                          <a:ln>
                            <a:noFill/>
                          </a:ln>
                          <a:solidFill>
                            <a:srgbClr val="000000"/>
                          </a:solidFill>
                          <a:effectLst/>
                          <a:latin typeface="Arial" charset="0"/>
                          <a:ea typeface="ＭＳ Ｐゴシック" charset="0"/>
                          <a:cs typeface="Arial" charset="0"/>
                        </a:rPr>
                        <a:t>Programme</a:t>
                      </a: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rowSpan="2">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rowSpan="2">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Respecter une procédure de travail garantissant un résultat en respectant les règles de sécurité et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utilisation des outils mis à disposition.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Procédures, protocoles.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rowSpan="11" gridSpan="4">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Un modèle numérique est une représentation virtuelle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objet technique, réalisée en vue de valider des éléments de solutions préalablement imaginés ou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en étudier certains aspects. Il ne s</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agit pas «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apprendre des modèles » mais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apprendre à utiliser des modèles, voire à créer un modèle géométrique.</a:t>
                      </a:r>
                      <a:br>
                        <a:rPr kumimoji="0" lang="fr-FR" sz="200" b="0" i="0" u="none" strike="noStrike" cap="none" normalizeH="0" baseline="0">
                          <a:ln>
                            <a:noFill/>
                          </a:ln>
                          <a:solidFill>
                            <a:srgbClr val="000000"/>
                          </a:solidFill>
                          <a:effectLst/>
                          <a:latin typeface="Calibri" charset="0"/>
                          <a:ea typeface="ＭＳ Ｐゴシック" charset="0"/>
                          <a:cs typeface="Arial" charset="0"/>
                        </a:rPr>
                      </a:br>
                      <a:r>
                        <a:rPr kumimoji="0" lang="fr-FR" sz="200" b="0" i="0" u="none" strike="noStrike" cap="none" normalizeH="0" baseline="0">
                          <a:ln>
                            <a:noFill/>
                          </a:ln>
                          <a:solidFill>
                            <a:srgbClr val="000000"/>
                          </a:solidFill>
                          <a:effectLst/>
                          <a:latin typeface="Calibri" charset="0"/>
                          <a:ea typeface="ＭＳ Ｐゴシック" charset="0"/>
                          <a:cs typeface="Arial" charset="0"/>
                        </a:rPr>
                        <a:t>Dans un premier temps, les activités de modélisation seront conduites sur des objets techniques connus des élèves. On privilégiera tout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abord les modèles à valeur explicative puis les modèles pour construire.</a:t>
                      </a:r>
                      <a:br>
                        <a:rPr kumimoji="0" lang="fr-FR" sz="200" b="0" i="0" u="none" strike="noStrike" cap="none" normalizeH="0" baseline="0">
                          <a:ln>
                            <a:noFill/>
                          </a:ln>
                          <a:solidFill>
                            <a:srgbClr val="000000"/>
                          </a:solidFill>
                          <a:effectLst/>
                          <a:latin typeface="Calibri" charset="0"/>
                          <a:ea typeface="ＭＳ Ｐゴシック" charset="0"/>
                          <a:cs typeface="Arial" charset="0"/>
                        </a:rPr>
                      </a:br>
                      <a:r>
                        <a:rPr kumimoji="0" lang="fr-FR" sz="200" b="0" i="0" u="none" strike="noStrike" cap="none" normalizeH="0" baseline="0">
                          <a:ln>
                            <a:noFill/>
                          </a:ln>
                          <a:solidFill>
                            <a:srgbClr val="000000"/>
                          </a:solidFill>
                          <a:effectLst/>
                          <a:latin typeface="Calibri" charset="0"/>
                          <a:ea typeface="ＭＳ Ｐゴシック" charset="0"/>
                          <a:cs typeface="Arial" charset="0"/>
                        </a:rPr>
                        <a:t>En fin de cycle,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accent sera mis sur les hypothèses retenues pour utiliser une modélisation de comportement fournie et sur la nécessité de prendre en compte ces hypothèses pour interpréter les résultats de la simulation. Il sera pertinent de montrer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influence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ou deux paramètres sur les résultats obtenus afin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initier une réflexion sur la validité des résultats.</a:t>
                      </a:r>
                      <a:br>
                        <a:rPr kumimoji="0" lang="fr-FR" sz="200" b="0" i="0" u="none" strike="noStrike" cap="none" normalizeH="0" baseline="0">
                          <a:ln>
                            <a:noFill/>
                          </a:ln>
                          <a:solidFill>
                            <a:srgbClr val="000000"/>
                          </a:solidFill>
                          <a:effectLst/>
                          <a:latin typeface="Calibri" charset="0"/>
                          <a:ea typeface="ＭＳ Ｐゴシック" charset="0"/>
                          <a:cs typeface="Arial" charset="0"/>
                        </a:rPr>
                      </a:b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11" hMerge="1">
                  <a:txBody>
                    <a:bodyPr/>
                    <a:lstStyle/>
                    <a:p>
                      <a:endParaRPr lang="fr-FR"/>
                    </a:p>
                  </a:txBody>
                  <a:tcPr/>
                </a:tc>
                <a:tc rowSpan="11" hMerge="1">
                  <a:txBody>
                    <a:bodyPr/>
                    <a:lstStyle/>
                    <a:p>
                      <a:endParaRPr lang="fr-FR"/>
                    </a:p>
                  </a:txBody>
                  <a:tcPr/>
                </a:tc>
                <a:tc rowSpan="11" hMerge="1">
                  <a:txBody>
                    <a:bodyPr/>
                    <a:lstStyle/>
                    <a:p>
                      <a:endParaRPr lang="fr-FR"/>
                    </a:p>
                  </a:txBody>
                  <a:tcPr/>
                </a:tc>
                <a:extLst>
                  <a:ext uri="{0D108BD9-81ED-4DB2-BD59-A6C34878D82A}">
                    <a16:rowId xmlns:a16="http://schemas.microsoft.com/office/drawing/2014/main" val="10055"/>
                  </a:ext>
                </a:extLst>
              </a:tr>
              <a:tr h="42863">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rowSpan="5" gridSpan="4">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Les objectifs de formation du cycle 4 en technologie s</a:t>
                      </a:r>
                      <a:r>
                        <a:rPr kumimoji="0" lang="ja-JP" altLang="fr-FR" sz="200" b="0" i="0" u="none" strike="noStrike" cap="none" normalizeH="0" baseline="0">
                          <a:ln>
                            <a:noFill/>
                          </a:ln>
                          <a:solidFill>
                            <a:srgbClr val="000000"/>
                          </a:solidFill>
                          <a:effectLst/>
                          <a:latin typeface="Arial" charset="0"/>
                          <a:ea typeface="ＭＳ Ｐゴシック" charset="0"/>
                          <a:cs typeface="Arial" charset="0"/>
                        </a:rPr>
                        <a:t>’</a:t>
                      </a:r>
                      <a:r>
                        <a:rPr kumimoji="0" lang="fr-FR" sz="200" b="0" i="0" u="none" strike="noStrike" cap="none" normalizeH="0" baseline="0">
                          <a:ln>
                            <a:noFill/>
                          </a:ln>
                          <a:solidFill>
                            <a:srgbClr val="000000"/>
                          </a:solidFill>
                          <a:effectLst/>
                          <a:latin typeface="Arial" charset="0"/>
                          <a:ea typeface="ＭＳ Ｐゴシック" charset="0"/>
                          <a:cs typeface="Arial" charset="0"/>
                        </a:rPr>
                        <a:t>organisent autour de </a:t>
                      </a:r>
                      <a:r>
                        <a:rPr kumimoji="0" lang="fr-FR" sz="200" b="1" i="0" u="none" strike="noStrike" cap="none" normalizeH="0" baseline="0">
                          <a:ln>
                            <a:noFill/>
                          </a:ln>
                          <a:solidFill>
                            <a:srgbClr val="000000"/>
                          </a:solidFill>
                          <a:effectLst/>
                          <a:latin typeface="Arial" charset="0"/>
                          <a:ea typeface="ＭＳ Ｐゴシック" charset="0"/>
                          <a:cs typeface="Arial" charset="0"/>
                        </a:rPr>
                        <a:t>trois grandes thématiques </a:t>
                      </a:r>
                      <a:r>
                        <a:rPr kumimoji="0" lang="fr-FR" sz="200" b="0" i="0" u="none" strike="noStrike" cap="none" normalizeH="0" baseline="0">
                          <a:ln>
                            <a:noFill/>
                          </a:ln>
                          <a:solidFill>
                            <a:srgbClr val="000000"/>
                          </a:solidFill>
                          <a:effectLst/>
                          <a:latin typeface="Arial" charset="0"/>
                          <a:ea typeface="ＭＳ Ｐゴシック" charset="0"/>
                          <a:cs typeface="Arial" charset="0"/>
                        </a:rPr>
                        <a:t>issues de trois dimensions </a:t>
                      </a:r>
                      <a:r>
                        <a:rPr kumimoji="0" lang="fr-FR" sz="200" b="1" i="0" u="none" strike="noStrike" cap="none" normalizeH="0" baseline="0">
                          <a:ln>
                            <a:noFill/>
                          </a:ln>
                          <a:solidFill>
                            <a:srgbClr val="000000"/>
                          </a:solidFill>
                          <a:effectLst/>
                          <a:latin typeface="Arial" charset="0"/>
                          <a:ea typeface="ＭＳ Ｐゴシック" charset="0"/>
                          <a:cs typeface="Arial" charset="0"/>
                        </a:rPr>
                        <a:t> : le design, l</a:t>
                      </a:r>
                      <a:r>
                        <a:rPr kumimoji="0" lang="ja-JP" altLang="fr-FR" sz="200" b="1" i="0" u="none" strike="noStrike" cap="none" normalizeH="0" baseline="0">
                          <a:ln>
                            <a:noFill/>
                          </a:ln>
                          <a:solidFill>
                            <a:srgbClr val="000000"/>
                          </a:solidFill>
                          <a:effectLst/>
                          <a:latin typeface="Arial" charset="0"/>
                          <a:ea typeface="ＭＳ Ｐゴシック" charset="0"/>
                          <a:cs typeface="Arial" charset="0"/>
                        </a:rPr>
                        <a:t>’</a:t>
                      </a:r>
                      <a:r>
                        <a:rPr kumimoji="0" lang="fr-FR" sz="200" b="1" i="0" u="none" strike="noStrike" cap="none" normalizeH="0" baseline="0">
                          <a:ln>
                            <a:noFill/>
                          </a:ln>
                          <a:solidFill>
                            <a:srgbClr val="000000"/>
                          </a:solidFill>
                          <a:effectLst/>
                          <a:latin typeface="Arial" charset="0"/>
                          <a:ea typeface="ＭＳ Ｐゴシック" charset="0"/>
                          <a:cs typeface="Arial" charset="0"/>
                        </a:rPr>
                        <a:t>innovation, la créativité </a:t>
                      </a:r>
                      <a:r>
                        <a:rPr kumimoji="0" lang="fr-FR" sz="200" b="0" i="0" u="none" strike="noStrike" cap="none" normalizeH="0" baseline="0">
                          <a:ln>
                            <a:noFill/>
                          </a:ln>
                          <a:solidFill>
                            <a:srgbClr val="000000"/>
                          </a:solidFill>
                          <a:effectLst/>
                          <a:latin typeface="Arial" charset="0"/>
                          <a:ea typeface="ＭＳ Ｐゴシック" charset="0"/>
                          <a:cs typeface="Arial" charset="0"/>
                        </a:rPr>
                        <a:t>; </a:t>
                      </a:r>
                      <a:r>
                        <a:rPr kumimoji="0" lang="fr-FR" sz="200" b="1" i="0" u="none" strike="noStrike" cap="none" normalizeH="0" baseline="0">
                          <a:ln>
                            <a:noFill/>
                          </a:ln>
                          <a:solidFill>
                            <a:srgbClr val="000000"/>
                          </a:solidFill>
                          <a:effectLst/>
                          <a:latin typeface="Arial" charset="0"/>
                          <a:ea typeface="ＭＳ Ｐゴシック" charset="0"/>
                          <a:cs typeface="Arial" charset="0"/>
                        </a:rPr>
                        <a:t>les objets techniques, les services et les changements induits dans la société ; la modélisation et la simulation des objets techniques. Un enseignement d</a:t>
                      </a:r>
                      <a:r>
                        <a:rPr kumimoji="0" lang="ja-JP" altLang="fr-FR" sz="200" b="1" i="0" u="none" strike="noStrike" cap="none" normalizeH="0" baseline="0">
                          <a:ln>
                            <a:noFill/>
                          </a:ln>
                          <a:solidFill>
                            <a:srgbClr val="000000"/>
                          </a:solidFill>
                          <a:effectLst/>
                          <a:latin typeface="Arial" charset="0"/>
                          <a:ea typeface="ＭＳ Ｐゴシック" charset="0"/>
                          <a:cs typeface="Arial" charset="0"/>
                        </a:rPr>
                        <a:t>’</a:t>
                      </a:r>
                      <a:r>
                        <a:rPr kumimoji="0" lang="fr-FR" sz="200" b="1" i="0" u="none" strike="noStrike" cap="none" normalizeH="0" baseline="0">
                          <a:ln>
                            <a:noFill/>
                          </a:ln>
                          <a:solidFill>
                            <a:srgbClr val="000000"/>
                          </a:solidFill>
                          <a:effectLst/>
                          <a:latin typeface="Arial" charset="0"/>
                          <a:ea typeface="ＭＳ Ｐゴシック" charset="0"/>
                          <a:cs typeface="Arial" charset="0"/>
                        </a:rPr>
                        <a:t>informatique est dispensé à la fois dans le cadre des mathématiques et de la technologie (considéré comme une 4</a:t>
                      </a:r>
                      <a:r>
                        <a:rPr kumimoji="0" lang="fr-FR" sz="200" b="1" i="0" u="none" strike="noStrike" cap="none" normalizeH="0" baseline="30000">
                          <a:ln>
                            <a:noFill/>
                          </a:ln>
                          <a:solidFill>
                            <a:srgbClr val="000000"/>
                          </a:solidFill>
                          <a:effectLst/>
                          <a:latin typeface="Arial" charset="0"/>
                          <a:ea typeface="ＭＳ Ｐゴシック" charset="0"/>
                          <a:cs typeface="Arial" charset="0"/>
                        </a:rPr>
                        <a:t>e</a:t>
                      </a:r>
                      <a:r>
                        <a:rPr kumimoji="0" lang="fr-FR" sz="200" b="1" i="0" u="none" strike="noStrike" cap="none" normalizeH="0" baseline="0">
                          <a:ln>
                            <a:noFill/>
                          </a:ln>
                          <a:solidFill>
                            <a:srgbClr val="000000"/>
                          </a:solidFill>
                          <a:effectLst/>
                          <a:latin typeface="Arial" charset="0"/>
                          <a:ea typeface="ＭＳ Ｐゴシック" charset="0"/>
                          <a:cs typeface="Arial" charset="0"/>
                        </a:rPr>
                        <a:t> thématique)</a:t>
                      </a: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5" hMerge="1">
                  <a:txBody>
                    <a:bodyPr/>
                    <a:lstStyle/>
                    <a:p>
                      <a:endParaRPr lang="fr-FR"/>
                    </a:p>
                  </a:txBody>
                  <a:tcPr/>
                </a:tc>
                <a:tc rowSpan="5" hMerge="1">
                  <a:txBody>
                    <a:bodyPr/>
                    <a:lstStyle/>
                    <a:p>
                      <a:endParaRPr lang="fr-FR"/>
                    </a:p>
                  </a:txBody>
                  <a:tcPr/>
                </a:tc>
                <a:tc rowSpan="5"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Ergonomie.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56"/>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Associer des solutions techniques à des fonctions.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Analyse fonctionnelle systémique.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57"/>
                  </a:ext>
                </a:extLst>
              </a:tr>
              <a:tr h="4762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rowSpan="4">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rowSpan="4">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Analyser le fonctionnement et la structure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un objet, identifier les entrées et sorties.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MSOST.1.3.1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Représentation fonctionnelle des systèmes.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58"/>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MSOST.1.3.2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Structure des systèmes.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59"/>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MSOST.1.3.3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Chaîne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énergie.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60"/>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1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endParaRPr kumimoji="0" lang="fr-FR" sz="200" b="1"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MSOST.1.3.4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Chaîne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information.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61"/>
                  </a:ext>
                </a:extLst>
              </a:tr>
              <a:tr h="5397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gridSpan="2">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1" u="none" strike="noStrike" cap="none" normalizeH="0" baseline="0">
                          <a:ln>
                            <a:noFill/>
                          </a:ln>
                          <a:solidFill>
                            <a:srgbClr val="000000"/>
                          </a:solidFill>
                          <a:effectLst/>
                          <a:latin typeface="Arial" charset="0"/>
                          <a:ea typeface="ＭＳ Ｐゴシック" charset="0"/>
                          <a:cs typeface="Arial" charset="0"/>
                        </a:rPr>
                        <a:t>Compétences spécifiques au programme de technologie</a:t>
                      </a: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rowSpan="4">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rowSpan="4">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Identifier le(s) matériau(x), les flux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énergie et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information sur un objet et décrire les transformations qui s</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opèrent.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MSOST.1.4.1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Familles de matériaux avec leurs principales caractéristiques.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62"/>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Arial" charset="0"/>
                          <a:ea typeface="ＭＳ Ｐゴシック" charset="0"/>
                          <a:cs typeface="Arial" charset="0"/>
                        </a:rPr>
                        <a:t>6</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Arial" charset="0"/>
                          <a:ea typeface="ＭＳ Ｐゴシック" charset="0"/>
                          <a:cs typeface="Arial" charset="0"/>
                        </a:rPr>
                        <a:t>repérées CS1.5 à CS5.7 (colonne B)</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MSOST.1.4.2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Sources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énergies.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63"/>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Arial" charset="0"/>
                          <a:ea typeface="ＭＳ Ｐゴシック" charset="0"/>
                          <a:cs typeface="Arial" charset="0"/>
                        </a:rPr>
                        <a:t>Connaissances associées aux compétences</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MSOST.1.4.3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Chaîne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énergie.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64"/>
                  </a:ext>
                </a:extLst>
              </a:tr>
              <a:tr h="87313">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Arial" charset="0"/>
                          <a:ea typeface="ＭＳ Ｐゴシック" charset="0"/>
                          <a:cs typeface="Arial" charset="0"/>
                        </a:rPr>
                        <a:t>53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Arial" charset="0"/>
                          <a:ea typeface="ＭＳ Ｐゴシック" charset="0"/>
                          <a:cs typeface="Arial" charset="0"/>
                        </a:rPr>
                        <a:t>repérées DIC.1.1.1… (colonne K)</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Arial"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MSOST.1.4.4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Chaîne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information.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65"/>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MSOST.1.5</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Décrire, en utilisant les outils et langages de descriptions adaptés, le fonctionnement, la structure et le comportement des objets.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MSOST.1.5.1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Outils de description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fonctionnement,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une structure et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comportement.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66"/>
                  </a:ext>
                </a:extLst>
              </a:tr>
              <a:tr h="5397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gridSpan="4">
                  <a:txBody>
                    <a:bodyPr/>
                    <a:lstStyle/>
                    <a:p>
                      <a:pPr marL="0" marR="0" lvl="0" indent="0" algn="ctr" defTabSz="457200" rtl="0" eaLnBrk="1" fontAlgn="t" latinLnBrk="0" hangingPunct="1">
                        <a:lnSpc>
                          <a:spcPct val="100000"/>
                        </a:lnSpc>
                        <a:spcBef>
                          <a:spcPct val="0"/>
                        </a:spcBef>
                        <a:spcAft>
                          <a:spcPct val="0"/>
                        </a:spcAft>
                        <a:buClrTx/>
                        <a:buSzTx/>
                        <a:buFontTx/>
                        <a:buNone/>
                        <a:tabLst/>
                      </a:pPr>
                      <a:endParaRPr kumimoji="0" lang="fr-FR" sz="200" b="0" i="1" u="none" strike="noStrike" cap="none" normalizeH="0" baseline="0">
                        <a:ln>
                          <a:noFill/>
                        </a:ln>
                        <a:solidFill>
                          <a:srgbClr val="000000"/>
                        </a:solidFill>
                        <a:effectLst/>
                        <a:latin typeface="Arial" charset="0"/>
                        <a:ea typeface="ＭＳ Ｐゴシック" charset="0"/>
                        <a:cs typeface="Arial" charset="0"/>
                      </a:endParaRPr>
                    </a:p>
                  </a:txBody>
                  <a:tcPr marL="1307" marR="1307" marT="1307" marB="0" horzOverflow="overflow">
                    <a:lnL>
                      <a:noFill/>
                    </a:lnL>
                    <a:lnR>
                      <a:noFill/>
                    </a:lnR>
                    <a:lnT>
                      <a:noFill/>
                    </a:lnT>
                    <a:lnB>
                      <a:noFill/>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rowSpan="4">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MSOST.1.6</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rowSpan="4">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Mesurer des grandeurs de manière directe ou indirecte.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MSOST.1.6.1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Instruments de mesure usuels.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67"/>
                  </a:ext>
                </a:extLst>
              </a:tr>
              <a:tr h="6350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MSOST.1.6.2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Principe de fonctionnement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capteur,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codeur,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détecteur.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68"/>
                  </a:ext>
                </a:extLst>
              </a:tr>
              <a:tr h="4762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MSOST.1.6.3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Nature du signal : analogique ou numérique.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69"/>
                  </a:ext>
                </a:extLst>
              </a:tr>
              <a:tr h="4762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MSOST.1.6.4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Nature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une information : logique ou analogique.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0"/>
                  </a:ext>
                </a:extLst>
              </a:tr>
              <a:tr h="7937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MSOST.1.7</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Interpréter des résultats expérimentaux, en tirer une conclusion et la communiquer en argumentant.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MSOST.1.7.1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Notions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écarts entre les attentes fixées par le cahier des charges et les résultats de l</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expérimentation.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1"/>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gridSpan="3">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A"/>
                          </a:solidFill>
                          <a:effectLst/>
                          <a:latin typeface="Calibri" charset="0"/>
                          <a:ea typeface="ＭＳ Ｐゴシック" charset="0"/>
                          <a:cs typeface="Arial" charset="0"/>
                        </a:rPr>
                        <a:t>Utiliser une modélisation et simuler le comportement d</a:t>
                      </a:r>
                      <a:r>
                        <a:rPr kumimoji="0" lang="ja-JP" altLang="fr-FR" sz="200" b="1" i="0" u="none" strike="noStrike" cap="none" normalizeH="0" baseline="0">
                          <a:ln>
                            <a:noFill/>
                          </a:ln>
                          <a:solidFill>
                            <a:srgbClr val="00000A"/>
                          </a:solidFill>
                          <a:effectLst/>
                          <a:latin typeface="Calibri" charset="0"/>
                          <a:ea typeface="ＭＳ Ｐゴシック" charset="0"/>
                          <a:cs typeface="Arial" charset="0"/>
                        </a:rPr>
                        <a:t>’</a:t>
                      </a:r>
                      <a:r>
                        <a:rPr kumimoji="0" lang="fr-FR" sz="200" b="1" i="0" u="none" strike="noStrike" cap="none" normalizeH="0" baseline="0">
                          <a:ln>
                            <a:noFill/>
                          </a:ln>
                          <a:solidFill>
                            <a:srgbClr val="00000A"/>
                          </a:solidFill>
                          <a:effectLst/>
                          <a:latin typeface="Calibri" charset="0"/>
                          <a:ea typeface="ＭＳ Ｐゴシック" charset="0"/>
                          <a:cs typeface="Arial" charset="0"/>
                        </a:rPr>
                        <a:t>un objet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hMerge="1">
                  <a:txBody>
                    <a:bodyPr/>
                    <a:lstStyle/>
                    <a:p>
                      <a:endParaRPr lang="fr-FR"/>
                    </a:p>
                  </a:txBody>
                  <a:tcPr/>
                </a:tc>
                <a:tc h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2"/>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Utiliser une modélisation pour comprendre, formaliser, partager, construire, investiguer, prouver.</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MSOST.2.1.1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Outils de description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fonctionnement,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une structure et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comportement.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3"/>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MSOST.2.2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A"/>
                          </a:solidFill>
                          <a:effectLst/>
                          <a:latin typeface="Calibri" charset="0"/>
                          <a:ea typeface="ＭＳ Ｐゴシック" charset="0"/>
                          <a:cs typeface="Arial" charset="0"/>
                        </a:rPr>
                        <a:t>Simuler numériquement la structure et/ou le comportement d</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un objet. Interpréter le comportement de l</a:t>
                      </a:r>
                      <a:r>
                        <a:rPr kumimoji="0" lang="ja-JP" altLang="fr-FR" sz="2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objet technique et le communiquer en argumentant.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MSOST.2.2.1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Notions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écarts entre les attentes fixées par le cahier des charges et les résultats de la simulation.</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4"/>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5"/>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6"/>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31849B"/>
                          </a:solidFill>
                          <a:effectLst/>
                          <a:latin typeface="Calibri" charset="0"/>
                          <a:ea typeface="ＭＳ Ｐゴシック" charset="0"/>
                          <a:cs typeface="Arial" charset="0"/>
                        </a:rPr>
                        <a:t>L</a:t>
                      </a:r>
                      <a:r>
                        <a:rPr kumimoji="0" lang="ja-JP" altLang="fr-FR" sz="200" b="1" i="0" u="none" strike="noStrike" cap="none" normalizeH="0" baseline="0">
                          <a:ln>
                            <a:noFill/>
                          </a:ln>
                          <a:solidFill>
                            <a:srgbClr val="31849B"/>
                          </a:solidFill>
                          <a:effectLst/>
                          <a:latin typeface="Calibri" charset="0"/>
                          <a:ea typeface="ＭＳ Ｐゴシック" charset="0"/>
                          <a:cs typeface="Arial" charset="0"/>
                        </a:rPr>
                        <a:t>’</a:t>
                      </a:r>
                      <a:r>
                        <a:rPr kumimoji="0" lang="fr-FR" sz="200" b="1" i="0" u="none" strike="noStrike" cap="none" normalizeH="0" baseline="0">
                          <a:ln>
                            <a:noFill/>
                          </a:ln>
                          <a:solidFill>
                            <a:srgbClr val="31849B"/>
                          </a:solidFill>
                          <a:effectLst/>
                          <a:latin typeface="Calibri" charset="0"/>
                          <a:ea typeface="ＭＳ Ｐゴシック" charset="0"/>
                          <a:cs typeface="Arial" charset="0"/>
                        </a:rPr>
                        <a:t>informatique et la programmation</a:t>
                      </a: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7"/>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Attendus de fin de cycle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2CDD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8"/>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Comprendre le fonctionnement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réseau informatique.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79"/>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Écrire, mettre au point et exécuter un programme.</a:t>
                      </a:r>
                    </a:p>
                  </a:txBody>
                  <a:tcPr marL="1307" marR="1307" marT="130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1270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80"/>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Compétences</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1" u="none" strike="noStrike" cap="none" normalizeH="0" baseline="0">
                          <a:ln>
                            <a:noFill/>
                          </a:ln>
                          <a:solidFill>
                            <a:srgbClr val="000000"/>
                          </a:solidFill>
                          <a:effectLst/>
                          <a:latin typeface="Calibri" charset="0"/>
                          <a:ea typeface="ＭＳ Ｐゴシック" charset="0"/>
                          <a:cs typeface="Arial" charset="0"/>
                        </a:rPr>
                        <a:t>Connaissances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81"/>
                  </a:ext>
                </a:extLst>
              </a:tr>
              <a:tr h="36513">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IP.1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Comprendre le fonctionnement d</a:t>
                      </a:r>
                      <a:r>
                        <a:rPr kumimoji="0" lang="ja-JP" altLang="fr-FR" sz="200" b="1" i="0" u="none" strike="noStrike" cap="none" normalizeH="0" baseline="0">
                          <a:ln>
                            <a:noFill/>
                          </a:ln>
                          <a:solidFill>
                            <a:srgbClr val="000000"/>
                          </a:solidFill>
                          <a:effectLst/>
                          <a:latin typeface="Calibri" charset="0"/>
                          <a:ea typeface="ＭＳ Ｐゴシック" charset="0"/>
                          <a:cs typeface="Arial" charset="0"/>
                        </a:rPr>
                        <a:t>’</a:t>
                      </a:r>
                      <a:r>
                        <a:rPr kumimoji="0" lang="fr-FR" sz="200" b="1" i="0" u="none" strike="noStrike" cap="none" normalizeH="0" baseline="0">
                          <a:ln>
                            <a:noFill/>
                          </a:ln>
                          <a:solidFill>
                            <a:srgbClr val="000000"/>
                          </a:solidFill>
                          <a:effectLst/>
                          <a:latin typeface="Calibri" charset="0"/>
                          <a:ea typeface="ＭＳ Ｐゴシック" charset="0"/>
                          <a:cs typeface="Arial" charset="0"/>
                        </a:rPr>
                        <a:t>un réseau informatique</a:t>
                      </a:r>
                    </a:p>
                  </a:txBody>
                  <a:tcPr marL="1307" marR="1307" marT="1307" marB="0"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a:t>
                      </a:r>
                    </a:p>
                  </a:txBody>
                  <a:tcPr marL="1307" marR="1307" marT="1307"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Repères de progressivité :</a:t>
                      </a:r>
                    </a:p>
                  </a:txBody>
                  <a:tcPr marL="1307" marR="1307" marT="130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82"/>
                  </a:ext>
                </a:extLst>
              </a:tr>
              <a:tr h="7937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IP.1.1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Comprendre le fonctionnement d'un réseau informatique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IP.1.1.1</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Composants d'un réseau, architecture d'un réseau local, moyens de connexion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moyen informatique.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rowSpan="2" gridSpan="4">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En 5</a:t>
                      </a:r>
                      <a:r>
                        <a:rPr kumimoji="0" lang="fr-FR" sz="200" b="0" i="0" u="none" strike="noStrike" cap="none" normalizeH="0" baseline="30000">
                          <a:ln>
                            <a:noFill/>
                          </a:ln>
                          <a:solidFill>
                            <a:srgbClr val="000000"/>
                          </a:solidFill>
                          <a:effectLst/>
                          <a:latin typeface="Calibri" charset="0"/>
                          <a:ea typeface="ＭＳ Ｐゴシック" charset="0"/>
                          <a:cs typeface="Arial" charset="0"/>
                        </a:rPr>
                        <a:t>e</a:t>
                      </a:r>
                      <a:r>
                        <a:rPr kumimoji="0" lang="fr-FR" sz="200" b="0" i="0" u="none" strike="noStrike" cap="none" normalizeH="0" baseline="0">
                          <a:ln>
                            <a:noFill/>
                          </a:ln>
                          <a:solidFill>
                            <a:srgbClr val="000000"/>
                          </a:solidFill>
                          <a:effectLst/>
                          <a:latin typeface="Calibri" charset="0"/>
                          <a:ea typeface="ＭＳ Ｐゴシック" charset="0"/>
                          <a:cs typeface="Arial" charset="0"/>
                        </a:rPr>
                        <a:t> : traitement, mise au point et exécution de programmes simples avec un nombre limité de variables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entrée et de sortie, développement de programmes avec des boucles itératives. </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rowSpan="2" hMerge="1">
                  <a:txBody>
                    <a:bodyPr/>
                    <a:lstStyle/>
                    <a:p>
                      <a:endParaRPr lang="fr-FR"/>
                    </a:p>
                  </a:txBody>
                  <a:tcPr/>
                </a:tc>
                <a:tc rowSpan="2" hMerge="1">
                  <a:txBody>
                    <a:bodyPr/>
                    <a:lstStyle/>
                    <a:p>
                      <a:endParaRPr lang="fr-FR"/>
                    </a:p>
                  </a:txBody>
                  <a:tcPr/>
                </a:tc>
                <a:tc rowSpan="2" hMerge="1">
                  <a:txBody>
                    <a:bodyPr/>
                    <a:lstStyle/>
                    <a:p>
                      <a:endParaRPr lang="fr-FR"/>
                    </a:p>
                  </a:txBody>
                  <a:tcPr/>
                </a:tc>
                <a:extLst>
                  <a:ext uri="{0D108BD9-81ED-4DB2-BD59-A6C34878D82A}">
                    <a16:rowId xmlns:a16="http://schemas.microsoft.com/office/drawing/2014/main" val="10083"/>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IP.1.1.2</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Notion de protocole, d'organisation de protocoles en couche, d'algorithme de routage, Internet.</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84"/>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IP.2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Écrire, mettre au point et exécuter un programme</a:t>
                      </a:r>
                    </a:p>
                  </a:txBody>
                  <a:tcPr marL="1307" marR="1307" marT="1307" marB="0"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rowSpan="2" gridSpan="4">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En 4</a:t>
                      </a:r>
                      <a:r>
                        <a:rPr kumimoji="0" lang="fr-FR" sz="200" b="0" i="0" u="none" strike="noStrike" cap="none" normalizeH="0" baseline="30000">
                          <a:ln>
                            <a:noFill/>
                          </a:ln>
                          <a:solidFill>
                            <a:srgbClr val="000000"/>
                          </a:solidFill>
                          <a:effectLst/>
                          <a:latin typeface="Calibri" charset="0"/>
                          <a:ea typeface="ＭＳ Ｐゴシック" charset="0"/>
                          <a:cs typeface="Arial" charset="0"/>
                        </a:rPr>
                        <a:t>e</a:t>
                      </a:r>
                      <a:r>
                        <a:rPr kumimoji="0" lang="fr-FR" sz="200" b="0" i="0" u="none" strike="noStrike" cap="none" normalizeH="0" baseline="0">
                          <a:ln>
                            <a:noFill/>
                          </a:ln>
                          <a:solidFill>
                            <a:srgbClr val="000000"/>
                          </a:solidFill>
                          <a:effectLst/>
                          <a:latin typeface="Calibri" charset="0"/>
                          <a:ea typeface="ＭＳ Ｐゴシック" charset="0"/>
                          <a:cs typeface="Arial" charset="0"/>
                        </a:rPr>
                        <a:t> : traitement, mise au point et exécution de programmes avec introduction de plusieurs variables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entrée et de sortie.</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rowSpan="2" hMerge="1">
                  <a:txBody>
                    <a:bodyPr/>
                    <a:lstStyle/>
                    <a:p>
                      <a:endParaRPr lang="fr-FR"/>
                    </a:p>
                  </a:txBody>
                  <a:tcPr/>
                </a:tc>
                <a:tc rowSpan="2" hMerge="1">
                  <a:txBody>
                    <a:bodyPr/>
                    <a:lstStyle/>
                    <a:p>
                      <a:endParaRPr lang="fr-FR"/>
                    </a:p>
                  </a:txBody>
                  <a:tcPr/>
                </a:tc>
                <a:tc rowSpan="2" hMerge="1">
                  <a:txBody>
                    <a:bodyPr/>
                    <a:lstStyle/>
                    <a:p>
                      <a:endParaRPr lang="fr-FR"/>
                    </a:p>
                  </a:txBody>
                  <a:tcPr/>
                </a:tc>
                <a:extLst>
                  <a:ext uri="{0D108BD9-81ED-4DB2-BD59-A6C34878D82A}">
                    <a16:rowId xmlns:a16="http://schemas.microsoft.com/office/drawing/2014/main" val="10085"/>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Analyser le comportement attendu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un système réel et décomposer le problème posé en sous-problèmes afin de structurer un programme de commande.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200" b="1"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86"/>
                  </a:ext>
                </a:extLst>
              </a:tr>
              <a:tr h="71438">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Écrire, mettre au point (tester, corriger) et exécuter un programme commandant un système réel et vérifier le comportement attendu.</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rowSpan="2" gridSpan="4">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En 3</a:t>
                      </a:r>
                      <a:r>
                        <a:rPr kumimoji="0" lang="fr-FR" sz="200" b="0" i="0" u="none" strike="noStrike" cap="none" normalizeH="0" baseline="30000">
                          <a:ln>
                            <a:noFill/>
                          </a:ln>
                          <a:solidFill>
                            <a:srgbClr val="000000"/>
                          </a:solidFill>
                          <a:effectLst/>
                          <a:latin typeface="Calibri" charset="0"/>
                          <a:ea typeface="ＭＳ Ｐゴシック" charset="0"/>
                          <a:cs typeface="Arial" charset="0"/>
                        </a:rPr>
                        <a:t>e</a:t>
                      </a:r>
                      <a:r>
                        <a:rPr kumimoji="0" lang="fr-FR" sz="200" b="0" i="0" u="none" strike="noStrike" cap="none" normalizeH="0" baseline="0">
                          <a:ln>
                            <a:noFill/>
                          </a:ln>
                          <a:solidFill>
                            <a:srgbClr val="000000"/>
                          </a:solidFill>
                          <a:effectLst/>
                          <a:latin typeface="Calibri" charset="0"/>
                          <a:ea typeface="ＭＳ Ｐゴシック" charset="0"/>
                          <a:cs typeface="Arial" charset="0"/>
                        </a:rPr>
                        <a:t> : introduction du comptage et de plusieurs boucles conditionnelles imbriquées, décomposition en plusieurs sous-problèmes.</a:t>
                      </a:r>
                    </a:p>
                  </a:txBody>
                  <a:tcPr marL="1307" marR="1307" marT="1307"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2" hMerge="1">
                  <a:txBody>
                    <a:bodyPr/>
                    <a:lstStyle/>
                    <a:p>
                      <a:endParaRPr lang="fr-FR"/>
                    </a:p>
                  </a:txBody>
                  <a:tcPr/>
                </a:tc>
                <a:tc rowSpan="2" hMerge="1">
                  <a:txBody>
                    <a:bodyPr/>
                    <a:lstStyle/>
                    <a:p>
                      <a:endParaRPr lang="fr-FR"/>
                    </a:p>
                  </a:txBody>
                  <a:tcPr/>
                </a:tc>
                <a:tc rowSpan="2" hMerge="1">
                  <a:txBody>
                    <a:bodyPr/>
                    <a:lstStyle/>
                    <a:p>
                      <a:endParaRPr lang="fr-FR"/>
                    </a:p>
                  </a:txBody>
                  <a:tcPr/>
                </a:tc>
                <a:extLst>
                  <a:ext uri="{0D108BD9-81ED-4DB2-BD59-A6C34878D82A}">
                    <a16:rowId xmlns:a16="http://schemas.microsoft.com/office/drawing/2014/main" val="10087"/>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rowSpan="6">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rowSpan="6">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Écrire un programme dans lequel des actions sont déclenchées par des événements extérieurs.</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IP.2.3.1</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Notions d</a:t>
                      </a:r>
                      <a:r>
                        <a:rPr kumimoji="0" lang="ja-JP" altLang="fr-FR" sz="200" b="0" i="0" u="none" strike="noStrike" cap="none" normalizeH="0" baseline="0">
                          <a:ln>
                            <a:noFill/>
                          </a:ln>
                          <a:solidFill>
                            <a:srgbClr val="000000"/>
                          </a:solidFill>
                          <a:effectLst/>
                          <a:latin typeface="Calibri" charset="0"/>
                          <a:ea typeface="ＭＳ Ｐゴシック" charset="0"/>
                          <a:cs typeface="Arial" charset="0"/>
                        </a:rPr>
                        <a:t>’</a:t>
                      </a:r>
                      <a:r>
                        <a:rPr kumimoji="0" lang="fr-FR" sz="200" b="0" i="0" u="none" strike="noStrike" cap="none" normalizeH="0" baseline="0">
                          <a:ln>
                            <a:noFill/>
                          </a:ln>
                          <a:solidFill>
                            <a:srgbClr val="000000"/>
                          </a:solidFill>
                          <a:effectLst/>
                          <a:latin typeface="Calibri" charset="0"/>
                          <a:ea typeface="ＭＳ Ｐゴシック" charset="0"/>
                          <a:cs typeface="Arial" charset="0"/>
                        </a:rPr>
                        <a:t>algorithme et de programme.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4" vMerge="1">
                  <a:txBody>
                    <a:bodyPr/>
                    <a:lstStyle/>
                    <a:p>
                      <a:endParaRPr lang="fr-FR"/>
                    </a:p>
                  </a:txBody>
                  <a:tcPr/>
                </a:tc>
                <a:tc hMerge="1" vMerge="1">
                  <a:txBody>
                    <a:bodyPr/>
                    <a:lstStyle/>
                    <a:p>
                      <a:endParaRPr lang="fr-FR"/>
                    </a:p>
                  </a:txBody>
                  <a:tcPr/>
                </a:tc>
                <a:tc hMerge="1"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10088"/>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IP.2.3.2</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Notion de variable informatique.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89"/>
                  </a:ext>
                </a:extLst>
              </a:tr>
              <a:tr h="79375">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IP.2.3.3</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Déclenchement d'une action par un événement, séquences d'instructions, boucles, instructions conditionnelles.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90"/>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IP.2.3.4</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Systèmes embarqués.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91"/>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IP.2.3.5</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Forme et transmission du signal. </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92"/>
                  </a:ext>
                </a:extLst>
              </a:tr>
              <a:tr h="317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vMerge="1">
                  <a:txBody>
                    <a:bodyPr/>
                    <a:lstStyle/>
                    <a:p>
                      <a:endParaRPr lang="fr-FR"/>
                    </a:p>
                  </a:txBody>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IP.2.3.6</a:t>
                      </a:r>
                    </a:p>
                  </a:txBody>
                  <a:tcPr marL="1307" marR="1307" marT="130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 b="0" i="0" u="none" strike="noStrike" cap="none" normalizeH="0" baseline="0">
                          <a:ln>
                            <a:noFill/>
                          </a:ln>
                          <a:solidFill>
                            <a:srgbClr val="000000"/>
                          </a:solidFill>
                          <a:effectLst/>
                          <a:latin typeface="Calibri" charset="0"/>
                          <a:ea typeface="ＭＳ Ｐゴシック" charset="0"/>
                          <a:cs typeface="Arial" charset="0"/>
                        </a:rPr>
                        <a:t>Capteur, actionneur, interface.</a:t>
                      </a:r>
                    </a:p>
                  </a:txBody>
                  <a:tcPr marL="1307" marR="1307" marT="1307"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 b="0" i="0" u="none" strike="noStrike" cap="none" normalizeH="0" baseline="0">
                        <a:ln>
                          <a:noFill/>
                        </a:ln>
                        <a:solidFill>
                          <a:srgbClr val="000000"/>
                        </a:solidFill>
                        <a:effectLst/>
                        <a:latin typeface="Calibri" charset="0"/>
                        <a:ea typeface="ＭＳ Ｐゴシック" charset="0"/>
                        <a:cs typeface="Arial" charset="0"/>
                      </a:endParaRPr>
                    </a:p>
                  </a:txBody>
                  <a:tcPr marL="1307" marR="1307" marT="1307"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93"/>
                  </a:ext>
                </a:extLst>
              </a:tr>
            </a:tbl>
          </a:graphicData>
        </a:graphic>
      </p:graphicFrame>
      <p:sp>
        <p:nvSpPr>
          <p:cNvPr id="5" name="Rectangle à coins arrondis 4"/>
          <p:cNvSpPr>
            <a:spLocks noChangeArrowheads="1"/>
          </p:cNvSpPr>
          <p:nvPr/>
        </p:nvSpPr>
        <p:spPr bwMode="auto">
          <a:xfrm>
            <a:off x="468313" y="5157788"/>
            <a:ext cx="3455987" cy="1150937"/>
          </a:xfrm>
          <a:prstGeom prst="wedgeRoundRectCallout">
            <a:avLst>
              <a:gd name="adj1" fmla="val 168477"/>
              <a:gd name="adj2" fmla="val -101384"/>
              <a:gd name="adj3" fmla="val 16667"/>
            </a:avLst>
          </a:prstGeom>
          <a:gradFill rotWithShape="1">
            <a:gsLst>
              <a:gs pos="0">
                <a:srgbClr val="3F80CD"/>
              </a:gs>
              <a:gs pos="100000">
                <a:srgbClr val="9BC1FF"/>
              </a:gs>
            </a:gsLst>
            <a:lin ang="16200000"/>
          </a:gradFill>
          <a:ln w="9525">
            <a:solidFill>
              <a:srgbClr val="4A7EBB"/>
            </a:solidFill>
            <a:miter lim="800000"/>
            <a:headEnd/>
            <a:tailEnd/>
          </a:ln>
          <a:effectLst>
            <a:outerShdw blurRad="40000" dist="23000" dir="5400000" rotWithShape="0">
              <a:srgbClr val="000000">
                <a:alpha val="34999"/>
              </a:srgbClr>
            </a:outerShdw>
          </a:effectLst>
        </p:spPr>
        <p:txBody>
          <a:bodyPr anchor="ctr"/>
          <a:lstStyle/>
          <a:p>
            <a:pPr algn="ctr"/>
            <a:r>
              <a:rPr lang="fr-FR">
                <a:solidFill>
                  <a:srgbClr val="FFFFFF"/>
                </a:solidFill>
              </a:rPr>
              <a:t>Repères de complexité pour chaque thématique</a:t>
            </a:r>
          </a:p>
        </p:txBody>
      </p:sp>
    </p:spTree>
    <p:extLst>
      <p:ext uri="{BB962C8B-B14F-4D97-AF65-F5344CB8AC3E}">
        <p14:creationId xmlns:p14="http://schemas.microsoft.com/office/powerpoint/2010/main" val="177156393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370013" y="260350"/>
            <a:ext cx="7772400" cy="647700"/>
          </a:xfrm>
        </p:spPr>
        <p:txBody>
          <a:bodyPr/>
          <a:lstStyle/>
          <a:p>
            <a:r>
              <a:rPr lang="fr-FR" sz="2000" cap="none">
                <a:latin typeface="Calibri" charset="0"/>
              </a:rPr>
              <a:t>LE LIEN ENTRE LES COMPÉTENCES DU SOCLE ET LES THÉMATIQUES</a:t>
            </a:r>
          </a:p>
        </p:txBody>
      </p:sp>
      <p:graphicFrame>
        <p:nvGraphicFramePr>
          <p:cNvPr id="5" name="Tableau 4"/>
          <p:cNvGraphicFramePr>
            <a:graphicFrameLocks noGrp="1"/>
          </p:cNvGraphicFramePr>
          <p:nvPr/>
        </p:nvGraphicFramePr>
        <p:xfrm>
          <a:off x="1042988" y="908050"/>
          <a:ext cx="7850187" cy="5821833"/>
        </p:xfrm>
        <a:graphic>
          <a:graphicData uri="http://schemas.openxmlformats.org/drawingml/2006/table">
            <a:tbl>
              <a:tblPr/>
              <a:tblGrid>
                <a:gridCol w="2447925">
                  <a:extLst>
                    <a:ext uri="{9D8B030D-6E8A-4147-A177-3AD203B41FA5}">
                      <a16:colId xmlns:a16="http://schemas.microsoft.com/office/drawing/2014/main" val="20000"/>
                    </a:ext>
                  </a:extLst>
                </a:gridCol>
                <a:gridCol w="576262">
                  <a:extLst>
                    <a:ext uri="{9D8B030D-6E8A-4147-A177-3AD203B41FA5}">
                      <a16:colId xmlns:a16="http://schemas.microsoft.com/office/drawing/2014/main" val="20001"/>
                    </a:ext>
                  </a:extLst>
                </a:gridCol>
                <a:gridCol w="3032125">
                  <a:extLst>
                    <a:ext uri="{9D8B030D-6E8A-4147-A177-3AD203B41FA5}">
                      <a16:colId xmlns:a16="http://schemas.microsoft.com/office/drawing/2014/main" val="20002"/>
                    </a:ext>
                  </a:extLst>
                </a:gridCol>
                <a:gridCol w="477838">
                  <a:extLst>
                    <a:ext uri="{9D8B030D-6E8A-4147-A177-3AD203B41FA5}">
                      <a16:colId xmlns:a16="http://schemas.microsoft.com/office/drawing/2014/main" val="20003"/>
                    </a:ext>
                  </a:extLst>
                </a:gridCol>
                <a:gridCol w="477837">
                  <a:extLst>
                    <a:ext uri="{9D8B030D-6E8A-4147-A177-3AD203B41FA5}">
                      <a16:colId xmlns:a16="http://schemas.microsoft.com/office/drawing/2014/main" val="20004"/>
                    </a:ext>
                  </a:extLst>
                </a:gridCol>
                <a:gridCol w="466725">
                  <a:extLst>
                    <a:ext uri="{9D8B030D-6E8A-4147-A177-3AD203B41FA5}">
                      <a16:colId xmlns:a16="http://schemas.microsoft.com/office/drawing/2014/main" val="20005"/>
                    </a:ext>
                  </a:extLst>
                </a:gridCol>
                <a:gridCol w="371475">
                  <a:extLst>
                    <a:ext uri="{9D8B030D-6E8A-4147-A177-3AD203B41FA5}">
                      <a16:colId xmlns:a16="http://schemas.microsoft.com/office/drawing/2014/main" val="20006"/>
                    </a:ext>
                  </a:extLst>
                </a:gridCol>
              </a:tblGrid>
              <a:tr h="231775">
                <a:tc gridSpan="3">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800" b="1" i="0" u="none" strike="noStrike" cap="none" normalizeH="0" baseline="0">
                          <a:ln>
                            <a:noFill/>
                          </a:ln>
                          <a:solidFill>
                            <a:srgbClr val="000000"/>
                          </a:solidFill>
                          <a:effectLst/>
                          <a:latin typeface="Calibri" charset="0"/>
                          <a:ea typeface="ＭＳ Ｐゴシック" charset="0"/>
                          <a:cs typeface="Arial" charset="0"/>
                        </a:rPr>
                        <a:t>TECHNOLOGIE - programme 2016 - Cycle 4</a:t>
                      </a:r>
                    </a:p>
                  </a:txBody>
                  <a:tcPr marL="2771" marR="2771" marT="2771"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gridSpan="4">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1" i="1"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0"/>
                  </a:ext>
                </a:extLst>
              </a:tr>
              <a:tr h="277813">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800" b="1" i="0" u="none" strike="noStrike" cap="none" normalizeH="0" baseline="0">
                          <a:ln>
                            <a:noFill/>
                          </a:ln>
                          <a:solidFill>
                            <a:srgbClr val="000000"/>
                          </a:solidFill>
                          <a:effectLst/>
                          <a:latin typeface="Calibri" charset="0"/>
                          <a:ea typeface="ＭＳ Ｐゴシック" charset="0"/>
                          <a:cs typeface="Arial" charset="0"/>
                        </a:rPr>
                        <a:t>Domaines du socle</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gridSpan="2">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800" b="1" i="0" u="none" strike="noStrike" cap="none" normalizeH="0" baseline="0">
                          <a:ln>
                            <a:noFill/>
                          </a:ln>
                          <a:solidFill>
                            <a:srgbClr val="000000"/>
                          </a:solidFill>
                          <a:effectLst/>
                          <a:latin typeface="Calibri" charset="0"/>
                          <a:ea typeface="ＭＳ Ｐゴシック" charset="0"/>
                          <a:cs typeface="Arial" charset="0"/>
                        </a:rPr>
                        <a:t>Compétences travaillées </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hMerge="1">
                  <a:txBody>
                    <a:bodyPr/>
                    <a:lstStyle/>
                    <a:p>
                      <a:endParaRPr lang="fr-FR"/>
                    </a:p>
                  </a:txBody>
                  <a:tcPr/>
                </a:tc>
                <a:tc gridSpan="4">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800" b="1" i="0" u="none" strike="noStrike" cap="none" normalizeH="0" baseline="0">
                          <a:ln>
                            <a:noFill/>
                          </a:ln>
                          <a:solidFill>
                            <a:srgbClr val="000000"/>
                          </a:solidFill>
                          <a:effectLst/>
                          <a:latin typeface="Calibri" charset="0"/>
                          <a:ea typeface="ＭＳ Ｐゴシック" charset="0"/>
                          <a:cs typeface="Arial" charset="0"/>
                        </a:rPr>
                        <a:t>THEMATIQUES</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1"/>
                  </a:ext>
                </a:extLst>
              </a:tr>
              <a:tr h="298450">
                <a:tc rowSpan="5">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200" b="1" i="0" u="none" strike="noStrike" cap="none" normalizeH="0" baseline="0">
                          <a:ln>
                            <a:noFill/>
                          </a:ln>
                          <a:solidFill>
                            <a:srgbClr val="000000"/>
                          </a:solidFill>
                          <a:effectLst/>
                          <a:latin typeface="Calibri" charset="0"/>
                          <a:ea typeface="ＭＳ Ｐゴシック" charset="0"/>
                          <a:cs typeface="Arial" charset="0"/>
                        </a:rPr>
                        <a:t>4 - les systèmes naturels et les systèmes techniques</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300" b="1" i="0" u="none" strike="noStrike" cap="none" normalizeH="0" baseline="0">
                          <a:ln>
                            <a:noFill/>
                          </a:ln>
                          <a:solidFill>
                            <a:srgbClr val="000000"/>
                          </a:solidFill>
                          <a:effectLst/>
                          <a:latin typeface="Calibri" charset="0"/>
                          <a:ea typeface="ＭＳ Ｐゴシック" charset="0"/>
                          <a:cs typeface="Arial" charset="0"/>
                        </a:rPr>
                        <a:t>1</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1" i="0" u="none" strike="noStrike" cap="none" normalizeH="0" baseline="0">
                          <a:ln>
                            <a:noFill/>
                          </a:ln>
                          <a:solidFill>
                            <a:srgbClr val="000000"/>
                          </a:solidFill>
                          <a:effectLst/>
                          <a:latin typeface="Calibri" charset="0"/>
                          <a:ea typeface="ＭＳ Ｐゴシック" charset="0"/>
                          <a:cs typeface="Arial" charset="0"/>
                        </a:rPr>
                        <a:t>Pratiquer des démarches scientifiques et technologiques</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400" b="1" i="0" u="none" strike="noStrike" cap="none" normalizeH="0" baseline="0">
                          <a:ln>
                            <a:noFill/>
                          </a:ln>
                          <a:solidFill>
                            <a:srgbClr val="000000"/>
                          </a:solidFill>
                          <a:effectLst/>
                          <a:latin typeface="Calibri" charset="0"/>
                          <a:ea typeface="ＭＳ Ｐゴシック" charset="0"/>
                          <a:cs typeface="Arial" charset="0"/>
                        </a:rPr>
                        <a:t>Design</a:t>
                      </a:r>
                    </a:p>
                  </a:txBody>
                  <a:tcPr marL="2771" marR="2771" marT="2771"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400" b="1" i="0" u="none" strike="noStrike" cap="none" normalizeH="0" baseline="0">
                          <a:ln>
                            <a:noFill/>
                          </a:ln>
                          <a:solidFill>
                            <a:srgbClr val="000000"/>
                          </a:solidFill>
                          <a:effectLst/>
                          <a:latin typeface="Calibri" charset="0"/>
                          <a:ea typeface="ＭＳ Ｐゴシック" charset="0"/>
                          <a:cs typeface="Arial" charset="0"/>
                        </a:rPr>
                        <a:t>Évolution-description</a:t>
                      </a:r>
                    </a:p>
                  </a:txBody>
                  <a:tcPr marL="2771" marR="2771" marT="2771"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400" b="1" i="0" u="none" strike="noStrike" cap="none" normalizeH="0" baseline="0">
                          <a:ln>
                            <a:noFill/>
                          </a:ln>
                          <a:solidFill>
                            <a:srgbClr val="000000"/>
                          </a:solidFill>
                          <a:effectLst/>
                          <a:latin typeface="Calibri" charset="0"/>
                          <a:ea typeface="ＭＳ Ｐゴシック" charset="0"/>
                          <a:cs typeface="Arial" charset="0"/>
                        </a:rPr>
                        <a:t>Modélisation</a:t>
                      </a:r>
                    </a:p>
                  </a:txBody>
                  <a:tcPr marL="2771" marR="2771" marT="2771"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400" b="1" i="0" u="none" strike="noStrike" cap="none" normalizeH="0" baseline="0">
                          <a:ln>
                            <a:noFill/>
                          </a:ln>
                          <a:solidFill>
                            <a:srgbClr val="000000"/>
                          </a:solidFill>
                          <a:effectLst/>
                          <a:latin typeface="Calibri" charset="0"/>
                          <a:ea typeface="ＭＳ Ｐゴシック" charset="0"/>
                          <a:cs typeface="Arial" charset="0"/>
                        </a:rPr>
                        <a:t>Info</a:t>
                      </a:r>
                    </a:p>
                  </a:txBody>
                  <a:tcPr marL="2771" marR="2771" marT="2771"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2858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1.1</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A"/>
                          </a:solidFill>
                          <a:effectLst/>
                          <a:latin typeface="Calibri" charset="0"/>
                          <a:ea typeface="ＭＳ Ｐゴシック" charset="0"/>
                          <a:cs typeface="Arial" charset="0"/>
                        </a:rPr>
                        <a:t>► Imaginer, synthétiser, formaliser et respecter une procédure, un protocole. </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DIC.1.3</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MSOST.1.1</a:t>
                      </a:r>
                    </a:p>
                  </a:txBody>
                  <a:tcPr marL="2771" marR="2771" marT="2771"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98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1.2</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A"/>
                          </a:solidFill>
                          <a:effectLst/>
                          <a:latin typeface="Calibri" charset="0"/>
                          <a:ea typeface="ＭＳ Ｐゴシック" charset="0"/>
                          <a:cs typeface="Arial" charset="0"/>
                        </a:rPr>
                        <a:t>► Mesurer des grandeurs de manière directe ou indirecte. </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MSOST.1.6</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12713">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1.3</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A"/>
                          </a:solidFill>
                          <a:effectLst/>
                          <a:latin typeface="Calibri" charset="0"/>
                          <a:ea typeface="ＭＳ Ｐゴシック" charset="0"/>
                          <a:cs typeface="Arial" charset="0"/>
                        </a:rPr>
                        <a:t>► Rechercher des solutions techniques à un problème posé, expliciter ses choix et les communiquer en argumentant. </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DIC.1.5</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66675">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1.4</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A"/>
                          </a:solidFill>
                          <a:effectLst/>
                          <a:latin typeface="Calibri" charset="0"/>
                          <a:ea typeface="ＭＳ Ｐゴシック" charset="0"/>
                          <a:cs typeface="Arial" charset="0"/>
                        </a:rPr>
                        <a:t>►</a:t>
                      </a:r>
                      <a:r>
                        <a:rPr kumimoji="0" lang="fr-FR" sz="200" b="0" i="0" u="none" strike="noStrike" cap="none" normalizeH="0" baseline="0">
                          <a:ln>
                            <a:noFill/>
                          </a:ln>
                          <a:solidFill>
                            <a:srgbClr val="00000A"/>
                          </a:solidFill>
                          <a:effectLst/>
                          <a:latin typeface="Calibri" charset="0"/>
                          <a:ea typeface="ＭＳ Ｐゴシック" charset="0"/>
                          <a:cs typeface="Arial" charset="0"/>
                        </a:rPr>
                        <a:t> </a:t>
                      </a:r>
                      <a:r>
                        <a:rPr kumimoji="0" lang="fr-FR" sz="300" b="0" i="0" u="none" strike="noStrike" cap="none" normalizeH="0" baseline="0">
                          <a:ln>
                            <a:noFill/>
                          </a:ln>
                          <a:solidFill>
                            <a:srgbClr val="00000A"/>
                          </a:solidFill>
                          <a:effectLst/>
                          <a:latin typeface="Calibri" charset="0"/>
                          <a:ea typeface="ＭＳ Ｐゴシック" charset="0"/>
                          <a:cs typeface="Arial" charset="0"/>
                        </a:rPr>
                        <a:t>Participer à l</a:t>
                      </a:r>
                      <a:r>
                        <a:rPr kumimoji="0" lang="ja-JP" altLang="fr-FR" sz="300" b="0" i="0" u="none" strike="noStrike" cap="none" normalizeH="0" baseline="0">
                          <a:ln>
                            <a:noFill/>
                          </a:ln>
                          <a:solidFill>
                            <a:srgbClr val="00000A"/>
                          </a:solidFill>
                          <a:effectLst/>
                          <a:latin typeface="Calibri" charset="0"/>
                          <a:ea typeface="ＭＳ Ｐゴシック" charset="0"/>
                          <a:cs typeface="Arial" charset="0"/>
                        </a:rPr>
                        <a:t>’</a:t>
                      </a:r>
                      <a:r>
                        <a:rPr kumimoji="0" lang="fr-FR" sz="300" b="0" i="0" u="none" strike="noStrike" cap="none" normalizeH="0" baseline="0">
                          <a:ln>
                            <a:noFill/>
                          </a:ln>
                          <a:solidFill>
                            <a:srgbClr val="00000A"/>
                          </a:solidFill>
                          <a:effectLst/>
                          <a:latin typeface="Calibri" charset="0"/>
                          <a:ea typeface="ＭＳ Ｐゴシック" charset="0"/>
                          <a:cs typeface="Arial" charset="0"/>
                        </a:rPr>
                        <a:t>organisation et au déroulement de projets.</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DIC.1.4</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55575">
                <a:tc rowSpan="9">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200" b="1" i="0" u="none" strike="noStrike" cap="none" normalizeH="0" baseline="0">
                          <a:ln>
                            <a:noFill/>
                          </a:ln>
                          <a:solidFill>
                            <a:srgbClr val="000000"/>
                          </a:solidFill>
                          <a:effectLst/>
                          <a:latin typeface="Calibri" charset="0"/>
                          <a:ea typeface="ＭＳ Ｐゴシック" charset="0"/>
                          <a:cs typeface="Arial" charset="0"/>
                        </a:rPr>
                        <a:t>4 - les systèmes naturels et les systèmes techniques</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300" b="1" i="0" u="none" strike="noStrike" cap="none" normalizeH="0" baseline="0">
                          <a:ln>
                            <a:noFill/>
                          </a:ln>
                          <a:solidFill>
                            <a:srgbClr val="000000"/>
                          </a:solidFill>
                          <a:effectLst/>
                          <a:latin typeface="Calibri" charset="0"/>
                          <a:ea typeface="ＭＳ Ｐゴシック" charset="0"/>
                          <a:cs typeface="Arial" charset="0"/>
                        </a:rPr>
                        <a:t>2</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1" i="0" u="none" strike="noStrike" cap="none" normalizeH="0" baseline="0">
                          <a:ln>
                            <a:noFill/>
                          </a:ln>
                          <a:solidFill>
                            <a:srgbClr val="000000"/>
                          </a:solidFill>
                          <a:effectLst/>
                          <a:latin typeface="Calibri" charset="0"/>
                          <a:ea typeface="ＭＳ Ｐゴシック" charset="0"/>
                          <a:cs typeface="Arial" charset="0"/>
                        </a:rPr>
                        <a:t>Concevoir, créer, réaliser</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300" b="0" i="0" u="none" strike="noStrike" cap="none" normalizeH="0" baseline="0">
                        <a:ln>
                          <a:noFill/>
                        </a:ln>
                        <a:solidFill>
                          <a:srgbClr val="000000"/>
                        </a:solidFill>
                        <a:effectLst/>
                        <a:latin typeface="Calibri" charset="0"/>
                        <a:ea typeface="ＭＳ Ｐゴシック" charset="0"/>
                        <a:cs typeface="Arial" charset="0"/>
                      </a:endParaRP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61925">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2.1</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Identifier un besoin et énoncer un problème technique, identifier les conditions, contraintes (normes et règlements) et ressources correspondantes.</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DIC.1.1</a:t>
                      </a:r>
                    </a:p>
                  </a:txBody>
                  <a:tcPr marL="2771" marR="2771" marT="2771" marB="0" anchor="ctr"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FFFFFF"/>
                          </a:solidFill>
                          <a:effectLst/>
                          <a:latin typeface="Calibri" charset="0"/>
                          <a:ea typeface="ＭＳ Ｐゴシック" charset="0"/>
                          <a:cs typeface="Arial" charset="0"/>
                        </a:rPr>
                        <a:t>DIC.1.2</a:t>
                      </a:r>
                    </a:p>
                  </a:txBody>
                  <a:tcPr marL="2771" marR="2771" marT="2771"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8"/>
                  </a:ext>
                </a:extLst>
              </a:tr>
              <a:tr h="123825">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DIC.1.2</a:t>
                      </a:r>
                    </a:p>
                  </a:txBody>
                  <a:tcPr marL="2771" marR="2771" marT="2771" marB="0" anchor="ctr"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14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2.2</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Identifier le(s) matériau(x), les flux d</a:t>
                      </a:r>
                      <a:r>
                        <a:rPr kumimoji="0" lang="ja-JP" altLang="fr-FR" sz="300" b="0" i="0" u="none" strike="noStrike" cap="none" normalizeH="0" baseline="0">
                          <a:ln>
                            <a:noFill/>
                          </a:ln>
                          <a:solidFill>
                            <a:srgbClr val="000000"/>
                          </a:solidFill>
                          <a:effectLst/>
                          <a:latin typeface="Calibri" charset="0"/>
                          <a:ea typeface="ＭＳ Ｐゴシック" charset="0"/>
                          <a:cs typeface="Arial" charset="0"/>
                        </a:rPr>
                        <a:t>’</a:t>
                      </a:r>
                      <a:r>
                        <a:rPr kumimoji="0" lang="fr-FR" sz="300" b="0" i="0" u="none" strike="noStrike" cap="none" normalizeH="0" baseline="0">
                          <a:ln>
                            <a:noFill/>
                          </a:ln>
                          <a:solidFill>
                            <a:srgbClr val="000000"/>
                          </a:solidFill>
                          <a:effectLst/>
                          <a:latin typeface="Calibri" charset="0"/>
                          <a:ea typeface="ＭＳ Ｐゴシック" charset="0"/>
                          <a:cs typeface="Arial" charset="0"/>
                        </a:rPr>
                        <a:t>énergie et d</a:t>
                      </a:r>
                      <a:r>
                        <a:rPr kumimoji="0" lang="ja-JP" altLang="fr-FR" sz="300" b="0" i="0" u="none" strike="noStrike" cap="none" normalizeH="0" baseline="0">
                          <a:ln>
                            <a:noFill/>
                          </a:ln>
                          <a:solidFill>
                            <a:srgbClr val="000000"/>
                          </a:solidFill>
                          <a:effectLst/>
                          <a:latin typeface="Calibri" charset="0"/>
                          <a:ea typeface="ＭＳ Ｐゴシック" charset="0"/>
                          <a:cs typeface="Arial" charset="0"/>
                        </a:rPr>
                        <a:t>’</a:t>
                      </a:r>
                      <a:r>
                        <a:rPr kumimoji="0" lang="fr-FR" sz="300" b="0" i="0" u="none" strike="noStrike" cap="none" normalizeH="0" baseline="0">
                          <a:ln>
                            <a:noFill/>
                          </a:ln>
                          <a:solidFill>
                            <a:srgbClr val="000000"/>
                          </a:solidFill>
                          <a:effectLst/>
                          <a:latin typeface="Calibri" charset="0"/>
                          <a:ea typeface="ＭＳ Ｐゴシック" charset="0"/>
                          <a:cs typeface="Arial" charset="0"/>
                        </a:rPr>
                        <a:t>information dans le cadre d</a:t>
                      </a:r>
                      <a:r>
                        <a:rPr kumimoji="0" lang="ja-JP" altLang="fr-FR" sz="300" b="0" i="0" u="none" strike="noStrike" cap="none" normalizeH="0" baseline="0">
                          <a:ln>
                            <a:noFill/>
                          </a:ln>
                          <a:solidFill>
                            <a:srgbClr val="000000"/>
                          </a:solidFill>
                          <a:effectLst/>
                          <a:latin typeface="Calibri" charset="0"/>
                          <a:ea typeface="ＭＳ Ｐゴシック" charset="0"/>
                          <a:cs typeface="Arial" charset="0"/>
                        </a:rPr>
                        <a:t>’</a:t>
                      </a:r>
                      <a:r>
                        <a:rPr kumimoji="0" lang="fr-FR" sz="300" b="0" i="0" u="none" strike="noStrike" cap="none" normalizeH="0" baseline="0">
                          <a:ln>
                            <a:noFill/>
                          </a:ln>
                          <a:solidFill>
                            <a:srgbClr val="000000"/>
                          </a:solidFill>
                          <a:effectLst/>
                          <a:latin typeface="Calibri" charset="0"/>
                          <a:ea typeface="ＭＳ Ｐゴシック" charset="0"/>
                          <a:cs typeface="Arial" charset="0"/>
                        </a:rPr>
                        <a:t>une production technique sur un objet et décrire les transformations qui s</a:t>
                      </a:r>
                      <a:r>
                        <a:rPr kumimoji="0" lang="ja-JP" altLang="fr-FR" sz="300" b="0" i="0" u="none" strike="noStrike" cap="none" normalizeH="0" baseline="0">
                          <a:ln>
                            <a:noFill/>
                          </a:ln>
                          <a:solidFill>
                            <a:srgbClr val="000000"/>
                          </a:solidFill>
                          <a:effectLst/>
                          <a:latin typeface="Calibri" charset="0"/>
                          <a:ea typeface="ＭＳ Ｐゴシック" charset="0"/>
                          <a:cs typeface="Arial" charset="0"/>
                        </a:rPr>
                        <a:t>’</a:t>
                      </a:r>
                      <a:r>
                        <a:rPr kumimoji="0" lang="fr-FR" sz="300" b="0" i="0" u="none" strike="noStrike" cap="none" normalizeH="0" baseline="0">
                          <a:ln>
                            <a:noFill/>
                          </a:ln>
                          <a:solidFill>
                            <a:srgbClr val="000000"/>
                          </a:solidFill>
                          <a:effectLst/>
                          <a:latin typeface="Calibri" charset="0"/>
                          <a:ea typeface="ＭＳ Ｐゴシック" charset="0"/>
                          <a:cs typeface="Arial" charset="0"/>
                        </a:rPr>
                        <a:t>opèrent.</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MSOST.1.4</a:t>
                      </a:r>
                    </a:p>
                  </a:txBody>
                  <a:tcPr marL="2771" marR="2771" marT="2771"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66675">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2.3</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S</a:t>
                      </a:r>
                      <a:r>
                        <a:rPr kumimoji="0" lang="ja-JP" altLang="fr-FR" sz="300" b="0" i="0" u="none" strike="noStrike" cap="none" normalizeH="0" baseline="0">
                          <a:ln>
                            <a:noFill/>
                          </a:ln>
                          <a:solidFill>
                            <a:srgbClr val="000000"/>
                          </a:solidFill>
                          <a:effectLst/>
                          <a:latin typeface="Calibri" charset="0"/>
                          <a:ea typeface="ＭＳ Ｐゴシック" charset="0"/>
                          <a:cs typeface="Arial" charset="0"/>
                        </a:rPr>
                        <a:t>’</a:t>
                      </a:r>
                      <a:r>
                        <a:rPr kumimoji="0" lang="fr-FR" sz="300" b="0" i="0" u="none" strike="noStrike" cap="none" normalizeH="0" baseline="0">
                          <a:ln>
                            <a:noFill/>
                          </a:ln>
                          <a:solidFill>
                            <a:srgbClr val="000000"/>
                          </a:solidFill>
                          <a:effectLst/>
                          <a:latin typeface="Calibri" charset="0"/>
                          <a:ea typeface="ＭＳ Ｐゴシック" charset="0"/>
                          <a:cs typeface="Arial" charset="0"/>
                        </a:rPr>
                        <a:t>approprier un cahier des charges.</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DIC.1.2</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131763">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2.4</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Associer des solutions techniques à des fonctions.</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MSOST.1.2</a:t>
                      </a:r>
                    </a:p>
                  </a:txBody>
                  <a:tcPr marL="2771" marR="2771" marT="2771"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131763">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2.5</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Imaginer des solutions en réponse au besoin.</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DIC.1.5</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112713">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2.6</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Réaliser, de manière collaborative, le prototype de tout ou partie d</a:t>
                      </a:r>
                      <a:r>
                        <a:rPr kumimoji="0" lang="ja-JP" altLang="fr-FR" sz="300" b="0" i="0" u="none" strike="noStrike" cap="none" normalizeH="0" baseline="0">
                          <a:ln>
                            <a:noFill/>
                          </a:ln>
                          <a:solidFill>
                            <a:srgbClr val="000000"/>
                          </a:solidFill>
                          <a:effectLst/>
                          <a:latin typeface="Calibri" charset="0"/>
                          <a:ea typeface="ＭＳ Ｐゴシック" charset="0"/>
                          <a:cs typeface="Arial" charset="0"/>
                        </a:rPr>
                        <a:t>’</a:t>
                      </a:r>
                      <a:r>
                        <a:rPr kumimoji="0" lang="fr-FR" sz="300" b="0" i="0" u="none" strike="noStrike" cap="none" normalizeH="0" baseline="0">
                          <a:ln>
                            <a:noFill/>
                          </a:ln>
                          <a:solidFill>
                            <a:srgbClr val="000000"/>
                          </a:solidFill>
                          <a:effectLst/>
                          <a:latin typeface="Calibri" charset="0"/>
                          <a:ea typeface="ＭＳ Ｐゴシック" charset="0"/>
                          <a:cs typeface="Arial" charset="0"/>
                        </a:rPr>
                        <a:t>un objet pour valider une solution.</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DIC.2.1</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MSOST.1.1</a:t>
                      </a:r>
                    </a:p>
                  </a:txBody>
                  <a:tcPr marL="2771" marR="2771" marT="2771"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13493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2.7</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Imaginer, concevoir et programmer des applications informatiques nomades.</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DIC.1.5</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IP.2.2</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extLst>
                  <a:ext uri="{0D108BD9-81ED-4DB2-BD59-A6C34878D82A}">
                    <a16:rowId xmlns:a16="http://schemas.microsoft.com/office/drawing/2014/main" val="10015"/>
                  </a:ext>
                </a:extLst>
              </a:tr>
              <a:tr h="214313">
                <a:tc rowSpan="4">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200" b="1" i="0" u="none" strike="noStrike" cap="none" normalizeH="0" baseline="0">
                          <a:ln>
                            <a:noFill/>
                          </a:ln>
                          <a:solidFill>
                            <a:srgbClr val="000000"/>
                          </a:solidFill>
                          <a:effectLst/>
                          <a:latin typeface="Calibri" charset="0"/>
                          <a:ea typeface="ＭＳ Ｐゴシック" charset="0"/>
                          <a:cs typeface="Arial" charset="0"/>
                        </a:rPr>
                        <a:t>2 - les méthodes et outils pour apprendre</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300" b="1" i="0" u="none" strike="noStrike" cap="none" normalizeH="0" baseline="0">
                          <a:ln>
                            <a:noFill/>
                          </a:ln>
                          <a:solidFill>
                            <a:srgbClr val="000000"/>
                          </a:solidFill>
                          <a:effectLst/>
                          <a:latin typeface="Calibri" charset="0"/>
                          <a:ea typeface="ＭＳ Ｐゴシック" charset="0"/>
                          <a:cs typeface="Arial" charset="0"/>
                        </a:rPr>
                        <a:t>3</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1" i="0" u="none" strike="noStrike" cap="none" normalizeH="0" baseline="0">
                          <a:ln>
                            <a:noFill/>
                          </a:ln>
                          <a:solidFill>
                            <a:srgbClr val="000000"/>
                          </a:solidFill>
                          <a:effectLst/>
                          <a:latin typeface="Calibri" charset="0"/>
                          <a:ea typeface="ＭＳ Ｐゴシック" charset="0"/>
                          <a:cs typeface="Arial" charset="0"/>
                        </a:rPr>
                        <a:t>S</a:t>
                      </a:r>
                      <a:r>
                        <a:rPr kumimoji="0" lang="ja-JP" altLang="fr-FR" sz="1000" b="1" i="0" u="none" strike="noStrike" cap="none" normalizeH="0" baseline="0">
                          <a:ln>
                            <a:noFill/>
                          </a:ln>
                          <a:solidFill>
                            <a:srgbClr val="000000"/>
                          </a:solidFill>
                          <a:effectLst/>
                          <a:latin typeface="Calibri" charset="0"/>
                          <a:ea typeface="ＭＳ Ｐゴシック" charset="0"/>
                          <a:cs typeface="Arial" charset="0"/>
                        </a:rPr>
                        <a:t>’</a:t>
                      </a:r>
                      <a:r>
                        <a:rPr kumimoji="0" lang="fr-FR" sz="1000" b="1" i="0" u="none" strike="noStrike" cap="none" normalizeH="0" baseline="0">
                          <a:ln>
                            <a:noFill/>
                          </a:ln>
                          <a:solidFill>
                            <a:srgbClr val="000000"/>
                          </a:solidFill>
                          <a:effectLst/>
                          <a:latin typeface="Calibri" charset="0"/>
                          <a:ea typeface="ＭＳ Ｐゴシック" charset="0"/>
                          <a:cs typeface="Arial" charset="0"/>
                        </a:rPr>
                        <a:t>approprier des outils et des méthodes</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r h="161925">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3.1</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Exprimer sa pensée à l</a:t>
                      </a:r>
                      <a:r>
                        <a:rPr kumimoji="0" lang="ja-JP" altLang="fr-FR" sz="300" b="0" i="0" u="none" strike="noStrike" cap="none" normalizeH="0" baseline="0">
                          <a:ln>
                            <a:noFill/>
                          </a:ln>
                          <a:solidFill>
                            <a:srgbClr val="000000"/>
                          </a:solidFill>
                          <a:effectLst/>
                          <a:latin typeface="Calibri" charset="0"/>
                          <a:ea typeface="ＭＳ Ｐゴシック" charset="0"/>
                          <a:cs typeface="Arial" charset="0"/>
                        </a:rPr>
                        <a:t>’</a:t>
                      </a:r>
                      <a:r>
                        <a:rPr kumimoji="0" lang="fr-FR" sz="300" b="0" i="0" u="none" strike="noStrike" cap="none" normalizeH="0" baseline="0">
                          <a:ln>
                            <a:noFill/>
                          </a:ln>
                          <a:solidFill>
                            <a:srgbClr val="000000"/>
                          </a:solidFill>
                          <a:effectLst/>
                          <a:latin typeface="Calibri" charset="0"/>
                          <a:ea typeface="ＭＳ Ｐゴシック" charset="0"/>
                          <a:cs typeface="Arial" charset="0"/>
                        </a:rPr>
                        <a:t>aide d</a:t>
                      </a:r>
                      <a:r>
                        <a:rPr kumimoji="0" lang="ja-JP" altLang="fr-FR" sz="300" b="0" i="0" u="none" strike="noStrike" cap="none" normalizeH="0" baseline="0">
                          <a:ln>
                            <a:noFill/>
                          </a:ln>
                          <a:solidFill>
                            <a:srgbClr val="000000"/>
                          </a:solidFill>
                          <a:effectLst/>
                          <a:latin typeface="Calibri" charset="0"/>
                          <a:ea typeface="ＭＳ Ｐゴシック" charset="0"/>
                          <a:cs typeface="Arial" charset="0"/>
                        </a:rPr>
                        <a:t>’</a:t>
                      </a:r>
                      <a:r>
                        <a:rPr kumimoji="0" lang="fr-FR" sz="300" b="0" i="0" u="none" strike="noStrike" cap="none" normalizeH="0" baseline="0">
                          <a:ln>
                            <a:noFill/>
                          </a:ln>
                          <a:solidFill>
                            <a:srgbClr val="000000"/>
                          </a:solidFill>
                          <a:effectLst/>
                          <a:latin typeface="Calibri" charset="0"/>
                          <a:ea typeface="ＭＳ Ｐゴシック" charset="0"/>
                          <a:cs typeface="Arial" charset="0"/>
                        </a:rPr>
                        <a:t>outils de description adaptés : croquis, schémas, graphes, diagrammes, tableaux (représentations non normées).</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OTSCIS.2.1</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7"/>
                  </a:ext>
                </a:extLst>
              </a:tr>
              <a:tr h="161925">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3.2</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Traduire, à l</a:t>
                      </a:r>
                      <a:r>
                        <a:rPr kumimoji="0" lang="ja-JP" altLang="fr-FR" sz="300" b="0" i="0" u="none" strike="noStrike" cap="none" normalizeH="0" baseline="0">
                          <a:ln>
                            <a:noFill/>
                          </a:ln>
                          <a:solidFill>
                            <a:srgbClr val="000000"/>
                          </a:solidFill>
                          <a:effectLst/>
                          <a:latin typeface="Calibri" charset="0"/>
                          <a:ea typeface="ＭＳ Ｐゴシック" charset="0"/>
                          <a:cs typeface="Arial" charset="0"/>
                        </a:rPr>
                        <a:t>’</a:t>
                      </a:r>
                      <a:r>
                        <a:rPr kumimoji="0" lang="fr-FR" sz="300" b="0" i="0" u="none" strike="noStrike" cap="none" normalizeH="0" baseline="0">
                          <a:ln>
                            <a:noFill/>
                          </a:ln>
                          <a:solidFill>
                            <a:srgbClr val="000000"/>
                          </a:solidFill>
                          <a:effectLst/>
                          <a:latin typeface="Calibri" charset="0"/>
                          <a:ea typeface="ＭＳ Ｐゴシック" charset="0"/>
                          <a:cs typeface="Arial" charset="0"/>
                        </a:rPr>
                        <a:t>aide d</a:t>
                      </a:r>
                      <a:r>
                        <a:rPr kumimoji="0" lang="ja-JP" altLang="fr-FR" sz="300" b="0" i="0" u="none" strike="noStrike" cap="none" normalizeH="0" baseline="0">
                          <a:ln>
                            <a:noFill/>
                          </a:ln>
                          <a:solidFill>
                            <a:srgbClr val="000000"/>
                          </a:solidFill>
                          <a:effectLst/>
                          <a:latin typeface="Calibri" charset="0"/>
                          <a:ea typeface="ＭＳ Ｐゴシック" charset="0"/>
                          <a:cs typeface="Arial" charset="0"/>
                        </a:rPr>
                        <a:t>’</a:t>
                      </a:r>
                      <a:r>
                        <a:rPr kumimoji="0" lang="fr-FR" sz="300" b="0" i="0" u="none" strike="noStrike" cap="none" normalizeH="0" baseline="0">
                          <a:ln>
                            <a:noFill/>
                          </a:ln>
                          <a:solidFill>
                            <a:srgbClr val="000000"/>
                          </a:solidFill>
                          <a:effectLst/>
                          <a:latin typeface="Calibri" charset="0"/>
                          <a:ea typeface="ＭＳ Ｐゴシック" charset="0"/>
                          <a:cs typeface="Arial" charset="0"/>
                        </a:rPr>
                        <a:t>outils de représentation numérique, des choix de solutions sous forme de croquis, de dessins ou de schémas.</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DIC.1.5</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OTSCIS.2.2</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8"/>
                  </a:ext>
                </a:extLst>
              </a:tr>
              <a:tr h="161925">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3.3</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Présenter à l</a:t>
                      </a:r>
                      <a:r>
                        <a:rPr kumimoji="0" lang="ja-JP" altLang="fr-FR" sz="300" b="0" i="0" u="none" strike="noStrike" cap="none" normalizeH="0" baseline="0">
                          <a:ln>
                            <a:noFill/>
                          </a:ln>
                          <a:solidFill>
                            <a:srgbClr val="000000"/>
                          </a:solidFill>
                          <a:effectLst/>
                          <a:latin typeface="Calibri" charset="0"/>
                          <a:ea typeface="ＭＳ Ｐゴシック" charset="0"/>
                          <a:cs typeface="Arial" charset="0"/>
                        </a:rPr>
                        <a:t>’</a:t>
                      </a:r>
                      <a:r>
                        <a:rPr kumimoji="0" lang="fr-FR" sz="300" b="0" i="0" u="none" strike="noStrike" cap="none" normalizeH="0" baseline="0">
                          <a:ln>
                            <a:noFill/>
                          </a:ln>
                          <a:solidFill>
                            <a:srgbClr val="000000"/>
                          </a:solidFill>
                          <a:effectLst/>
                          <a:latin typeface="Calibri" charset="0"/>
                          <a:ea typeface="ＭＳ Ｐゴシック" charset="0"/>
                          <a:cs typeface="Arial" charset="0"/>
                        </a:rPr>
                        <a:t>oral et à l</a:t>
                      </a:r>
                      <a:r>
                        <a:rPr kumimoji="0" lang="ja-JP" altLang="fr-FR" sz="300" b="0" i="0" u="none" strike="noStrike" cap="none" normalizeH="0" baseline="0">
                          <a:ln>
                            <a:noFill/>
                          </a:ln>
                          <a:solidFill>
                            <a:srgbClr val="000000"/>
                          </a:solidFill>
                          <a:effectLst/>
                          <a:latin typeface="Calibri" charset="0"/>
                          <a:ea typeface="ＭＳ Ｐゴシック" charset="0"/>
                          <a:cs typeface="Arial" charset="0"/>
                        </a:rPr>
                        <a:t>’</a:t>
                      </a:r>
                      <a:r>
                        <a:rPr kumimoji="0" lang="fr-FR" sz="300" b="0" i="0" u="none" strike="noStrike" cap="none" normalizeH="0" baseline="0">
                          <a:ln>
                            <a:noFill/>
                          </a:ln>
                          <a:solidFill>
                            <a:srgbClr val="000000"/>
                          </a:solidFill>
                          <a:effectLst/>
                          <a:latin typeface="Calibri" charset="0"/>
                          <a:ea typeface="ＭＳ Ｐゴシック" charset="0"/>
                          <a:cs typeface="Arial" charset="0"/>
                        </a:rPr>
                        <a:t>aide de supports numériques multimédia des solutions techniques au moment des revues de projet.</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DIC.1.7</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9"/>
                  </a:ext>
                </a:extLst>
              </a:tr>
              <a:tr h="155575">
                <a:tc rowSpan="3">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1200" b="1" i="0" u="none" strike="noStrike" cap="none" normalizeH="0" baseline="0">
                          <a:ln>
                            <a:noFill/>
                          </a:ln>
                          <a:solidFill>
                            <a:srgbClr val="000000"/>
                          </a:solidFill>
                          <a:effectLst/>
                          <a:latin typeface="Calibri" charset="0"/>
                          <a:ea typeface="ＭＳ Ｐゴシック" charset="0"/>
                          <a:cs typeface="Arial" charset="0"/>
                        </a:rPr>
                        <a:t>1 - les langages pour penser et communiquer</a:t>
                      </a:r>
                    </a:p>
                  </a:txBody>
                  <a:tcPr marL="2771" marR="2771" marT="2771"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300" b="1" i="0" u="none" strike="noStrike" cap="none" normalizeH="0" baseline="0">
                          <a:ln>
                            <a:noFill/>
                          </a:ln>
                          <a:solidFill>
                            <a:srgbClr val="000000"/>
                          </a:solidFill>
                          <a:effectLst/>
                          <a:latin typeface="Calibri" charset="0"/>
                          <a:ea typeface="ＭＳ Ｐゴシック" charset="0"/>
                          <a:cs typeface="Arial" charset="0"/>
                        </a:rPr>
                        <a:t>4</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1" i="0" u="none" strike="noStrike" cap="none" normalizeH="0" baseline="0">
                          <a:ln>
                            <a:noFill/>
                          </a:ln>
                          <a:solidFill>
                            <a:srgbClr val="000000"/>
                          </a:solidFill>
                          <a:effectLst/>
                          <a:latin typeface="Calibri" charset="0"/>
                          <a:ea typeface="ＭＳ Ｐゴシック" charset="0"/>
                          <a:cs typeface="Arial" charset="0"/>
                        </a:rPr>
                        <a:t>Pratiquer des langages </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12713">
                <a:tc vMerge="1">
                  <a:txBody>
                    <a:bodyPr/>
                    <a:lstStyle/>
                    <a:p>
                      <a:endParaRPr lang="fr-FR"/>
                    </a:p>
                  </a:txBody>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4.1</a:t>
                      </a:r>
                    </a:p>
                  </a:txBody>
                  <a:tcPr marL="2771" marR="2771" marT="2771"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Décrire, en utilisant les outils et langages de descriptions adaptés, la structure et le comportement des objets.</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OTSCIS.1.4</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MSOST.1.5</a:t>
                      </a:r>
                    </a:p>
                  </a:txBody>
                  <a:tcPr marL="2771" marR="2771" marT="2771"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1"/>
                  </a:ext>
                </a:extLst>
              </a:tr>
              <a:tr h="138113">
                <a:tc vMerge="1">
                  <a:txBody>
                    <a:bodyPr/>
                    <a:lstStyle/>
                    <a:p>
                      <a:endParaRPr lang="fr-FR"/>
                    </a:p>
                  </a:txBody>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4.2</a:t>
                      </a:r>
                    </a:p>
                  </a:txBody>
                  <a:tcPr marL="2771" marR="2771" marT="2771"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Appliquer les principes élémentaires de l</a:t>
                      </a:r>
                      <a:r>
                        <a:rPr kumimoji="0" lang="ja-JP" altLang="fr-FR" sz="300" b="0" i="0" u="none" strike="noStrike" cap="none" normalizeH="0" baseline="0">
                          <a:ln>
                            <a:noFill/>
                          </a:ln>
                          <a:solidFill>
                            <a:srgbClr val="000000"/>
                          </a:solidFill>
                          <a:effectLst/>
                          <a:latin typeface="Calibri" charset="0"/>
                          <a:ea typeface="ＭＳ Ｐゴシック" charset="0"/>
                          <a:cs typeface="Arial" charset="0"/>
                        </a:rPr>
                        <a:t>’</a:t>
                      </a:r>
                      <a:r>
                        <a:rPr kumimoji="0" lang="fr-FR" sz="300" b="0" i="0" u="none" strike="noStrike" cap="none" normalizeH="0" baseline="0">
                          <a:ln>
                            <a:noFill/>
                          </a:ln>
                          <a:solidFill>
                            <a:srgbClr val="000000"/>
                          </a:solidFill>
                          <a:effectLst/>
                          <a:latin typeface="Calibri" charset="0"/>
                          <a:ea typeface="ＭＳ Ｐゴシック" charset="0"/>
                          <a:cs typeface="Arial" charset="0"/>
                        </a:rPr>
                        <a:t>algorithmique et du codage à la résolution d</a:t>
                      </a:r>
                      <a:r>
                        <a:rPr kumimoji="0" lang="ja-JP" altLang="fr-FR" sz="300" b="0" i="0" u="none" strike="noStrike" cap="none" normalizeH="0" baseline="0">
                          <a:ln>
                            <a:noFill/>
                          </a:ln>
                          <a:solidFill>
                            <a:srgbClr val="000000"/>
                          </a:solidFill>
                          <a:effectLst/>
                          <a:latin typeface="Calibri" charset="0"/>
                          <a:ea typeface="ＭＳ Ｐゴシック" charset="0"/>
                          <a:cs typeface="Arial" charset="0"/>
                        </a:rPr>
                        <a:t>’</a:t>
                      </a:r>
                      <a:r>
                        <a:rPr kumimoji="0" lang="fr-FR" sz="300" b="0" i="0" u="none" strike="noStrike" cap="none" normalizeH="0" baseline="0">
                          <a:ln>
                            <a:noFill/>
                          </a:ln>
                          <a:solidFill>
                            <a:srgbClr val="000000"/>
                          </a:solidFill>
                          <a:effectLst/>
                          <a:latin typeface="Calibri" charset="0"/>
                          <a:ea typeface="ＭＳ Ｐゴシック" charset="0"/>
                          <a:cs typeface="Arial" charset="0"/>
                        </a:rPr>
                        <a:t>un problème simple.</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IP.2.3</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extLst>
                  <a:ext uri="{0D108BD9-81ED-4DB2-BD59-A6C34878D82A}">
                    <a16:rowId xmlns:a16="http://schemas.microsoft.com/office/drawing/2014/main" val="10022"/>
                  </a:ext>
                </a:extLst>
              </a:tr>
              <a:tr h="214313">
                <a:tc rowSpan="6">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200" b="1" i="0" u="none" strike="noStrike" cap="none" normalizeH="0" baseline="0">
                          <a:ln>
                            <a:noFill/>
                          </a:ln>
                          <a:solidFill>
                            <a:srgbClr val="000000"/>
                          </a:solidFill>
                          <a:effectLst/>
                          <a:latin typeface="Calibri" charset="0"/>
                          <a:ea typeface="ＭＳ Ｐゴシック" charset="0"/>
                          <a:cs typeface="Arial" charset="0"/>
                        </a:rPr>
                        <a:t>2 - les méthodes et outils pour apprendre</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300" b="1" i="0" u="none" strike="noStrike" cap="none" normalizeH="0" baseline="0">
                          <a:ln>
                            <a:noFill/>
                          </a:ln>
                          <a:solidFill>
                            <a:srgbClr val="000000"/>
                          </a:solidFill>
                          <a:effectLst/>
                          <a:latin typeface="Calibri" charset="0"/>
                          <a:ea typeface="ＭＳ Ｐゴシック" charset="0"/>
                          <a:cs typeface="Arial" charset="0"/>
                        </a:rPr>
                        <a:t>5</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1" i="0" u="none" strike="noStrike" cap="none" normalizeH="0" baseline="0">
                          <a:ln>
                            <a:noFill/>
                          </a:ln>
                          <a:solidFill>
                            <a:srgbClr val="000000"/>
                          </a:solidFill>
                          <a:effectLst/>
                          <a:latin typeface="Calibri" charset="0"/>
                          <a:ea typeface="ＭＳ Ｐゴシック" charset="0"/>
                          <a:cs typeface="Arial" charset="0"/>
                        </a:rPr>
                        <a:t>Mobiliser des outils numériques</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3"/>
                  </a:ext>
                </a:extLst>
              </a:tr>
              <a:tr h="10953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5.1</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Simuler numériquement la structure et/ou le comportement d</a:t>
                      </a:r>
                      <a:r>
                        <a:rPr kumimoji="0" lang="ja-JP" altLang="fr-FR" sz="300" b="0" i="0" u="none" strike="noStrike" cap="none" normalizeH="0" baseline="0">
                          <a:ln>
                            <a:noFill/>
                          </a:ln>
                          <a:solidFill>
                            <a:srgbClr val="000000"/>
                          </a:solidFill>
                          <a:effectLst/>
                          <a:latin typeface="Calibri" charset="0"/>
                          <a:ea typeface="ＭＳ Ｐゴシック" charset="0"/>
                          <a:cs typeface="Arial" charset="0"/>
                        </a:rPr>
                        <a:t>’</a:t>
                      </a:r>
                      <a:r>
                        <a:rPr kumimoji="0" lang="fr-FR" sz="300" b="0" i="0" u="none" strike="noStrike" cap="none" normalizeH="0" baseline="0">
                          <a:ln>
                            <a:noFill/>
                          </a:ln>
                          <a:solidFill>
                            <a:srgbClr val="000000"/>
                          </a:solidFill>
                          <a:effectLst/>
                          <a:latin typeface="Calibri" charset="0"/>
                          <a:ea typeface="ＭＳ Ｐゴシック" charset="0"/>
                          <a:cs typeface="Arial" charset="0"/>
                        </a:rPr>
                        <a:t>un objet.</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MSOST.2.2</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4"/>
                  </a:ext>
                </a:extLst>
              </a:tr>
              <a:tr h="10953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5.2</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Organiser, structurer et stocker des ressources numériques.</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DIC.1.6</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0953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5.3</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Lire, utiliser et produire des représentations numériques d</a:t>
                      </a:r>
                      <a:r>
                        <a:rPr kumimoji="0" lang="ja-JP" altLang="fr-FR" sz="300" b="0" i="0" u="none" strike="noStrike" cap="none" normalizeH="0" baseline="0">
                          <a:ln>
                            <a:noFill/>
                          </a:ln>
                          <a:solidFill>
                            <a:srgbClr val="000000"/>
                          </a:solidFill>
                          <a:effectLst/>
                          <a:latin typeface="Calibri" charset="0"/>
                          <a:ea typeface="ＭＳ Ｐゴシック" charset="0"/>
                          <a:cs typeface="Arial" charset="0"/>
                        </a:rPr>
                        <a:t>’</a:t>
                      </a:r>
                      <a:r>
                        <a:rPr kumimoji="0" lang="fr-FR" sz="300" b="0" i="0" u="none" strike="noStrike" cap="none" normalizeH="0" baseline="0">
                          <a:ln>
                            <a:noFill/>
                          </a:ln>
                          <a:solidFill>
                            <a:srgbClr val="000000"/>
                          </a:solidFill>
                          <a:effectLst/>
                          <a:latin typeface="Calibri" charset="0"/>
                          <a:ea typeface="ＭＳ Ｐゴシック" charset="0"/>
                          <a:cs typeface="Arial" charset="0"/>
                        </a:rPr>
                        <a:t>objets.</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OTSCIS.2.2</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6"/>
                  </a:ext>
                </a:extLst>
              </a:tr>
              <a:tr h="69850">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5.4</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Piloter un système connecté localement ou à distance.</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IP.2.2</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extLst>
                  <a:ext uri="{0D108BD9-81ED-4DB2-BD59-A6C34878D82A}">
                    <a16:rowId xmlns:a16="http://schemas.microsoft.com/office/drawing/2014/main" val="10027"/>
                  </a:ext>
                </a:extLst>
              </a:tr>
              <a:tr h="109538">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5.5</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Modifier ou paramétrer le fonctionnement d</a:t>
                      </a:r>
                      <a:r>
                        <a:rPr kumimoji="0" lang="ja-JP" altLang="fr-FR" sz="300" b="0" i="0" u="none" strike="noStrike" cap="none" normalizeH="0" baseline="0">
                          <a:ln>
                            <a:noFill/>
                          </a:ln>
                          <a:solidFill>
                            <a:srgbClr val="000000"/>
                          </a:solidFill>
                          <a:effectLst/>
                          <a:latin typeface="Calibri" charset="0"/>
                          <a:ea typeface="ＭＳ Ｐゴシック" charset="0"/>
                          <a:cs typeface="Arial" charset="0"/>
                        </a:rPr>
                        <a:t>’</a:t>
                      </a:r>
                      <a:r>
                        <a:rPr kumimoji="0" lang="fr-FR" sz="300" b="0" i="0" u="none" strike="noStrike" cap="none" normalizeH="0" baseline="0">
                          <a:ln>
                            <a:noFill/>
                          </a:ln>
                          <a:solidFill>
                            <a:srgbClr val="000000"/>
                          </a:solidFill>
                          <a:effectLst/>
                          <a:latin typeface="Calibri" charset="0"/>
                          <a:ea typeface="ＭＳ Ｐゴシック" charset="0"/>
                          <a:cs typeface="Arial" charset="0"/>
                        </a:rPr>
                        <a:t>un objet communicant.</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IP.2.3</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8E4BC"/>
                    </a:solidFill>
                  </a:tcPr>
                </a:tc>
                <a:extLst>
                  <a:ext uri="{0D108BD9-81ED-4DB2-BD59-A6C34878D82A}">
                    <a16:rowId xmlns:a16="http://schemas.microsoft.com/office/drawing/2014/main" val="10028"/>
                  </a:ext>
                </a:extLst>
              </a:tr>
              <a:tr h="368300">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200" b="1" i="0" u="none" strike="noStrike" cap="none" normalizeH="0" baseline="0">
                          <a:ln>
                            <a:noFill/>
                          </a:ln>
                          <a:solidFill>
                            <a:srgbClr val="000000"/>
                          </a:solidFill>
                          <a:effectLst/>
                          <a:latin typeface="Calibri" charset="0"/>
                          <a:ea typeface="ＭＳ Ｐゴシック" charset="0"/>
                          <a:cs typeface="Arial" charset="0"/>
                        </a:rPr>
                        <a:t>3 - la formation de la personne et du citoyen</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300" b="1" i="0" u="none" strike="noStrike" cap="none" normalizeH="0" baseline="0">
                          <a:ln>
                            <a:noFill/>
                          </a:ln>
                          <a:solidFill>
                            <a:srgbClr val="000000"/>
                          </a:solidFill>
                          <a:effectLst/>
                          <a:latin typeface="Calibri" charset="0"/>
                          <a:ea typeface="ＭＳ Ｐゴシック" charset="0"/>
                          <a:cs typeface="Arial" charset="0"/>
                        </a:rPr>
                        <a:t>6</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1" i="0" u="none" strike="noStrike" cap="none" normalizeH="0" baseline="0">
                          <a:ln>
                            <a:noFill/>
                          </a:ln>
                          <a:solidFill>
                            <a:srgbClr val="000000"/>
                          </a:solidFill>
                          <a:effectLst/>
                          <a:latin typeface="Calibri" charset="0"/>
                          <a:ea typeface="ＭＳ Ｐゴシック" charset="0"/>
                          <a:cs typeface="Arial" charset="0"/>
                        </a:rPr>
                        <a:t>Adopter un comportement éthique et responsable</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9"/>
                  </a:ext>
                </a:extLst>
              </a:tr>
              <a:tr h="368300">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200" b="1" i="0" u="none" strike="noStrike" cap="none" normalizeH="0" baseline="0">
                          <a:ln>
                            <a:noFill/>
                          </a:ln>
                          <a:solidFill>
                            <a:srgbClr val="000000"/>
                          </a:solidFill>
                          <a:effectLst/>
                          <a:latin typeface="Calibri" charset="0"/>
                          <a:ea typeface="ＭＳ Ｐゴシック" charset="0"/>
                          <a:cs typeface="Arial" charset="0"/>
                        </a:rPr>
                        <a:t>5 - les représentations du monde et l'activité humaine</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6.1</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Développer les bonnes pratiques de l</a:t>
                      </a:r>
                      <a:r>
                        <a:rPr kumimoji="0" lang="ja-JP" altLang="fr-FR" sz="300" b="0" i="0" u="none" strike="noStrike" cap="none" normalizeH="0" baseline="0">
                          <a:ln>
                            <a:noFill/>
                          </a:ln>
                          <a:solidFill>
                            <a:srgbClr val="000000"/>
                          </a:solidFill>
                          <a:effectLst/>
                          <a:latin typeface="Calibri" charset="0"/>
                          <a:ea typeface="ＭＳ Ｐゴシック" charset="0"/>
                          <a:cs typeface="Arial" charset="0"/>
                        </a:rPr>
                        <a:t>’</a:t>
                      </a:r>
                      <a:r>
                        <a:rPr kumimoji="0" lang="fr-FR" sz="300" b="0" i="0" u="none" strike="noStrike" cap="none" normalizeH="0" baseline="0">
                          <a:ln>
                            <a:noFill/>
                          </a:ln>
                          <a:solidFill>
                            <a:srgbClr val="000000"/>
                          </a:solidFill>
                          <a:effectLst/>
                          <a:latin typeface="Calibri" charset="0"/>
                          <a:ea typeface="ＭＳ Ｐゴシック" charset="0"/>
                          <a:cs typeface="Arial" charset="0"/>
                        </a:rPr>
                        <a:t>usage des objets communicants.</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OTSCIS.1.3</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30"/>
                  </a:ext>
                </a:extLst>
              </a:tr>
              <a:tr h="185738">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2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6.2</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Analyser l</a:t>
                      </a:r>
                      <a:r>
                        <a:rPr kumimoji="0" lang="ja-JP" altLang="fr-FR" sz="300" b="0" i="0" u="none" strike="noStrike" cap="none" normalizeH="0" baseline="0">
                          <a:ln>
                            <a:noFill/>
                          </a:ln>
                          <a:solidFill>
                            <a:srgbClr val="000000"/>
                          </a:solidFill>
                          <a:effectLst/>
                          <a:latin typeface="Calibri" charset="0"/>
                          <a:ea typeface="ＭＳ Ｐゴシック" charset="0"/>
                          <a:cs typeface="Arial" charset="0"/>
                        </a:rPr>
                        <a:t>’</a:t>
                      </a:r>
                      <a:r>
                        <a:rPr kumimoji="0" lang="fr-FR" sz="300" b="0" i="0" u="none" strike="noStrike" cap="none" normalizeH="0" baseline="0">
                          <a:ln>
                            <a:noFill/>
                          </a:ln>
                          <a:solidFill>
                            <a:srgbClr val="000000"/>
                          </a:solidFill>
                          <a:effectLst/>
                          <a:latin typeface="Calibri" charset="0"/>
                          <a:ea typeface="ＭＳ Ｐゴシック" charset="0"/>
                          <a:cs typeface="Arial" charset="0"/>
                        </a:rPr>
                        <a:t>impact environnemental d</a:t>
                      </a:r>
                      <a:r>
                        <a:rPr kumimoji="0" lang="ja-JP" altLang="fr-FR" sz="300" b="0" i="0" u="none" strike="noStrike" cap="none" normalizeH="0" baseline="0">
                          <a:ln>
                            <a:noFill/>
                          </a:ln>
                          <a:solidFill>
                            <a:srgbClr val="000000"/>
                          </a:solidFill>
                          <a:effectLst/>
                          <a:latin typeface="Calibri" charset="0"/>
                          <a:ea typeface="ＭＳ Ｐゴシック" charset="0"/>
                          <a:cs typeface="Arial" charset="0"/>
                        </a:rPr>
                        <a:t>’</a:t>
                      </a:r>
                      <a:r>
                        <a:rPr kumimoji="0" lang="fr-FR" sz="300" b="0" i="0" u="none" strike="noStrike" cap="none" normalizeH="0" baseline="0">
                          <a:ln>
                            <a:noFill/>
                          </a:ln>
                          <a:solidFill>
                            <a:srgbClr val="000000"/>
                          </a:solidFill>
                          <a:effectLst/>
                          <a:latin typeface="Calibri" charset="0"/>
                          <a:ea typeface="ＭＳ Ｐゴシック" charset="0"/>
                          <a:cs typeface="Arial" charset="0"/>
                        </a:rPr>
                        <a:t>un objet et de ses constituants.</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OTSCIS.1.2</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31"/>
                  </a:ext>
                </a:extLst>
              </a:tr>
              <a:tr h="185738">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2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6.3</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Analyser le cycle de vie d</a:t>
                      </a:r>
                      <a:r>
                        <a:rPr kumimoji="0" lang="ja-JP" altLang="fr-FR" sz="300" b="0" i="0" u="none" strike="noStrike" cap="none" normalizeH="0" baseline="0">
                          <a:ln>
                            <a:noFill/>
                          </a:ln>
                          <a:solidFill>
                            <a:srgbClr val="000000"/>
                          </a:solidFill>
                          <a:effectLst/>
                          <a:latin typeface="Calibri" charset="0"/>
                          <a:ea typeface="ＭＳ Ｐゴシック" charset="0"/>
                          <a:cs typeface="Arial" charset="0"/>
                        </a:rPr>
                        <a:t>’</a:t>
                      </a:r>
                      <a:r>
                        <a:rPr kumimoji="0" lang="fr-FR" sz="300" b="0" i="0" u="none" strike="noStrike" cap="none" normalizeH="0" baseline="0">
                          <a:ln>
                            <a:noFill/>
                          </a:ln>
                          <a:solidFill>
                            <a:srgbClr val="000000"/>
                          </a:solidFill>
                          <a:effectLst/>
                          <a:latin typeface="Calibri" charset="0"/>
                          <a:ea typeface="ＭＳ Ｐゴシック" charset="0"/>
                          <a:cs typeface="Arial" charset="0"/>
                        </a:rPr>
                        <a:t>un objet.</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OTSCIS.1.1</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32"/>
                  </a:ext>
                </a:extLst>
              </a:tr>
              <a:tr h="214313">
                <a:tc rowSpan="3">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200" b="1" i="0" u="none" strike="noStrike" cap="none" normalizeH="0" baseline="0">
                          <a:ln>
                            <a:noFill/>
                          </a:ln>
                          <a:solidFill>
                            <a:srgbClr val="000000"/>
                          </a:solidFill>
                          <a:effectLst/>
                          <a:latin typeface="Calibri" charset="0"/>
                          <a:ea typeface="ＭＳ Ｐゴシック" charset="0"/>
                          <a:cs typeface="Arial" charset="0"/>
                        </a:rPr>
                        <a:t>5 - les représentations du monde et l'activité humaine</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300" b="1" i="0" u="none" strike="noStrike" cap="none" normalizeH="0" baseline="0">
                          <a:ln>
                            <a:noFill/>
                          </a:ln>
                          <a:solidFill>
                            <a:srgbClr val="000000"/>
                          </a:solidFill>
                          <a:effectLst/>
                          <a:latin typeface="Calibri" charset="0"/>
                          <a:ea typeface="ＭＳ Ｐゴシック" charset="0"/>
                          <a:cs typeface="Arial" charset="0"/>
                        </a:rPr>
                        <a:t>7</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1" i="0" u="none" strike="noStrike" cap="none" normalizeH="0" baseline="0">
                          <a:ln>
                            <a:noFill/>
                          </a:ln>
                          <a:solidFill>
                            <a:srgbClr val="000000"/>
                          </a:solidFill>
                          <a:effectLst/>
                          <a:latin typeface="Calibri" charset="0"/>
                          <a:ea typeface="ＭＳ Ｐゴシック" charset="0"/>
                          <a:cs typeface="Arial" charset="0"/>
                        </a:rPr>
                        <a:t>Se situer dans l</a:t>
                      </a:r>
                      <a:r>
                        <a:rPr kumimoji="0" lang="ja-JP" altLang="fr-FR" sz="1000" b="1" i="0" u="none" strike="noStrike" cap="none" normalizeH="0" baseline="0">
                          <a:ln>
                            <a:noFill/>
                          </a:ln>
                          <a:solidFill>
                            <a:srgbClr val="000000"/>
                          </a:solidFill>
                          <a:effectLst/>
                          <a:latin typeface="Calibri" charset="0"/>
                          <a:ea typeface="ＭＳ Ｐゴシック" charset="0"/>
                          <a:cs typeface="Arial" charset="0"/>
                        </a:rPr>
                        <a:t>’</a:t>
                      </a:r>
                      <a:r>
                        <a:rPr kumimoji="0" lang="fr-FR" sz="1000" b="1" i="0" u="none" strike="noStrike" cap="none" normalizeH="0" baseline="0">
                          <a:ln>
                            <a:noFill/>
                          </a:ln>
                          <a:solidFill>
                            <a:srgbClr val="000000"/>
                          </a:solidFill>
                          <a:effectLst/>
                          <a:latin typeface="Calibri" charset="0"/>
                          <a:ea typeface="ＭＳ Ｐゴシック" charset="0"/>
                          <a:cs typeface="Arial" charset="0"/>
                        </a:rPr>
                        <a:t>espace et dans le temps</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33"/>
                  </a:ext>
                </a:extLst>
              </a:tr>
              <a:tr h="131763">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7.1</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A"/>
                          </a:solidFill>
                          <a:effectLst/>
                          <a:latin typeface="Calibri" charset="0"/>
                          <a:ea typeface="ＭＳ Ｐゴシック" charset="0"/>
                          <a:cs typeface="Arial" charset="0"/>
                        </a:rPr>
                        <a:t>► Regrouper des objets en familles et lignées.</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OTSCIS.1.1</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34"/>
                  </a:ext>
                </a:extLst>
              </a:tr>
              <a:tr h="161925">
                <a:tc vMerge="1">
                  <a:txBody>
                    <a:bodyPr/>
                    <a:lstStyle/>
                    <a:p>
                      <a:endParaRPr lang="fr-FR"/>
                    </a:p>
                  </a:txBody>
                  <a:tcPr/>
                </a:tc>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CT 7.2</a:t>
                      </a:r>
                    </a:p>
                  </a:txBody>
                  <a:tcPr marL="2771"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A"/>
                          </a:solidFill>
                          <a:effectLst/>
                          <a:latin typeface="Calibri" charset="0"/>
                          <a:ea typeface="ＭＳ Ｐゴシック" charset="0"/>
                          <a:cs typeface="Arial" charset="0"/>
                        </a:rPr>
                        <a:t>► Relier les évolutions technologiques aux inventions et innovations qui marquent des ruptures dans les solutions techniques. </a:t>
                      </a:r>
                    </a:p>
                  </a:txBody>
                  <a:tcPr marL="24943" marR="2771" marT="277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OTSCIS.1.2</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B7DEE8"/>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300" b="0" i="0" u="none" strike="noStrike" cap="none" normalizeH="0" baseline="0">
                          <a:ln>
                            <a:noFill/>
                          </a:ln>
                          <a:solidFill>
                            <a:srgbClr val="000000"/>
                          </a:solidFill>
                          <a:effectLst/>
                          <a:latin typeface="Calibri" charset="0"/>
                          <a:ea typeface="ＭＳ Ｐゴシック" charset="0"/>
                          <a:cs typeface="Arial" charset="0"/>
                        </a:rPr>
                        <a:t> </a:t>
                      </a:r>
                    </a:p>
                  </a:txBody>
                  <a:tcPr marL="2771" marR="2771" marT="2771"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35"/>
                  </a:ext>
                </a:extLst>
              </a:tr>
            </a:tbl>
          </a:graphicData>
        </a:graphic>
      </p:graphicFrame>
    </p:spTree>
    <p:extLst>
      <p:ext uri="{BB962C8B-B14F-4D97-AF65-F5344CB8AC3E}">
        <p14:creationId xmlns:p14="http://schemas.microsoft.com/office/powerpoint/2010/main" val="132564671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363663" y="620713"/>
            <a:ext cx="7772400" cy="936625"/>
          </a:xfrm>
        </p:spPr>
        <p:txBody>
          <a:bodyPr/>
          <a:lstStyle/>
          <a:p>
            <a:r>
              <a:rPr lang="fr-FR" sz="2000" cap="none">
                <a:latin typeface="Calibri" charset="0"/>
              </a:rPr>
              <a:t>ZOOM SUR :</a:t>
            </a:r>
            <a:br>
              <a:rPr lang="fr-FR" sz="2000" cap="none">
                <a:latin typeface="Calibri" charset="0"/>
              </a:rPr>
            </a:br>
            <a:r>
              <a:rPr lang="fr-FR" sz="2000" cap="none">
                <a:latin typeface="Calibri" charset="0"/>
              </a:rPr>
              <a:t>LES SYSTÈMES NATURELS ET LES SYSTÈMES TECHNIQUES</a:t>
            </a:r>
          </a:p>
        </p:txBody>
      </p:sp>
      <p:graphicFrame>
        <p:nvGraphicFramePr>
          <p:cNvPr id="4" name="Tableau 3"/>
          <p:cNvGraphicFramePr>
            <a:graphicFrameLocks noGrp="1"/>
          </p:cNvGraphicFramePr>
          <p:nvPr/>
        </p:nvGraphicFramePr>
        <p:xfrm>
          <a:off x="900113" y="2276475"/>
          <a:ext cx="7724775" cy="3641745"/>
        </p:xfrm>
        <a:graphic>
          <a:graphicData uri="http://schemas.openxmlformats.org/drawingml/2006/table">
            <a:tbl>
              <a:tblPr/>
              <a:tblGrid>
                <a:gridCol w="473075">
                  <a:extLst>
                    <a:ext uri="{9D8B030D-6E8A-4147-A177-3AD203B41FA5}">
                      <a16:colId xmlns:a16="http://schemas.microsoft.com/office/drawing/2014/main" val="20000"/>
                    </a:ext>
                  </a:extLst>
                </a:gridCol>
                <a:gridCol w="4110037">
                  <a:extLst>
                    <a:ext uri="{9D8B030D-6E8A-4147-A177-3AD203B41FA5}">
                      <a16:colId xmlns:a16="http://schemas.microsoft.com/office/drawing/2014/main" val="20001"/>
                    </a:ext>
                  </a:extLst>
                </a:gridCol>
                <a:gridCol w="692150">
                  <a:extLst>
                    <a:ext uri="{9D8B030D-6E8A-4147-A177-3AD203B41FA5}">
                      <a16:colId xmlns:a16="http://schemas.microsoft.com/office/drawing/2014/main" val="20002"/>
                    </a:ext>
                  </a:extLst>
                </a:gridCol>
                <a:gridCol w="892175">
                  <a:extLst>
                    <a:ext uri="{9D8B030D-6E8A-4147-A177-3AD203B41FA5}">
                      <a16:colId xmlns:a16="http://schemas.microsoft.com/office/drawing/2014/main" val="20003"/>
                    </a:ext>
                  </a:extLst>
                </a:gridCol>
                <a:gridCol w="865188">
                  <a:extLst>
                    <a:ext uri="{9D8B030D-6E8A-4147-A177-3AD203B41FA5}">
                      <a16:colId xmlns:a16="http://schemas.microsoft.com/office/drawing/2014/main" val="20004"/>
                    </a:ext>
                  </a:extLst>
                </a:gridCol>
                <a:gridCol w="692150">
                  <a:extLst>
                    <a:ext uri="{9D8B030D-6E8A-4147-A177-3AD203B41FA5}">
                      <a16:colId xmlns:a16="http://schemas.microsoft.com/office/drawing/2014/main" val="20005"/>
                    </a:ext>
                  </a:extLst>
                </a:gridCol>
              </a:tblGrid>
              <a:tr h="846138">
                <a:tc gridSpan="2">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2500" b="1" i="0" u="none" strike="noStrike" cap="none" normalizeH="0" baseline="0">
                          <a:ln>
                            <a:noFill/>
                          </a:ln>
                          <a:solidFill>
                            <a:srgbClr val="000000"/>
                          </a:solidFill>
                          <a:effectLst/>
                          <a:latin typeface="Calibri" charset="0"/>
                          <a:ea typeface="ＭＳ Ｐゴシック" charset="0"/>
                          <a:cs typeface="Arial" charset="0"/>
                        </a:rPr>
                        <a:t>Compétences travaillées </a:t>
                      </a:r>
                    </a:p>
                  </a:txBody>
                  <a:tcPr marL="9225" marR="9225" marT="922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AEEF3"/>
                    </a:solidFill>
                  </a:tcPr>
                </a:tc>
                <a:tc hMerge="1">
                  <a:txBody>
                    <a:bodyPr/>
                    <a:lstStyle/>
                    <a:p>
                      <a:endParaRPr lang="fr-FR"/>
                    </a:p>
                  </a:txBody>
                  <a:tcPr/>
                </a:tc>
                <a:tc gridSpan="4">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2500" b="1" i="0" u="none" strike="noStrike" cap="none" normalizeH="0" baseline="0">
                          <a:ln>
                            <a:noFill/>
                          </a:ln>
                          <a:solidFill>
                            <a:srgbClr val="000000"/>
                          </a:solidFill>
                          <a:effectLst/>
                          <a:latin typeface="Calibri" charset="0"/>
                          <a:ea typeface="ＭＳ Ｐゴシック" charset="0"/>
                          <a:cs typeface="Arial" charset="0"/>
                        </a:rPr>
                        <a:t>THEMATIQUES</a:t>
                      </a:r>
                    </a:p>
                  </a:txBody>
                  <a:tcPr marL="9225" marR="9225" marT="922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0"/>
                  </a:ext>
                </a:extLst>
              </a:tr>
              <a:tr h="1004888">
                <a:tc>
                  <a:txBody>
                    <a:bodyPr/>
                    <a:lstStyle/>
                    <a:p>
                      <a:pPr marL="0" marR="0" lvl="0" indent="0" algn="r" defTabSz="457200" rtl="0" eaLnBrk="1" fontAlgn="t" latinLnBrk="0" hangingPunct="1">
                        <a:lnSpc>
                          <a:spcPct val="100000"/>
                        </a:lnSpc>
                        <a:spcBef>
                          <a:spcPct val="0"/>
                        </a:spcBef>
                        <a:spcAft>
                          <a:spcPct val="0"/>
                        </a:spcAft>
                        <a:buClrTx/>
                        <a:buSzTx/>
                        <a:buFontTx/>
                        <a:buNone/>
                        <a:tabLst/>
                      </a:pPr>
                      <a:r>
                        <a:rPr kumimoji="0" lang="fr-FR" sz="1000" b="1" i="0" u="none" strike="noStrike" cap="none" normalizeH="0" baseline="0">
                          <a:ln>
                            <a:noFill/>
                          </a:ln>
                          <a:solidFill>
                            <a:srgbClr val="000000"/>
                          </a:solidFill>
                          <a:effectLst/>
                          <a:latin typeface="Calibri" charset="0"/>
                          <a:ea typeface="ＭＳ Ｐゴシック" charset="0"/>
                          <a:cs typeface="Arial" charset="0"/>
                        </a:rPr>
                        <a:t>1</a:t>
                      </a:r>
                    </a:p>
                  </a:txBody>
                  <a:tcPr marL="9225" marR="9225" marT="922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500" b="1" i="0" u="none" strike="noStrike" cap="none" normalizeH="0" baseline="0">
                          <a:ln>
                            <a:noFill/>
                          </a:ln>
                          <a:solidFill>
                            <a:srgbClr val="000000"/>
                          </a:solidFill>
                          <a:effectLst/>
                          <a:latin typeface="Calibri" charset="0"/>
                          <a:ea typeface="ＭＳ Ｐゴシック" charset="0"/>
                          <a:cs typeface="Arial" charset="0"/>
                        </a:rPr>
                        <a:t>Pratiquer des démarches scientifiques et technologiques</a:t>
                      </a:r>
                    </a:p>
                  </a:txBody>
                  <a:tcPr marL="9225" marR="9225" marT="922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1400" b="1" i="0" u="none" strike="noStrike" cap="none" normalizeH="0" baseline="0">
                          <a:ln>
                            <a:noFill/>
                          </a:ln>
                          <a:solidFill>
                            <a:srgbClr val="000000"/>
                          </a:solidFill>
                          <a:effectLst/>
                          <a:latin typeface="Calibri" charset="0"/>
                          <a:ea typeface="ＭＳ Ｐゴシック" charset="0"/>
                          <a:cs typeface="Arial" charset="0"/>
                        </a:rPr>
                        <a:t>Design</a:t>
                      </a:r>
                    </a:p>
                  </a:txBody>
                  <a:tcPr marL="9225" marR="9225" marT="922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1400" b="1" i="0" u="none" strike="noStrike" cap="none" normalizeH="0" baseline="0">
                          <a:ln>
                            <a:noFill/>
                          </a:ln>
                          <a:solidFill>
                            <a:srgbClr val="000000"/>
                          </a:solidFill>
                          <a:effectLst/>
                          <a:latin typeface="Calibri" charset="0"/>
                          <a:ea typeface="ＭＳ Ｐゴシック" charset="0"/>
                          <a:cs typeface="Arial" charset="0"/>
                        </a:rPr>
                        <a:t>Évolution-description</a:t>
                      </a:r>
                    </a:p>
                  </a:txBody>
                  <a:tcPr marL="9225" marR="9225" marT="922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1400" b="1" i="0" u="none" strike="noStrike" cap="none" normalizeH="0" baseline="0">
                          <a:ln>
                            <a:noFill/>
                          </a:ln>
                          <a:solidFill>
                            <a:srgbClr val="000000"/>
                          </a:solidFill>
                          <a:effectLst/>
                          <a:latin typeface="Calibri" charset="0"/>
                          <a:ea typeface="ＭＳ Ｐゴシック" charset="0"/>
                          <a:cs typeface="Arial" charset="0"/>
                        </a:rPr>
                        <a:t>Modélisation</a:t>
                      </a:r>
                    </a:p>
                  </a:txBody>
                  <a:tcPr marL="9225" marR="9225" marT="922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1400" b="1" i="0" u="none" strike="noStrike" cap="none" normalizeH="0" baseline="0">
                          <a:ln>
                            <a:noFill/>
                          </a:ln>
                          <a:solidFill>
                            <a:srgbClr val="000000"/>
                          </a:solidFill>
                          <a:effectLst/>
                          <a:latin typeface="Calibri" charset="0"/>
                          <a:ea typeface="ＭＳ Ｐゴシック" charset="0"/>
                          <a:cs typeface="Arial" charset="0"/>
                        </a:rPr>
                        <a:t>Info</a:t>
                      </a:r>
                    </a:p>
                  </a:txBody>
                  <a:tcPr marL="9225" marR="9225" marT="9227"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04850">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CT 1.1</a:t>
                      </a:r>
                    </a:p>
                  </a:txBody>
                  <a:tcPr marL="9225" marR="9225" marT="9227" marB="0"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400" b="0" i="0" u="none" strike="noStrike" cap="none" normalizeH="0" baseline="0">
                          <a:ln>
                            <a:noFill/>
                          </a:ln>
                          <a:solidFill>
                            <a:srgbClr val="00000A"/>
                          </a:solidFill>
                          <a:effectLst/>
                          <a:latin typeface="Calibri" charset="0"/>
                          <a:ea typeface="ＭＳ Ｐゴシック" charset="0"/>
                          <a:cs typeface="Arial" charset="0"/>
                        </a:rPr>
                        <a:t>► Imaginer, synthétiser, formaliser et respecter une procédure, un protocole. </a:t>
                      </a:r>
                    </a:p>
                  </a:txBody>
                  <a:tcPr marL="83026" marR="9225" marT="922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1100" b="0" i="0" u="none" strike="noStrike" cap="none" normalizeH="0" baseline="0">
                          <a:ln>
                            <a:noFill/>
                          </a:ln>
                          <a:solidFill>
                            <a:srgbClr val="000000"/>
                          </a:solidFill>
                          <a:effectLst/>
                          <a:latin typeface="Calibri" charset="0"/>
                          <a:ea typeface="ＭＳ Ｐゴシック" charset="0"/>
                          <a:cs typeface="Arial" charset="0"/>
                        </a:rPr>
                        <a:t>DIC.1.3</a:t>
                      </a:r>
                    </a:p>
                  </a:txBody>
                  <a:tcPr marL="9225" marR="9225" marT="922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100" b="0" i="0" u="none" strike="noStrike" cap="none" normalizeH="0" baseline="0">
                          <a:ln>
                            <a:noFill/>
                          </a:ln>
                          <a:solidFill>
                            <a:srgbClr val="000000"/>
                          </a:solidFill>
                          <a:effectLst/>
                          <a:latin typeface="Calibri" charset="0"/>
                          <a:ea typeface="ＭＳ Ｐゴシック" charset="0"/>
                          <a:cs typeface="Arial" charset="0"/>
                        </a:rPr>
                        <a:t> </a:t>
                      </a:r>
                    </a:p>
                  </a:txBody>
                  <a:tcPr marL="9225" marR="9225" marT="922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1100" b="0" i="0" u="none" strike="noStrike" cap="none" normalizeH="0" baseline="0">
                          <a:ln>
                            <a:noFill/>
                          </a:ln>
                          <a:solidFill>
                            <a:srgbClr val="000000"/>
                          </a:solidFill>
                          <a:effectLst/>
                          <a:latin typeface="Calibri" charset="0"/>
                          <a:ea typeface="ＭＳ Ｐゴシック" charset="0"/>
                          <a:cs typeface="Arial" charset="0"/>
                        </a:rPr>
                        <a:t>MSOST.1.1</a:t>
                      </a:r>
                    </a:p>
                  </a:txBody>
                  <a:tcPr marL="9225" marR="9225" marT="92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100" b="0" i="0" u="none" strike="noStrike" cap="none" normalizeH="0" baseline="0">
                          <a:ln>
                            <a:noFill/>
                          </a:ln>
                          <a:solidFill>
                            <a:srgbClr val="000000"/>
                          </a:solidFill>
                          <a:effectLst/>
                          <a:latin typeface="Calibri" charset="0"/>
                          <a:ea typeface="ＭＳ Ｐゴシック" charset="0"/>
                          <a:cs typeface="Arial" charset="0"/>
                        </a:rPr>
                        <a:t> </a:t>
                      </a:r>
                    </a:p>
                  </a:txBody>
                  <a:tcPr marL="9225" marR="9225" marT="922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36563">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CT 1.2</a:t>
                      </a:r>
                    </a:p>
                  </a:txBody>
                  <a:tcPr marL="9225" marR="9225" marT="922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400" b="0" i="0" u="none" strike="noStrike" cap="none" normalizeH="0" baseline="0">
                          <a:ln>
                            <a:noFill/>
                          </a:ln>
                          <a:solidFill>
                            <a:srgbClr val="00000A"/>
                          </a:solidFill>
                          <a:effectLst/>
                          <a:latin typeface="Calibri" charset="0"/>
                          <a:ea typeface="ＭＳ Ｐゴシック" charset="0"/>
                          <a:cs typeface="Arial" charset="0"/>
                        </a:rPr>
                        <a:t>► Mesurer des grandeurs de manière directe ou indirecte. </a:t>
                      </a:r>
                    </a:p>
                  </a:txBody>
                  <a:tcPr marL="83026" marR="9225" marT="922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100" b="0" i="0" u="none" strike="noStrike" cap="none" normalizeH="0" baseline="0">
                          <a:ln>
                            <a:noFill/>
                          </a:ln>
                          <a:solidFill>
                            <a:srgbClr val="000000"/>
                          </a:solidFill>
                          <a:effectLst/>
                          <a:latin typeface="Calibri" charset="0"/>
                          <a:ea typeface="ＭＳ Ｐゴシック" charset="0"/>
                          <a:cs typeface="Arial" charset="0"/>
                        </a:rPr>
                        <a:t> </a:t>
                      </a:r>
                    </a:p>
                  </a:txBody>
                  <a:tcPr marL="9225" marR="9225" marT="922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100" b="0" i="0" u="none" strike="noStrike" cap="none" normalizeH="0" baseline="0">
                          <a:ln>
                            <a:noFill/>
                          </a:ln>
                          <a:solidFill>
                            <a:srgbClr val="000000"/>
                          </a:solidFill>
                          <a:effectLst/>
                          <a:latin typeface="Calibri" charset="0"/>
                          <a:ea typeface="ＭＳ Ｐゴシック" charset="0"/>
                          <a:cs typeface="Arial" charset="0"/>
                        </a:rPr>
                        <a:t> </a:t>
                      </a:r>
                    </a:p>
                  </a:txBody>
                  <a:tcPr marL="9225" marR="9225" marT="922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1100" b="0" i="0" u="none" strike="noStrike" cap="none" normalizeH="0" baseline="0">
                          <a:ln>
                            <a:noFill/>
                          </a:ln>
                          <a:solidFill>
                            <a:srgbClr val="000000"/>
                          </a:solidFill>
                          <a:effectLst/>
                          <a:latin typeface="Calibri" charset="0"/>
                          <a:ea typeface="ＭＳ Ｐゴシック" charset="0"/>
                          <a:cs typeface="Arial" charset="0"/>
                        </a:rPr>
                        <a:t>MSOST.1.6</a:t>
                      </a:r>
                    </a:p>
                  </a:txBody>
                  <a:tcPr marL="9225" marR="9225" marT="922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CD5B4"/>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100" b="0" i="0" u="none" strike="noStrike" cap="none" normalizeH="0" baseline="0">
                          <a:ln>
                            <a:noFill/>
                          </a:ln>
                          <a:solidFill>
                            <a:srgbClr val="000000"/>
                          </a:solidFill>
                          <a:effectLst/>
                          <a:latin typeface="Calibri" charset="0"/>
                          <a:ea typeface="ＭＳ Ｐゴシック" charset="0"/>
                          <a:cs typeface="Arial" charset="0"/>
                        </a:rPr>
                        <a:t> </a:t>
                      </a:r>
                    </a:p>
                  </a:txBody>
                  <a:tcPr marL="9225" marR="9225" marT="922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49288">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CT 1.3</a:t>
                      </a:r>
                    </a:p>
                  </a:txBody>
                  <a:tcPr marL="9225" marR="9225" marT="9227" marB="0"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400" b="0" i="0" u="none" strike="noStrike" cap="none" normalizeH="0" baseline="0">
                          <a:ln>
                            <a:noFill/>
                          </a:ln>
                          <a:solidFill>
                            <a:srgbClr val="00000A"/>
                          </a:solidFill>
                          <a:effectLst/>
                          <a:latin typeface="Calibri" charset="0"/>
                          <a:ea typeface="ＭＳ Ｐゴシック" charset="0"/>
                          <a:cs typeface="Arial" charset="0"/>
                        </a:rPr>
                        <a:t>► Rechercher des solutions techniques à un problème posé, expliciter ses choix et les communiquer en argumentant. </a:t>
                      </a:r>
                    </a:p>
                  </a:txBody>
                  <a:tcPr marL="83026" marR="9225" marT="9227"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DAEEF3"/>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1100" b="0" i="0" u="none" strike="noStrike" cap="none" normalizeH="0" baseline="0">
                          <a:ln>
                            <a:noFill/>
                          </a:ln>
                          <a:solidFill>
                            <a:srgbClr val="000000"/>
                          </a:solidFill>
                          <a:effectLst/>
                          <a:latin typeface="Calibri" charset="0"/>
                          <a:ea typeface="ＭＳ Ｐゴシック" charset="0"/>
                          <a:cs typeface="Arial" charset="0"/>
                        </a:rPr>
                        <a:t>DIC.1.5</a:t>
                      </a:r>
                    </a:p>
                  </a:txBody>
                  <a:tcPr marL="9225" marR="9225" marT="9227"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100" b="0" i="0" u="none" strike="noStrike" cap="none" normalizeH="0" baseline="0">
                          <a:ln>
                            <a:noFill/>
                          </a:ln>
                          <a:solidFill>
                            <a:srgbClr val="000000"/>
                          </a:solidFill>
                          <a:effectLst/>
                          <a:latin typeface="Calibri" charset="0"/>
                          <a:ea typeface="ＭＳ Ｐゴシック" charset="0"/>
                          <a:cs typeface="Arial" charset="0"/>
                        </a:rPr>
                        <a:t> </a:t>
                      </a:r>
                    </a:p>
                  </a:txBody>
                  <a:tcPr marL="9225" marR="9225" marT="922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100" b="0" i="0" u="none" strike="noStrike" cap="none" normalizeH="0" baseline="0">
                          <a:ln>
                            <a:noFill/>
                          </a:ln>
                          <a:solidFill>
                            <a:srgbClr val="000000"/>
                          </a:solidFill>
                          <a:effectLst/>
                          <a:latin typeface="Calibri" charset="0"/>
                          <a:ea typeface="ＭＳ Ｐゴシック" charset="0"/>
                          <a:cs typeface="Arial" charset="0"/>
                        </a:rPr>
                        <a:t> </a:t>
                      </a:r>
                    </a:p>
                  </a:txBody>
                  <a:tcPr marL="9225" marR="9225" marT="9227"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100" b="0" i="0" u="none" strike="noStrike" cap="none" normalizeH="0" baseline="0">
                          <a:ln>
                            <a:noFill/>
                          </a:ln>
                          <a:solidFill>
                            <a:srgbClr val="000000"/>
                          </a:solidFill>
                          <a:effectLst/>
                          <a:latin typeface="Calibri" charset="0"/>
                          <a:ea typeface="ＭＳ Ｐゴシック" charset="0"/>
                          <a:cs typeface="Arial" charset="0"/>
                        </a:rPr>
                        <a:t> </a:t>
                      </a:r>
                    </a:p>
                  </a:txBody>
                  <a:tcPr marL="9225" marR="9225" marT="9227"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12908095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187450" y="260350"/>
            <a:ext cx="7772400" cy="576263"/>
          </a:xfrm>
        </p:spPr>
        <p:txBody>
          <a:bodyPr/>
          <a:lstStyle/>
          <a:p>
            <a:r>
              <a:rPr lang="fr-FR" sz="2000" cap="none">
                <a:latin typeface="Calibri" charset="0"/>
              </a:rPr>
              <a:t>LES THÉMATIQUES: LIEN ENTRE COMPÉTENCES ET CONNAISSANCES</a:t>
            </a:r>
          </a:p>
        </p:txBody>
      </p:sp>
      <p:graphicFrame>
        <p:nvGraphicFramePr>
          <p:cNvPr id="4" name="Tableau 3"/>
          <p:cNvGraphicFramePr>
            <a:graphicFrameLocks noGrp="1"/>
          </p:cNvGraphicFramePr>
          <p:nvPr/>
        </p:nvGraphicFramePr>
        <p:xfrm>
          <a:off x="1042988" y="836613"/>
          <a:ext cx="7727950" cy="5882330"/>
        </p:xfrm>
        <a:graphic>
          <a:graphicData uri="http://schemas.openxmlformats.org/drawingml/2006/table">
            <a:tbl>
              <a:tblPr/>
              <a:tblGrid>
                <a:gridCol w="647700">
                  <a:extLst>
                    <a:ext uri="{9D8B030D-6E8A-4147-A177-3AD203B41FA5}">
                      <a16:colId xmlns:a16="http://schemas.microsoft.com/office/drawing/2014/main" val="20000"/>
                    </a:ext>
                  </a:extLst>
                </a:gridCol>
                <a:gridCol w="3879850">
                  <a:extLst>
                    <a:ext uri="{9D8B030D-6E8A-4147-A177-3AD203B41FA5}">
                      <a16:colId xmlns:a16="http://schemas.microsoft.com/office/drawing/2014/main" val="20001"/>
                    </a:ext>
                  </a:extLst>
                </a:gridCol>
                <a:gridCol w="690562">
                  <a:extLst>
                    <a:ext uri="{9D8B030D-6E8A-4147-A177-3AD203B41FA5}">
                      <a16:colId xmlns:a16="http://schemas.microsoft.com/office/drawing/2014/main" val="20002"/>
                    </a:ext>
                  </a:extLst>
                </a:gridCol>
                <a:gridCol w="2509838">
                  <a:extLst>
                    <a:ext uri="{9D8B030D-6E8A-4147-A177-3AD203B41FA5}">
                      <a16:colId xmlns:a16="http://schemas.microsoft.com/office/drawing/2014/main" val="20003"/>
                    </a:ext>
                  </a:extLst>
                </a:gridCol>
              </a:tblGrid>
              <a:tr h="309563">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2000" b="0" i="0" u="none" strike="noStrike" cap="none" normalizeH="0" baseline="0">
                        <a:ln>
                          <a:noFill/>
                        </a:ln>
                        <a:solidFill>
                          <a:srgbClr val="000000"/>
                        </a:solidFill>
                        <a:effectLst/>
                        <a:latin typeface="Calibri" charset="0"/>
                        <a:ea typeface="ＭＳ Ｐゴシック" charset="0"/>
                        <a:cs typeface="Arial" charset="0"/>
                      </a:endParaRPr>
                    </a:p>
                  </a:txBody>
                  <a:tcPr marL="5239" marR="5239" marT="5239" marB="0" anchor="b" horzOverflow="overflow">
                    <a:lnL>
                      <a:noFill/>
                    </a:lnL>
                    <a:lnR>
                      <a:noFill/>
                    </a:lnR>
                    <a:lnT>
                      <a:noFill/>
                    </a:lnT>
                    <a:lnB>
                      <a:noFill/>
                    </a:lnB>
                    <a:lnTlToBr>
                      <a:noFill/>
                    </a:lnTlToBr>
                    <a:lnBlToTr>
                      <a:noFill/>
                    </a:lnBlToTr>
                    <a:noFill/>
                  </a:tcPr>
                </a:tc>
                <a:tc>
                  <a:txBody>
                    <a:bodyPr/>
                    <a:lstStyle/>
                    <a:p>
                      <a:pPr marL="0" marR="0" lvl="0" indent="0" algn="just" defTabSz="457200" rtl="0" eaLnBrk="1" fontAlgn="b" latinLnBrk="0" hangingPunct="1">
                        <a:lnSpc>
                          <a:spcPct val="100000"/>
                        </a:lnSpc>
                        <a:spcBef>
                          <a:spcPct val="0"/>
                        </a:spcBef>
                        <a:spcAft>
                          <a:spcPct val="0"/>
                        </a:spcAft>
                        <a:buClrTx/>
                        <a:buSzTx/>
                        <a:buFontTx/>
                        <a:buNone/>
                        <a:tabLst/>
                      </a:pPr>
                      <a:r>
                        <a:rPr kumimoji="0" lang="fr-FR" sz="2000" b="1" i="0" u="none" strike="noStrike" cap="none" normalizeH="0" baseline="0">
                          <a:ln>
                            <a:noFill/>
                          </a:ln>
                          <a:solidFill>
                            <a:srgbClr val="31849B"/>
                          </a:solidFill>
                          <a:effectLst/>
                          <a:latin typeface="Calibri" charset="0"/>
                          <a:ea typeface="ＭＳ Ｐゴシック" charset="0"/>
                          <a:cs typeface="Arial" charset="0"/>
                        </a:rPr>
                        <a:t>Design, innovation et créativité</a:t>
                      </a:r>
                    </a:p>
                  </a:txBody>
                  <a:tcPr marL="5239" marR="5239" marT="5239"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1000" b="0" i="0" u="none" strike="noStrike" cap="none" normalizeH="0" baseline="0">
                        <a:ln>
                          <a:noFill/>
                        </a:ln>
                        <a:solidFill>
                          <a:srgbClr val="000000"/>
                        </a:solidFill>
                        <a:effectLst/>
                        <a:latin typeface="Calibri" charset="0"/>
                        <a:ea typeface="ＭＳ Ｐゴシック" charset="0"/>
                        <a:cs typeface="Arial" charset="0"/>
                      </a:endParaRPr>
                    </a:p>
                  </a:txBody>
                  <a:tcPr marL="5239" marR="5239" marT="5239"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1000" b="0" i="0" u="none" strike="noStrike" cap="none" normalizeH="0" baseline="0">
                        <a:ln>
                          <a:noFill/>
                        </a:ln>
                        <a:solidFill>
                          <a:srgbClr val="000000"/>
                        </a:solidFill>
                        <a:effectLst/>
                        <a:latin typeface="Calibri" charset="0"/>
                        <a:ea typeface="ＭＳ Ｐゴシック" charset="0"/>
                        <a:cs typeface="Arial" charset="0"/>
                      </a:endParaRPr>
                    </a:p>
                  </a:txBody>
                  <a:tcPr marL="5239" marR="5239" marT="5239"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336550">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1000" b="0" i="0" u="none" strike="noStrike" cap="none" normalizeH="0" baseline="0">
                        <a:ln>
                          <a:noFill/>
                        </a:ln>
                        <a:solidFill>
                          <a:srgbClr val="000000"/>
                        </a:solidFill>
                        <a:effectLst/>
                        <a:latin typeface="Calibri" charset="0"/>
                        <a:ea typeface="ＭＳ Ｐゴシック" charset="0"/>
                        <a:cs typeface="Arial" charset="0"/>
                      </a:endParaRPr>
                    </a:p>
                  </a:txBody>
                  <a:tcPr marL="5239" marR="5239" marT="5239"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1000" b="1" i="0" u="none" strike="noStrike" cap="none" normalizeH="0" baseline="0">
                          <a:ln>
                            <a:noFill/>
                          </a:ln>
                          <a:solidFill>
                            <a:srgbClr val="000000"/>
                          </a:solidFill>
                          <a:effectLst/>
                          <a:latin typeface="Calibri" charset="0"/>
                          <a:ea typeface="ＭＳ Ｐゴシック" charset="0"/>
                          <a:cs typeface="Arial" charset="0"/>
                        </a:rPr>
                        <a:t>Attendus de fin de cycle</a:t>
                      </a:r>
                    </a:p>
                  </a:txBody>
                  <a:tcPr marL="5239" marR="5239" marT="5239"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2CDDC"/>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1000" b="0" i="0" u="none" strike="noStrike" cap="none" normalizeH="0" baseline="0">
                        <a:ln>
                          <a:noFill/>
                        </a:ln>
                        <a:solidFill>
                          <a:srgbClr val="000000"/>
                        </a:solidFill>
                        <a:effectLst/>
                        <a:latin typeface="Calibri" charset="0"/>
                        <a:ea typeface="ＭＳ Ｐゴシック" charset="0"/>
                        <a:cs typeface="Arial" charset="0"/>
                      </a:endParaRPr>
                    </a:p>
                  </a:txBody>
                  <a:tcPr marL="5239" marR="5239" marT="5239"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1000" b="0" i="0" u="none" strike="noStrike" cap="none" normalizeH="0" baseline="0">
                        <a:ln>
                          <a:noFill/>
                        </a:ln>
                        <a:solidFill>
                          <a:srgbClr val="000000"/>
                        </a:solidFill>
                        <a:effectLst/>
                        <a:latin typeface="Calibri" charset="0"/>
                        <a:ea typeface="ＭＳ Ｐゴシック" charset="0"/>
                        <a:cs typeface="Arial" charset="0"/>
                      </a:endParaRPr>
                    </a:p>
                  </a:txBody>
                  <a:tcPr marL="5239" marR="5239" marT="5239"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309563">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200" b="1" i="0" u="none" strike="noStrike" cap="none" normalizeH="0" baseline="0">
                          <a:ln>
                            <a:noFill/>
                          </a:ln>
                          <a:solidFill>
                            <a:srgbClr val="FF0000"/>
                          </a:solidFill>
                          <a:effectLst/>
                          <a:latin typeface="Calibri" charset="0"/>
                          <a:ea typeface="ＭＳ Ｐゴシック" charset="0"/>
                          <a:cs typeface="Arial" charset="0"/>
                        </a:rPr>
                        <a:t>DIC.1</a:t>
                      </a:r>
                    </a:p>
                  </a:txBody>
                  <a:tcPr marL="5239" marR="5239" marT="5239"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FF0000"/>
                          </a:solidFill>
                          <a:effectLst/>
                          <a:latin typeface="Calibri" charset="0"/>
                          <a:ea typeface="ＭＳ Ｐゴシック" charset="0"/>
                          <a:cs typeface="Arial" charset="0"/>
                        </a:rPr>
                        <a:t>Imaginer des solutions en réponse aux besoins, matérialiser des idées en intégrant une dimension design.</a:t>
                      </a:r>
                    </a:p>
                  </a:txBody>
                  <a:tcPr marL="5239" marR="5239" marT="5239"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1000" b="0" i="0" u="none" strike="noStrike" cap="none" normalizeH="0" baseline="0">
                        <a:ln>
                          <a:noFill/>
                        </a:ln>
                        <a:solidFill>
                          <a:srgbClr val="000000"/>
                        </a:solidFill>
                        <a:effectLst/>
                        <a:latin typeface="Calibri" charset="0"/>
                        <a:ea typeface="ＭＳ Ｐゴシック" charset="0"/>
                        <a:cs typeface="Arial" charset="0"/>
                      </a:endParaRPr>
                    </a:p>
                  </a:txBody>
                  <a:tcPr marL="5239" marR="5239" marT="5239"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1000" b="0" i="0" u="none" strike="noStrike" cap="none" normalizeH="0" baseline="0">
                        <a:ln>
                          <a:noFill/>
                        </a:ln>
                        <a:solidFill>
                          <a:srgbClr val="000000"/>
                        </a:solidFill>
                        <a:effectLst/>
                        <a:latin typeface="Calibri" charset="0"/>
                        <a:ea typeface="ＭＳ Ｐゴシック" charset="0"/>
                        <a:cs typeface="Arial" charset="0"/>
                      </a:endParaRPr>
                    </a:p>
                  </a:txBody>
                  <a:tcPr marL="5239" marR="5239" marT="5239"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266700">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DIC.2</a:t>
                      </a:r>
                    </a:p>
                  </a:txBody>
                  <a:tcPr marL="5239" marR="5239" marT="5239" marB="0" anchor="b" horzOverflow="overflow">
                    <a:lnL>
                      <a:noFill/>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just"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Réaliser, de manière collaborative, le prototype d</a:t>
                      </a:r>
                      <a:r>
                        <a:rPr kumimoji="0" lang="ja-JP" altLang="fr-FR" sz="1000" b="0" i="0" u="none" strike="noStrike" cap="none" normalizeH="0" baseline="0">
                          <a:ln>
                            <a:noFill/>
                          </a:ln>
                          <a:solidFill>
                            <a:srgbClr val="000000"/>
                          </a:solidFill>
                          <a:effectLst/>
                          <a:latin typeface="Calibri" charset="0"/>
                          <a:ea typeface="ＭＳ Ｐゴシック" charset="0"/>
                          <a:cs typeface="Arial" charset="0"/>
                        </a:rPr>
                        <a:t>’</a:t>
                      </a:r>
                      <a:r>
                        <a:rPr kumimoji="0" lang="fr-FR" sz="1000" b="0" i="0" u="none" strike="noStrike" cap="none" normalizeH="0" baseline="0">
                          <a:ln>
                            <a:noFill/>
                          </a:ln>
                          <a:solidFill>
                            <a:srgbClr val="000000"/>
                          </a:solidFill>
                          <a:effectLst/>
                          <a:latin typeface="Calibri" charset="0"/>
                          <a:ea typeface="ＭＳ Ｐゴシック" charset="0"/>
                          <a:cs typeface="Arial" charset="0"/>
                        </a:rPr>
                        <a:t>un objet communicant.</a:t>
                      </a:r>
                    </a:p>
                  </a:txBody>
                  <a:tcPr marL="5239" marR="5239" marT="5239"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1000" b="0" i="0" u="none" strike="noStrike" cap="none" normalizeH="0" baseline="0">
                        <a:ln>
                          <a:noFill/>
                        </a:ln>
                        <a:solidFill>
                          <a:srgbClr val="000000"/>
                        </a:solidFill>
                        <a:effectLst/>
                        <a:latin typeface="Calibri" charset="0"/>
                        <a:ea typeface="ＭＳ Ｐゴシック" charset="0"/>
                        <a:cs typeface="Arial" charset="0"/>
                      </a:endParaRPr>
                    </a:p>
                  </a:txBody>
                  <a:tcPr marL="5239" marR="5239" marT="5239" marB="0" anchor="b" horzOverflow="overflow">
                    <a:lnL w="1270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endParaRPr kumimoji="0" lang="fr-FR" sz="1000" b="0" i="0" u="none" strike="noStrike" cap="none" normalizeH="0" baseline="0">
                        <a:ln>
                          <a:noFill/>
                        </a:ln>
                        <a:solidFill>
                          <a:srgbClr val="000000"/>
                        </a:solidFill>
                        <a:effectLst/>
                        <a:latin typeface="Calibri" charset="0"/>
                        <a:ea typeface="ＭＳ Ｐゴシック" charset="0"/>
                        <a:cs typeface="Arial" charset="0"/>
                      </a:endParaRPr>
                    </a:p>
                  </a:txBody>
                  <a:tcPr marL="5239" marR="5239" marT="5239"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01613">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000" b="0" i="1" u="none" strike="noStrike" cap="none" normalizeH="0" baseline="0">
                          <a:ln>
                            <a:noFill/>
                          </a:ln>
                          <a:solidFill>
                            <a:srgbClr val="000000"/>
                          </a:solidFill>
                          <a:effectLst/>
                          <a:latin typeface="Calibri" charset="0"/>
                          <a:ea typeface="ＭＳ Ｐゴシック" charset="0"/>
                          <a:cs typeface="Arial" charset="0"/>
                        </a:rPr>
                        <a:t> </a:t>
                      </a:r>
                    </a:p>
                  </a:txBody>
                  <a:tcPr marL="5239" marR="5239" marT="5239" marB="0" anchor="b"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000" b="0" i="1" u="none" strike="noStrike" cap="none" normalizeH="0" baseline="0">
                          <a:ln>
                            <a:noFill/>
                          </a:ln>
                          <a:solidFill>
                            <a:srgbClr val="000000"/>
                          </a:solidFill>
                          <a:effectLst/>
                          <a:latin typeface="Calibri" charset="0"/>
                          <a:ea typeface="ＭＳ Ｐゴシック" charset="0"/>
                          <a:cs typeface="Arial" charset="0"/>
                        </a:rPr>
                        <a:t>Compétences</a:t>
                      </a:r>
                    </a:p>
                  </a:txBody>
                  <a:tcPr marL="5239" marR="5239" marT="5239"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000" b="0" i="1" u="none" strike="noStrike" cap="none" normalizeH="0" baseline="0">
                          <a:ln>
                            <a:noFill/>
                          </a:ln>
                          <a:solidFill>
                            <a:srgbClr val="000000"/>
                          </a:solidFill>
                          <a:effectLst/>
                          <a:latin typeface="Calibri" charset="0"/>
                          <a:ea typeface="ＭＳ Ｐゴシック" charset="0"/>
                          <a:cs typeface="Arial" charset="0"/>
                        </a:rPr>
                        <a:t> </a:t>
                      </a:r>
                    </a:p>
                  </a:txBody>
                  <a:tcPr marL="5239" marR="5239" marT="5239"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000" b="0" i="1" u="none" strike="noStrike" cap="none" normalizeH="0" baseline="0">
                          <a:ln>
                            <a:noFill/>
                          </a:ln>
                          <a:solidFill>
                            <a:srgbClr val="000000"/>
                          </a:solidFill>
                          <a:effectLst/>
                          <a:latin typeface="Calibri" charset="0"/>
                          <a:ea typeface="ＭＳ Ｐゴシック" charset="0"/>
                          <a:cs typeface="Arial" charset="0"/>
                        </a:rPr>
                        <a:t>Connaissances </a:t>
                      </a:r>
                    </a:p>
                  </a:txBody>
                  <a:tcPr marL="5239" marR="5239" marT="5239" marB="0" anchor="b"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09563">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000" b="1" i="0" u="none" strike="noStrike" cap="none" normalizeH="0" baseline="0">
                          <a:ln>
                            <a:noFill/>
                          </a:ln>
                          <a:solidFill>
                            <a:srgbClr val="FF0000"/>
                          </a:solidFill>
                          <a:effectLst/>
                          <a:latin typeface="Calibri" charset="0"/>
                          <a:ea typeface="ＭＳ Ｐゴシック" charset="0"/>
                          <a:cs typeface="Arial" charset="0"/>
                        </a:rPr>
                        <a:t>DIC.1</a:t>
                      </a:r>
                    </a:p>
                  </a:txBody>
                  <a:tcPr marL="5239" marR="5239" marT="5239"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000" b="1" i="0" u="none" strike="noStrike" cap="none" normalizeH="0" baseline="0">
                          <a:ln>
                            <a:noFill/>
                          </a:ln>
                          <a:solidFill>
                            <a:srgbClr val="FF0000"/>
                          </a:solidFill>
                          <a:effectLst/>
                          <a:latin typeface="Calibri" charset="0"/>
                          <a:ea typeface="ＭＳ Ｐゴシック" charset="0"/>
                          <a:cs typeface="Arial" charset="0"/>
                        </a:rPr>
                        <a:t>Imaginer des solutions en réponse aux besoins, matérialiser une idée en intégrant une dimension design</a:t>
                      </a:r>
                    </a:p>
                  </a:txBody>
                  <a:tcPr marL="5239" marR="5239" marT="5239"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000" b="1" i="0" u="none" strike="noStrike" cap="none" normalizeH="0" baseline="0">
                          <a:ln>
                            <a:noFill/>
                          </a:ln>
                          <a:solidFill>
                            <a:srgbClr val="000000"/>
                          </a:solidFill>
                          <a:effectLst/>
                          <a:latin typeface="Calibri" charset="0"/>
                          <a:ea typeface="ＭＳ Ｐゴシック" charset="0"/>
                          <a:cs typeface="Arial" charset="0"/>
                        </a:rPr>
                        <a:t> </a:t>
                      </a:r>
                    </a:p>
                  </a:txBody>
                  <a:tcPr marL="5239" marR="5239" marT="5239" marB="0" anchor="b" horzOverflow="overflow">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 </a:t>
                      </a:r>
                    </a:p>
                  </a:txBody>
                  <a:tcPr marL="5239" marR="5239" marT="5239" marB="0" anchor="b" horzOverflow="overflow">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05"/>
                  </a:ext>
                </a:extLst>
              </a:tr>
              <a:tr h="309563">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DIC.1.1</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Identifier un besoin (biens matériels ou services) et énoncer un problème technique.</a:t>
                      </a:r>
                    </a:p>
                  </a:txBody>
                  <a:tcPr marL="5239" marR="5239" marT="5239"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DIC.1.1.1</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Besoin, contraintes, normalisation. </a:t>
                      </a:r>
                    </a:p>
                  </a:txBody>
                  <a:tcPr marL="5239" marR="5239" marT="5239"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01613">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DIC.1.2</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rowSpan="2">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Identifier les conditions, contraintes (normes et règlements) et ressources correspondantes, qualifier et quantifier simplement les performances d</a:t>
                      </a:r>
                      <a:r>
                        <a:rPr kumimoji="0" lang="ja-JP" altLang="fr-FR" sz="1000" b="0" i="0" u="none" strike="noStrike" cap="none" normalizeH="0" baseline="0">
                          <a:ln>
                            <a:noFill/>
                          </a:ln>
                          <a:solidFill>
                            <a:srgbClr val="000000"/>
                          </a:solidFill>
                          <a:effectLst/>
                          <a:latin typeface="Calibri" charset="0"/>
                          <a:ea typeface="ＭＳ Ｐゴシック" charset="0"/>
                          <a:cs typeface="Arial" charset="0"/>
                        </a:rPr>
                        <a:t>’</a:t>
                      </a:r>
                      <a:r>
                        <a:rPr kumimoji="0" lang="fr-FR" sz="1000" b="0" i="0" u="none" strike="noStrike" cap="none" normalizeH="0" baseline="0">
                          <a:ln>
                            <a:noFill/>
                          </a:ln>
                          <a:solidFill>
                            <a:srgbClr val="000000"/>
                          </a:solidFill>
                          <a:effectLst/>
                          <a:latin typeface="Calibri" charset="0"/>
                          <a:ea typeface="ＭＳ Ｐゴシック" charset="0"/>
                          <a:cs typeface="Arial" charset="0"/>
                        </a:rPr>
                        <a:t>un objet technique existant ou à créer.</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DIC.1.2.1</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rowSpan="2">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Principaux éléments d</a:t>
                      </a:r>
                      <a:r>
                        <a:rPr kumimoji="0" lang="ja-JP" altLang="fr-FR" sz="1000" b="0" i="0" u="none" strike="noStrike" cap="none" normalizeH="0" baseline="0">
                          <a:ln>
                            <a:noFill/>
                          </a:ln>
                          <a:solidFill>
                            <a:srgbClr val="000000"/>
                          </a:solidFill>
                          <a:effectLst/>
                          <a:latin typeface="Calibri" charset="0"/>
                          <a:ea typeface="ＭＳ Ｐゴシック" charset="0"/>
                          <a:cs typeface="Arial" charset="0"/>
                        </a:rPr>
                        <a:t>’</a:t>
                      </a:r>
                      <a:r>
                        <a:rPr kumimoji="0" lang="fr-FR" sz="1000" b="0" i="0" u="none" strike="noStrike" cap="none" normalizeH="0" baseline="0">
                          <a:ln>
                            <a:noFill/>
                          </a:ln>
                          <a:solidFill>
                            <a:srgbClr val="000000"/>
                          </a:solidFill>
                          <a:effectLst/>
                          <a:latin typeface="Calibri" charset="0"/>
                          <a:ea typeface="ＭＳ Ｐゴシック" charset="0"/>
                          <a:cs typeface="Arial" charset="0"/>
                        </a:rPr>
                        <a:t>un cahier des charges. </a:t>
                      </a:r>
                    </a:p>
                  </a:txBody>
                  <a:tcPr marL="5239" marR="5239" marT="5239"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61938">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 </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 </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vMerge="1">
                  <a:txBody>
                    <a:bodyPr/>
                    <a:lstStyle/>
                    <a:p>
                      <a:endParaRPr lang="fr-FR"/>
                    </a:p>
                  </a:txBody>
                  <a:tcPr/>
                </a:tc>
                <a:extLst>
                  <a:ext uri="{0D108BD9-81ED-4DB2-BD59-A6C34878D82A}">
                    <a16:rowId xmlns:a16="http://schemas.microsoft.com/office/drawing/2014/main" val="10008"/>
                  </a:ext>
                </a:extLst>
              </a:tr>
              <a:tr h="307975">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DIC.1.3</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rowSpan="2">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A"/>
                          </a:solidFill>
                          <a:effectLst/>
                          <a:latin typeface="Calibri" charset="0"/>
                          <a:ea typeface="ＭＳ Ｐゴシック" charset="0"/>
                          <a:cs typeface="Arial" charset="0"/>
                        </a:rPr>
                        <a:t>Imaginer, synthétiser et formaliser une procédure, un protocole. </a:t>
                      </a:r>
                    </a:p>
                  </a:txBody>
                  <a:tcPr marL="5239" marR="5239" marT="5239"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DIC.1.3.1</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Outils numériques de présentation. </a:t>
                      </a:r>
                    </a:p>
                  </a:txBody>
                  <a:tcPr marL="5239" marR="5239" marT="5239"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57163">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 </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DIC.1.3.2</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Charte graphique.</a:t>
                      </a:r>
                    </a:p>
                  </a:txBody>
                  <a:tcPr marL="5239" marR="5239" marT="5239"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09563">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DIC.1.4</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A"/>
                          </a:solidFill>
                          <a:effectLst/>
                          <a:latin typeface="Calibri" charset="0"/>
                          <a:ea typeface="ＭＳ Ｐゴシック" charset="0"/>
                          <a:cs typeface="Arial" charset="0"/>
                        </a:rPr>
                        <a:t>Participer à l</a:t>
                      </a:r>
                      <a:r>
                        <a:rPr kumimoji="0" lang="ja-JP" altLang="fr-FR" sz="1000" b="0" i="0" u="none" strike="noStrike" cap="none" normalizeH="0" baseline="0">
                          <a:ln>
                            <a:noFill/>
                          </a:ln>
                          <a:solidFill>
                            <a:srgbClr val="00000A"/>
                          </a:solidFill>
                          <a:effectLst/>
                          <a:latin typeface="Calibri" charset="0"/>
                          <a:ea typeface="ＭＳ Ｐゴシック" charset="0"/>
                          <a:cs typeface="Arial" charset="0"/>
                        </a:rPr>
                        <a:t>’</a:t>
                      </a:r>
                      <a:r>
                        <a:rPr kumimoji="0" lang="fr-FR" sz="1000" b="0" i="0" u="none" strike="noStrike" cap="none" normalizeH="0" baseline="0">
                          <a:ln>
                            <a:noFill/>
                          </a:ln>
                          <a:solidFill>
                            <a:srgbClr val="00000A"/>
                          </a:solidFill>
                          <a:effectLst/>
                          <a:latin typeface="Calibri" charset="0"/>
                          <a:ea typeface="ＭＳ Ｐゴシック" charset="0"/>
                          <a:cs typeface="Arial" charset="0"/>
                        </a:rPr>
                        <a:t>organisation de projets, la définition des rôles, la planification (se projeter et anticiper) et aux revues de projet.</a:t>
                      </a:r>
                    </a:p>
                  </a:txBody>
                  <a:tcPr marL="5239" marR="5239" marT="5239"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DIC.1.4.1</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Organisation d</a:t>
                      </a:r>
                      <a:r>
                        <a:rPr kumimoji="0" lang="ja-JP" altLang="fr-FR" sz="1000" b="0" i="0" u="none" strike="noStrike" cap="none" normalizeH="0" baseline="0">
                          <a:ln>
                            <a:noFill/>
                          </a:ln>
                          <a:solidFill>
                            <a:srgbClr val="000000"/>
                          </a:solidFill>
                          <a:effectLst/>
                          <a:latin typeface="Calibri" charset="0"/>
                          <a:ea typeface="ＭＳ Ｐゴシック" charset="0"/>
                          <a:cs typeface="Arial" charset="0"/>
                        </a:rPr>
                        <a:t>’</a:t>
                      </a:r>
                      <a:r>
                        <a:rPr kumimoji="0" lang="fr-FR" sz="1000" b="0" i="0" u="none" strike="noStrike" cap="none" normalizeH="0" baseline="0">
                          <a:ln>
                            <a:noFill/>
                          </a:ln>
                          <a:solidFill>
                            <a:srgbClr val="000000"/>
                          </a:solidFill>
                          <a:effectLst/>
                          <a:latin typeface="Calibri" charset="0"/>
                          <a:ea typeface="ＭＳ Ｐゴシック" charset="0"/>
                          <a:cs typeface="Arial" charset="0"/>
                        </a:rPr>
                        <a:t>un groupe de projet, rôle des participants, planning, revue de projets.</a:t>
                      </a:r>
                    </a:p>
                  </a:txBody>
                  <a:tcPr marL="5239" marR="5239" marT="5239"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36538">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DIC.1.5</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rowSpan="6">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Imaginer des solutions pour produire des objets et des éléments de programmes informatiques en réponse au besoin.</a:t>
                      </a:r>
                    </a:p>
                  </a:txBody>
                  <a:tcPr marL="5239" marR="5239" marT="5239"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DIC.1.5.1</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Design. </a:t>
                      </a:r>
                    </a:p>
                  </a:txBody>
                  <a:tcPr marL="5239" marR="5239" marT="5239"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201613">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 </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DIC.1.5.2</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Innovation et créativité. </a:t>
                      </a:r>
                    </a:p>
                  </a:txBody>
                  <a:tcPr marL="5239" marR="5239" marT="5239"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242888">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 </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DIC.1.5.3</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Veille. </a:t>
                      </a:r>
                    </a:p>
                  </a:txBody>
                  <a:tcPr marL="5239" marR="5239" marT="5239"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309563">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 </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DIC.1.5.4</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Représentation de solutions (croquis, schémas, algorithmes). </a:t>
                      </a:r>
                    </a:p>
                  </a:txBody>
                  <a:tcPr marL="5239" marR="5239" marT="5239"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201613">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 </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DIC.1.5.5</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Réalité augmentée. </a:t>
                      </a:r>
                    </a:p>
                  </a:txBody>
                  <a:tcPr marL="5239" marR="5239" marT="5239"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r h="201613">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 </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DIC.1.5.6</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Objets connectés.</a:t>
                      </a:r>
                    </a:p>
                  </a:txBody>
                  <a:tcPr marL="5239" marR="5239" marT="5239"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7"/>
                  </a:ext>
                </a:extLst>
              </a:tr>
              <a:tr h="206375">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DIC.1.6</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Organiser, structurer et stocker des ressources numériques.</a:t>
                      </a:r>
                    </a:p>
                  </a:txBody>
                  <a:tcPr marL="5239" marR="5239" marT="5239"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DIC.1.6.1</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Arborescence.</a:t>
                      </a:r>
                    </a:p>
                  </a:txBody>
                  <a:tcPr marL="5239" marR="5239" marT="5239"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8"/>
                  </a:ext>
                </a:extLst>
              </a:tr>
              <a:tr h="236538">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DIC.1.7</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rowSpan="2">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Présenter à l</a:t>
                      </a:r>
                      <a:r>
                        <a:rPr kumimoji="0" lang="ja-JP" altLang="fr-FR" sz="1000" b="0" i="0" u="none" strike="noStrike" cap="none" normalizeH="0" baseline="0">
                          <a:ln>
                            <a:noFill/>
                          </a:ln>
                          <a:solidFill>
                            <a:srgbClr val="000000"/>
                          </a:solidFill>
                          <a:effectLst/>
                          <a:latin typeface="Calibri" charset="0"/>
                          <a:ea typeface="ＭＳ Ｐゴシック" charset="0"/>
                          <a:cs typeface="Arial" charset="0"/>
                        </a:rPr>
                        <a:t>’</a:t>
                      </a:r>
                      <a:r>
                        <a:rPr kumimoji="0" lang="fr-FR" sz="1000" b="0" i="0" u="none" strike="noStrike" cap="none" normalizeH="0" baseline="0">
                          <a:ln>
                            <a:noFill/>
                          </a:ln>
                          <a:solidFill>
                            <a:srgbClr val="000000"/>
                          </a:solidFill>
                          <a:effectLst/>
                          <a:latin typeface="Calibri" charset="0"/>
                          <a:ea typeface="ＭＳ Ｐゴシック" charset="0"/>
                          <a:cs typeface="Arial" charset="0"/>
                        </a:rPr>
                        <a:t>oral et à l</a:t>
                      </a:r>
                      <a:r>
                        <a:rPr kumimoji="0" lang="ja-JP" altLang="fr-FR" sz="1000" b="0" i="0" u="none" strike="noStrike" cap="none" normalizeH="0" baseline="0">
                          <a:ln>
                            <a:noFill/>
                          </a:ln>
                          <a:solidFill>
                            <a:srgbClr val="000000"/>
                          </a:solidFill>
                          <a:effectLst/>
                          <a:latin typeface="Calibri" charset="0"/>
                          <a:ea typeface="ＭＳ Ｐゴシック" charset="0"/>
                          <a:cs typeface="Arial" charset="0"/>
                        </a:rPr>
                        <a:t>’</a:t>
                      </a:r>
                      <a:r>
                        <a:rPr kumimoji="0" lang="fr-FR" sz="1000" b="0" i="0" u="none" strike="noStrike" cap="none" normalizeH="0" baseline="0">
                          <a:ln>
                            <a:noFill/>
                          </a:ln>
                          <a:solidFill>
                            <a:srgbClr val="000000"/>
                          </a:solidFill>
                          <a:effectLst/>
                          <a:latin typeface="Calibri" charset="0"/>
                          <a:ea typeface="ＭＳ Ｐゴシック" charset="0"/>
                          <a:cs typeface="Arial" charset="0"/>
                        </a:rPr>
                        <a:t>aide de supports numériques multimédia des solutions techniques au moment des revues de projet.</a:t>
                      </a:r>
                    </a:p>
                  </a:txBody>
                  <a:tcPr marL="5239" marR="5239" marT="5239"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A"/>
                          </a:solidFill>
                          <a:effectLst/>
                          <a:latin typeface="Calibri" charset="0"/>
                          <a:ea typeface="ＭＳ Ｐゴシック" charset="0"/>
                          <a:cs typeface="Arial" charset="0"/>
                        </a:rPr>
                        <a:t>DIC.1.7.1</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Outils numériques de présentation.</a:t>
                      </a:r>
                    </a:p>
                  </a:txBody>
                  <a:tcPr marL="5239" marR="5239" marT="5239"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9"/>
                  </a:ext>
                </a:extLst>
              </a:tr>
              <a:tr h="201613">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 </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vMerge="1">
                  <a:txBody>
                    <a:bodyPr/>
                    <a:lstStyle/>
                    <a:p>
                      <a:endParaRPr lang="fr-FR"/>
                    </a:p>
                  </a:txBody>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 </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Charte graphique.</a:t>
                      </a:r>
                    </a:p>
                  </a:txBody>
                  <a:tcPr marL="5239" marR="5239" marT="5239"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249238">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1" i="0" u="none" strike="noStrike" cap="none" normalizeH="0" baseline="0">
                          <a:ln>
                            <a:noFill/>
                          </a:ln>
                          <a:solidFill>
                            <a:srgbClr val="000000"/>
                          </a:solidFill>
                          <a:effectLst/>
                          <a:latin typeface="Calibri" charset="0"/>
                          <a:ea typeface="ＭＳ Ｐゴシック" charset="0"/>
                          <a:cs typeface="Arial" charset="0"/>
                        </a:rPr>
                        <a:t>DIC.2</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gridSpan="3">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1" i="0" u="none" strike="noStrike" cap="none" normalizeH="0" baseline="0">
                          <a:ln>
                            <a:noFill/>
                          </a:ln>
                          <a:solidFill>
                            <a:srgbClr val="000000"/>
                          </a:solidFill>
                          <a:effectLst/>
                          <a:latin typeface="Calibri" charset="0"/>
                          <a:ea typeface="ＭＳ Ｐゴシック" charset="0"/>
                          <a:cs typeface="Arial" charset="0"/>
                        </a:rPr>
                        <a:t>Réaliser, de manière collaborative, le prototype d</a:t>
                      </a:r>
                      <a:r>
                        <a:rPr kumimoji="0" lang="ja-JP" altLang="fr-FR" sz="1000" b="1" i="0" u="none" strike="noStrike" cap="none" normalizeH="0" baseline="0">
                          <a:ln>
                            <a:noFill/>
                          </a:ln>
                          <a:solidFill>
                            <a:srgbClr val="000000"/>
                          </a:solidFill>
                          <a:effectLst/>
                          <a:latin typeface="Calibri" charset="0"/>
                          <a:ea typeface="ＭＳ Ｐゴシック" charset="0"/>
                          <a:cs typeface="Arial" charset="0"/>
                        </a:rPr>
                        <a:t>’</a:t>
                      </a:r>
                      <a:r>
                        <a:rPr kumimoji="0" lang="fr-FR" sz="1000" b="1" i="0" u="none" strike="noStrike" cap="none" normalizeH="0" baseline="0">
                          <a:ln>
                            <a:noFill/>
                          </a:ln>
                          <a:solidFill>
                            <a:srgbClr val="000000"/>
                          </a:solidFill>
                          <a:effectLst/>
                          <a:latin typeface="Calibri" charset="0"/>
                          <a:ea typeface="ＭＳ Ｐゴシック" charset="0"/>
                          <a:cs typeface="Arial" charset="0"/>
                        </a:rPr>
                        <a:t>un objet communicant</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21"/>
                  </a:ext>
                </a:extLst>
              </a:tr>
              <a:tr h="309563">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DIC.2.1</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Réaliser, de manière collaborative, le prototype d</a:t>
                      </a:r>
                      <a:r>
                        <a:rPr kumimoji="0" lang="ja-JP" altLang="fr-FR" sz="1000" b="0" i="0" u="none" strike="noStrike" cap="none" normalizeH="0" baseline="0">
                          <a:ln>
                            <a:noFill/>
                          </a:ln>
                          <a:solidFill>
                            <a:srgbClr val="000000"/>
                          </a:solidFill>
                          <a:effectLst/>
                          <a:latin typeface="Calibri" charset="0"/>
                          <a:ea typeface="ＭＳ Ｐゴシック" charset="0"/>
                          <a:cs typeface="Arial" charset="0"/>
                        </a:rPr>
                        <a:t>’</a:t>
                      </a:r>
                      <a:r>
                        <a:rPr kumimoji="0" lang="fr-FR" sz="1000" b="0" i="0" u="none" strike="noStrike" cap="none" normalizeH="0" baseline="0">
                          <a:ln>
                            <a:noFill/>
                          </a:ln>
                          <a:solidFill>
                            <a:srgbClr val="000000"/>
                          </a:solidFill>
                          <a:effectLst/>
                          <a:latin typeface="Calibri" charset="0"/>
                          <a:ea typeface="ＭＳ Ｐゴシック" charset="0"/>
                          <a:cs typeface="Arial" charset="0"/>
                        </a:rPr>
                        <a:t>un objet pour valider une solution.</a:t>
                      </a:r>
                    </a:p>
                  </a:txBody>
                  <a:tcPr marL="5239" marR="5239" marT="5239" marB="0"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DIC.2.1.1</a:t>
                      </a:r>
                    </a:p>
                  </a:txBody>
                  <a:tcPr marL="5239" marR="5239" marT="523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rgbClr val="000000"/>
                          </a:solidFill>
                          <a:effectLst/>
                          <a:latin typeface="Calibri" charset="0"/>
                          <a:ea typeface="ＭＳ Ｐゴシック" charset="0"/>
                          <a:cs typeface="Arial" charset="0"/>
                        </a:rPr>
                        <a:t>Prototypage rapide de structures et de circuits de commande à partir de cartes standard.</a:t>
                      </a:r>
                    </a:p>
                  </a:txBody>
                  <a:tcPr marL="5239" marR="5239" marT="5239"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57442224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187450" y="908050"/>
            <a:ext cx="7772400" cy="1362075"/>
          </a:xfrm>
        </p:spPr>
        <p:txBody>
          <a:bodyPr/>
          <a:lstStyle/>
          <a:p>
            <a:r>
              <a:rPr lang="fr-FR" sz="2000" cap="none">
                <a:latin typeface="Calibri" charset="0"/>
              </a:rPr>
              <a:t>REPÈRES DE PROGRESSIVITÉ POUR LA THÉMATIQUE DESIGN CRÉATIVITÉ ET INNOVATION</a:t>
            </a:r>
          </a:p>
        </p:txBody>
      </p:sp>
      <p:graphicFrame>
        <p:nvGraphicFramePr>
          <p:cNvPr id="4" name="Tableau 3"/>
          <p:cNvGraphicFramePr>
            <a:graphicFrameLocks noGrp="1"/>
          </p:cNvGraphicFramePr>
          <p:nvPr/>
        </p:nvGraphicFramePr>
        <p:xfrm>
          <a:off x="1116013" y="2565400"/>
          <a:ext cx="7632700" cy="2735263"/>
        </p:xfrm>
        <a:graphic>
          <a:graphicData uri="http://schemas.openxmlformats.org/drawingml/2006/table">
            <a:tbl>
              <a:tblPr/>
              <a:tblGrid>
                <a:gridCol w="7632700">
                  <a:extLst>
                    <a:ext uri="{9D8B030D-6E8A-4147-A177-3AD203B41FA5}">
                      <a16:colId xmlns:a16="http://schemas.microsoft.com/office/drawing/2014/main" val="20000"/>
                    </a:ext>
                  </a:extLst>
                </a:gridCol>
              </a:tblGrid>
              <a:tr h="1158875">
                <a:tc>
                  <a:txBody>
                    <a:bodyPr/>
                    <a:lstStyle/>
                    <a:p>
                      <a:pPr marL="0" marR="0" lvl="0" indent="0" algn="ctr" defTabSz="457200" rtl="0" eaLnBrk="1" fontAlgn="t" latinLnBrk="0" hangingPunct="1">
                        <a:lnSpc>
                          <a:spcPct val="100000"/>
                        </a:lnSpc>
                        <a:spcBef>
                          <a:spcPct val="0"/>
                        </a:spcBef>
                        <a:spcAft>
                          <a:spcPct val="0"/>
                        </a:spcAft>
                        <a:buClrTx/>
                        <a:buSzTx/>
                        <a:buFontTx/>
                        <a:buNone/>
                        <a:tabLst/>
                      </a:pPr>
                      <a:r>
                        <a:rPr kumimoji="0" lang="fr-FR" sz="2000" b="1" i="0" u="none" strike="noStrike" cap="none" normalizeH="0" baseline="0">
                          <a:ln>
                            <a:noFill/>
                          </a:ln>
                          <a:solidFill>
                            <a:srgbClr val="000000"/>
                          </a:solidFill>
                          <a:effectLst/>
                          <a:latin typeface="Calibri" charset="0"/>
                          <a:ea typeface="ＭＳ Ｐゴシック" charset="0"/>
                          <a:cs typeface="Arial" charset="0"/>
                        </a:rPr>
                        <a:t>Repères de progressivité</a:t>
                      </a:r>
                    </a:p>
                  </a:txBody>
                  <a:tcPr marL="9525" marR="9525" marT="952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576388">
                <a:tc>
                  <a:txBody>
                    <a:bodyPr/>
                    <a:lstStyle/>
                    <a:p>
                      <a:pPr marL="0" marR="0" lvl="0" indent="0" algn="l" defTabSz="457200" rtl="0" eaLnBrk="1" fontAlgn="t" latinLnBrk="0" hangingPunct="1">
                        <a:lnSpc>
                          <a:spcPct val="100000"/>
                        </a:lnSpc>
                        <a:spcBef>
                          <a:spcPct val="0"/>
                        </a:spcBef>
                        <a:spcAft>
                          <a:spcPct val="0"/>
                        </a:spcAft>
                        <a:buClrTx/>
                        <a:buSzTx/>
                        <a:buFontTx/>
                        <a:buNone/>
                        <a:tabLst/>
                      </a:pPr>
                      <a:r>
                        <a:rPr kumimoji="0" lang="fr-FR" sz="2000" b="1" i="0" u="none" strike="noStrike" cap="none" normalizeH="0" baseline="0">
                          <a:ln>
                            <a:noFill/>
                          </a:ln>
                          <a:solidFill>
                            <a:srgbClr val="000000"/>
                          </a:solidFill>
                          <a:effectLst/>
                          <a:latin typeface="Calibri" charset="0"/>
                          <a:ea typeface="ＭＳ Ｐゴシック" charset="0"/>
                          <a:cs typeface="Arial" charset="0"/>
                        </a:rPr>
                        <a:t>S</a:t>
                      </a:r>
                      <a:r>
                        <a:rPr kumimoji="0" lang="ja-JP" altLang="fr-FR" sz="2000" b="1" i="0" u="none" strike="noStrike" cap="none" normalizeH="0" baseline="0">
                          <a:ln>
                            <a:noFill/>
                          </a:ln>
                          <a:solidFill>
                            <a:srgbClr val="000000"/>
                          </a:solidFill>
                          <a:effectLst/>
                          <a:latin typeface="Calibri" charset="0"/>
                          <a:ea typeface="ＭＳ Ｐゴシック" charset="0"/>
                          <a:cs typeface="Arial" charset="0"/>
                        </a:rPr>
                        <a:t>’</a:t>
                      </a:r>
                      <a:r>
                        <a:rPr kumimoji="0" lang="fr-FR" sz="2000" b="1" i="0" u="none" strike="noStrike" cap="none" normalizeH="0" baseline="0">
                          <a:ln>
                            <a:noFill/>
                          </a:ln>
                          <a:solidFill>
                            <a:srgbClr val="000000"/>
                          </a:solidFill>
                          <a:effectLst/>
                          <a:latin typeface="Calibri" charset="0"/>
                          <a:ea typeface="ＭＳ Ｐゴシック" charset="0"/>
                          <a:cs typeface="Arial" charset="0"/>
                        </a:rPr>
                        <a:t>agissant des activités de projet, la conception doit être introduite dès la classe de 5</a:t>
                      </a:r>
                      <a:r>
                        <a:rPr kumimoji="0" lang="fr-FR" sz="2000" b="1" i="0" u="none" strike="noStrike" cap="none" normalizeH="0" baseline="30000">
                          <a:ln>
                            <a:noFill/>
                          </a:ln>
                          <a:solidFill>
                            <a:srgbClr val="000000"/>
                          </a:solidFill>
                          <a:effectLst/>
                          <a:latin typeface="Calibri" charset="0"/>
                          <a:ea typeface="ＭＳ Ｐゴシック" charset="0"/>
                          <a:cs typeface="Arial" charset="0"/>
                        </a:rPr>
                        <a:t>ème</a:t>
                      </a:r>
                      <a:r>
                        <a:rPr kumimoji="0" lang="fr-FR" sz="2000" b="1" i="0" u="none" strike="noStrike" cap="none" normalizeH="0" baseline="0">
                          <a:ln>
                            <a:noFill/>
                          </a:ln>
                          <a:solidFill>
                            <a:srgbClr val="000000"/>
                          </a:solidFill>
                          <a:effectLst/>
                          <a:latin typeface="Calibri" charset="0"/>
                          <a:ea typeface="ＭＳ Ｐゴシック" charset="0"/>
                          <a:cs typeface="Arial" charset="0"/>
                        </a:rPr>
                        <a:t>, mais de façon progressive et modeste sur des projets simples. Des projets complets (conception, réalisation, validation) sont attendus en classe de 3</a:t>
                      </a:r>
                      <a:r>
                        <a:rPr kumimoji="0" lang="fr-FR" sz="2000" b="1" i="0" u="none" strike="noStrike" cap="none" normalizeH="0" baseline="30000">
                          <a:ln>
                            <a:noFill/>
                          </a:ln>
                          <a:solidFill>
                            <a:srgbClr val="000000"/>
                          </a:solidFill>
                          <a:effectLst/>
                          <a:latin typeface="Calibri" charset="0"/>
                          <a:ea typeface="ＭＳ Ｐゴシック" charset="0"/>
                          <a:cs typeface="Arial" charset="0"/>
                        </a:rPr>
                        <a:t>ème</a:t>
                      </a:r>
                      <a:r>
                        <a:rPr kumimoji="0" lang="fr-FR" sz="2000" b="1" i="0" u="none" strike="noStrike" cap="none" normalizeH="0" baseline="0">
                          <a:ln>
                            <a:noFill/>
                          </a:ln>
                          <a:solidFill>
                            <a:srgbClr val="000000"/>
                          </a:solidFill>
                          <a:effectLst/>
                          <a:latin typeface="Calibri" charset="0"/>
                          <a:ea typeface="ＭＳ Ｐゴシック" charset="0"/>
                          <a:cs typeface="Arial" charset="0"/>
                        </a:rPr>
                        <a:t>.</a:t>
                      </a:r>
                    </a:p>
                  </a:txBody>
                  <a:tcPr marL="9525" marR="9525" marT="9521"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49479143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331913" y="549275"/>
            <a:ext cx="7343775" cy="719138"/>
          </a:xfrm>
        </p:spPr>
        <p:txBody>
          <a:bodyPr/>
          <a:lstStyle/>
          <a:p>
            <a:r>
              <a:rPr lang="fr-FR" sz="2000" cap="none">
                <a:latin typeface="Calibri" charset="0"/>
              </a:rPr>
              <a:t>DES THÈMES DE SÉQUENCE QUI PEUVENT ÊTRE RÉ-EXPLOITÉS</a:t>
            </a:r>
          </a:p>
        </p:txBody>
      </p:sp>
      <p:graphicFrame>
        <p:nvGraphicFramePr>
          <p:cNvPr id="3" name="Tableau 2"/>
          <p:cNvGraphicFramePr>
            <a:graphicFrameLocks noGrp="1"/>
          </p:cNvGraphicFramePr>
          <p:nvPr/>
        </p:nvGraphicFramePr>
        <p:xfrm>
          <a:off x="1042988" y="1484313"/>
          <a:ext cx="4321175" cy="4894266"/>
        </p:xfrm>
        <a:graphic>
          <a:graphicData uri="http://schemas.openxmlformats.org/drawingml/2006/table">
            <a:tbl>
              <a:tblPr/>
              <a:tblGrid>
                <a:gridCol w="4321175">
                  <a:extLst>
                    <a:ext uri="{9D8B030D-6E8A-4147-A177-3AD203B41FA5}">
                      <a16:colId xmlns:a16="http://schemas.microsoft.com/office/drawing/2014/main" val="20000"/>
                    </a:ext>
                  </a:extLst>
                </a:gridCol>
              </a:tblGrid>
              <a:tr h="263525">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100" b="1" i="0" u="none" strike="noStrike" cap="none" normalizeH="0" baseline="0">
                          <a:ln>
                            <a:noFill/>
                          </a:ln>
                          <a:solidFill>
                            <a:srgbClr val="000000"/>
                          </a:solidFill>
                          <a:effectLst/>
                          <a:latin typeface="Arial" charset="0"/>
                          <a:ea typeface="ＭＳ Ｐゴシック" charset="0"/>
                          <a:cs typeface="Arial" charset="0"/>
                        </a:rPr>
                        <a:t>1) Aménager un espace</a:t>
                      </a:r>
                    </a:p>
                  </a:txBody>
                  <a:tcPr marL="9527" marR="9527"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8DB4E2"/>
                    </a:solidFill>
                  </a:tcPr>
                </a:tc>
                <a:extLst>
                  <a:ext uri="{0D108BD9-81ED-4DB2-BD59-A6C34878D82A}">
                    <a16:rowId xmlns:a16="http://schemas.microsoft.com/office/drawing/2014/main" val="10000"/>
                  </a:ext>
                </a:extLst>
              </a:tr>
              <a:tr h="512763">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100" b="1" i="0" u="none" strike="noStrike" cap="none" normalizeH="0" baseline="0">
                          <a:ln>
                            <a:noFill/>
                          </a:ln>
                          <a:solidFill>
                            <a:srgbClr val="000000"/>
                          </a:solidFill>
                          <a:effectLst/>
                          <a:latin typeface="Arial" charset="0"/>
                          <a:ea typeface="ＭＳ Ｐゴシック" charset="0"/>
                          <a:cs typeface="Arial" charset="0"/>
                        </a:rPr>
                        <a:t>2) Assurer le confort dans une habitation</a:t>
                      </a:r>
                    </a:p>
                  </a:txBody>
                  <a:tcPr marL="9527" marR="9527"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AEEF3"/>
                    </a:solidFill>
                  </a:tcPr>
                </a:tc>
                <a:extLst>
                  <a:ext uri="{0D108BD9-81ED-4DB2-BD59-A6C34878D82A}">
                    <a16:rowId xmlns:a16="http://schemas.microsoft.com/office/drawing/2014/main" val="10001"/>
                  </a:ext>
                </a:extLst>
              </a:tr>
              <a:tr h="512763">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100" b="1" i="0" u="none" strike="noStrike" cap="none" normalizeH="0" baseline="0">
                          <a:ln>
                            <a:noFill/>
                          </a:ln>
                          <a:solidFill>
                            <a:srgbClr val="000000"/>
                          </a:solidFill>
                          <a:effectLst/>
                          <a:latin typeface="Arial" charset="0"/>
                          <a:ea typeface="ＭＳ Ｐゴシック" charset="0"/>
                          <a:cs typeface="Arial" charset="0"/>
                        </a:rPr>
                        <a:t>3) Identifier les particularités d'un ouvrage d'art</a:t>
                      </a:r>
                    </a:p>
                  </a:txBody>
                  <a:tcPr marL="9527" marR="9527"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8DB4E2"/>
                    </a:solidFill>
                  </a:tcPr>
                </a:tc>
                <a:extLst>
                  <a:ext uri="{0D108BD9-81ED-4DB2-BD59-A6C34878D82A}">
                    <a16:rowId xmlns:a16="http://schemas.microsoft.com/office/drawing/2014/main" val="10002"/>
                  </a:ext>
                </a:extLst>
              </a:tr>
              <a:tr h="512763">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100" b="1" i="0" u="none" strike="noStrike" cap="none" normalizeH="0" baseline="0">
                          <a:ln>
                            <a:noFill/>
                          </a:ln>
                          <a:solidFill>
                            <a:srgbClr val="000000"/>
                          </a:solidFill>
                          <a:effectLst/>
                          <a:latin typeface="Arial" charset="0"/>
                          <a:ea typeface="ＭＳ Ｐゴシック" charset="0"/>
                          <a:cs typeface="Arial" charset="0"/>
                        </a:rPr>
                        <a:t>4) Rendre une construction robuste et stable</a:t>
                      </a:r>
                    </a:p>
                  </a:txBody>
                  <a:tcPr marL="9527" marR="9527"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AEEF3"/>
                    </a:solidFill>
                  </a:tcPr>
                </a:tc>
                <a:extLst>
                  <a:ext uri="{0D108BD9-81ED-4DB2-BD59-A6C34878D82A}">
                    <a16:rowId xmlns:a16="http://schemas.microsoft.com/office/drawing/2014/main" val="10003"/>
                  </a:ext>
                </a:extLst>
              </a:tr>
              <a:tr h="512763">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100" b="1" i="0" u="none" strike="noStrike" cap="none" normalizeH="0" baseline="0">
                          <a:ln>
                            <a:noFill/>
                          </a:ln>
                          <a:solidFill>
                            <a:srgbClr val="000000"/>
                          </a:solidFill>
                          <a:effectLst/>
                          <a:latin typeface="Arial" charset="0"/>
                          <a:ea typeface="ＭＳ Ｐゴシック" charset="0"/>
                          <a:cs typeface="Arial" charset="0"/>
                        </a:rPr>
                        <a:t>5) Produire, distribuer et convertir une énergie</a:t>
                      </a:r>
                    </a:p>
                  </a:txBody>
                  <a:tcPr marL="9527" marR="9527"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8DB4E2"/>
                    </a:solidFill>
                  </a:tcPr>
                </a:tc>
                <a:extLst>
                  <a:ext uri="{0D108BD9-81ED-4DB2-BD59-A6C34878D82A}">
                    <a16:rowId xmlns:a16="http://schemas.microsoft.com/office/drawing/2014/main" val="10004"/>
                  </a:ext>
                </a:extLst>
              </a:tr>
              <a:tr h="763588">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100" b="1" i="0" u="none" strike="noStrike" cap="none" normalizeH="0" baseline="0">
                          <a:ln>
                            <a:noFill/>
                          </a:ln>
                          <a:solidFill>
                            <a:srgbClr val="000000"/>
                          </a:solidFill>
                          <a:effectLst/>
                          <a:latin typeface="Arial" charset="0"/>
                          <a:ea typeface="ＭＳ Ｐゴシック" charset="0"/>
                          <a:cs typeface="Arial" charset="0"/>
                        </a:rPr>
                        <a:t>6) Préserver les ressources (économiser l'énergie et préserver l'environnement)</a:t>
                      </a:r>
                    </a:p>
                  </a:txBody>
                  <a:tcPr marL="9527" marR="9527"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AEEF3"/>
                    </a:solidFill>
                  </a:tcPr>
                </a:tc>
                <a:extLst>
                  <a:ext uri="{0D108BD9-81ED-4DB2-BD59-A6C34878D82A}">
                    <a16:rowId xmlns:a16="http://schemas.microsoft.com/office/drawing/2014/main" val="10005"/>
                  </a:ext>
                </a:extLst>
              </a:tr>
              <a:tr h="263525">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100" b="1" i="0" u="none" strike="noStrike" cap="none" normalizeH="0" baseline="0">
                          <a:ln>
                            <a:noFill/>
                          </a:ln>
                          <a:solidFill>
                            <a:srgbClr val="000000"/>
                          </a:solidFill>
                          <a:effectLst/>
                          <a:latin typeface="Arial" charset="0"/>
                          <a:ea typeface="ＭＳ Ｐゴシック" charset="0"/>
                          <a:cs typeface="Arial" charset="0"/>
                        </a:rPr>
                        <a:t>7) Programmer un objet</a:t>
                      </a:r>
                    </a:p>
                  </a:txBody>
                  <a:tcPr marL="9527" marR="9527"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8DB4E2"/>
                    </a:solidFill>
                  </a:tcPr>
                </a:tc>
                <a:extLst>
                  <a:ext uri="{0D108BD9-81ED-4DB2-BD59-A6C34878D82A}">
                    <a16:rowId xmlns:a16="http://schemas.microsoft.com/office/drawing/2014/main" val="10006"/>
                  </a:ext>
                </a:extLst>
              </a:tr>
              <a:tr h="512763">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100" b="1" i="0" u="none" strike="noStrike" cap="none" normalizeH="0" baseline="0">
                          <a:ln>
                            <a:noFill/>
                          </a:ln>
                          <a:solidFill>
                            <a:srgbClr val="000000"/>
                          </a:solidFill>
                          <a:effectLst/>
                          <a:latin typeface="Arial" charset="0"/>
                          <a:ea typeface="ＭＳ Ｐゴシック" charset="0"/>
                          <a:cs typeface="Arial" charset="0"/>
                        </a:rPr>
                        <a:t>8) Acquérir et transmettre des informations ou des données</a:t>
                      </a:r>
                    </a:p>
                  </a:txBody>
                  <a:tcPr marL="9527" marR="9527"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DAEEF3"/>
                    </a:solidFill>
                  </a:tcPr>
                </a:tc>
                <a:extLst>
                  <a:ext uri="{0D108BD9-81ED-4DB2-BD59-A6C34878D82A}">
                    <a16:rowId xmlns:a16="http://schemas.microsoft.com/office/drawing/2014/main" val="10007"/>
                  </a:ext>
                </a:extLst>
              </a:tr>
              <a:tr h="512763">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100" b="1" i="0" u="none" strike="noStrike" cap="none" normalizeH="0" baseline="0">
                          <a:ln>
                            <a:noFill/>
                          </a:ln>
                          <a:solidFill>
                            <a:srgbClr val="000000"/>
                          </a:solidFill>
                          <a:effectLst/>
                          <a:latin typeface="Arial" charset="0"/>
                          <a:ea typeface="ＭＳ Ｐゴシック" charset="0"/>
                          <a:cs typeface="Arial" charset="0"/>
                        </a:rPr>
                        <a:t>9) Préserver la santé et assister l'homme</a:t>
                      </a:r>
                    </a:p>
                  </a:txBody>
                  <a:tcPr marL="9527" marR="9527"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8DB4E2"/>
                    </a:solidFill>
                  </a:tcPr>
                </a:tc>
                <a:extLst>
                  <a:ext uri="{0D108BD9-81ED-4DB2-BD59-A6C34878D82A}">
                    <a16:rowId xmlns:a16="http://schemas.microsoft.com/office/drawing/2014/main" val="10008"/>
                  </a:ext>
                </a:extLst>
              </a:tr>
              <a:tr h="263525">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100" b="1" i="0" u="none" strike="noStrike" cap="none" normalizeH="0" baseline="0">
                          <a:ln>
                            <a:noFill/>
                          </a:ln>
                          <a:solidFill>
                            <a:srgbClr val="000000"/>
                          </a:solidFill>
                          <a:effectLst/>
                          <a:latin typeface="Arial" charset="0"/>
                          <a:ea typeface="ＭＳ Ｐゴシック" charset="0"/>
                          <a:cs typeface="Arial" charset="0"/>
                        </a:rPr>
                        <a:t>10) Identifier l'évolution des objets</a:t>
                      </a:r>
                    </a:p>
                  </a:txBody>
                  <a:tcPr marL="9527" marR="9527"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C5D9F1"/>
                    </a:solidFill>
                  </a:tcPr>
                </a:tc>
                <a:extLst>
                  <a:ext uri="{0D108BD9-81ED-4DB2-BD59-A6C34878D82A}">
                    <a16:rowId xmlns:a16="http://schemas.microsoft.com/office/drawing/2014/main" val="10009"/>
                  </a:ext>
                </a:extLst>
              </a:tr>
              <a:tr h="263525">
                <a:tc>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100" b="1" i="0" u="none" strike="noStrike" cap="none" normalizeH="0" baseline="0">
                          <a:ln>
                            <a:noFill/>
                          </a:ln>
                          <a:solidFill>
                            <a:srgbClr val="000000"/>
                          </a:solidFill>
                          <a:effectLst/>
                          <a:latin typeface="Arial" charset="0"/>
                          <a:ea typeface="ＭＳ Ｐゴシック" charset="0"/>
                          <a:cs typeface="Arial" charset="0"/>
                        </a:rPr>
                        <a:t>11) Se déplacer sur terre, air, mer</a:t>
                      </a:r>
                    </a:p>
                  </a:txBody>
                  <a:tcPr marL="9527" marR="9527"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8DB4E2"/>
                    </a:solidFill>
                  </a:tcPr>
                </a:tc>
                <a:extLst>
                  <a:ext uri="{0D108BD9-81ED-4DB2-BD59-A6C34878D82A}">
                    <a16:rowId xmlns:a16="http://schemas.microsoft.com/office/drawing/2014/main" val="10010"/>
                  </a:ext>
                </a:extLst>
              </a:tr>
            </a:tbl>
          </a:graphicData>
        </a:graphic>
      </p:graphicFrame>
      <p:sp>
        <p:nvSpPr>
          <p:cNvPr id="4" name="Accolade fermante 3"/>
          <p:cNvSpPr>
            <a:spLocks/>
          </p:cNvSpPr>
          <p:nvPr/>
        </p:nvSpPr>
        <p:spPr bwMode="auto">
          <a:xfrm>
            <a:off x="5603875" y="1557338"/>
            <a:ext cx="360363" cy="2879725"/>
          </a:xfrm>
          <a:prstGeom prst="rightBrace">
            <a:avLst>
              <a:gd name="adj1" fmla="val 0"/>
              <a:gd name="adj2" fmla="val 50000"/>
            </a:avLst>
          </a:prstGeom>
          <a:noFill/>
          <a:ln w="25400">
            <a:solidFill>
              <a:schemeClr val="accent1"/>
            </a:solidFill>
            <a:round/>
            <a:headEnd/>
            <a:tailEnd/>
          </a:ln>
          <a:effectLst>
            <a:outerShdw blurRad="40000" dist="20000" dir="5400000" rotWithShape="0">
              <a:srgbClr val="000000">
                <a:alpha val="37999"/>
              </a:srgbClr>
            </a:outerShdw>
          </a:effectLst>
          <a:extLst>
            <a:ext uri="{909E8E84-426E-40dd-AFC4-6F175D3DCCD1}">
              <a14:hiddenFill xmlns="" xmlns:a14="http://schemas.microsoft.com/office/drawing/2010/main">
                <a:solidFill>
                  <a:srgbClr val="FFFFFF"/>
                </a:solidFill>
              </a14:hiddenFill>
            </a:ext>
          </a:extLst>
        </p:spPr>
        <p:txBody>
          <a:bodyPr anchor="ctr"/>
          <a:lstStyle/>
          <a:p>
            <a:pPr algn="ctr">
              <a:defRPr/>
            </a:pPr>
            <a:endParaRPr lang="fr-FR">
              <a:latin typeface="+mn-lt"/>
              <a:ea typeface="+mn-ea"/>
              <a:cs typeface="+mn-cs"/>
            </a:endParaRPr>
          </a:p>
        </p:txBody>
      </p:sp>
      <p:sp>
        <p:nvSpPr>
          <p:cNvPr id="30750" name="ZoneTexte 4"/>
          <p:cNvSpPr txBox="1">
            <a:spLocks noChangeArrowheads="1"/>
          </p:cNvSpPr>
          <p:nvPr/>
        </p:nvSpPr>
        <p:spPr bwMode="auto">
          <a:xfrm>
            <a:off x="6211888" y="2813050"/>
            <a:ext cx="2160587" cy="36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charset="0"/>
                <a:ea typeface="ＭＳ Ｐゴシック" charset="0"/>
                <a:cs typeface="ＭＳ Ｐゴシック" charset="0"/>
              </a:defRPr>
            </a:lvl1pPr>
            <a:lvl2pPr>
              <a:defRPr sz="2800">
                <a:solidFill>
                  <a:schemeClr val="tx1"/>
                </a:solidFill>
                <a:latin typeface="Calibri" charset="0"/>
                <a:ea typeface="ＭＳ Ｐゴシック" charset="0"/>
              </a:defRPr>
            </a:lvl2pPr>
            <a:lvl3pPr>
              <a:defRPr sz="2400">
                <a:solidFill>
                  <a:schemeClr val="tx1"/>
                </a:solidFill>
                <a:latin typeface="Calibri" charset="0"/>
                <a:ea typeface="ＭＳ Ｐゴシック" charset="0"/>
              </a:defRPr>
            </a:lvl3pPr>
            <a:lvl4pPr>
              <a:defRPr sz="2000">
                <a:solidFill>
                  <a:schemeClr val="tx1"/>
                </a:solidFill>
                <a:latin typeface="Calibri" charset="0"/>
                <a:ea typeface="ＭＳ Ｐゴシック" charset="0"/>
              </a:defRPr>
            </a:lvl4pPr>
            <a:lvl5pPr>
              <a:defRPr sz="2000">
                <a:solidFill>
                  <a:schemeClr val="tx1"/>
                </a:solidFill>
                <a:latin typeface="Calibri" charset="0"/>
                <a:ea typeface="ＭＳ Ｐゴシック" charset="0"/>
              </a:defRPr>
            </a:lvl5pPr>
            <a:lvl6pPr eaLnBrk="0" fontAlgn="base" hangingPunct="0">
              <a:spcAft>
                <a:spcPct val="0"/>
              </a:spcAft>
              <a:buFont typeface="Arial" charset="0"/>
              <a:buChar char="»"/>
              <a:defRPr sz="2000">
                <a:solidFill>
                  <a:schemeClr val="tx1"/>
                </a:solidFill>
                <a:latin typeface="Calibri" charset="0"/>
                <a:ea typeface="ＭＳ Ｐゴシック" charset="0"/>
              </a:defRPr>
            </a:lvl6pPr>
            <a:lvl7pPr eaLnBrk="0" fontAlgn="base" hangingPunct="0">
              <a:spcAft>
                <a:spcPct val="0"/>
              </a:spcAft>
              <a:buFont typeface="Arial" charset="0"/>
              <a:buChar char="»"/>
              <a:defRPr sz="2000">
                <a:solidFill>
                  <a:schemeClr val="tx1"/>
                </a:solidFill>
                <a:latin typeface="Calibri" charset="0"/>
                <a:ea typeface="ＭＳ Ｐゴシック" charset="0"/>
              </a:defRPr>
            </a:lvl7pPr>
            <a:lvl8pPr eaLnBrk="0" fontAlgn="base" hangingPunct="0">
              <a:spcAft>
                <a:spcPct val="0"/>
              </a:spcAft>
              <a:buFont typeface="Arial" charset="0"/>
              <a:buChar char="»"/>
              <a:defRPr sz="2000">
                <a:solidFill>
                  <a:schemeClr val="tx1"/>
                </a:solidFill>
                <a:latin typeface="Calibri" charset="0"/>
                <a:ea typeface="ＭＳ Ｐゴシック" charset="0"/>
              </a:defRPr>
            </a:lvl8pPr>
            <a:lvl9pPr eaLnBrk="0" fontAlgn="base" hangingPunct="0">
              <a:spcAft>
                <a:spcPct val="0"/>
              </a:spcAft>
              <a:buFont typeface="Arial" charset="0"/>
              <a:buChar char="»"/>
              <a:defRPr sz="2000">
                <a:solidFill>
                  <a:schemeClr val="tx1"/>
                </a:solidFill>
                <a:latin typeface="Calibri" charset="0"/>
                <a:ea typeface="ＭＳ Ｐゴシック" charset="0"/>
              </a:defRPr>
            </a:lvl9pPr>
          </a:lstStyle>
          <a:p>
            <a:r>
              <a:rPr lang="fr-FR" sz="1800">
                <a:cs typeface="Arial" charset="0"/>
              </a:rPr>
              <a:t>CONNU</a:t>
            </a:r>
          </a:p>
        </p:txBody>
      </p:sp>
      <p:sp>
        <p:nvSpPr>
          <p:cNvPr id="6" name="Accolade fermante 5"/>
          <p:cNvSpPr>
            <a:spLocks/>
          </p:cNvSpPr>
          <p:nvPr/>
        </p:nvSpPr>
        <p:spPr bwMode="auto">
          <a:xfrm>
            <a:off x="5603875" y="4652963"/>
            <a:ext cx="360363" cy="576262"/>
          </a:xfrm>
          <a:prstGeom prst="rightBrace">
            <a:avLst>
              <a:gd name="adj1" fmla="val 8336"/>
              <a:gd name="adj2" fmla="val 50000"/>
            </a:avLst>
          </a:prstGeom>
          <a:noFill/>
          <a:ln w="25400">
            <a:solidFill>
              <a:schemeClr val="accent1"/>
            </a:solidFill>
            <a:round/>
            <a:headEnd/>
            <a:tailEnd/>
          </a:ln>
          <a:effectLst>
            <a:outerShdw blurRad="40000" dist="20000" dir="5400000" rotWithShape="0">
              <a:srgbClr val="000000">
                <a:alpha val="37999"/>
              </a:srgbClr>
            </a:outerShdw>
          </a:effectLst>
          <a:extLst>
            <a:ext uri="{909E8E84-426E-40dd-AFC4-6F175D3DCCD1}">
              <a14:hiddenFill xmlns="" xmlns:a14="http://schemas.microsoft.com/office/drawing/2010/main">
                <a:solidFill>
                  <a:srgbClr val="FFFFFF"/>
                </a:solidFill>
              </a14:hiddenFill>
            </a:ext>
          </a:extLst>
        </p:spPr>
        <p:txBody>
          <a:bodyPr anchor="ctr"/>
          <a:lstStyle/>
          <a:p>
            <a:pPr algn="ctr">
              <a:defRPr/>
            </a:pPr>
            <a:endParaRPr lang="fr-FR">
              <a:latin typeface="+mn-lt"/>
              <a:ea typeface="+mn-ea"/>
              <a:cs typeface="+mn-cs"/>
            </a:endParaRPr>
          </a:p>
        </p:txBody>
      </p:sp>
      <p:sp>
        <p:nvSpPr>
          <p:cNvPr id="30752" name="ZoneTexte 6"/>
          <p:cNvSpPr txBox="1">
            <a:spLocks noChangeArrowheads="1"/>
          </p:cNvSpPr>
          <p:nvPr/>
        </p:nvSpPr>
        <p:spPr bwMode="auto">
          <a:xfrm>
            <a:off x="6156325" y="4756150"/>
            <a:ext cx="1728788"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charset="0"/>
                <a:ea typeface="ＭＳ Ｐゴシック" charset="0"/>
                <a:cs typeface="ＭＳ Ｐゴシック" charset="0"/>
              </a:defRPr>
            </a:lvl1pPr>
            <a:lvl2pPr>
              <a:defRPr sz="2800">
                <a:solidFill>
                  <a:schemeClr val="tx1"/>
                </a:solidFill>
                <a:latin typeface="Calibri" charset="0"/>
                <a:ea typeface="ＭＳ Ｐゴシック" charset="0"/>
              </a:defRPr>
            </a:lvl2pPr>
            <a:lvl3pPr>
              <a:defRPr sz="2400">
                <a:solidFill>
                  <a:schemeClr val="tx1"/>
                </a:solidFill>
                <a:latin typeface="Calibri" charset="0"/>
                <a:ea typeface="ＭＳ Ｐゴシック" charset="0"/>
              </a:defRPr>
            </a:lvl3pPr>
            <a:lvl4pPr>
              <a:defRPr sz="2000">
                <a:solidFill>
                  <a:schemeClr val="tx1"/>
                </a:solidFill>
                <a:latin typeface="Calibri" charset="0"/>
                <a:ea typeface="ＭＳ Ｐゴシック" charset="0"/>
              </a:defRPr>
            </a:lvl4pPr>
            <a:lvl5pPr>
              <a:defRPr sz="2000">
                <a:solidFill>
                  <a:schemeClr val="tx1"/>
                </a:solidFill>
                <a:latin typeface="Calibri" charset="0"/>
                <a:ea typeface="ＭＳ Ｐゴシック" charset="0"/>
              </a:defRPr>
            </a:lvl5pPr>
            <a:lvl6pPr eaLnBrk="0" fontAlgn="base" hangingPunct="0">
              <a:spcAft>
                <a:spcPct val="0"/>
              </a:spcAft>
              <a:buFont typeface="Arial" charset="0"/>
              <a:buChar char="»"/>
              <a:defRPr sz="2000">
                <a:solidFill>
                  <a:schemeClr val="tx1"/>
                </a:solidFill>
                <a:latin typeface="Calibri" charset="0"/>
                <a:ea typeface="ＭＳ Ｐゴシック" charset="0"/>
              </a:defRPr>
            </a:lvl6pPr>
            <a:lvl7pPr eaLnBrk="0" fontAlgn="base" hangingPunct="0">
              <a:spcAft>
                <a:spcPct val="0"/>
              </a:spcAft>
              <a:buFont typeface="Arial" charset="0"/>
              <a:buChar char="»"/>
              <a:defRPr sz="2000">
                <a:solidFill>
                  <a:schemeClr val="tx1"/>
                </a:solidFill>
                <a:latin typeface="Calibri" charset="0"/>
                <a:ea typeface="ＭＳ Ｐゴシック" charset="0"/>
              </a:defRPr>
            </a:lvl7pPr>
            <a:lvl8pPr eaLnBrk="0" fontAlgn="base" hangingPunct="0">
              <a:spcAft>
                <a:spcPct val="0"/>
              </a:spcAft>
              <a:buFont typeface="Arial" charset="0"/>
              <a:buChar char="»"/>
              <a:defRPr sz="2000">
                <a:solidFill>
                  <a:schemeClr val="tx1"/>
                </a:solidFill>
                <a:latin typeface="Calibri" charset="0"/>
                <a:ea typeface="ＭＳ Ｐゴシック" charset="0"/>
              </a:defRPr>
            </a:lvl8pPr>
            <a:lvl9pPr eaLnBrk="0" fontAlgn="base" hangingPunct="0">
              <a:spcAft>
                <a:spcPct val="0"/>
              </a:spcAft>
              <a:buFont typeface="Arial" charset="0"/>
              <a:buChar char="»"/>
              <a:defRPr sz="2000">
                <a:solidFill>
                  <a:schemeClr val="tx1"/>
                </a:solidFill>
                <a:latin typeface="Calibri" charset="0"/>
                <a:ea typeface="ＭＳ Ｐゴシック" charset="0"/>
              </a:defRPr>
            </a:lvl9pPr>
          </a:lstStyle>
          <a:p>
            <a:r>
              <a:rPr lang="fr-FR" sz="1800">
                <a:cs typeface="Arial" charset="0"/>
              </a:rPr>
              <a:t>A développer</a:t>
            </a:r>
          </a:p>
        </p:txBody>
      </p:sp>
      <p:sp>
        <p:nvSpPr>
          <p:cNvPr id="8" name="Accolade fermante 7"/>
          <p:cNvSpPr>
            <a:spLocks/>
          </p:cNvSpPr>
          <p:nvPr/>
        </p:nvSpPr>
        <p:spPr bwMode="auto">
          <a:xfrm>
            <a:off x="5603875" y="5876925"/>
            <a:ext cx="360363" cy="431800"/>
          </a:xfrm>
          <a:prstGeom prst="rightBrace">
            <a:avLst>
              <a:gd name="adj1" fmla="val 8332"/>
              <a:gd name="adj2" fmla="val 50000"/>
            </a:avLst>
          </a:prstGeom>
          <a:noFill/>
          <a:ln w="25400">
            <a:solidFill>
              <a:schemeClr val="accent1"/>
            </a:solidFill>
            <a:round/>
            <a:headEnd/>
            <a:tailEnd/>
          </a:ln>
          <a:effectLst>
            <a:outerShdw blurRad="40000" dist="20000" dir="5400000" rotWithShape="0">
              <a:srgbClr val="000000">
                <a:alpha val="37999"/>
              </a:srgbClr>
            </a:outerShdw>
          </a:effectLst>
          <a:extLst>
            <a:ext uri="{909E8E84-426E-40dd-AFC4-6F175D3DCCD1}">
              <a14:hiddenFill xmlns="" xmlns:a14="http://schemas.microsoft.com/office/drawing/2010/main">
                <a:solidFill>
                  <a:srgbClr val="FFFFFF"/>
                </a:solidFill>
              </a14:hiddenFill>
            </a:ext>
          </a:extLst>
        </p:spPr>
        <p:txBody>
          <a:bodyPr anchor="ctr"/>
          <a:lstStyle/>
          <a:p>
            <a:pPr algn="ctr">
              <a:defRPr/>
            </a:pPr>
            <a:endParaRPr lang="fr-FR">
              <a:latin typeface="+mn-lt"/>
              <a:ea typeface="+mn-ea"/>
              <a:cs typeface="+mn-cs"/>
            </a:endParaRPr>
          </a:p>
        </p:txBody>
      </p:sp>
      <p:sp>
        <p:nvSpPr>
          <p:cNvPr id="30754" name="ZoneTexte 8"/>
          <p:cNvSpPr txBox="1">
            <a:spLocks noChangeArrowheads="1"/>
          </p:cNvSpPr>
          <p:nvPr/>
        </p:nvSpPr>
        <p:spPr bwMode="auto">
          <a:xfrm>
            <a:off x="6211888" y="5908675"/>
            <a:ext cx="2160587"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charset="0"/>
                <a:ea typeface="ＭＳ Ｐゴシック" charset="0"/>
                <a:cs typeface="ＭＳ Ｐゴシック" charset="0"/>
              </a:defRPr>
            </a:lvl1pPr>
            <a:lvl2pPr>
              <a:defRPr sz="2800">
                <a:solidFill>
                  <a:schemeClr val="tx1"/>
                </a:solidFill>
                <a:latin typeface="Calibri" charset="0"/>
                <a:ea typeface="ＭＳ Ｐゴシック" charset="0"/>
              </a:defRPr>
            </a:lvl2pPr>
            <a:lvl3pPr>
              <a:defRPr sz="2400">
                <a:solidFill>
                  <a:schemeClr val="tx1"/>
                </a:solidFill>
                <a:latin typeface="Calibri" charset="0"/>
                <a:ea typeface="ＭＳ Ｐゴシック" charset="0"/>
              </a:defRPr>
            </a:lvl3pPr>
            <a:lvl4pPr>
              <a:defRPr sz="2000">
                <a:solidFill>
                  <a:schemeClr val="tx1"/>
                </a:solidFill>
                <a:latin typeface="Calibri" charset="0"/>
                <a:ea typeface="ＭＳ Ｐゴシック" charset="0"/>
              </a:defRPr>
            </a:lvl4pPr>
            <a:lvl5pPr>
              <a:defRPr sz="2000">
                <a:solidFill>
                  <a:schemeClr val="tx1"/>
                </a:solidFill>
                <a:latin typeface="Calibri" charset="0"/>
                <a:ea typeface="ＭＳ Ｐゴシック" charset="0"/>
              </a:defRPr>
            </a:lvl5pPr>
            <a:lvl6pPr eaLnBrk="0" fontAlgn="base" hangingPunct="0">
              <a:spcAft>
                <a:spcPct val="0"/>
              </a:spcAft>
              <a:buFont typeface="Arial" charset="0"/>
              <a:buChar char="»"/>
              <a:defRPr sz="2000">
                <a:solidFill>
                  <a:schemeClr val="tx1"/>
                </a:solidFill>
                <a:latin typeface="Calibri" charset="0"/>
                <a:ea typeface="ＭＳ Ｐゴシック" charset="0"/>
              </a:defRPr>
            </a:lvl6pPr>
            <a:lvl7pPr eaLnBrk="0" fontAlgn="base" hangingPunct="0">
              <a:spcAft>
                <a:spcPct val="0"/>
              </a:spcAft>
              <a:buFont typeface="Arial" charset="0"/>
              <a:buChar char="»"/>
              <a:defRPr sz="2000">
                <a:solidFill>
                  <a:schemeClr val="tx1"/>
                </a:solidFill>
                <a:latin typeface="Calibri" charset="0"/>
                <a:ea typeface="ＭＳ Ｐゴシック" charset="0"/>
              </a:defRPr>
            </a:lvl7pPr>
            <a:lvl8pPr eaLnBrk="0" fontAlgn="base" hangingPunct="0">
              <a:spcAft>
                <a:spcPct val="0"/>
              </a:spcAft>
              <a:buFont typeface="Arial" charset="0"/>
              <a:buChar char="»"/>
              <a:defRPr sz="2000">
                <a:solidFill>
                  <a:schemeClr val="tx1"/>
                </a:solidFill>
                <a:latin typeface="Calibri" charset="0"/>
                <a:ea typeface="ＭＳ Ｐゴシック" charset="0"/>
              </a:defRPr>
            </a:lvl8pPr>
            <a:lvl9pPr eaLnBrk="0" fontAlgn="base" hangingPunct="0">
              <a:spcAft>
                <a:spcPct val="0"/>
              </a:spcAft>
              <a:buFont typeface="Arial" charset="0"/>
              <a:buChar char="»"/>
              <a:defRPr sz="2000">
                <a:solidFill>
                  <a:schemeClr val="tx1"/>
                </a:solidFill>
                <a:latin typeface="Calibri" charset="0"/>
                <a:ea typeface="ＭＳ Ｐゴシック" charset="0"/>
              </a:defRPr>
            </a:lvl9pPr>
          </a:lstStyle>
          <a:p>
            <a:r>
              <a:rPr lang="fr-FR" sz="1800">
                <a:cs typeface="Arial" charset="0"/>
              </a:rPr>
              <a:t>CONNU</a:t>
            </a:r>
          </a:p>
        </p:txBody>
      </p:sp>
      <p:sp>
        <p:nvSpPr>
          <p:cNvPr id="30755" name="ZoneTexte 9"/>
          <p:cNvSpPr txBox="1">
            <a:spLocks noChangeArrowheads="1"/>
          </p:cNvSpPr>
          <p:nvPr/>
        </p:nvSpPr>
        <p:spPr bwMode="auto">
          <a:xfrm>
            <a:off x="6227763" y="5440363"/>
            <a:ext cx="2568575" cy="36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charset="0"/>
                <a:ea typeface="ＭＳ Ｐゴシック" charset="0"/>
                <a:cs typeface="ＭＳ Ｐゴシック" charset="0"/>
              </a:defRPr>
            </a:lvl1pPr>
            <a:lvl2pPr>
              <a:defRPr sz="2800">
                <a:solidFill>
                  <a:schemeClr val="tx1"/>
                </a:solidFill>
                <a:latin typeface="Calibri" charset="0"/>
                <a:ea typeface="ＭＳ Ｐゴシック" charset="0"/>
              </a:defRPr>
            </a:lvl2pPr>
            <a:lvl3pPr>
              <a:defRPr sz="2400">
                <a:solidFill>
                  <a:schemeClr val="tx1"/>
                </a:solidFill>
                <a:latin typeface="Calibri" charset="0"/>
                <a:ea typeface="ＭＳ Ｐゴシック" charset="0"/>
              </a:defRPr>
            </a:lvl3pPr>
            <a:lvl4pPr>
              <a:defRPr sz="2000">
                <a:solidFill>
                  <a:schemeClr val="tx1"/>
                </a:solidFill>
                <a:latin typeface="Calibri" charset="0"/>
                <a:ea typeface="ＭＳ Ｐゴシック" charset="0"/>
              </a:defRPr>
            </a:lvl4pPr>
            <a:lvl5pPr>
              <a:defRPr sz="2000">
                <a:solidFill>
                  <a:schemeClr val="tx1"/>
                </a:solidFill>
                <a:latin typeface="Calibri" charset="0"/>
                <a:ea typeface="ＭＳ Ｐゴシック" charset="0"/>
              </a:defRPr>
            </a:lvl5pPr>
            <a:lvl6pPr eaLnBrk="0" fontAlgn="base" hangingPunct="0">
              <a:spcAft>
                <a:spcPct val="0"/>
              </a:spcAft>
              <a:buFont typeface="Arial" charset="0"/>
              <a:buChar char="»"/>
              <a:defRPr sz="2000">
                <a:solidFill>
                  <a:schemeClr val="tx1"/>
                </a:solidFill>
                <a:latin typeface="Calibri" charset="0"/>
                <a:ea typeface="ＭＳ Ｐゴシック" charset="0"/>
              </a:defRPr>
            </a:lvl6pPr>
            <a:lvl7pPr eaLnBrk="0" fontAlgn="base" hangingPunct="0">
              <a:spcAft>
                <a:spcPct val="0"/>
              </a:spcAft>
              <a:buFont typeface="Arial" charset="0"/>
              <a:buChar char="»"/>
              <a:defRPr sz="2000">
                <a:solidFill>
                  <a:schemeClr val="tx1"/>
                </a:solidFill>
                <a:latin typeface="Calibri" charset="0"/>
                <a:ea typeface="ＭＳ Ｐゴシック" charset="0"/>
              </a:defRPr>
            </a:lvl7pPr>
            <a:lvl8pPr eaLnBrk="0" fontAlgn="base" hangingPunct="0">
              <a:spcAft>
                <a:spcPct val="0"/>
              </a:spcAft>
              <a:buFont typeface="Arial" charset="0"/>
              <a:buChar char="»"/>
              <a:defRPr sz="2000">
                <a:solidFill>
                  <a:schemeClr val="tx1"/>
                </a:solidFill>
                <a:latin typeface="Calibri" charset="0"/>
                <a:ea typeface="ＭＳ Ｐゴシック" charset="0"/>
              </a:defRPr>
            </a:lvl8pPr>
            <a:lvl9pPr eaLnBrk="0" fontAlgn="base" hangingPunct="0">
              <a:spcAft>
                <a:spcPct val="0"/>
              </a:spcAft>
              <a:buFont typeface="Arial" charset="0"/>
              <a:buChar char="»"/>
              <a:defRPr sz="2000">
                <a:solidFill>
                  <a:schemeClr val="tx1"/>
                </a:solidFill>
                <a:latin typeface="Calibri" charset="0"/>
                <a:ea typeface="ＭＳ Ｐゴシック" charset="0"/>
              </a:defRPr>
            </a:lvl9pPr>
          </a:lstStyle>
          <a:p>
            <a:r>
              <a:rPr lang="fr-FR" sz="1800" b="1">
                <a:solidFill>
                  <a:srgbClr val="FF0000"/>
                </a:solidFill>
                <a:cs typeface="Arial" charset="0"/>
              </a:rPr>
              <a:t>NOUVEAU</a:t>
            </a:r>
          </a:p>
        </p:txBody>
      </p:sp>
    </p:spTree>
    <p:extLst>
      <p:ext uri="{BB962C8B-B14F-4D97-AF65-F5344CB8AC3E}">
        <p14:creationId xmlns:p14="http://schemas.microsoft.com/office/powerpoint/2010/main" val="54073602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sz="3200" dirty="0"/>
              <a:t>L’organisation du programme en cycles</a:t>
            </a:r>
          </a:p>
        </p:txBody>
      </p:sp>
      <p:pic>
        <p:nvPicPr>
          <p:cNvPr id="6" name="Image 5"/>
          <p:cNvPicPr/>
          <p:nvPr/>
        </p:nvPicPr>
        <p:blipFill rotWithShape="1">
          <a:blip r:embed="rId2" cstate="email">
            <a:extLst>
              <a:ext uri="{28A0092B-C50C-407E-A947-70E740481C1C}">
                <a14:useLocalDpi xmlns:a14="http://schemas.microsoft.com/office/drawing/2010/main"/>
              </a:ext>
            </a:extLst>
          </a:blip>
          <a:srcRect/>
          <a:stretch/>
        </p:blipFill>
        <p:spPr bwMode="auto">
          <a:xfrm>
            <a:off x="1128845" y="958467"/>
            <a:ext cx="6748216" cy="4208444"/>
          </a:xfrm>
          <a:prstGeom prst="rect">
            <a:avLst/>
          </a:prstGeom>
          <a:ln>
            <a:noFill/>
          </a:ln>
          <a:extLst>
            <a:ext uri="{53640926-AAD7-44d8-BBD7-CCE9431645EC}">
              <a14:shadowObscured xmlns="" xmlns:a14="http://schemas.microsoft.com/office/drawing/2010/main"/>
            </a:ext>
          </a:extLst>
        </p:spPr>
      </p:pic>
      <p:sp>
        <p:nvSpPr>
          <p:cNvPr id="2" name="ZoneTexte 1"/>
          <p:cNvSpPr txBox="1"/>
          <p:nvPr/>
        </p:nvSpPr>
        <p:spPr>
          <a:xfrm>
            <a:off x="1024569" y="4991684"/>
            <a:ext cx="7954178" cy="923330"/>
          </a:xfrm>
          <a:prstGeom prst="rect">
            <a:avLst/>
          </a:prstGeom>
          <a:noFill/>
        </p:spPr>
        <p:txBody>
          <a:bodyPr wrap="square" rtlCol="0">
            <a:spAutoFit/>
          </a:bodyPr>
          <a:lstStyle/>
          <a:p>
            <a:r>
              <a:rPr lang="fr-FR" dirty="0"/>
              <a:t>Intérêts : </a:t>
            </a:r>
          </a:p>
          <a:p>
            <a:r>
              <a:rPr lang="fr-FR" dirty="0"/>
              <a:t>- la continuité des enseignements ;</a:t>
            </a:r>
          </a:p>
          <a:p>
            <a:r>
              <a:rPr lang="fr-FR" dirty="0"/>
              <a:t>- le temps laisser à l’élève pour acquérir les compétences et connaissances.</a:t>
            </a:r>
          </a:p>
        </p:txBody>
      </p:sp>
    </p:spTree>
    <p:extLst>
      <p:ext uri="{BB962C8B-B14F-4D97-AF65-F5344CB8AC3E}">
        <p14:creationId xmlns:p14="http://schemas.microsoft.com/office/powerpoint/2010/main" val="85037655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331913" y="620713"/>
            <a:ext cx="6532562" cy="720725"/>
          </a:xfrm>
        </p:spPr>
        <p:txBody>
          <a:bodyPr/>
          <a:lstStyle/>
          <a:p>
            <a:r>
              <a:rPr lang="fr-FR" sz="2000" cap="none">
                <a:latin typeface="Calibri" charset="0"/>
              </a:rPr>
              <a:t>THÈME DE SÉQUENCE ET PROBLÉMATIQUES PROPOSÉES</a:t>
            </a:r>
          </a:p>
        </p:txBody>
      </p:sp>
      <p:graphicFrame>
        <p:nvGraphicFramePr>
          <p:cNvPr id="4" name="Tableau 3"/>
          <p:cNvGraphicFramePr>
            <a:graphicFrameLocks noGrp="1"/>
          </p:cNvGraphicFramePr>
          <p:nvPr/>
        </p:nvGraphicFramePr>
        <p:xfrm>
          <a:off x="611188" y="1773238"/>
          <a:ext cx="8229600" cy="3649664"/>
        </p:xfrm>
        <a:graphic>
          <a:graphicData uri="http://schemas.openxmlformats.org/drawingml/2006/table">
            <a:tbl>
              <a:tblPr/>
              <a:tblGrid>
                <a:gridCol w="2879725">
                  <a:extLst>
                    <a:ext uri="{9D8B030D-6E8A-4147-A177-3AD203B41FA5}">
                      <a16:colId xmlns:a16="http://schemas.microsoft.com/office/drawing/2014/main" val="20000"/>
                    </a:ext>
                  </a:extLst>
                </a:gridCol>
                <a:gridCol w="5005387">
                  <a:extLst>
                    <a:ext uri="{9D8B030D-6E8A-4147-A177-3AD203B41FA5}">
                      <a16:colId xmlns:a16="http://schemas.microsoft.com/office/drawing/2014/main" val="20001"/>
                    </a:ext>
                  </a:extLst>
                </a:gridCol>
                <a:gridCol w="344488">
                  <a:extLst>
                    <a:ext uri="{9D8B030D-6E8A-4147-A177-3AD203B41FA5}">
                      <a16:colId xmlns:a16="http://schemas.microsoft.com/office/drawing/2014/main" val="20002"/>
                    </a:ext>
                  </a:extLst>
                </a:gridCol>
              </a:tblGrid>
              <a:tr h="187325">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1100" b="1" i="0" u="none" strike="noStrike" cap="none" normalizeH="0" baseline="0">
                          <a:ln>
                            <a:noFill/>
                          </a:ln>
                          <a:solidFill>
                            <a:srgbClr val="000000"/>
                          </a:solidFill>
                          <a:effectLst/>
                          <a:latin typeface="Arial" charset="0"/>
                          <a:ea typeface="ＭＳ Ｐゴシック" charset="0"/>
                          <a:cs typeface="Arial" charset="0"/>
                        </a:rPr>
                        <a:t>Thème de séquence</a:t>
                      </a:r>
                    </a:p>
                  </a:txBody>
                  <a:tcPr marL="9380" marR="9380" marT="9379"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DE9D9"/>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1100" b="1" i="0" u="none" strike="noStrike" cap="none" normalizeH="0" baseline="0">
                          <a:ln>
                            <a:noFill/>
                          </a:ln>
                          <a:solidFill>
                            <a:srgbClr val="000000"/>
                          </a:solidFill>
                          <a:effectLst/>
                          <a:latin typeface="Arial" charset="0"/>
                          <a:ea typeface="ＭＳ Ｐゴシック" charset="0"/>
                          <a:cs typeface="Arial" charset="0"/>
                        </a:rPr>
                        <a:t>Problématiques proposées                       Cycle 4</a:t>
                      </a:r>
                    </a:p>
                  </a:txBody>
                  <a:tcPr marL="9380" marR="9380" marT="9379"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DE9D9"/>
                    </a:solidFill>
                  </a:tcPr>
                </a:tc>
                <a:tc>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1100" b="1" i="0" u="none" strike="noStrike" cap="none" normalizeH="0" baseline="0">
                          <a:ln>
                            <a:noFill/>
                          </a:ln>
                          <a:solidFill>
                            <a:srgbClr val="000000"/>
                          </a:solidFill>
                          <a:effectLst/>
                          <a:latin typeface="Arial" charset="0"/>
                          <a:ea typeface="ＭＳ Ｐゴシック" charset="0"/>
                          <a:cs typeface="Arial" charset="0"/>
                        </a:rPr>
                        <a:t> </a:t>
                      </a:r>
                    </a:p>
                  </a:txBody>
                  <a:tcPr marL="9380" marR="9380" marT="9379"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DE9D9"/>
                    </a:solidFill>
                  </a:tcPr>
                </a:tc>
                <a:extLst>
                  <a:ext uri="{0D108BD9-81ED-4DB2-BD59-A6C34878D82A}">
                    <a16:rowId xmlns:a16="http://schemas.microsoft.com/office/drawing/2014/main" val="10000"/>
                  </a:ext>
                </a:extLst>
              </a:tr>
              <a:tr h="177800">
                <a:tc gridSpan="3">
                  <a:txBody>
                    <a:bodyPr/>
                    <a:lstStyle/>
                    <a:p>
                      <a:pPr marL="0" marR="0" lvl="0" indent="0" algn="ctr" defTabSz="457200" rtl="0" eaLnBrk="1" fontAlgn="b" latinLnBrk="0" hangingPunct="1">
                        <a:lnSpc>
                          <a:spcPct val="100000"/>
                        </a:lnSpc>
                        <a:spcBef>
                          <a:spcPct val="0"/>
                        </a:spcBef>
                        <a:spcAft>
                          <a:spcPct val="0"/>
                        </a:spcAft>
                        <a:buClrTx/>
                        <a:buSzTx/>
                        <a:buFontTx/>
                        <a:buNone/>
                        <a:tabLst/>
                      </a:pPr>
                      <a:r>
                        <a:rPr kumimoji="0" lang="fr-FR" sz="1100" b="0" i="0" u="none" strike="noStrike" cap="none" normalizeH="0" baseline="0">
                          <a:ln>
                            <a:noFill/>
                          </a:ln>
                          <a:solidFill>
                            <a:srgbClr val="000000"/>
                          </a:solidFill>
                          <a:effectLst/>
                          <a:latin typeface="Arial" charset="0"/>
                          <a:ea typeface="ＭＳ Ｐゴシック" charset="0"/>
                          <a:cs typeface="Arial" charset="0"/>
                        </a:rPr>
                        <a:t>Nombre de séquences où la compétence est travaillée</a:t>
                      </a:r>
                    </a:p>
                  </a:txBody>
                  <a:tcPr marL="9380" marR="9380" marT="9379" marB="0" anchor="b"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2F2F2"/>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1"/>
                  </a:ext>
                </a:extLst>
              </a:tr>
              <a:tr h="558800">
                <a:tc rowSpan="8">
                  <a:txBody>
                    <a:bodyPr/>
                    <a:lstStyle/>
                    <a:p>
                      <a:pPr marL="0" marR="0" lvl="0" indent="0" algn="l" defTabSz="457200" rtl="0" eaLnBrk="1" fontAlgn="ctr" latinLnBrk="0" hangingPunct="1">
                        <a:lnSpc>
                          <a:spcPct val="100000"/>
                        </a:lnSpc>
                        <a:spcBef>
                          <a:spcPct val="0"/>
                        </a:spcBef>
                        <a:spcAft>
                          <a:spcPct val="0"/>
                        </a:spcAft>
                        <a:buClrTx/>
                        <a:buSzTx/>
                        <a:buFontTx/>
                        <a:buNone/>
                        <a:tabLst/>
                      </a:pPr>
                      <a:r>
                        <a:rPr kumimoji="0" lang="fr-FR" sz="1100" b="1" i="0" u="none" strike="noStrike" cap="none" normalizeH="0" baseline="0">
                          <a:ln>
                            <a:noFill/>
                          </a:ln>
                          <a:solidFill>
                            <a:srgbClr val="000000"/>
                          </a:solidFill>
                          <a:effectLst/>
                          <a:latin typeface="Arial" charset="0"/>
                          <a:ea typeface="ＭＳ Ｐゴシック" charset="0"/>
                          <a:cs typeface="Arial" charset="0"/>
                        </a:rPr>
                        <a:t>1) </a:t>
                      </a:r>
                      <a:r>
                        <a:rPr kumimoji="0" lang="fr-FR" sz="1800" b="1" i="0" u="none" strike="noStrike" cap="none" normalizeH="0" baseline="0">
                          <a:ln>
                            <a:noFill/>
                          </a:ln>
                          <a:solidFill>
                            <a:srgbClr val="000000"/>
                          </a:solidFill>
                          <a:effectLst/>
                          <a:latin typeface="Arial" charset="0"/>
                          <a:ea typeface="ＭＳ Ｐゴシック" charset="0"/>
                          <a:cs typeface="Arial" charset="0"/>
                        </a:rPr>
                        <a:t>Aménager un espace</a:t>
                      </a:r>
                    </a:p>
                  </a:txBody>
                  <a:tcPr marL="9380" marR="9380" marT="937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8DB4E2"/>
                    </a:solidFill>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800" b="0" i="0" u="none" strike="noStrike" cap="none" normalizeH="0" baseline="0">
                          <a:ln>
                            <a:noFill/>
                          </a:ln>
                          <a:solidFill>
                            <a:srgbClr val="000000"/>
                          </a:solidFill>
                          <a:effectLst/>
                          <a:latin typeface="Arial" charset="0"/>
                          <a:ea typeface="ＭＳ Ｐゴシック" charset="0"/>
                          <a:cs typeface="Arial" charset="0"/>
                        </a:rPr>
                        <a:t>Comment aménager une salle de spectacle accueillant tout public et en toute sécurité ?</a:t>
                      </a:r>
                    </a:p>
                  </a:txBody>
                  <a:tcPr marL="9380" marR="9380" marT="9379"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8DB4E2"/>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1100" b="0" i="0" u="none" strike="noStrike" cap="none" normalizeH="0" baseline="0">
                          <a:ln>
                            <a:noFill/>
                          </a:ln>
                          <a:solidFill>
                            <a:srgbClr val="000000"/>
                          </a:solidFill>
                          <a:effectLst/>
                          <a:latin typeface="Arial" charset="0"/>
                          <a:ea typeface="ＭＳ Ｐゴシック" charset="0"/>
                          <a:cs typeface="Arial" charset="0"/>
                        </a:rPr>
                        <a:t> </a:t>
                      </a:r>
                    </a:p>
                  </a:txBody>
                  <a:tcPr marL="9380" marR="9380" marT="937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58800">
                <a:tc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800" b="0" i="0" u="none" strike="noStrike" cap="none" normalizeH="0" baseline="0">
                          <a:ln>
                            <a:noFill/>
                          </a:ln>
                          <a:solidFill>
                            <a:srgbClr val="000000"/>
                          </a:solidFill>
                          <a:effectLst/>
                          <a:latin typeface="Arial" charset="0"/>
                          <a:ea typeface="ＭＳ Ｐゴシック" charset="0"/>
                          <a:cs typeface="Arial" charset="0"/>
                        </a:rPr>
                        <a:t>Comment aménager un terrain de camping avec des mobilhomes ?</a:t>
                      </a:r>
                    </a:p>
                  </a:txBody>
                  <a:tcPr marL="9380" marR="9380" marT="9379"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8DB4E2"/>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1100" b="0" i="0" u="none" strike="noStrike" cap="none" normalizeH="0" baseline="0">
                          <a:ln>
                            <a:noFill/>
                          </a:ln>
                          <a:solidFill>
                            <a:srgbClr val="000000"/>
                          </a:solidFill>
                          <a:effectLst/>
                          <a:latin typeface="Arial" charset="0"/>
                          <a:ea typeface="ＭＳ Ｐゴシック" charset="0"/>
                          <a:cs typeface="Arial" charset="0"/>
                        </a:rPr>
                        <a:t> </a:t>
                      </a:r>
                    </a:p>
                  </a:txBody>
                  <a:tcPr marL="9380" marR="9380" marT="937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84163">
                <a:tc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800" b="0" i="0" u="none" strike="noStrike" cap="none" normalizeH="0" baseline="0">
                          <a:ln>
                            <a:noFill/>
                          </a:ln>
                          <a:solidFill>
                            <a:srgbClr val="000000"/>
                          </a:solidFill>
                          <a:effectLst/>
                          <a:latin typeface="Arial" charset="0"/>
                          <a:ea typeface="ＭＳ Ｐゴシック" charset="0"/>
                          <a:cs typeface="Arial" charset="0"/>
                        </a:rPr>
                        <a:t>Comment aménager un stade ?</a:t>
                      </a:r>
                    </a:p>
                  </a:txBody>
                  <a:tcPr marL="9380" marR="9380" marT="9379"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8DB4E2"/>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1100" b="0" i="0" u="none" strike="noStrike" cap="none" normalizeH="0" baseline="0">
                          <a:ln>
                            <a:noFill/>
                          </a:ln>
                          <a:solidFill>
                            <a:srgbClr val="000000"/>
                          </a:solidFill>
                          <a:effectLst/>
                          <a:latin typeface="Arial" charset="0"/>
                          <a:ea typeface="ＭＳ Ｐゴシック" charset="0"/>
                          <a:cs typeface="Arial" charset="0"/>
                        </a:rPr>
                        <a:t> </a:t>
                      </a:r>
                    </a:p>
                  </a:txBody>
                  <a:tcPr marL="9380" marR="9380" marT="937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84163">
                <a:tc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800" b="0" i="0" u="none" strike="noStrike" cap="none" normalizeH="0" baseline="0">
                          <a:ln>
                            <a:noFill/>
                          </a:ln>
                          <a:solidFill>
                            <a:srgbClr val="000000"/>
                          </a:solidFill>
                          <a:effectLst/>
                          <a:latin typeface="Arial" charset="0"/>
                          <a:ea typeface="ＭＳ Ｐゴシック" charset="0"/>
                          <a:cs typeface="Arial" charset="0"/>
                        </a:rPr>
                        <a:t>Comment aménager un espace urbain ?</a:t>
                      </a:r>
                    </a:p>
                  </a:txBody>
                  <a:tcPr marL="9380" marR="9380" marT="9379"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8DB4E2"/>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1100" b="0" i="0" u="none" strike="noStrike" cap="none" normalizeH="0" baseline="0">
                          <a:ln>
                            <a:noFill/>
                          </a:ln>
                          <a:solidFill>
                            <a:srgbClr val="000000"/>
                          </a:solidFill>
                          <a:effectLst/>
                          <a:latin typeface="Arial" charset="0"/>
                          <a:ea typeface="ＭＳ Ｐゴシック" charset="0"/>
                          <a:cs typeface="Arial" charset="0"/>
                        </a:rPr>
                        <a:t> </a:t>
                      </a:r>
                    </a:p>
                  </a:txBody>
                  <a:tcPr marL="9380" marR="9380" marT="937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558800">
                <a:tc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800" b="0" i="0" u="none" strike="noStrike" cap="none" normalizeH="0" baseline="0">
                          <a:ln>
                            <a:noFill/>
                          </a:ln>
                          <a:solidFill>
                            <a:srgbClr val="000000"/>
                          </a:solidFill>
                          <a:effectLst/>
                          <a:latin typeface="Arial" charset="0"/>
                          <a:ea typeface="ＭＳ Ｐゴシック" charset="0"/>
                          <a:cs typeface="Arial" charset="0"/>
                        </a:rPr>
                        <a:t>Comment raccorder une route secondaire à une voie rapide ?</a:t>
                      </a:r>
                    </a:p>
                  </a:txBody>
                  <a:tcPr marL="9380" marR="9380" marT="9379"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8DB4E2"/>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1100" b="0" i="0" u="none" strike="noStrike" cap="none" normalizeH="0" baseline="0">
                          <a:ln>
                            <a:noFill/>
                          </a:ln>
                          <a:solidFill>
                            <a:srgbClr val="000000"/>
                          </a:solidFill>
                          <a:effectLst/>
                          <a:latin typeface="Arial" charset="0"/>
                          <a:ea typeface="ＭＳ Ｐゴシック" charset="0"/>
                          <a:cs typeface="Arial" charset="0"/>
                        </a:rPr>
                        <a:t> </a:t>
                      </a:r>
                    </a:p>
                  </a:txBody>
                  <a:tcPr marL="9380" marR="9380" marT="937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558800">
                <a:tc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800" b="0" i="0" u="none" strike="noStrike" cap="none" normalizeH="0" baseline="0">
                          <a:ln>
                            <a:noFill/>
                          </a:ln>
                          <a:solidFill>
                            <a:srgbClr val="000000"/>
                          </a:solidFill>
                          <a:effectLst/>
                          <a:latin typeface="Arial" charset="0"/>
                          <a:ea typeface="ＭＳ Ｐゴシック" charset="0"/>
                          <a:cs typeface="Arial" charset="0"/>
                        </a:rPr>
                        <a:t>Comment intégrer un ouvrage bruyant en milieu urbain ?</a:t>
                      </a:r>
                    </a:p>
                  </a:txBody>
                  <a:tcPr marL="9380" marR="9380" marT="9379"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8DB4E2"/>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1100" b="0" i="0" u="none" strike="noStrike" cap="none" normalizeH="0" baseline="0">
                          <a:ln>
                            <a:noFill/>
                          </a:ln>
                          <a:solidFill>
                            <a:srgbClr val="000000"/>
                          </a:solidFill>
                          <a:effectLst/>
                          <a:latin typeface="Arial" charset="0"/>
                          <a:ea typeface="ＭＳ Ｐゴシック" charset="0"/>
                          <a:cs typeface="Arial" charset="0"/>
                        </a:rPr>
                        <a:t> </a:t>
                      </a:r>
                    </a:p>
                  </a:txBody>
                  <a:tcPr marL="9380" marR="9380" marT="937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84163">
                <a:tc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800" b="0" i="0" u="none" strike="noStrike" cap="none" normalizeH="0" baseline="0">
                          <a:ln>
                            <a:noFill/>
                          </a:ln>
                          <a:solidFill>
                            <a:srgbClr val="000000"/>
                          </a:solidFill>
                          <a:effectLst/>
                          <a:latin typeface="Arial" charset="0"/>
                          <a:ea typeface="ＭＳ Ｐゴシック" charset="0"/>
                          <a:cs typeface="Arial" charset="0"/>
                        </a:rPr>
                        <a:t> </a:t>
                      </a:r>
                    </a:p>
                  </a:txBody>
                  <a:tcPr marL="9380" marR="9380" marT="9379"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8DB4E2"/>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1100" b="0" i="0" u="none" strike="noStrike" cap="none" normalizeH="0" baseline="0">
                          <a:ln>
                            <a:noFill/>
                          </a:ln>
                          <a:solidFill>
                            <a:srgbClr val="000000"/>
                          </a:solidFill>
                          <a:effectLst/>
                          <a:latin typeface="Arial" charset="0"/>
                          <a:ea typeface="ＭＳ Ｐゴシック" charset="0"/>
                          <a:cs typeface="Arial" charset="0"/>
                        </a:rPr>
                        <a:t> </a:t>
                      </a:r>
                    </a:p>
                  </a:txBody>
                  <a:tcPr marL="9380" marR="9380" marT="937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96850">
                <a:tc vMerge="1">
                  <a:txBody>
                    <a:bodyPr/>
                    <a:lstStyle/>
                    <a:p>
                      <a:endParaRPr lang="fr-FR"/>
                    </a:p>
                  </a:txBody>
                  <a:tcPr/>
                </a:tc>
                <a:tc>
                  <a:txBody>
                    <a:bodyPr/>
                    <a:lstStyle/>
                    <a:p>
                      <a:pPr marL="0" marR="0" lvl="0" indent="0" algn="l" defTabSz="457200" rtl="0" eaLnBrk="1" fontAlgn="b" latinLnBrk="0" hangingPunct="1">
                        <a:lnSpc>
                          <a:spcPct val="100000"/>
                        </a:lnSpc>
                        <a:spcBef>
                          <a:spcPct val="0"/>
                        </a:spcBef>
                        <a:spcAft>
                          <a:spcPct val="0"/>
                        </a:spcAft>
                        <a:buClrTx/>
                        <a:buSzTx/>
                        <a:buFontTx/>
                        <a:buNone/>
                        <a:tabLst/>
                      </a:pPr>
                      <a:r>
                        <a:rPr kumimoji="0" lang="fr-FR" sz="1100" b="0" i="0" u="none" strike="noStrike" cap="none" normalizeH="0" baseline="0">
                          <a:ln>
                            <a:noFill/>
                          </a:ln>
                          <a:solidFill>
                            <a:srgbClr val="000000"/>
                          </a:solidFill>
                          <a:effectLst/>
                          <a:latin typeface="Arial" charset="0"/>
                          <a:ea typeface="ＭＳ Ｐゴシック" charset="0"/>
                          <a:cs typeface="Arial" charset="0"/>
                        </a:rPr>
                        <a:t> </a:t>
                      </a:r>
                    </a:p>
                  </a:txBody>
                  <a:tcPr marL="9380" marR="9380" marT="9379"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8DB4E2"/>
                    </a:solidFill>
                  </a:tcPr>
                </a:tc>
                <a:tc>
                  <a:txBody>
                    <a:bodyPr/>
                    <a:lstStyle/>
                    <a:p>
                      <a:pPr marL="0" marR="0" lvl="0" indent="0" algn="ctr" defTabSz="457200" rtl="0" eaLnBrk="1" fontAlgn="ctr" latinLnBrk="0" hangingPunct="1">
                        <a:lnSpc>
                          <a:spcPct val="100000"/>
                        </a:lnSpc>
                        <a:spcBef>
                          <a:spcPct val="0"/>
                        </a:spcBef>
                        <a:spcAft>
                          <a:spcPct val="0"/>
                        </a:spcAft>
                        <a:buClrTx/>
                        <a:buSzTx/>
                        <a:buFontTx/>
                        <a:buNone/>
                        <a:tabLst/>
                      </a:pPr>
                      <a:r>
                        <a:rPr kumimoji="0" lang="fr-FR" sz="1100" b="0" i="0" u="none" strike="noStrike" cap="none" normalizeH="0" baseline="0">
                          <a:ln>
                            <a:noFill/>
                          </a:ln>
                          <a:solidFill>
                            <a:srgbClr val="000000"/>
                          </a:solidFill>
                          <a:effectLst/>
                          <a:latin typeface="Arial" charset="0"/>
                          <a:ea typeface="ＭＳ Ｐゴシック" charset="0"/>
                          <a:cs typeface="Arial" charset="0"/>
                        </a:rPr>
                        <a:t> </a:t>
                      </a:r>
                    </a:p>
                  </a:txBody>
                  <a:tcPr marL="9380" marR="9380" marT="9379"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178978378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187450" y="692150"/>
            <a:ext cx="7772400" cy="649288"/>
          </a:xfrm>
        </p:spPr>
        <p:txBody>
          <a:bodyPr/>
          <a:lstStyle/>
          <a:p>
            <a:r>
              <a:rPr lang="fr-FR" sz="2000" cap="none">
                <a:latin typeface="Calibri" charset="0"/>
              </a:rPr>
              <a:t>LIEN ENTRE LES PROBLÉMATIQUES PROPOSÉES ET LES COMPÉTENCES </a:t>
            </a:r>
          </a:p>
        </p:txBody>
      </p:sp>
      <p:graphicFrame>
        <p:nvGraphicFramePr>
          <p:cNvPr id="4" name="Tableau 3"/>
          <p:cNvGraphicFramePr>
            <a:graphicFrameLocks noGrp="1"/>
          </p:cNvGraphicFramePr>
          <p:nvPr/>
        </p:nvGraphicFramePr>
        <p:xfrm>
          <a:off x="516652" y="1600200"/>
          <a:ext cx="8110695" cy="4525962"/>
        </p:xfrm>
        <a:graphic>
          <a:graphicData uri="http://schemas.openxmlformats.org/drawingml/2006/table">
            <a:tbl>
              <a:tblPr/>
              <a:tblGrid>
                <a:gridCol w="4691008">
                  <a:extLst>
                    <a:ext uri="{9D8B030D-6E8A-4147-A177-3AD203B41FA5}">
                      <a16:colId xmlns:a16="http://schemas.microsoft.com/office/drawing/2014/main" val="20000"/>
                    </a:ext>
                  </a:extLst>
                </a:gridCol>
                <a:gridCol w="410363">
                  <a:extLst>
                    <a:ext uri="{9D8B030D-6E8A-4147-A177-3AD203B41FA5}">
                      <a16:colId xmlns:a16="http://schemas.microsoft.com/office/drawing/2014/main" val="20001"/>
                    </a:ext>
                  </a:extLst>
                </a:gridCol>
                <a:gridCol w="410363">
                  <a:extLst>
                    <a:ext uri="{9D8B030D-6E8A-4147-A177-3AD203B41FA5}">
                      <a16:colId xmlns:a16="http://schemas.microsoft.com/office/drawing/2014/main" val="20002"/>
                    </a:ext>
                  </a:extLst>
                </a:gridCol>
                <a:gridCol w="185065">
                  <a:extLst>
                    <a:ext uri="{9D8B030D-6E8A-4147-A177-3AD203B41FA5}">
                      <a16:colId xmlns:a16="http://schemas.microsoft.com/office/drawing/2014/main" val="20003"/>
                    </a:ext>
                  </a:extLst>
                </a:gridCol>
                <a:gridCol w="603474">
                  <a:extLst>
                    <a:ext uri="{9D8B030D-6E8A-4147-A177-3AD203B41FA5}">
                      <a16:colId xmlns:a16="http://schemas.microsoft.com/office/drawing/2014/main" val="20004"/>
                    </a:ext>
                  </a:extLst>
                </a:gridCol>
                <a:gridCol w="603474">
                  <a:extLst>
                    <a:ext uri="{9D8B030D-6E8A-4147-A177-3AD203B41FA5}">
                      <a16:colId xmlns:a16="http://schemas.microsoft.com/office/drawing/2014/main" val="20005"/>
                    </a:ext>
                  </a:extLst>
                </a:gridCol>
                <a:gridCol w="603474">
                  <a:extLst>
                    <a:ext uri="{9D8B030D-6E8A-4147-A177-3AD203B41FA5}">
                      <a16:colId xmlns:a16="http://schemas.microsoft.com/office/drawing/2014/main" val="20006"/>
                    </a:ext>
                  </a:extLst>
                </a:gridCol>
                <a:gridCol w="603474">
                  <a:extLst>
                    <a:ext uri="{9D8B030D-6E8A-4147-A177-3AD203B41FA5}">
                      <a16:colId xmlns:a16="http://schemas.microsoft.com/office/drawing/2014/main" val="20007"/>
                    </a:ext>
                  </a:extLst>
                </a:gridCol>
              </a:tblGrid>
              <a:tr h="3194797">
                <a:tc>
                  <a:txBody>
                    <a:bodyPr/>
                    <a:lstStyle/>
                    <a:p>
                      <a:pPr algn="ctr" fontAlgn="ctr"/>
                      <a:r>
                        <a:rPr lang="fr-FR" sz="1900" b="1" i="0" u="none" strike="noStrike">
                          <a:solidFill>
                            <a:srgbClr val="000000"/>
                          </a:solidFill>
                          <a:effectLst/>
                          <a:latin typeface="Arial"/>
                        </a:rPr>
                        <a:t>Problématiques / compétences                                     Cycle 4</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800" b="1" i="0" u="none" strike="noStrike">
                          <a:solidFill>
                            <a:srgbClr val="000000"/>
                          </a:solidFill>
                          <a:effectLst/>
                          <a:latin typeface="Arial"/>
                        </a:rPr>
                        <a:t>Séquences en attente de placement</a:t>
                      </a:r>
                    </a:p>
                  </a:txBody>
                  <a:tcPr marL="8068" marR="8068" marT="8068"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1" i="0" u="none" strike="noStrike">
                          <a:solidFill>
                            <a:srgbClr val="000000"/>
                          </a:solidFill>
                          <a:effectLst/>
                          <a:latin typeface="Arial"/>
                        </a:rPr>
                        <a:t>Chronologie dans la progression</a:t>
                      </a:r>
                    </a:p>
                  </a:txBody>
                  <a:tcPr marL="8068" marR="8068" marT="8068"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fr-FR" sz="900" b="1" i="0" u="none" strike="noStrike">
                          <a:solidFill>
                            <a:srgbClr val="000000"/>
                          </a:solidFill>
                          <a:effectLst/>
                          <a:latin typeface="Arial"/>
                        </a:rPr>
                        <a:t>Nombre de compétences développées</a:t>
                      </a:r>
                    </a:p>
                  </a:txBody>
                  <a:tcPr marL="8068" marR="8068" marT="8068"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l" fontAlgn="b"/>
                      <a:r>
                        <a:rPr lang="fr-FR" sz="900" b="0" i="0" u="none" strike="noStrike">
                          <a:solidFill>
                            <a:srgbClr val="00000A"/>
                          </a:solidFill>
                          <a:effectLst/>
                          <a:latin typeface="Arial"/>
                        </a:rPr>
                        <a:t>Rechercher des solutions techniques à un problème posé, expliciter ses choix et les communiquer en argumentant. </a:t>
                      </a: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FR" sz="900" b="0" i="0" u="none" strike="noStrike">
                          <a:solidFill>
                            <a:srgbClr val="000000"/>
                          </a:solidFill>
                          <a:effectLst/>
                          <a:latin typeface="Arial"/>
                        </a:rPr>
                        <a:t>Identifier un besoin et énoncer un problème technique, identifier les conditions, contraintes (normes et règlements) et ressources correspondantes.</a:t>
                      </a: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FR" sz="900" b="0" i="0" u="none" strike="noStrike">
                          <a:solidFill>
                            <a:srgbClr val="000000"/>
                          </a:solidFill>
                          <a:effectLst/>
                          <a:latin typeface="Arial"/>
                        </a:rPr>
                        <a:t>Identifier le(s) matériau(x), les flux d’énergie et d’information dans le cadre d’une production technique sur un objet et décrire les transformations qui s’opèrent.</a:t>
                      </a: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fr-FR" sz="900" b="0" i="0" u="none" strike="noStrike">
                          <a:solidFill>
                            <a:srgbClr val="000000"/>
                          </a:solidFill>
                          <a:effectLst/>
                          <a:latin typeface="Arial"/>
                        </a:rPr>
                        <a:t>S’approprier un cahier des charges.</a:t>
                      </a: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0"/>
                  </a:ext>
                </a:extLst>
              </a:tr>
              <a:tr h="161353">
                <a:tc>
                  <a:txBody>
                    <a:bodyPr/>
                    <a:lstStyle/>
                    <a:p>
                      <a:pPr algn="ctr" fontAlgn="b"/>
                      <a:r>
                        <a:rPr lang="fr-FR" sz="900" b="1" i="0" u="none" strike="noStrike">
                          <a:solidFill>
                            <a:srgbClr val="000000"/>
                          </a:solidFill>
                          <a:effectLst/>
                          <a:latin typeface="Arial"/>
                        </a:rPr>
                        <a:t>Problématiques proposées                       Cycle 4</a:t>
                      </a: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a:txBody>
                    <a:bodyPr/>
                    <a:lstStyle/>
                    <a:p>
                      <a:pPr algn="ctr" fontAlgn="b"/>
                      <a:r>
                        <a:rPr lang="fr-FR" sz="900" b="1" i="0" u="none" strike="noStrike">
                          <a:solidFill>
                            <a:srgbClr val="000000"/>
                          </a:solidFill>
                          <a:effectLst/>
                          <a:latin typeface="Arial"/>
                        </a:rPr>
                        <a:t> </a:t>
                      </a: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a:txBody>
                    <a:bodyPr/>
                    <a:lstStyle/>
                    <a:p>
                      <a:pPr algn="ctr" fontAlgn="b"/>
                      <a:r>
                        <a:rPr lang="fr-FR" sz="900" b="1" i="0" u="none" strike="noStrike">
                          <a:solidFill>
                            <a:srgbClr val="000000"/>
                          </a:solidFill>
                          <a:effectLst/>
                          <a:latin typeface="Arial"/>
                        </a:rPr>
                        <a:t> </a:t>
                      </a: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a:txBody>
                    <a:bodyPr/>
                    <a:lstStyle/>
                    <a:p>
                      <a:pPr algn="ctr" fontAlgn="b"/>
                      <a:r>
                        <a:rPr lang="fr-FR" sz="900" b="0" i="0" u="none" strike="noStrike">
                          <a:solidFill>
                            <a:srgbClr val="000000"/>
                          </a:solidFill>
                          <a:effectLst/>
                          <a:latin typeface="Arial"/>
                        </a:rPr>
                        <a:t> </a:t>
                      </a: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ctr" fontAlgn="t"/>
                      <a:r>
                        <a:rPr lang="fr-FR" sz="900" b="0" i="0" u="none" strike="noStrike">
                          <a:solidFill>
                            <a:srgbClr val="000000"/>
                          </a:solidFill>
                          <a:effectLst/>
                          <a:latin typeface="Arial"/>
                        </a:rPr>
                        <a:t>CT 1.3</a:t>
                      </a:r>
                    </a:p>
                  </a:txBody>
                  <a:tcPr marL="8068" marR="8068" marT="80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fr-FR" sz="900" b="0" i="0" u="none" strike="noStrike">
                          <a:solidFill>
                            <a:srgbClr val="000000"/>
                          </a:solidFill>
                          <a:effectLst/>
                          <a:latin typeface="Arial"/>
                        </a:rPr>
                        <a:t>CT 2.1</a:t>
                      </a:r>
                    </a:p>
                  </a:txBody>
                  <a:tcPr marL="8068" marR="8068" marT="80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fr-FR" sz="900" b="0" i="0" u="none" strike="noStrike">
                          <a:solidFill>
                            <a:srgbClr val="000000"/>
                          </a:solidFill>
                          <a:effectLst/>
                          <a:latin typeface="Arial"/>
                        </a:rPr>
                        <a:t>CT 2.2</a:t>
                      </a:r>
                    </a:p>
                  </a:txBody>
                  <a:tcPr marL="8068" marR="8068" marT="80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fr-FR" sz="900" b="0" i="0" u="none" strike="noStrike">
                          <a:solidFill>
                            <a:srgbClr val="000000"/>
                          </a:solidFill>
                          <a:effectLst/>
                          <a:latin typeface="Arial"/>
                        </a:rPr>
                        <a:t>CT 2.3</a:t>
                      </a:r>
                    </a:p>
                  </a:txBody>
                  <a:tcPr marL="8068" marR="8068" marT="80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153286">
                <a:tc>
                  <a:txBody>
                    <a:bodyPr/>
                    <a:lstStyle/>
                    <a:p>
                      <a:pPr algn="ctr" fontAlgn="b"/>
                      <a:r>
                        <a:rPr lang="fr-FR" sz="900" b="0" i="0" u="none" strike="noStrike">
                          <a:solidFill>
                            <a:srgbClr val="000000"/>
                          </a:solidFill>
                          <a:effectLst/>
                          <a:latin typeface="Arial"/>
                        </a:rPr>
                        <a:t> </a:t>
                      </a:r>
                    </a:p>
                  </a:txBody>
                  <a:tcPr marL="8068" marR="8068" marT="806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b"/>
                      <a:r>
                        <a:rPr lang="fr-FR" sz="900" b="0" i="0" u="none" strike="noStrike">
                          <a:solidFill>
                            <a:srgbClr val="000000"/>
                          </a:solidFill>
                          <a:effectLst/>
                          <a:latin typeface="Arial"/>
                        </a:rPr>
                        <a:t> </a:t>
                      </a:r>
                    </a:p>
                  </a:txBody>
                  <a:tcPr marL="8068" marR="8068" marT="806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l" fontAlgn="b"/>
                      <a:r>
                        <a:rPr lang="fr-FR" sz="900" b="0" i="0" u="none" strike="noStrike">
                          <a:solidFill>
                            <a:srgbClr val="000000"/>
                          </a:solidFill>
                          <a:effectLst/>
                          <a:latin typeface="Arial"/>
                        </a:rPr>
                        <a:t> </a:t>
                      </a:r>
                    </a:p>
                  </a:txBody>
                  <a:tcPr marL="8068" marR="8068" marT="806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b"/>
                      <a:r>
                        <a:rPr lang="fr-FR" sz="900" b="0" i="0" u="none" strike="noStrike">
                          <a:solidFill>
                            <a:srgbClr val="000000"/>
                          </a:solidFill>
                          <a:effectLst/>
                          <a:latin typeface="Arial"/>
                        </a:rPr>
                        <a:t> </a:t>
                      </a: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fr-FR" sz="900" b="0" i="0" u="none" strike="noStrike">
                          <a:solidFill>
                            <a:srgbClr val="000000"/>
                          </a:solidFill>
                          <a:effectLst/>
                          <a:latin typeface="Arial"/>
                        </a:rPr>
                        <a:t>8</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fr-FR" sz="900" b="0" i="0" u="none" strike="noStrike">
                          <a:solidFill>
                            <a:srgbClr val="000000"/>
                          </a:solidFill>
                          <a:effectLst/>
                          <a:latin typeface="Arial"/>
                        </a:rPr>
                        <a:t>9</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fr-FR" sz="900" b="0" i="0" u="none" strike="noStrike">
                          <a:solidFill>
                            <a:srgbClr val="000000"/>
                          </a:solidFill>
                          <a:effectLst/>
                          <a:latin typeface="Arial"/>
                        </a:rPr>
                        <a:t>6</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fr-FR" sz="900" b="0" i="0" u="none" strike="noStrike">
                          <a:solidFill>
                            <a:srgbClr val="000000"/>
                          </a:solidFill>
                          <a:effectLst/>
                          <a:latin typeface="Arial"/>
                        </a:rPr>
                        <a:t>8</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2"/>
                  </a:ext>
                </a:extLst>
              </a:tr>
              <a:tr h="169421">
                <a:tc>
                  <a:txBody>
                    <a:bodyPr/>
                    <a:lstStyle/>
                    <a:p>
                      <a:pPr algn="l" fontAlgn="b"/>
                      <a:r>
                        <a:rPr lang="fr-FR" sz="900" b="0" i="0" u="none" strike="noStrike">
                          <a:solidFill>
                            <a:srgbClr val="000000"/>
                          </a:solidFill>
                          <a:effectLst/>
                          <a:latin typeface="Arial"/>
                        </a:rPr>
                        <a:t>Comment aménager une salle de spectacle accueillant tout public et en toute sécurité ?</a:t>
                      </a: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2"/>
                    </a:solidFill>
                  </a:tcPr>
                </a:tc>
                <a:tc>
                  <a:txBody>
                    <a:bodyPr/>
                    <a:lstStyle/>
                    <a:p>
                      <a:pPr algn="ctr" fontAlgn="ctr"/>
                      <a:r>
                        <a:rPr lang="fr-FR" sz="900" b="0" i="0" u="none" strike="noStrike">
                          <a:solidFill>
                            <a:srgbClr val="000000"/>
                          </a:solidFill>
                          <a:effectLst/>
                          <a:latin typeface="Arial"/>
                        </a:rPr>
                        <a:t> </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fr-FR" sz="900" b="0" i="0" u="none" strike="noStrike">
                        <a:solidFill>
                          <a:srgbClr val="000000"/>
                        </a:solidFill>
                        <a:effectLst/>
                        <a:latin typeface="Arial"/>
                      </a:endParaRP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fr-FR" sz="900" b="0" i="0" u="none" strike="noStrike">
                          <a:solidFill>
                            <a:srgbClr val="000000"/>
                          </a:solidFill>
                          <a:effectLst/>
                          <a:latin typeface="Arial"/>
                        </a:rPr>
                        <a:t>3</a:t>
                      </a: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ctr" fontAlgn="ctr"/>
                      <a:r>
                        <a:rPr lang="fr-FR" sz="900" b="0" i="0" u="none" strike="noStrike">
                          <a:solidFill>
                            <a:srgbClr val="000000"/>
                          </a:solidFill>
                          <a:effectLst/>
                          <a:latin typeface="Calibri"/>
                        </a:rPr>
                        <a:t>x</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Calibri"/>
                        </a:rPr>
                        <a:t>x</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Calibri"/>
                        </a:rPr>
                        <a:t> </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Calibri"/>
                        </a:rPr>
                        <a:t> </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69421">
                <a:tc>
                  <a:txBody>
                    <a:bodyPr/>
                    <a:lstStyle/>
                    <a:p>
                      <a:pPr algn="l" fontAlgn="b"/>
                      <a:r>
                        <a:rPr lang="fr-FR" sz="900" b="0" i="0" u="none" strike="noStrike">
                          <a:solidFill>
                            <a:srgbClr val="000000"/>
                          </a:solidFill>
                          <a:effectLst/>
                          <a:latin typeface="Arial"/>
                        </a:rPr>
                        <a:t>Comment aménager un terrain de camping avec des mobilhomes ?</a:t>
                      </a: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2"/>
                    </a:solidFill>
                  </a:tcPr>
                </a:tc>
                <a:tc>
                  <a:txBody>
                    <a:bodyPr/>
                    <a:lstStyle/>
                    <a:p>
                      <a:pPr algn="ctr" fontAlgn="ctr"/>
                      <a:r>
                        <a:rPr lang="fr-FR" sz="900" b="0" i="0" u="none" strike="noStrike">
                          <a:solidFill>
                            <a:srgbClr val="000000"/>
                          </a:solidFill>
                          <a:effectLst/>
                          <a:latin typeface="Arial"/>
                        </a:rPr>
                        <a:t> </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fr-FR" sz="900" b="0" i="0" u="none" strike="noStrike">
                        <a:solidFill>
                          <a:srgbClr val="000000"/>
                        </a:solidFill>
                        <a:effectLst/>
                        <a:latin typeface="Arial"/>
                      </a:endParaRP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fr-FR" sz="900" b="0" i="0" u="none" strike="noStrike">
                          <a:solidFill>
                            <a:srgbClr val="000000"/>
                          </a:solidFill>
                          <a:effectLst/>
                          <a:latin typeface="Arial"/>
                        </a:rPr>
                        <a:t>4</a:t>
                      </a: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ctr" fontAlgn="ctr"/>
                      <a:r>
                        <a:rPr lang="fr-FR" sz="900" b="0" i="0" u="none" strike="noStrike">
                          <a:solidFill>
                            <a:srgbClr val="000000"/>
                          </a:solidFill>
                          <a:effectLst/>
                          <a:latin typeface="Calibri"/>
                        </a:rPr>
                        <a:t> </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Calibri"/>
                        </a:rPr>
                        <a:t>x</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Calibri"/>
                        </a:rPr>
                        <a:t> </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Calibri"/>
                        </a:rPr>
                        <a:t>x</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69421">
                <a:tc>
                  <a:txBody>
                    <a:bodyPr/>
                    <a:lstStyle/>
                    <a:p>
                      <a:pPr algn="l" fontAlgn="b"/>
                      <a:r>
                        <a:rPr lang="fr-FR" sz="900" b="0" i="0" u="none" strike="noStrike">
                          <a:solidFill>
                            <a:srgbClr val="000000"/>
                          </a:solidFill>
                          <a:effectLst/>
                          <a:latin typeface="Arial"/>
                        </a:rPr>
                        <a:t>Comment aménager un stade ?</a:t>
                      </a: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2"/>
                    </a:solidFill>
                  </a:tcPr>
                </a:tc>
                <a:tc>
                  <a:txBody>
                    <a:bodyPr/>
                    <a:lstStyle/>
                    <a:p>
                      <a:pPr algn="ctr" fontAlgn="ctr"/>
                      <a:r>
                        <a:rPr lang="fr-FR" sz="900" b="0" i="0" u="none" strike="noStrike">
                          <a:solidFill>
                            <a:srgbClr val="000000"/>
                          </a:solidFill>
                          <a:effectLst/>
                          <a:latin typeface="Arial"/>
                        </a:rPr>
                        <a:t> </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1" i="0" u="none" strike="noStrike">
                          <a:solidFill>
                            <a:srgbClr val="000000"/>
                          </a:solidFill>
                          <a:effectLst/>
                          <a:latin typeface="Arial"/>
                        </a:rPr>
                        <a:t>S9</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b"/>
                      <a:r>
                        <a:rPr lang="fr-FR" sz="900" b="0" i="0" u="none" strike="noStrike">
                          <a:solidFill>
                            <a:srgbClr val="000000"/>
                          </a:solidFill>
                          <a:effectLst/>
                          <a:latin typeface="Arial"/>
                        </a:rPr>
                        <a:t>4</a:t>
                      </a: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ctr" fontAlgn="ctr"/>
                      <a:r>
                        <a:rPr lang="fr-FR" sz="900" b="0" i="0" u="none" strike="noStrike">
                          <a:solidFill>
                            <a:srgbClr val="000000"/>
                          </a:solidFill>
                          <a:effectLst/>
                          <a:latin typeface="Calibri"/>
                        </a:rPr>
                        <a:t> </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Calibri"/>
                        </a:rPr>
                        <a:t>x</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Calibri"/>
                        </a:rPr>
                        <a:t> </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Calibri"/>
                        </a:rPr>
                        <a:t>x</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69421">
                <a:tc>
                  <a:txBody>
                    <a:bodyPr/>
                    <a:lstStyle/>
                    <a:p>
                      <a:pPr algn="l" fontAlgn="b"/>
                      <a:r>
                        <a:rPr lang="fr-FR" sz="900" b="0" i="0" u="none" strike="noStrike">
                          <a:solidFill>
                            <a:srgbClr val="000000"/>
                          </a:solidFill>
                          <a:effectLst/>
                          <a:latin typeface="Arial"/>
                        </a:rPr>
                        <a:t>Comment aménager un espace urbain ?</a:t>
                      </a: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2"/>
                    </a:solidFill>
                  </a:tcPr>
                </a:tc>
                <a:tc>
                  <a:txBody>
                    <a:bodyPr/>
                    <a:lstStyle/>
                    <a:p>
                      <a:pPr algn="ctr" fontAlgn="ctr"/>
                      <a:r>
                        <a:rPr lang="fr-FR" sz="900" b="0" i="0" u="none" strike="noStrike">
                          <a:solidFill>
                            <a:srgbClr val="000000"/>
                          </a:solidFill>
                          <a:effectLst/>
                          <a:latin typeface="Arial"/>
                        </a:rPr>
                        <a:t> </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Arial"/>
                        </a:rPr>
                        <a:t> </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900" b="0" i="0" u="none" strike="noStrike">
                          <a:solidFill>
                            <a:srgbClr val="000000"/>
                          </a:solidFill>
                          <a:effectLst/>
                          <a:latin typeface="Arial"/>
                        </a:rPr>
                        <a:t>4</a:t>
                      </a: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ctr" fontAlgn="ctr"/>
                      <a:r>
                        <a:rPr lang="fr-FR" sz="900" b="0" i="0" u="none" strike="noStrike">
                          <a:solidFill>
                            <a:srgbClr val="000000"/>
                          </a:solidFill>
                          <a:effectLst/>
                          <a:latin typeface="Calibri"/>
                        </a:rPr>
                        <a:t> </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Calibri"/>
                        </a:rPr>
                        <a:t>x</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Calibri"/>
                        </a:rPr>
                        <a:t> </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Calibri"/>
                        </a:rPr>
                        <a:t> </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69421">
                <a:tc>
                  <a:txBody>
                    <a:bodyPr/>
                    <a:lstStyle/>
                    <a:p>
                      <a:pPr algn="l" fontAlgn="b"/>
                      <a:r>
                        <a:rPr lang="fr-FR" sz="900" b="0" i="0" u="none" strike="noStrike">
                          <a:solidFill>
                            <a:srgbClr val="000000"/>
                          </a:solidFill>
                          <a:effectLst/>
                          <a:latin typeface="Arial"/>
                        </a:rPr>
                        <a:t>Comment raccorder une route secondaire à une voie rapide ?</a:t>
                      </a: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2"/>
                    </a:solidFill>
                  </a:tcPr>
                </a:tc>
                <a:tc>
                  <a:txBody>
                    <a:bodyPr/>
                    <a:lstStyle/>
                    <a:p>
                      <a:pPr algn="ctr" fontAlgn="ctr"/>
                      <a:r>
                        <a:rPr lang="fr-FR" sz="900" b="0" i="0" u="none" strike="noStrike">
                          <a:solidFill>
                            <a:srgbClr val="000000"/>
                          </a:solidFill>
                          <a:effectLst/>
                          <a:latin typeface="Arial"/>
                        </a:rPr>
                        <a:t> </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Arial"/>
                        </a:rPr>
                        <a:t> </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900" b="0" i="0" u="none" strike="noStrike">
                          <a:solidFill>
                            <a:srgbClr val="000000"/>
                          </a:solidFill>
                          <a:effectLst/>
                          <a:latin typeface="Arial"/>
                        </a:rPr>
                        <a:t>3</a:t>
                      </a: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ctr" fontAlgn="ctr"/>
                      <a:r>
                        <a:rPr lang="fr-FR" sz="900" b="0" i="0" u="none" strike="noStrike">
                          <a:solidFill>
                            <a:srgbClr val="000000"/>
                          </a:solidFill>
                          <a:effectLst/>
                          <a:latin typeface="Calibri"/>
                        </a:rPr>
                        <a:t> </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Calibri"/>
                        </a:rPr>
                        <a:t> </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Calibri"/>
                        </a:rPr>
                        <a:t> </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Calibri"/>
                        </a:rPr>
                        <a:t>x</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69421">
                <a:tc>
                  <a:txBody>
                    <a:bodyPr/>
                    <a:lstStyle/>
                    <a:p>
                      <a:pPr algn="l" fontAlgn="b"/>
                      <a:r>
                        <a:rPr lang="fr-FR" sz="900" b="0" i="0" u="none" strike="noStrike">
                          <a:solidFill>
                            <a:srgbClr val="000000"/>
                          </a:solidFill>
                          <a:effectLst/>
                          <a:latin typeface="Arial"/>
                        </a:rPr>
                        <a:t>Comment intégrer un ouvrage bruyant en milieu urbain ?</a:t>
                      </a: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2"/>
                    </a:solidFill>
                  </a:tcPr>
                </a:tc>
                <a:tc>
                  <a:txBody>
                    <a:bodyPr/>
                    <a:lstStyle/>
                    <a:p>
                      <a:pPr algn="ctr" fontAlgn="ctr"/>
                      <a:r>
                        <a:rPr lang="fr-FR" sz="900" b="0" i="0" u="none" strike="noStrike">
                          <a:solidFill>
                            <a:srgbClr val="000000"/>
                          </a:solidFill>
                          <a:effectLst/>
                          <a:latin typeface="Arial"/>
                        </a:rPr>
                        <a:t> </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1" i="0" u="none" strike="noStrike">
                          <a:solidFill>
                            <a:srgbClr val="000000"/>
                          </a:solidFill>
                          <a:effectLst/>
                          <a:latin typeface="Arial"/>
                        </a:rPr>
                        <a:t>S2</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b"/>
                      <a:r>
                        <a:rPr lang="fr-FR" sz="900" b="0" i="0" u="none" strike="noStrike">
                          <a:solidFill>
                            <a:srgbClr val="000000"/>
                          </a:solidFill>
                          <a:effectLst/>
                          <a:latin typeface="Arial"/>
                        </a:rPr>
                        <a:t>4</a:t>
                      </a:r>
                    </a:p>
                  </a:txBody>
                  <a:tcPr marL="8068" marR="8068" marT="80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ctr" fontAlgn="ctr"/>
                      <a:r>
                        <a:rPr lang="fr-FR" sz="900" b="0" i="0" u="none" strike="noStrike">
                          <a:solidFill>
                            <a:srgbClr val="000000"/>
                          </a:solidFill>
                          <a:effectLst/>
                          <a:latin typeface="Calibri"/>
                        </a:rPr>
                        <a:t> </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Calibri"/>
                        </a:rPr>
                        <a:t>x</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Calibri"/>
                        </a:rPr>
                        <a:t> </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900" b="0" i="0" u="none" strike="noStrike" dirty="0">
                          <a:solidFill>
                            <a:srgbClr val="000000"/>
                          </a:solidFill>
                          <a:effectLst/>
                          <a:latin typeface="Calibri"/>
                        </a:rPr>
                        <a:t>x</a:t>
                      </a:r>
                    </a:p>
                  </a:txBody>
                  <a:tcPr marL="8068" marR="8068" marT="80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136034816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835150" y="549275"/>
            <a:ext cx="6265863" cy="647700"/>
          </a:xfrm>
        </p:spPr>
        <p:txBody>
          <a:bodyPr/>
          <a:lstStyle/>
          <a:p>
            <a:r>
              <a:rPr lang="fr-FR" sz="2000" cap="none">
                <a:latin typeface="Calibri" charset="0"/>
              </a:rPr>
              <a:t>ETABLIR LA PROGRESSION SUR LA TOTALITÉ DU CYCLE</a:t>
            </a:r>
          </a:p>
        </p:txBody>
      </p:sp>
      <p:graphicFrame>
        <p:nvGraphicFramePr>
          <p:cNvPr id="4" name="Tableau 3"/>
          <p:cNvGraphicFramePr>
            <a:graphicFrameLocks noGrp="1"/>
          </p:cNvGraphicFramePr>
          <p:nvPr/>
        </p:nvGraphicFramePr>
        <p:xfrm>
          <a:off x="2195736" y="1772816"/>
          <a:ext cx="6606076" cy="4621061"/>
        </p:xfrm>
        <a:graphic>
          <a:graphicData uri="http://schemas.openxmlformats.org/drawingml/2006/table">
            <a:tbl>
              <a:tblPr/>
              <a:tblGrid>
                <a:gridCol w="433129">
                  <a:extLst>
                    <a:ext uri="{9D8B030D-6E8A-4147-A177-3AD203B41FA5}">
                      <a16:colId xmlns:a16="http://schemas.microsoft.com/office/drawing/2014/main" val="20000"/>
                    </a:ext>
                  </a:extLst>
                </a:gridCol>
                <a:gridCol w="1243499">
                  <a:extLst>
                    <a:ext uri="{9D8B030D-6E8A-4147-A177-3AD203B41FA5}">
                      <a16:colId xmlns:a16="http://schemas.microsoft.com/office/drawing/2014/main" val="20001"/>
                    </a:ext>
                  </a:extLst>
                </a:gridCol>
                <a:gridCol w="1244371">
                  <a:extLst>
                    <a:ext uri="{9D8B030D-6E8A-4147-A177-3AD203B41FA5}">
                      <a16:colId xmlns:a16="http://schemas.microsoft.com/office/drawing/2014/main" val="20002"/>
                    </a:ext>
                  </a:extLst>
                </a:gridCol>
                <a:gridCol w="199099">
                  <a:extLst>
                    <a:ext uri="{9D8B030D-6E8A-4147-A177-3AD203B41FA5}">
                      <a16:colId xmlns:a16="http://schemas.microsoft.com/office/drawing/2014/main" val="20003"/>
                    </a:ext>
                  </a:extLst>
                </a:gridCol>
                <a:gridCol w="199099">
                  <a:extLst>
                    <a:ext uri="{9D8B030D-6E8A-4147-A177-3AD203B41FA5}">
                      <a16:colId xmlns:a16="http://schemas.microsoft.com/office/drawing/2014/main" val="20004"/>
                    </a:ext>
                  </a:extLst>
                </a:gridCol>
                <a:gridCol w="199099">
                  <a:extLst>
                    <a:ext uri="{9D8B030D-6E8A-4147-A177-3AD203B41FA5}">
                      <a16:colId xmlns:a16="http://schemas.microsoft.com/office/drawing/2014/main" val="20005"/>
                    </a:ext>
                  </a:extLst>
                </a:gridCol>
                <a:gridCol w="199099">
                  <a:extLst>
                    <a:ext uri="{9D8B030D-6E8A-4147-A177-3AD203B41FA5}">
                      <a16:colId xmlns:a16="http://schemas.microsoft.com/office/drawing/2014/main" val="20006"/>
                    </a:ext>
                  </a:extLst>
                </a:gridCol>
                <a:gridCol w="59381">
                  <a:extLst>
                    <a:ext uri="{9D8B030D-6E8A-4147-A177-3AD203B41FA5}">
                      <a16:colId xmlns:a16="http://schemas.microsoft.com/office/drawing/2014/main" val="20007"/>
                    </a:ext>
                  </a:extLst>
                </a:gridCol>
                <a:gridCol w="94310">
                  <a:extLst>
                    <a:ext uri="{9D8B030D-6E8A-4147-A177-3AD203B41FA5}">
                      <a16:colId xmlns:a16="http://schemas.microsoft.com/office/drawing/2014/main" val="20008"/>
                    </a:ext>
                  </a:extLst>
                </a:gridCol>
                <a:gridCol w="94310">
                  <a:extLst>
                    <a:ext uri="{9D8B030D-6E8A-4147-A177-3AD203B41FA5}">
                      <a16:colId xmlns:a16="http://schemas.microsoft.com/office/drawing/2014/main" val="20009"/>
                    </a:ext>
                  </a:extLst>
                </a:gridCol>
                <a:gridCol w="94310">
                  <a:extLst>
                    <a:ext uri="{9D8B030D-6E8A-4147-A177-3AD203B41FA5}">
                      <a16:colId xmlns:a16="http://schemas.microsoft.com/office/drawing/2014/main" val="20010"/>
                    </a:ext>
                  </a:extLst>
                </a:gridCol>
                <a:gridCol w="94310">
                  <a:extLst>
                    <a:ext uri="{9D8B030D-6E8A-4147-A177-3AD203B41FA5}">
                      <a16:colId xmlns:a16="http://schemas.microsoft.com/office/drawing/2014/main" val="20011"/>
                    </a:ext>
                  </a:extLst>
                </a:gridCol>
                <a:gridCol w="94310">
                  <a:extLst>
                    <a:ext uri="{9D8B030D-6E8A-4147-A177-3AD203B41FA5}">
                      <a16:colId xmlns:a16="http://schemas.microsoft.com/office/drawing/2014/main" val="20012"/>
                    </a:ext>
                  </a:extLst>
                </a:gridCol>
                <a:gridCol w="94310">
                  <a:extLst>
                    <a:ext uri="{9D8B030D-6E8A-4147-A177-3AD203B41FA5}">
                      <a16:colId xmlns:a16="http://schemas.microsoft.com/office/drawing/2014/main" val="20013"/>
                    </a:ext>
                  </a:extLst>
                </a:gridCol>
                <a:gridCol w="94310">
                  <a:extLst>
                    <a:ext uri="{9D8B030D-6E8A-4147-A177-3AD203B41FA5}">
                      <a16:colId xmlns:a16="http://schemas.microsoft.com/office/drawing/2014/main" val="20014"/>
                    </a:ext>
                  </a:extLst>
                </a:gridCol>
                <a:gridCol w="94310">
                  <a:extLst>
                    <a:ext uri="{9D8B030D-6E8A-4147-A177-3AD203B41FA5}">
                      <a16:colId xmlns:a16="http://schemas.microsoft.com/office/drawing/2014/main" val="20015"/>
                    </a:ext>
                  </a:extLst>
                </a:gridCol>
                <a:gridCol w="94310">
                  <a:extLst>
                    <a:ext uri="{9D8B030D-6E8A-4147-A177-3AD203B41FA5}">
                      <a16:colId xmlns:a16="http://schemas.microsoft.com/office/drawing/2014/main" val="20016"/>
                    </a:ext>
                  </a:extLst>
                </a:gridCol>
                <a:gridCol w="94310">
                  <a:extLst>
                    <a:ext uri="{9D8B030D-6E8A-4147-A177-3AD203B41FA5}">
                      <a16:colId xmlns:a16="http://schemas.microsoft.com/office/drawing/2014/main" val="20017"/>
                    </a:ext>
                  </a:extLst>
                </a:gridCol>
                <a:gridCol w="94310">
                  <a:extLst>
                    <a:ext uri="{9D8B030D-6E8A-4147-A177-3AD203B41FA5}">
                      <a16:colId xmlns:a16="http://schemas.microsoft.com/office/drawing/2014/main" val="20018"/>
                    </a:ext>
                  </a:extLst>
                </a:gridCol>
                <a:gridCol w="94310">
                  <a:extLst>
                    <a:ext uri="{9D8B030D-6E8A-4147-A177-3AD203B41FA5}">
                      <a16:colId xmlns:a16="http://schemas.microsoft.com/office/drawing/2014/main" val="20019"/>
                    </a:ext>
                  </a:extLst>
                </a:gridCol>
                <a:gridCol w="94310">
                  <a:extLst>
                    <a:ext uri="{9D8B030D-6E8A-4147-A177-3AD203B41FA5}">
                      <a16:colId xmlns:a16="http://schemas.microsoft.com/office/drawing/2014/main" val="20020"/>
                    </a:ext>
                  </a:extLst>
                </a:gridCol>
                <a:gridCol w="94310">
                  <a:extLst>
                    <a:ext uri="{9D8B030D-6E8A-4147-A177-3AD203B41FA5}">
                      <a16:colId xmlns:a16="http://schemas.microsoft.com/office/drawing/2014/main" val="20021"/>
                    </a:ext>
                  </a:extLst>
                </a:gridCol>
                <a:gridCol w="94310">
                  <a:extLst>
                    <a:ext uri="{9D8B030D-6E8A-4147-A177-3AD203B41FA5}">
                      <a16:colId xmlns:a16="http://schemas.microsoft.com/office/drawing/2014/main" val="20022"/>
                    </a:ext>
                  </a:extLst>
                </a:gridCol>
                <a:gridCol w="94310">
                  <a:extLst>
                    <a:ext uri="{9D8B030D-6E8A-4147-A177-3AD203B41FA5}">
                      <a16:colId xmlns:a16="http://schemas.microsoft.com/office/drawing/2014/main" val="20023"/>
                    </a:ext>
                  </a:extLst>
                </a:gridCol>
                <a:gridCol w="94310">
                  <a:extLst>
                    <a:ext uri="{9D8B030D-6E8A-4147-A177-3AD203B41FA5}">
                      <a16:colId xmlns:a16="http://schemas.microsoft.com/office/drawing/2014/main" val="20024"/>
                    </a:ext>
                  </a:extLst>
                </a:gridCol>
                <a:gridCol w="94310">
                  <a:extLst>
                    <a:ext uri="{9D8B030D-6E8A-4147-A177-3AD203B41FA5}">
                      <a16:colId xmlns:a16="http://schemas.microsoft.com/office/drawing/2014/main" val="20025"/>
                    </a:ext>
                  </a:extLst>
                </a:gridCol>
                <a:gridCol w="94310">
                  <a:extLst>
                    <a:ext uri="{9D8B030D-6E8A-4147-A177-3AD203B41FA5}">
                      <a16:colId xmlns:a16="http://schemas.microsoft.com/office/drawing/2014/main" val="20026"/>
                    </a:ext>
                  </a:extLst>
                </a:gridCol>
                <a:gridCol w="94310">
                  <a:extLst>
                    <a:ext uri="{9D8B030D-6E8A-4147-A177-3AD203B41FA5}">
                      <a16:colId xmlns:a16="http://schemas.microsoft.com/office/drawing/2014/main" val="20027"/>
                    </a:ext>
                  </a:extLst>
                </a:gridCol>
                <a:gridCol w="94310">
                  <a:extLst>
                    <a:ext uri="{9D8B030D-6E8A-4147-A177-3AD203B41FA5}">
                      <a16:colId xmlns:a16="http://schemas.microsoft.com/office/drawing/2014/main" val="20028"/>
                    </a:ext>
                  </a:extLst>
                </a:gridCol>
                <a:gridCol w="94310">
                  <a:extLst>
                    <a:ext uri="{9D8B030D-6E8A-4147-A177-3AD203B41FA5}">
                      <a16:colId xmlns:a16="http://schemas.microsoft.com/office/drawing/2014/main" val="20029"/>
                    </a:ext>
                  </a:extLst>
                </a:gridCol>
                <a:gridCol w="94310">
                  <a:extLst>
                    <a:ext uri="{9D8B030D-6E8A-4147-A177-3AD203B41FA5}">
                      <a16:colId xmlns:a16="http://schemas.microsoft.com/office/drawing/2014/main" val="20030"/>
                    </a:ext>
                  </a:extLst>
                </a:gridCol>
                <a:gridCol w="94310">
                  <a:extLst>
                    <a:ext uri="{9D8B030D-6E8A-4147-A177-3AD203B41FA5}">
                      <a16:colId xmlns:a16="http://schemas.microsoft.com/office/drawing/2014/main" val="20031"/>
                    </a:ext>
                  </a:extLst>
                </a:gridCol>
                <a:gridCol w="94310">
                  <a:extLst>
                    <a:ext uri="{9D8B030D-6E8A-4147-A177-3AD203B41FA5}">
                      <a16:colId xmlns:a16="http://schemas.microsoft.com/office/drawing/2014/main" val="20032"/>
                    </a:ext>
                  </a:extLst>
                </a:gridCol>
                <a:gridCol w="94310">
                  <a:extLst>
                    <a:ext uri="{9D8B030D-6E8A-4147-A177-3AD203B41FA5}">
                      <a16:colId xmlns:a16="http://schemas.microsoft.com/office/drawing/2014/main" val="20033"/>
                    </a:ext>
                  </a:extLst>
                </a:gridCol>
                <a:gridCol w="94310">
                  <a:extLst>
                    <a:ext uri="{9D8B030D-6E8A-4147-A177-3AD203B41FA5}">
                      <a16:colId xmlns:a16="http://schemas.microsoft.com/office/drawing/2014/main" val="20034"/>
                    </a:ext>
                  </a:extLst>
                </a:gridCol>
                <a:gridCol w="94310">
                  <a:extLst>
                    <a:ext uri="{9D8B030D-6E8A-4147-A177-3AD203B41FA5}">
                      <a16:colId xmlns:a16="http://schemas.microsoft.com/office/drawing/2014/main" val="20035"/>
                    </a:ext>
                  </a:extLst>
                </a:gridCol>
                <a:gridCol w="94310">
                  <a:extLst>
                    <a:ext uri="{9D8B030D-6E8A-4147-A177-3AD203B41FA5}">
                      <a16:colId xmlns:a16="http://schemas.microsoft.com/office/drawing/2014/main" val="20036"/>
                    </a:ext>
                  </a:extLst>
                </a:gridCol>
                <a:gridCol w="94310">
                  <a:extLst>
                    <a:ext uri="{9D8B030D-6E8A-4147-A177-3AD203B41FA5}">
                      <a16:colId xmlns:a16="http://schemas.microsoft.com/office/drawing/2014/main" val="20037"/>
                    </a:ext>
                  </a:extLst>
                </a:gridCol>
              </a:tblGrid>
              <a:tr h="65073">
                <a:tc>
                  <a:txBody>
                    <a:bodyPr/>
                    <a:lstStyle/>
                    <a:p>
                      <a:pPr algn="l" fontAlgn="b"/>
                      <a:endParaRPr lang="fr-FR" sz="300" b="0" i="0" u="none" strike="noStrike" dirty="0">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gridSpan="30">
                  <a:txBody>
                    <a:bodyPr/>
                    <a:lstStyle/>
                    <a:p>
                      <a:pPr algn="ctr" fontAlgn="ctr"/>
                      <a:r>
                        <a:rPr lang="fr-FR" sz="200" b="1" i="0" u="none" strike="noStrike">
                          <a:solidFill>
                            <a:srgbClr val="000000"/>
                          </a:solidFill>
                          <a:effectLst/>
                          <a:latin typeface="Calibri"/>
                        </a:rPr>
                        <a:t>Progression du cycle </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0"/>
                  </a:ext>
                </a:extLst>
              </a:tr>
              <a:tr h="51610">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fr-FR" sz="100" b="1"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812295">
                <a:tc gridSpan="3">
                  <a:txBody>
                    <a:bodyPr/>
                    <a:lstStyle/>
                    <a:p>
                      <a:pPr algn="ctr" fontAlgn="ctr"/>
                      <a:r>
                        <a:rPr lang="fr-FR" sz="2000" b="1" i="0" u="none" strike="noStrike" dirty="0">
                          <a:solidFill>
                            <a:srgbClr val="000000"/>
                          </a:solidFill>
                          <a:effectLst/>
                          <a:latin typeface="Calibri"/>
                        </a:rPr>
                        <a:t>Progression pédagogique technologie cycle 4  </a:t>
                      </a:r>
                    </a:p>
                  </a:txBody>
                  <a:tcPr marL="2244" marR="2244" marT="2244"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hMerge="1">
                  <a:txBody>
                    <a:bodyPr/>
                    <a:lstStyle/>
                    <a:p>
                      <a:endParaRPr lang="fr-FR"/>
                    </a:p>
                  </a:txBody>
                  <a:tcPr/>
                </a:tc>
                <a:tc hMerge="1">
                  <a:txBody>
                    <a:bodyPr/>
                    <a:lstStyle/>
                    <a:p>
                      <a:endParaRPr lang="fr-FR"/>
                    </a:p>
                  </a:txBody>
                  <a:tcPr/>
                </a:tc>
                <a:tc>
                  <a:txBody>
                    <a:bodyPr/>
                    <a:lstStyle/>
                    <a:p>
                      <a:pPr algn="ctr" fontAlgn="ctr"/>
                      <a:r>
                        <a:rPr lang="fr-FR" sz="300" b="1" i="0" u="none" strike="noStrike">
                          <a:solidFill>
                            <a:srgbClr val="000000"/>
                          </a:solidFill>
                          <a:effectLst/>
                          <a:latin typeface="Calibri"/>
                        </a:rPr>
                        <a:t>Design, innovation et créativité</a:t>
                      </a:r>
                    </a:p>
                  </a:txBody>
                  <a:tcPr marL="2244" marR="2244" marT="2244" marB="0" vert="vert27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BF7"/>
                    </a:solidFill>
                  </a:tcPr>
                </a:tc>
                <a:tc>
                  <a:txBody>
                    <a:bodyPr/>
                    <a:lstStyle/>
                    <a:p>
                      <a:pPr algn="ctr" fontAlgn="ctr"/>
                      <a:r>
                        <a:rPr lang="fr-FR" sz="300" b="1" i="0" u="none" strike="noStrike">
                          <a:solidFill>
                            <a:srgbClr val="000000"/>
                          </a:solidFill>
                          <a:effectLst/>
                          <a:latin typeface="Calibri"/>
                        </a:rPr>
                        <a:t>Les objets et systèmes techniques et les changements induits dans la société</a:t>
                      </a:r>
                    </a:p>
                  </a:txBody>
                  <a:tcPr marL="2244" marR="2244" marT="2244"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BF7"/>
                    </a:solidFill>
                  </a:tcPr>
                </a:tc>
                <a:tc>
                  <a:txBody>
                    <a:bodyPr/>
                    <a:lstStyle/>
                    <a:p>
                      <a:pPr algn="ctr" fontAlgn="ctr"/>
                      <a:r>
                        <a:rPr lang="fr-FR" sz="300" b="1" i="0" u="none" strike="noStrike">
                          <a:solidFill>
                            <a:srgbClr val="000000"/>
                          </a:solidFill>
                          <a:effectLst/>
                          <a:latin typeface="Calibri"/>
                        </a:rPr>
                        <a:t>La modélisation et la simulation des objets et systèmes techniques</a:t>
                      </a:r>
                    </a:p>
                  </a:txBody>
                  <a:tcPr marL="2244" marR="2244" marT="2244"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BF7"/>
                    </a:solidFill>
                  </a:tcPr>
                </a:tc>
                <a:tc>
                  <a:txBody>
                    <a:bodyPr/>
                    <a:lstStyle/>
                    <a:p>
                      <a:pPr algn="ctr" fontAlgn="ctr"/>
                      <a:r>
                        <a:rPr lang="fr-FR" sz="300" b="1" i="0" u="none" strike="noStrike">
                          <a:solidFill>
                            <a:srgbClr val="000000"/>
                          </a:solidFill>
                          <a:effectLst/>
                          <a:latin typeface="Calibri"/>
                        </a:rPr>
                        <a:t>L’informatique et la programmation</a:t>
                      </a:r>
                    </a:p>
                  </a:txBody>
                  <a:tcPr marL="2244" marR="2244" marT="2244" marB="0" vert="vert27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BF7"/>
                    </a:solidFill>
                  </a:tcPr>
                </a:tc>
                <a:tc>
                  <a:txBody>
                    <a:bodyPr/>
                    <a:lstStyle/>
                    <a:p>
                      <a:pPr algn="r" fontAlgn="b"/>
                      <a:r>
                        <a:rPr lang="fr-FR" sz="200" b="0" i="0" u="none" strike="noStrike">
                          <a:solidFill>
                            <a:srgbClr val="000000"/>
                          </a:solidFill>
                          <a:effectLst/>
                          <a:latin typeface="Calibri"/>
                        </a:rPr>
                        <a:t>Nombre d'itérations de la compétence</a:t>
                      </a:r>
                    </a:p>
                  </a:txBody>
                  <a:tcPr marL="2244" marR="2244" marT="2244" marB="0" vert="vert27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92D050"/>
                    </a:solidFill>
                  </a:tcPr>
                </a:tc>
                <a:tc>
                  <a:txBody>
                    <a:bodyPr/>
                    <a:lstStyle/>
                    <a:p>
                      <a:pPr algn="l" fontAlgn="b"/>
                      <a:r>
                        <a:rPr lang="fr-FR" sz="200" b="0" i="0" u="none" strike="noStrike">
                          <a:solidFill>
                            <a:srgbClr val="000000"/>
                          </a:solidFill>
                          <a:effectLst/>
                          <a:latin typeface="Arial"/>
                        </a:rPr>
                        <a:t>Quelles sont les particularités de l'habitat régional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intégrer un ouvrage bruyant en milieu urbain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programmer un éclairage automatique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la reconnaissance gestuelle assiste-t-elle l'homme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Recherches de solutions</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Réalisation - test et validation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le choix d'un matériau permet-il de réduire l'impact environnemental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Par quoi et comment programmer un objet technique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aménager un stade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intégrer un ouvrage virtuel dans son environnement réel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fonctionne une écluse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produire et stocker de l'énergie électrique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Recherches de solutions</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Réalisation - test et validation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le confort et la sécurité font évoluer les objets techniques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rendre robuste et stable un pont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piloter un objet technique avec un smartphone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Recherches de solutions</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Réalisation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Test et validation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une voiture hybride fonctionne-t-elle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la sustentation d'un avion est-elle réalisée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le contexte historique et géographique influe-t-il sur la conception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créer un réseau de données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travailler dans un milieu hostile à la place de l'homme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Recherches de solutions</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Réalisation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Test et validation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rendre automatique le fonctionnement d'un système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calculer les temps d'une course sportive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0002"/>
                  </a:ext>
                </a:extLst>
              </a:tr>
              <a:tr h="47964">
                <a:tc gridSpan="7">
                  <a:txBody>
                    <a:bodyPr/>
                    <a:lstStyle/>
                    <a:p>
                      <a:pPr algn="ctr" fontAlgn="ctr"/>
                      <a:r>
                        <a:rPr lang="fr-FR" sz="200" b="1" i="0" u="none" strike="noStrike">
                          <a:solidFill>
                            <a:srgbClr val="000000"/>
                          </a:solidFill>
                          <a:effectLst/>
                          <a:latin typeface="Calibri"/>
                        </a:rPr>
                        <a:t>Repère séquence</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l" fontAlgn="b"/>
                      <a:r>
                        <a:rPr lang="fr-FR" sz="200" b="0" i="0" u="none" strike="noStrike">
                          <a:solidFill>
                            <a:srgbClr val="000000"/>
                          </a:solidFill>
                          <a:effectLst/>
                          <a:latin typeface="Calibri"/>
                        </a:rPr>
                        <a:t> </a:t>
                      </a:r>
                    </a:p>
                  </a:txBody>
                  <a:tcPr marL="2244" marR="2244" marT="2244" marB="0" vert="vert270" anchor="b">
                    <a:lnL w="12700" cap="flat" cmpd="sng" algn="ctr">
                      <a:solidFill>
                        <a:srgbClr val="000000"/>
                      </a:solidFill>
                      <a:prstDash val="solid"/>
                      <a:round/>
                      <a:headEnd type="none" w="med" len="med"/>
                      <a:tailEnd type="none" w="med" len="med"/>
                    </a:lnL>
                    <a:lnR>
                      <a:noFill/>
                    </a:lnR>
                    <a:lnT>
                      <a:noFill/>
                    </a:lnT>
                    <a:lnB>
                      <a:noFill/>
                    </a:lnB>
                    <a:solidFill>
                      <a:srgbClr val="92D050"/>
                    </a:solidFill>
                  </a:tcPr>
                </a:tc>
                <a:tc>
                  <a:txBody>
                    <a:bodyPr/>
                    <a:lstStyle/>
                    <a:p>
                      <a:pPr algn="ctr" fontAlgn="b"/>
                      <a:r>
                        <a:rPr lang="fr-FR" sz="300" b="0" i="0" u="none" strike="noStrike">
                          <a:solidFill>
                            <a:srgbClr val="000000"/>
                          </a:solidFill>
                          <a:effectLst/>
                          <a:latin typeface="Calibri"/>
                        </a:rPr>
                        <a:t>S1</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S3</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S4</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S5</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S6</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S7</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S8</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S9</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S10</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S11</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S12</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S13</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S14</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S15</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S16</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S17</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S18</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S19</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S20</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S21</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S22</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S23</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S24</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S25</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S26</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S27</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S28</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S29</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S30</a:t>
                      </a:r>
                    </a:p>
                  </a:txBody>
                  <a:tcPr marL="2244" marR="2244" marT="2244"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25659">
                <a:tc gridSpan="7">
                  <a:txBody>
                    <a:bodyPr/>
                    <a:lstStyle/>
                    <a:p>
                      <a:pPr algn="ctr" fontAlgn="b"/>
                      <a:r>
                        <a:rPr lang="fr-FR" sz="200" b="1" i="0" u="none" strike="noStrike">
                          <a:solidFill>
                            <a:srgbClr val="000000"/>
                          </a:solidFill>
                          <a:effectLst/>
                          <a:latin typeface="Calibri"/>
                        </a:rPr>
                        <a:t>Répartition sur le cycle</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l" fontAlgn="b"/>
                      <a:r>
                        <a:rPr lang="fr-FR" sz="200" b="0" i="0" u="none" strike="noStrike">
                          <a:solidFill>
                            <a:srgbClr val="000000"/>
                          </a:solidFill>
                          <a:effectLst/>
                          <a:latin typeface="Calibri"/>
                        </a:rPr>
                        <a:t>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92D050"/>
                    </a:solidFill>
                  </a:tcPr>
                </a:tc>
                <a:tc gridSpan="10">
                  <a:txBody>
                    <a:bodyPr/>
                    <a:lstStyle/>
                    <a:p>
                      <a:pPr algn="ctr" fontAlgn="b"/>
                      <a:r>
                        <a:rPr lang="fr-FR" sz="300" b="1" i="0" u="none" strike="noStrike" dirty="0">
                          <a:solidFill>
                            <a:srgbClr val="000000"/>
                          </a:solidFill>
                          <a:effectLst/>
                          <a:latin typeface="Calibri"/>
                        </a:rPr>
                        <a:t>Année 1</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gridSpan="10">
                  <a:txBody>
                    <a:bodyPr/>
                    <a:lstStyle/>
                    <a:p>
                      <a:pPr algn="ctr" fontAlgn="b"/>
                      <a:r>
                        <a:rPr lang="fr-FR" sz="300" b="1" i="0" u="none" strike="noStrike" dirty="0">
                          <a:solidFill>
                            <a:srgbClr val="000000"/>
                          </a:solidFill>
                          <a:effectLst/>
                          <a:latin typeface="Calibri"/>
                        </a:rPr>
                        <a:t>Année 2</a:t>
                      </a:r>
                    </a:p>
                  </a:txBody>
                  <a:tcPr marL="2244" marR="2244" marT="22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gridSpan="10">
                  <a:txBody>
                    <a:bodyPr/>
                    <a:lstStyle/>
                    <a:p>
                      <a:pPr algn="ctr" fontAlgn="b"/>
                      <a:r>
                        <a:rPr lang="fr-FR" sz="300" b="1" i="0" u="none" strike="noStrike" dirty="0">
                          <a:solidFill>
                            <a:srgbClr val="7030A0"/>
                          </a:solidFill>
                          <a:effectLst/>
                          <a:latin typeface="Calibri"/>
                        </a:rPr>
                        <a:t>Année 3</a:t>
                      </a:r>
                    </a:p>
                  </a:txBody>
                  <a:tcPr marL="2244" marR="2244" marT="22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BF1DE"/>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4"/>
                  </a:ext>
                </a:extLst>
              </a:tr>
              <a:tr h="47122">
                <a:tc gridSpan="7">
                  <a:txBody>
                    <a:bodyPr/>
                    <a:lstStyle/>
                    <a:p>
                      <a:pPr algn="ctr" fontAlgn="ctr"/>
                      <a:r>
                        <a:rPr lang="fr-FR" sz="200" b="1" i="0" u="none" strike="noStrike">
                          <a:solidFill>
                            <a:srgbClr val="000000"/>
                          </a:solidFill>
                          <a:effectLst/>
                          <a:latin typeface="Calibri"/>
                        </a:rPr>
                        <a:t>Lien avec les enseignements pratiques interdisciplinaires (EPI)</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l" fontAlgn="b"/>
                      <a:r>
                        <a:rPr lang="fr-FR" sz="200" b="0" i="0" u="none" strike="noStrike">
                          <a:solidFill>
                            <a:srgbClr val="000000"/>
                          </a:solidFill>
                          <a:effectLst/>
                          <a:latin typeface="Calibri"/>
                        </a:rPr>
                        <a:t> </a:t>
                      </a:r>
                    </a:p>
                  </a:txBody>
                  <a:tcPr marL="2244" marR="2244" marT="2244" marB="0" vert="vert27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92D05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10005"/>
                  </a:ext>
                </a:extLst>
              </a:tr>
              <a:tr h="81229">
                <a:tc>
                  <a:txBody>
                    <a:bodyPr/>
                    <a:lstStyle/>
                    <a:p>
                      <a:pPr algn="ctr" fontAlgn="t"/>
                      <a:r>
                        <a:rPr lang="fr-FR" sz="300" b="1" i="0" u="none" strike="noStrike">
                          <a:solidFill>
                            <a:srgbClr val="000000"/>
                          </a:solidFill>
                          <a:effectLst/>
                          <a:latin typeface="Calibri"/>
                        </a:rPr>
                        <a:t>Domaines du socle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gridSpan="2">
                  <a:txBody>
                    <a:bodyPr/>
                    <a:lstStyle/>
                    <a:p>
                      <a:pPr algn="ctr" fontAlgn="t"/>
                      <a:r>
                        <a:rPr lang="fr-FR" sz="300" b="1" i="0" u="none" strike="noStrike">
                          <a:solidFill>
                            <a:srgbClr val="000000"/>
                          </a:solidFill>
                          <a:effectLst/>
                          <a:latin typeface="Calibri"/>
                        </a:rPr>
                        <a:t>Compétences travaillées </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gridSpan="4">
                  <a:txBody>
                    <a:bodyPr/>
                    <a:lstStyle/>
                    <a:p>
                      <a:pPr algn="ctr" fontAlgn="t"/>
                      <a:r>
                        <a:rPr lang="fr-FR" sz="300" b="1" i="0" u="none" strike="noStrike">
                          <a:solidFill>
                            <a:srgbClr val="000000"/>
                          </a:solidFill>
                          <a:effectLst/>
                          <a:latin typeface="Calibri"/>
                        </a:rPr>
                        <a:t>Compétences du programme par thématique</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extLst>
                  <a:ext uri="{0D108BD9-81ED-4DB2-BD59-A6C34878D82A}">
                    <a16:rowId xmlns:a16="http://schemas.microsoft.com/office/drawing/2014/main" val="10006"/>
                  </a:ext>
                </a:extLst>
              </a:tr>
              <a:tr h="47964">
                <a:tc rowSpan="5">
                  <a:txBody>
                    <a:bodyPr/>
                    <a:lstStyle/>
                    <a:p>
                      <a:pPr algn="ctr" fontAlgn="t"/>
                      <a:r>
                        <a:rPr lang="fr-FR" sz="300" b="1" i="0" u="none" strike="noStrike">
                          <a:solidFill>
                            <a:srgbClr val="000000"/>
                          </a:solidFill>
                          <a:effectLst/>
                          <a:latin typeface="Calibri"/>
                        </a:rPr>
                        <a:t>4 - les systèmes naturels et les systèmes techniques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t"/>
                      <a:r>
                        <a:rPr lang="fr-FR" sz="300" b="1" i="0" u="none" strike="noStrike">
                          <a:solidFill>
                            <a:srgbClr val="000000"/>
                          </a:solidFill>
                          <a:effectLst/>
                          <a:latin typeface="Calibri"/>
                        </a:rPr>
                        <a:t>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Pratiquer des démarches scientifiques et technologiques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7"/>
                  </a:ext>
                </a:extLst>
              </a:tr>
              <a:tr h="89756">
                <a:tc vMerge="1">
                  <a:txBody>
                    <a:bodyPr/>
                    <a:lstStyle/>
                    <a:p>
                      <a:endParaRPr lang="fr-FR"/>
                    </a:p>
                  </a:txBody>
                  <a:tcPr/>
                </a:tc>
                <a:tc>
                  <a:txBody>
                    <a:bodyPr/>
                    <a:lstStyle/>
                    <a:p>
                      <a:pPr algn="ctr" fontAlgn="t"/>
                      <a:r>
                        <a:rPr lang="fr-FR" sz="300" b="0" i="0" u="none" strike="noStrike">
                          <a:solidFill>
                            <a:srgbClr val="000000"/>
                          </a:solidFill>
                          <a:effectLst/>
                          <a:latin typeface="Calibri"/>
                        </a:rPr>
                        <a:t>CT 1.1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A"/>
                          </a:solidFill>
                          <a:effectLst/>
                          <a:latin typeface="Calibri"/>
                        </a:rPr>
                        <a:t>Imaginer, synthétiser, formaliser et respecter une procédure, un protocole. </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DIC.1.3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1.2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A"/>
                          </a:solidFill>
                          <a:effectLst/>
                          <a:latin typeface="Calibri"/>
                        </a:rPr>
                        <a:t> Mesurer des grandeurs de manière directe ou indirecte. </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MSOST.1.6</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6</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93684">
                <a:tc vMerge="1">
                  <a:txBody>
                    <a:bodyPr/>
                    <a:lstStyle/>
                    <a:p>
                      <a:endParaRPr lang="fr-FR"/>
                    </a:p>
                  </a:txBody>
                  <a:tcPr/>
                </a:tc>
                <a:tc>
                  <a:txBody>
                    <a:bodyPr/>
                    <a:lstStyle/>
                    <a:p>
                      <a:pPr algn="ctr" fontAlgn="t"/>
                      <a:r>
                        <a:rPr lang="fr-FR" sz="300" b="0" i="0" u="none" strike="noStrike">
                          <a:solidFill>
                            <a:srgbClr val="000000"/>
                          </a:solidFill>
                          <a:effectLst/>
                          <a:latin typeface="Calibri"/>
                        </a:rPr>
                        <a:t>CT 1.3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A"/>
                          </a:solidFill>
                          <a:effectLst/>
                          <a:latin typeface="Calibri"/>
                        </a:rPr>
                        <a:t>Rechercher des solutions techniques à un problème posé, expliciter ses choix et les communiquer en argumentant. </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1.4</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A"/>
                          </a:solidFill>
                          <a:effectLst/>
                          <a:latin typeface="Calibri"/>
                        </a:rPr>
                        <a:t>Participer à l’organisation et au déroulement de projets.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DIC.1.4</a:t>
                      </a:r>
                    </a:p>
                  </a:txBody>
                  <a:tcPr marL="2244" marR="2244" marT="22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47964">
                <a:tc rowSpan="8">
                  <a:txBody>
                    <a:bodyPr/>
                    <a:lstStyle/>
                    <a:p>
                      <a:pPr algn="ctr" fontAlgn="t"/>
                      <a:r>
                        <a:rPr lang="fr-FR" sz="300" b="1" i="0" u="none" strike="noStrike">
                          <a:solidFill>
                            <a:srgbClr val="000000"/>
                          </a:solidFill>
                          <a:effectLst/>
                          <a:latin typeface="Calibri"/>
                        </a:rPr>
                        <a:t>4 - les systèmes naturels et les systèmes techniques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t"/>
                      <a:r>
                        <a:rPr lang="fr-FR" sz="300" b="1" i="0" u="none" strike="noStrike">
                          <a:solidFill>
                            <a:srgbClr val="000000"/>
                          </a:solidFill>
                          <a:effectLst/>
                          <a:latin typeface="Calibri"/>
                        </a:rPr>
                        <a:t>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Concevoir, créer, réaliser</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12"/>
                  </a:ext>
                </a:extLst>
              </a:tr>
              <a:tr h="134634">
                <a:tc vMerge="1">
                  <a:txBody>
                    <a:bodyPr/>
                    <a:lstStyle/>
                    <a:p>
                      <a:endParaRPr lang="fr-FR"/>
                    </a:p>
                  </a:txBody>
                  <a:tcPr/>
                </a:tc>
                <a:tc>
                  <a:txBody>
                    <a:bodyPr/>
                    <a:lstStyle/>
                    <a:p>
                      <a:pPr algn="ctr" fontAlgn="t"/>
                      <a:r>
                        <a:rPr lang="fr-FR" sz="300" b="0" i="0" u="none" strike="noStrike">
                          <a:solidFill>
                            <a:srgbClr val="000000"/>
                          </a:solidFill>
                          <a:effectLst/>
                          <a:latin typeface="Calibri"/>
                        </a:rPr>
                        <a:t>CT 2.1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Identifier un besoin et énoncer un problème technique, identifier les conditions, contraintes (normes et règlements) et ressources correspondantes.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DIC.1.1       DIC.1.2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39404">
                <a:tc vMerge="1">
                  <a:txBody>
                    <a:bodyPr/>
                    <a:lstStyle/>
                    <a:p>
                      <a:endParaRPr lang="fr-FR"/>
                    </a:p>
                  </a:txBody>
                  <a:tcPr/>
                </a:tc>
                <a:tc>
                  <a:txBody>
                    <a:bodyPr/>
                    <a:lstStyle/>
                    <a:p>
                      <a:pPr algn="ctr" fontAlgn="t"/>
                      <a:r>
                        <a:rPr lang="fr-FR" sz="300" b="0" i="0" u="none" strike="noStrike">
                          <a:solidFill>
                            <a:srgbClr val="000000"/>
                          </a:solidFill>
                          <a:effectLst/>
                          <a:latin typeface="Calibri"/>
                        </a:rPr>
                        <a:t>CT 2.2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 Identifier le(s) matériau(x), les flux d’énergie et d’information dans le cadre d’une production technique sur un objet et décrire les transformations qui s’opèrent.</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MSOST.1.4</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2.3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 S’approprier un cahier des charges.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2.4</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Associer des solutions techniques à des fonctions.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2.5</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 Imaginer des solutions en réponse au besoin.</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93684">
                <a:tc vMerge="1">
                  <a:txBody>
                    <a:bodyPr/>
                    <a:lstStyle/>
                    <a:p>
                      <a:endParaRPr lang="fr-FR"/>
                    </a:p>
                  </a:txBody>
                  <a:tcPr/>
                </a:tc>
                <a:tc>
                  <a:txBody>
                    <a:bodyPr/>
                    <a:lstStyle/>
                    <a:p>
                      <a:pPr algn="ctr" fontAlgn="t"/>
                      <a:r>
                        <a:rPr lang="fr-FR" sz="300" b="0" i="0" u="none" strike="noStrike">
                          <a:solidFill>
                            <a:srgbClr val="000000"/>
                          </a:solidFill>
                          <a:effectLst/>
                          <a:latin typeface="Calibri"/>
                        </a:rPr>
                        <a:t>CT 2.6</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Réaliser, de manière collaborative, le prototype de tout ou partie d’un objet pour valider une solution.</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DIC.2.1</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92000">
                <a:tc vMerge="1">
                  <a:txBody>
                    <a:bodyPr/>
                    <a:lstStyle/>
                    <a:p>
                      <a:endParaRPr lang="fr-FR"/>
                    </a:p>
                  </a:txBody>
                  <a:tcPr/>
                </a:tc>
                <a:tc>
                  <a:txBody>
                    <a:bodyPr/>
                    <a:lstStyle/>
                    <a:p>
                      <a:pPr algn="ctr" fontAlgn="t"/>
                      <a:r>
                        <a:rPr lang="fr-FR" sz="300" b="0" i="0" u="none" strike="noStrike">
                          <a:solidFill>
                            <a:srgbClr val="000000"/>
                          </a:solidFill>
                          <a:effectLst/>
                          <a:latin typeface="Calibri"/>
                        </a:rPr>
                        <a:t>CT 2.7</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0"/>
                          </a:solidFill>
                          <a:effectLst/>
                          <a:latin typeface="Calibri"/>
                        </a:rPr>
                        <a:t> Imaginer, concevoir et programmer des applications informatiques nomades.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DIC.1.5</a:t>
                      </a:r>
                    </a:p>
                  </a:txBody>
                  <a:tcPr marL="2244" marR="2244" marT="22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IP.2.2</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47964">
                <a:tc rowSpan="4">
                  <a:txBody>
                    <a:bodyPr/>
                    <a:lstStyle/>
                    <a:p>
                      <a:pPr algn="ctr" fontAlgn="t"/>
                      <a:r>
                        <a:rPr lang="fr-FR" sz="300" b="1" i="0" u="none" strike="noStrike">
                          <a:solidFill>
                            <a:srgbClr val="000000"/>
                          </a:solidFill>
                          <a:effectLst/>
                          <a:latin typeface="Calibri"/>
                        </a:rPr>
                        <a:t>2 - les méthodes et outils pour apprendre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t"/>
                      <a:r>
                        <a:rPr lang="fr-FR" sz="300" b="1" i="0" u="none" strike="noStrike">
                          <a:solidFill>
                            <a:srgbClr val="000000"/>
                          </a:solidFill>
                          <a:effectLst/>
                          <a:latin typeface="Calibri"/>
                        </a:rPr>
                        <a:t>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S’approprier des outils et des méthodes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20"/>
                  </a:ext>
                </a:extLst>
              </a:tr>
              <a:tr h="134634">
                <a:tc vMerge="1">
                  <a:txBody>
                    <a:bodyPr/>
                    <a:lstStyle/>
                    <a:p>
                      <a:endParaRPr lang="fr-FR"/>
                    </a:p>
                  </a:txBody>
                  <a:tcPr/>
                </a:tc>
                <a:tc>
                  <a:txBody>
                    <a:bodyPr/>
                    <a:lstStyle/>
                    <a:p>
                      <a:pPr algn="ctr" fontAlgn="t"/>
                      <a:r>
                        <a:rPr lang="fr-FR" sz="300" b="0" i="0" u="none" strike="noStrike">
                          <a:solidFill>
                            <a:srgbClr val="000000"/>
                          </a:solidFill>
                          <a:effectLst/>
                          <a:latin typeface="Calibri"/>
                        </a:rPr>
                        <a:t>CT 3.1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Exprimer sa pensée à l’aide d’outils de description adaptés : croquis, schémas, graphes, diagrammes, tableaux (représentations non normées).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OTSCIS.2.1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20722">
                <a:tc vMerge="1">
                  <a:txBody>
                    <a:bodyPr/>
                    <a:lstStyle/>
                    <a:p>
                      <a:endParaRPr lang="fr-FR"/>
                    </a:p>
                  </a:txBody>
                  <a:tcPr/>
                </a:tc>
                <a:tc>
                  <a:txBody>
                    <a:bodyPr/>
                    <a:lstStyle/>
                    <a:p>
                      <a:pPr algn="ctr" fontAlgn="t"/>
                      <a:r>
                        <a:rPr lang="fr-FR" sz="300" b="0" i="0" u="none" strike="noStrike">
                          <a:solidFill>
                            <a:srgbClr val="000000"/>
                          </a:solidFill>
                          <a:effectLst/>
                          <a:latin typeface="Calibri"/>
                        </a:rPr>
                        <a:t>CT 3.2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Traduire, à l’aide d’outils de représentation numérique, des choix de solutions sous forme de croquis, de dessins ou de schémas.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fr-FR" sz="200" b="0" i="0" u="none" strike="noStrike">
                          <a:solidFill>
                            <a:srgbClr val="000000"/>
                          </a:solidFill>
                          <a:effectLst/>
                          <a:latin typeface="Calibri"/>
                        </a:rPr>
                        <a:t>OTSCIS.2.2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93684">
                <a:tc vMerge="1">
                  <a:txBody>
                    <a:bodyPr/>
                    <a:lstStyle/>
                    <a:p>
                      <a:endParaRPr lang="fr-FR"/>
                    </a:p>
                  </a:txBody>
                  <a:tcPr/>
                </a:tc>
                <a:tc>
                  <a:txBody>
                    <a:bodyPr/>
                    <a:lstStyle/>
                    <a:p>
                      <a:pPr algn="ctr" fontAlgn="t"/>
                      <a:r>
                        <a:rPr lang="fr-FR" sz="300" b="0" i="0" u="none" strike="noStrike">
                          <a:solidFill>
                            <a:srgbClr val="000000"/>
                          </a:solidFill>
                          <a:effectLst/>
                          <a:latin typeface="Calibri"/>
                        </a:rPr>
                        <a:t>CT 3.3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0"/>
                          </a:solidFill>
                          <a:effectLst/>
                          <a:latin typeface="Calibri"/>
                        </a:rPr>
                        <a:t>Présenter à l’oral et à l’aide de supports numériques multimédia des solutions techniques au moment des revues de projet.</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fr-FR" sz="200" b="0" i="0" u="none" strike="noStrike">
                          <a:solidFill>
                            <a:srgbClr val="000000"/>
                          </a:solidFill>
                          <a:effectLst/>
                          <a:latin typeface="Calibri"/>
                        </a:rPr>
                        <a:t>DIC.1.7</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20722">
                <a:tc>
                  <a:txBody>
                    <a:bodyPr/>
                    <a:lstStyle/>
                    <a:p>
                      <a:pPr algn="ctr" fontAlgn="ctr"/>
                      <a:r>
                        <a:rPr lang="fr-FR" sz="300" b="1" i="0" u="none" strike="noStrike">
                          <a:solidFill>
                            <a:srgbClr val="000000"/>
                          </a:solidFill>
                          <a:effectLst/>
                          <a:latin typeface="Calibri"/>
                        </a:rPr>
                        <a:t>1 - les langages pour penser et communiquer</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r" fontAlgn="t"/>
                      <a:r>
                        <a:rPr lang="fr-FR" sz="300" b="1" i="0" u="none" strike="noStrike">
                          <a:solidFill>
                            <a:srgbClr val="000000"/>
                          </a:solidFill>
                          <a:effectLst/>
                          <a:latin typeface="Calibri"/>
                        </a:rPr>
                        <a:t>4</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Pratiquer des langages </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b"/>
                      <a:r>
                        <a:rPr lang="fr-FR" sz="300" b="0" i="0" u="none" strike="noStrike">
                          <a:solidFill>
                            <a:srgbClr val="000000"/>
                          </a:solidFill>
                          <a:effectLst/>
                          <a:latin typeface="Calibri"/>
                        </a:rPr>
                        <a:t> </a:t>
                      </a:r>
                    </a:p>
                  </a:txBody>
                  <a:tcPr marL="2244" marR="2244" marT="22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extLst>
                  <a:ext uri="{0D108BD9-81ED-4DB2-BD59-A6C34878D82A}">
                    <a16:rowId xmlns:a16="http://schemas.microsoft.com/office/drawing/2014/main" val="10024"/>
                  </a:ext>
                </a:extLst>
              </a:tr>
              <a:tr h="93684">
                <a:tc>
                  <a:txBody>
                    <a:bodyPr/>
                    <a:lstStyle/>
                    <a:p>
                      <a:pPr algn="l" fontAlgn="ctr"/>
                      <a:r>
                        <a:rPr lang="fr-FR" sz="3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300" b="0" i="0" u="none" strike="noStrike">
                          <a:solidFill>
                            <a:srgbClr val="000000"/>
                          </a:solidFill>
                          <a:effectLst/>
                          <a:latin typeface="Calibri"/>
                        </a:rPr>
                        <a:t>CT 4.1</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Décrire, en utilisant les outils et langages de descriptions adaptés, la structure et le comportement des objets.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OTSCIS.1.4</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ctr" fontAlgn="ctr"/>
                      <a:r>
                        <a:rPr lang="fr-FR" sz="200" b="0" i="0" u="none" strike="noStrike">
                          <a:solidFill>
                            <a:srgbClr val="000000"/>
                          </a:solidFill>
                          <a:effectLst/>
                          <a:latin typeface="Calibri"/>
                        </a:rPr>
                        <a:t>MSOST.1.5</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93684">
                <a:tc>
                  <a:txBody>
                    <a:bodyPr/>
                    <a:lstStyle/>
                    <a:p>
                      <a:pPr algn="ctr" fontAlgn="ctr"/>
                      <a:r>
                        <a:rPr lang="fr-FR" sz="3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fr-FR" sz="300" b="0" i="0" u="none" strike="noStrike">
                          <a:solidFill>
                            <a:srgbClr val="000000"/>
                          </a:solidFill>
                          <a:effectLst/>
                          <a:latin typeface="Calibri"/>
                        </a:rPr>
                        <a:t>CT 4.2</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0"/>
                          </a:solidFill>
                          <a:effectLst/>
                          <a:latin typeface="Calibri"/>
                        </a:rPr>
                        <a:t>Appliquer les principes élémentaires de l’algorithmique et du codage à la résolution d’un problème simple.</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IP.2.3</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r h="47964">
                <a:tc rowSpan="6">
                  <a:txBody>
                    <a:bodyPr/>
                    <a:lstStyle/>
                    <a:p>
                      <a:pPr algn="ctr" fontAlgn="t"/>
                      <a:r>
                        <a:rPr lang="fr-FR" sz="300" b="1" i="0" u="none" strike="noStrike">
                          <a:solidFill>
                            <a:srgbClr val="000000"/>
                          </a:solidFill>
                          <a:effectLst/>
                          <a:latin typeface="Calibri"/>
                        </a:rPr>
                        <a:t>2 - les méthodes et outils pour apprendre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t"/>
                      <a:r>
                        <a:rPr lang="fr-FR" sz="300" b="1" i="0" u="none" strike="noStrike">
                          <a:solidFill>
                            <a:srgbClr val="000000"/>
                          </a:solidFill>
                          <a:effectLst/>
                          <a:latin typeface="Calibri"/>
                        </a:rPr>
                        <a:t>5</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Mobiliser des outils numériques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27"/>
                  </a:ext>
                </a:extLst>
              </a:tr>
              <a:tr h="81229">
                <a:tc vMerge="1">
                  <a:txBody>
                    <a:bodyPr/>
                    <a:lstStyle/>
                    <a:p>
                      <a:endParaRPr lang="fr-FR"/>
                    </a:p>
                  </a:txBody>
                  <a:tcPr/>
                </a:tc>
                <a:tc>
                  <a:txBody>
                    <a:bodyPr/>
                    <a:lstStyle/>
                    <a:p>
                      <a:pPr algn="ctr" fontAlgn="t"/>
                      <a:r>
                        <a:rPr lang="fr-FR" sz="300" b="0" i="0" u="none" strike="noStrike">
                          <a:solidFill>
                            <a:srgbClr val="000000"/>
                          </a:solidFill>
                          <a:effectLst/>
                          <a:latin typeface="Calibri"/>
                        </a:rPr>
                        <a:t>CT 5.1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Simuler numériquement la structure et/ou le comportement d’un objet.</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MSOST.2.2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8"/>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5.2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Organiser, structurer et stocker des ressources numériques.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DIC.1.6</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9"/>
                  </a:ext>
                </a:extLst>
              </a:tr>
              <a:tr h="81229">
                <a:tc vMerge="1">
                  <a:txBody>
                    <a:bodyPr/>
                    <a:lstStyle/>
                    <a:p>
                      <a:endParaRPr lang="fr-FR"/>
                    </a:p>
                  </a:txBody>
                  <a:tcPr/>
                </a:tc>
                <a:tc>
                  <a:txBody>
                    <a:bodyPr/>
                    <a:lstStyle/>
                    <a:p>
                      <a:pPr algn="ctr" fontAlgn="t"/>
                      <a:r>
                        <a:rPr lang="fr-FR" sz="300" b="0" i="0" u="none" strike="noStrike">
                          <a:solidFill>
                            <a:srgbClr val="000000"/>
                          </a:solidFill>
                          <a:effectLst/>
                          <a:latin typeface="Calibri"/>
                        </a:rPr>
                        <a:t>CT 5.3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Lire, utiliser et produire des représentations numériques d’objets.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OTSCIS.2.2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0"/>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5.4</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Piloter un système connecté localement ou à distance.</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IP.2.2</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1"/>
                  </a:ext>
                </a:extLst>
              </a:tr>
              <a:tr h="81229">
                <a:tc vMerge="1">
                  <a:txBody>
                    <a:bodyPr/>
                    <a:lstStyle/>
                    <a:p>
                      <a:endParaRPr lang="fr-FR"/>
                    </a:p>
                  </a:txBody>
                  <a:tcPr/>
                </a:tc>
                <a:tc>
                  <a:txBody>
                    <a:bodyPr/>
                    <a:lstStyle/>
                    <a:p>
                      <a:pPr algn="ctr" fontAlgn="t"/>
                      <a:r>
                        <a:rPr lang="fr-FR" sz="300" b="0" i="0" u="none" strike="noStrike">
                          <a:solidFill>
                            <a:srgbClr val="000000"/>
                          </a:solidFill>
                          <a:effectLst/>
                          <a:latin typeface="Calibri"/>
                        </a:rPr>
                        <a:t>CT 5.5</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0"/>
                          </a:solidFill>
                          <a:effectLst/>
                          <a:latin typeface="Calibri"/>
                        </a:rPr>
                        <a:t>Modifier ou paramétrer le fonctionnement d’un objet communicant.</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IP.2.3</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200" b="0" i="0" u="none" strike="noStrike">
                          <a:solidFill>
                            <a:srgbClr val="000000"/>
                          </a:solidFill>
                          <a:effectLst/>
                          <a:latin typeface="Calibri"/>
                        </a:rPr>
                        <a:t>4</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2"/>
                  </a:ext>
                </a:extLst>
              </a:tr>
              <a:tr h="120722">
                <a:tc>
                  <a:txBody>
                    <a:bodyPr/>
                    <a:lstStyle/>
                    <a:p>
                      <a:pPr algn="ctr" fontAlgn="t"/>
                      <a:r>
                        <a:rPr lang="fr-FR" sz="300" b="1" i="0" u="none" strike="noStrike">
                          <a:solidFill>
                            <a:srgbClr val="000000"/>
                          </a:solidFill>
                          <a:effectLst/>
                          <a:latin typeface="Calibri"/>
                        </a:rPr>
                        <a:t>3 - la formation de la personne et du citoyen</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r" fontAlgn="t"/>
                      <a:r>
                        <a:rPr lang="fr-FR" sz="300" b="1" i="0" u="none" strike="noStrike">
                          <a:solidFill>
                            <a:srgbClr val="000000"/>
                          </a:solidFill>
                          <a:effectLst/>
                          <a:latin typeface="Calibri"/>
                        </a:rPr>
                        <a:t>6</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Adopter un comportement éthique et responsable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33"/>
                  </a:ext>
                </a:extLst>
              </a:tr>
              <a:tr h="139404">
                <a:tc>
                  <a:txBody>
                    <a:bodyPr/>
                    <a:lstStyle/>
                    <a:p>
                      <a:pPr algn="ctr" fontAlgn="t"/>
                      <a:r>
                        <a:rPr lang="fr-FR" sz="300" b="1" i="0" u="none" strike="noStrike">
                          <a:solidFill>
                            <a:srgbClr val="000000"/>
                          </a:solidFill>
                          <a:effectLst/>
                          <a:latin typeface="Calibri"/>
                        </a:rPr>
                        <a:t>5 - les représentations du monde et l'activité humaine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t"/>
                      <a:r>
                        <a:rPr lang="fr-FR" sz="300" b="0" i="0" u="none" strike="noStrike">
                          <a:solidFill>
                            <a:srgbClr val="000000"/>
                          </a:solidFill>
                          <a:effectLst/>
                          <a:latin typeface="Calibri"/>
                        </a:rPr>
                        <a:t>CT 6.1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Développer les bonnes pratiques de l’usage des objets communicants.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OTSCIS.1.3</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0</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4"/>
                  </a:ext>
                </a:extLst>
              </a:tr>
              <a:tr h="81229">
                <a:tc>
                  <a:txBody>
                    <a:bodyPr/>
                    <a:lstStyle/>
                    <a:p>
                      <a:pPr algn="l" fontAlgn="t"/>
                      <a:r>
                        <a:rPr lang="fr-FR" sz="300" b="0"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t"/>
                      <a:r>
                        <a:rPr lang="fr-FR" sz="300" b="0" i="0" u="none" strike="noStrike">
                          <a:solidFill>
                            <a:srgbClr val="000000"/>
                          </a:solidFill>
                          <a:effectLst/>
                          <a:latin typeface="Calibri"/>
                        </a:rPr>
                        <a:t>CT 6.2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Analyser l’impact environnemental d’un objet et de ses constituants.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0</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5"/>
                  </a:ext>
                </a:extLst>
              </a:tr>
              <a:tr h="47964">
                <a:tc>
                  <a:txBody>
                    <a:bodyPr/>
                    <a:lstStyle/>
                    <a:p>
                      <a:pPr algn="l" fontAlgn="t"/>
                      <a:r>
                        <a:rPr lang="fr-FR" sz="300" b="0"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ctr" fontAlgn="t"/>
                      <a:r>
                        <a:rPr lang="fr-FR" sz="300" b="0" i="0" u="none" strike="noStrike">
                          <a:solidFill>
                            <a:srgbClr val="000000"/>
                          </a:solidFill>
                          <a:effectLst/>
                          <a:latin typeface="Calibri"/>
                        </a:rPr>
                        <a:t>CT 6.3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0"/>
                          </a:solidFill>
                          <a:effectLst/>
                          <a:latin typeface="Calibri"/>
                        </a:rPr>
                        <a:t>Analyser le cycle de vie d’un objet.</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0</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6"/>
                  </a:ext>
                </a:extLst>
              </a:tr>
              <a:tr h="47964">
                <a:tc rowSpan="3">
                  <a:txBody>
                    <a:bodyPr/>
                    <a:lstStyle/>
                    <a:p>
                      <a:pPr algn="ctr" fontAlgn="t"/>
                      <a:r>
                        <a:rPr lang="fr-FR" sz="300" b="1" i="0" u="none" strike="noStrike">
                          <a:solidFill>
                            <a:srgbClr val="000000"/>
                          </a:solidFill>
                          <a:effectLst/>
                          <a:latin typeface="Calibri"/>
                        </a:rPr>
                        <a:t>5 - les représentations du monde et l'activité humaine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t"/>
                      <a:r>
                        <a:rPr lang="fr-FR" sz="300" b="1" i="0" u="none" strike="noStrike">
                          <a:solidFill>
                            <a:srgbClr val="000000"/>
                          </a:solidFill>
                          <a:effectLst/>
                          <a:latin typeface="Calibri"/>
                        </a:rPr>
                        <a:t>7</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Se situer dans l’espace et dans le temps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37"/>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7.1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A"/>
                          </a:solidFill>
                          <a:effectLst/>
                          <a:latin typeface="Calibri"/>
                        </a:rPr>
                        <a:t>Regrouper des objets en familles et lignées.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0</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8"/>
                  </a:ext>
                </a:extLst>
              </a:tr>
              <a:tr h="120722">
                <a:tc vMerge="1">
                  <a:txBody>
                    <a:bodyPr/>
                    <a:lstStyle/>
                    <a:p>
                      <a:endParaRPr lang="fr-FR"/>
                    </a:p>
                  </a:txBody>
                  <a:tcPr/>
                </a:tc>
                <a:tc>
                  <a:txBody>
                    <a:bodyPr/>
                    <a:lstStyle/>
                    <a:p>
                      <a:pPr algn="ctr" fontAlgn="t"/>
                      <a:r>
                        <a:rPr lang="fr-FR" sz="300" b="0" i="0" u="none" strike="noStrike">
                          <a:solidFill>
                            <a:srgbClr val="000000"/>
                          </a:solidFill>
                          <a:effectLst/>
                          <a:latin typeface="Calibri"/>
                        </a:rPr>
                        <a:t>CT 7.2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A"/>
                          </a:solidFill>
                          <a:effectLst/>
                          <a:latin typeface="Calibri"/>
                        </a:rPr>
                        <a:t>Relier les évolutions technologiques aux inventions et innovations qui marquent des ruptures dans les solutions techniques. </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0</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9"/>
                  </a:ext>
                </a:extLst>
              </a:tr>
              <a:tr h="47964">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40"/>
                  </a:ext>
                </a:extLst>
              </a:tr>
              <a:tr h="120722">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1.5</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fr-FR" sz="300" b="0" i="0" u="none" strike="noStrike">
                          <a:solidFill>
                            <a:srgbClr val="00000A"/>
                          </a:solidFill>
                          <a:effectLst/>
                          <a:latin typeface="Calibri"/>
                        </a:rPr>
                        <a:t>Respecter une procédure de travail garantissant un résultat en respectant les règles de sécurité et d’utilisation des outils mis à disposition.</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3</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1"/>
                  </a:ext>
                </a:extLst>
              </a:tr>
              <a:tr h="93684">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1.6</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fr-FR" sz="300" b="0" i="0" u="none" strike="noStrike">
                          <a:solidFill>
                            <a:srgbClr val="00000A"/>
                          </a:solidFill>
                          <a:effectLst/>
                          <a:latin typeface="Calibri"/>
                        </a:rPr>
                        <a:t>Analyser le fonctionnement et la structure d’un objet, identifier les entrées et sorties.</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MSOST.1.3</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5</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2"/>
                  </a:ext>
                </a:extLst>
              </a:tr>
              <a:tr h="93684">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1.7</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300" b="0" i="0" u="none" strike="noStrike">
                          <a:solidFill>
                            <a:srgbClr val="00000A"/>
                          </a:solidFill>
                          <a:effectLst/>
                          <a:latin typeface="Calibri"/>
                        </a:rPr>
                        <a:t>Interpréter des résultats expérimentaux, en tirer une conclusion et la communiquer en argumentant.</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MSOST.1.7</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4</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3"/>
                  </a:ext>
                </a:extLst>
              </a:tr>
              <a:tr h="93684">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1.8</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fr-FR" sz="300" b="0" i="0" u="none" strike="noStrike">
                          <a:solidFill>
                            <a:srgbClr val="00000A"/>
                          </a:solidFill>
                          <a:effectLst/>
                          <a:latin typeface="Calibri"/>
                        </a:rPr>
                        <a:t>Utiliser une modélisation pour comprendre, formaliser, partager, construire, investiguer, prouver.</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MSOST.2.1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4"/>
                  </a:ext>
                </a:extLst>
              </a:tr>
              <a:tr h="123415">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5.6</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fr-FR" sz="300" b="0" i="0" u="none" strike="noStrike">
                          <a:solidFill>
                            <a:srgbClr val="000000"/>
                          </a:solidFill>
                          <a:effectLst/>
                          <a:latin typeface="Calibri"/>
                        </a:rPr>
                        <a:t>Comprendre le fonctionnement d’un réseau informatique.</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IP.1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300" b="0" i="0" u="none" strike="noStrike">
                          <a:solidFill>
                            <a:srgbClr val="000000"/>
                          </a:solidFill>
                          <a:effectLst/>
                          <a:latin typeface="Calibri"/>
                        </a:rPr>
                        <a:t>0</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5"/>
                  </a:ext>
                </a:extLst>
              </a:tr>
              <a:tr h="139404">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5.7</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just" fontAlgn="ctr"/>
                      <a:r>
                        <a:rPr lang="fr-FR" sz="300" b="0" i="0" u="none" strike="noStrike">
                          <a:solidFill>
                            <a:srgbClr val="000000"/>
                          </a:solidFill>
                          <a:effectLst/>
                          <a:latin typeface="Calibri"/>
                        </a:rPr>
                        <a:t>Analyser le comportement attendu d’un système réel et décomposer le problème posé en sous-problèmes afin de structurer un programme de commande.</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IP.2.1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300" b="0" i="0" u="none" strike="noStrike">
                          <a:solidFill>
                            <a:srgbClr val="000000"/>
                          </a:solidFill>
                          <a:effectLst/>
                          <a:latin typeface="Calibri"/>
                        </a:rPr>
                        <a:t>0</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dirty="0">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6"/>
                  </a:ext>
                </a:extLst>
              </a:tr>
            </a:tbl>
          </a:graphicData>
        </a:graphic>
      </p:graphicFrame>
      <p:sp>
        <p:nvSpPr>
          <p:cNvPr id="5" name="Rectangle à coins arrondis 4"/>
          <p:cNvSpPr>
            <a:spLocks noChangeArrowheads="1"/>
          </p:cNvSpPr>
          <p:nvPr/>
        </p:nvSpPr>
        <p:spPr bwMode="auto">
          <a:xfrm>
            <a:off x="150813" y="4005263"/>
            <a:ext cx="1728787" cy="2663825"/>
          </a:xfrm>
          <a:prstGeom prst="wedgeRoundRectCallout">
            <a:avLst>
              <a:gd name="adj1" fmla="val 131713"/>
              <a:gd name="adj2" fmla="val -63495"/>
              <a:gd name="adj3" fmla="val 16667"/>
            </a:avLst>
          </a:prstGeom>
          <a:gradFill rotWithShape="1">
            <a:gsLst>
              <a:gs pos="0">
                <a:srgbClr val="3F80CD"/>
              </a:gs>
              <a:gs pos="100000">
                <a:srgbClr val="9BC1FF"/>
              </a:gs>
            </a:gsLst>
            <a:lin ang="16200000"/>
          </a:gradFill>
          <a:ln w="9525">
            <a:solidFill>
              <a:srgbClr val="4A7EBB"/>
            </a:solidFill>
            <a:miter lim="800000"/>
            <a:headEnd/>
            <a:tailEnd/>
          </a:ln>
          <a:effectLst>
            <a:outerShdw blurRad="40000" dist="23000" dir="5400000" rotWithShape="0">
              <a:srgbClr val="000000">
                <a:alpha val="34999"/>
              </a:srgbClr>
            </a:outerShdw>
          </a:effectLst>
        </p:spPr>
        <p:txBody>
          <a:bodyPr anchor="ctr"/>
          <a:lstStyle/>
          <a:p>
            <a:pPr algn="ctr"/>
            <a:r>
              <a:rPr lang="fr-FR">
                <a:solidFill>
                  <a:srgbClr val="FFFFFF"/>
                </a:solidFill>
              </a:rPr>
              <a:t>Lien entre les domaines du socle, les compétences en technologie et les thématiques</a:t>
            </a:r>
          </a:p>
        </p:txBody>
      </p:sp>
    </p:spTree>
    <p:extLst>
      <p:ext uri="{BB962C8B-B14F-4D97-AF65-F5344CB8AC3E}">
        <p14:creationId xmlns:p14="http://schemas.microsoft.com/office/powerpoint/2010/main" val="233791011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835150" y="549275"/>
            <a:ext cx="6265863" cy="647700"/>
          </a:xfrm>
        </p:spPr>
        <p:txBody>
          <a:bodyPr/>
          <a:lstStyle/>
          <a:p>
            <a:r>
              <a:rPr lang="fr-FR" sz="2000" cap="none">
                <a:latin typeface="Calibri" charset="0"/>
              </a:rPr>
              <a:t>ETABLIR LA PROGRESSION SUR LA TOTALITÉ DU CYCLE</a:t>
            </a:r>
          </a:p>
        </p:txBody>
      </p:sp>
      <p:graphicFrame>
        <p:nvGraphicFramePr>
          <p:cNvPr id="4" name="Tableau 3"/>
          <p:cNvGraphicFramePr>
            <a:graphicFrameLocks noGrp="1"/>
          </p:cNvGraphicFramePr>
          <p:nvPr/>
        </p:nvGraphicFramePr>
        <p:xfrm>
          <a:off x="2195736" y="1772816"/>
          <a:ext cx="6606076" cy="4621061"/>
        </p:xfrm>
        <a:graphic>
          <a:graphicData uri="http://schemas.openxmlformats.org/drawingml/2006/table">
            <a:tbl>
              <a:tblPr/>
              <a:tblGrid>
                <a:gridCol w="433129">
                  <a:extLst>
                    <a:ext uri="{9D8B030D-6E8A-4147-A177-3AD203B41FA5}">
                      <a16:colId xmlns:a16="http://schemas.microsoft.com/office/drawing/2014/main" val="20000"/>
                    </a:ext>
                  </a:extLst>
                </a:gridCol>
                <a:gridCol w="1243499">
                  <a:extLst>
                    <a:ext uri="{9D8B030D-6E8A-4147-A177-3AD203B41FA5}">
                      <a16:colId xmlns:a16="http://schemas.microsoft.com/office/drawing/2014/main" val="20001"/>
                    </a:ext>
                  </a:extLst>
                </a:gridCol>
                <a:gridCol w="1244371">
                  <a:extLst>
                    <a:ext uri="{9D8B030D-6E8A-4147-A177-3AD203B41FA5}">
                      <a16:colId xmlns:a16="http://schemas.microsoft.com/office/drawing/2014/main" val="20002"/>
                    </a:ext>
                  </a:extLst>
                </a:gridCol>
                <a:gridCol w="199099">
                  <a:extLst>
                    <a:ext uri="{9D8B030D-6E8A-4147-A177-3AD203B41FA5}">
                      <a16:colId xmlns:a16="http://schemas.microsoft.com/office/drawing/2014/main" val="20003"/>
                    </a:ext>
                  </a:extLst>
                </a:gridCol>
                <a:gridCol w="199099">
                  <a:extLst>
                    <a:ext uri="{9D8B030D-6E8A-4147-A177-3AD203B41FA5}">
                      <a16:colId xmlns:a16="http://schemas.microsoft.com/office/drawing/2014/main" val="20004"/>
                    </a:ext>
                  </a:extLst>
                </a:gridCol>
                <a:gridCol w="199099">
                  <a:extLst>
                    <a:ext uri="{9D8B030D-6E8A-4147-A177-3AD203B41FA5}">
                      <a16:colId xmlns:a16="http://schemas.microsoft.com/office/drawing/2014/main" val="20005"/>
                    </a:ext>
                  </a:extLst>
                </a:gridCol>
                <a:gridCol w="199099">
                  <a:extLst>
                    <a:ext uri="{9D8B030D-6E8A-4147-A177-3AD203B41FA5}">
                      <a16:colId xmlns:a16="http://schemas.microsoft.com/office/drawing/2014/main" val="20006"/>
                    </a:ext>
                  </a:extLst>
                </a:gridCol>
                <a:gridCol w="59381">
                  <a:extLst>
                    <a:ext uri="{9D8B030D-6E8A-4147-A177-3AD203B41FA5}">
                      <a16:colId xmlns:a16="http://schemas.microsoft.com/office/drawing/2014/main" val="20007"/>
                    </a:ext>
                  </a:extLst>
                </a:gridCol>
                <a:gridCol w="94310">
                  <a:extLst>
                    <a:ext uri="{9D8B030D-6E8A-4147-A177-3AD203B41FA5}">
                      <a16:colId xmlns:a16="http://schemas.microsoft.com/office/drawing/2014/main" val="20008"/>
                    </a:ext>
                  </a:extLst>
                </a:gridCol>
                <a:gridCol w="94310">
                  <a:extLst>
                    <a:ext uri="{9D8B030D-6E8A-4147-A177-3AD203B41FA5}">
                      <a16:colId xmlns:a16="http://schemas.microsoft.com/office/drawing/2014/main" val="20009"/>
                    </a:ext>
                  </a:extLst>
                </a:gridCol>
                <a:gridCol w="94310">
                  <a:extLst>
                    <a:ext uri="{9D8B030D-6E8A-4147-A177-3AD203B41FA5}">
                      <a16:colId xmlns:a16="http://schemas.microsoft.com/office/drawing/2014/main" val="20010"/>
                    </a:ext>
                  </a:extLst>
                </a:gridCol>
                <a:gridCol w="94310">
                  <a:extLst>
                    <a:ext uri="{9D8B030D-6E8A-4147-A177-3AD203B41FA5}">
                      <a16:colId xmlns:a16="http://schemas.microsoft.com/office/drawing/2014/main" val="20011"/>
                    </a:ext>
                  </a:extLst>
                </a:gridCol>
                <a:gridCol w="94310">
                  <a:extLst>
                    <a:ext uri="{9D8B030D-6E8A-4147-A177-3AD203B41FA5}">
                      <a16:colId xmlns:a16="http://schemas.microsoft.com/office/drawing/2014/main" val="20012"/>
                    </a:ext>
                  </a:extLst>
                </a:gridCol>
                <a:gridCol w="94310">
                  <a:extLst>
                    <a:ext uri="{9D8B030D-6E8A-4147-A177-3AD203B41FA5}">
                      <a16:colId xmlns:a16="http://schemas.microsoft.com/office/drawing/2014/main" val="20013"/>
                    </a:ext>
                  </a:extLst>
                </a:gridCol>
                <a:gridCol w="94310">
                  <a:extLst>
                    <a:ext uri="{9D8B030D-6E8A-4147-A177-3AD203B41FA5}">
                      <a16:colId xmlns:a16="http://schemas.microsoft.com/office/drawing/2014/main" val="20014"/>
                    </a:ext>
                  </a:extLst>
                </a:gridCol>
                <a:gridCol w="94310">
                  <a:extLst>
                    <a:ext uri="{9D8B030D-6E8A-4147-A177-3AD203B41FA5}">
                      <a16:colId xmlns:a16="http://schemas.microsoft.com/office/drawing/2014/main" val="20015"/>
                    </a:ext>
                  </a:extLst>
                </a:gridCol>
                <a:gridCol w="94310">
                  <a:extLst>
                    <a:ext uri="{9D8B030D-6E8A-4147-A177-3AD203B41FA5}">
                      <a16:colId xmlns:a16="http://schemas.microsoft.com/office/drawing/2014/main" val="20016"/>
                    </a:ext>
                  </a:extLst>
                </a:gridCol>
                <a:gridCol w="94310">
                  <a:extLst>
                    <a:ext uri="{9D8B030D-6E8A-4147-A177-3AD203B41FA5}">
                      <a16:colId xmlns:a16="http://schemas.microsoft.com/office/drawing/2014/main" val="20017"/>
                    </a:ext>
                  </a:extLst>
                </a:gridCol>
                <a:gridCol w="94310">
                  <a:extLst>
                    <a:ext uri="{9D8B030D-6E8A-4147-A177-3AD203B41FA5}">
                      <a16:colId xmlns:a16="http://schemas.microsoft.com/office/drawing/2014/main" val="20018"/>
                    </a:ext>
                  </a:extLst>
                </a:gridCol>
                <a:gridCol w="94310">
                  <a:extLst>
                    <a:ext uri="{9D8B030D-6E8A-4147-A177-3AD203B41FA5}">
                      <a16:colId xmlns:a16="http://schemas.microsoft.com/office/drawing/2014/main" val="20019"/>
                    </a:ext>
                  </a:extLst>
                </a:gridCol>
                <a:gridCol w="94310">
                  <a:extLst>
                    <a:ext uri="{9D8B030D-6E8A-4147-A177-3AD203B41FA5}">
                      <a16:colId xmlns:a16="http://schemas.microsoft.com/office/drawing/2014/main" val="20020"/>
                    </a:ext>
                  </a:extLst>
                </a:gridCol>
                <a:gridCol w="94310">
                  <a:extLst>
                    <a:ext uri="{9D8B030D-6E8A-4147-A177-3AD203B41FA5}">
                      <a16:colId xmlns:a16="http://schemas.microsoft.com/office/drawing/2014/main" val="20021"/>
                    </a:ext>
                  </a:extLst>
                </a:gridCol>
                <a:gridCol w="94310">
                  <a:extLst>
                    <a:ext uri="{9D8B030D-6E8A-4147-A177-3AD203B41FA5}">
                      <a16:colId xmlns:a16="http://schemas.microsoft.com/office/drawing/2014/main" val="20022"/>
                    </a:ext>
                  </a:extLst>
                </a:gridCol>
                <a:gridCol w="94310">
                  <a:extLst>
                    <a:ext uri="{9D8B030D-6E8A-4147-A177-3AD203B41FA5}">
                      <a16:colId xmlns:a16="http://schemas.microsoft.com/office/drawing/2014/main" val="20023"/>
                    </a:ext>
                  </a:extLst>
                </a:gridCol>
                <a:gridCol w="94310">
                  <a:extLst>
                    <a:ext uri="{9D8B030D-6E8A-4147-A177-3AD203B41FA5}">
                      <a16:colId xmlns:a16="http://schemas.microsoft.com/office/drawing/2014/main" val="20024"/>
                    </a:ext>
                  </a:extLst>
                </a:gridCol>
                <a:gridCol w="94310">
                  <a:extLst>
                    <a:ext uri="{9D8B030D-6E8A-4147-A177-3AD203B41FA5}">
                      <a16:colId xmlns:a16="http://schemas.microsoft.com/office/drawing/2014/main" val="20025"/>
                    </a:ext>
                  </a:extLst>
                </a:gridCol>
                <a:gridCol w="94310">
                  <a:extLst>
                    <a:ext uri="{9D8B030D-6E8A-4147-A177-3AD203B41FA5}">
                      <a16:colId xmlns:a16="http://schemas.microsoft.com/office/drawing/2014/main" val="20026"/>
                    </a:ext>
                  </a:extLst>
                </a:gridCol>
                <a:gridCol w="94310">
                  <a:extLst>
                    <a:ext uri="{9D8B030D-6E8A-4147-A177-3AD203B41FA5}">
                      <a16:colId xmlns:a16="http://schemas.microsoft.com/office/drawing/2014/main" val="20027"/>
                    </a:ext>
                  </a:extLst>
                </a:gridCol>
                <a:gridCol w="94310">
                  <a:extLst>
                    <a:ext uri="{9D8B030D-6E8A-4147-A177-3AD203B41FA5}">
                      <a16:colId xmlns:a16="http://schemas.microsoft.com/office/drawing/2014/main" val="20028"/>
                    </a:ext>
                  </a:extLst>
                </a:gridCol>
                <a:gridCol w="94310">
                  <a:extLst>
                    <a:ext uri="{9D8B030D-6E8A-4147-A177-3AD203B41FA5}">
                      <a16:colId xmlns:a16="http://schemas.microsoft.com/office/drawing/2014/main" val="20029"/>
                    </a:ext>
                  </a:extLst>
                </a:gridCol>
                <a:gridCol w="94310">
                  <a:extLst>
                    <a:ext uri="{9D8B030D-6E8A-4147-A177-3AD203B41FA5}">
                      <a16:colId xmlns:a16="http://schemas.microsoft.com/office/drawing/2014/main" val="20030"/>
                    </a:ext>
                  </a:extLst>
                </a:gridCol>
                <a:gridCol w="94310">
                  <a:extLst>
                    <a:ext uri="{9D8B030D-6E8A-4147-A177-3AD203B41FA5}">
                      <a16:colId xmlns:a16="http://schemas.microsoft.com/office/drawing/2014/main" val="20031"/>
                    </a:ext>
                  </a:extLst>
                </a:gridCol>
                <a:gridCol w="94310">
                  <a:extLst>
                    <a:ext uri="{9D8B030D-6E8A-4147-A177-3AD203B41FA5}">
                      <a16:colId xmlns:a16="http://schemas.microsoft.com/office/drawing/2014/main" val="20032"/>
                    </a:ext>
                  </a:extLst>
                </a:gridCol>
                <a:gridCol w="94310">
                  <a:extLst>
                    <a:ext uri="{9D8B030D-6E8A-4147-A177-3AD203B41FA5}">
                      <a16:colId xmlns:a16="http://schemas.microsoft.com/office/drawing/2014/main" val="20033"/>
                    </a:ext>
                  </a:extLst>
                </a:gridCol>
                <a:gridCol w="94310">
                  <a:extLst>
                    <a:ext uri="{9D8B030D-6E8A-4147-A177-3AD203B41FA5}">
                      <a16:colId xmlns:a16="http://schemas.microsoft.com/office/drawing/2014/main" val="20034"/>
                    </a:ext>
                  </a:extLst>
                </a:gridCol>
                <a:gridCol w="94310">
                  <a:extLst>
                    <a:ext uri="{9D8B030D-6E8A-4147-A177-3AD203B41FA5}">
                      <a16:colId xmlns:a16="http://schemas.microsoft.com/office/drawing/2014/main" val="20035"/>
                    </a:ext>
                  </a:extLst>
                </a:gridCol>
                <a:gridCol w="94310">
                  <a:extLst>
                    <a:ext uri="{9D8B030D-6E8A-4147-A177-3AD203B41FA5}">
                      <a16:colId xmlns:a16="http://schemas.microsoft.com/office/drawing/2014/main" val="20036"/>
                    </a:ext>
                  </a:extLst>
                </a:gridCol>
                <a:gridCol w="94310">
                  <a:extLst>
                    <a:ext uri="{9D8B030D-6E8A-4147-A177-3AD203B41FA5}">
                      <a16:colId xmlns:a16="http://schemas.microsoft.com/office/drawing/2014/main" val="20037"/>
                    </a:ext>
                  </a:extLst>
                </a:gridCol>
              </a:tblGrid>
              <a:tr h="65073">
                <a:tc>
                  <a:txBody>
                    <a:bodyPr/>
                    <a:lstStyle/>
                    <a:p>
                      <a:pPr algn="l" fontAlgn="b"/>
                      <a:endParaRPr lang="fr-FR" sz="300" b="0" i="0" u="none" strike="noStrike" dirty="0">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gridSpan="30">
                  <a:txBody>
                    <a:bodyPr/>
                    <a:lstStyle/>
                    <a:p>
                      <a:pPr algn="ctr" fontAlgn="ctr"/>
                      <a:r>
                        <a:rPr lang="fr-FR" sz="200" b="1" i="0" u="none" strike="noStrike">
                          <a:solidFill>
                            <a:srgbClr val="000000"/>
                          </a:solidFill>
                          <a:effectLst/>
                          <a:latin typeface="Calibri"/>
                        </a:rPr>
                        <a:t>Progression du cycle </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0"/>
                  </a:ext>
                </a:extLst>
              </a:tr>
              <a:tr h="51610">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fr-FR" sz="100" b="1"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812295">
                <a:tc gridSpan="3">
                  <a:txBody>
                    <a:bodyPr/>
                    <a:lstStyle/>
                    <a:p>
                      <a:pPr algn="ctr" fontAlgn="ctr"/>
                      <a:r>
                        <a:rPr lang="fr-FR" sz="2000" b="1" i="0" u="none" strike="noStrike" dirty="0">
                          <a:solidFill>
                            <a:srgbClr val="000000"/>
                          </a:solidFill>
                          <a:effectLst/>
                          <a:latin typeface="Calibri"/>
                        </a:rPr>
                        <a:t>Progression pédagogique technologie cycle 4  </a:t>
                      </a:r>
                    </a:p>
                  </a:txBody>
                  <a:tcPr marL="2244" marR="2244" marT="2244"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hMerge="1">
                  <a:txBody>
                    <a:bodyPr/>
                    <a:lstStyle/>
                    <a:p>
                      <a:endParaRPr lang="fr-FR"/>
                    </a:p>
                  </a:txBody>
                  <a:tcPr/>
                </a:tc>
                <a:tc hMerge="1">
                  <a:txBody>
                    <a:bodyPr/>
                    <a:lstStyle/>
                    <a:p>
                      <a:endParaRPr lang="fr-FR"/>
                    </a:p>
                  </a:txBody>
                  <a:tcPr/>
                </a:tc>
                <a:tc>
                  <a:txBody>
                    <a:bodyPr/>
                    <a:lstStyle/>
                    <a:p>
                      <a:pPr algn="ctr" fontAlgn="ctr"/>
                      <a:r>
                        <a:rPr lang="fr-FR" sz="300" b="1" i="0" u="none" strike="noStrike">
                          <a:solidFill>
                            <a:srgbClr val="000000"/>
                          </a:solidFill>
                          <a:effectLst/>
                          <a:latin typeface="Calibri"/>
                        </a:rPr>
                        <a:t>Design, innovation et créativité</a:t>
                      </a:r>
                    </a:p>
                  </a:txBody>
                  <a:tcPr marL="2244" marR="2244" marT="2244" marB="0" vert="vert27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BF7"/>
                    </a:solidFill>
                  </a:tcPr>
                </a:tc>
                <a:tc>
                  <a:txBody>
                    <a:bodyPr/>
                    <a:lstStyle/>
                    <a:p>
                      <a:pPr algn="ctr" fontAlgn="ctr"/>
                      <a:r>
                        <a:rPr lang="fr-FR" sz="300" b="1" i="0" u="none" strike="noStrike">
                          <a:solidFill>
                            <a:srgbClr val="000000"/>
                          </a:solidFill>
                          <a:effectLst/>
                          <a:latin typeface="Calibri"/>
                        </a:rPr>
                        <a:t>Les objets et systèmes techniques et les changements induits dans la société</a:t>
                      </a:r>
                    </a:p>
                  </a:txBody>
                  <a:tcPr marL="2244" marR="2244" marT="2244"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BF7"/>
                    </a:solidFill>
                  </a:tcPr>
                </a:tc>
                <a:tc>
                  <a:txBody>
                    <a:bodyPr/>
                    <a:lstStyle/>
                    <a:p>
                      <a:pPr algn="ctr" fontAlgn="ctr"/>
                      <a:r>
                        <a:rPr lang="fr-FR" sz="300" b="1" i="0" u="none" strike="noStrike">
                          <a:solidFill>
                            <a:srgbClr val="000000"/>
                          </a:solidFill>
                          <a:effectLst/>
                          <a:latin typeface="Calibri"/>
                        </a:rPr>
                        <a:t>La modélisation et la simulation des objets et systèmes techniques</a:t>
                      </a:r>
                    </a:p>
                  </a:txBody>
                  <a:tcPr marL="2244" marR="2244" marT="2244"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BF7"/>
                    </a:solidFill>
                  </a:tcPr>
                </a:tc>
                <a:tc>
                  <a:txBody>
                    <a:bodyPr/>
                    <a:lstStyle/>
                    <a:p>
                      <a:pPr algn="ctr" fontAlgn="ctr"/>
                      <a:r>
                        <a:rPr lang="fr-FR" sz="300" b="1" i="0" u="none" strike="noStrike">
                          <a:solidFill>
                            <a:srgbClr val="000000"/>
                          </a:solidFill>
                          <a:effectLst/>
                          <a:latin typeface="Calibri"/>
                        </a:rPr>
                        <a:t>L’informatique et la programmation</a:t>
                      </a:r>
                    </a:p>
                  </a:txBody>
                  <a:tcPr marL="2244" marR="2244" marT="2244" marB="0" vert="vert27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BF7"/>
                    </a:solidFill>
                  </a:tcPr>
                </a:tc>
                <a:tc>
                  <a:txBody>
                    <a:bodyPr/>
                    <a:lstStyle/>
                    <a:p>
                      <a:pPr algn="r" fontAlgn="b"/>
                      <a:r>
                        <a:rPr lang="fr-FR" sz="200" b="0" i="0" u="none" strike="noStrike">
                          <a:solidFill>
                            <a:srgbClr val="000000"/>
                          </a:solidFill>
                          <a:effectLst/>
                          <a:latin typeface="Calibri"/>
                        </a:rPr>
                        <a:t>Nombre d'itérations de la compétence</a:t>
                      </a:r>
                    </a:p>
                  </a:txBody>
                  <a:tcPr marL="2244" marR="2244" marT="2244" marB="0" vert="vert27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92D050"/>
                    </a:solidFill>
                  </a:tcPr>
                </a:tc>
                <a:tc>
                  <a:txBody>
                    <a:bodyPr/>
                    <a:lstStyle/>
                    <a:p>
                      <a:pPr algn="l" fontAlgn="b"/>
                      <a:r>
                        <a:rPr lang="fr-FR" sz="200" b="0" i="0" u="none" strike="noStrike">
                          <a:solidFill>
                            <a:srgbClr val="000000"/>
                          </a:solidFill>
                          <a:effectLst/>
                          <a:latin typeface="Arial"/>
                        </a:rPr>
                        <a:t>Quelles sont les particularités de l'habitat régional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intégrer un ouvrage bruyant en milieu urbain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programmer un éclairage automatique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la reconnaissance gestuelle assiste-t-elle l'homme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Recherches de solutions</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Réalisation - test et validation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le choix d'un matériau permet-il de réduire l'impact environnemental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Par quoi et comment programmer un objet technique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aménager un stade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intégrer un ouvrage virtuel dans son environnement réel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fonctionne une écluse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produire et stocker de l'énergie électrique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Recherches de solutions</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Réalisation - test et validation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le confort et la sécurité font évoluer les objets techniques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rendre robuste et stable un pont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piloter un objet technique avec un smartphone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Recherches de solutions</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Réalisation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Test et validation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une voiture hybride fonctionne-t-elle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la sustentation d'un avion est-elle réalisée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le contexte historique et géographique influe-t-il sur la conception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créer un réseau de données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travailler dans un milieu hostile à la place de l'homme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Recherches de solutions</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Réalisation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Test et validation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rendre automatique le fonctionnement d'un système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calculer les temps d'une course sportive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0002"/>
                  </a:ext>
                </a:extLst>
              </a:tr>
              <a:tr h="47964">
                <a:tc gridSpan="7">
                  <a:txBody>
                    <a:bodyPr/>
                    <a:lstStyle/>
                    <a:p>
                      <a:pPr algn="ctr" fontAlgn="ctr"/>
                      <a:r>
                        <a:rPr lang="fr-FR" sz="200" b="1" i="0" u="none" strike="noStrike">
                          <a:solidFill>
                            <a:srgbClr val="000000"/>
                          </a:solidFill>
                          <a:effectLst/>
                          <a:latin typeface="Calibri"/>
                        </a:rPr>
                        <a:t>Repère séquence</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l" fontAlgn="b"/>
                      <a:r>
                        <a:rPr lang="fr-FR" sz="200" b="0" i="0" u="none" strike="noStrike">
                          <a:solidFill>
                            <a:srgbClr val="000000"/>
                          </a:solidFill>
                          <a:effectLst/>
                          <a:latin typeface="Calibri"/>
                        </a:rPr>
                        <a:t> </a:t>
                      </a:r>
                    </a:p>
                  </a:txBody>
                  <a:tcPr marL="2244" marR="2244" marT="2244" marB="0" vert="vert270" anchor="b">
                    <a:lnL w="12700" cap="flat" cmpd="sng" algn="ctr">
                      <a:solidFill>
                        <a:srgbClr val="000000"/>
                      </a:solidFill>
                      <a:prstDash val="solid"/>
                      <a:round/>
                      <a:headEnd type="none" w="med" len="med"/>
                      <a:tailEnd type="none" w="med" len="med"/>
                    </a:lnL>
                    <a:lnR>
                      <a:noFill/>
                    </a:lnR>
                    <a:lnT>
                      <a:noFill/>
                    </a:lnT>
                    <a:lnB>
                      <a:noFill/>
                    </a:lnB>
                    <a:solidFill>
                      <a:srgbClr val="92D050"/>
                    </a:solidFill>
                  </a:tcPr>
                </a:tc>
                <a:tc>
                  <a:txBody>
                    <a:bodyPr/>
                    <a:lstStyle/>
                    <a:p>
                      <a:pPr algn="ctr" fontAlgn="b"/>
                      <a:r>
                        <a:rPr lang="fr-FR" sz="300" b="0" i="0" u="none" strike="noStrike">
                          <a:solidFill>
                            <a:srgbClr val="000000"/>
                          </a:solidFill>
                          <a:effectLst/>
                          <a:latin typeface="Calibri"/>
                        </a:rPr>
                        <a:t>S1</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S3</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S4</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S5</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S6</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S7</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S8</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S9</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S10</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S11</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S12</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S13</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S14</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S15</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S16</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S17</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S18</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S19</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S20</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S21</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S22</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S23</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S24</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S25</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S26</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S27</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S28</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S29</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S30</a:t>
                      </a:r>
                    </a:p>
                  </a:txBody>
                  <a:tcPr marL="2244" marR="2244" marT="2244"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25659">
                <a:tc gridSpan="7">
                  <a:txBody>
                    <a:bodyPr/>
                    <a:lstStyle/>
                    <a:p>
                      <a:pPr algn="ctr" fontAlgn="b"/>
                      <a:r>
                        <a:rPr lang="fr-FR" sz="200" b="1" i="0" u="none" strike="noStrike">
                          <a:solidFill>
                            <a:srgbClr val="000000"/>
                          </a:solidFill>
                          <a:effectLst/>
                          <a:latin typeface="Calibri"/>
                        </a:rPr>
                        <a:t>Répartition sur le cycle</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l" fontAlgn="b"/>
                      <a:r>
                        <a:rPr lang="fr-FR" sz="200" b="0" i="0" u="none" strike="noStrike">
                          <a:solidFill>
                            <a:srgbClr val="000000"/>
                          </a:solidFill>
                          <a:effectLst/>
                          <a:latin typeface="Calibri"/>
                        </a:rPr>
                        <a:t>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92D050"/>
                    </a:solidFill>
                  </a:tcPr>
                </a:tc>
                <a:tc gridSpan="10">
                  <a:txBody>
                    <a:bodyPr/>
                    <a:lstStyle/>
                    <a:p>
                      <a:pPr algn="ctr" fontAlgn="b"/>
                      <a:r>
                        <a:rPr lang="fr-FR" sz="300" b="1" i="0" u="none" strike="noStrike" dirty="0">
                          <a:solidFill>
                            <a:srgbClr val="000000"/>
                          </a:solidFill>
                          <a:effectLst/>
                          <a:latin typeface="Calibri"/>
                        </a:rPr>
                        <a:t>Année 1</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gridSpan="10">
                  <a:txBody>
                    <a:bodyPr/>
                    <a:lstStyle/>
                    <a:p>
                      <a:pPr algn="ctr" fontAlgn="b"/>
                      <a:r>
                        <a:rPr lang="fr-FR" sz="300" b="1" i="0" u="none" strike="noStrike" dirty="0">
                          <a:solidFill>
                            <a:srgbClr val="000000"/>
                          </a:solidFill>
                          <a:effectLst/>
                          <a:latin typeface="Calibri"/>
                        </a:rPr>
                        <a:t>Année 2</a:t>
                      </a:r>
                    </a:p>
                  </a:txBody>
                  <a:tcPr marL="2244" marR="2244" marT="22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gridSpan="10">
                  <a:txBody>
                    <a:bodyPr/>
                    <a:lstStyle/>
                    <a:p>
                      <a:pPr algn="ctr" fontAlgn="b"/>
                      <a:r>
                        <a:rPr lang="fr-FR" sz="300" b="1" i="0" u="none" strike="noStrike" dirty="0">
                          <a:solidFill>
                            <a:srgbClr val="7030A0"/>
                          </a:solidFill>
                          <a:effectLst/>
                          <a:latin typeface="Calibri"/>
                        </a:rPr>
                        <a:t>Année 3</a:t>
                      </a:r>
                    </a:p>
                  </a:txBody>
                  <a:tcPr marL="2244" marR="2244" marT="22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BF1DE"/>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4"/>
                  </a:ext>
                </a:extLst>
              </a:tr>
              <a:tr h="47122">
                <a:tc gridSpan="7">
                  <a:txBody>
                    <a:bodyPr/>
                    <a:lstStyle/>
                    <a:p>
                      <a:pPr algn="ctr" fontAlgn="ctr"/>
                      <a:r>
                        <a:rPr lang="fr-FR" sz="200" b="1" i="0" u="none" strike="noStrike">
                          <a:solidFill>
                            <a:srgbClr val="000000"/>
                          </a:solidFill>
                          <a:effectLst/>
                          <a:latin typeface="Calibri"/>
                        </a:rPr>
                        <a:t>Lien avec les enseignements pratiques interdisciplinaires (EPI)</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l" fontAlgn="b"/>
                      <a:r>
                        <a:rPr lang="fr-FR" sz="200" b="0" i="0" u="none" strike="noStrike">
                          <a:solidFill>
                            <a:srgbClr val="000000"/>
                          </a:solidFill>
                          <a:effectLst/>
                          <a:latin typeface="Calibri"/>
                        </a:rPr>
                        <a:t> </a:t>
                      </a:r>
                    </a:p>
                  </a:txBody>
                  <a:tcPr marL="2244" marR="2244" marT="2244" marB="0" vert="vert27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92D05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10005"/>
                  </a:ext>
                </a:extLst>
              </a:tr>
              <a:tr h="81229">
                <a:tc>
                  <a:txBody>
                    <a:bodyPr/>
                    <a:lstStyle/>
                    <a:p>
                      <a:pPr algn="ctr" fontAlgn="t"/>
                      <a:r>
                        <a:rPr lang="fr-FR" sz="300" b="1" i="0" u="none" strike="noStrike">
                          <a:solidFill>
                            <a:srgbClr val="000000"/>
                          </a:solidFill>
                          <a:effectLst/>
                          <a:latin typeface="Calibri"/>
                        </a:rPr>
                        <a:t>Domaines du socle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gridSpan="2">
                  <a:txBody>
                    <a:bodyPr/>
                    <a:lstStyle/>
                    <a:p>
                      <a:pPr algn="ctr" fontAlgn="t"/>
                      <a:r>
                        <a:rPr lang="fr-FR" sz="300" b="1" i="0" u="none" strike="noStrike">
                          <a:solidFill>
                            <a:srgbClr val="000000"/>
                          </a:solidFill>
                          <a:effectLst/>
                          <a:latin typeface="Calibri"/>
                        </a:rPr>
                        <a:t>Compétences travaillées </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gridSpan="4">
                  <a:txBody>
                    <a:bodyPr/>
                    <a:lstStyle/>
                    <a:p>
                      <a:pPr algn="ctr" fontAlgn="t"/>
                      <a:r>
                        <a:rPr lang="fr-FR" sz="300" b="1" i="0" u="none" strike="noStrike">
                          <a:solidFill>
                            <a:srgbClr val="000000"/>
                          </a:solidFill>
                          <a:effectLst/>
                          <a:latin typeface="Calibri"/>
                        </a:rPr>
                        <a:t>Compétences du programme par thématique</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extLst>
                  <a:ext uri="{0D108BD9-81ED-4DB2-BD59-A6C34878D82A}">
                    <a16:rowId xmlns:a16="http://schemas.microsoft.com/office/drawing/2014/main" val="10006"/>
                  </a:ext>
                </a:extLst>
              </a:tr>
              <a:tr h="47964">
                <a:tc rowSpan="5">
                  <a:txBody>
                    <a:bodyPr/>
                    <a:lstStyle/>
                    <a:p>
                      <a:pPr algn="ctr" fontAlgn="t"/>
                      <a:r>
                        <a:rPr lang="fr-FR" sz="300" b="1" i="0" u="none" strike="noStrike">
                          <a:solidFill>
                            <a:srgbClr val="000000"/>
                          </a:solidFill>
                          <a:effectLst/>
                          <a:latin typeface="Calibri"/>
                        </a:rPr>
                        <a:t>4 - les systèmes naturels et les systèmes techniques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t"/>
                      <a:r>
                        <a:rPr lang="fr-FR" sz="300" b="1" i="0" u="none" strike="noStrike">
                          <a:solidFill>
                            <a:srgbClr val="000000"/>
                          </a:solidFill>
                          <a:effectLst/>
                          <a:latin typeface="Calibri"/>
                        </a:rPr>
                        <a:t>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Pratiquer des démarches scientifiques et technologiques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7"/>
                  </a:ext>
                </a:extLst>
              </a:tr>
              <a:tr h="89756">
                <a:tc vMerge="1">
                  <a:txBody>
                    <a:bodyPr/>
                    <a:lstStyle/>
                    <a:p>
                      <a:endParaRPr lang="fr-FR"/>
                    </a:p>
                  </a:txBody>
                  <a:tcPr/>
                </a:tc>
                <a:tc>
                  <a:txBody>
                    <a:bodyPr/>
                    <a:lstStyle/>
                    <a:p>
                      <a:pPr algn="ctr" fontAlgn="t"/>
                      <a:r>
                        <a:rPr lang="fr-FR" sz="300" b="0" i="0" u="none" strike="noStrike">
                          <a:solidFill>
                            <a:srgbClr val="000000"/>
                          </a:solidFill>
                          <a:effectLst/>
                          <a:latin typeface="Calibri"/>
                        </a:rPr>
                        <a:t>CT 1.1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A"/>
                          </a:solidFill>
                          <a:effectLst/>
                          <a:latin typeface="Calibri"/>
                        </a:rPr>
                        <a:t>Imaginer, synthétiser, formaliser et respecter une procédure, un protocole. </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DIC.1.3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1.2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A"/>
                          </a:solidFill>
                          <a:effectLst/>
                          <a:latin typeface="Calibri"/>
                        </a:rPr>
                        <a:t> Mesurer des grandeurs de manière directe ou indirecte. </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MSOST.1.6</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6</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93684">
                <a:tc vMerge="1">
                  <a:txBody>
                    <a:bodyPr/>
                    <a:lstStyle/>
                    <a:p>
                      <a:endParaRPr lang="fr-FR"/>
                    </a:p>
                  </a:txBody>
                  <a:tcPr/>
                </a:tc>
                <a:tc>
                  <a:txBody>
                    <a:bodyPr/>
                    <a:lstStyle/>
                    <a:p>
                      <a:pPr algn="ctr" fontAlgn="t"/>
                      <a:r>
                        <a:rPr lang="fr-FR" sz="300" b="0" i="0" u="none" strike="noStrike">
                          <a:solidFill>
                            <a:srgbClr val="000000"/>
                          </a:solidFill>
                          <a:effectLst/>
                          <a:latin typeface="Calibri"/>
                        </a:rPr>
                        <a:t>CT 1.3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A"/>
                          </a:solidFill>
                          <a:effectLst/>
                          <a:latin typeface="Calibri"/>
                        </a:rPr>
                        <a:t>Rechercher des solutions techniques à un problème posé, expliciter ses choix et les communiquer en argumentant. </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1.4</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A"/>
                          </a:solidFill>
                          <a:effectLst/>
                          <a:latin typeface="Calibri"/>
                        </a:rPr>
                        <a:t>Participer à l’organisation et au déroulement de projets.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DIC.1.4</a:t>
                      </a:r>
                    </a:p>
                  </a:txBody>
                  <a:tcPr marL="2244" marR="2244" marT="22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47964">
                <a:tc rowSpan="8">
                  <a:txBody>
                    <a:bodyPr/>
                    <a:lstStyle/>
                    <a:p>
                      <a:pPr algn="ctr" fontAlgn="t"/>
                      <a:r>
                        <a:rPr lang="fr-FR" sz="300" b="1" i="0" u="none" strike="noStrike">
                          <a:solidFill>
                            <a:srgbClr val="000000"/>
                          </a:solidFill>
                          <a:effectLst/>
                          <a:latin typeface="Calibri"/>
                        </a:rPr>
                        <a:t>4 - les systèmes naturels et les systèmes techniques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t"/>
                      <a:r>
                        <a:rPr lang="fr-FR" sz="300" b="1" i="0" u="none" strike="noStrike">
                          <a:solidFill>
                            <a:srgbClr val="000000"/>
                          </a:solidFill>
                          <a:effectLst/>
                          <a:latin typeface="Calibri"/>
                        </a:rPr>
                        <a:t>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Concevoir, créer, réaliser</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12"/>
                  </a:ext>
                </a:extLst>
              </a:tr>
              <a:tr h="134634">
                <a:tc vMerge="1">
                  <a:txBody>
                    <a:bodyPr/>
                    <a:lstStyle/>
                    <a:p>
                      <a:endParaRPr lang="fr-FR"/>
                    </a:p>
                  </a:txBody>
                  <a:tcPr/>
                </a:tc>
                <a:tc>
                  <a:txBody>
                    <a:bodyPr/>
                    <a:lstStyle/>
                    <a:p>
                      <a:pPr algn="ctr" fontAlgn="t"/>
                      <a:r>
                        <a:rPr lang="fr-FR" sz="300" b="0" i="0" u="none" strike="noStrike">
                          <a:solidFill>
                            <a:srgbClr val="000000"/>
                          </a:solidFill>
                          <a:effectLst/>
                          <a:latin typeface="Calibri"/>
                        </a:rPr>
                        <a:t>CT 2.1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Identifier un besoin et énoncer un problème technique, identifier les conditions, contraintes (normes et règlements) et ressources correspondantes.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DIC.1.1       DIC.1.2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39404">
                <a:tc vMerge="1">
                  <a:txBody>
                    <a:bodyPr/>
                    <a:lstStyle/>
                    <a:p>
                      <a:endParaRPr lang="fr-FR"/>
                    </a:p>
                  </a:txBody>
                  <a:tcPr/>
                </a:tc>
                <a:tc>
                  <a:txBody>
                    <a:bodyPr/>
                    <a:lstStyle/>
                    <a:p>
                      <a:pPr algn="ctr" fontAlgn="t"/>
                      <a:r>
                        <a:rPr lang="fr-FR" sz="300" b="0" i="0" u="none" strike="noStrike">
                          <a:solidFill>
                            <a:srgbClr val="000000"/>
                          </a:solidFill>
                          <a:effectLst/>
                          <a:latin typeface="Calibri"/>
                        </a:rPr>
                        <a:t>CT 2.2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 Identifier le(s) matériau(x), les flux d’énergie et d’information dans le cadre d’une production technique sur un objet et décrire les transformations qui s’opèrent.</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MSOST.1.4</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2.3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 S’approprier un cahier des charges.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2.4</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Associer des solutions techniques à des fonctions.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2.5</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 Imaginer des solutions en réponse au besoin.</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93684">
                <a:tc vMerge="1">
                  <a:txBody>
                    <a:bodyPr/>
                    <a:lstStyle/>
                    <a:p>
                      <a:endParaRPr lang="fr-FR"/>
                    </a:p>
                  </a:txBody>
                  <a:tcPr/>
                </a:tc>
                <a:tc>
                  <a:txBody>
                    <a:bodyPr/>
                    <a:lstStyle/>
                    <a:p>
                      <a:pPr algn="ctr" fontAlgn="t"/>
                      <a:r>
                        <a:rPr lang="fr-FR" sz="300" b="0" i="0" u="none" strike="noStrike">
                          <a:solidFill>
                            <a:srgbClr val="000000"/>
                          </a:solidFill>
                          <a:effectLst/>
                          <a:latin typeface="Calibri"/>
                        </a:rPr>
                        <a:t>CT 2.6</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Réaliser, de manière collaborative, le prototype de tout ou partie d’un objet pour valider une solution.</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DIC.2.1</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92000">
                <a:tc vMerge="1">
                  <a:txBody>
                    <a:bodyPr/>
                    <a:lstStyle/>
                    <a:p>
                      <a:endParaRPr lang="fr-FR"/>
                    </a:p>
                  </a:txBody>
                  <a:tcPr/>
                </a:tc>
                <a:tc>
                  <a:txBody>
                    <a:bodyPr/>
                    <a:lstStyle/>
                    <a:p>
                      <a:pPr algn="ctr" fontAlgn="t"/>
                      <a:r>
                        <a:rPr lang="fr-FR" sz="300" b="0" i="0" u="none" strike="noStrike">
                          <a:solidFill>
                            <a:srgbClr val="000000"/>
                          </a:solidFill>
                          <a:effectLst/>
                          <a:latin typeface="Calibri"/>
                        </a:rPr>
                        <a:t>CT 2.7</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0"/>
                          </a:solidFill>
                          <a:effectLst/>
                          <a:latin typeface="Calibri"/>
                        </a:rPr>
                        <a:t> Imaginer, concevoir et programmer des applications informatiques nomades.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DIC.1.5</a:t>
                      </a:r>
                    </a:p>
                  </a:txBody>
                  <a:tcPr marL="2244" marR="2244" marT="22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IP.2.2</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47964">
                <a:tc rowSpan="4">
                  <a:txBody>
                    <a:bodyPr/>
                    <a:lstStyle/>
                    <a:p>
                      <a:pPr algn="ctr" fontAlgn="t"/>
                      <a:r>
                        <a:rPr lang="fr-FR" sz="300" b="1" i="0" u="none" strike="noStrike">
                          <a:solidFill>
                            <a:srgbClr val="000000"/>
                          </a:solidFill>
                          <a:effectLst/>
                          <a:latin typeface="Calibri"/>
                        </a:rPr>
                        <a:t>2 - les méthodes et outils pour apprendre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t"/>
                      <a:r>
                        <a:rPr lang="fr-FR" sz="300" b="1" i="0" u="none" strike="noStrike">
                          <a:solidFill>
                            <a:srgbClr val="000000"/>
                          </a:solidFill>
                          <a:effectLst/>
                          <a:latin typeface="Calibri"/>
                        </a:rPr>
                        <a:t>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S’approprier des outils et des méthodes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20"/>
                  </a:ext>
                </a:extLst>
              </a:tr>
              <a:tr h="134634">
                <a:tc vMerge="1">
                  <a:txBody>
                    <a:bodyPr/>
                    <a:lstStyle/>
                    <a:p>
                      <a:endParaRPr lang="fr-FR"/>
                    </a:p>
                  </a:txBody>
                  <a:tcPr/>
                </a:tc>
                <a:tc>
                  <a:txBody>
                    <a:bodyPr/>
                    <a:lstStyle/>
                    <a:p>
                      <a:pPr algn="ctr" fontAlgn="t"/>
                      <a:r>
                        <a:rPr lang="fr-FR" sz="300" b="0" i="0" u="none" strike="noStrike">
                          <a:solidFill>
                            <a:srgbClr val="000000"/>
                          </a:solidFill>
                          <a:effectLst/>
                          <a:latin typeface="Calibri"/>
                        </a:rPr>
                        <a:t>CT 3.1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Exprimer sa pensée à l’aide d’outils de description adaptés : croquis, schémas, graphes, diagrammes, tableaux (représentations non normées).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OTSCIS.2.1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20722">
                <a:tc vMerge="1">
                  <a:txBody>
                    <a:bodyPr/>
                    <a:lstStyle/>
                    <a:p>
                      <a:endParaRPr lang="fr-FR"/>
                    </a:p>
                  </a:txBody>
                  <a:tcPr/>
                </a:tc>
                <a:tc>
                  <a:txBody>
                    <a:bodyPr/>
                    <a:lstStyle/>
                    <a:p>
                      <a:pPr algn="ctr" fontAlgn="t"/>
                      <a:r>
                        <a:rPr lang="fr-FR" sz="300" b="0" i="0" u="none" strike="noStrike">
                          <a:solidFill>
                            <a:srgbClr val="000000"/>
                          </a:solidFill>
                          <a:effectLst/>
                          <a:latin typeface="Calibri"/>
                        </a:rPr>
                        <a:t>CT 3.2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Traduire, à l’aide d’outils de représentation numérique, des choix de solutions sous forme de croquis, de dessins ou de schémas.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fr-FR" sz="200" b="0" i="0" u="none" strike="noStrike">
                          <a:solidFill>
                            <a:srgbClr val="000000"/>
                          </a:solidFill>
                          <a:effectLst/>
                          <a:latin typeface="Calibri"/>
                        </a:rPr>
                        <a:t>OTSCIS.2.2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93684">
                <a:tc vMerge="1">
                  <a:txBody>
                    <a:bodyPr/>
                    <a:lstStyle/>
                    <a:p>
                      <a:endParaRPr lang="fr-FR"/>
                    </a:p>
                  </a:txBody>
                  <a:tcPr/>
                </a:tc>
                <a:tc>
                  <a:txBody>
                    <a:bodyPr/>
                    <a:lstStyle/>
                    <a:p>
                      <a:pPr algn="ctr" fontAlgn="t"/>
                      <a:r>
                        <a:rPr lang="fr-FR" sz="300" b="0" i="0" u="none" strike="noStrike">
                          <a:solidFill>
                            <a:srgbClr val="000000"/>
                          </a:solidFill>
                          <a:effectLst/>
                          <a:latin typeface="Calibri"/>
                        </a:rPr>
                        <a:t>CT 3.3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0"/>
                          </a:solidFill>
                          <a:effectLst/>
                          <a:latin typeface="Calibri"/>
                        </a:rPr>
                        <a:t>Présenter à l’oral et à l’aide de supports numériques multimédia des solutions techniques au moment des revues de projet.</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fr-FR" sz="200" b="0" i="0" u="none" strike="noStrike">
                          <a:solidFill>
                            <a:srgbClr val="000000"/>
                          </a:solidFill>
                          <a:effectLst/>
                          <a:latin typeface="Calibri"/>
                        </a:rPr>
                        <a:t>DIC.1.7</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20722">
                <a:tc>
                  <a:txBody>
                    <a:bodyPr/>
                    <a:lstStyle/>
                    <a:p>
                      <a:pPr algn="ctr" fontAlgn="ctr"/>
                      <a:r>
                        <a:rPr lang="fr-FR" sz="300" b="1" i="0" u="none" strike="noStrike">
                          <a:solidFill>
                            <a:srgbClr val="000000"/>
                          </a:solidFill>
                          <a:effectLst/>
                          <a:latin typeface="Calibri"/>
                        </a:rPr>
                        <a:t>1 - les langages pour penser et communiquer</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r" fontAlgn="t"/>
                      <a:r>
                        <a:rPr lang="fr-FR" sz="300" b="1" i="0" u="none" strike="noStrike">
                          <a:solidFill>
                            <a:srgbClr val="000000"/>
                          </a:solidFill>
                          <a:effectLst/>
                          <a:latin typeface="Calibri"/>
                        </a:rPr>
                        <a:t>4</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Pratiquer des langages </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b"/>
                      <a:r>
                        <a:rPr lang="fr-FR" sz="300" b="0" i="0" u="none" strike="noStrike">
                          <a:solidFill>
                            <a:srgbClr val="000000"/>
                          </a:solidFill>
                          <a:effectLst/>
                          <a:latin typeface="Calibri"/>
                        </a:rPr>
                        <a:t> </a:t>
                      </a:r>
                    </a:p>
                  </a:txBody>
                  <a:tcPr marL="2244" marR="2244" marT="22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extLst>
                  <a:ext uri="{0D108BD9-81ED-4DB2-BD59-A6C34878D82A}">
                    <a16:rowId xmlns:a16="http://schemas.microsoft.com/office/drawing/2014/main" val="10024"/>
                  </a:ext>
                </a:extLst>
              </a:tr>
              <a:tr h="93684">
                <a:tc>
                  <a:txBody>
                    <a:bodyPr/>
                    <a:lstStyle/>
                    <a:p>
                      <a:pPr algn="l" fontAlgn="ctr"/>
                      <a:r>
                        <a:rPr lang="fr-FR" sz="3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300" b="0" i="0" u="none" strike="noStrike">
                          <a:solidFill>
                            <a:srgbClr val="000000"/>
                          </a:solidFill>
                          <a:effectLst/>
                          <a:latin typeface="Calibri"/>
                        </a:rPr>
                        <a:t>CT 4.1</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Décrire, en utilisant les outils et langages de descriptions adaptés, la structure et le comportement des objets.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OTSCIS.1.4</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ctr" fontAlgn="ctr"/>
                      <a:r>
                        <a:rPr lang="fr-FR" sz="200" b="0" i="0" u="none" strike="noStrike">
                          <a:solidFill>
                            <a:srgbClr val="000000"/>
                          </a:solidFill>
                          <a:effectLst/>
                          <a:latin typeface="Calibri"/>
                        </a:rPr>
                        <a:t>MSOST.1.5</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93684">
                <a:tc>
                  <a:txBody>
                    <a:bodyPr/>
                    <a:lstStyle/>
                    <a:p>
                      <a:pPr algn="ctr" fontAlgn="ctr"/>
                      <a:r>
                        <a:rPr lang="fr-FR" sz="3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fr-FR" sz="300" b="0" i="0" u="none" strike="noStrike">
                          <a:solidFill>
                            <a:srgbClr val="000000"/>
                          </a:solidFill>
                          <a:effectLst/>
                          <a:latin typeface="Calibri"/>
                        </a:rPr>
                        <a:t>CT 4.2</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0"/>
                          </a:solidFill>
                          <a:effectLst/>
                          <a:latin typeface="Calibri"/>
                        </a:rPr>
                        <a:t>Appliquer les principes élémentaires de l’algorithmique et du codage à la résolution d’un problème simple.</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IP.2.3</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r h="47964">
                <a:tc rowSpan="6">
                  <a:txBody>
                    <a:bodyPr/>
                    <a:lstStyle/>
                    <a:p>
                      <a:pPr algn="ctr" fontAlgn="t"/>
                      <a:r>
                        <a:rPr lang="fr-FR" sz="300" b="1" i="0" u="none" strike="noStrike">
                          <a:solidFill>
                            <a:srgbClr val="000000"/>
                          </a:solidFill>
                          <a:effectLst/>
                          <a:latin typeface="Calibri"/>
                        </a:rPr>
                        <a:t>2 - les méthodes et outils pour apprendre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t"/>
                      <a:r>
                        <a:rPr lang="fr-FR" sz="300" b="1" i="0" u="none" strike="noStrike">
                          <a:solidFill>
                            <a:srgbClr val="000000"/>
                          </a:solidFill>
                          <a:effectLst/>
                          <a:latin typeface="Calibri"/>
                        </a:rPr>
                        <a:t>5</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Mobiliser des outils numériques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27"/>
                  </a:ext>
                </a:extLst>
              </a:tr>
              <a:tr h="81229">
                <a:tc vMerge="1">
                  <a:txBody>
                    <a:bodyPr/>
                    <a:lstStyle/>
                    <a:p>
                      <a:endParaRPr lang="fr-FR"/>
                    </a:p>
                  </a:txBody>
                  <a:tcPr/>
                </a:tc>
                <a:tc>
                  <a:txBody>
                    <a:bodyPr/>
                    <a:lstStyle/>
                    <a:p>
                      <a:pPr algn="ctr" fontAlgn="t"/>
                      <a:r>
                        <a:rPr lang="fr-FR" sz="300" b="0" i="0" u="none" strike="noStrike">
                          <a:solidFill>
                            <a:srgbClr val="000000"/>
                          </a:solidFill>
                          <a:effectLst/>
                          <a:latin typeface="Calibri"/>
                        </a:rPr>
                        <a:t>CT 5.1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Simuler numériquement la structure et/ou le comportement d’un objet.</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MSOST.2.2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8"/>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5.2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Organiser, structurer et stocker des ressources numériques.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DIC.1.6</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9"/>
                  </a:ext>
                </a:extLst>
              </a:tr>
              <a:tr h="81229">
                <a:tc vMerge="1">
                  <a:txBody>
                    <a:bodyPr/>
                    <a:lstStyle/>
                    <a:p>
                      <a:endParaRPr lang="fr-FR"/>
                    </a:p>
                  </a:txBody>
                  <a:tcPr/>
                </a:tc>
                <a:tc>
                  <a:txBody>
                    <a:bodyPr/>
                    <a:lstStyle/>
                    <a:p>
                      <a:pPr algn="ctr" fontAlgn="t"/>
                      <a:r>
                        <a:rPr lang="fr-FR" sz="300" b="0" i="0" u="none" strike="noStrike">
                          <a:solidFill>
                            <a:srgbClr val="000000"/>
                          </a:solidFill>
                          <a:effectLst/>
                          <a:latin typeface="Calibri"/>
                        </a:rPr>
                        <a:t>CT 5.3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Lire, utiliser et produire des représentations numériques d’objets.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OTSCIS.2.2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0"/>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5.4</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Piloter un système connecté localement ou à distance.</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IP.2.2</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1"/>
                  </a:ext>
                </a:extLst>
              </a:tr>
              <a:tr h="81229">
                <a:tc vMerge="1">
                  <a:txBody>
                    <a:bodyPr/>
                    <a:lstStyle/>
                    <a:p>
                      <a:endParaRPr lang="fr-FR"/>
                    </a:p>
                  </a:txBody>
                  <a:tcPr/>
                </a:tc>
                <a:tc>
                  <a:txBody>
                    <a:bodyPr/>
                    <a:lstStyle/>
                    <a:p>
                      <a:pPr algn="ctr" fontAlgn="t"/>
                      <a:r>
                        <a:rPr lang="fr-FR" sz="300" b="0" i="0" u="none" strike="noStrike">
                          <a:solidFill>
                            <a:srgbClr val="000000"/>
                          </a:solidFill>
                          <a:effectLst/>
                          <a:latin typeface="Calibri"/>
                        </a:rPr>
                        <a:t>CT 5.5</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0"/>
                          </a:solidFill>
                          <a:effectLst/>
                          <a:latin typeface="Calibri"/>
                        </a:rPr>
                        <a:t>Modifier ou paramétrer le fonctionnement d’un objet communicant.</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IP.2.3</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200" b="0" i="0" u="none" strike="noStrike">
                          <a:solidFill>
                            <a:srgbClr val="000000"/>
                          </a:solidFill>
                          <a:effectLst/>
                          <a:latin typeface="Calibri"/>
                        </a:rPr>
                        <a:t>4</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2"/>
                  </a:ext>
                </a:extLst>
              </a:tr>
              <a:tr h="120722">
                <a:tc>
                  <a:txBody>
                    <a:bodyPr/>
                    <a:lstStyle/>
                    <a:p>
                      <a:pPr algn="ctr" fontAlgn="t"/>
                      <a:r>
                        <a:rPr lang="fr-FR" sz="300" b="1" i="0" u="none" strike="noStrike">
                          <a:solidFill>
                            <a:srgbClr val="000000"/>
                          </a:solidFill>
                          <a:effectLst/>
                          <a:latin typeface="Calibri"/>
                        </a:rPr>
                        <a:t>3 - la formation de la personne et du citoyen</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r" fontAlgn="t"/>
                      <a:r>
                        <a:rPr lang="fr-FR" sz="300" b="1" i="0" u="none" strike="noStrike">
                          <a:solidFill>
                            <a:srgbClr val="000000"/>
                          </a:solidFill>
                          <a:effectLst/>
                          <a:latin typeface="Calibri"/>
                        </a:rPr>
                        <a:t>6</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Adopter un comportement éthique et responsable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33"/>
                  </a:ext>
                </a:extLst>
              </a:tr>
              <a:tr h="139404">
                <a:tc>
                  <a:txBody>
                    <a:bodyPr/>
                    <a:lstStyle/>
                    <a:p>
                      <a:pPr algn="ctr" fontAlgn="t"/>
                      <a:r>
                        <a:rPr lang="fr-FR" sz="300" b="1" i="0" u="none" strike="noStrike">
                          <a:solidFill>
                            <a:srgbClr val="000000"/>
                          </a:solidFill>
                          <a:effectLst/>
                          <a:latin typeface="Calibri"/>
                        </a:rPr>
                        <a:t>5 - les représentations du monde et l'activité humaine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t"/>
                      <a:r>
                        <a:rPr lang="fr-FR" sz="300" b="0" i="0" u="none" strike="noStrike">
                          <a:solidFill>
                            <a:srgbClr val="000000"/>
                          </a:solidFill>
                          <a:effectLst/>
                          <a:latin typeface="Calibri"/>
                        </a:rPr>
                        <a:t>CT 6.1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Développer les bonnes pratiques de l’usage des objets communicants.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OTSCIS.1.3</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0</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4"/>
                  </a:ext>
                </a:extLst>
              </a:tr>
              <a:tr h="81229">
                <a:tc>
                  <a:txBody>
                    <a:bodyPr/>
                    <a:lstStyle/>
                    <a:p>
                      <a:pPr algn="l" fontAlgn="t"/>
                      <a:r>
                        <a:rPr lang="fr-FR" sz="300" b="0"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t"/>
                      <a:r>
                        <a:rPr lang="fr-FR" sz="300" b="0" i="0" u="none" strike="noStrike">
                          <a:solidFill>
                            <a:srgbClr val="000000"/>
                          </a:solidFill>
                          <a:effectLst/>
                          <a:latin typeface="Calibri"/>
                        </a:rPr>
                        <a:t>CT 6.2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Analyser l’impact environnemental d’un objet et de ses constituants.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0</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5"/>
                  </a:ext>
                </a:extLst>
              </a:tr>
              <a:tr h="47964">
                <a:tc>
                  <a:txBody>
                    <a:bodyPr/>
                    <a:lstStyle/>
                    <a:p>
                      <a:pPr algn="l" fontAlgn="t"/>
                      <a:r>
                        <a:rPr lang="fr-FR" sz="300" b="0"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ctr" fontAlgn="t"/>
                      <a:r>
                        <a:rPr lang="fr-FR" sz="300" b="0" i="0" u="none" strike="noStrike">
                          <a:solidFill>
                            <a:srgbClr val="000000"/>
                          </a:solidFill>
                          <a:effectLst/>
                          <a:latin typeface="Calibri"/>
                        </a:rPr>
                        <a:t>CT 6.3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0"/>
                          </a:solidFill>
                          <a:effectLst/>
                          <a:latin typeface="Calibri"/>
                        </a:rPr>
                        <a:t>Analyser le cycle de vie d’un objet.</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0</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6"/>
                  </a:ext>
                </a:extLst>
              </a:tr>
              <a:tr h="47964">
                <a:tc rowSpan="3">
                  <a:txBody>
                    <a:bodyPr/>
                    <a:lstStyle/>
                    <a:p>
                      <a:pPr algn="ctr" fontAlgn="t"/>
                      <a:r>
                        <a:rPr lang="fr-FR" sz="300" b="1" i="0" u="none" strike="noStrike">
                          <a:solidFill>
                            <a:srgbClr val="000000"/>
                          </a:solidFill>
                          <a:effectLst/>
                          <a:latin typeface="Calibri"/>
                        </a:rPr>
                        <a:t>5 - les représentations du monde et l'activité humaine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t"/>
                      <a:r>
                        <a:rPr lang="fr-FR" sz="300" b="1" i="0" u="none" strike="noStrike">
                          <a:solidFill>
                            <a:srgbClr val="000000"/>
                          </a:solidFill>
                          <a:effectLst/>
                          <a:latin typeface="Calibri"/>
                        </a:rPr>
                        <a:t>7</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Se situer dans l’espace et dans le temps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37"/>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7.1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A"/>
                          </a:solidFill>
                          <a:effectLst/>
                          <a:latin typeface="Calibri"/>
                        </a:rPr>
                        <a:t>Regrouper des objets en familles et lignées.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0</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8"/>
                  </a:ext>
                </a:extLst>
              </a:tr>
              <a:tr h="120722">
                <a:tc vMerge="1">
                  <a:txBody>
                    <a:bodyPr/>
                    <a:lstStyle/>
                    <a:p>
                      <a:endParaRPr lang="fr-FR"/>
                    </a:p>
                  </a:txBody>
                  <a:tcPr/>
                </a:tc>
                <a:tc>
                  <a:txBody>
                    <a:bodyPr/>
                    <a:lstStyle/>
                    <a:p>
                      <a:pPr algn="ctr" fontAlgn="t"/>
                      <a:r>
                        <a:rPr lang="fr-FR" sz="300" b="0" i="0" u="none" strike="noStrike">
                          <a:solidFill>
                            <a:srgbClr val="000000"/>
                          </a:solidFill>
                          <a:effectLst/>
                          <a:latin typeface="Calibri"/>
                        </a:rPr>
                        <a:t>CT 7.2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A"/>
                          </a:solidFill>
                          <a:effectLst/>
                          <a:latin typeface="Calibri"/>
                        </a:rPr>
                        <a:t>Relier les évolutions technologiques aux inventions et innovations qui marquent des ruptures dans les solutions techniques. </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0</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9"/>
                  </a:ext>
                </a:extLst>
              </a:tr>
              <a:tr h="47964">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40"/>
                  </a:ext>
                </a:extLst>
              </a:tr>
              <a:tr h="120722">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1.5</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fr-FR" sz="300" b="0" i="0" u="none" strike="noStrike">
                          <a:solidFill>
                            <a:srgbClr val="00000A"/>
                          </a:solidFill>
                          <a:effectLst/>
                          <a:latin typeface="Calibri"/>
                        </a:rPr>
                        <a:t>Respecter une procédure de travail garantissant un résultat en respectant les règles de sécurité et d’utilisation des outils mis à disposition.</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3</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1"/>
                  </a:ext>
                </a:extLst>
              </a:tr>
              <a:tr h="93684">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1.6</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fr-FR" sz="300" b="0" i="0" u="none" strike="noStrike">
                          <a:solidFill>
                            <a:srgbClr val="00000A"/>
                          </a:solidFill>
                          <a:effectLst/>
                          <a:latin typeface="Calibri"/>
                        </a:rPr>
                        <a:t>Analyser le fonctionnement et la structure d’un objet, identifier les entrées et sorties.</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MSOST.1.3</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5</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2"/>
                  </a:ext>
                </a:extLst>
              </a:tr>
              <a:tr h="93684">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1.7</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300" b="0" i="0" u="none" strike="noStrike">
                          <a:solidFill>
                            <a:srgbClr val="00000A"/>
                          </a:solidFill>
                          <a:effectLst/>
                          <a:latin typeface="Calibri"/>
                        </a:rPr>
                        <a:t>Interpréter des résultats expérimentaux, en tirer une conclusion et la communiquer en argumentant.</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MSOST.1.7</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4</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3"/>
                  </a:ext>
                </a:extLst>
              </a:tr>
              <a:tr h="93684">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1.8</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fr-FR" sz="300" b="0" i="0" u="none" strike="noStrike">
                          <a:solidFill>
                            <a:srgbClr val="00000A"/>
                          </a:solidFill>
                          <a:effectLst/>
                          <a:latin typeface="Calibri"/>
                        </a:rPr>
                        <a:t>Utiliser une modélisation pour comprendre, formaliser, partager, construire, investiguer, prouver.</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MSOST.2.1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4"/>
                  </a:ext>
                </a:extLst>
              </a:tr>
              <a:tr h="123415">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5.6</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fr-FR" sz="300" b="0" i="0" u="none" strike="noStrike">
                          <a:solidFill>
                            <a:srgbClr val="000000"/>
                          </a:solidFill>
                          <a:effectLst/>
                          <a:latin typeface="Calibri"/>
                        </a:rPr>
                        <a:t>Comprendre le fonctionnement d’un réseau informatique.</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IP.1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300" b="0" i="0" u="none" strike="noStrike">
                          <a:solidFill>
                            <a:srgbClr val="000000"/>
                          </a:solidFill>
                          <a:effectLst/>
                          <a:latin typeface="Calibri"/>
                        </a:rPr>
                        <a:t>0</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5"/>
                  </a:ext>
                </a:extLst>
              </a:tr>
              <a:tr h="139404">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5.7</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just" fontAlgn="ctr"/>
                      <a:r>
                        <a:rPr lang="fr-FR" sz="300" b="0" i="0" u="none" strike="noStrike">
                          <a:solidFill>
                            <a:srgbClr val="000000"/>
                          </a:solidFill>
                          <a:effectLst/>
                          <a:latin typeface="Calibri"/>
                        </a:rPr>
                        <a:t>Analyser le comportement attendu d’un système réel et décomposer le problème posé en sous-problèmes afin de structurer un programme de commande.</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IP.2.1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300" b="0" i="0" u="none" strike="noStrike">
                          <a:solidFill>
                            <a:srgbClr val="000000"/>
                          </a:solidFill>
                          <a:effectLst/>
                          <a:latin typeface="Calibri"/>
                        </a:rPr>
                        <a:t>0</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dirty="0">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6"/>
                  </a:ext>
                </a:extLst>
              </a:tr>
            </a:tbl>
          </a:graphicData>
        </a:graphic>
      </p:graphicFrame>
      <p:sp>
        <p:nvSpPr>
          <p:cNvPr id="5" name="Rectangle à coins arrondis 4"/>
          <p:cNvSpPr>
            <a:spLocks noChangeArrowheads="1"/>
          </p:cNvSpPr>
          <p:nvPr/>
        </p:nvSpPr>
        <p:spPr bwMode="auto">
          <a:xfrm>
            <a:off x="155575" y="3644900"/>
            <a:ext cx="1900238" cy="1944688"/>
          </a:xfrm>
          <a:prstGeom prst="wedgeRoundRectCallout">
            <a:avLst>
              <a:gd name="adj1" fmla="val 307625"/>
              <a:gd name="adj2" fmla="val -110296"/>
              <a:gd name="adj3" fmla="val 16667"/>
            </a:avLst>
          </a:prstGeom>
          <a:gradFill rotWithShape="1">
            <a:gsLst>
              <a:gs pos="0">
                <a:srgbClr val="3F80CD"/>
              </a:gs>
              <a:gs pos="100000">
                <a:srgbClr val="9BC1FF"/>
              </a:gs>
            </a:gsLst>
            <a:lin ang="16200000"/>
          </a:gradFill>
          <a:ln w="9525">
            <a:solidFill>
              <a:srgbClr val="4A7EBB"/>
            </a:solidFill>
            <a:miter lim="800000"/>
            <a:headEnd/>
            <a:tailEnd/>
          </a:ln>
          <a:effectLst>
            <a:outerShdw blurRad="40000" dist="23000" dir="5400000" rotWithShape="0">
              <a:srgbClr val="000000">
                <a:alpha val="34999"/>
              </a:srgbClr>
            </a:outerShdw>
          </a:effectLst>
        </p:spPr>
        <p:txBody>
          <a:bodyPr anchor="ctr"/>
          <a:lstStyle/>
          <a:p>
            <a:pPr algn="ctr"/>
            <a:r>
              <a:rPr lang="fr-FR">
                <a:solidFill>
                  <a:srgbClr val="FFFFFF"/>
                </a:solidFill>
              </a:rPr>
              <a:t>Les problématiques proposées et réparties tout au long du cycle soit une dizaine par an</a:t>
            </a:r>
          </a:p>
        </p:txBody>
      </p:sp>
    </p:spTree>
    <p:extLst>
      <p:ext uri="{BB962C8B-B14F-4D97-AF65-F5344CB8AC3E}">
        <p14:creationId xmlns:p14="http://schemas.microsoft.com/office/powerpoint/2010/main" val="156326229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835150" y="549275"/>
            <a:ext cx="6265863" cy="647700"/>
          </a:xfrm>
        </p:spPr>
        <p:txBody>
          <a:bodyPr/>
          <a:lstStyle/>
          <a:p>
            <a:r>
              <a:rPr lang="fr-FR" sz="2000" cap="none">
                <a:latin typeface="Calibri" charset="0"/>
              </a:rPr>
              <a:t>ETABLIR LA PROGRESSION SUR LA TOTALITÉ DU CYCLE</a:t>
            </a:r>
          </a:p>
        </p:txBody>
      </p:sp>
      <p:graphicFrame>
        <p:nvGraphicFramePr>
          <p:cNvPr id="4" name="Tableau 3"/>
          <p:cNvGraphicFramePr>
            <a:graphicFrameLocks noGrp="1"/>
          </p:cNvGraphicFramePr>
          <p:nvPr/>
        </p:nvGraphicFramePr>
        <p:xfrm>
          <a:off x="2195736" y="1772816"/>
          <a:ext cx="6606076" cy="4621061"/>
        </p:xfrm>
        <a:graphic>
          <a:graphicData uri="http://schemas.openxmlformats.org/drawingml/2006/table">
            <a:tbl>
              <a:tblPr/>
              <a:tblGrid>
                <a:gridCol w="433129">
                  <a:extLst>
                    <a:ext uri="{9D8B030D-6E8A-4147-A177-3AD203B41FA5}">
                      <a16:colId xmlns:a16="http://schemas.microsoft.com/office/drawing/2014/main" val="20000"/>
                    </a:ext>
                  </a:extLst>
                </a:gridCol>
                <a:gridCol w="1243499">
                  <a:extLst>
                    <a:ext uri="{9D8B030D-6E8A-4147-A177-3AD203B41FA5}">
                      <a16:colId xmlns:a16="http://schemas.microsoft.com/office/drawing/2014/main" val="20001"/>
                    </a:ext>
                  </a:extLst>
                </a:gridCol>
                <a:gridCol w="1244371">
                  <a:extLst>
                    <a:ext uri="{9D8B030D-6E8A-4147-A177-3AD203B41FA5}">
                      <a16:colId xmlns:a16="http://schemas.microsoft.com/office/drawing/2014/main" val="20002"/>
                    </a:ext>
                  </a:extLst>
                </a:gridCol>
                <a:gridCol w="199099">
                  <a:extLst>
                    <a:ext uri="{9D8B030D-6E8A-4147-A177-3AD203B41FA5}">
                      <a16:colId xmlns:a16="http://schemas.microsoft.com/office/drawing/2014/main" val="20003"/>
                    </a:ext>
                  </a:extLst>
                </a:gridCol>
                <a:gridCol w="199099">
                  <a:extLst>
                    <a:ext uri="{9D8B030D-6E8A-4147-A177-3AD203B41FA5}">
                      <a16:colId xmlns:a16="http://schemas.microsoft.com/office/drawing/2014/main" val="20004"/>
                    </a:ext>
                  </a:extLst>
                </a:gridCol>
                <a:gridCol w="199099">
                  <a:extLst>
                    <a:ext uri="{9D8B030D-6E8A-4147-A177-3AD203B41FA5}">
                      <a16:colId xmlns:a16="http://schemas.microsoft.com/office/drawing/2014/main" val="20005"/>
                    </a:ext>
                  </a:extLst>
                </a:gridCol>
                <a:gridCol w="199099">
                  <a:extLst>
                    <a:ext uri="{9D8B030D-6E8A-4147-A177-3AD203B41FA5}">
                      <a16:colId xmlns:a16="http://schemas.microsoft.com/office/drawing/2014/main" val="20006"/>
                    </a:ext>
                  </a:extLst>
                </a:gridCol>
                <a:gridCol w="59381">
                  <a:extLst>
                    <a:ext uri="{9D8B030D-6E8A-4147-A177-3AD203B41FA5}">
                      <a16:colId xmlns:a16="http://schemas.microsoft.com/office/drawing/2014/main" val="20007"/>
                    </a:ext>
                  </a:extLst>
                </a:gridCol>
                <a:gridCol w="94310">
                  <a:extLst>
                    <a:ext uri="{9D8B030D-6E8A-4147-A177-3AD203B41FA5}">
                      <a16:colId xmlns:a16="http://schemas.microsoft.com/office/drawing/2014/main" val="20008"/>
                    </a:ext>
                  </a:extLst>
                </a:gridCol>
                <a:gridCol w="94310">
                  <a:extLst>
                    <a:ext uri="{9D8B030D-6E8A-4147-A177-3AD203B41FA5}">
                      <a16:colId xmlns:a16="http://schemas.microsoft.com/office/drawing/2014/main" val="20009"/>
                    </a:ext>
                  </a:extLst>
                </a:gridCol>
                <a:gridCol w="94310">
                  <a:extLst>
                    <a:ext uri="{9D8B030D-6E8A-4147-A177-3AD203B41FA5}">
                      <a16:colId xmlns:a16="http://schemas.microsoft.com/office/drawing/2014/main" val="20010"/>
                    </a:ext>
                  </a:extLst>
                </a:gridCol>
                <a:gridCol w="94310">
                  <a:extLst>
                    <a:ext uri="{9D8B030D-6E8A-4147-A177-3AD203B41FA5}">
                      <a16:colId xmlns:a16="http://schemas.microsoft.com/office/drawing/2014/main" val="20011"/>
                    </a:ext>
                  </a:extLst>
                </a:gridCol>
                <a:gridCol w="94310">
                  <a:extLst>
                    <a:ext uri="{9D8B030D-6E8A-4147-A177-3AD203B41FA5}">
                      <a16:colId xmlns:a16="http://schemas.microsoft.com/office/drawing/2014/main" val="20012"/>
                    </a:ext>
                  </a:extLst>
                </a:gridCol>
                <a:gridCol w="94310">
                  <a:extLst>
                    <a:ext uri="{9D8B030D-6E8A-4147-A177-3AD203B41FA5}">
                      <a16:colId xmlns:a16="http://schemas.microsoft.com/office/drawing/2014/main" val="20013"/>
                    </a:ext>
                  </a:extLst>
                </a:gridCol>
                <a:gridCol w="94310">
                  <a:extLst>
                    <a:ext uri="{9D8B030D-6E8A-4147-A177-3AD203B41FA5}">
                      <a16:colId xmlns:a16="http://schemas.microsoft.com/office/drawing/2014/main" val="20014"/>
                    </a:ext>
                  </a:extLst>
                </a:gridCol>
                <a:gridCol w="94310">
                  <a:extLst>
                    <a:ext uri="{9D8B030D-6E8A-4147-A177-3AD203B41FA5}">
                      <a16:colId xmlns:a16="http://schemas.microsoft.com/office/drawing/2014/main" val="20015"/>
                    </a:ext>
                  </a:extLst>
                </a:gridCol>
                <a:gridCol w="94310">
                  <a:extLst>
                    <a:ext uri="{9D8B030D-6E8A-4147-A177-3AD203B41FA5}">
                      <a16:colId xmlns:a16="http://schemas.microsoft.com/office/drawing/2014/main" val="20016"/>
                    </a:ext>
                  </a:extLst>
                </a:gridCol>
                <a:gridCol w="94310">
                  <a:extLst>
                    <a:ext uri="{9D8B030D-6E8A-4147-A177-3AD203B41FA5}">
                      <a16:colId xmlns:a16="http://schemas.microsoft.com/office/drawing/2014/main" val="20017"/>
                    </a:ext>
                  </a:extLst>
                </a:gridCol>
                <a:gridCol w="94310">
                  <a:extLst>
                    <a:ext uri="{9D8B030D-6E8A-4147-A177-3AD203B41FA5}">
                      <a16:colId xmlns:a16="http://schemas.microsoft.com/office/drawing/2014/main" val="20018"/>
                    </a:ext>
                  </a:extLst>
                </a:gridCol>
                <a:gridCol w="94310">
                  <a:extLst>
                    <a:ext uri="{9D8B030D-6E8A-4147-A177-3AD203B41FA5}">
                      <a16:colId xmlns:a16="http://schemas.microsoft.com/office/drawing/2014/main" val="20019"/>
                    </a:ext>
                  </a:extLst>
                </a:gridCol>
                <a:gridCol w="94310">
                  <a:extLst>
                    <a:ext uri="{9D8B030D-6E8A-4147-A177-3AD203B41FA5}">
                      <a16:colId xmlns:a16="http://schemas.microsoft.com/office/drawing/2014/main" val="20020"/>
                    </a:ext>
                  </a:extLst>
                </a:gridCol>
                <a:gridCol w="94310">
                  <a:extLst>
                    <a:ext uri="{9D8B030D-6E8A-4147-A177-3AD203B41FA5}">
                      <a16:colId xmlns:a16="http://schemas.microsoft.com/office/drawing/2014/main" val="20021"/>
                    </a:ext>
                  </a:extLst>
                </a:gridCol>
                <a:gridCol w="94310">
                  <a:extLst>
                    <a:ext uri="{9D8B030D-6E8A-4147-A177-3AD203B41FA5}">
                      <a16:colId xmlns:a16="http://schemas.microsoft.com/office/drawing/2014/main" val="20022"/>
                    </a:ext>
                  </a:extLst>
                </a:gridCol>
                <a:gridCol w="94310">
                  <a:extLst>
                    <a:ext uri="{9D8B030D-6E8A-4147-A177-3AD203B41FA5}">
                      <a16:colId xmlns:a16="http://schemas.microsoft.com/office/drawing/2014/main" val="20023"/>
                    </a:ext>
                  </a:extLst>
                </a:gridCol>
                <a:gridCol w="94310">
                  <a:extLst>
                    <a:ext uri="{9D8B030D-6E8A-4147-A177-3AD203B41FA5}">
                      <a16:colId xmlns:a16="http://schemas.microsoft.com/office/drawing/2014/main" val="20024"/>
                    </a:ext>
                  </a:extLst>
                </a:gridCol>
                <a:gridCol w="94310">
                  <a:extLst>
                    <a:ext uri="{9D8B030D-6E8A-4147-A177-3AD203B41FA5}">
                      <a16:colId xmlns:a16="http://schemas.microsoft.com/office/drawing/2014/main" val="20025"/>
                    </a:ext>
                  </a:extLst>
                </a:gridCol>
                <a:gridCol w="94310">
                  <a:extLst>
                    <a:ext uri="{9D8B030D-6E8A-4147-A177-3AD203B41FA5}">
                      <a16:colId xmlns:a16="http://schemas.microsoft.com/office/drawing/2014/main" val="20026"/>
                    </a:ext>
                  </a:extLst>
                </a:gridCol>
                <a:gridCol w="94310">
                  <a:extLst>
                    <a:ext uri="{9D8B030D-6E8A-4147-A177-3AD203B41FA5}">
                      <a16:colId xmlns:a16="http://schemas.microsoft.com/office/drawing/2014/main" val="20027"/>
                    </a:ext>
                  </a:extLst>
                </a:gridCol>
                <a:gridCol w="94310">
                  <a:extLst>
                    <a:ext uri="{9D8B030D-6E8A-4147-A177-3AD203B41FA5}">
                      <a16:colId xmlns:a16="http://schemas.microsoft.com/office/drawing/2014/main" val="20028"/>
                    </a:ext>
                  </a:extLst>
                </a:gridCol>
                <a:gridCol w="94310">
                  <a:extLst>
                    <a:ext uri="{9D8B030D-6E8A-4147-A177-3AD203B41FA5}">
                      <a16:colId xmlns:a16="http://schemas.microsoft.com/office/drawing/2014/main" val="20029"/>
                    </a:ext>
                  </a:extLst>
                </a:gridCol>
                <a:gridCol w="94310">
                  <a:extLst>
                    <a:ext uri="{9D8B030D-6E8A-4147-A177-3AD203B41FA5}">
                      <a16:colId xmlns:a16="http://schemas.microsoft.com/office/drawing/2014/main" val="20030"/>
                    </a:ext>
                  </a:extLst>
                </a:gridCol>
                <a:gridCol w="94310">
                  <a:extLst>
                    <a:ext uri="{9D8B030D-6E8A-4147-A177-3AD203B41FA5}">
                      <a16:colId xmlns:a16="http://schemas.microsoft.com/office/drawing/2014/main" val="20031"/>
                    </a:ext>
                  </a:extLst>
                </a:gridCol>
                <a:gridCol w="94310">
                  <a:extLst>
                    <a:ext uri="{9D8B030D-6E8A-4147-A177-3AD203B41FA5}">
                      <a16:colId xmlns:a16="http://schemas.microsoft.com/office/drawing/2014/main" val="20032"/>
                    </a:ext>
                  </a:extLst>
                </a:gridCol>
                <a:gridCol w="94310">
                  <a:extLst>
                    <a:ext uri="{9D8B030D-6E8A-4147-A177-3AD203B41FA5}">
                      <a16:colId xmlns:a16="http://schemas.microsoft.com/office/drawing/2014/main" val="20033"/>
                    </a:ext>
                  </a:extLst>
                </a:gridCol>
                <a:gridCol w="94310">
                  <a:extLst>
                    <a:ext uri="{9D8B030D-6E8A-4147-A177-3AD203B41FA5}">
                      <a16:colId xmlns:a16="http://schemas.microsoft.com/office/drawing/2014/main" val="20034"/>
                    </a:ext>
                  </a:extLst>
                </a:gridCol>
                <a:gridCol w="94310">
                  <a:extLst>
                    <a:ext uri="{9D8B030D-6E8A-4147-A177-3AD203B41FA5}">
                      <a16:colId xmlns:a16="http://schemas.microsoft.com/office/drawing/2014/main" val="20035"/>
                    </a:ext>
                  </a:extLst>
                </a:gridCol>
                <a:gridCol w="94310">
                  <a:extLst>
                    <a:ext uri="{9D8B030D-6E8A-4147-A177-3AD203B41FA5}">
                      <a16:colId xmlns:a16="http://schemas.microsoft.com/office/drawing/2014/main" val="20036"/>
                    </a:ext>
                  </a:extLst>
                </a:gridCol>
                <a:gridCol w="94310">
                  <a:extLst>
                    <a:ext uri="{9D8B030D-6E8A-4147-A177-3AD203B41FA5}">
                      <a16:colId xmlns:a16="http://schemas.microsoft.com/office/drawing/2014/main" val="20037"/>
                    </a:ext>
                  </a:extLst>
                </a:gridCol>
              </a:tblGrid>
              <a:tr h="65073">
                <a:tc>
                  <a:txBody>
                    <a:bodyPr/>
                    <a:lstStyle/>
                    <a:p>
                      <a:pPr algn="l" fontAlgn="b"/>
                      <a:endParaRPr lang="fr-FR" sz="300" b="0" i="0" u="none" strike="noStrike" dirty="0">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gridSpan="30">
                  <a:txBody>
                    <a:bodyPr/>
                    <a:lstStyle/>
                    <a:p>
                      <a:pPr algn="ctr" fontAlgn="ctr"/>
                      <a:r>
                        <a:rPr lang="fr-FR" sz="200" b="1" i="0" u="none" strike="noStrike">
                          <a:solidFill>
                            <a:srgbClr val="000000"/>
                          </a:solidFill>
                          <a:effectLst/>
                          <a:latin typeface="Calibri"/>
                        </a:rPr>
                        <a:t>Progression du cycle </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0"/>
                  </a:ext>
                </a:extLst>
              </a:tr>
              <a:tr h="51610">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fr-FR" sz="100" b="1"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812295">
                <a:tc gridSpan="3">
                  <a:txBody>
                    <a:bodyPr/>
                    <a:lstStyle/>
                    <a:p>
                      <a:pPr algn="ctr" fontAlgn="ctr"/>
                      <a:r>
                        <a:rPr lang="fr-FR" sz="2000" b="1" i="0" u="none" strike="noStrike" dirty="0">
                          <a:solidFill>
                            <a:srgbClr val="000000"/>
                          </a:solidFill>
                          <a:effectLst/>
                          <a:latin typeface="Calibri"/>
                        </a:rPr>
                        <a:t>Progression pédagogique technologie cycle 4  </a:t>
                      </a:r>
                    </a:p>
                  </a:txBody>
                  <a:tcPr marL="2244" marR="2244" marT="2244"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hMerge="1">
                  <a:txBody>
                    <a:bodyPr/>
                    <a:lstStyle/>
                    <a:p>
                      <a:endParaRPr lang="fr-FR"/>
                    </a:p>
                  </a:txBody>
                  <a:tcPr/>
                </a:tc>
                <a:tc hMerge="1">
                  <a:txBody>
                    <a:bodyPr/>
                    <a:lstStyle/>
                    <a:p>
                      <a:endParaRPr lang="fr-FR"/>
                    </a:p>
                  </a:txBody>
                  <a:tcPr/>
                </a:tc>
                <a:tc>
                  <a:txBody>
                    <a:bodyPr/>
                    <a:lstStyle/>
                    <a:p>
                      <a:pPr algn="ctr" fontAlgn="ctr"/>
                      <a:r>
                        <a:rPr lang="fr-FR" sz="300" b="1" i="0" u="none" strike="noStrike">
                          <a:solidFill>
                            <a:srgbClr val="000000"/>
                          </a:solidFill>
                          <a:effectLst/>
                          <a:latin typeface="Calibri"/>
                        </a:rPr>
                        <a:t>Design, innovation et créativité</a:t>
                      </a:r>
                    </a:p>
                  </a:txBody>
                  <a:tcPr marL="2244" marR="2244" marT="2244" marB="0" vert="vert27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BF7"/>
                    </a:solidFill>
                  </a:tcPr>
                </a:tc>
                <a:tc>
                  <a:txBody>
                    <a:bodyPr/>
                    <a:lstStyle/>
                    <a:p>
                      <a:pPr algn="ctr" fontAlgn="ctr"/>
                      <a:r>
                        <a:rPr lang="fr-FR" sz="300" b="1" i="0" u="none" strike="noStrike">
                          <a:solidFill>
                            <a:srgbClr val="000000"/>
                          </a:solidFill>
                          <a:effectLst/>
                          <a:latin typeface="Calibri"/>
                        </a:rPr>
                        <a:t>Les objets et systèmes techniques et les changements induits dans la société</a:t>
                      </a:r>
                    </a:p>
                  </a:txBody>
                  <a:tcPr marL="2244" marR="2244" marT="2244"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BF7"/>
                    </a:solidFill>
                  </a:tcPr>
                </a:tc>
                <a:tc>
                  <a:txBody>
                    <a:bodyPr/>
                    <a:lstStyle/>
                    <a:p>
                      <a:pPr algn="ctr" fontAlgn="ctr"/>
                      <a:r>
                        <a:rPr lang="fr-FR" sz="300" b="1" i="0" u="none" strike="noStrike">
                          <a:solidFill>
                            <a:srgbClr val="000000"/>
                          </a:solidFill>
                          <a:effectLst/>
                          <a:latin typeface="Calibri"/>
                        </a:rPr>
                        <a:t>La modélisation et la simulation des objets et systèmes techniques</a:t>
                      </a:r>
                    </a:p>
                  </a:txBody>
                  <a:tcPr marL="2244" marR="2244" marT="2244"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BF7"/>
                    </a:solidFill>
                  </a:tcPr>
                </a:tc>
                <a:tc>
                  <a:txBody>
                    <a:bodyPr/>
                    <a:lstStyle/>
                    <a:p>
                      <a:pPr algn="ctr" fontAlgn="ctr"/>
                      <a:r>
                        <a:rPr lang="fr-FR" sz="300" b="1" i="0" u="none" strike="noStrike">
                          <a:solidFill>
                            <a:srgbClr val="000000"/>
                          </a:solidFill>
                          <a:effectLst/>
                          <a:latin typeface="Calibri"/>
                        </a:rPr>
                        <a:t>L’informatique et la programmation</a:t>
                      </a:r>
                    </a:p>
                  </a:txBody>
                  <a:tcPr marL="2244" marR="2244" marT="2244" marB="0" vert="vert27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BF7"/>
                    </a:solidFill>
                  </a:tcPr>
                </a:tc>
                <a:tc>
                  <a:txBody>
                    <a:bodyPr/>
                    <a:lstStyle/>
                    <a:p>
                      <a:pPr algn="r" fontAlgn="b"/>
                      <a:r>
                        <a:rPr lang="fr-FR" sz="200" b="0" i="0" u="none" strike="noStrike">
                          <a:solidFill>
                            <a:srgbClr val="000000"/>
                          </a:solidFill>
                          <a:effectLst/>
                          <a:latin typeface="Calibri"/>
                        </a:rPr>
                        <a:t>Nombre d'itérations de la compétence</a:t>
                      </a:r>
                    </a:p>
                  </a:txBody>
                  <a:tcPr marL="2244" marR="2244" marT="2244" marB="0" vert="vert27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92D050"/>
                    </a:solidFill>
                  </a:tcPr>
                </a:tc>
                <a:tc>
                  <a:txBody>
                    <a:bodyPr/>
                    <a:lstStyle/>
                    <a:p>
                      <a:pPr algn="l" fontAlgn="b"/>
                      <a:r>
                        <a:rPr lang="fr-FR" sz="200" b="0" i="0" u="none" strike="noStrike">
                          <a:solidFill>
                            <a:srgbClr val="000000"/>
                          </a:solidFill>
                          <a:effectLst/>
                          <a:latin typeface="Arial"/>
                        </a:rPr>
                        <a:t>Quelles sont les particularités de l'habitat régional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intégrer un ouvrage bruyant en milieu urbain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programmer un éclairage automatique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la reconnaissance gestuelle assiste-t-elle l'homme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Recherches de solutions</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Réalisation - test et validation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le choix d'un matériau permet-il de réduire l'impact environnemental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Par quoi et comment programmer un objet technique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aménager un stade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intégrer un ouvrage virtuel dans son environnement réel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fonctionne une écluse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produire et stocker de l'énergie électrique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Recherches de solutions</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Réalisation - test et validation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le confort et la sécurité font évoluer les objets techniques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rendre robuste et stable un pont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piloter un objet technique avec un smartphone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Recherches de solutions</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Réalisation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Test et validation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une voiture hybride fonctionne-t-elle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la sustentation d'un avion est-elle réalisée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le contexte historique et géographique influe-t-il sur la conception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créer un réseau de données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travailler dans un milieu hostile à la place de l'homme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Recherches de solutions</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Réalisation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Test et validation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rendre automatique le fonctionnement d'un système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calculer les temps d'une course sportive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0002"/>
                  </a:ext>
                </a:extLst>
              </a:tr>
              <a:tr h="47964">
                <a:tc gridSpan="7">
                  <a:txBody>
                    <a:bodyPr/>
                    <a:lstStyle/>
                    <a:p>
                      <a:pPr algn="ctr" fontAlgn="ctr"/>
                      <a:r>
                        <a:rPr lang="fr-FR" sz="200" b="1" i="0" u="none" strike="noStrike">
                          <a:solidFill>
                            <a:srgbClr val="000000"/>
                          </a:solidFill>
                          <a:effectLst/>
                          <a:latin typeface="Calibri"/>
                        </a:rPr>
                        <a:t>Repère séquence</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l" fontAlgn="b"/>
                      <a:r>
                        <a:rPr lang="fr-FR" sz="200" b="0" i="0" u="none" strike="noStrike">
                          <a:solidFill>
                            <a:srgbClr val="000000"/>
                          </a:solidFill>
                          <a:effectLst/>
                          <a:latin typeface="Calibri"/>
                        </a:rPr>
                        <a:t> </a:t>
                      </a:r>
                    </a:p>
                  </a:txBody>
                  <a:tcPr marL="2244" marR="2244" marT="2244" marB="0" vert="vert270" anchor="b">
                    <a:lnL w="12700" cap="flat" cmpd="sng" algn="ctr">
                      <a:solidFill>
                        <a:srgbClr val="000000"/>
                      </a:solidFill>
                      <a:prstDash val="solid"/>
                      <a:round/>
                      <a:headEnd type="none" w="med" len="med"/>
                      <a:tailEnd type="none" w="med" len="med"/>
                    </a:lnL>
                    <a:lnR>
                      <a:noFill/>
                    </a:lnR>
                    <a:lnT>
                      <a:noFill/>
                    </a:lnT>
                    <a:lnB>
                      <a:noFill/>
                    </a:lnB>
                    <a:solidFill>
                      <a:srgbClr val="92D050"/>
                    </a:solidFill>
                  </a:tcPr>
                </a:tc>
                <a:tc>
                  <a:txBody>
                    <a:bodyPr/>
                    <a:lstStyle/>
                    <a:p>
                      <a:pPr algn="ctr" fontAlgn="b"/>
                      <a:r>
                        <a:rPr lang="fr-FR" sz="300" b="0" i="0" u="none" strike="noStrike">
                          <a:solidFill>
                            <a:srgbClr val="000000"/>
                          </a:solidFill>
                          <a:effectLst/>
                          <a:latin typeface="Calibri"/>
                        </a:rPr>
                        <a:t>S1</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S3</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S4</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S5</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S6</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S7</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S8</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S9</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S10</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S11</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S12</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S13</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S14</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S15</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S16</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S17</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S18</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S19</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S20</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S21</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S22</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S23</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S24</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S25</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S26</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S27</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S28</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S29</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S30</a:t>
                      </a:r>
                    </a:p>
                  </a:txBody>
                  <a:tcPr marL="2244" marR="2244" marT="2244"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25659">
                <a:tc gridSpan="7">
                  <a:txBody>
                    <a:bodyPr/>
                    <a:lstStyle/>
                    <a:p>
                      <a:pPr algn="ctr" fontAlgn="b"/>
                      <a:r>
                        <a:rPr lang="fr-FR" sz="200" b="1" i="0" u="none" strike="noStrike">
                          <a:solidFill>
                            <a:srgbClr val="000000"/>
                          </a:solidFill>
                          <a:effectLst/>
                          <a:latin typeface="Calibri"/>
                        </a:rPr>
                        <a:t>Répartition sur le cycle</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l" fontAlgn="b"/>
                      <a:r>
                        <a:rPr lang="fr-FR" sz="200" b="0" i="0" u="none" strike="noStrike">
                          <a:solidFill>
                            <a:srgbClr val="000000"/>
                          </a:solidFill>
                          <a:effectLst/>
                          <a:latin typeface="Calibri"/>
                        </a:rPr>
                        <a:t>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92D050"/>
                    </a:solidFill>
                  </a:tcPr>
                </a:tc>
                <a:tc gridSpan="10">
                  <a:txBody>
                    <a:bodyPr/>
                    <a:lstStyle/>
                    <a:p>
                      <a:pPr algn="ctr" fontAlgn="b"/>
                      <a:r>
                        <a:rPr lang="fr-FR" sz="300" b="1" i="0" u="none" strike="noStrike" dirty="0">
                          <a:solidFill>
                            <a:srgbClr val="000000"/>
                          </a:solidFill>
                          <a:effectLst/>
                          <a:latin typeface="Calibri"/>
                        </a:rPr>
                        <a:t>Année 1</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gridSpan="10">
                  <a:txBody>
                    <a:bodyPr/>
                    <a:lstStyle/>
                    <a:p>
                      <a:pPr algn="ctr" fontAlgn="b"/>
                      <a:r>
                        <a:rPr lang="fr-FR" sz="300" b="1" i="0" u="none" strike="noStrike" dirty="0">
                          <a:solidFill>
                            <a:srgbClr val="000000"/>
                          </a:solidFill>
                          <a:effectLst/>
                          <a:latin typeface="Calibri"/>
                        </a:rPr>
                        <a:t>Année 2</a:t>
                      </a:r>
                    </a:p>
                  </a:txBody>
                  <a:tcPr marL="2244" marR="2244" marT="22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gridSpan="10">
                  <a:txBody>
                    <a:bodyPr/>
                    <a:lstStyle/>
                    <a:p>
                      <a:pPr algn="ctr" fontAlgn="b"/>
                      <a:r>
                        <a:rPr lang="fr-FR" sz="300" b="1" i="0" u="none" strike="noStrike" dirty="0">
                          <a:solidFill>
                            <a:srgbClr val="7030A0"/>
                          </a:solidFill>
                          <a:effectLst/>
                          <a:latin typeface="Calibri"/>
                        </a:rPr>
                        <a:t>Année 3</a:t>
                      </a:r>
                    </a:p>
                  </a:txBody>
                  <a:tcPr marL="2244" marR="2244" marT="22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BF1DE"/>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4"/>
                  </a:ext>
                </a:extLst>
              </a:tr>
              <a:tr h="47122">
                <a:tc gridSpan="7">
                  <a:txBody>
                    <a:bodyPr/>
                    <a:lstStyle/>
                    <a:p>
                      <a:pPr algn="ctr" fontAlgn="ctr"/>
                      <a:r>
                        <a:rPr lang="fr-FR" sz="200" b="1" i="0" u="none" strike="noStrike">
                          <a:solidFill>
                            <a:srgbClr val="000000"/>
                          </a:solidFill>
                          <a:effectLst/>
                          <a:latin typeface="Calibri"/>
                        </a:rPr>
                        <a:t>Lien avec les enseignements pratiques interdisciplinaires (EPI)</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l" fontAlgn="b"/>
                      <a:r>
                        <a:rPr lang="fr-FR" sz="200" b="0" i="0" u="none" strike="noStrike">
                          <a:solidFill>
                            <a:srgbClr val="000000"/>
                          </a:solidFill>
                          <a:effectLst/>
                          <a:latin typeface="Calibri"/>
                        </a:rPr>
                        <a:t> </a:t>
                      </a:r>
                    </a:p>
                  </a:txBody>
                  <a:tcPr marL="2244" marR="2244" marT="2244" marB="0" vert="vert27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92D05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10005"/>
                  </a:ext>
                </a:extLst>
              </a:tr>
              <a:tr h="81229">
                <a:tc>
                  <a:txBody>
                    <a:bodyPr/>
                    <a:lstStyle/>
                    <a:p>
                      <a:pPr algn="ctr" fontAlgn="t"/>
                      <a:r>
                        <a:rPr lang="fr-FR" sz="300" b="1" i="0" u="none" strike="noStrike">
                          <a:solidFill>
                            <a:srgbClr val="000000"/>
                          </a:solidFill>
                          <a:effectLst/>
                          <a:latin typeface="Calibri"/>
                        </a:rPr>
                        <a:t>Domaines du socle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gridSpan="2">
                  <a:txBody>
                    <a:bodyPr/>
                    <a:lstStyle/>
                    <a:p>
                      <a:pPr algn="ctr" fontAlgn="t"/>
                      <a:r>
                        <a:rPr lang="fr-FR" sz="300" b="1" i="0" u="none" strike="noStrike">
                          <a:solidFill>
                            <a:srgbClr val="000000"/>
                          </a:solidFill>
                          <a:effectLst/>
                          <a:latin typeface="Calibri"/>
                        </a:rPr>
                        <a:t>Compétences travaillées </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gridSpan="4">
                  <a:txBody>
                    <a:bodyPr/>
                    <a:lstStyle/>
                    <a:p>
                      <a:pPr algn="ctr" fontAlgn="t"/>
                      <a:r>
                        <a:rPr lang="fr-FR" sz="300" b="1" i="0" u="none" strike="noStrike">
                          <a:solidFill>
                            <a:srgbClr val="000000"/>
                          </a:solidFill>
                          <a:effectLst/>
                          <a:latin typeface="Calibri"/>
                        </a:rPr>
                        <a:t>Compétences du programme par thématique</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extLst>
                  <a:ext uri="{0D108BD9-81ED-4DB2-BD59-A6C34878D82A}">
                    <a16:rowId xmlns:a16="http://schemas.microsoft.com/office/drawing/2014/main" val="10006"/>
                  </a:ext>
                </a:extLst>
              </a:tr>
              <a:tr h="47964">
                <a:tc rowSpan="5">
                  <a:txBody>
                    <a:bodyPr/>
                    <a:lstStyle/>
                    <a:p>
                      <a:pPr algn="ctr" fontAlgn="t"/>
                      <a:r>
                        <a:rPr lang="fr-FR" sz="300" b="1" i="0" u="none" strike="noStrike">
                          <a:solidFill>
                            <a:srgbClr val="000000"/>
                          </a:solidFill>
                          <a:effectLst/>
                          <a:latin typeface="Calibri"/>
                        </a:rPr>
                        <a:t>4 - les systèmes naturels et les systèmes techniques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t"/>
                      <a:r>
                        <a:rPr lang="fr-FR" sz="300" b="1" i="0" u="none" strike="noStrike">
                          <a:solidFill>
                            <a:srgbClr val="000000"/>
                          </a:solidFill>
                          <a:effectLst/>
                          <a:latin typeface="Calibri"/>
                        </a:rPr>
                        <a:t>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Pratiquer des démarches scientifiques et technologiques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7"/>
                  </a:ext>
                </a:extLst>
              </a:tr>
              <a:tr h="89756">
                <a:tc vMerge="1">
                  <a:txBody>
                    <a:bodyPr/>
                    <a:lstStyle/>
                    <a:p>
                      <a:endParaRPr lang="fr-FR"/>
                    </a:p>
                  </a:txBody>
                  <a:tcPr/>
                </a:tc>
                <a:tc>
                  <a:txBody>
                    <a:bodyPr/>
                    <a:lstStyle/>
                    <a:p>
                      <a:pPr algn="ctr" fontAlgn="t"/>
                      <a:r>
                        <a:rPr lang="fr-FR" sz="300" b="0" i="0" u="none" strike="noStrike">
                          <a:solidFill>
                            <a:srgbClr val="000000"/>
                          </a:solidFill>
                          <a:effectLst/>
                          <a:latin typeface="Calibri"/>
                        </a:rPr>
                        <a:t>CT 1.1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A"/>
                          </a:solidFill>
                          <a:effectLst/>
                          <a:latin typeface="Calibri"/>
                        </a:rPr>
                        <a:t>Imaginer, synthétiser, formaliser et respecter une procédure, un protocole. </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DIC.1.3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1.2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A"/>
                          </a:solidFill>
                          <a:effectLst/>
                          <a:latin typeface="Calibri"/>
                        </a:rPr>
                        <a:t> Mesurer des grandeurs de manière directe ou indirecte. </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MSOST.1.6</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6</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93684">
                <a:tc vMerge="1">
                  <a:txBody>
                    <a:bodyPr/>
                    <a:lstStyle/>
                    <a:p>
                      <a:endParaRPr lang="fr-FR"/>
                    </a:p>
                  </a:txBody>
                  <a:tcPr/>
                </a:tc>
                <a:tc>
                  <a:txBody>
                    <a:bodyPr/>
                    <a:lstStyle/>
                    <a:p>
                      <a:pPr algn="ctr" fontAlgn="t"/>
                      <a:r>
                        <a:rPr lang="fr-FR" sz="300" b="0" i="0" u="none" strike="noStrike">
                          <a:solidFill>
                            <a:srgbClr val="000000"/>
                          </a:solidFill>
                          <a:effectLst/>
                          <a:latin typeface="Calibri"/>
                        </a:rPr>
                        <a:t>CT 1.3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A"/>
                          </a:solidFill>
                          <a:effectLst/>
                          <a:latin typeface="Calibri"/>
                        </a:rPr>
                        <a:t>Rechercher des solutions techniques à un problème posé, expliciter ses choix et les communiquer en argumentant. </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1.4</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A"/>
                          </a:solidFill>
                          <a:effectLst/>
                          <a:latin typeface="Calibri"/>
                        </a:rPr>
                        <a:t>Participer à l’organisation et au déroulement de projets.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DIC.1.4</a:t>
                      </a:r>
                    </a:p>
                  </a:txBody>
                  <a:tcPr marL="2244" marR="2244" marT="22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47964">
                <a:tc rowSpan="8">
                  <a:txBody>
                    <a:bodyPr/>
                    <a:lstStyle/>
                    <a:p>
                      <a:pPr algn="ctr" fontAlgn="t"/>
                      <a:r>
                        <a:rPr lang="fr-FR" sz="300" b="1" i="0" u="none" strike="noStrike">
                          <a:solidFill>
                            <a:srgbClr val="000000"/>
                          </a:solidFill>
                          <a:effectLst/>
                          <a:latin typeface="Calibri"/>
                        </a:rPr>
                        <a:t>4 - les systèmes naturels et les systèmes techniques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t"/>
                      <a:r>
                        <a:rPr lang="fr-FR" sz="300" b="1" i="0" u="none" strike="noStrike">
                          <a:solidFill>
                            <a:srgbClr val="000000"/>
                          </a:solidFill>
                          <a:effectLst/>
                          <a:latin typeface="Calibri"/>
                        </a:rPr>
                        <a:t>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Concevoir, créer, réaliser</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12"/>
                  </a:ext>
                </a:extLst>
              </a:tr>
              <a:tr h="134634">
                <a:tc vMerge="1">
                  <a:txBody>
                    <a:bodyPr/>
                    <a:lstStyle/>
                    <a:p>
                      <a:endParaRPr lang="fr-FR"/>
                    </a:p>
                  </a:txBody>
                  <a:tcPr/>
                </a:tc>
                <a:tc>
                  <a:txBody>
                    <a:bodyPr/>
                    <a:lstStyle/>
                    <a:p>
                      <a:pPr algn="ctr" fontAlgn="t"/>
                      <a:r>
                        <a:rPr lang="fr-FR" sz="300" b="0" i="0" u="none" strike="noStrike">
                          <a:solidFill>
                            <a:srgbClr val="000000"/>
                          </a:solidFill>
                          <a:effectLst/>
                          <a:latin typeface="Calibri"/>
                        </a:rPr>
                        <a:t>CT 2.1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Identifier un besoin et énoncer un problème technique, identifier les conditions, contraintes (normes et règlements) et ressources correspondantes.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DIC.1.1       DIC.1.2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39404">
                <a:tc vMerge="1">
                  <a:txBody>
                    <a:bodyPr/>
                    <a:lstStyle/>
                    <a:p>
                      <a:endParaRPr lang="fr-FR"/>
                    </a:p>
                  </a:txBody>
                  <a:tcPr/>
                </a:tc>
                <a:tc>
                  <a:txBody>
                    <a:bodyPr/>
                    <a:lstStyle/>
                    <a:p>
                      <a:pPr algn="ctr" fontAlgn="t"/>
                      <a:r>
                        <a:rPr lang="fr-FR" sz="300" b="0" i="0" u="none" strike="noStrike">
                          <a:solidFill>
                            <a:srgbClr val="000000"/>
                          </a:solidFill>
                          <a:effectLst/>
                          <a:latin typeface="Calibri"/>
                        </a:rPr>
                        <a:t>CT 2.2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 Identifier le(s) matériau(x), les flux d’énergie et d’information dans le cadre d’une production technique sur un objet et décrire les transformations qui s’opèrent.</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MSOST.1.4</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2.3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 S’approprier un cahier des charges.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2.4</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Associer des solutions techniques à des fonctions.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2.5</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 Imaginer des solutions en réponse au besoin.</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93684">
                <a:tc vMerge="1">
                  <a:txBody>
                    <a:bodyPr/>
                    <a:lstStyle/>
                    <a:p>
                      <a:endParaRPr lang="fr-FR"/>
                    </a:p>
                  </a:txBody>
                  <a:tcPr/>
                </a:tc>
                <a:tc>
                  <a:txBody>
                    <a:bodyPr/>
                    <a:lstStyle/>
                    <a:p>
                      <a:pPr algn="ctr" fontAlgn="t"/>
                      <a:r>
                        <a:rPr lang="fr-FR" sz="300" b="0" i="0" u="none" strike="noStrike">
                          <a:solidFill>
                            <a:srgbClr val="000000"/>
                          </a:solidFill>
                          <a:effectLst/>
                          <a:latin typeface="Calibri"/>
                        </a:rPr>
                        <a:t>CT 2.6</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Réaliser, de manière collaborative, le prototype de tout ou partie d’un objet pour valider une solution.</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DIC.2.1</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92000">
                <a:tc vMerge="1">
                  <a:txBody>
                    <a:bodyPr/>
                    <a:lstStyle/>
                    <a:p>
                      <a:endParaRPr lang="fr-FR"/>
                    </a:p>
                  </a:txBody>
                  <a:tcPr/>
                </a:tc>
                <a:tc>
                  <a:txBody>
                    <a:bodyPr/>
                    <a:lstStyle/>
                    <a:p>
                      <a:pPr algn="ctr" fontAlgn="t"/>
                      <a:r>
                        <a:rPr lang="fr-FR" sz="300" b="0" i="0" u="none" strike="noStrike">
                          <a:solidFill>
                            <a:srgbClr val="000000"/>
                          </a:solidFill>
                          <a:effectLst/>
                          <a:latin typeface="Calibri"/>
                        </a:rPr>
                        <a:t>CT 2.7</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0"/>
                          </a:solidFill>
                          <a:effectLst/>
                          <a:latin typeface="Calibri"/>
                        </a:rPr>
                        <a:t> Imaginer, concevoir et programmer des applications informatiques nomades.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DIC.1.5</a:t>
                      </a:r>
                    </a:p>
                  </a:txBody>
                  <a:tcPr marL="2244" marR="2244" marT="22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IP.2.2</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47964">
                <a:tc rowSpan="4">
                  <a:txBody>
                    <a:bodyPr/>
                    <a:lstStyle/>
                    <a:p>
                      <a:pPr algn="ctr" fontAlgn="t"/>
                      <a:r>
                        <a:rPr lang="fr-FR" sz="300" b="1" i="0" u="none" strike="noStrike">
                          <a:solidFill>
                            <a:srgbClr val="000000"/>
                          </a:solidFill>
                          <a:effectLst/>
                          <a:latin typeface="Calibri"/>
                        </a:rPr>
                        <a:t>2 - les méthodes et outils pour apprendre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t"/>
                      <a:r>
                        <a:rPr lang="fr-FR" sz="300" b="1" i="0" u="none" strike="noStrike">
                          <a:solidFill>
                            <a:srgbClr val="000000"/>
                          </a:solidFill>
                          <a:effectLst/>
                          <a:latin typeface="Calibri"/>
                        </a:rPr>
                        <a:t>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S’approprier des outils et des méthodes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20"/>
                  </a:ext>
                </a:extLst>
              </a:tr>
              <a:tr h="134634">
                <a:tc vMerge="1">
                  <a:txBody>
                    <a:bodyPr/>
                    <a:lstStyle/>
                    <a:p>
                      <a:endParaRPr lang="fr-FR"/>
                    </a:p>
                  </a:txBody>
                  <a:tcPr/>
                </a:tc>
                <a:tc>
                  <a:txBody>
                    <a:bodyPr/>
                    <a:lstStyle/>
                    <a:p>
                      <a:pPr algn="ctr" fontAlgn="t"/>
                      <a:r>
                        <a:rPr lang="fr-FR" sz="300" b="0" i="0" u="none" strike="noStrike">
                          <a:solidFill>
                            <a:srgbClr val="000000"/>
                          </a:solidFill>
                          <a:effectLst/>
                          <a:latin typeface="Calibri"/>
                        </a:rPr>
                        <a:t>CT 3.1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Exprimer sa pensée à l’aide d’outils de description adaptés : croquis, schémas, graphes, diagrammes, tableaux (représentations non normées).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OTSCIS.2.1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20722">
                <a:tc vMerge="1">
                  <a:txBody>
                    <a:bodyPr/>
                    <a:lstStyle/>
                    <a:p>
                      <a:endParaRPr lang="fr-FR"/>
                    </a:p>
                  </a:txBody>
                  <a:tcPr/>
                </a:tc>
                <a:tc>
                  <a:txBody>
                    <a:bodyPr/>
                    <a:lstStyle/>
                    <a:p>
                      <a:pPr algn="ctr" fontAlgn="t"/>
                      <a:r>
                        <a:rPr lang="fr-FR" sz="300" b="0" i="0" u="none" strike="noStrike">
                          <a:solidFill>
                            <a:srgbClr val="000000"/>
                          </a:solidFill>
                          <a:effectLst/>
                          <a:latin typeface="Calibri"/>
                        </a:rPr>
                        <a:t>CT 3.2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Traduire, à l’aide d’outils de représentation numérique, des choix de solutions sous forme de croquis, de dessins ou de schémas.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fr-FR" sz="200" b="0" i="0" u="none" strike="noStrike">
                          <a:solidFill>
                            <a:srgbClr val="000000"/>
                          </a:solidFill>
                          <a:effectLst/>
                          <a:latin typeface="Calibri"/>
                        </a:rPr>
                        <a:t>OTSCIS.2.2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93684">
                <a:tc vMerge="1">
                  <a:txBody>
                    <a:bodyPr/>
                    <a:lstStyle/>
                    <a:p>
                      <a:endParaRPr lang="fr-FR"/>
                    </a:p>
                  </a:txBody>
                  <a:tcPr/>
                </a:tc>
                <a:tc>
                  <a:txBody>
                    <a:bodyPr/>
                    <a:lstStyle/>
                    <a:p>
                      <a:pPr algn="ctr" fontAlgn="t"/>
                      <a:r>
                        <a:rPr lang="fr-FR" sz="300" b="0" i="0" u="none" strike="noStrike">
                          <a:solidFill>
                            <a:srgbClr val="000000"/>
                          </a:solidFill>
                          <a:effectLst/>
                          <a:latin typeface="Calibri"/>
                        </a:rPr>
                        <a:t>CT 3.3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0"/>
                          </a:solidFill>
                          <a:effectLst/>
                          <a:latin typeface="Calibri"/>
                        </a:rPr>
                        <a:t>Présenter à l’oral et à l’aide de supports numériques multimédia des solutions techniques au moment des revues de projet.</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fr-FR" sz="200" b="0" i="0" u="none" strike="noStrike">
                          <a:solidFill>
                            <a:srgbClr val="000000"/>
                          </a:solidFill>
                          <a:effectLst/>
                          <a:latin typeface="Calibri"/>
                        </a:rPr>
                        <a:t>DIC.1.7</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20722">
                <a:tc>
                  <a:txBody>
                    <a:bodyPr/>
                    <a:lstStyle/>
                    <a:p>
                      <a:pPr algn="ctr" fontAlgn="ctr"/>
                      <a:r>
                        <a:rPr lang="fr-FR" sz="300" b="1" i="0" u="none" strike="noStrike">
                          <a:solidFill>
                            <a:srgbClr val="000000"/>
                          </a:solidFill>
                          <a:effectLst/>
                          <a:latin typeface="Calibri"/>
                        </a:rPr>
                        <a:t>1 - les langages pour penser et communiquer</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r" fontAlgn="t"/>
                      <a:r>
                        <a:rPr lang="fr-FR" sz="300" b="1" i="0" u="none" strike="noStrike">
                          <a:solidFill>
                            <a:srgbClr val="000000"/>
                          </a:solidFill>
                          <a:effectLst/>
                          <a:latin typeface="Calibri"/>
                        </a:rPr>
                        <a:t>4</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Pratiquer des langages </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b"/>
                      <a:r>
                        <a:rPr lang="fr-FR" sz="300" b="0" i="0" u="none" strike="noStrike">
                          <a:solidFill>
                            <a:srgbClr val="000000"/>
                          </a:solidFill>
                          <a:effectLst/>
                          <a:latin typeface="Calibri"/>
                        </a:rPr>
                        <a:t> </a:t>
                      </a:r>
                    </a:p>
                  </a:txBody>
                  <a:tcPr marL="2244" marR="2244" marT="22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extLst>
                  <a:ext uri="{0D108BD9-81ED-4DB2-BD59-A6C34878D82A}">
                    <a16:rowId xmlns:a16="http://schemas.microsoft.com/office/drawing/2014/main" val="10024"/>
                  </a:ext>
                </a:extLst>
              </a:tr>
              <a:tr h="93684">
                <a:tc>
                  <a:txBody>
                    <a:bodyPr/>
                    <a:lstStyle/>
                    <a:p>
                      <a:pPr algn="l" fontAlgn="ctr"/>
                      <a:r>
                        <a:rPr lang="fr-FR" sz="3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300" b="0" i="0" u="none" strike="noStrike">
                          <a:solidFill>
                            <a:srgbClr val="000000"/>
                          </a:solidFill>
                          <a:effectLst/>
                          <a:latin typeface="Calibri"/>
                        </a:rPr>
                        <a:t>CT 4.1</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Décrire, en utilisant les outils et langages de descriptions adaptés, la structure et le comportement des objets.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OTSCIS.1.4</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ctr" fontAlgn="ctr"/>
                      <a:r>
                        <a:rPr lang="fr-FR" sz="200" b="0" i="0" u="none" strike="noStrike">
                          <a:solidFill>
                            <a:srgbClr val="000000"/>
                          </a:solidFill>
                          <a:effectLst/>
                          <a:latin typeface="Calibri"/>
                        </a:rPr>
                        <a:t>MSOST.1.5</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93684">
                <a:tc>
                  <a:txBody>
                    <a:bodyPr/>
                    <a:lstStyle/>
                    <a:p>
                      <a:pPr algn="ctr" fontAlgn="ctr"/>
                      <a:r>
                        <a:rPr lang="fr-FR" sz="3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fr-FR" sz="300" b="0" i="0" u="none" strike="noStrike">
                          <a:solidFill>
                            <a:srgbClr val="000000"/>
                          </a:solidFill>
                          <a:effectLst/>
                          <a:latin typeface="Calibri"/>
                        </a:rPr>
                        <a:t>CT 4.2</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0"/>
                          </a:solidFill>
                          <a:effectLst/>
                          <a:latin typeface="Calibri"/>
                        </a:rPr>
                        <a:t>Appliquer les principes élémentaires de l’algorithmique et du codage à la résolution d’un problème simple.</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IP.2.3</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r h="47964">
                <a:tc rowSpan="6">
                  <a:txBody>
                    <a:bodyPr/>
                    <a:lstStyle/>
                    <a:p>
                      <a:pPr algn="ctr" fontAlgn="t"/>
                      <a:r>
                        <a:rPr lang="fr-FR" sz="300" b="1" i="0" u="none" strike="noStrike">
                          <a:solidFill>
                            <a:srgbClr val="000000"/>
                          </a:solidFill>
                          <a:effectLst/>
                          <a:latin typeface="Calibri"/>
                        </a:rPr>
                        <a:t>2 - les méthodes et outils pour apprendre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t"/>
                      <a:r>
                        <a:rPr lang="fr-FR" sz="300" b="1" i="0" u="none" strike="noStrike">
                          <a:solidFill>
                            <a:srgbClr val="000000"/>
                          </a:solidFill>
                          <a:effectLst/>
                          <a:latin typeface="Calibri"/>
                        </a:rPr>
                        <a:t>5</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Mobiliser des outils numériques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27"/>
                  </a:ext>
                </a:extLst>
              </a:tr>
              <a:tr h="81229">
                <a:tc vMerge="1">
                  <a:txBody>
                    <a:bodyPr/>
                    <a:lstStyle/>
                    <a:p>
                      <a:endParaRPr lang="fr-FR"/>
                    </a:p>
                  </a:txBody>
                  <a:tcPr/>
                </a:tc>
                <a:tc>
                  <a:txBody>
                    <a:bodyPr/>
                    <a:lstStyle/>
                    <a:p>
                      <a:pPr algn="ctr" fontAlgn="t"/>
                      <a:r>
                        <a:rPr lang="fr-FR" sz="300" b="0" i="0" u="none" strike="noStrike">
                          <a:solidFill>
                            <a:srgbClr val="000000"/>
                          </a:solidFill>
                          <a:effectLst/>
                          <a:latin typeface="Calibri"/>
                        </a:rPr>
                        <a:t>CT 5.1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Simuler numériquement la structure et/ou le comportement d’un objet.</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MSOST.2.2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8"/>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5.2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Organiser, structurer et stocker des ressources numériques.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DIC.1.6</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9"/>
                  </a:ext>
                </a:extLst>
              </a:tr>
              <a:tr h="81229">
                <a:tc vMerge="1">
                  <a:txBody>
                    <a:bodyPr/>
                    <a:lstStyle/>
                    <a:p>
                      <a:endParaRPr lang="fr-FR"/>
                    </a:p>
                  </a:txBody>
                  <a:tcPr/>
                </a:tc>
                <a:tc>
                  <a:txBody>
                    <a:bodyPr/>
                    <a:lstStyle/>
                    <a:p>
                      <a:pPr algn="ctr" fontAlgn="t"/>
                      <a:r>
                        <a:rPr lang="fr-FR" sz="300" b="0" i="0" u="none" strike="noStrike">
                          <a:solidFill>
                            <a:srgbClr val="000000"/>
                          </a:solidFill>
                          <a:effectLst/>
                          <a:latin typeface="Calibri"/>
                        </a:rPr>
                        <a:t>CT 5.3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Lire, utiliser et produire des représentations numériques d’objets.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OTSCIS.2.2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0"/>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5.4</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Piloter un système connecté localement ou à distance.</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IP.2.2</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1"/>
                  </a:ext>
                </a:extLst>
              </a:tr>
              <a:tr h="81229">
                <a:tc vMerge="1">
                  <a:txBody>
                    <a:bodyPr/>
                    <a:lstStyle/>
                    <a:p>
                      <a:endParaRPr lang="fr-FR"/>
                    </a:p>
                  </a:txBody>
                  <a:tcPr/>
                </a:tc>
                <a:tc>
                  <a:txBody>
                    <a:bodyPr/>
                    <a:lstStyle/>
                    <a:p>
                      <a:pPr algn="ctr" fontAlgn="t"/>
                      <a:r>
                        <a:rPr lang="fr-FR" sz="300" b="0" i="0" u="none" strike="noStrike">
                          <a:solidFill>
                            <a:srgbClr val="000000"/>
                          </a:solidFill>
                          <a:effectLst/>
                          <a:latin typeface="Calibri"/>
                        </a:rPr>
                        <a:t>CT 5.5</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0"/>
                          </a:solidFill>
                          <a:effectLst/>
                          <a:latin typeface="Calibri"/>
                        </a:rPr>
                        <a:t>Modifier ou paramétrer le fonctionnement d’un objet communicant.</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IP.2.3</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200" b="0" i="0" u="none" strike="noStrike">
                          <a:solidFill>
                            <a:srgbClr val="000000"/>
                          </a:solidFill>
                          <a:effectLst/>
                          <a:latin typeface="Calibri"/>
                        </a:rPr>
                        <a:t>4</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2"/>
                  </a:ext>
                </a:extLst>
              </a:tr>
              <a:tr h="120722">
                <a:tc>
                  <a:txBody>
                    <a:bodyPr/>
                    <a:lstStyle/>
                    <a:p>
                      <a:pPr algn="ctr" fontAlgn="t"/>
                      <a:r>
                        <a:rPr lang="fr-FR" sz="300" b="1" i="0" u="none" strike="noStrike">
                          <a:solidFill>
                            <a:srgbClr val="000000"/>
                          </a:solidFill>
                          <a:effectLst/>
                          <a:latin typeface="Calibri"/>
                        </a:rPr>
                        <a:t>3 - la formation de la personne et du citoyen</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r" fontAlgn="t"/>
                      <a:r>
                        <a:rPr lang="fr-FR" sz="300" b="1" i="0" u="none" strike="noStrike">
                          <a:solidFill>
                            <a:srgbClr val="000000"/>
                          </a:solidFill>
                          <a:effectLst/>
                          <a:latin typeface="Calibri"/>
                        </a:rPr>
                        <a:t>6</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Adopter un comportement éthique et responsable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33"/>
                  </a:ext>
                </a:extLst>
              </a:tr>
              <a:tr h="139404">
                <a:tc>
                  <a:txBody>
                    <a:bodyPr/>
                    <a:lstStyle/>
                    <a:p>
                      <a:pPr algn="ctr" fontAlgn="t"/>
                      <a:r>
                        <a:rPr lang="fr-FR" sz="300" b="1" i="0" u="none" strike="noStrike">
                          <a:solidFill>
                            <a:srgbClr val="000000"/>
                          </a:solidFill>
                          <a:effectLst/>
                          <a:latin typeface="Calibri"/>
                        </a:rPr>
                        <a:t>5 - les représentations du monde et l'activité humaine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t"/>
                      <a:r>
                        <a:rPr lang="fr-FR" sz="300" b="0" i="0" u="none" strike="noStrike">
                          <a:solidFill>
                            <a:srgbClr val="000000"/>
                          </a:solidFill>
                          <a:effectLst/>
                          <a:latin typeface="Calibri"/>
                        </a:rPr>
                        <a:t>CT 6.1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Développer les bonnes pratiques de l’usage des objets communicants.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OTSCIS.1.3</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0</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4"/>
                  </a:ext>
                </a:extLst>
              </a:tr>
              <a:tr h="81229">
                <a:tc>
                  <a:txBody>
                    <a:bodyPr/>
                    <a:lstStyle/>
                    <a:p>
                      <a:pPr algn="l" fontAlgn="t"/>
                      <a:r>
                        <a:rPr lang="fr-FR" sz="300" b="0"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t"/>
                      <a:r>
                        <a:rPr lang="fr-FR" sz="300" b="0" i="0" u="none" strike="noStrike">
                          <a:solidFill>
                            <a:srgbClr val="000000"/>
                          </a:solidFill>
                          <a:effectLst/>
                          <a:latin typeface="Calibri"/>
                        </a:rPr>
                        <a:t>CT 6.2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Analyser l’impact environnemental d’un objet et de ses constituants.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0</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5"/>
                  </a:ext>
                </a:extLst>
              </a:tr>
              <a:tr h="47964">
                <a:tc>
                  <a:txBody>
                    <a:bodyPr/>
                    <a:lstStyle/>
                    <a:p>
                      <a:pPr algn="l" fontAlgn="t"/>
                      <a:r>
                        <a:rPr lang="fr-FR" sz="300" b="0"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ctr" fontAlgn="t"/>
                      <a:r>
                        <a:rPr lang="fr-FR" sz="300" b="0" i="0" u="none" strike="noStrike">
                          <a:solidFill>
                            <a:srgbClr val="000000"/>
                          </a:solidFill>
                          <a:effectLst/>
                          <a:latin typeface="Calibri"/>
                        </a:rPr>
                        <a:t>CT 6.3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0"/>
                          </a:solidFill>
                          <a:effectLst/>
                          <a:latin typeface="Calibri"/>
                        </a:rPr>
                        <a:t>Analyser le cycle de vie d’un objet.</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0</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6"/>
                  </a:ext>
                </a:extLst>
              </a:tr>
              <a:tr h="47964">
                <a:tc rowSpan="3">
                  <a:txBody>
                    <a:bodyPr/>
                    <a:lstStyle/>
                    <a:p>
                      <a:pPr algn="ctr" fontAlgn="t"/>
                      <a:r>
                        <a:rPr lang="fr-FR" sz="300" b="1" i="0" u="none" strike="noStrike">
                          <a:solidFill>
                            <a:srgbClr val="000000"/>
                          </a:solidFill>
                          <a:effectLst/>
                          <a:latin typeface="Calibri"/>
                        </a:rPr>
                        <a:t>5 - les représentations du monde et l'activité humaine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t"/>
                      <a:r>
                        <a:rPr lang="fr-FR" sz="300" b="1" i="0" u="none" strike="noStrike">
                          <a:solidFill>
                            <a:srgbClr val="000000"/>
                          </a:solidFill>
                          <a:effectLst/>
                          <a:latin typeface="Calibri"/>
                        </a:rPr>
                        <a:t>7</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Se situer dans l’espace et dans le temps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37"/>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7.1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A"/>
                          </a:solidFill>
                          <a:effectLst/>
                          <a:latin typeface="Calibri"/>
                        </a:rPr>
                        <a:t>Regrouper des objets en familles et lignées.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0</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8"/>
                  </a:ext>
                </a:extLst>
              </a:tr>
              <a:tr h="120722">
                <a:tc vMerge="1">
                  <a:txBody>
                    <a:bodyPr/>
                    <a:lstStyle/>
                    <a:p>
                      <a:endParaRPr lang="fr-FR"/>
                    </a:p>
                  </a:txBody>
                  <a:tcPr/>
                </a:tc>
                <a:tc>
                  <a:txBody>
                    <a:bodyPr/>
                    <a:lstStyle/>
                    <a:p>
                      <a:pPr algn="ctr" fontAlgn="t"/>
                      <a:r>
                        <a:rPr lang="fr-FR" sz="300" b="0" i="0" u="none" strike="noStrike">
                          <a:solidFill>
                            <a:srgbClr val="000000"/>
                          </a:solidFill>
                          <a:effectLst/>
                          <a:latin typeface="Calibri"/>
                        </a:rPr>
                        <a:t>CT 7.2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A"/>
                          </a:solidFill>
                          <a:effectLst/>
                          <a:latin typeface="Calibri"/>
                        </a:rPr>
                        <a:t>Relier les évolutions technologiques aux inventions et innovations qui marquent des ruptures dans les solutions techniques. </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0</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9"/>
                  </a:ext>
                </a:extLst>
              </a:tr>
              <a:tr h="47964">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40"/>
                  </a:ext>
                </a:extLst>
              </a:tr>
              <a:tr h="120722">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1.5</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fr-FR" sz="300" b="0" i="0" u="none" strike="noStrike">
                          <a:solidFill>
                            <a:srgbClr val="00000A"/>
                          </a:solidFill>
                          <a:effectLst/>
                          <a:latin typeface="Calibri"/>
                        </a:rPr>
                        <a:t>Respecter une procédure de travail garantissant un résultat en respectant les règles de sécurité et d’utilisation des outils mis à disposition.</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3</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1"/>
                  </a:ext>
                </a:extLst>
              </a:tr>
              <a:tr h="93684">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1.6</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fr-FR" sz="300" b="0" i="0" u="none" strike="noStrike">
                          <a:solidFill>
                            <a:srgbClr val="00000A"/>
                          </a:solidFill>
                          <a:effectLst/>
                          <a:latin typeface="Calibri"/>
                        </a:rPr>
                        <a:t>Analyser le fonctionnement et la structure d’un objet, identifier les entrées et sorties.</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MSOST.1.3</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5</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2"/>
                  </a:ext>
                </a:extLst>
              </a:tr>
              <a:tr h="93684">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1.7</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300" b="0" i="0" u="none" strike="noStrike">
                          <a:solidFill>
                            <a:srgbClr val="00000A"/>
                          </a:solidFill>
                          <a:effectLst/>
                          <a:latin typeface="Calibri"/>
                        </a:rPr>
                        <a:t>Interpréter des résultats expérimentaux, en tirer une conclusion et la communiquer en argumentant.</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MSOST.1.7</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4</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3"/>
                  </a:ext>
                </a:extLst>
              </a:tr>
              <a:tr h="93684">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1.8</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fr-FR" sz="300" b="0" i="0" u="none" strike="noStrike">
                          <a:solidFill>
                            <a:srgbClr val="00000A"/>
                          </a:solidFill>
                          <a:effectLst/>
                          <a:latin typeface="Calibri"/>
                        </a:rPr>
                        <a:t>Utiliser une modélisation pour comprendre, formaliser, partager, construire, investiguer, prouver.</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MSOST.2.1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4"/>
                  </a:ext>
                </a:extLst>
              </a:tr>
              <a:tr h="123415">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5.6</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fr-FR" sz="300" b="0" i="0" u="none" strike="noStrike">
                          <a:solidFill>
                            <a:srgbClr val="000000"/>
                          </a:solidFill>
                          <a:effectLst/>
                          <a:latin typeface="Calibri"/>
                        </a:rPr>
                        <a:t>Comprendre le fonctionnement d’un réseau informatique.</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IP.1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300" b="0" i="0" u="none" strike="noStrike">
                          <a:solidFill>
                            <a:srgbClr val="000000"/>
                          </a:solidFill>
                          <a:effectLst/>
                          <a:latin typeface="Calibri"/>
                        </a:rPr>
                        <a:t>0</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5"/>
                  </a:ext>
                </a:extLst>
              </a:tr>
              <a:tr h="139404">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5.7</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just" fontAlgn="ctr"/>
                      <a:r>
                        <a:rPr lang="fr-FR" sz="300" b="0" i="0" u="none" strike="noStrike">
                          <a:solidFill>
                            <a:srgbClr val="000000"/>
                          </a:solidFill>
                          <a:effectLst/>
                          <a:latin typeface="Calibri"/>
                        </a:rPr>
                        <a:t>Analyser le comportement attendu d’un système réel et décomposer le problème posé en sous-problèmes afin de structurer un programme de commande.</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IP.2.1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300" b="0" i="0" u="none" strike="noStrike">
                          <a:solidFill>
                            <a:srgbClr val="000000"/>
                          </a:solidFill>
                          <a:effectLst/>
                          <a:latin typeface="Calibri"/>
                        </a:rPr>
                        <a:t>0</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dirty="0">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6"/>
                  </a:ext>
                </a:extLst>
              </a:tr>
            </a:tbl>
          </a:graphicData>
        </a:graphic>
      </p:graphicFrame>
      <p:sp>
        <p:nvSpPr>
          <p:cNvPr id="5" name="Rectangle à coins arrondis 4"/>
          <p:cNvSpPr>
            <a:spLocks noChangeArrowheads="1"/>
          </p:cNvSpPr>
          <p:nvPr/>
        </p:nvSpPr>
        <p:spPr bwMode="auto">
          <a:xfrm>
            <a:off x="155575" y="3644900"/>
            <a:ext cx="1900238" cy="1944688"/>
          </a:xfrm>
          <a:prstGeom prst="wedgeRoundRectCallout">
            <a:avLst>
              <a:gd name="adj1" fmla="val 332620"/>
              <a:gd name="adj2" fmla="val -93194"/>
              <a:gd name="adj3" fmla="val 16667"/>
            </a:avLst>
          </a:prstGeom>
          <a:gradFill rotWithShape="1">
            <a:gsLst>
              <a:gs pos="0">
                <a:srgbClr val="3F80CD"/>
              </a:gs>
              <a:gs pos="100000">
                <a:srgbClr val="9BC1FF"/>
              </a:gs>
            </a:gsLst>
            <a:lin ang="16200000"/>
          </a:gradFill>
          <a:ln w="9525">
            <a:solidFill>
              <a:srgbClr val="4A7EBB"/>
            </a:solidFill>
            <a:miter lim="800000"/>
            <a:headEnd/>
            <a:tailEnd/>
          </a:ln>
          <a:effectLst>
            <a:outerShdw blurRad="40000" dist="23000" dir="5400000" rotWithShape="0">
              <a:srgbClr val="000000">
                <a:alpha val="34999"/>
              </a:srgbClr>
            </a:outerShdw>
          </a:effectLst>
        </p:spPr>
        <p:txBody>
          <a:bodyPr anchor="ctr"/>
          <a:lstStyle/>
          <a:p>
            <a:pPr algn="ctr"/>
            <a:r>
              <a:rPr lang="fr-FR">
                <a:solidFill>
                  <a:srgbClr val="FFFFFF"/>
                </a:solidFill>
              </a:rPr>
              <a:t>L</a:t>
            </a:r>
            <a:r>
              <a:rPr lang="ja-JP" altLang="fr-FR">
                <a:solidFill>
                  <a:srgbClr val="FFFFFF"/>
                </a:solidFill>
              </a:rPr>
              <a:t>’</a:t>
            </a:r>
            <a:r>
              <a:rPr lang="fr-FR">
                <a:solidFill>
                  <a:srgbClr val="FFFFFF"/>
                </a:solidFill>
              </a:rPr>
              <a:t>année du cycle</a:t>
            </a:r>
          </a:p>
        </p:txBody>
      </p:sp>
    </p:spTree>
    <p:extLst>
      <p:ext uri="{BB962C8B-B14F-4D97-AF65-F5344CB8AC3E}">
        <p14:creationId xmlns:p14="http://schemas.microsoft.com/office/powerpoint/2010/main" val="360449299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835150" y="549275"/>
            <a:ext cx="6265863" cy="647700"/>
          </a:xfrm>
        </p:spPr>
        <p:txBody>
          <a:bodyPr/>
          <a:lstStyle/>
          <a:p>
            <a:r>
              <a:rPr lang="fr-FR" sz="2000" cap="none">
                <a:latin typeface="Calibri" charset="0"/>
              </a:rPr>
              <a:t>ETABLIR LA PROGRESSION SUR LA TOTALITÉ DU CYCLE</a:t>
            </a:r>
          </a:p>
        </p:txBody>
      </p:sp>
      <p:graphicFrame>
        <p:nvGraphicFramePr>
          <p:cNvPr id="4" name="Tableau 3"/>
          <p:cNvGraphicFramePr>
            <a:graphicFrameLocks noGrp="1"/>
          </p:cNvGraphicFramePr>
          <p:nvPr/>
        </p:nvGraphicFramePr>
        <p:xfrm>
          <a:off x="2195736" y="1772816"/>
          <a:ext cx="6606076" cy="4621061"/>
        </p:xfrm>
        <a:graphic>
          <a:graphicData uri="http://schemas.openxmlformats.org/drawingml/2006/table">
            <a:tbl>
              <a:tblPr/>
              <a:tblGrid>
                <a:gridCol w="433129">
                  <a:extLst>
                    <a:ext uri="{9D8B030D-6E8A-4147-A177-3AD203B41FA5}">
                      <a16:colId xmlns:a16="http://schemas.microsoft.com/office/drawing/2014/main" val="20000"/>
                    </a:ext>
                  </a:extLst>
                </a:gridCol>
                <a:gridCol w="1243499">
                  <a:extLst>
                    <a:ext uri="{9D8B030D-6E8A-4147-A177-3AD203B41FA5}">
                      <a16:colId xmlns:a16="http://schemas.microsoft.com/office/drawing/2014/main" val="20001"/>
                    </a:ext>
                  </a:extLst>
                </a:gridCol>
                <a:gridCol w="1244371">
                  <a:extLst>
                    <a:ext uri="{9D8B030D-6E8A-4147-A177-3AD203B41FA5}">
                      <a16:colId xmlns:a16="http://schemas.microsoft.com/office/drawing/2014/main" val="20002"/>
                    </a:ext>
                  </a:extLst>
                </a:gridCol>
                <a:gridCol w="199099">
                  <a:extLst>
                    <a:ext uri="{9D8B030D-6E8A-4147-A177-3AD203B41FA5}">
                      <a16:colId xmlns:a16="http://schemas.microsoft.com/office/drawing/2014/main" val="20003"/>
                    </a:ext>
                  </a:extLst>
                </a:gridCol>
                <a:gridCol w="199099">
                  <a:extLst>
                    <a:ext uri="{9D8B030D-6E8A-4147-A177-3AD203B41FA5}">
                      <a16:colId xmlns:a16="http://schemas.microsoft.com/office/drawing/2014/main" val="20004"/>
                    </a:ext>
                  </a:extLst>
                </a:gridCol>
                <a:gridCol w="199099">
                  <a:extLst>
                    <a:ext uri="{9D8B030D-6E8A-4147-A177-3AD203B41FA5}">
                      <a16:colId xmlns:a16="http://schemas.microsoft.com/office/drawing/2014/main" val="20005"/>
                    </a:ext>
                  </a:extLst>
                </a:gridCol>
                <a:gridCol w="199099">
                  <a:extLst>
                    <a:ext uri="{9D8B030D-6E8A-4147-A177-3AD203B41FA5}">
                      <a16:colId xmlns:a16="http://schemas.microsoft.com/office/drawing/2014/main" val="20006"/>
                    </a:ext>
                  </a:extLst>
                </a:gridCol>
                <a:gridCol w="59381">
                  <a:extLst>
                    <a:ext uri="{9D8B030D-6E8A-4147-A177-3AD203B41FA5}">
                      <a16:colId xmlns:a16="http://schemas.microsoft.com/office/drawing/2014/main" val="20007"/>
                    </a:ext>
                  </a:extLst>
                </a:gridCol>
                <a:gridCol w="94310">
                  <a:extLst>
                    <a:ext uri="{9D8B030D-6E8A-4147-A177-3AD203B41FA5}">
                      <a16:colId xmlns:a16="http://schemas.microsoft.com/office/drawing/2014/main" val="20008"/>
                    </a:ext>
                  </a:extLst>
                </a:gridCol>
                <a:gridCol w="94310">
                  <a:extLst>
                    <a:ext uri="{9D8B030D-6E8A-4147-A177-3AD203B41FA5}">
                      <a16:colId xmlns:a16="http://schemas.microsoft.com/office/drawing/2014/main" val="20009"/>
                    </a:ext>
                  </a:extLst>
                </a:gridCol>
                <a:gridCol w="94310">
                  <a:extLst>
                    <a:ext uri="{9D8B030D-6E8A-4147-A177-3AD203B41FA5}">
                      <a16:colId xmlns:a16="http://schemas.microsoft.com/office/drawing/2014/main" val="20010"/>
                    </a:ext>
                  </a:extLst>
                </a:gridCol>
                <a:gridCol w="94310">
                  <a:extLst>
                    <a:ext uri="{9D8B030D-6E8A-4147-A177-3AD203B41FA5}">
                      <a16:colId xmlns:a16="http://schemas.microsoft.com/office/drawing/2014/main" val="20011"/>
                    </a:ext>
                  </a:extLst>
                </a:gridCol>
                <a:gridCol w="94310">
                  <a:extLst>
                    <a:ext uri="{9D8B030D-6E8A-4147-A177-3AD203B41FA5}">
                      <a16:colId xmlns:a16="http://schemas.microsoft.com/office/drawing/2014/main" val="20012"/>
                    </a:ext>
                  </a:extLst>
                </a:gridCol>
                <a:gridCol w="94310">
                  <a:extLst>
                    <a:ext uri="{9D8B030D-6E8A-4147-A177-3AD203B41FA5}">
                      <a16:colId xmlns:a16="http://schemas.microsoft.com/office/drawing/2014/main" val="20013"/>
                    </a:ext>
                  </a:extLst>
                </a:gridCol>
                <a:gridCol w="94310">
                  <a:extLst>
                    <a:ext uri="{9D8B030D-6E8A-4147-A177-3AD203B41FA5}">
                      <a16:colId xmlns:a16="http://schemas.microsoft.com/office/drawing/2014/main" val="20014"/>
                    </a:ext>
                  </a:extLst>
                </a:gridCol>
                <a:gridCol w="94310">
                  <a:extLst>
                    <a:ext uri="{9D8B030D-6E8A-4147-A177-3AD203B41FA5}">
                      <a16:colId xmlns:a16="http://schemas.microsoft.com/office/drawing/2014/main" val="20015"/>
                    </a:ext>
                  </a:extLst>
                </a:gridCol>
                <a:gridCol w="94310">
                  <a:extLst>
                    <a:ext uri="{9D8B030D-6E8A-4147-A177-3AD203B41FA5}">
                      <a16:colId xmlns:a16="http://schemas.microsoft.com/office/drawing/2014/main" val="20016"/>
                    </a:ext>
                  </a:extLst>
                </a:gridCol>
                <a:gridCol w="94310">
                  <a:extLst>
                    <a:ext uri="{9D8B030D-6E8A-4147-A177-3AD203B41FA5}">
                      <a16:colId xmlns:a16="http://schemas.microsoft.com/office/drawing/2014/main" val="20017"/>
                    </a:ext>
                  </a:extLst>
                </a:gridCol>
                <a:gridCol w="94310">
                  <a:extLst>
                    <a:ext uri="{9D8B030D-6E8A-4147-A177-3AD203B41FA5}">
                      <a16:colId xmlns:a16="http://schemas.microsoft.com/office/drawing/2014/main" val="20018"/>
                    </a:ext>
                  </a:extLst>
                </a:gridCol>
                <a:gridCol w="94310">
                  <a:extLst>
                    <a:ext uri="{9D8B030D-6E8A-4147-A177-3AD203B41FA5}">
                      <a16:colId xmlns:a16="http://schemas.microsoft.com/office/drawing/2014/main" val="20019"/>
                    </a:ext>
                  </a:extLst>
                </a:gridCol>
                <a:gridCol w="94310">
                  <a:extLst>
                    <a:ext uri="{9D8B030D-6E8A-4147-A177-3AD203B41FA5}">
                      <a16:colId xmlns:a16="http://schemas.microsoft.com/office/drawing/2014/main" val="20020"/>
                    </a:ext>
                  </a:extLst>
                </a:gridCol>
                <a:gridCol w="94310">
                  <a:extLst>
                    <a:ext uri="{9D8B030D-6E8A-4147-A177-3AD203B41FA5}">
                      <a16:colId xmlns:a16="http://schemas.microsoft.com/office/drawing/2014/main" val="20021"/>
                    </a:ext>
                  </a:extLst>
                </a:gridCol>
                <a:gridCol w="94310">
                  <a:extLst>
                    <a:ext uri="{9D8B030D-6E8A-4147-A177-3AD203B41FA5}">
                      <a16:colId xmlns:a16="http://schemas.microsoft.com/office/drawing/2014/main" val="20022"/>
                    </a:ext>
                  </a:extLst>
                </a:gridCol>
                <a:gridCol w="94310">
                  <a:extLst>
                    <a:ext uri="{9D8B030D-6E8A-4147-A177-3AD203B41FA5}">
                      <a16:colId xmlns:a16="http://schemas.microsoft.com/office/drawing/2014/main" val="20023"/>
                    </a:ext>
                  </a:extLst>
                </a:gridCol>
                <a:gridCol w="94310">
                  <a:extLst>
                    <a:ext uri="{9D8B030D-6E8A-4147-A177-3AD203B41FA5}">
                      <a16:colId xmlns:a16="http://schemas.microsoft.com/office/drawing/2014/main" val="20024"/>
                    </a:ext>
                  </a:extLst>
                </a:gridCol>
                <a:gridCol w="94310">
                  <a:extLst>
                    <a:ext uri="{9D8B030D-6E8A-4147-A177-3AD203B41FA5}">
                      <a16:colId xmlns:a16="http://schemas.microsoft.com/office/drawing/2014/main" val="20025"/>
                    </a:ext>
                  </a:extLst>
                </a:gridCol>
                <a:gridCol w="94310">
                  <a:extLst>
                    <a:ext uri="{9D8B030D-6E8A-4147-A177-3AD203B41FA5}">
                      <a16:colId xmlns:a16="http://schemas.microsoft.com/office/drawing/2014/main" val="20026"/>
                    </a:ext>
                  </a:extLst>
                </a:gridCol>
                <a:gridCol w="94310">
                  <a:extLst>
                    <a:ext uri="{9D8B030D-6E8A-4147-A177-3AD203B41FA5}">
                      <a16:colId xmlns:a16="http://schemas.microsoft.com/office/drawing/2014/main" val="20027"/>
                    </a:ext>
                  </a:extLst>
                </a:gridCol>
                <a:gridCol w="94310">
                  <a:extLst>
                    <a:ext uri="{9D8B030D-6E8A-4147-A177-3AD203B41FA5}">
                      <a16:colId xmlns:a16="http://schemas.microsoft.com/office/drawing/2014/main" val="20028"/>
                    </a:ext>
                  </a:extLst>
                </a:gridCol>
                <a:gridCol w="94310">
                  <a:extLst>
                    <a:ext uri="{9D8B030D-6E8A-4147-A177-3AD203B41FA5}">
                      <a16:colId xmlns:a16="http://schemas.microsoft.com/office/drawing/2014/main" val="20029"/>
                    </a:ext>
                  </a:extLst>
                </a:gridCol>
                <a:gridCol w="94310">
                  <a:extLst>
                    <a:ext uri="{9D8B030D-6E8A-4147-A177-3AD203B41FA5}">
                      <a16:colId xmlns:a16="http://schemas.microsoft.com/office/drawing/2014/main" val="20030"/>
                    </a:ext>
                  </a:extLst>
                </a:gridCol>
                <a:gridCol w="94310">
                  <a:extLst>
                    <a:ext uri="{9D8B030D-6E8A-4147-A177-3AD203B41FA5}">
                      <a16:colId xmlns:a16="http://schemas.microsoft.com/office/drawing/2014/main" val="20031"/>
                    </a:ext>
                  </a:extLst>
                </a:gridCol>
                <a:gridCol w="94310">
                  <a:extLst>
                    <a:ext uri="{9D8B030D-6E8A-4147-A177-3AD203B41FA5}">
                      <a16:colId xmlns:a16="http://schemas.microsoft.com/office/drawing/2014/main" val="20032"/>
                    </a:ext>
                  </a:extLst>
                </a:gridCol>
                <a:gridCol w="94310">
                  <a:extLst>
                    <a:ext uri="{9D8B030D-6E8A-4147-A177-3AD203B41FA5}">
                      <a16:colId xmlns:a16="http://schemas.microsoft.com/office/drawing/2014/main" val="20033"/>
                    </a:ext>
                  </a:extLst>
                </a:gridCol>
                <a:gridCol w="94310">
                  <a:extLst>
                    <a:ext uri="{9D8B030D-6E8A-4147-A177-3AD203B41FA5}">
                      <a16:colId xmlns:a16="http://schemas.microsoft.com/office/drawing/2014/main" val="20034"/>
                    </a:ext>
                  </a:extLst>
                </a:gridCol>
                <a:gridCol w="94310">
                  <a:extLst>
                    <a:ext uri="{9D8B030D-6E8A-4147-A177-3AD203B41FA5}">
                      <a16:colId xmlns:a16="http://schemas.microsoft.com/office/drawing/2014/main" val="20035"/>
                    </a:ext>
                  </a:extLst>
                </a:gridCol>
                <a:gridCol w="94310">
                  <a:extLst>
                    <a:ext uri="{9D8B030D-6E8A-4147-A177-3AD203B41FA5}">
                      <a16:colId xmlns:a16="http://schemas.microsoft.com/office/drawing/2014/main" val="20036"/>
                    </a:ext>
                  </a:extLst>
                </a:gridCol>
                <a:gridCol w="94310">
                  <a:extLst>
                    <a:ext uri="{9D8B030D-6E8A-4147-A177-3AD203B41FA5}">
                      <a16:colId xmlns:a16="http://schemas.microsoft.com/office/drawing/2014/main" val="20037"/>
                    </a:ext>
                  </a:extLst>
                </a:gridCol>
              </a:tblGrid>
              <a:tr h="65073">
                <a:tc>
                  <a:txBody>
                    <a:bodyPr/>
                    <a:lstStyle/>
                    <a:p>
                      <a:pPr algn="l" fontAlgn="b"/>
                      <a:endParaRPr lang="fr-FR" sz="300" b="0" i="0" u="none" strike="noStrike" dirty="0">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gridSpan="30">
                  <a:txBody>
                    <a:bodyPr/>
                    <a:lstStyle/>
                    <a:p>
                      <a:pPr algn="ctr" fontAlgn="ctr"/>
                      <a:r>
                        <a:rPr lang="fr-FR" sz="200" b="1" i="0" u="none" strike="noStrike">
                          <a:solidFill>
                            <a:srgbClr val="000000"/>
                          </a:solidFill>
                          <a:effectLst/>
                          <a:latin typeface="Calibri"/>
                        </a:rPr>
                        <a:t>Progression du cycle </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0"/>
                  </a:ext>
                </a:extLst>
              </a:tr>
              <a:tr h="51610">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a:txBody>
                    <a:bodyPr/>
                    <a:lstStyle/>
                    <a:p>
                      <a:pPr algn="ctr" fontAlgn="ctr"/>
                      <a:r>
                        <a:rPr lang="fr-FR" sz="100" b="1"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P</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812295">
                <a:tc gridSpan="3">
                  <a:txBody>
                    <a:bodyPr/>
                    <a:lstStyle/>
                    <a:p>
                      <a:pPr algn="ctr" fontAlgn="ctr"/>
                      <a:r>
                        <a:rPr lang="fr-FR" sz="2000" b="1" i="0" u="none" strike="noStrike" dirty="0">
                          <a:solidFill>
                            <a:srgbClr val="000000"/>
                          </a:solidFill>
                          <a:effectLst/>
                          <a:latin typeface="Calibri"/>
                        </a:rPr>
                        <a:t>Progression pédagogique technologie cycle 4  </a:t>
                      </a:r>
                    </a:p>
                  </a:txBody>
                  <a:tcPr marL="2244" marR="2244" marT="2244"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tc hMerge="1">
                  <a:txBody>
                    <a:bodyPr/>
                    <a:lstStyle/>
                    <a:p>
                      <a:endParaRPr lang="fr-FR"/>
                    </a:p>
                  </a:txBody>
                  <a:tcPr/>
                </a:tc>
                <a:tc hMerge="1">
                  <a:txBody>
                    <a:bodyPr/>
                    <a:lstStyle/>
                    <a:p>
                      <a:endParaRPr lang="fr-FR"/>
                    </a:p>
                  </a:txBody>
                  <a:tcPr/>
                </a:tc>
                <a:tc>
                  <a:txBody>
                    <a:bodyPr/>
                    <a:lstStyle/>
                    <a:p>
                      <a:pPr algn="ctr" fontAlgn="ctr"/>
                      <a:r>
                        <a:rPr lang="fr-FR" sz="300" b="1" i="0" u="none" strike="noStrike">
                          <a:solidFill>
                            <a:srgbClr val="000000"/>
                          </a:solidFill>
                          <a:effectLst/>
                          <a:latin typeface="Calibri"/>
                        </a:rPr>
                        <a:t>Design, innovation et créativité</a:t>
                      </a:r>
                    </a:p>
                  </a:txBody>
                  <a:tcPr marL="2244" marR="2244" marT="2244" marB="0" vert="vert27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BF7"/>
                    </a:solidFill>
                  </a:tcPr>
                </a:tc>
                <a:tc>
                  <a:txBody>
                    <a:bodyPr/>
                    <a:lstStyle/>
                    <a:p>
                      <a:pPr algn="ctr" fontAlgn="ctr"/>
                      <a:r>
                        <a:rPr lang="fr-FR" sz="300" b="1" i="0" u="none" strike="noStrike">
                          <a:solidFill>
                            <a:srgbClr val="000000"/>
                          </a:solidFill>
                          <a:effectLst/>
                          <a:latin typeface="Calibri"/>
                        </a:rPr>
                        <a:t>Les objets et systèmes techniques et les changements induits dans la société</a:t>
                      </a:r>
                    </a:p>
                  </a:txBody>
                  <a:tcPr marL="2244" marR="2244" marT="2244"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BF7"/>
                    </a:solidFill>
                  </a:tcPr>
                </a:tc>
                <a:tc>
                  <a:txBody>
                    <a:bodyPr/>
                    <a:lstStyle/>
                    <a:p>
                      <a:pPr algn="ctr" fontAlgn="ctr"/>
                      <a:r>
                        <a:rPr lang="fr-FR" sz="300" b="1" i="0" u="none" strike="noStrike">
                          <a:solidFill>
                            <a:srgbClr val="000000"/>
                          </a:solidFill>
                          <a:effectLst/>
                          <a:latin typeface="Calibri"/>
                        </a:rPr>
                        <a:t>La modélisation et la simulation des objets et systèmes techniques</a:t>
                      </a:r>
                    </a:p>
                  </a:txBody>
                  <a:tcPr marL="2244" marR="2244" marT="2244"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BF7"/>
                    </a:solidFill>
                  </a:tcPr>
                </a:tc>
                <a:tc>
                  <a:txBody>
                    <a:bodyPr/>
                    <a:lstStyle/>
                    <a:p>
                      <a:pPr algn="ctr" fontAlgn="ctr"/>
                      <a:r>
                        <a:rPr lang="fr-FR" sz="300" b="1" i="0" u="none" strike="noStrike">
                          <a:solidFill>
                            <a:srgbClr val="000000"/>
                          </a:solidFill>
                          <a:effectLst/>
                          <a:latin typeface="Calibri"/>
                        </a:rPr>
                        <a:t>L’informatique et la programmation</a:t>
                      </a:r>
                    </a:p>
                  </a:txBody>
                  <a:tcPr marL="2244" marR="2244" marT="2244" marB="0" vert="vert27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BF7"/>
                    </a:solidFill>
                  </a:tcPr>
                </a:tc>
                <a:tc>
                  <a:txBody>
                    <a:bodyPr/>
                    <a:lstStyle/>
                    <a:p>
                      <a:pPr algn="r" fontAlgn="b"/>
                      <a:r>
                        <a:rPr lang="fr-FR" sz="200" b="0" i="0" u="none" strike="noStrike">
                          <a:solidFill>
                            <a:srgbClr val="000000"/>
                          </a:solidFill>
                          <a:effectLst/>
                          <a:latin typeface="Calibri"/>
                        </a:rPr>
                        <a:t>Nombre d'itérations de la compétence</a:t>
                      </a:r>
                    </a:p>
                  </a:txBody>
                  <a:tcPr marL="2244" marR="2244" marT="2244" marB="0" vert="vert27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92D050"/>
                    </a:solidFill>
                  </a:tcPr>
                </a:tc>
                <a:tc>
                  <a:txBody>
                    <a:bodyPr/>
                    <a:lstStyle/>
                    <a:p>
                      <a:pPr algn="l" fontAlgn="b"/>
                      <a:r>
                        <a:rPr lang="fr-FR" sz="200" b="0" i="0" u="none" strike="noStrike">
                          <a:solidFill>
                            <a:srgbClr val="000000"/>
                          </a:solidFill>
                          <a:effectLst/>
                          <a:latin typeface="Arial"/>
                        </a:rPr>
                        <a:t>Quelles sont les particularités de l'habitat régional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intégrer un ouvrage bruyant en milieu urbain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programmer un éclairage automatique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la reconnaissance gestuelle assiste-t-elle l'homme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Recherches de solutions</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Réalisation - test et validation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le choix d'un matériau permet-il de réduire l'impact environnemental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Par quoi et comment programmer un objet technique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aménager un stade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intégrer un ouvrage virtuel dans son environnement réel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fonctionne une écluse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produire et stocker de l'énergie électrique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Recherches de solutions</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Réalisation - test et validation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le confort et la sécurité font évoluer les objets techniques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rendre robuste et stable un pont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piloter un objet technique avec un smartphone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Recherches de solutions</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Réalisation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Test et validation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une voiture hybride fonctionne-t-elle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la sustentation d'un avion est-elle réalisée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le contexte historique et géographique influe-t-il sur la conception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créer un réseau de données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travailler dans un milieu hostile à la place de l'homme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Recherches de solutions</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Réalisation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Test et validation</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rendre automatique le fonctionnement d'un système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tc>
                  <a:txBody>
                    <a:bodyPr/>
                    <a:lstStyle/>
                    <a:p>
                      <a:pPr algn="l" fontAlgn="b"/>
                      <a:r>
                        <a:rPr lang="fr-FR" sz="200" b="0" i="0" u="none" strike="noStrike">
                          <a:solidFill>
                            <a:srgbClr val="000000"/>
                          </a:solidFill>
                          <a:effectLst/>
                          <a:latin typeface="Arial"/>
                        </a:rPr>
                        <a:t>Comment calculer les temps d'une course sportive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0002"/>
                  </a:ext>
                </a:extLst>
              </a:tr>
              <a:tr h="47964">
                <a:tc gridSpan="7">
                  <a:txBody>
                    <a:bodyPr/>
                    <a:lstStyle/>
                    <a:p>
                      <a:pPr algn="ctr" fontAlgn="ctr"/>
                      <a:r>
                        <a:rPr lang="fr-FR" sz="200" b="1" i="0" u="none" strike="noStrike">
                          <a:solidFill>
                            <a:srgbClr val="000000"/>
                          </a:solidFill>
                          <a:effectLst/>
                          <a:latin typeface="Calibri"/>
                        </a:rPr>
                        <a:t>Repère séquence</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l" fontAlgn="b"/>
                      <a:r>
                        <a:rPr lang="fr-FR" sz="200" b="0" i="0" u="none" strike="noStrike">
                          <a:solidFill>
                            <a:srgbClr val="000000"/>
                          </a:solidFill>
                          <a:effectLst/>
                          <a:latin typeface="Calibri"/>
                        </a:rPr>
                        <a:t> </a:t>
                      </a:r>
                    </a:p>
                  </a:txBody>
                  <a:tcPr marL="2244" marR="2244" marT="2244" marB="0" vert="vert270" anchor="b">
                    <a:lnL w="12700" cap="flat" cmpd="sng" algn="ctr">
                      <a:solidFill>
                        <a:srgbClr val="000000"/>
                      </a:solidFill>
                      <a:prstDash val="solid"/>
                      <a:round/>
                      <a:headEnd type="none" w="med" len="med"/>
                      <a:tailEnd type="none" w="med" len="med"/>
                    </a:lnL>
                    <a:lnR>
                      <a:noFill/>
                    </a:lnR>
                    <a:lnT>
                      <a:noFill/>
                    </a:lnT>
                    <a:lnB>
                      <a:noFill/>
                    </a:lnB>
                    <a:solidFill>
                      <a:srgbClr val="92D050"/>
                    </a:solidFill>
                  </a:tcPr>
                </a:tc>
                <a:tc>
                  <a:txBody>
                    <a:bodyPr/>
                    <a:lstStyle/>
                    <a:p>
                      <a:pPr algn="ctr" fontAlgn="b"/>
                      <a:r>
                        <a:rPr lang="fr-FR" sz="300" b="0" i="0" u="none" strike="noStrike">
                          <a:solidFill>
                            <a:srgbClr val="000000"/>
                          </a:solidFill>
                          <a:effectLst/>
                          <a:latin typeface="Calibri"/>
                        </a:rPr>
                        <a:t>S1</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S3</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S4</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S5</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S6</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S7</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S8</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S9</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S10</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S11</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S12</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S13</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S14</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S15</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S16</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S17</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S18</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S19</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S20</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S21</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S22</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S23</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S24</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S25</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S26</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S27</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S28</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S29</a:t>
                      </a:r>
                    </a:p>
                  </a:txBody>
                  <a:tcPr marL="2244" marR="2244" marT="224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FR" sz="300" b="0" i="0" u="none" strike="noStrike">
                          <a:solidFill>
                            <a:srgbClr val="000000"/>
                          </a:solidFill>
                          <a:effectLst/>
                          <a:latin typeface="Calibri"/>
                        </a:rPr>
                        <a:t>S30</a:t>
                      </a:r>
                    </a:p>
                  </a:txBody>
                  <a:tcPr marL="2244" marR="2244" marT="2244"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25659">
                <a:tc gridSpan="7">
                  <a:txBody>
                    <a:bodyPr/>
                    <a:lstStyle/>
                    <a:p>
                      <a:pPr algn="ctr" fontAlgn="b"/>
                      <a:r>
                        <a:rPr lang="fr-FR" sz="200" b="1" i="0" u="none" strike="noStrike">
                          <a:solidFill>
                            <a:srgbClr val="000000"/>
                          </a:solidFill>
                          <a:effectLst/>
                          <a:latin typeface="Calibri"/>
                        </a:rPr>
                        <a:t>Répartition sur le cycle</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l" fontAlgn="b"/>
                      <a:r>
                        <a:rPr lang="fr-FR" sz="200" b="0" i="0" u="none" strike="noStrike">
                          <a:solidFill>
                            <a:srgbClr val="000000"/>
                          </a:solidFill>
                          <a:effectLst/>
                          <a:latin typeface="Calibri"/>
                        </a:rPr>
                        <a:t> </a:t>
                      </a:r>
                    </a:p>
                  </a:txBody>
                  <a:tcPr marL="2244" marR="2244" marT="2244" marB="0" vert="vert27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92D050"/>
                    </a:solidFill>
                  </a:tcPr>
                </a:tc>
                <a:tc gridSpan="10">
                  <a:txBody>
                    <a:bodyPr/>
                    <a:lstStyle/>
                    <a:p>
                      <a:pPr algn="ctr" fontAlgn="b"/>
                      <a:r>
                        <a:rPr lang="fr-FR" sz="300" b="1" i="0" u="none" strike="noStrike" dirty="0">
                          <a:solidFill>
                            <a:srgbClr val="000000"/>
                          </a:solidFill>
                          <a:effectLst/>
                          <a:latin typeface="Calibri"/>
                        </a:rPr>
                        <a:t>Année 1</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gridSpan="10">
                  <a:txBody>
                    <a:bodyPr/>
                    <a:lstStyle/>
                    <a:p>
                      <a:pPr algn="ctr" fontAlgn="b"/>
                      <a:r>
                        <a:rPr lang="fr-FR" sz="300" b="1" i="0" u="none" strike="noStrike" dirty="0">
                          <a:solidFill>
                            <a:srgbClr val="000000"/>
                          </a:solidFill>
                          <a:effectLst/>
                          <a:latin typeface="Calibri"/>
                        </a:rPr>
                        <a:t>Année 2</a:t>
                      </a:r>
                    </a:p>
                  </a:txBody>
                  <a:tcPr marL="2244" marR="2244" marT="22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gridSpan="10">
                  <a:txBody>
                    <a:bodyPr/>
                    <a:lstStyle/>
                    <a:p>
                      <a:pPr algn="ctr" fontAlgn="b"/>
                      <a:r>
                        <a:rPr lang="fr-FR" sz="300" b="1" i="0" u="none" strike="noStrike" dirty="0">
                          <a:solidFill>
                            <a:srgbClr val="7030A0"/>
                          </a:solidFill>
                          <a:effectLst/>
                          <a:latin typeface="Calibri"/>
                        </a:rPr>
                        <a:t>Année 3</a:t>
                      </a:r>
                    </a:p>
                  </a:txBody>
                  <a:tcPr marL="2244" marR="2244" marT="22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BF1DE"/>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4"/>
                  </a:ext>
                </a:extLst>
              </a:tr>
              <a:tr h="47122">
                <a:tc gridSpan="7">
                  <a:txBody>
                    <a:bodyPr/>
                    <a:lstStyle/>
                    <a:p>
                      <a:pPr algn="ctr" fontAlgn="ctr"/>
                      <a:r>
                        <a:rPr lang="fr-FR" sz="200" b="1" i="0" u="none" strike="noStrike">
                          <a:solidFill>
                            <a:srgbClr val="000000"/>
                          </a:solidFill>
                          <a:effectLst/>
                          <a:latin typeface="Calibri"/>
                        </a:rPr>
                        <a:t>Lien avec les enseignements pratiques interdisciplinaires (EPI)</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l" fontAlgn="b"/>
                      <a:r>
                        <a:rPr lang="fr-FR" sz="200" b="0" i="0" u="none" strike="noStrike">
                          <a:solidFill>
                            <a:srgbClr val="000000"/>
                          </a:solidFill>
                          <a:effectLst/>
                          <a:latin typeface="Calibri"/>
                        </a:rPr>
                        <a:t> </a:t>
                      </a:r>
                    </a:p>
                  </a:txBody>
                  <a:tcPr marL="2244" marR="2244" marT="2244" marB="0" vert="vert27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92D05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1" i="0" u="none" strike="noStrike">
                          <a:solidFill>
                            <a:srgbClr val="000000"/>
                          </a:solidFill>
                          <a:effectLst/>
                          <a:latin typeface="Calibri"/>
                        </a:rPr>
                        <a:t> </a:t>
                      </a:r>
                    </a:p>
                  </a:txBody>
                  <a:tcPr marL="2244" marR="2244" marT="2244"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10005"/>
                  </a:ext>
                </a:extLst>
              </a:tr>
              <a:tr h="81229">
                <a:tc>
                  <a:txBody>
                    <a:bodyPr/>
                    <a:lstStyle/>
                    <a:p>
                      <a:pPr algn="ctr" fontAlgn="t"/>
                      <a:r>
                        <a:rPr lang="fr-FR" sz="300" b="1" i="0" u="none" strike="noStrike">
                          <a:solidFill>
                            <a:srgbClr val="000000"/>
                          </a:solidFill>
                          <a:effectLst/>
                          <a:latin typeface="Calibri"/>
                        </a:rPr>
                        <a:t>Domaines du socle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gridSpan="2">
                  <a:txBody>
                    <a:bodyPr/>
                    <a:lstStyle/>
                    <a:p>
                      <a:pPr algn="ctr" fontAlgn="t"/>
                      <a:r>
                        <a:rPr lang="fr-FR" sz="300" b="1" i="0" u="none" strike="noStrike">
                          <a:solidFill>
                            <a:srgbClr val="000000"/>
                          </a:solidFill>
                          <a:effectLst/>
                          <a:latin typeface="Calibri"/>
                        </a:rPr>
                        <a:t>Compétences travaillées </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gridSpan="4">
                  <a:txBody>
                    <a:bodyPr/>
                    <a:lstStyle/>
                    <a:p>
                      <a:pPr algn="ctr" fontAlgn="t"/>
                      <a:r>
                        <a:rPr lang="fr-FR" sz="300" b="1" i="0" u="none" strike="noStrike">
                          <a:solidFill>
                            <a:srgbClr val="000000"/>
                          </a:solidFill>
                          <a:effectLst/>
                          <a:latin typeface="Calibri"/>
                        </a:rPr>
                        <a:t>Compétences du programme par thématique</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200" b="1" i="0" u="none" strike="noStrike">
                          <a:solidFill>
                            <a:srgbClr val="000000"/>
                          </a:solidFill>
                          <a:effectLst/>
                          <a:latin typeface="Calibri"/>
                        </a:rPr>
                        <a:t> </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extLst>
                  <a:ext uri="{0D108BD9-81ED-4DB2-BD59-A6C34878D82A}">
                    <a16:rowId xmlns:a16="http://schemas.microsoft.com/office/drawing/2014/main" val="10006"/>
                  </a:ext>
                </a:extLst>
              </a:tr>
              <a:tr h="47964">
                <a:tc rowSpan="5">
                  <a:txBody>
                    <a:bodyPr/>
                    <a:lstStyle/>
                    <a:p>
                      <a:pPr algn="ctr" fontAlgn="t"/>
                      <a:r>
                        <a:rPr lang="fr-FR" sz="300" b="1" i="0" u="none" strike="noStrike">
                          <a:solidFill>
                            <a:srgbClr val="000000"/>
                          </a:solidFill>
                          <a:effectLst/>
                          <a:latin typeface="Calibri"/>
                        </a:rPr>
                        <a:t>4 - les systèmes naturels et les systèmes techniques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t"/>
                      <a:r>
                        <a:rPr lang="fr-FR" sz="300" b="1" i="0" u="none" strike="noStrike">
                          <a:solidFill>
                            <a:srgbClr val="000000"/>
                          </a:solidFill>
                          <a:effectLst/>
                          <a:latin typeface="Calibri"/>
                        </a:rPr>
                        <a:t>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Pratiquer des démarches scientifiques et technologiques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7"/>
                  </a:ext>
                </a:extLst>
              </a:tr>
              <a:tr h="89756">
                <a:tc vMerge="1">
                  <a:txBody>
                    <a:bodyPr/>
                    <a:lstStyle/>
                    <a:p>
                      <a:endParaRPr lang="fr-FR"/>
                    </a:p>
                  </a:txBody>
                  <a:tcPr/>
                </a:tc>
                <a:tc>
                  <a:txBody>
                    <a:bodyPr/>
                    <a:lstStyle/>
                    <a:p>
                      <a:pPr algn="ctr" fontAlgn="t"/>
                      <a:r>
                        <a:rPr lang="fr-FR" sz="300" b="0" i="0" u="none" strike="noStrike">
                          <a:solidFill>
                            <a:srgbClr val="000000"/>
                          </a:solidFill>
                          <a:effectLst/>
                          <a:latin typeface="Calibri"/>
                        </a:rPr>
                        <a:t>CT 1.1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A"/>
                          </a:solidFill>
                          <a:effectLst/>
                          <a:latin typeface="Calibri"/>
                        </a:rPr>
                        <a:t>Imaginer, synthétiser, formaliser et respecter une procédure, un protocole. </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DIC.1.3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1.2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A"/>
                          </a:solidFill>
                          <a:effectLst/>
                          <a:latin typeface="Calibri"/>
                        </a:rPr>
                        <a:t> Mesurer des grandeurs de manière directe ou indirecte. </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MSOST.1.6</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6</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93684">
                <a:tc vMerge="1">
                  <a:txBody>
                    <a:bodyPr/>
                    <a:lstStyle/>
                    <a:p>
                      <a:endParaRPr lang="fr-FR"/>
                    </a:p>
                  </a:txBody>
                  <a:tcPr/>
                </a:tc>
                <a:tc>
                  <a:txBody>
                    <a:bodyPr/>
                    <a:lstStyle/>
                    <a:p>
                      <a:pPr algn="ctr" fontAlgn="t"/>
                      <a:r>
                        <a:rPr lang="fr-FR" sz="300" b="0" i="0" u="none" strike="noStrike">
                          <a:solidFill>
                            <a:srgbClr val="000000"/>
                          </a:solidFill>
                          <a:effectLst/>
                          <a:latin typeface="Calibri"/>
                        </a:rPr>
                        <a:t>CT 1.3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A"/>
                          </a:solidFill>
                          <a:effectLst/>
                          <a:latin typeface="Calibri"/>
                        </a:rPr>
                        <a:t>Rechercher des solutions techniques à un problème posé, expliciter ses choix et les communiquer en argumentant. </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1.4</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A"/>
                          </a:solidFill>
                          <a:effectLst/>
                          <a:latin typeface="Calibri"/>
                        </a:rPr>
                        <a:t>Participer à l’organisation et au déroulement de projets.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DIC.1.4</a:t>
                      </a:r>
                    </a:p>
                  </a:txBody>
                  <a:tcPr marL="2244" marR="2244" marT="22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47964">
                <a:tc rowSpan="8">
                  <a:txBody>
                    <a:bodyPr/>
                    <a:lstStyle/>
                    <a:p>
                      <a:pPr algn="ctr" fontAlgn="t"/>
                      <a:r>
                        <a:rPr lang="fr-FR" sz="300" b="1" i="0" u="none" strike="noStrike">
                          <a:solidFill>
                            <a:srgbClr val="000000"/>
                          </a:solidFill>
                          <a:effectLst/>
                          <a:latin typeface="Calibri"/>
                        </a:rPr>
                        <a:t>4 - les systèmes naturels et les systèmes techniques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t"/>
                      <a:r>
                        <a:rPr lang="fr-FR" sz="300" b="1" i="0" u="none" strike="noStrike">
                          <a:solidFill>
                            <a:srgbClr val="000000"/>
                          </a:solidFill>
                          <a:effectLst/>
                          <a:latin typeface="Calibri"/>
                        </a:rPr>
                        <a:t>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Concevoir, créer, réaliser</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12"/>
                  </a:ext>
                </a:extLst>
              </a:tr>
              <a:tr h="134634">
                <a:tc vMerge="1">
                  <a:txBody>
                    <a:bodyPr/>
                    <a:lstStyle/>
                    <a:p>
                      <a:endParaRPr lang="fr-FR"/>
                    </a:p>
                  </a:txBody>
                  <a:tcPr/>
                </a:tc>
                <a:tc>
                  <a:txBody>
                    <a:bodyPr/>
                    <a:lstStyle/>
                    <a:p>
                      <a:pPr algn="ctr" fontAlgn="t"/>
                      <a:r>
                        <a:rPr lang="fr-FR" sz="300" b="0" i="0" u="none" strike="noStrike">
                          <a:solidFill>
                            <a:srgbClr val="000000"/>
                          </a:solidFill>
                          <a:effectLst/>
                          <a:latin typeface="Calibri"/>
                        </a:rPr>
                        <a:t>CT 2.1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Identifier un besoin et énoncer un problème technique, identifier les conditions, contraintes (normes et règlements) et ressources correspondantes.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DIC.1.1       DIC.1.2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39404">
                <a:tc vMerge="1">
                  <a:txBody>
                    <a:bodyPr/>
                    <a:lstStyle/>
                    <a:p>
                      <a:endParaRPr lang="fr-FR"/>
                    </a:p>
                  </a:txBody>
                  <a:tcPr/>
                </a:tc>
                <a:tc>
                  <a:txBody>
                    <a:bodyPr/>
                    <a:lstStyle/>
                    <a:p>
                      <a:pPr algn="ctr" fontAlgn="t"/>
                      <a:r>
                        <a:rPr lang="fr-FR" sz="300" b="0" i="0" u="none" strike="noStrike">
                          <a:solidFill>
                            <a:srgbClr val="000000"/>
                          </a:solidFill>
                          <a:effectLst/>
                          <a:latin typeface="Calibri"/>
                        </a:rPr>
                        <a:t>CT 2.2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 Identifier le(s) matériau(x), les flux d’énergie et d’information dans le cadre d’une production technique sur un objet et décrire les transformations qui s’opèrent.</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MSOST.1.4</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2.3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 S’approprier un cahier des charges.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2.4</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Associer des solutions techniques à des fonctions.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2.5</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 Imaginer des solutions en réponse au besoin.</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93684">
                <a:tc vMerge="1">
                  <a:txBody>
                    <a:bodyPr/>
                    <a:lstStyle/>
                    <a:p>
                      <a:endParaRPr lang="fr-FR"/>
                    </a:p>
                  </a:txBody>
                  <a:tcPr/>
                </a:tc>
                <a:tc>
                  <a:txBody>
                    <a:bodyPr/>
                    <a:lstStyle/>
                    <a:p>
                      <a:pPr algn="ctr" fontAlgn="t"/>
                      <a:r>
                        <a:rPr lang="fr-FR" sz="300" b="0" i="0" u="none" strike="noStrike">
                          <a:solidFill>
                            <a:srgbClr val="000000"/>
                          </a:solidFill>
                          <a:effectLst/>
                          <a:latin typeface="Calibri"/>
                        </a:rPr>
                        <a:t>CT 2.6</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Réaliser, de manière collaborative, le prototype de tout ou partie d’un objet pour valider une solution.</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DIC.2.1</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92000">
                <a:tc vMerge="1">
                  <a:txBody>
                    <a:bodyPr/>
                    <a:lstStyle/>
                    <a:p>
                      <a:endParaRPr lang="fr-FR"/>
                    </a:p>
                  </a:txBody>
                  <a:tcPr/>
                </a:tc>
                <a:tc>
                  <a:txBody>
                    <a:bodyPr/>
                    <a:lstStyle/>
                    <a:p>
                      <a:pPr algn="ctr" fontAlgn="t"/>
                      <a:r>
                        <a:rPr lang="fr-FR" sz="300" b="0" i="0" u="none" strike="noStrike">
                          <a:solidFill>
                            <a:srgbClr val="000000"/>
                          </a:solidFill>
                          <a:effectLst/>
                          <a:latin typeface="Calibri"/>
                        </a:rPr>
                        <a:t>CT 2.7</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0"/>
                          </a:solidFill>
                          <a:effectLst/>
                          <a:latin typeface="Calibri"/>
                        </a:rPr>
                        <a:t> Imaginer, concevoir et programmer des applications informatiques nomades.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DIC.1.5</a:t>
                      </a:r>
                    </a:p>
                  </a:txBody>
                  <a:tcPr marL="2244" marR="2244" marT="22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IP.2.2</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47964">
                <a:tc rowSpan="4">
                  <a:txBody>
                    <a:bodyPr/>
                    <a:lstStyle/>
                    <a:p>
                      <a:pPr algn="ctr" fontAlgn="t"/>
                      <a:r>
                        <a:rPr lang="fr-FR" sz="300" b="1" i="0" u="none" strike="noStrike">
                          <a:solidFill>
                            <a:srgbClr val="000000"/>
                          </a:solidFill>
                          <a:effectLst/>
                          <a:latin typeface="Calibri"/>
                        </a:rPr>
                        <a:t>2 - les méthodes et outils pour apprendre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t"/>
                      <a:r>
                        <a:rPr lang="fr-FR" sz="300" b="1" i="0" u="none" strike="noStrike">
                          <a:solidFill>
                            <a:srgbClr val="000000"/>
                          </a:solidFill>
                          <a:effectLst/>
                          <a:latin typeface="Calibri"/>
                        </a:rPr>
                        <a:t>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S’approprier des outils et des méthodes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20"/>
                  </a:ext>
                </a:extLst>
              </a:tr>
              <a:tr h="134634">
                <a:tc vMerge="1">
                  <a:txBody>
                    <a:bodyPr/>
                    <a:lstStyle/>
                    <a:p>
                      <a:endParaRPr lang="fr-FR"/>
                    </a:p>
                  </a:txBody>
                  <a:tcPr/>
                </a:tc>
                <a:tc>
                  <a:txBody>
                    <a:bodyPr/>
                    <a:lstStyle/>
                    <a:p>
                      <a:pPr algn="ctr" fontAlgn="t"/>
                      <a:r>
                        <a:rPr lang="fr-FR" sz="300" b="0" i="0" u="none" strike="noStrike">
                          <a:solidFill>
                            <a:srgbClr val="000000"/>
                          </a:solidFill>
                          <a:effectLst/>
                          <a:latin typeface="Calibri"/>
                        </a:rPr>
                        <a:t>CT 3.1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Exprimer sa pensée à l’aide d’outils de description adaptés : croquis, schémas, graphes, diagrammes, tableaux (représentations non normées).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OTSCIS.2.1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20722">
                <a:tc vMerge="1">
                  <a:txBody>
                    <a:bodyPr/>
                    <a:lstStyle/>
                    <a:p>
                      <a:endParaRPr lang="fr-FR"/>
                    </a:p>
                  </a:txBody>
                  <a:tcPr/>
                </a:tc>
                <a:tc>
                  <a:txBody>
                    <a:bodyPr/>
                    <a:lstStyle/>
                    <a:p>
                      <a:pPr algn="ctr" fontAlgn="t"/>
                      <a:r>
                        <a:rPr lang="fr-FR" sz="300" b="0" i="0" u="none" strike="noStrike">
                          <a:solidFill>
                            <a:srgbClr val="000000"/>
                          </a:solidFill>
                          <a:effectLst/>
                          <a:latin typeface="Calibri"/>
                        </a:rPr>
                        <a:t>CT 3.2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Traduire, à l’aide d’outils de représentation numérique, des choix de solutions sous forme de croquis, de dessins ou de schémas.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DIC.1.5</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fr-FR" sz="200" b="0" i="0" u="none" strike="noStrike">
                          <a:solidFill>
                            <a:srgbClr val="000000"/>
                          </a:solidFill>
                          <a:effectLst/>
                          <a:latin typeface="Calibri"/>
                        </a:rPr>
                        <a:t>OTSCIS.2.2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93684">
                <a:tc vMerge="1">
                  <a:txBody>
                    <a:bodyPr/>
                    <a:lstStyle/>
                    <a:p>
                      <a:endParaRPr lang="fr-FR"/>
                    </a:p>
                  </a:txBody>
                  <a:tcPr/>
                </a:tc>
                <a:tc>
                  <a:txBody>
                    <a:bodyPr/>
                    <a:lstStyle/>
                    <a:p>
                      <a:pPr algn="ctr" fontAlgn="t"/>
                      <a:r>
                        <a:rPr lang="fr-FR" sz="300" b="0" i="0" u="none" strike="noStrike">
                          <a:solidFill>
                            <a:srgbClr val="000000"/>
                          </a:solidFill>
                          <a:effectLst/>
                          <a:latin typeface="Calibri"/>
                        </a:rPr>
                        <a:t>CT 3.3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0"/>
                          </a:solidFill>
                          <a:effectLst/>
                          <a:latin typeface="Calibri"/>
                        </a:rPr>
                        <a:t>Présenter à l’oral et à l’aide de supports numériques multimédia des solutions techniques au moment des revues de projet.</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fr-FR" sz="200" b="0" i="0" u="none" strike="noStrike">
                          <a:solidFill>
                            <a:srgbClr val="000000"/>
                          </a:solidFill>
                          <a:effectLst/>
                          <a:latin typeface="Calibri"/>
                        </a:rPr>
                        <a:t>DIC.1.7</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20722">
                <a:tc>
                  <a:txBody>
                    <a:bodyPr/>
                    <a:lstStyle/>
                    <a:p>
                      <a:pPr algn="ctr" fontAlgn="ctr"/>
                      <a:r>
                        <a:rPr lang="fr-FR" sz="300" b="1" i="0" u="none" strike="noStrike">
                          <a:solidFill>
                            <a:srgbClr val="000000"/>
                          </a:solidFill>
                          <a:effectLst/>
                          <a:latin typeface="Calibri"/>
                        </a:rPr>
                        <a:t>1 - les langages pour penser et communiquer</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r" fontAlgn="t"/>
                      <a:r>
                        <a:rPr lang="fr-FR" sz="300" b="1" i="0" u="none" strike="noStrike">
                          <a:solidFill>
                            <a:srgbClr val="000000"/>
                          </a:solidFill>
                          <a:effectLst/>
                          <a:latin typeface="Calibri"/>
                        </a:rPr>
                        <a:t>4</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Pratiquer des langages </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b"/>
                      <a:r>
                        <a:rPr lang="fr-FR" sz="300" b="0" i="0" u="none" strike="noStrike">
                          <a:solidFill>
                            <a:srgbClr val="000000"/>
                          </a:solidFill>
                          <a:effectLst/>
                          <a:latin typeface="Calibri"/>
                        </a:rPr>
                        <a:t> </a:t>
                      </a:r>
                    </a:p>
                  </a:txBody>
                  <a:tcPr marL="2244" marR="2244" marT="224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l"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ctr" fontAlgn="b"/>
                      <a:r>
                        <a:rPr lang="fr-FR" sz="300" b="0" i="0" u="none" strike="noStrike">
                          <a:solidFill>
                            <a:srgbClr val="000000"/>
                          </a:solidFill>
                          <a:effectLst/>
                          <a:latin typeface="Calibri"/>
                        </a:rPr>
                        <a:t> </a:t>
                      </a:r>
                    </a:p>
                  </a:txBody>
                  <a:tcPr marL="2244" marR="2244" marT="224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extLst>
                  <a:ext uri="{0D108BD9-81ED-4DB2-BD59-A6C34878D82A}">
                    <a16:rowId xmlns:a16="http://schemas.microsoft.com/office/drawing/2014/main" val="10024"/>
                  </a:ext>
                </a:extLst>
              </a:tr>
              <a:tr h="93684">
                <a:tc>
                  <a:txBody>
                    <a:bodyPr/>
                    <a:lstStyle/>
                    <a:p>
                      <a:pPr algn="l" fontAlgn="ctr"/>
                      <a:r>
                        <a:rPr lang="fr-FR" sz="3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300" b="0" i="0" u="none" strike="noStrike">
                          <a:solidFill>
                            <a:srgbClr val="000000"/>
                          </a:solidFill>
                          <a:effectLst/>
                          <a:latin typeface="Calibri"/>
                        </a:rPr>
                        <a:t>CT 4.1</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Décrire, en utilisant les outils et langages de descriptions adaptés, la structure et le comportement des objets.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OTSCIS.1.4</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ctr" fontAlgn="ctr"/>
                      <a:r>
                        <a:rPr lang="fr-FR" sz="200" b="0" i="0" u="none" strike="noStrike">
                          <a:solidFill>
                            <a:srgbClr val="000000"/>
                          </a:solidFill>
                          <a:effectLst/>
                          <a:latin typeface="Calibri"/>
                        </a:rPr>
                        <a:t>MSOST.1.5</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93684">
                <a:tc>
                  <a:txBody>
                    <a:bodyPr/>
                    <a:lstStyle/>
                    <a:p>
                      <a:pPr algn="ctr" fontAlgn="ctr"/>
                      <a:r>
                        <a:rPr lang="fr-FR" sz="3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fr-FR" sz="300" b="0" i="0" u="none" strike="noStrike">
                          <a:solidFill>
                            <a:srgbClr val="000000"/>
                          </a:solidFill>
                          <a:effectLst/>
                          <a:latin typeface="Calibri"/>
                        </a:rPr>
                        <a:t>CT 4.2</a:t>
                      </a:r>
                    </a:p>
                  </a:txBody>
                  <a:tcPr marL="2244" marR="2244" marT="224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0"/>
                          </a:solidFill>
                          <a:effectLst/>
                          <a:latin typeface="Calibri"/>
                        </a:rPr>
                        <a:t>Appliquer les principes élémentaires de l’algorithmique et du codage à la résolution d’un problème simple.</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IP.2.3</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200" b="0" i="0" u="none" strike="noStrike">
                          <a:solidFill>
                            <a:srgbClr val="000000"/>
                          </a:solidFill>
                          <a:effectLst/>
                          <a:latin typeface="Calibri"/>
                        </a:rPr>
                        <a:t>3</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r h="47964">
                <a:tc rowSpan="6">
                  <a:txBody>
                    <a:bodyPr/>
                    <a:lstStyle/>
                    <a:p>
                      <a:pPr algn="ctr" fontAlgn="t"/>
                      <a:r>
                        <a:rPr lang="fr-FR" sz="300" b="1" i="0" u="none" strike="noStrike">
                          <a:solidFill>
                            <a:srgbClr val="000000"/>
                          </a:solidFill>
                          <a:effectLst/>
                          <a:latin typeface="Calibri"/>
                        </a:rPr>
                        <a:t>2 - les méthodes et outils pour apprendre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t"/>
                      <a:r>
                        <a:rPr lang="fr-FR" sz="300" b="1" i="0" u="none" strike="noStrike">
                          <a:solidFill>
                            <a:srgbClr val="000000"/>
                          </a:solidFill>
                          <a:effectLst/>
                          <a:latin typeface="Calibri"/>
                        </a:rPr>
                        <a:t>5</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Mobiliser des outils numériques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27"/>
                  </a:ext>
                </a:extLst>
              </a:tr>
              <a:tr h="81229">
                <a:tc vMerge="1">
                  <a:txBody>
                    <a:bodyPr/>
                    <a:lstStyle/>
                    <a:p>
                      <a:endParaRPr lang="fr-FR"/>
                    </a:p>
                  </a:txBody>
                  <a:tcPr/>
                </a:tc>
                <a:tc>
                  <a:txBody>
                    <a:bodyPr/>
                    <a:lstStyle/>
                    <a:p>
                      <a:pPr algn="ctr" fontAlgn="t"/>
                      <a:r>
                        <a:rPr lang="fr-FR" sz="300" b="0" i="0" u="none" strike="noStrike">
                          <a:solidFill>
                            <a:srgbClr val="000000"/>
                          </a:solidFill>
                          <a:effectLst/>
                          <a:latin typeface="Calibri"/>
                        </a:rPr>
                        <a:t>CT 5.1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Simuler numériquement la structure et/ou le comportement d’un objet.</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MSOST.2.2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8"/>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5.2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Organiser, structurer et stocker des ressources numériques.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ctr"/>
                      <a:r>
                        <a:rPr lang="fr-FR" sz="200" b="0" i="0" u="none" strike="noStrike">
                          <a:solidFill>
                            <a:srgbClr val="000000"/>
                          </a:solidFill>
                          <a:effectLst/>
                          <a:latin typeface="Calibri"/>
                        </a:rPr>
                        <a:t>DIC.1.6</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9"/>
                  </a:ext>
                </a:extLst>
              </a:tr>
              <a:tr h="81229">
                <a:tc vMerge="1">
                  <a:txBody>
                    <a:bodyPr/>
                    <a:lstStyle/>
                    <a:p>
                      <a:endParaRPr lang="fr-FR"/>
                    </a:p>
                  </a:txBody>
                  <a:tcPr/>
                </a:tc>
                <a:tc>
                  <a:txBody>
                    <a:bodyPr/>
                    <a:lstStyle/>
                    <a:p>
                      <a:pPr algn="ctr" fontAlgn="t"/>
                      <a:r>
                        <a:rPr lang="fr-FR" sz="300" b="0" i="0" u="none" strike="noStrike">
                          <a:solidFill>
                            <a:srgbClr val="000000"/>
                          </a:solidFill>
                          <a:effectLst/>
                          <a:latin typeface="Calibri"/>
                        </a:rPr>
                        <a:t>CT 5.3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Lire, utiliser et produire des représentations numériques d’objets.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OTSCIS.2.2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0"/>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5.4</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Piloter un système connecté localement ou à distance.</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IP.2.2</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200" b="0" i="0" u="none" strike="noStrike">
                          <a:solidFill>
                            <a:srgbClr val="000000"/>
                          </a:solidFill>
                          <a:effectLst/>
                          <a:latin typeface="Calibri"/>
                        </a:rPr>
                        <a:t>2</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1"/>
                  </a:ext>
                </a:extLst>
              </a:tr>
              <a:tr h="81229">
                <a:tc vMerge="1">
                  <a:txBody>
                    <a:bodyPr/>
                    <a:lstStyle/>
                    <a:p>
                      <a:endParaRPr lang="fr-FR"/>
                    </a:p>
                  </a:txBody>
                  <a:tcPr/>
                </a:tc>
                <a:tc>
                  <a:txBody>
                    <a:bodyPr/>
                    <a:lstStyle/>
                    <a:p>
                      <a:pPr algn="ctr" fontAlgn="t"/>
                      <a:r>
                        <a:rPr lang="fr-FR" sz="300" b="0" i="0" u="none" strike="noStrike">
                          <a:solidFill>
                            <a:srgbClr val="000000"/>
                          </a:solidFill>
                          <a:effectLst/>
                          <a:latin typeface="Calibri"/>
                        </a:rPr>
                        <a:t>CT 5.5</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0"/>
                          </a:solidFill>
                          <a:effectLst/>
                          <a:latin typeface="Calibri"/>
                        </a:rPr>
                        <a:t>Modifier ou paramétrer le fonctionnement d’un objet communicant.</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IP.2.3</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200" b="0" i="0" u="none" strike="noStrike">
                          <a:solidFill>
                            <a:srgbClr val="000000"/>
                          </a:solidFill>
                          <a:effectLst/>
                          <a:latin typeface="Calibri"/>
                        </a:rPr>
                        <a:t>4</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2"/>
                  </a:ext>
                </a:extLst>
              </a:tr>
              <a:tr h="120722">
                <a:tc>
                  <a:txBody>
                    <a:bodyPr/>
                    <a:lstStyle/>
                    <a:p>
                      <a:pPr algn="ctr" fontAlgn="t"/>
                      <a:r>
                        <a:rPr lang="fr-FR" sz="300" b="1" i="0" u="none" strike="noStrike">
                          <a:solidFill>
                            <a:srgbClr val="000000"/>
                          </a:solidFill>
                          <a:effectLst/>
                          <a:latin typeface="Calibri"/>
                        </a:rPr>
                        <a:t>3 - la formation de la personne et du citoyen</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r" fontAlgn="t"/>
                      <a:r>
                        <a:rPr lang="fr-FR" sz="300" b="1" i="0" u="none" strike="noStrike">
                          <a:solidFill>
                            <a:srgbClr val="000000"/>
                          </a:solidFill>
                          <a:effectLst/>
                          <a:latin typeface="Calibri"/>
                        </a:rPr>
                        <a:t>6</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Adopter un comportement éthique et responsable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33"/>
                  </a:ext>
                </a:extLst>
              </a:tr>
              <a:tr h="139404">
                <a:tc>
                  <a:txBody>
                    <a:bodyPr/>
                    <a:lstStyle/>
                    <a:p>
                      <a:pPr algn="ctr" fontAlgn="t"/>
                      <a:r>
                        <a:rPr lang="fr-FR" sz="300" b="1" i="0" u="none" strike="noStrike">
                          <a:solidFill>
                            <a:srgbClr val="000000"/>
                          </a:solidFill>
                          <a:effectLst/>
                          <a:latin typeface="Calibri"/>
                        </a:rPr>
                        <a:t>5 - les représentations du monde et l'activité humaine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t"/>
                      <a:r>
                        <a:rPr lang="fr-FR" sz="300" b="0" i="0" u="none" strike="noStrike">
                          <a:solidFill>
                            <a:srgbClr val="000000"/>
                          </a:solidFill>
                          <a:effectLst/>
                          <a:latin typeface="Calibri"/>
                        </a:rPr>
                        <a:t>CT 6.1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Développer les bonnes pratiques de l’usage des objets communicants.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OTSCIS.1.3</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0</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4"/>
                  </a:ext>
                </a:extLst>
              </a:tr>
              <a:tr h="81229">
                <a:tc>
                  <a:txBody>
                    <a:bodyPr/>
                    <a:lstStyle/>
                    <a:p>
                      <a:pPr algn="l" fontAlgn="t"/>
                      <a:r>
                        <a:rPr lang="fr-FR" sz="300" b="0"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ctr" fontAlgn="t"/>
                      <a:r>
                        <a:rPr lang="fr-FR" sz="300" b="0" i="0" u="none" strike="noStrike">
                          <a:solidFill>
                            <a:srgbClr val="000000"/>
                          </a:solidFill>
                          <a:effectLst/>
                          <a:latin typeface="Calibri"/>
                        </a:rPr>
                        <a:t>CT 6.2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0"/>
                          </a:solidFill>
                          <a:effectLst/>
                          <a:latin typeface="Calibri"/>
                        </a:rPr>
                        <a:t>Analyser l’impact environnemental d’un objet et de ses constituants.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0</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5"/>
                  </a:ext>
                </a:extLst>
              </a:tr>
              <a:tr h="47964">
                <a:tc>
                  <a:txBody>
                    <a:bodyPr/>
                    <a:lstStyle/>
                    <a:p>
                      <a:pPr algn="l" fontAlgn="t"/>
                      <a:r>
                        <a:rPr lang="fr-FR" sz="300" b="0"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ctr" fontAlgn="t"/>
                      <a:r>
                        <a:rPr lang="fr-FR" sz="300" b="0" i="0" u="none" strike="noStrike">
                          <a:solidFill>
                            <a:srgbClr val="000000"/>
                          </a:solidFill>
                          <a:effectLst/>
                          <a:latin typeface="Calibri"/>
                        </a:rPr>
                        <a:t>CT 6.3</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0"/>
                          </a:solidFill>
                          <a:effectLst/>
                          <a:latin typeface="Calibri"/>
                        </a:rPr>
                        <a:t>Analyser le cycle de vie d’un objet.</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0</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6"/>
                  </a:ext>
                </a:extLst>
              </a:tr>
              <a:tr h="47964">
                <a:tc rowSpan="3">
                  <a:txBody>
                    <a:bodyPr/>
                    <a:lstStyle/>
                    <a:p>
                      <a:pPr algn="ctr" fontAlgn="t"/>
                      <a:r>
                        <a:rPr lang="fr-FR" sz="300" b="1" i="0" u="none" strike="noStrike">
                          <a:solidFill>
                            <a:srgbClr val="000000"/>
                          </a:solidFill>
                          <a:effectLst/>
                          <a:latin typeface="Calibri"/>
                        </a:rPr>
                        <a:t>5 - les représentations du monde et l'activité humaine</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t"/>
                      <a:r>
                        <a:rPr lang="fr-FR" sz="300" b="1" i="0" u="none" strike="noStrike">
                          <a:solidFill>
                            <a:srgbClr val="000000"/>
                          </a:solidFill>
                          <a:effectLst/>
                          <a:latin typeface="Calibri"/>
                        </a:rPr>
                        <a:t>7</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a:txBody>
                    <a:bodyPr/>
                    <a:lstStyle/>
                    <a:p>
                      <a:pPr algn="l" fontAlgn="t"/>
                      <a:r>
                        <a:rPr lang="fr-FR" sz="300" b="1" i="0" u="none" strike="noStrike">
                          <a:solidFill>
                            <a:srgbClr val="000000"/>
                          </a:solidFill>
                          <a:effectLst/>
                          <a:latin typeface="Calibri"/>
                        </a:rPr>
                        <a:t>Se situer dans l’espace et dans le temps</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AEEF3"/>
                    </a:solidFill>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37"/>
                  </a:ext>
                </a:extLst>
              </a:tr>
              <a:tr h="47964">
                <a:tc vMerge="1">
                  <a:txBody>
                    <a:bodyPr/>
                    <a:lstStyle/>
                    <a:p>
                      <a:endParaRPr lang="fr-FR"/>
                    </a:p>
                  </a:txBody>
                  <a:tcPr/>
                </a:tc>
                <a:tc>
                  <a:txBody>
                    <a:bodyPr/>
                    <a:lstStyle/>
                    <a:p>
                      <a:pPr algn="ctr" fontAlgn="t"/>
                      <a:r>
                        <a:rPr lang="fr-FR" sz="300" b="0" i="0" u="none" strike="noStrike">
                          <a:solidFill>
                            <a:srgbClr val="000000"/>
                          </a:solidFill>
                          <a:effectLst/>
                          <a:latin typeface="Calibri"/>
                        </a:rPr>
                        <a:t>CT 7.1</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t"/>
                      <a:r>
                        <a:rPr lang="fr-FR" sz="300" b="0" i="0" u="none" strike="noStrike">
                          <a:solidFill>
                            <a:srgbClr val="00000A"/>
                          </a:solidFill>
                          <a:effectLst/>
                          <a:latin typeface="Calibri"/>
                        </a:rPr>
                        <a:t>Regrouper des objets en familles et lignées.</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0</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8"/>
                  </a:ext>
                </a:extLst>
              </a:tr>
              <a:tr h="120722">
                <a:tc vMerge="1">
                  <a:txBody>
                    <a:bodyPr/>
                    <a:lstStyle/>
                    <a:p>
                      <a:endParaRPr lang="fr-FR"/>
                    </a:p>
                  </a:txBody>
                  <a:tcPr/>
                </a:tc>
                <a:tc>
                  <a:txBody>
                    <a:bodyPr/>
                    <a:lstStyle/>
                    <a:p>
                      <a:pPr algn="ctr" fontAlgn="t"/>
                      <a:r>
                        <a:rPr lang="fr-FR" sz="300" b="0" i="0" u="none" strike="noStrike">
                          <a:solidFill>
                            <a:srgbClr val="000000"/>
                          </a:solidFill>
                          <a:effectLst/>
                          <a:latin typeface="Calibri"/>
                        </a:rPr>
                        <a:t>CT 7.2</a:t>
                      </a:r>
                    </a:p>
                  </a:txBody>
                  <a:tcPr marL="2244"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t"/>
                      <a:r>
                        <a:rPr lang="fr-FR" sz="300" b="0" i="0" u="none" strike="noStrike">
                          <a:solidFill>
                            <a:srgbClr val="00000A"/>
                          </a:solidFill>
                          <a:effectLst/>
                          <a:latin typeface="Calibri"/>
                        </a:rPr>
                        <a:t>Relier les évolutions technologiques aux inventions et innovations qui marquent des ruptures dans les solutions techniques. </a:t>
                      </a:r>
                    </a:p>
                  </a:txBody>
                  <a:tcPr marL="20195" marR="2244" marT="224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DAEEF3"/>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OTSCIS.1.2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0</a:t>
                      </a:r>
                    </a:p>
                  </a:txBody>
                  <a:tcPr marL="2244" marR="2244" marT="2244"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9"/>
                  </a:ext>
                </a:extLst>
              </a:tr>
              <a:tr h="47964">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fr-FR" sz="300" b="0" i="0" u="none" strike="noStrike">
                        <a:solidFill>
                          <a:srgbClr val="000000"/>
                        </a:solidFill>
                        <a:effectLst/>
                        <a:latin typeface="Calibri"/>
                      </a:endParaRPr>
                    </a:p>
                  </a:txBody>
                  <a:tcPr marL="2244" marR="2244" marT="2244"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5">
                  <a:txBody>
                    <a:bodyPr/>
                    <a:lstStyle/>
                    <a:p>
                      <a:pPr algn="ctr" fontAlgn="t"/>
                      <a:r>
                        <a:rPr lang="fr-FR" sz="200" b="1" i="0" u="none" strike="noStrike">
                          <a:solidFill>
                            <a:srgbClr val="000000"/>
                          </a:solidFill>
                          <a:effectLst/>
                          <a:latin typeface="Calibri"/>
                        </a:rPr>
                        <a:t> </a:t>
                      </a:r>
                    </a:p>
                  </a:txBody>
                  <a:tcPr marL="2244" marR="2244" marT="2244"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40"/>
                  </a:ext>
                </a:extLst>
              </a:tr>
              <a:tr h="120722">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1.5</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fr-FR" sz="300" b="0" i="0" u="none" strike="noStrike">
                          <a:solidFill>
                            <a:srgbClr val="00000A"/>
                          </a:solidFill>
                          <a:effectLst/>
                          <a:latin typeface="Calibri"/>
                        </a:rPr>
                        <a:t>Respecter une procédure de travail garantissant un résultat en respectant les règles de sécurité et d’utilisation des outils mis à disposition.</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3</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1"/>
                  </a:ext>
                </a:extLst>
              </a:tr>
              <a:tr h="93684">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1.6</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fr-FR" sz="300" b="0" i="0" u="none" strike="noStrike">
                          <a:solidFill>
                            <a:srgbClr val="00000A"/>
                          </a:solidFill>
                          <a:effectLst/>
                          <a:latin typeface="Calibri"/>
                        </a:rPr>
                        <a:t>Analyser le fonctionnement et la structure d’un objet, identifier les entrées et sorties.</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MSOST.1.3</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5</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2"/>
                  </a:ext>
                </a:extLst>
              </a:tr>
              <a:tr h="93684">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1.7</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300" b="0" i="0" u="none" strike="noStrike">
                          <a:solidFill>
                            <a:srgbClr val="00000A"/>
                          </a:solidFill>
                          <a:effectLst/>
                          <a:latin typeface="Calibri"/>
                        </a:rPr>
                        <a:t>Interpréter des résultats expérimentaux, en tirer une conclusion et la communiquer en argumentant.</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MSOST.1.7</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4</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3"/>
                  </a:ext>
                </a:extLst>
              </a:tr>
              <a:tr h="93684">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1.8</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fr-FR" sz="300" b="0" i="0" u="none" strike="noStrike">
                          <a:solidFill>
                            <a:srgbClr val="00000A"/>
                          </a:solidFill>
                          <a:effectLst/>
                          <a:latin typeface="Calibri"/>
                        </a:rPr>
                        <a:t>Utiliser une modélisation pour comprendre, formaliser, partager, construire, investiguer, prouver.</a:t>
                      </a:r>
                    </a:p>
                  </a:txBody>
                  <a:tcPr marL="2244" marR="2244" marT="2244"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MSOST.2.1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2</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x</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4"/>
                  </a:ext>
                </a:extLst>
              </a:tr>
              <a:tr h="123415">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5.6</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fr-FR" sz="300" b="0" i="0" u="none" strike="noStrike">
                          <a:solidFill>
                            <a:srgbClr val="000000"/>
                          </a:solidFill>
                          <a:effectLst/>
                          <a:latin typeface="Calibri"/>
                        </a:rPr>
                        <a:t>Comprendre le fonctionnement d’un réseau informatique.</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IP.1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300" b="0" i="0" u="none" strike="noStrike">
                          <a:solidFill>
                            <a:srgbClr val="000000"/>
                          </a:solidFill>
                          <a:effectLst/>
                          <a:latin typeface="Calibri"/>
                        </a:rPr>
                        <a:t>0</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5"/>
                  </a:ext>
                </a:extLst>
              </a:tr>
              <a:tr h="139404">
                <a:tc>
                  <a:txBody>
                    <a:bodyPr/>
                    <a:lstStyle/>
                    <a:p>
                      <a:pPr algn="l" fontAlgn="b"/>
                      <a:endParaRPr lang="fr-FR" sz="300" b="0" i="0" u="none" strike="noStrike">
                        <a:solidFill>
                          <a:srgbClr val="000000"/>
                        </a:solidFill>
                        <a:effectLst/>
                        <a:latin typeface="Calibri"/>
                      </a:endParaRPr>
                    </a:p>
                  </a:txBody>
                  <a:tcPr marL="2244" marR="2244" marT="2244"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fr-FR" sz="300" b="0" i="0" u="none" strike="noStrike">
                          <a:solidFill>
                            <a:srgbClr val="000000"/>
                          </a:solidFill>
                          <a:effectLst/>
                          <a:latin typeface="Calibri"/>
                        </a:rPr>
                        <a:t>CS 5.7</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just" fontAlgn="ctr"/>
                      <a:r>
                        <a:rPr lang="fr-FR" sz="300" b="0" i="0" u="none" strike="noStrike">
                          <a:solidFill>
                            <a:srgbClr val="000000"/>
                          </a:solidFill>
                          <a:effectLst/>
                          <a:latin typeface="Calibri"/>
                        </a:rPr>
                        <a:t>Analyser le comportement attendu d’un système réel et décomposer le problème posé en sous-problèmes afin de structurer un programme de commande.</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2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IP.2.1</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ctr" fontAlgn="ctr"/>
                      <a:r>
                        <a:rPr lang="fr-FR" sz="300" b="0" i="0" u="none" strike="noStrike">
                          <a:solidFill>
                            <a:srgbClr val="000000"/>
                          </a:solidFill>
                          <a:effectLst/>
                          <a:latin typeface="Calibri"/>
                        </a:rPr>
                        <a:t>0</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FR" sz="300" b="0" i="0" u="none" strike="noStrike" dirty="0">
                          <a:solidFill>
                            <a:srgbClr val="000000"/>
                          </a:solidFill>
                          <a:effectLst/>
                          <a:latin typeface="Calibri"/>
                        </a:rPr>
                        <a:t> </a:t>
                      </a:r>
                    </a:p>
                  </a:txBody>
                  <a:tcPr marL="2244" marR="2244" marT="224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6"/>
                  </a:ext>
                </a:extLst>
              </a:tr>
            </a:tbl>
          </a:graphicData>
        </a:graphic>
      </p:graphicFrame>
      <p:sp>
        <p:nvSpPr>
          <p:cNvPr id="5" name="Rectangle à coins arrondis 4"/>
          <p:cNvSpPr>
            <a:spLocks noChangeArrowheads="1"/>
          </p:cNvSpPr>
          <p:nvPr/>
        </p:nvSpPr>
        <p:spPr bwMode="auto">
          <a:xfrm>
            <a:off x="155575" y="3644900"/>
            <a:ext cx="1900238" cy="1944688"/>
          </a:xfrm>
          <a:prstGeom prst="wedgeRoundRectCallout">
            <a:avLst>
              <a:gd name="adj1" fmla="val 254509"/>
              <a:gd name="adj2" fmla="val -103579"/>
              <a:gd name="adj3" fmla="val 16667"/>
            </a:avLst>
          </a:prstGeom>
          <a:gradFill rotWithShape="1">
            <a:gsLst>
              <a:gs pos="0">
                <a:srgbClr val="3F80CD"/>
              </a:gs>
              <a:gs pos="100000">
                <a:srgbClr val="9BC1FF"/>
              </a:gs>
            </a:gsLst>
            <a:lin ang="16200000"/>
          </a:gradFill>
          <a:ln w="9525">
            <a:solidFill>
              <a:srgbClr val="4A7EBB"/>
            </a:solidFill>
            <a:miter lim="800000"/>
            <a:headEnd/>
            <a:tailEnd/>
          </a:ln>
          <a:effectLst>
            <a:outerShdw blurRad="40000" dist="23000" dir="5400000" rotWithShape="0">
              <a:srgbClr val="000000">
                <a:alpha val="34999"/>
              </a:srgbClr>
            </a:outerShdw>
          </a:effectLst>
        </p:spPr>
        <p:txBody>
          <a:bodyPr anchor="ctr"/>
          <a:lstStyle/>
          <a:p>
            <a:pPr algn="ctr"/>
            <a:r>
              <a:rPr lang="fr-FR">
                <a:solidFill>
                  <a:srgbClr val="FFFFFF"/>
                </a:solidFill>
              </a:rPr>
              <a:t>L</a:t>
            </a:r>
            <a:r>
              <a:rPr lang="ja-JP" altLang="fr-FR">
                <a:solidFill>
                  <a:srgbClr val="FFFFFF"/>
                </a:solidFill>
              </a:rPr>
              <a:t>’</a:t>
            </a:r>
            <a:r>
              <a:rPr lang="fr-FR">
                <a:solidFill>
                  <a:srgbClr val="FFFFFF"/>
                </a:solidFill>
              </a:rPr>
              <a:t>occurrence de traitement de la compétence qui garantit l</a:t>
            </a:r>
            <a:r>
              <a:rPr lang="ja-JP" altLang="fr-FR">
                <a:solidFill>
                  <a:srgbClr val="FFFFFF"/>
                </a:solidFill>
              </a:rPr>
              <a:t>’</a:t>
            </a:r>
            <a:r>
              <a:rPr lang="fr-FR">
                <a:solidFill>
                  <a:srgbClr val="FFFFFF"/>
                </a:solidFill>
              </a:rPr>
              <a:t>approche spiralaire</a:t>
            </a:r>
          </a:p>
        </p:txBody>
      </p:sp>
    </p:spTree>
    <p:extLst>
      <p:ext uri="{BB962C8B-B14F-4D97-AF65-F5344CB8AC3E}">
        <p14:creationId xmlns:p14="http://schemas.microsoft.com/office/powerpoint/2010/main" val="420760713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827088" y="1773238"/>
            <a:ext cx="7772400" cy="1362075"/>
          </a:xfrm>
        </p:spPr>
        <p:txBody>
          <a:bodyPr/>
          <a:lstStyle/>
          <a:p>
            <a:r>
              <a:rPr lang="fr-FR" sz="2000" cap="none">
                <a:latin typeface="Calibri" charset="0"/>
              </a:rPr>
              <a:t>UN EXEMPLE DE L</a:t>
            </a:r>
            <a:r>
              <a:rPr lang="ja-JP" altLang="fr-FR" sz="2000" cap="none">
                <a:latin typeface="Calibri" charset="0"/>
              </a:rPr>
              <a:t>’</a:t>
            </a:r>
            <a:r>
              <a:rPr lang="fr-FR" sz="2000" cap="none">
                <a:latin typeface="Calibri" charset="0"/>
              </a:rPr>
              <a:t> OCCURRENCE SPIRALAIRE</a:t>
            </a:r>
          </a:p>
        </p:txBody>
      </p:sp>
      <p:sp>
        <p:nvSpPr>
          <p:cNvPr id="3" name="Espace réservé du texte 2"/>
          <p:cNvSpPr>
            <a:spLocks noGrp="1"/>
          </p:cNvSpPr>
          <p:nvPr>
            <p:ph type="body" idx="1"/>
          </p:nvPr>
        </p:nvSpPr>
        <p:spPr>
          <a:xfrm>
            <a:off x="900113" y="2565400"/>
            <a:ext cx="7666037" cy="2465388"/>
          </a:xfrm>
        </p:spPr>
        <p:txBody>
          <a:bodyPr/>
          <a:lstStyle/>
          <a:p>
            <a:r>
              <a:rPr lang="fr-FR" b="1">
                <a:solidFill>
                  <a:srgbClr val="376092"/>
                </a:solidFill>
                <a:latin typeface="Calibri" charset="0"/>
              </a:rPr>
              <a:t>DS 4: Les systèmes naturels et les systèmes techniques</a:t>
            </a:r>
          </a:p>
          <a:p>
            <a:r>
              <a:rPr lang="fr-FR">
                <a:solidFill>
                  <a:srgbClr val="898989"/>
                </a:solidFill>
                <a:latin typeface="Calibri" charset="0"/>
              </a:rPr>
              <a:t>	- </a:t>
            </a:r>
            <a:r>
              <a:rPr lang="fr-FR">
                <a:solidFill>
                  <a:schemeClr val="tx1"/>
                </a:solidFill>
                <a:latin typeface="Calibri" charset="0"/>
              </a:rPr>
              <a:t>CT 2 Concevoir, créer, réaliser</a:t>
            </a:r>
            <a:r>
              <a:rPr lang="fr-FR">
                <a:solidFill>
                  <a:srgbClr val="898989"/>
                </a:solidFill>
                <a:latin typeface="Calibri" charset="0"/>
              </a:rPr>
              <a:t>,</a:t>
            </a:r>
          </a:p>
          <a:p>
            <a:pPr marL="1257300" lvl="2" indent="-342900">
              <a:buFont typeface="Arial" charset="0"/>
              <a:buChar char="•"/>
            </a:pPr>
            <a:r>
              <a:rPr lang="fr-FR" sz="2000">
                <a:solidFill>
                  <a:srgbClr val="898989"/>
                </a:solidFill>
                <a:latin typeface="Calibri" charset="0"/>
              </a:rPr>
              <a:t>CT24 associer des solutions techniques à des fonctions </a:t>
            </a:r>
          </a:p>
          <a:p>
            <a:r>
              <a:rPr lang="fr-FR">
                <a:solidFill>
                  <a:srgbClr val="898989"/>
                </a:solidFill>
                <a:latin typeface="Calibri" charset="0"/>
              </a:rPr>
              <a:t>			MOST 1.2                           		Occurrence 5 fois</a:t>
            </a:r>
          </a:p>
          <a:p>
            <a:pPr marL="1257300" lvl="2" indent="-342900">
              <a:buFont typeface="Arial" charset="0"/>
              <a:buChar char="•"/>
            </a:pPr>
            <a:r>
              <a:rPr lang="fr-FR" sz="2000">
                <a:solidFill>
                  <a:srgbClr val="898989"/>
                </a:solidFill>
                <a:latin typeface="Calibri" charset="0"/>
              </a:rPr>
              <a:t>CT26 réaliser de manière collaborative le prototype de tout ou partie d</a:t>
            </a:r>
            <a:r>
              <a:rPr lang="ja-JP" altLang="fr-FR" sz="2000">
                <a:solidFill>
                  <a:srgbClr val="898989"/>
                </a:solidFill>
                <a:latin typeface="Calibri" charset="0"/>
              </a:rPr>
              <a:t>’</a:t>
            </a:r>
            <a:r>
              <a:rPr lang="fr-FR" sz="2000">
                <a:solidFill>
                  <a:srgbClr val="898989"/>
                </a:solidFill>
                <a:latin typeface="Calibri" charset="0"/>
              </a:rPr>
              <a:t>un objet pour valider une solution </a:t>
            </a:r>
          </a:p>
          <a:p>
            <a:pPr marL="1257300" lvl="2" indent="-342900"/>
            <a:r>
              <a:rPr lang="fr-FR" sz="2000">
                <a:solidFill>
                  <a:srgbClr val="898989"/>
                </a:solidFill>
                <a:latin typeface="Calibri" charset="0"/>
              </a:rPr>
              <a:t>	(DIC 2.1 et MSOST 1.1) 		Occurrence 2 fois</a:t>
            </a:r>
          </a:p>
        </p:txBody>
      </p:sp>
      <p:pic>
        <p:nvPicPr>
          <p:cNvPr id="37892" name="Picture 3" descr="Afficher l'image d'origin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7308850" y="1844675"/>
            <a:ext cx="1222375" cy="1223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4275375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258888" y="549275"/>
            <a:ext cx="7200900" cy="647700"/>
          </a:xfrm>
        </p:spPr>
        <p:txBody>
          <a:bodyPr/>
          <a:lstStyle/>
          <a:p>
            <a:pPr eaLnBrk="1" hangingPunct="1"/>
            <a:r>
              <a:rPr lang="fr-FR" sz="2000" cap="none">
                <a:latin typeface="Calibri" charset="0"/>
              </a:rPr>
              <a:t>QUE GARDE T</a:t>
            </a:r>
            <a:r>
              <a:rPr lang="ja-JP" altLang="fr-FR" sz="2000" cap="none">
                <a:latin typeface="Calibri" charset="0"/>
              </a:rPr>
              <a:t>’</a:t>
            </a:r>
            <a:r>
              <a:rPr lang="fr-FR" sz="2000" cap="none">
                <a:latin typeface="Calibri" charset="0"/>
              </a:rPr>
              <a:t>ON DU PASSÉ ? </a:t>
            </a:r>
            <a:br>
              <a:rPr lang="fr-FR" sz="2000" cap="none">
                <a:latin typeface="Calibri" charset="0"/>
              </a:rPr>
            </a:br>
            <a:endParaRPr lang="fr-FR" sz="2000" cap="none">
              <a:latin typeface="Calibri" charset="0"/>
            </a:endParaRPr>
          </a:p>
        </p:txBody>
      </p:sp>
      <p:sp>
        <p:nvSpPr>
          <p:cNvPr id="3" name="Espace réservé du texte 2"/>
          <p:cNvSpPr>
            <a:spLocks noGrp="1"/>
          </p:cNvSpPr>
          <p:nvPr>
            <p:ph type="body" idx="1"/>
          </p:nvPr>
        </p:nvSpPr>
        <p:spPr>
          <a:xfrm>
            <a:off x="1042988" y="1125538"/>
            <a:ext cx="7772400" cy="2374900"/>
          </a:xfrm>
        </p:spPr>
        <p:txBody>
          <a:bodyPr/>
          <a:lstStyle/>
          <a:p>
            <a:pPr eaLnBrk="1" hangingPunct="1"/>
            <a:r>
              <a:rPr lang="fr-FR" sz="1800" b="1">
                <a:solidFill>
                  <a:srgbClr val="898989"/>
                </a:solidFill>
                <a:latin typeface="Calibri" charset="0"/>
              </a:rPr>
              <a:t>Pour l</a:t>
            </a:r>
            <a:r>
              <a:rPr lang="ja-JP" altLang="fr-FR" sz="1800" b="1">
                <a:solidFill>
                  <a:srgbClr val="898989"/>
                </a:solidFill>
                <a:latin typeface="Calibri" charset="0"/>
              </a:rPr>
              <a:t>’</a:t>
            </a:r>
            <a:r>
              <a:rPr lang="fr-FR" sz="1800" b="1">
                <a:solidFill>
                  <a:srgbClr val="898989"/>
                </a:solidFill>
                <a:latin typeface="Calibri" charset="0"/>
              </a:rPr>
              <a:t>essentiel les activités proposées sur les supports existants peuvent être conservées. </a:t>
            </a:r>
          </a:p>
          <a:p>
            <a:pPr eaLnBrk="1" hangingPunct="1"/>
            <a:r>
              <a:rPr lang="fr-FR" sz="1800">
                <a:solidFill>
                  <a:srgbClr val="898989"/>
                </a:solidFill>
                <a:latin typeface="Calibri" charset="0"/>
              </a:rPr>
              <a:t>Les supports peuvent être réintroduits de manière cyclique en fonction de l</a:t>
            </a:r>
            <a:r>
              <a:rPr lang="ja-JP" altLang="fr-FR" sz="1800">
                <a:solidFill>
                  <a:srgbClr val="898989"/>
                </a:solidFill>
                <a:latin typeface="Calibri" charset="0"/>
              </a:rPr>
              <a:t>’</a:t>
            </a:r>
            <a:r>
              <a:rPr lang="fr-FR" sz="1800">
                <a:solidFill>
                  <a:srgbClr val="898989"/>
                </a:solidFill>
                <a:latin typeface="Calibri" charset="0"/>
              </a:rPr>
              <a:t>augmentation de la complexité de nouveaux apports.</a:t>
            </a:r>
          </a:p>
          <a:p>
            <a:pPr eaLnBrk="1" hangingPunct="1"/>
            <a:r>
              <a:rPr lang="fr-FR" sz="1800">
                <a:solidFill>
                  <a:srgbClr val="898989"/>
                </a:solidFill>
                <a:latin typeface="Calibri" charset="0"/>
              </a:rPr>
              <a:t>Il convient d</a:t>
            </a:r>
            <a:r>
              <a:rPr lang="ja-JP" altLang="fr-FR" sz="1800">
                <a:solidFill>
                  <a:srgbClr val="898989"/>
                </a:solidFill>
                <a:latin typeface="Calibri" charset="0"/>
              </a:rPr>
              <a:t>’</a:t>
            </a:r>
            <a:r>
              <a:rPr lang="fr-FR" sz="1800">
                <a:solidFill>
                  <a:srgbClr val="898989"/>
                </a:solidFill>
                <a:latin typeface="Calibri" charset="0"/>
              </a:rPr>
              <a:t>en faire une relecture et peut être une adaptation en fonction des principaux critères suivants en dégageant à chaque fois les potentialités par rapport à:</a:t>
            </a:r>
            <a:endParaRPr lang="fr-FR">
              <a:solidFill>
                <a:srgbClr val="898989"/>
              </a:solidFill>
              <a:latin typeface="Calibri" charset="0"/>
            </a:endParaRPr>
          </a:p>
        </p:txBody>
      </p:sp>
    </p:spTree>
    <p:extLst>
      <p:ext uri="{BB962C8B-B14F-4D97-AF65-F5344CB8AC3E}">
        <p14:creationId xmlns:p14="http://schemas.microsoft.com/office/powerpoint/2010/main" val="318351800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258888" y="549275"/>
            <a:ext cx="7200900" cy="647700"/>
          </a:xfrm>
        </p:spPr>
        <p:txBody>
          <a:bodyPr/>
          <a:lstStyle/>
          <a:p>
            <a:pPr eaLnBrk="1" hangingPunct="1"/>
            <a:r>
              <a:rPr lang="fr-FR" sz="2000" cap="none">
                <a:latin typeface="Calibri" charset="0"/>
              </a:rPr>
              <a:t>QUE GARDE T</a:t>
            </a:r>
            <a:r>
              <a:rPr lang="ja-JP" altLang="fr-FR" sz="2000" cap="none">
                <a:latin typeface="Calibri" charset="0"/>
              </a:rPr>
              <a:t>’</a:t>
            </a:r>
            <a:r>
              <a:rPr lang="fr-FR" sz="2000" cap="none">
                <a:latin typeface="Calibri" charset="0"/>
              </a:rPr>
              <a:t>ON DU PASSÉ ? </a:t>
            </a:r>
            <a:br>
              <a:rPr lang="fr-FR" sz="2000" cap="none">
                <a:latin typeface="Calibri" charset="0"/>
              </a:rPr>
            </a:br>
            <a:endParaRPr lang="fr-FR" sz="2000" cap="none">
              <a:latin typeface="Calibri" charset="0"/>
            </a:endParaRPr>
          </a:p>
        </p:txBody>
      </p:sp>
      <p:sp>
        <p:nvSpPr>
          <p:cNvPr id="3" name="Espace réservé du texte 2"/>
          <p:cNvSpPr>
            <a:spLocks noGrp="1"/>
          </p:cNvSpPr>
          <p:nvPr>
            <p:ph type="body" idx="1"/>
          </p:nvPr>
        </p:nvSpPr>
        <p:spPr>
          <a:xfrm>
            <a:off x="1042988" y="1125538"/>
            <a:ext cx="7772400" cy="4608512"/>
          </a:xfrm>
        </p:spPr>
        <p:txBody>
          <a:bodyPr/>
          <a:lstStyle/>
          <a:p>
            <a:pPr eaLnBrk="1" hangingPunct="1"/>
            <a:r>
              <a:rPr lang="fr-FR" sz="1800" b="1">
                <a:solidFill>
                  <a:srgbClr val="898989"/>
                </a:solidFill>
                <a:latin typeface="Calibri" charset="0"/>
              </a:rPr>
              <a:t>Pour l</a:t>
            </a:r>
            <a:r>
              <a:rPr lang="ja-JP" altLang="fr-FR" sz="1800" b="1">
                <a:solidFill>
                  <a:srgbClr val="898989"/>
                </a:solidFill>
                <a:latin typeface="Calibri" charset="0"/>
              </a:rPr>
              <a:t>’</a:t>
            </a:r>
            <a:r>
              <a:rPr lang="fr-FR" sz="1800" b="1">
                <a:solidFill>
                  <a:srgbClr val="898989"/>
                </a:solidFill>
                <a:latin typeface="Calibri" charset="0"/>
              </a:rPr>
              <a:t>essentiel les activités proposées sur les supports existants peuvent être conservées. </a:t>
            </a:r>
          </a:p>
          <a:p>
            <a:pPr eaLnBrk="1" hangingPunct="1"/>
            <a:r>
              <a:rPr lang="fr-FR" sz="1800">
                <a:solidFill>
                  <a:srgbClr val="898989"/>
                </a:solidFill>
                <a:latin typeface="Calibri" charset="0"/>
              </a:rPr>
              <a:t>Les supports peuvent être réintroduits de manière cyclique en fonction de l</a:t>
            </a:r>
            <a:r>
              <a:rPr lang="ja-JP" altLang="fr-FR" sz="1800">
                <a:solidFill>
                  <a:srgbClr val="898989"/>
                </a:solidFill>
                <a:latin typeface="Calibri" charset="0"/>
              </a:rPr>
              <a:t>’</a:t>
            </a:r>
            <a:r>
              <a:rPr lang="fr-FR" sz="1800">
                <a:solidFill>
                  <a:srgbClr val="898989"/>
                </a:solidFill>
                <a:latin typeface="Calibri" charset="0"/>
              </a:rPr>
              <a:t>augmentation de la complexité de nouveaux apports.</a:t>
            </a:r>
          </a:p>
          <a:p>
            <a:pPr eaLnBrk="1" hangingPunct="1"/>
            <a:r>
              <a:rPr lang="fr-FR" sz="1800">
                <a:solidFill>
                  <a:srgbClr val="898989"/>
                </a:solidFill>
                <a:latin typeface="Calibri" charset="0"/>
              </a:rPr>
              <a:t>Il convient d</a:t>
            </a:r>
            <a:r>
              <a:rPr lang="ja-JP" altLang="fr-FR" sz="1800">
                <a:solidFill>
                  <a:srgbClr val="898989"/>
                </a:solidFill>
                <a:latin typeface="Calibri" charset="0"/>
              </a:rPr>
              <a:t>’</a:t>
            </a:r>
            <a:r>
              <a:rPr lang="fr-FR" sz="1800">
                <a:solidFill>
                  <a:srgbClr val="898989"/>
                </a:solidFill>
                <a:latin typeface="Calibri" charset="0"/>
              </a:rPr>
              <a:t>en faire une relecture et peut être une adaptation en fonction des principaux critères suivants en dégageant à chaque fois les potentialités par rapport à:</a:t>
            </a:r>
          </a:p>
          <a:p>
            <a:pPr eaLnBrk="1" hangingPunct="1">
              <a:buFont typeface="Arial" charset="0"/>
              <a:buChar char="•"/>
            </a:pPr>
            <a:r>
              <a:rPr lang="fr-FR" sz="1800">
                <a:solidFill>
                  <a:srgbClr val="898989"/>
                </a:solidFill>
                <a:latin typeface="Calibri" charset="0"/>
              </a:rPr>
              <a:t>Les domaines du socle</a:t>
            </a:r>
          </a:p>
          <a:p>
            <a:pPr eaLnBrk="1" hangingPunct="1">
              <a:buFont typeface="Arial" charset="0"/>
              <a:buChar char="•"/>
            </a:pPr>
            <a:r>
              <a:rPr lang="fr-FR" sz="1800">
                <a:solidFill>
                  <a:srgbClr val="898989"/>
                </a:solidFill>
                <a:latin typeface="Calibri" charset="0"/>
              </a:rPr>
              <a:t>Les compétences technologiques déployées</a:t>
            </a:r>
          </a:p>
          <a:p>
            <a:pPr eaLnBrk="1" hangingPunct="1">
              <a:buFont typeface="Arial" charset="0"/>
              <a:buChar char="•"/>
            </a:pPr>
            <a:r>
              <a:rPr lang="fr-FR" sz="1800">
                <a:solidFill>
                  <a:srgbClr val="898989"/>
                </a:solidFill>
                <a:latin typeface="Calibri" charset="0"/>
              </a:rPr>
              <a:t>Les quatre thématiques technologiques proposées</a:t>
            </a:r>
          </a:p>
          <a:p>
            <a:pPr eaLnBrk="1" hangingPunct="1">
              <a:buFont typeface="Arial" charset="0"/>
              <a:buChar char="•"/>
            </a:pPr>
            <a:r>
              <a:rPr lang="fr-FR" sz="1800">
                <a:solidFill>
                  <a:srgbClr val="898989"/>
                </a:solidFill>
                <a:latin typeface="Calibri" charset="0"/>
              </a:rPr>
              <a:t>Le caractère disciplinaire ou trans – disciplinaire</a:t>
            </a:r>
          </a:p>
          <a:p>
            <a:pPr eaLnBrk="1" hangingPunct="1">
              <a:buFont typeface="Arial" charset="0"/>
              <a:buChar char="•"/>
            </a:pPr>
            <a:r>
              <a:rPr lang="fr-FR" sz="1800">
                <a:solidFill>
                  <a:srgbClr val="898989"/>
                </a:solidFill>
                <a:latin typeface="Calibri" charset="0"/>
              </a:rPr>
              <a:t>La dimension de projet éventuellement qui peut être retenue comme modalité</a:t>
            </a:r>
          </a:p>
          <a:p>
            <a:pPr eaLnBrk="1" hangingPunct="1"/>
            <a:endParaRPr lang="fr-FR">
              <a:solidFill>
                <a:srgbClr val="898989"/>
              </a:solidFill>
              <a:latin typeface="Calibri" charset="0"/>
            </a:endParaRPr>
          </a:p>
        </p:txBody>
      </p:sp>
    </p:spTree>
    <p:extLst>
      <p:ext uri="{BB962C8B-B14F-4D97-AF65-F5344CB8AC3E}">
        <p14:creationId xmlns:p14="http://schemas.microsoft.com/office/powerpoint/2010/main" val="236401482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331913" y="549275"/>
            <a:ext cx="7272337" cy="574675"/>
          </a:xfrm>
        </p:spPr>
        <p:txBody>
          <a:bodyPr/>
          <a:lstStyle/>
          <a:p>
            <a:r>
              <a:rPr lang="fr-FR" sz="2400" cap="none">
                <a:latin typeface="Calibri" charset="0"/>
              </a:rPr>
              <a:t>LES EPI ET L</a:t>
            </a:r>
            <a:r>
              <a:rPr lang="ja-JP" altLang="fr-FR" sz="2400" cap="none">
                <a:latin typeface="Calibri" charset="0"/>
              </a:rPr>
              <a:t>’</a:t>
            </a:r>
            <a:r>
              <a:rPr lang="fr-FR" sz="2400" cap="none">
                <a:latin typeface="Calibri" charset="0"/>
              </a:rPr>
              <a:t>AP: pourquoi ?</a:t>
            </a:r>
            <a:br>
              <a:rPr lang="fr-FR" sz="2400" cap="none">
                <a:latin typeface="Calibri" charset="0"/>
              </a:rPr>
            </a:br>
            <a:endParaRPr lang="fr-FR" sz="1800" cap="none">
              <a:latin typeface="Calibri" charset="0"/>
            </a:endParaRPr>
          </a:p>
        </p:txBody>
      </p:sp>
      <p:sp>
        <p:nvSpPr>
          <p:cNvPr id="3" name="Espace réservé du texte 2"/>
          <p:cNvSpPr>
            <a:spLocks noGrp="1"/>
          </p:cNvSpPr>
          <p:nvPr>
            <p:ph type="body" idx="1"/>
          </p:nvPr>
        </p:nvSpPr>
        <p:spPr>
          <a:xfrm>
            <a:off x="827088" y="1412875"/>
            <a:ext cx="4968875" cy="1079500"/>
          </a:xfrm>
        </p:spPr>
        <p:txBody>
          <a:bodyPr/>
          <a:lstStyle/>
          <a:p>
            <a:r>
              <a:rPr lang="fr-FR" sz="1800">
                <a:solidFill>
                  <a:srgbClr val="898989"/>
                </a:solidFill>
                <a:latin typeface="Calibri" charset="0"/>
              </a:rPr>
              <a:t>Pour beaucoup d</a:t>
            </a:r>
            <a:r>
              <a:rPr lang="ja-JP" altLang="fr-FR" sz="1800">
                <a:solidFill>
                  <a:srgbClr val="898989"/>
                </a:solidFill>
                <a:latin typeface="Calibri" charset="0"/>
              </a:rPr>
              <a:t>’</a:t>
            </a:r>
            <a:r>
              <a:rPr lang="fr-FR" sz="1800">
                <a:solidFill>
                  <a:srgbClr val="898989"/>
                </a:solidFill>
                <a:latin typeface="Calibri" charset="0"/>
              </a:rPr>
              <a:t>élèves la vision de notre enseignement se résume à une juxtaposition d</a:t>
            </a:r>
            <a:r>
              <a:rPr lang="ja-JP" altLang="fr-FR" sz="1800">
                <a:solidFill>
                  <a:srgbClr val="898989"/>
                </a:solidFill>
                <a:latin typeface="Calibri" charset="0"/>
              </a:rPr>
              <a:t>’</a:t>
            </a:r>
            <a:r>
              <a:rPr lang="fr-FR" sz="1800">
                <a:solidFill>
                  <a:srgbClr val="898989"/>
                </a:solidFill>
                <a:latin typeface="Calibri" charset="0"/>
              </a:rPr>
              <a:t>apports non structurés.</a:t>
            </a:r>
          </a:p>
          <a:p>
            <a:r>
              <a:rPr lang="fr-FR" sz="1800">
                <a:solidFill>
                  <a:srgbClr val="898989"/>
                </a:solidFill>
                <a:latin typeface="Calibri" charset="0"/>
              </a:rPr>
              <a:t>L</a:t>
            </a:r>
            <a:r>
              <a:rPr lang="ja-JP" altLang="fr-FR" sz="1800">
                <a:solidFill>
                  <a:srgbClr val="898989"/>
                </a:solidFill>
                <a:latin typeface="Calibri" charset="0"/>
              </a:rPr>
              <a:t>’</a:t>
            </a:r>
            <a:r>
              <a:rPr lang="fr-FR" sz="1800">
                <a:solidFill>
                  <a:srgbClr val="898989"/>
                </a:solidFill>
                <a:latin typeface="Calibri" charset="0"/>
              </a:rPr>
              <a:t>image qui vient à l</a:t>
            </a:r>
            <a:r>
              <a:rPr lang="ja-JP" altLang="fr-FR" sz="1800">
                <a:solidFill>
                  <a:srgbClr val="898989"/>
                </a:solidFill>
                <a:latin typeface="Calibri" charset="0"/>
              </a:rPr>
              <a:t>’</a:t>
            </a:r>
            <a:r>
              <a:rPr lang="fr-FR" sz="1800">
                <a:solidFill>
                  <a:srgbClr val="898989"/>
                </a:solidFill>
                <a:latin typeface="Calibri" charset="0"/>
              </a:rPr>
              <a:t>esprit pourrait être celle-ci:</a:t>
            </a:r>
          </a:p>
        </p:txBody>
      </p:sp>
    </p:spTree>
    <p:extLst>
      <p:ext uri="{BB962C8B-B14F-4D97-AF65-F5344CB8AC3E}">
        <p14:creationId xmlns:p14="http://schemas.microsoft.com/office/powerpoint/2010/main" val="164152474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La technologie au collège</a:t>
            </a:r>
          </a:p>
        </p:txBody>
      </p:sp>
      <p:sp>
        <p:nvSpPr>
          <p:cNvPr id="3" name="Espace réservé du contenu 2"/>
          <p:cNvSpPr>
            <a:spLocks noGrp="1"/>
          </p:cNvSpPr>
          <p:nvPr>
            <p:ph idx="1"/>
          </p:nvPr>
        </p:nvSpPr>
        <p:spPr>
          <a:xfrm>
            <a:off x="446183" y="1244010"/>
            <a:ext cx="8229600" cy="4882154"/>
          </a:xfrm>
        </p:spPr>
        <p:txBody>
          <a:bodyPr/>
          <a:lstStyle/>
          <a:p>
            <a:pPr marL="0" indent="0">
              <a:buNone/>
            </a:pPr>
            <a:r>
              <a:rPr lang="fr-FR" dirty="0"/>
              <a:t>La technologie participe à la réussite personnelle de tous les élèves grâce </a:t>
            </a:r>
          </a:p>
          <a:p>
            <a:pPr lvl="1"/>
            <a:r>
              <a:rPr lang="fr-FR" sz="2400" dirty="0"/>
              <a:t>aux </a:t>
            </a:r>
            <a:r>
              <a:rPr lang="fr-FR" sz="2400" b="1" u="sng" dirty="0"/>
              <a:t>activités</a:t>
            </a:r>
            <a:r>
              <a:rPr lang="fr-FR" sz="2400" dirty="0"/>
              <a:t> :</a:t>
            </a:r>
          </a:p>
          <a:p>
            <a:pPr marL="1371600" lvl="2" indent="-457200">
              <a:buFont typeface="+mj-lt"/>
              <a:buAutoNum type="arabicPeriod"/>
            </a:pPr>
            <a:r>
              <a:rPr lang="fr-FR" sz="2000" dirty="0"/>
              <a:t>d’investigation;</a:t>
            </a:r>
          </a:p>
          <a:p>
            <a:pPr marL="1371600" lvl="2" indent="-457200">
              <a:buFont typeface="+mj-lt"/>
              <a:buAutoNum type="arabicPeriod"/>
            </a:pPr>
            <a:r>
              <a:rPr lang="fr-FR" sz="2000" dirty="0"/>
              <a:t>de conception;</a:t>
            </a:r>
          </a:p>
          <a:p>
            <a:pPr marL="1371600" lvl="2" indent="-457200">
              <a:buFont typeface="+mj-lt"/>
              <a:buAutoNum type="arabicPeriod"/>
            </a:pPr>
            <a:r>
              <a:rPr lang="fr-FR" sz="2000" dirty="0"/>
              <a:t>de modélisation;</a:t>
            </a:r>
          </a:p>
          <a:p>
            <a:pPr marL="1371600" lvl="2" indent="-457200">
              <a:buFont typeface="+mj-lt"/>
              <a:buAutoNum type="arabicPeriod"/>
            </a:pPr>
            <a:r>
              <a:rPr lang="fr-FR" sz="2000" dirty="0"/>
              <a:t>de réalisation.</a:t>
            </a:r>
          </a:p>
          <a:p>
            <a:pPr lvl="1"/>
            <a:r>
              <a:rPr lang="fr-FR" sz="2400" dirty="0"/>
              <a:t>aux démarches favorisant leur </a:t>
            </a:r>
            <a:r>
              <a:rPr lang="fr-FR" sz="2400" b="1" u="sng" dirty="0"/>
              <a:t>implication</a:t>
            </a:r>
            <a:r>
              <a:rPr lang="fr-FR" sz="2400" dirty="0"/>
              <a:t> dans des </a:t>
            </a:r>
            <a:r>
              <a:rPr lang="fr-FR" sz="2400" b="1" u="sng" dirty="0"/>
              <a:t>projets individuels, collectifs et collaboratifs</a:t>
            </a:r>
            <a:r>
              <a:rPr lang="fr-FR" sz="2400" dirty="0"/>
              <a:t>.</a:t>
            </a:r>
          </a:p>
          <a:p>
            <a:pPr lvl="1"/>
            <a:r>
              <a:rPr lang="fr-FR" sz="2400" dirty="0"/>
              <a:t> à ses 3 dimensions :</a:t>
            </a:r>
          </a:p>
          <a:p>
            <a:pPr lvl="2"/>
            <a:r>
              <a:rPr lang="fr-FR" sz="2000" dirty="0"/>
              <a:t>ingénierie et design;</a:t>
            </a:r>
          </a:p>
          <a:p>
            <a:pPr lvl="2"/>
            <a:r>
              <a:rPr lang="fr-FR" sz="2000" dirty="0"/>
              <a:t>socio-culturelle;</a:t>
            </a:r>
          </a:p>
          <a:p>
            <a:pPr lvl="2"/>
            <a:r>
              <a:rPr lang="fr-FR" sz="2000" dirty="0"/>
              <a:t>scientifique et technique.</a:t>
            </a:r>
          </a:p>
          <a:p>
            <a:endParaRPr lang="fr-FR" sz="2400" dirty="0"/>
          </a:p>
        </p:txBody>
      </p:sp>
    </p:spTree>
    <p:extLst>
      <p:ext uri="{BB962C8B-B14F-4D97-AF65-F5344CB8AC3E}">
        <p14:creationId xmlns:p14="http://schemas.microsoft.com/office/powerpoint/2010/main" val="36493192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331913" y="549275"/>
            <a:ext cx="7272337" cy="574675"/>
          </a:xfrm>
        </p:spPr>
        <p:txBody>
          <a:bodyPr/>
          <a:lstStyle/>
          <a:p>
            <a:r>
              <a:rPr lang="fr-FR" sz="2400" cap="none">
                <a:latin typeface="Calibri" charset="0"/>
              </a:rPr>
              <a:t>LES EPI ET L</a:t>
            </a:r>
            <a:r>
              <a:rPr lang="ja-JP" altLang="fr-FR" sz="2400" cap="none">
                <a:latin typeface="Calibri" charset="0"/>
              </a:rPr>
              <a:t>’</a:t>
            </a:r>
            <a:r>
              <a:rPr lang="fr-FR" sz="2400" cap="none">
                <a:latin typeface="Calibri" charset="0"/>
              </a:rPr>
              <a:t>AP: pourquoi ?</a:t>
            </a:r>
            <a:br>
              <a:rPr lang="fr-FR" sz="2400" cap="none">
                <a:latin typeface="Calibri" charset="0"/>
              </a:rPr>
            </a:br>
            <a:endParaRPr lang="fr-FR" sz="1800" cap="none">
              <a:latin typeface="Calibri" charset="0"/>
            </a:endParaRPr>
          </a:p>
        </p:txBody>
      </p:sp>
      <p:sp>
        <p:nvSpPr>
          <p:cNvPr id="3" name="Espace réservé du texte 2"/>
          <p:cNvSpPr>
            <a:spLocks noGrp="1"/>
          </p:cNvSpPr>
          <p:nvPr>
            <p:ph type="body" idx="1"/>
          </p:nvPr>
        </p:nvSpPr>
        <p:spPr>
          <a:xfrm>
            <a:off x="827088" y="1412875"/>
            <a:ext cx="4968875" cy="1079500"/>
          </a:xfrm>
        </p:spPr>
        <p:txBody>
          <a:bodyPr/>
          <a:lstStyle/>
          <a:p>
            <a:r>
              <a:rPr lang="fr-FR" sz="1800">
                <a:solidFill>
                  <a:srgbClr val="898989"/>
                </a:solidFill>
                <a:latin typeface="Calibri" charset="0"/>
              </a:rPr>
              <a:t>Pour beaucoup d</a:t>
            </a:r>
            <a:r>
              <a:rPr lang="ja-JP" altLang="fr-FR" sz="1800">
                <a:solidFill>
                  <a:srgbClr val="898989"/>
                </a:solidFill>
                <a:latin typeface="Calibri" charset="0"/>
              </a:rPr>
              <a:t>’</a:t>
            </a:r>
            <a:r>
              <a:rPr lang="fr-FR" sz="1800">
                <a:solidFill>
                  <a:srgbClr val="898989"/>
                </a:solidFill>
                <a:latin typeface="Calibri" charset="0"/>
              </a:rPr>
              <a:t>élèves la vision de notre enseignement se résume à une juxtaposition d</a:t>
            </a:r>
            <a:r>
              <a:rPr lang="ja-JP" altLang="fr-FR" sz="1800">
                <a:solidFill>
                  <a:srgbClr val="898989"/>
                </a:solidFill>
                <a:latin typeface="Calibri" charset="0"/>
              </a:rPr>
              <a:t>’</a:t>
            </a:r>
            <a:r>
              <a:rPr lang="fr-FR" sz="1800">
                <a:solidFill>
                  <a:srgbClr val="898989"/>
                </a:solidFill>
                <a:latin typeface="Calibri" charset="0"/>
              </a:rPr>
              <a:t>apports non structurés.</a:t>
            </a:r>
          </a:p>
          <a:p>
            <a:r>
              <a:rPr lang="fr-FR" sz="1800">
                <a:solidFill>
                  <a:srgbClr val="898989"/>
                </a:solidFill>
                <a:latin typeface="Calibri" charset="0"/>
              </a:rPr>
              <a:t>L</a:t>
            </a:r>
            <a:r>
              <a:rPr lang="ja-JP" altLang="fr-FR" sz="1800">
                <a:solidFill>
                  <a:srgbClr val="898989"/>
                </a:solidFill>
                <a:latin typeface="Calibri" charset="0"/>
              </a:rPr>
              <a:t>’</a:t>
            </a:r>
            <a:r>
              <a:rPr lang="fr-FR" sz="1800">
                <a:solidFill>
                  <a:srgbClr val="898989"/>
                </a:solidFill>
                <a:latin typeface="Calibri" charset="0"/>
              </a:rPr>
              <a:t>image qui vient à l</a:t>
            </a:r>
            <a:r>
              <a:rPr lang="ja-JP" altLang="fr-FR" sz="1800">
                <a:solidFill>
                  <a:srgbClr val="898989"/>
                </a:solidFill>
                <a:latin typeface="Calibri" charset="0"/>
              </a:rPr>
              <a:t>’</a:t>
            </a:r>
            <a:r>
              <a:rPr lang="fr-FR" sz="1800">
                <a:solidFill>
                  <a:srgbClr val="898989"/>
                </a:solidFill>
                <a:latin typeface="Calibri" charset="0"/>
              </a:rPr>
              <a:t>esprit pourrait être celle-ci:</a:t>
            </a:r>
          </a:p>
        </p:txBody>
      </p:sp>
      <p:pic>
        <p:nvPicPr>
          <p:cNvPr id="41988" name="Picture 4" descr="D:\IPR\Réforme collège\préparation intervention Réforme\pieces-of-the-puzzle-592798__180.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226175" y="1052513"/>
            <a:ext cx="2663825" cy="1998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5631666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331913" y="549275"/>
            <a:ext cx="7272337" cy="574675"/>
          </a:xfrm>
        </p:spPr>
        <p:txBody>
          <a:bodyPr/>
          <a:lstStyle/>
          <a:p>
            <a:r>
              <a:rPr lang="fr-FR" sz="2400" cap="none">
                <a:latin typeface="Calibri" charset="0"/>
              </a:rPr>
              <a:t>LES EPI ET L</a:t>
            </a:r>
            <a:r>
              <a:rPr lang="ja-JP" altLang="fr-FR" sz="2400" cap="none">
                <a:latin typeface="Calibri" charset="0"/>
              </a:rPr>
              <a:t>’</a:t>
            </a:r>
            <a:r>
              <a:rPr lang="fr-FR" sz="2400" cap="none">
                <a:latin typeface="Calibri" charset="0"/>
              </a:rPr>
              <a:t>AP: pourquoi ?</a:t>
            </a:r>
            <a:br>
              <a:rPr lang="fr-FR" sz="2400" cap="none">
                <a:latin typeface="Calibri" charset="0"/>
              </a:rPr>
            </a:br>
            <a:endParaRPr lang="fr-FR" sz="1800" cap="none">
              <a:latin typeface="Calibri" charset="0"/>
            </a:endParaRPr>
          </a:p>
        </p:txBody>
      </p:sp>
      <p:sp>
        <p:nvSpPr>
          <p:cNvPr id="3" name="Espace réservé du texte 2"/>
          <p:cNvSpPr>
            <a:spLocks noGrp="1"/>
          </p:cNvSpPr>
          <p:nvPr>
            <p:ph type="body" idx="1"/>
          </p:nvPr>
        </p:nvSpPr>
        <p:spPr>
          <a:xfrm>
            <a:off x="827088" y="1412875"/>
            <a:ext cx="4968875" cy="1079500"/>
          </a:xfrm>
        </p:spPr>
        <p:txBody>
          <a:bodyPr/>
          <a:lstStyle/>
          <a:p>
            <a:r>
              <a:rPr lang="fr-FR" sz="1800">
                <a:solidFill>
                  <a:srgbClr val="898989"/>
                </a:solidFill>
                <a:latin typeface="Calibri" charset="0"/>
              </a:rPr>
              <a:t>Pour beaucoup d</a:t>
            </a:r>
            <a:r>
              <a:rPr lang="ja-JP" altLang="fr-FR" sz="1800">
                <a:solidFill>
                  <a:srgbClr val="898989"/>
                </a:solidFill>
                <a:latin typeface="Calibri" charset="0"/>
              </a:rPr>
              <a:t>’</a:t>
            </a:r>
            <a:r>
              <a:rPr lang="fr-FR" sz="1800">
                <a:solidFill>
                  <a:srgbClr val="898989"/>
                </a:solidFill>
                <a:latin typeface="Calibri" charset="0"/>
              </a:rPr>
              <a:t>élèves la vision de notre enseignement se résume à une juxtaposition d</a:t>
            </a:r>
            <a:r>
              <a:rPr lang="ja-JP" altLang="fr-FR" sz="1800">
                <a:solidFill>
                  <a:srgbClr val="898989"/>
                </a:solidFill>
                <a:latin typeface="Calibri" charset="0"/>
              </a:rPr>
              <a:t>’</a:t>
            </a:r>
            <a:r>
              <a:rPr lang="fr-FR" sz="1800">
                <a:solidFill>
                  <a:srgbClr val="898989"/>
                </a:solidFill>
                <a:latin typeface="Calibri" charset="0"/>
              </a:rPr>
              <a:t>apports non structurés.</a:t>
            </a:r>
          </a:p>
          <a:p>
            <a:r>
              <a:rPr lang="fr-FR" sz="1800">
                <a:solidFill>
                  <a:srgbClr val="898989"/>
                </a:solidFill>
                <a:latin typeface="Calibri" charset="0"/>
              </a:rPr>
              <a:t>L</a:t>
            </a:r>
            <a:r>
              <a:rPr lang="ja-JP" altLang="fr-FR" sz="1800">
                <a:solidFill>
                  <a:srgbClr val="898989"/>
                </a:solidFill>
                <a:latin typeface="Calibri" charset="0"/>
              </a:rPr>
              <a:t>’</a:t>
            </a:r>
            <a:r>
              <a:rPr lang="fr-FR" sz="1800">
                <a:solidFill>
                  <a:srgbClr val="898989"/>
                </a:solidFill>
                <a:latin typeface="Calibri" charset="0"/>
              </a:rPr>
              <a:t>image qui vient à l</a:t>
            </a:r>
            <a:r>
              <a:rPr lang="ja-JP" altLang="fr-FR" sz="1800">
                <a:solidFill>
                  <a:srgbClr val="898989"/>
                </a:solidFill>
                <a:latin typeface="Calibri" charset="0"/>
              </a:rPr>
              <a:t>’</a:t>
            </a:r>
            <a:r>
              <a:rPr lang="fr-FR" sz="1800">
                <a:solidFill>
                  <a:srgbClr val="898989"/>
                </a:solidFill>
                <a:latin typeface="Calibri" charset="0"/>
              </a:rPr>
              <a:t>esprit pourrait être celle-ci:</a:t>
            </a:r>
          </a:p>
        </p:txBody>
      </p:sp>
      <p:pic>
        <p:nvPicPr>
          <p:cNvPr id="43012" name="Picture 4" descr="D:\IPR\Réforme collège\préparation intervention Réforme\pieces-of-the-puzzle-592798__180.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226175" y="1052513"/>
            <a:ext cx="2663825" cy="1998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13" name="ZoneTexte 3"/>
          <p:cNvSpPr txBox="1">
            <a:spLocks noChangeArrowheads="1"/>
          </p:cNvSpPr>
          <p:nvPr/>
        </p:nvSpPr>
        <p:spPr bwMode="auto">
          <a:xfrm>
            <a:off x="890588" y="3651250"/>
            <a:ext cx="3240087" cy="923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charset="0"/>
                <a:ea typeface="ＭＳ Ｐゴシック" charset="0"/>
                <a:cs typeface="ＭＳ Ｐゴシック" charset="0"/>
              </a:defRPr>
            </a:lvl1pPr>
            <a:lvl2pPr>
              <a:defRPr sz="2800">
                <a:solidFill>
                  <a:schemeClr val="tx1"/>
                </a:solidFill>
                <a:latin typeface="Calibri" charset="0"/>
                <a:ea typeface="ＭＳ Ｐゴシック" charset="0"/>
              </a:defRPr>
            </a:lvl2pPr>
            <a:lvl3pPr>
              <a:defRPr sz="2400">
                <a:solidFill>
                  <a:schemeClr val="tx1"/>
                </a:solidFill>
                <a:latin typeface="Calibri" charset="0"/>
                <a:ea typeface="ＭＳ Ｐゴシック" charset="0"/>
              </a:defRPr>
            </a:lvl3pPr>
            <a:lvl4pPr>
              <a:defRPr sz="2000">
                <a:solidFill>
                  <a:schemeClr val="tx1"/>
                </a:solidFill>
                <a:latin typeface="Calibri" charset="0"/>
                <a:ea typeface="ＭＳ Ｐゴシック" charset="0"/>
              </a:defRPr>
            </a:lvl4pPr>
            <a:lvl5pPr>
              <a:defRPr sz="2000">
                <a:solidFill>
                  <a:schemeClr val="tx1"/>
                </a:solidFill>
                <a:latin typeface="Calibri" charset="0"/>
                <a:ea typeface="ＭＳ Ｐゴシック" charset="0"/>
              </a:defRPr>
            </a:lvl5pPr>
            <a:lvl6pPr eaLnBrk="0" fontAlgn="base" hangingPunct="0">
              <a:spcAft>
                <a:spcPct val="0"/>
              </a:spcAft>
              <a:buFont typeface="Arial" charset="0"/>
              <a:buChar char="»"/>
              <a:defRPr sz="2000">
                <a:solidFill>
                  <a:schemeClr val="tx1"/>
                </a:solidFill>
                <a:latin typeface="Calibri" charset="0"/>
                <a:ea typeface="ＭＳ Ｐゴシック" charset="0"/>
              </a:defRPr>
            </a:lvl6pPr>
            <a:lvl7pPr eaLnBrk="0" fontAlgn="base" hangingPunct="0">
              <a:spcAft>
                <a:spcPct val="0"/>
              </a:spcAft>
              <a:buFont typeface="Arial" charset="0"/>
              <a:buChar char="»"/>
              <a:defRPr sz="2000">
                <a:solidFill>
                  <a:schemeClr val="tx1"/>
                </a:solidFill>
                <a:latin typeface="Calibri" charset="0"/>
                <a:ea typeface="ＭＳ Ｐゴシック" charset="0"/>
              </a:defRPr>
            </a:lvl7pPr>
            <a:lvl8pPr eaLnBrk="0" fontAlgn="base" hangingPunct="0">
              <a:spcAft>
                <a:spcPct val="0"/>
              </a:spcAft>
              <a:buFont typeface="Arial" charset="0"/>
              <a:buChar char="»"/>
              <a:defRPr sz="2000">
                <a:solidFill>
                  <a:schemeClr val="tx1"/>
                </a:solidFill>
                <a:latin typeface="Calibri" charset="0"/>
                <a:ea typeface="ＭＳ Ｐゴシック" charset="0"/>
              </a:defRPr>
            </a:lvl8pPr>
            <a:lvl9pPr eaLnBrk="0" fontAlgn="base" hangingPunct="0">
              <a:spcAft>
                <a:spcPct val="0"/>
              </a:spcAft>
              <a:buFont typeface="Arial" charset="0"/>
              <a:buChar char="»"/>
              <a:defRPr sz="2000">
                <a:solidFill>
                  <a:schemeClr val="tx1"/>
                </a:solidFill>
                <a:latin typeface="Calibri" charset="0"/>
                <a:ea typeface="ＭＳ Ｐゴシック" charset="0"/>
              </a:defRPr>
            </a:lvl9pPr>
          </a:lstStyle>
          <a:p>
            <a:r>
              <a:rPr lang="fr-FR" sz="1800">
                <a:solidFill>
                  <a:srgbClr val="000000"/>
                </a:solidFill>
                <a:cs typeface="Arial" charset="0"/>
              </a:rPr>
              <a:t>Et nous attendons d’eux qu’ils arrivent au bout de la scolarité obligatoire à cela:</a:t>
            </a:r>
          </a:p>
        </p:txBody>
      </p:sp>
    </p:spTree>
    <p:extLst>
      <p:ext uri="{BB962C8B-B14F-4D97-AF65-F5344CB8AC3E}">
        <p14:creationId xmlns:p14="http://schemas.microsoft.com/office/powerpoint/2010/main" val="263894668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331913" y="549275"/>
            <a:ext cx="7272337" cy="574675"/>
          </a:xfrm>
        </p:spPr>
        <p:txBody>
          <a:bodyPr/>
          <a:lstStyle/>
          <a:p>
            <a:r>
              <a:rPr lang="fr-FR" sz="2400" cap="none">
                <a:latin typeface="Calibri" charset="0"/>
              </a:rPr>
              <a:t>LES EPI ET L</a:t>
            </a:r>
            <a:r>
              <a:rPr lang="ja-JP" altLang="fr-FR" sz="2400" cap="none">
                <a:latin typeface="Calibri" charset="0"/>
              </a:rPr>
              <a:t>’</a:t>
            </a:r>
            <a:r>
              <a:rPr lang="fr-FR" sz="2400" cap="none">
                <a:latin typeface="Calibri" charset="0"/>
              </a:rPr>
              <a:t>AP: pourquoi ?</a:t>
            </a:r>
            <a:br>
              <a:rPr lang="fr-FR" sz="2400" cap="none">
                <a:latin typeface="Calibri" charset="0"/>
              </a:rPr>
            </a:br>
            <a:endParaRPr lang="fr-FR" sz="1800" cap="none">
              <a:latin typeface="Calibri" charset="0"/>
            </a:endParaRPr>
          </a:p>
        </p:txBody>
      </p:sp>
      <p:sp>
        <p:nvSpPr>
          <p:cNvPr id="3" name="Espace réservé du texte 2"/>
          <p:cNvSpPr>
            <a:spLocks noGrp="1"/>
          </p:cNvSpPr>
          <p:nvPr>
            <p:ph type="body" idx="1"/>
          </p:nvPr>
        </p:nvSpPr>
        <p:spPr>
          <a:xfrm>
            <a:off x="827088" y="1412875"/>
            <a:ext cx="4968875" cy="1079500"/>
          </a:xfrm>
        </p:spPr>
        <p:txBody>
          <a:bodyPr/>
          <a:lstStyle/>
          <a:p>
            <a:r>
              <a:rPr lang="fr-FR" sz="1800">
                <a:solidFill>
                  <a:srgbClr val="898989"/>
                </a:solidFill>
                <a:latin typeface="Calibri" charset="0"/>
              </a:rPr>
              <a:t>Pour beaucoup d</a:t>
            </a:r>
            <a:r>
              <a:rPr lang="ja-JP" altLang="fr-FR" sz="1800">
                <a:solidFill>
                  <a:srgbClr val="898989"/>
                </a:solidFill>
                <a:latin typeface="Calibri" charset="0"/>
              </a:rPr>
              <a:t>’</a:t>
            </a:r>
            <a:r>
              <a:rPr lang="fr-FR" sz="1800">
                <a:solidFill>
                  <a:srgbClr val="898989"/>
                </a:solidFill>
                <a:latin typeface="Calibri" charset="0"/>
              </a:rPr>
              <a:t>élèves la vision de notre enseignement se résume à une juxtaposition d</a:t>
            </a:r>
            <a:r>
              <a:rPr lang="ja-JP" altLang="fr-FR" sz="1800">
                <a:solidFill>
                  <a:srgbClr val="898989"/>
                </a:solidFill>
                <a:latin typeface="Calibri" charset="0"/>
              </a:rPr>
              <a:t>’</a:t>
            </a:r>
            <a:r>
              <a:rPr lang="fr-FR" sz="1800">
                <a:solidFill>
                  <a:srgbClr val="898989"/>
                </a:solidFill>
                <a:latin typeface="Calibri" charset="0"/>
              </a:rPr>
              <a:t>apports non structurés.</a:t>
            </a:r>
          </a:p>
          <a:p>
            <a:r>
              <a:rPr lang="fr-FR" sz="1800">
                <a:solidFill>
                  <a:srgbClr val="898989"/>
                </a:solidFill>
                <a:latin typeface="Calibri" charset="0"/>
              </a:rPr>
              <a:t>L</a:t>
            </a:r>
            <a:r>
              <a:rPr lang="ja-JP" altLang="fr-FR" sz="1800">
                <a:solidFill>
                  <a:srgbClr val="898989"/>
                </a:solidFill>
                <a:latin typeface="Calibri" charset="0"/>
              </a:rPr>
              <a:t>’</a:t>
            </a:r>
            <a:r>
              <a:rPr lang="fr-FR" sz="1800">
                <a:solidFill>
                  <a:srgbClr val="898989"/>
                </a:solidFill>
                <a:latin typeface="Calibri" charset="0"/>
              </a:rPr>
              <a:t>image qui vient à l</a:t>
            </a:r>
            <a:r>
              <a:rPr lang="ja-JP" altLang="fr-FR" sz="1800">
                <a:solidFill>
                  <a:srgbClr val="898989"/>
                </a:solidFill>
                <a:latin typeface="Calibri" charset="0"/>
              </a:rPr>
              <a:t>’</a:t>
            </a:r>
            <a:r>
              <a:rPr lang="fr-FR" sz="1800">
                <a:solidFill>
                  <a:srgbClr val="898989"/>
                </a:solidFill>
                <a:latin typeface="Calibri" charset="0"/>
              </a:rPr>
              <a:t>esprit pourrait être celle-ci:</a:t>
            </a:r>
          </a:p>
        </p:txBody>
      </p:sp>
      <p:pic>
        <p:nvPicPr>
          <p:cNvPr id="44036" name="Picture 4" descr="D:\IPR\Réforme collège\préparation intervention Réforme\pieces-of-the-puzzle-592798__180.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226175" y="1052513"/>
            <a:ext cx="2663825" cy="1998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7" name="ZoneTexte 3"/>
          <p:cNvSpPr txBox="1">
            <a:spLocks noChangeArrowheads="1"/>
          </p:cNvSpPr>
          <p:nvPr/>
        </p:nvSpPr>
        <p:spPr bwMode="auto">
          <a:xfrm>
            <a:off x="890588" y="3651250"/>
            <a:ext cx="3240087" cy="923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charset="0"/>
                <a:ea typeface="ＭＳ Ｐゴシック" charset="0"/>
                <a:cs typeface="ＭＳ Ｐゴシック" charset="0"/>
              </a:defRPr>
            </a:lvl1pPr>
            <a:lvl2pPr>
              <a:defRPr sz="2800">
                <a:solidFill>
                  <a:schemeClr val="tx1"/>
                </a:solidFill>
                <a:latin typeface="Calibri" charset="0"/>
                <a:ea typeface="ＭＳ Ｐゴシック" charset="0"/>
              </a:defRPr>
            </a:lvl2pPr>
            <a:lvl3pPr>
              <a:defRPr sz="2400">
                <a:solidFill>
                  <a:schemeClr val="tx1"/>
                </a:solidFill>
                <a:latin typeface="Calibri" charset="0"/>
                <a:ea typeface="ＭＳ Ｐゴシック" charset="0"/>
              </a:defRPr>
            </a:lvl3pPr>
            <a:lvl4pPr>
              <a:defRPr sz="2000">
                <a:solidFill>
                  <a:schemeClr val="tx1"/>
                </a:solidFill>
                <a:latin typeface="Calibri" charset="0"/>
                <a:ea typeface="ＭＳ Ｐゴシック" charset="0"/>
              </a:defRPr>
            </a:lvl4pPr>
            <a:lvl5pPr>
              <a:defRPr sz="2000">
                <a:solidFill>
                  <a:schemeClr val="tx1"/>
                </a:solidFill>
                <a:latin typeface="Calibri" charset="0"/>
                <a:ea typeface="ＭＳ Ｐゴシック" charset="0"/>
              </a:defRPr>
            </a:lvl5pPr>
            <a:lvl6pPr eaLnBrk="0" fontAlgn="base" hangingPunct="0">
              <a:spcAft>
                <a:spcPct val="0"/>
              </a:spcAft>
              <a:buFont typeface="Arial" charset="0"/>
              <a:buChar char="»"/>
              <a:defRPr sz="2000">
                <a:solidFill>
                  <a:schemeClr val="tx1"/>
                </a:solidFill>
                <a:latin typeface="Calibri" charset="0"/>
                <a:ea typeface="ＭＳ Ｐゴシック" charset="0"/>
              </a:defRPr>
            </a:lvl6pPr>
            <a:lvl7pPr eaLnBrk="0" fontAlgn="base" hangingPunct="0">
              <a:spcAft>
                <a:spcPct val="0"/>
              </a:spcAft>
              <a:buFont typeface="Arial" charset="0"/>
              <a:buChar char="»"/>
              <a:defRPr sz="2000">
                <a:solidFill>
                  <a:schemeClr val="tx1"/>
                </a:solidFill>
                <a:latin typeface="Calibri" charset="0"/>
                <a:ea typeface="ＭＳ Ｐゴシック" charset="0"/>
              </a:defRPr>
            </a:lvl7pPr>
            <a:lvl8pPr eaLnBrk="0" fontAlgn="base" hangingPunct="0">
              <a:spcAft>
                <a:spcPct val="0"/>
              </a:spcAft>
              <a:buFont typeface="Arial" charset="0"/>
              <a:buChar char="»"/>
              <a:defRPr sz="2000">
                <a:solidFill>
                  <a:schemeClr val="tx1"/>
                </a:solidFill>
                <a:latin typeface="Calibri" charset="0"/>
                <a:ea typeface="ＭＳ Ｐゴシック" charset="0"/>
              </a:defRPr>
            </a:lvl8pPr>
            <a:lvl9pPr eaLnBrk="0" fontAlgn="base" hangingPunct="0">
              <a:spcAft>
                <a:spcPct val="0"/>
              </a:spcAft>
              <a:buFont typeface="Arial" charset="0"/>
              <a:buChar char="»"/>
              <a:defRPr sz="2000">
                <a:solidFill>
                  <a:schemeClr val="tx1"/>
                </a:solidFill>
                <a:latin typeface="Calibri" charset="0"/>
                <a:ea typeface="ＭＳ Ｐゴシック" charset="0"/>
              </a:defRPr>
            </a:lvl9pPr>
          </a:lstStyle>
          <a:p>
            <a:r>
              <a:rPr lang="fr-FR" sz="1800">
                <a:solidFill>
                  <a:srgbClr val="000000"/>
                </a:solidFill>
                <a:cs typeface="Arial" charset="0"/>
              </a:rPr>
              <a:t>Et nous attendons d’eux qu’ils arrivent au bout de la scolarité obligatoire à cela:</a:t>
            </a:r>
          </a:p>
        </p:txBody>
      </p:sp>
      <p:pic>
        <p:nvPicPr>
          <p:cNvPr id="44038" name="Picture 5" descr="D:\IPR\Réforme collège\préparation intervention Réforme\puzzle-210784__180.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30700" y="3357563"/>
            <a:ext cx="2887663" cy="2165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5406323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476375" y="620713"/>
            <a:ext cx="6408738" cy="504825"/>
          </a:xfrm>
        </p:spPr>
        <p:txBody>
          <a:bodyPr/>
          <a:lstStyle/>
          <a:p>
            <a:r>
              <a:rPr lang="fr-FR" sz="2000" cap="none">
                <a:latin typeface="Calibri" charset="0"/>
              </a:rPr>
              <a:t>LES EPI: créer du lien et du sens - construire le cadre</a:t>
            </a:r>
          </a:p>
        </p:txBody>
      </p:sp>
      <p:sp>
        <p:nvSpPr>
          <p:cNvPr id="3" name="Espace réservé du texte 2"/>
          <p:cNvSpPr>
            <a:spLocks noGrp="1"/>
          </p:cNvSpPr>
          <p:nvPr>
            <p:ph type="body" idx="1"/>
          </p:nvPr>
        </p:nvSpPr>
        <p:spPr>
          <a:xfrm>
            <a:off x="1309688" y="1196975"/>
            <a:ext cx="7416800" cy="1265238"/>
          </a:xfrm>
        </p:spPr>
        <p:txBody>
          <a:bodyPr/>
          <a:lstStyle/>
          <a:p>
            <a:r>
              <a:rPr lang="fr-FR">
                <a:solidFill>
                  <a:srgbClr val="898989"/>
                </a:solidFill>
                <a:latin typeface="Calibri" charset="0"/>
              </a:rPr>
              <a:t>Afin d</a:t>
            </a:r>
            <a:r>
              <a:rPr lang="ja-JP" altLang="fr-FR">
                <a:solidFill>
                  <a:srgbClr val="898989"/>
                </a:solidFill>
                <a:latin typeface="Calibri" charset="0"/>
              </a:rPr>
              <a:t>’</a:t>
            </a:r>
            <a:r>
              <a:rPr lang="fr-FR">
                <a:solidFill>
                  <a:srgbClr val="898989"/>
                </a:solidFill>
                <a:latin typeface="Calibri" charset="0"/>
              </a:rPr>
              <a:t>atteindre l</a:t>
            </a:r>
            <a:r>
              <a:rPr lang="ja-JP" altLang="fr-FR">
                <a:solidFill>
                  <a:srgbClr val="898989"/>
                </a:solidFill>
                <a:latin typeface="Calibri" charset="0"/>
              </a:rPr>
              <a:t>’</a:t>
            </a:r>
            <a:r>
              <a:rPr lang="fr-FR">
                <a:solidFill>
                  <a:srgbClr val="898989"/>
                </a:solidFill>
                <a:latin typeface="Calibri" charset="0"/>
              </a:rPr>
              <a:t>objectif précédent il s</a:t>
            </a:r>
            <a:r>
              <a:rPr lang="ja-JP" altLang="fr-FR">
                <a:solidFill>
                  <a:srgbClr val="898989"/>
                </a:solidFill>
                <a:latin typeface="Calibri" charset="0"/>
              </a:rPr>
              <a:t>’</a:t>
            </a:r>
            <a:r>
              <a:rPr lang="fr-FR">
                <a:solidFill>
                  <a:srgbClr val="898989"/>
                </a:solidFill>
                <a:latin typeface="Calibri" charset="0"/>
              </a:rPr>
              <a:t>agit pour les enseignants de proposer et d</a:t>
            </a:r>
            <a:r>
              <a:rPr lang="ja-JP" altLang="fr-FR">
                <a:solidFill>
                  <a:srgbClr val="898989"/>
                </a:solidFill>
                <a:latin typeface="Calibri" charset="0"/>
              </a:rPr>
              <a:t>’</a:t>
            </a:r>
            <a:r>
              <a:rPr lang="fr-FR">
                <a:solidFill>
                  <a:srgbClr val="898989"/>
                </a:solidFill>
                <a:latin typeface="Calibri" charset="0"/>
              </a:rPr>
              <a:t>afficher clairement le lien entre les enseignements afin de proposer un cadre  structurant.</a:t>
            </a:r>
          </a:p>
        </p:txBody>
      </p:sp>
    </p:spTree>
    <p:extLst>
      <p:ext uri="{BB962C8B-B14F-4D97-AF65-F5344CB8AC3E}">
        <p14:creationId xmlns:p14="http://schemas.microsoft.com/office/powerpoint/2010/main" val="343774842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476375" y="620713"/>
            <a:ext cx="6408738" cy="504825"/>
          </a:xfrm>
        </p:spPr>
        <p:txBody>
          <a:bodyPr/>
          <a:lstStyle/>
          <a:p>
            <a:r>
              <a:rPr lang="fr-FR" sz="2000" cap="none">
                <a:latin typeface="Calibri" charset="0"/>
              </a:rPr>
              <a:t>LES EPI: créer du lien et du sens - construire le cadre</a:t>
            </a:r>
          </a:p>
        </p:txBody>
      </p:sp>
      <p:sp>
        <p:nvSpPr>
          <p:cNvPr id="3" name="Espace réservé du texte 2"/>
          <p:cNvSpPr>
            <a:spLocks noGrp="1"/>
          </p:cNvSpPr>
          <p:nvPr>
            <p:ph type="body" idx="1"/>
          </p:nvPr>
        </p:nvSpPr>
        <p:spPr>
          <a:xfrm>
            <a:off x="1309688" y="1196975"/>
            <a:ext cx="7416800" cy="1265238"/>
          </a:xfrm>
        </p:spPr>
        <p:txBody>
          <a:bodyPr/>
          <a:lstStyle/>
          <a:p>
            <a:r>
              <a:rPr lang="fr-FR">
                <a:solidFill>
                  <a:srgbClr val="898989"/>
                </a:solidFill>
                <a:latin typeface="Calibri" charset="0"/>
              </a:rPr>
              <a:t>Afin d</a:t>
            </a:r>
            <a:r>
              <a:rPr lang="ja-JP" altLang="fr-FR">
                <a:solidFill>
                  <a:srgbClr val="898989"/>
                </a:solidFill>
                <a:latin typeface="Calibri" charset="0"/>
              </a:rPr>
              <a:t>’</a:t>
            </a:r>
            <a:r>
              <a:rPr lang="fr-FR">
                <a:solidFill>
                  <a:srgbClr val="898989"/>
                </a:solidFill>
                <a:latin typeface="Calibri" charset="0"/>
              </a:rPr>
              <a:t>atteindre l</a:t>
            </a:r>
            <a:r>
              <a:rPr lang="ja-JP" altLang="fr-FR">
                <a:solidFill>
                  <a:srgbClr val="898989"/>
                </a:solidFill>
                <a:latin typeface="Calibri" charset="0"/>
              </a:rPr>
              <a:t>’</a:t>
            </a:r>
            <a:r>
              <a:rPr lang="fr-FR">
                <a:solidFill>
                  <a:srgbClr val="898989"/>
                </a:solidFill>
                <a:latin typeface="Calibri" charset="0"/>
              </a:rPr>
              <a:t>objectif précédent il s</a:t>
            </a:r>
            <a:r>
              <a:rPr lang="ja-JP" altLang="fr-FR">
                <a:solidFill>
                  <a:srgbClr val="898989"/>
                </a:solidFill>
                <a:latin typeface="Calibri" charset="0"/>
              </a:rPr>
              <a:t>’</a:t>
            </a:r>
            <a:r>
              <a:rPr lang="fr-FR">
                <a:solidFill>
                  <a:srgbClr val="898989"/>
                </a:solidFill>
                <a:latin typeface="Calibri" charset="0"/>
              </a:rPr>
              <a:t>agit pour les enseignants de proposer et d</a:t>
            </a:r>
            <a:r>
              <a:rPr lang="ja-JP" altLang="fr-FR">
                <a:solidFill>
                  <a:srgbClr val="898989"/>
                </a:solidFill>
                <a:latin typeface="Calibri" charset="0"/>
              </a:rPr>
              <a:t>’</a:t>
            </a:r>
            <a:r>
              <a:rPr lang="fr-FR">
                <a:solidFill>
                  <a:srgbClr val="898989"/>
                </a:solidFill>
                <a:latin typeface="Calibri" charset="0"/>
              </a:rPr>
              <a:t>afficher clairement le lien entre les enseignements afin de proposer un cadre  structurant.</a:t>
            </a:r>
          </a:p>
        </p:txBody>
      </p:sp>
      <p:pic>
        <p:nvPicPr>
          <p:cNvPr id="46084" name="Picture 2" descr="D:\IPR\Réforme collège\préparation intervention Réforme\509488058.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360488" y="2889250"/>
            <a:ext cx="1800225" cy="1800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2027687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476375" y="620713"/>
            <a:ext cx="6408738" cy="504825"/>
          </a:xfrm>
        </p:spPr>
        <p:txBody>
          <a:bodyPr/>
          <a:lstStyle/>
          <a:p>
            <a:r>
              <a:rPr lang="fr-FR" sz="2000" cap="none">
                <a:latin typeface="Calibri" charset="0"/>
              </a:rPr>
              <a:t>LES EPI: créer du lien et du sens - construire le cadre</a:t>
            </a:r>
          </a:p>
        </p:txBody>
      </p:sp>
      <p:sp>
        <p:nvSpPr>
          <p:cNvPr id="3" name="Espace réservé du texte 2"/>
          <p:cNvSpPr>
            <a:spLocks noGrp="1"/>
          </p:cNvSpPr>
          <p:nvPr>
            <p:ph type="body" idx="1"/>
          </p:nvPr>
        </p:nvSpPr>
        <p:spPr>
          <a:xfrm>
            <a:off x="1309688" y="1196975"/>
            <a:ext cx="7416800" cy="1265238"/>
          </a:xfrm>
        </p:spPr>
        <p:txBody>
          <a:bodyPr/>
          <a:lstStyle/>
          <a:p>
            <a:r>
              <a:rPr lang="fr-FR">
                <a:solidFill>
                  <a:srgbClr val="898989"/>
                </a:solidFill>
                <a:latin typeface="Calibri" charset="0"/>
              </a:rPr>
              <a:t>Afin d</a:t>
            </a:r>
            <a:r>
              <a:rPr lang="ja-JP" altLang="fr-FR">
                <a:solidFill>
                  <a:srgbClr val="898989"/>
                </a:solidFill>
                <a:latin typeface="Calibri" charset="0"/>
              </a:rPr>
              <a:t>’</a:t>
            </a:r>
            <a:r>
              <a:rPr lang="fr-FR">
                <a:solidFill>
                  <a:srgbClr val="898989"/>
                </a:solidFill>
                <a:latin typeface="Calibri" charset="0"/>
              </a:rPr>
              <a:t>atteindre l</a:t>
            </a:r>
            <a:r>
              <a:rPr lang="ja-JP" altLang="fr-FR">
                <a:solidFill>
                  <a:srgbClr val="898989"/>
                </a:solidFill>
                <a:latin typeface="Calibri" charset="0"/>
              </a:rPr>
              <a:t>’</a:t>
            </a:r>
            <a:r>
              <a:rPr lang="fr-FR">
                <a:solidFill>
                  <a:srgbClr val="898989"/>
                </a:solidFill>
                <a:latin typeface="Calibri" charset="0"/>
              </a:rPr>
              <a:t>objectif précédent il s</a:t>
            </a:r>
            <a:r>
              <a:rPr lang="ja-JP" altLang="fr-FR">
                <a:solidFill>
                  <a:srgbClr val="898989"/>
                </a:solidFill>
                <a:latin typeface="Calibri" charset="0"/>
              </a:rPr>
              <a:t>’</a:t>
            </a:r>
            <a:r>
              <a:rPr lang="fr-FR">
                <a:solidFill>
                  <a:srgbClr val="898989"/>
                </a:solidFill>
                <a:latin typeface="Calibri" charset="0"/>
              </a:rPr>
              <a:t>agit pour les enseignants de proposer et d</a:t>
            </a:r>
            <a:r>
              <a:rPr lang="ja-JP" altLang="fr-FR">
                <a:solidFill>
                  <a:srgbClr val="898989"/>
                </a:solidFill>
                <a:latin typeface="Calibri" charset="0"/>
              </a:rPr>
              <a:t>’</a:t>
            </a:r>
            <a:r>
              <a:rPr lang="fr-FR">
                <a:solidFill>
                  <a:srgbClr val="898989"/>
                </a:solidFill>
                <a:latin typeface="Calibri" charset="0"/>
              </a:rPr>
              <a:t>afficher clairement le lien entre les enseignements afin de proposer un cadre  structurant.</a:t>
            </a:r>
          </a:p>
        </p:txBody>
      </p:sp>
      <p:pic>
        <p:nvPicPr>
          <p:cNvPr id="47108" name="Picture 2" descr="D:\IPR\Réforme collège\préparation intervention Réforme\509488058.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360488" y="2889250"/>
            <a:ext cx="1800225" cy="1800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109" name="Picture 4" descr="D:\IPR\Réforme collège\préparation intervention Réforme\puzzle-1020426__180.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48088" y="3644900"/>
            <a:ext cx="1714500" cy="1714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7968907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476375" y="620713"/>
            <a:ext cx="6408738" cy="504825"/>
          </a:xfrm>
        </p:spPr>
        <p:txBody>
          <a:bodyPr/>
          <a:lstStyle/>
          <a:p>
            <a:r>
              <a:rPr lang="fr-FR" sz="2000" cap="none">
                <a:latin typeface="Calibri" charset="0"/>
              </a:rPr>
              <a:t>LES EPI: créer du lien et du sens - construire le cadre</a:t>
            </a:r>
          </a:p>
        </p:txBody>
      </p:sp>
      <p:sp>
        <p:nvSpPr>
          <p:cNvPr id="3" name="Espace réservé du texte 2"/>
          <p:cNvSpPr>
            <a:spLocks noGrp="1"/>
          </p:cNvSpPr>
          <p:nvPr>
            <p:ph type="body" idx="1"/>
          </p:nvPr>
        </p:nvSpPr>
        <p:spPr>
          <a:xfrm>
            <a:off x="1309688" y="1196975"/>
            <a:ext cx="7416800" cy="1265238"/>
          </a:xfrm>
        </p:spPr>
        <p:txBody>
          <a:bodyPr/>
          <a:lstStyle/>
          <a:p>
            <a:r>
              <a:rPr lang="fr-FR">
                <a:solidFill>
                  <a:srgbClr val="898989"/>
                </a:solidFill>
                <a:latin typeface="Calibri" charset="0"/>
              </a:rPr>
              <a:t>Afin d</a:t>
            </a:r>
            <a:r>
              <a:rPr lang="ja-JP" altLang="fr-FR">
                <a:solidFill>
                  <a:srgbClr val="898989"/>
                </a:solidFill>
                <a:latin typeface="Calibri" charset="0"/>
              </a:rPr>
              <a:t>’</a:t>
            </a:r>
            <a:r>
              <a:rPr lang="fr-FR">
                <a:solidFill>
                  <a:srgbClr val="898989"/>
                </a:solidFill>
                <a:latin typeface="Calibri" charset="0"/>
              </a:rPr>
              <a:t>atteindre l</a:t>
            </a:r>
            <a:r>
              <a:rPr lang="ja-JP" altLang="fr-FR">
                <a:solidFill>
                  <a:srgbClr val="898989"/>
                </a:solidFill>
                <a:latin typeface="Calibri" charset="0"/>
              </a:rPr>
              <a:t>’</a:t>
            </a:r>
            <a:r>
              <a:rPr lang="fr-FR">
                <a:solidFill>
                  <a:srgbClr val="898989"/>
                </a:solidFill>
                <a:latin typeface="Calibri" charset="0"/>
              </a:rPr>
              <a:t>objectif précédent il s</a:t>
            </a:r>
            <a:r>
              <a:rPr lang="ja-JP" altLang="fr-FR">
                <a:solidFill>
                  <a:srgbClr val="898989"/>
                </a:solidFill>
                <a:latin typeface="Calibri" charset="0"/>
              </a:rPr>
              <a:t>’</a:t>
            </a:r>
            <a:r>
              <a:rPr lang="fr-FR">
                <a:solidFill>
                  <a:srgbClr val="898989"/>
                </a:solidFill>
                <a:latin typeface="Calibri" charset="0"/>
              </a:rPr>
              <a:t>agit pour les enseignants de proposer et d</a:t>
            </a:r>
            <a:r>
              <a:rPr lang="ja-JP" altLang="fr-FR">
                <a:solidFill>
                  <a:srgbClr val="898989"/>
                </a:solidFill>
                <a:latin typeface="Calibri" charset="0"/>
              </a:rPr>
              <a:t>’</a:t>
            </a:r>
            <a:r>
              <a:rPr lang="fr-FR">
                <a:solidFill>
                  <a:srgbClr val="898989"/>
                </a:solidFill>
                <a:latin typeface="Calibri" charset="0"/>
              </a:rPr>
              <a:t>afficher clairement le lien entre les enseignements afin de proposer un cadre  structurant.</a:t>
            </a:r>
          </a:p>
        </p:txBody>
      </p:sp>
      <p:pic>
        <p:nvPicPr>
          <p:cNvPr id="48132" name="Picture 2" descr="D:\IPR\Réforme collège\préparation intervention Réforme\509488058.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360488" y="2889250"/>
            <a:ext cx="1800225" cy="1800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133"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84888" y="3789363"/>
            <a:ext cx="2882900" cy="27384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48134" name="Picture 4" descr="D:\IPR\Réforme collège\préparation intervention Réforme\puzzle-1020426__180.jp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748088" y="3644900"/>
            <a:ext cx="1714500" cy="1714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4308549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476375" y="692150"/>
            <a:ext cx="6408738" cy="504825"/>
          </a:xfrm>
        </p:spPr>
        <p:txBody>
          <a:bodyPr/>
          <a:lstStyle/>
          <a:p>
            <a:r>
              <a:rPr lang="fr-FR" sz="2000" cap="none">
                <a:latin typeface="Calibri" charset="0"/>
              </a:rPr>
              <a:t>L</a:t>
            </a:r>
            <a:r>
              <a:rPr lang="ja-JP" altLang="fr-FR" sz="2000" cap="none">
                <a:latin typeface="Calibri" charset="0"/>
              </a:rPr>
              <a:t>’</a:t>
            </a:r>
            <a:r>
              <a:rPr lang="fr-FR" sz="2000" cap="none">
                <a:latin typeface="Calibri" charset="0"/>
              </a:rPr>
              <a:t> AP: un préalable le diagnostic</a:t>
            </a:r>
          </a:p>
        </p:txBody>
      </p:sp>
      <p:sp>
        <p:nvSpPr>
          <p:cNvPr id="3" name="Espace réservé du texte 2"/>
          <p:cNvSpPr>
            <a:spLocks noGrp="1"/>
          </p:cNvSpPr>
          <p:nvPr>
            <p:ph type="body" idx="1"/>
          </p:nvPr>
        </p:nvSpPr>
        <p:spPr>
          <a:xfrm>
            <a:off x="755650" y="1557338"/>
            <a:ext cx="7993063" cy="1912937"/>
          </a:xfrm>
        </p:spPr>
        <p:txBody>
          <a:bodyPr/>
          <a:lstStyle/>
          <a:p>
            <a:r>
              <a:rPr lang="fr-FR">
                <a:solidFill>
                  <a:srgbClr val="898989"/>
                </a:solidFill>
                <a:latin typeface="Calibri" charset="0"/>
              </a:rPr>
              <a:t>Il ne peut pas y avoir d</a:t>
            </a:r>
            <a:r>
              <a:rPr lang="ja-JP" altLang="fr-FR">
                <a:solidFill>
                  <a:srgbClr val="898989"/>
                </a:solidFill>
                <a:latin typeface="Calibri" charset="0"/>
              </a:rPr>
              <a:t>’</a:t>
            </a:r>
            <a:r>
              <a:rPr lang="fr-FR">
                <a:solidFill>
                  <a:srgbClr val="898989"/>
                </a:solidFill>
                <a:latin typeface="Calibri" charset="0"/>
              </a:rPr>
              <a:t> AP sans un </a:t>
            </a:r>
            <a:r>
              <a:rPr lang="fr-FR" b="1">
                <a:solidFill>
                  <a:srgbClr val="898989"/>
                </a:solidFill>
                <a:latin typeface="Calibri" charset="0"/>
              </a:rPr>
              <a:t>diagnostique préalable</a:t>
            </a:r>
            <a:r>
              <a:rPr lang="fr-FR">
                <a:solidFill>
                  <a:srgbClr val="898989"/>
                </a:solidFill>
                <a:latin typeface="Calibri" charset="0"/>
              </a:rPr>
              <a:t>:</a:t>
            </a:r>
          </a:p>
          <a:p>
            <a:pPr>
              <a:buFont typeface="Arial" charset="0"/>
              <a:buChar char="•"/>
            </a:pPr>
            <a:r>
              <a:rPr lang="fr-FR">
                <a:solidFill>
                  <a:srgbClr val="898989"/>
                </a:solidFill>
                <a:latin typeface="Calibri" charset="0"/>
              </a:rPr>
              <a:t>Livret scolaire…</a:t>
            </a:r>
          </a:p>
          <a:p>
            <a:pPr>
              <a:buFont typeface="Arial" charset="0"/>
              <a:buChar char="•"/>
            </a:pPr>
            <a:r>
              <a:rPr lang="fr-FR">
                <a:solidFill>
                  <a:srgbClr val="898989"/>
                </a:solidFill>
                <a:latin typeface="Calibri" charset="0"/>
              </a:rPr>
              <a:t>Évaluations disciplinaires ou mieux pluridisciplinaire associant connaissances mais aussi mini-taches complexes pour tester la capacité de transfert</a:t>
            </a:r>
          </a:p>
        </p:txBody>
      </p:sp>
      <p:pic>
        <p:nvPicPr>
          <p:cNvPr id="49156" name="Picture 2" descr="D:\IPR\Réforme collège\préparation intervention Réforme\diagnostique.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787900" y="3890963"/>
            <a:ext cx="3803650" cy="2543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9355879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476375" y="620713"/>
            <a:ext cx="6408738" cy="863600"/>
          </a:xfrm>
        </p:spPr>
        <p:txBody>
          <a:bodyPr/>
          <a:lstStyle/>
          <a:p>
            <a:r>
              <a:rPr lang="fr-FR" sz="2000" cap="none">
                <a:latin typeface="Calibri" charset="0"/>
              </a:rPr>
              <a:t>L</a:t>
            </a:r>
            <a:r>
              <a:rPr lang="ja-JP" altLang="fr-FR" sz="2000" cap="none">
                <a:latin typeface="Calibri" charset="0"/>
              </a:rPr>
              <a:t>’</a:t>
            </a:r>
            <a:r>
              <a:rPr lang="fr-FR" sz="2000" cap="none">
                <a:latin typeface="Calibri" charset="0"/>
              </a:rPr>
              <a:t> AP: des apports méthodologiques et la résolution des points durs</a:t>
            </a:r>
          </a:p>
        </p:txBody>
      </p:sp>
      <p:sp>
        <p:nvSpPr>
          <p:cNvPr id="3" name="Espace réservé du texte 2"/>
          <p:cNvSpPr>
            <a:spLocks noGrp="1"/>
          </p:cNvSpPr>
          <p:nvPr>
            <p:ph type="body" idx="1"/>
          </p:nvPr>
        </p:nvSpPr>
        <p:spPr>
          <a:xfrm>
            <a:off x="971550" y="1628775"/>
            <a:ext cx="7488238" cy="1800225"/>
          </a:xfrm>
        </p:spPr>
        <p:txBody>
          <a:bodyPr/>
          <a:lstStyle/>
          <a:p>
            <a:r>
              <a:rPr lang="fr-FR">
                <a:solidFill>
                  <a:srgbClr val="898989"/>
                </a:solidFill>
                <a:latin typeface="Calibri" charset="0"/>
              </a:rPr>
              <a:t>Des apports méthodologiques pour traiter des compétences basiques du socle:</a:t>
            </a:r>
          </a:p>
          <a:p>
            <a:r>
              <a:rPr lang="fr-FR">
                <a:solidFill>
                  <a:srgbClr val="898989"/>
                </a:solidFill>
                <a:latin typeface="Calibri" charset="0"/>
              </a:rPr>
              <a:t>Comment lire, sélectionner, classer, analyser, s</a:t>
            </a:r>
            <a:r>
              <a:rPr lang="ja-JP" altLang="fr-FR">
                <a:solidFill>
                  <a:srgbClr val="898989"/>
                </a:solidFill>
                <a:latin typeface="Calibri" charset="0"/>
              </a:rPr>
              <a:t>’</a:t>
            </a:r>
            <a:r>
              <a:rPr lang="fr-FR">
                <a:solidFill>
                  <a:srgbClr val="898989"/>
                </a:solidFill>
                <a:latin typeface="Calibri" charset="0"/>
              </a:rPr>
              <a:t>organiser, reformuler, communiquer ?</a:t>
            </a:r>
          </a:p>
          <a:p>
            <a:r>
              <a:rPr lang="fr-FR">
                <a:solidFill>
                  <a:srgbClr val="898989"/>
                </a:solidFill>
                <a:latin typeface="Calibri" charset="0"/>
              </a:rPr>
              <a:t>Au sein de la classe mais aussi à la maison</a:t>
            </a:r>
          </a:p>
        </p:txBody>
      </p:sp>
    </p:spTree>
    <p:extLst>
      <p:ext uri="{BB962C8B-B14F-4D97-AF65-F5344CB8AC3E}">
        <p14:creationId xmlns:p14="http://schemas.microsoft.com/office/powerpoint/2010/main" val="297487278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476375" y="620713"/>
            <a:ext cx="6408738" cy="863600"/>
          </a:xfrm>
        </p:spPr>
        <p:txBody>
          <a:bodyPr/>
          <a:lstStyle/>
          <a:p>
            <a:r>
              <a:rPr lang="fr-FR" sz="2000" cap="none">
                <a:latin typeface="Calibri" charset="0"/>
              </a:rPr>
              <a:t>L</a:t>
            </a:r>
            <a:r>
              <a:rPr lang="ja-JP" altLang="fr-FR" sz="2000" cap="none">
                <a:latin typeface="Calibri" charset="0"/>
              </a:rPr>
              <a:t>’</a:t>
            </a:r>
            <a:r>
              <a:rPr lang="fr-FR" sz="2000" cap="none">
                <a:latin typeface="Calibri" charset="0"/>
              </a:rPr>
              <a:t> AP: des apports méthodologiques et la résolution des points durs</a:t>
            </a:r>
          </a:p>
        </p:txBody>
      </p:sp>
      <p:sp>
        <p:nvSpPr>
          <p:cNvPr id="3" name="Espace réservé du texte 2"/>
          <p:cNvSpPr>
            <a:spLocks noGrp="1"/>
          </p:cNvSpPr>
          <p:nvPr>
            <p:ph type="body" idx="1"/>
          </p:nvPr>
        </p:nvSpPr>
        <p:spPr>
          <a:xfrm>
            <a:off x="971550" y="1628775"/>
            <a:ext cx="7488238" cy="1800225"/>
          </a:xfrm>
        </p:spPr>
        <p:txBody>
          <a:bodyPr/>
          <a:lstStyle/>
          <a:p>
            <a:r>
              <a:rPr lang="fr-FR">
                <a:solidFill>
                  <a:srgbClr val="898989"/>
                </a:solidFill>
                <a:latin typeface="Calibri" charset="0"/>
              </a:rPr>
              <a:t>Des apports méthodologiques pour traiter des compétences basiques du socle:</a:t>
            </a:r>
          </a:p>
          <a:p>
            <a:r>
              <a:rPr lang="fr-FR">
                <a:solidFill>
                  <a:srgbClr val="898989"/>
                </a:solidFill>
                <a:latin typeface="Calibri" charset="0"/>
              </a:rPr>
              <a:t>Comment lire, sélectionner, classer, analyser, s</a:t>
            </a:r>
            <a:r>
              <a:rPr lang="ja-JP" altLang="fr-FR">
                <a:solidFill>
                  <a:srgbClr val="898989"/>
                </a:solidFill>
                <a:latin typeface="Calibri" charset="0"/>
              </a:rPr>
              <a:t>’</a:t>
            </a:r>
            <a:r>
              <a:rPr lang="fr-FR">
                <a:solidFill>
                  <a:srgbClr val="898989"/>
                </a:solidFill>
                <a:latin typeface="Calibri" charset="0"/>
              </a:rPr>
              <a:t>organiser, reformuler, communiquer ?</a:t>
            </a:r>
          </a:p>
          <a:p>
            <a:r>
              <a:rPr lang="fr-FR">
                <a:solidFill>
                  <a:srgbClr val="898989"/>
                </a:solidFill>
                <a:latin typeface="Calibri" charset="0"/>
              </a:rPr>
              <a:t>Au sein de la classe,</a:t>
            </a:r>
          </a:p>
          <a:p>
            <a:r>
              <a:rPr lang="fr-FR">
                <a:solidFill>
                  <a:srgbClr val="898989"/>
                </a:solidFill>
                <a:latin typeface="Calibri" charset="0"/>
              </a:rPr>
              <a:t>mais aussi à la maison…</a:t>
            </a:r>
          </a:p>
        </p:txBody>
      </p:sp>
    </p:spTree>
    <p:extLst>
      <p:ext uri="{BB962C8B-B14F-4D97-AF65-F5344CB8AC3E}">
        <p14:creationId xmlns:p14="http://schemas.microsoft.com/office/powerpoint/2010/main" val="428187045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custDataLst>
              <p:tags r:id="rId1"/>
            </p:custDataLst>
          </p:nvPr>
        </p:nvSpPr>
        <p:spPr>
          <a:xfrm>
            <a:off x="1161534" y="36513"/>
            <a:ext cx="7525265" cy="781931"/>
          </a:xfrm>
        </p:spPr>
        <p:txBody>
          <a:bodyPr/>
          <a:lstStyle/>
          <a:p>
            <a:r>
              <a:rPr lang="fr-FR" sz="3600" dirty="0"/>
              <a:t>Les trois dimensions de la technologie</a:t>
            </a:r>
            <a:br>
              <a:rPr lang="fr-FR" sz="3600" dirty="0"/>
            </a:br>
            <a:r>
              <a:rPr lang="fr-FR" dirty="0"/>
              <a:t>de l’école au post-bac</a:t>
            </a:r>
            <a:endParaRPr lang="fr-FR" sz="3600" dirty="0"/>
          </a:p>
        </p:txBody>
      </p:sp>
      <p:grpSp>
        <p:nvGrpSpPr>
          <p:cNvPr id="4" name="Groupe 3"/>
          <p:cNvGrpSpPr/>
          <p:nvPr/>
        </p:nvGrpSpPr>
        <p:grpSpPr>
          <a:xfrm>
            <a:off x="568411" y="1161240"/>
            <a:ext cx="7933039" cy="5301343"/>
            <a:chOff x="1736249" y="2077873"/>
            <a:chExt cx="5536053" cy="3521745"/>
          </a:xfrm>
        </p:grpSpPr>
        <p:graphicFrame>
          <p:nvGraphicFramePr>
            <p:cNvPr id="18" name="Diagramme 17"/>
            <p:cNvGraphicFramePr>
              <a:graphicFrameLocks noChangeAspect="1"/>
            </p:cNvGraphicFramePr>
            <p:nvPr>
              <p:custDataLst>
                <p:tags r:id="rId2"/>
              </p:custDataLst>
              <p:extLst>
                <p:ext uri="{D42A27DB-BD31-4B8C-83A1-F6EECF244321}">
                  <p14:modId xmlns:p14="http://schemas.microsoft.com/office/powerpoint/2010/main" val="2793407637"/>
                </p:ext>
              </p:extLst>
            </p:nvPr>
          </p:nvGraphicFramePr>
          <p:xfrm>
            <a:off x="2309682" y="2399218"/>
            <a:ext cx="4800600" cy="3200400"/>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pSp>
          <p:nvGrpSpPr>
            <p:cNvPr id="56" name="Groupe 55"/>
            <p:cNvGrpSpPr/>
            <p:nvPr>
              <p:custDataLst>
                <p:tags r:id="rId3"/>
              </p:custDataLst>
            </p:nvPr>
          </p:nvGrpSpPr>
          <p:grpSpPr>
            <a:xfrm>
              <a:off x="2618868" y="4667808"/>
              <a:ext cx="4653433" cy="921432"/>
              <a:chOff x="2279518" y="2416200"/>
              <a:chExt cx="6204577" cy="1228576"/>
            </a:xfrm>
          </p:grpSpPr>
          <p:sp>
            <p:nvSpPr>
              <p:cNvPr id="57" name="Rectangle 56"/>
              <p:cNvSpPr/>
              <p:nvPr/>
            </p:nvSpPr>
            <p:spPr>
              <a:xfrm>
                <a:off x="2279518" y="2772757"/>
                <a:ext cx="1092009" cy="728003"/>
              </a:xfrm>
              <a:prstGeom prst="rect">
                <a:avLst/>
              </a:prstGeom>
              <a:blipFill>
                <a:blip r:embed="rId16" cstate="email">
                  <a:extLst>
                    <a:ext uri="{28A0092B-C50C-407E-A947-70E740481C1C}">
                      <a14:useLocalDpi xmlns:a14="http://schemas.microsoft.com/office/drawing/2010/main"/>
                    </a:ext>
                  </a:extLst>
                </a:blip>
                <a:srcRect/>
                <a:stretch>
                  <a:fillRect/>
                </a:stretch>
              </a:blipFill>
            </p:spPr>
            <p:style>
              <a:lnRef idx="3">
                <a:schemeClr val="lt1">
                  <a:hueOff val="0"/>
                  <a:satOff val="0"/>
                  <a:lumOff val="0"/>
                  <a:alphaOff val="0"/>
                </a:schemeClr>
              </a:lnRef>
              <a:fillRef idx="1">
                <a:scrgbClr r="0" g="0" b="0"/>
              </a:fillRef>
              <a:effectRef idx="1">
                <a:schemeClr val="accent2">
                  <a:tint val="50000"/>
                  <a:hueOff val="0"/>
                  <a:satOff val="0"/>
                  <a:lumOff val="0"/>
                  <a:alphaOff val="0"/>
                </a:schemeClr>
              </a:effectRef>
              <a:fontRef idx="minor">
                <a:schemeClr val="lt1">
                  <a:hueOff val="0"/>
                  <a:satOff val="0"/>
                  <a:lumOff val="0"/>
                  <a:alphaOff val="0"/>
                </a:schemeClr>
              </a:fontRef>
            </p:style>
          </p:sp>
          <p:sp>
            <p:nvSpPr>
              <p:cNvPr id="58" name="Forme libre 57"/>
              <p:cNvSpPr/>
              <p:nvPr/>
            </p:nvSpPr>
            <p:spPr>
              <a:xfrm>
                <a:off x="6729913" y="2617147"/>
                <a:ext cx="1728192" cy="955621"/>
              </a:xfrm>
              <a:custGeom>
                <a:avLst/>
                <a:gdLst>
                  <a:gd name="connsiteX0" fmla="*/ 0 w 1547108"/>
                  <a:gd name="connsiteY0" fmla="*/ 0 h 955621"/>
                  <a:gd name="connsiteX1" fmla="*/ 1547108 w 1547108"/>
                  <a:gd name="connsiteY1" fmla="*/ 0 h 955621"/>
                  <a:gd name="connsiteX2" fmla="*/ 1547108 w 1547108"/>
                  <a:gd name="connsiteY2" fmla="*/ 955621 h 955621"/>
                  <a:gd name="connsiteX3" fmla="*/ 0 w 1547108"/>
                  <a:gd name="connsiteY3" fmla="*/ 955621 h 955621"/>
                  <a:gd name="connsiteX4" fmla="*/ 0 w 1547108"/>
                  <a:gd name="connsiteY4" fmla="*/ 0 h 95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7108" h="955621">
                    <a:moveTo>
                      <a:pt x="0" y="0"/>
                    </a:moveTo>
                    <a:lnTo>
                      <a:pt x="1547108" y="0"/>
                    </a:lnTo>
                    <a:lnTo>
                      <a:pt x="1547108" y="955621"/>
                    </a:lnTo>
                    <a:lnTo>
                      <a:pt x="0" y="95562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400050">
                  <a:lnSpc>
                    <a:spcPct val="90000"/>
                  </a:lnSpc>
                  <a:spcAft>
                    <a:spcPct val="35000"/>
                  </a:spcAft>
                </a:pPr>
                <a:r>
                  <a:rPr lang="fr-FR" sz="1600" dirty="0">
                    <a:solidFill>
                      <a:prstClr val="black">
                        <a:hueOff val="0"/>
                        <a:satOff val="0"/>
                        <a:lumOff val="0"/>
                        <a:alphaOff val="0"/>
                      </a:prstClr>
                    </a:solidFill>
                  </a:rPr>
                  <a:t>Replacer et interroger des objets, des systèmes et des pratiques dans leur environnement</a:t>
                </a:r>
              </a:p>
            </p:txBody>
          </p:sp>
          <p:sp>
            <p:nvSpPr>
              <p:cNvPr id="59" name="Demi-cadre 58"/>
              <p:cNvSpPr/>
              <p:nvPr/>
            </p:nvSpPr>
            <p:spPr>
              <a:xfrm>
                <a:off x="6653223" y="2416200"/>
                <a:ext cx="371555" cy="371651"/>
              </a:xfrm>
              <a:prstGeom prst="halfFrame">
                <a:avLst>
                  <a:gd name="adj1" fmla="val 25770"/>
                  <a:gd name="adj2" fmla="val 25770"/>
                </a:avLst>
              </a:prstGeom>
              <a:solidFill>
                <a:srgbClr val="92D050"/>
              </a:solidFill>
            </p:spPr>
            <p:style>
              <a:lnRef idx="3">
                <a:schemeClr val="lt1">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lt1"/>
              </a:fontRef>
            </p:style>
          </p:sp>
          <p:sp>
            <p:nvSpPr>
              <p:cNvPr id="60" name="Demi-cadre 59"/>
              <p:cNvSpPr/>
              <p:nvPr/>
            </p:nvSpPr>
            <p:spPr>
              <a:xfrm rot="5400000">
                <a:off x="8112492" y="2416248"/>
                <a:ext cx="371651" cy="371555"/>
              </a:xfrm>
              <a:prstGeom prst="halfFrame">
                <a:avLst>
                  <a:gd name="adj1" fmla="val 25770"/>
                  <a:gd name="adj2" fmla="val 25770"/>
                </a:avLst>
              </a:prstGeom>
              <a:solidFill>
                <a:srgbClr val="92D050"/>
              </a:solidFill>
            </p:spPr>
            <p:style>
              <a:lnRef idx="3">
                <a:schemeClr val="lt1">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lt1"/>
              </a:fontRef>
            </p:style>
          </p:sp>
          <p:sp>
            <p:nvSpPr>
              <p:cNvPr id="61" name="Demi-cadre 60"/>
              <p:cNvSpPr/>
              <p:nvPr/>
            </p:nvSpPr>
            <p:spPr>
              <a:xfrm rot="16200000">
                <a:off x="6653175" y="3273173"/>
                <a:ext cx="371651" cy="371555"/>
              </a:xfrm>
              <a:prstGeom prst="halfFrame">
                <a:avLst>
                  <a:gd name="adj1" fmla="val 25770"/>
                  <a:gd name="adj2" fmla="val 25770"/>
                </a:avLst>
              </a:prstGeom>
              <a:solidFill>
                <a:srgbClr val="92D050"/>
              </a:solidFill>
            </p:spPr>
            <p:style>
              <a:lnRef idx="3">
                <a:schemeClr val="lt1">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lt1"/>
              </a:fontRef>
            </p:style>
          </p:sp>
          <p:sp>
            <p:nvSpPr>
              <p:cNvPr id="62" name="Demi-cadre 61"/>
              <p:cNvSpPr/>
              <p:nvPr/>
            </p:nvSpPr>
            <p:spPr>
              <a:xfrm rot="10800000">
                <a:off x="8112540" y="3273125"/>
                <a:ext cx="371555" cy="371651"/>
              </a:xfrm>
              <a:prstGeom prst="halfFrame">
                <a:avLst>
                  <a:gd name="adj1" fmla="val 25770"/>
                  <a:gd name="adj2" fmla="val 25770"/>
                </a:avLst>
              </a:prstGeom>
              <a:solidFill>
                <a:srgbClr val="92D050"/>
              </a:solidFill>
            </p:spPr>
            <p:style>
              <a:lnRef idx="3">
                <a:schemeClr val="lt1">
                  <a:hueOff val="0"/>
                  <a:satOff val="0"/>
                  <a:lumOff val="0"/>
                  <a:alphaOff val="0"/>
                </a:schemeClr>
              </a:lnRef>
              <a:fillRef idx="1">
                <a:schemeClr val="accent2">
                  <a:hueOff val="0"/>
                  <a:satOff val="0"/>
                  <a:lumOff val="0"/>
                  <a:alphaOff val="0"/>
                </a:schemeClr>
              </a:fillRef>
              <a:effectRef idx="1">
                <a:schemeClr val="accent2">
                  <a:hueOff val="0"/>
                  <a:satOff val="0"/>
                  <a:lumOff val="0"/>
                  <a:alphaOff val="0"/>
                </a:schemeClr>
              </a:effectRef>
              <a:fontRef idx="minor">
                <a:schemeClr val="lt1"/>
              </a:fontRef>
            </p:style>
          </p:sp>
        </p:grpSp>
        <p:grpSp>
          <p:nvGrpSpPr>
            <p:cNvPr id="63" name="Groupe 62"/>
            <p:cNvGrpSpPr/>
            <p:nvPr>
              <p:custDataLst>
                <p:tags r:id="rId4"/>
              </p:custDataLst>
            </p:nvPr>
          </p:nvGrpSpPr>
          <p:grpSpPr>
            <a:xfrm>
              <a:off x="5673078" y="2077873"/>
              <a:ext cx="1599224" cy="1816563"/>
              <a:chOff x="6895678" y="4531001"/>
              <a:chExt cx="2132298" cy="2422084"/>
            </a:xfrm>
          </p:grpSpPr>
          <p:pic>
            <p:nvPicPr>
              <p:cNvPr id="30" name="Image 29"/>
              <p:cNvPicPr>
                <a:picLocks noChangeAspect="1"/>
              </p:cNvPicPr>
              <p:nvPr>
                <p:custDataLst>
                  <p:tags r:id="rId7"/>
                </p:custDataLst>
              </p:nvPr>
            </p:nvPicPr>
            <p:blipFill>
              <a:blip r:embed="rId17" cstate="email">
                <a:extLst>
                  <a:ext uri="{28A0092B-C50C-407E-A947-70E740481C1C}">
                    <a14:useLocalDpi xmlns:a14="http://schemas.microsoft.com/office/drawing/2010/main"/>
                  </a:ext>
                </a:extLst>
              </a:blip>
              <a:stretch>
                <a:fillRect/>
              </a:stretch>
            </p:blipFill>
            <p:spPr>
              <a:xfrm>
                <a:off x="7524562" y="5972466"/>
                <a:ext cx="783334" cy="98061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grpSp>
            <p:nvGrpSpPr>
              <p:cNvPr id="33" name="Groupe 32"/>
              <p:cNvGrpSpPr/>
              <p:nvPr>
                <p:custDataLst>
                  <p:tags r:id="rId8"/>
                </p:custDataLst>
              </p:nvPr>
            </p:nvGrpSpPr>
            <p:grpSpPr>
              <a:xfrm>
                <a:off x="6895678" y="4531001"/>
                <a:ext cx="2132298" cy="1301889"/>
                <a:chOff x="1495634" y="5544978"/>
                <a:chExt cx="2132298" cy="1301889"/>
              </a:xfrm>
            </p:grpSpPr>
            <p:sp>
              <p:nvSpPr>
                <p:cNvPr id="35" name="Forme libre 34"/>
                <p:cNvSpPr/>
                <p:nvPr/>
              </p:nvSpPr>
              <p:spPr>
                <a:xfrm>
                  <a:off x="1535387" y="5754675"/>
                  <a:ext cx="1997381" cy="955621"/>
                </a:xfrm>
                <a:custGeom>
                  <a:avLst/>
                  <a:gdLst>
                    <a:gd name="connsiteX0" fmla="*/ 0 w 1547108"/>
                    <a:gd name="connsiteY0" fmla="*/ 0 h 955621"/>
                    <a:gd name="connsiteX1" fmla="*/ 1547108 w 1547108"/>
                    <a:gd name="connsiteY1" fmla="*/ 0 h 955621"/>
                    <a:gd name="connsiteX2" fmla="*/ 1547108 w 1547108"/>
                    <a:gd name="connsiteY2" fmla="*/ 955621 h 955621"/>
                    <a:gd name="connsiteX3" fmla="*/ 0 w 1547108"/>
                    <a:gd name="connsiteY3" fmla="*/ 955621 h 955621"/>
                    <a:gd name="connsiteX4" fmla="*/ 0 w 1547108"/>
                    <a:gd name="connsiteY4" fmla="*/ 0 h 95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7108" h="955621">
                      <a:moveTo>
                        <a:pt x="0" y="0"/>
                      </a:moveTo>
                      <a:lnTo>
                        <a:pt x="1547108" y="0"/>
                      </a:lnTo>
                      <a:lnTo>
                        <a:pt x="1547108" y="955621"/>
                      </a:lnTo>
                      <a:lnTo>
                        <a:pt x="0" y="95562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400050">
                    <a:lnSpc>
                      <a:spcPct val="90000"/>
                    </a:lnSpc>
                    <a:spcAft>
                      <a:spcPct val="35000"/>
                    </a:spcAft>
                  </a:pPr>
                  <a:r>
                    <a:rPr lang="fr-FR" sz="1600" dirty="0">
                      <a:solidFill>
                        <a:prstClr val="black">
                          <a:hueOff val="0"/>
                          <a:satOff val="0"/>
                          <a:lumOff val="0"/>
                          <a:alphaOff val="0"/>
                        </a:prstClr>
                      </a:solidFill>
                    </a:rPr>
                    <a:t>Représenter, analyser, modéliser puis simuler les objets ou systèmes existants, comprendre et justifier les solutions constructives</a:t>
                  </a:r>
                </a:p>
              </p:txBody>
            </p:sp>
            <p:sp>
              <p:nvSpPr>
                <p:cNvPr id="36" name="Demi-cadre 35"/>
                <p:cNvSpPr/>
                <p:nvPr/>
              </p:nvSpPr>
              <p:spPr>
                <a:xfrm>
                  <a:off x="1495634" y="5544978"/>
                  <a:ext cx="371555" cy="371651"/>
                </a:xfrm>
                <a:prstGeom prst="halfFrame">
                  <a:avLst>
                    <a:gd name="adj1" fmla="val 25770"/>
                    <a:gd name="adj2" fmla="val 25770"/>
                  </a:avLst>
                </a:prstGeom>
                <a:solidFill>
                  <a:srgbClr val="FF0000"/>
                </a:solidFill>
              </p:spPr>
              <p:style>
                <a:lnRef idx="3">
                  <a:schemeClr val="lt1">
                    <a:hueOff val="0"/>
                    <a:satOff val="0"/>
                    <a:lumOff val="0"/>
                    <a:alphaOff val="0"/>
                  </a:schemeClr>
                </a:lnRef>
                <a:fillRef idx="1">
                  <a:schemeClr val="accent3">
                    <a:hueOff val="0"/>
                    <a:satOff val="0"/>
                    <a:lumOff val="0"/>
                    <a:alphaOff val="0"/>
                  </a:schemeClr>
                </a:fillRef>
                <a:effectRef idx="1">
                  <a:schemeClr val="accent3">
                    <a:hueOff val="0"/>
                    <a:satOff val="0"/>
                    <a:lumOff val="0"/>
                    <a:alphaOff val="0"/>
                  </a:schemeClr>
                </a:effectRef>
                <a:fontRef idx="minor">
                  <a:schemeClr val="lt1"/>
                </a:fontRef>
              </p:style>
            </p:sp>
            <p:sp>
              <p:nvSpPr>
                <p:cNvPr id="37" name="Demi-cadre 36"/>
                <p:cNvSpPr/>
                <p:nvPr/>
              </p:nvSpPr>
              <p:spPr>
                <a:xfrm rot="5400000">
                  <a:off x="3256329" y="5618339"/>
                  <a:ext cx="371651" cy="371555"/>
                </a:xfrm>
                <a:prstGeom prst="halfFrame">
                  <a:avLst>
                    <a:gd name="adj1" fmla="val 25770"/>
                    <a:gd name="adj2" fmla="val 25770"/>
                  </a:avLst>
                </a:prstGeom>
                <a:solidFill>
                  <a:srgbClr val="FF0000"/>
                </a:solidFill>
              </p:spPr>
              <p:style>
                <a:lnRef idx="3">
                  <a:schemeClr val="lt1">
                    <a:hueOff val="0"/>
                    <a:satOff val="0"/>
                    <a:lumOff val="0"/>
                    <a:alphaOff val="0"/>
                  </a:schemeClr>
                </a:lnRef>
                <a:fillRef idx="1">
                  <a:schemeClr val="accent3">
                    <a:hueOff val="0"/>
                    <a:satOff val="0"/>
                    <a:lumOff val="0"/>
                    <a:alphaOff val="0"/>
                  </a:schemeClr>
                </a:fillRef>
                <a:effectRef idx="1">
                  <a:schemeClr val="accent3">
                    <a:hueOff val="0"/>
                    <a:satOff val="0"/>
                    <a:lumOff val="0"/>
                    <a:alphaOff val="0"/>
                  </a:schemeClr>
                </a:effectRef>
                <a:fontRef idx="minor">
                  <a:schemeClr val="lt1"/>
                </a:fontRef>
              </p:style>
            </p:sp>
            <p:sp>
              <p:nvSpPr>
                <p:cNvPr id="38" name="Demi-cadre 37"/>
                <p:cNvSpPr/>
                <p:nvPr/>
              </p:nvSpPr>
              <p:spPr>
                <a:xfrm rot="16200000">
                  <a:off x="1535340" y="6447317"/>
                  <a:ext cx="371651" cy="371555"/>
                </a:xfrm>
                <a:prstGeom prst="halfFrame">
                  <a:avLst>
                    <a:gd name="adj1" fmla="val 25770"/>
                    <a:gd name="adj2" fmla="val 25770"/>
                  </a:avLst>
                </a:prstGeom>
                <a:solidFill>
                  <a:srgbClr val="FF0000"/>
                </a:solidFill>
              </p:spPr>
              <p:style>
                <a:lnRef idx="3">
                  <a:schemeClr val="lt1">
                    <a:hueOff val="0"/>
                    <a:satOff val="0"/>
                    <a:lumOff val="0"/>
                    <a:alphaOff val="0"/>
                  </a:schemeClr>
                </a:lnRef>
                <a:fillRef idx="1">
                  <a:schemeClr val="accent3">
                    <a:hueOff val="0"/>
                    <a:satOff val="0"/>
                    <a:lumOff val="0"/>
                    <a:alphaOff val="0"/>
                  </a:schemeClr>
                </a:fillRef>
                <a:effectRef idx="1">
                  <a:schemeClr val="accent3">
                    <a:hueOff val="0"/>
                    <a:satOff val="0"/>
                    <a:lumOff val="0"/>
                    <a:alphaOff val="0"/>
                  </a:schemeClr>
                </a:effectRef>
                <a:fontRef idx="minor">
                  <a:schemeClr val="lt1"/>
                </a:fontRef>
              </p:style>
            </p:sp>
            <p:sp>
              <p:nvSpPr>
                <p:cNvPr id="39" name="Demi-cadre 38"/>
                <p:cNvSpPr/>
                <p:nvPr/>
              </p:nvSpPr>
              <p:spPr>
                <a:xfrm rot="10800000">
                  <a:off x="3256377" y="6475216"/>
                  <a:ext cx="371555" cy="371651"/>
                </a:xfrm>
                <a:prstGeom prst="halfFrame">
                  <a:avLst>
                    <a:gd name="adj1" fmla="val 25770"/>
                    <a:gd name="adj2" fmla="val 25770"/>
                  </a:avLst>
                </a:prstGeom>
                <a:solidFill>
                  <a:srgbClr val="FF0000"/>
                </a:solidFill>
              </p:spPr>
              <p:style>
                <a:lnRef idx="3">
                  <a:schemeClr val="lt1">
                    <a:hueOff val="0"/>
                    <a:satOff val="0"/>
                    <a:lumOff val="0"/>
                    <a:alphaOff val="0"/>
                  </a:schemeClr>
                </a:lnRef>
                <a:fillRef idx="1">
                  <a:schemeClr val="accent3">
                    <a:hueOff val="0"/>
                    <a:satOff val="0"/>
                    <a:lumOff val="0"/>
                    <a:alphaOff val="0"/>
                  </a:schemeClr>
                </a:fillRef>
                <a:effectRef idx="1">
                  <a:schemeClr val="accent3">
                    <a:hueOff val="0"/>
                    <a:satOff val="0"/>
                    <a:lumOff val="0"/>
                    <a:alphaOff val="0"/>
                  </a:schemeClr>
                </a:effectRef>
                <a:fontRef idx="minor">
                  <a:schemeClr val="lt1"/>
                </a:fontRef>
              </p:style>
            </p:sp>
          </p:grpSp>
        </p:grpSp>
        <p:grpSp>
          <p:nvGrpSpPr>
            <p:cNvPr id="3" name="Grouper 2"/>
            <p:cNvGrpSpPr/>
            <p:nvPr/>
          </p:nvGrpSpPr>
          <p:grpSpPr>
            <a:xfrm>
              <a:off x="1736249" y="2348880"/>
              <a:ext cx="1512168" cy="1785528"/>
              <a:chOff x="1259632" y="620688"/>
              <a:chExt cx="2016224" cy="2380704"/>
            </a:xfrm>
          </p:grpSpPr>
          <p:pic>
            <p:nvPicPr>
              <p:cNvPr id="51" name="Image 50"/>
              <p:cNvPicPr>
                <a:picLocks noChangeAspect="1"/>
              </p:cNvPicPr>
              <p:nvPr>
                <p:custDataLst>
                  <p:tags r:id="rId5"/>
                </p:custDataLst>
              </p:nvPr>
            </p:nvPicPr>
            <p:blipFill>
              <a:blip r:embed="rId18" cstate="email">
                <a:extLst>
                  <a:ext uri="{28A0092B-C50C-407E-A947-70E740481C1C}">
                    <a14:useLocalDpi xmlns:a14="http://schemas.microsoft.com/office/drawing/2010/main"/>
                  </a:ext>
                </a:extLst>
              </a:blip>
              <a:stretch>
                <a:fillRect/>
              </a:stretch>
            </p:blipFill>
            <p:spPr>
              <a:xfrm>
                <a:off x="2448345" y="620688"/>
                <a:ext cx="827511" cy="103438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grpSp>
            <p:nvGrpSpPr>
              <p:cNvPr id="70" name="Groupe 25"/>
              <p:cNvGrpSpPr/>
              <p:nvPr>
                <p:custDataLst>
                  <p:tags r:id="rId6"/>
                </p:custDataLst>
              </p:nvPr>
            </p:nvGrpSpPr>
            <p:grpSpPr>
              <a:xfrm>
                <a:off x="1259632" y="1772816"/>
                <a:ext cx="1830872" cy="1228576"/>
                <a:chOff x="1156951" y="2637115"/>
                <a:chExt cx="1830872" cy="1228576"/>
              </a:xfrm>
            </p:grpSpPr>
            <p:sp>
              <p:nvSpPr>
                <p:cNvPr id="71" name="Forme libre 70"/>
                <p:cNvSpPr/>
                <p:nvPr/>
              </p:nvSpPr>
              <p:spPr>
                <a:xfrm>
                  <a:off x="1293452" y="2773499"/>
                  <a:ext cx="1547108" cy="955621"/>
                </a:xfrm>
                <a:custGeom>
                  <a:avLst/>
                  <a:gdLst>
                    <a:gd name="connsiteX0" fmla="*/ 0 w 1547108"/>
                    <a:gd name="connsiteY0" fmla="*/ 0 h 955621"/>
                    <a:gd name="connsiteX1" fmla="*/ 1547108 w 1547108"/>
                    <a:gd name="connsiteY1" fmla="*/ 0 h 955621"/>
                    <a:gd name="connsiteX2" fmla="*/ 1547108 w 1547108"/>
                    <a:gd name="connsiteY2" fmla="*/ 955621 h 955621"/>
                    <a:gd name="connsiteX3" fmla="*/ 0 w 1547108"/>
                    <a:gd name="connsiteY3" fmla="*/ 955621 h 955621"/>
                    <a:gd name="connsiteX4" fmla="*/ 0 w 1547108"/>
                    <a:gd name="connsiteY4" fmla="*/ 0 h 955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7108" h="955621">
                      <a:moveTo>
                        <a:pt x="0" y="0"/>
                      </a:moveTo>
                      <a:lnTo>
                        <a:pt x="1547108" y="0"/>
                      </a:lnTo>
                      <a:lnTo>
                        <a:pt x="1547108" y="955621"/>
                      </a:lnTo>
                      <a:lnTo>
                        <a:pt x="0" y="955621"/>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4290" tIns="34290" rIns="34290" bIns="34290" numCol="1" spcCol="1270" anchor="ctr" anchorCtr="0">
                  <a:noAutofit/>
                </a:bodyPr>
                <a:lstStyle/>
                <a:p>
                  <a:pPr algn="ctr" defTabSz="400050">
                    <a:lnSpc>
                      <a:spcPct val="90000"/>
                    </a:lnSpc>
                    <a:spcAft>
                      <a:spcPct val="35000"/>
                    </a:spcAft>
                  </a:pPr>
                  <a:r>
                    <a:rPr lang="fr-FR" sz="1600" dirty="0">
                      <a:solidFill>
                        <a:prstClr val="black">
                          <a:hueOff val="0"/>
                          <a:satOff val="0"/>
                          <a:lumOff val="0"/>
                          <a:alphaOff val="0"/>
                        </a:prstClr>
                      </a:solidFill>
                    </a:rPr>
                    <a:t>Imaginer, créer, concevoir, réaliser, exploiter ou maintenir les objets</a:t>
                  </a:r>
                </a:p>
              </p:txBody>
            </p:sp>
            <p:sp>
              <p:nvSpPr>
                <p:cNvPr id="72" name="Demi-cadre 71"/>
                <p:cNvSpPr/>
                <p:nvPr/>
              </p:nvSpPr>
              <p:spPr>
                <a:xfrm>
                  <a:off x="1156951" y="2637115"/>
                  <a:ext cx="371555" cy="371651"/>
                </a:xfrm>
                <a:prstGeom prst="halfFrame">
                  <a:avLst>
                    <a:gd name="adj1" fmla="val 25770"/>
                    <a:gd name="adj2" fmla="val 25770"/>
                  </a:avLst>
                </a:prstGeom>
              </p:spPr>
              <p:style>
                <a:lnRef idx="3">
                  <a:schemeClr val="lt1">
                    <a:hueOff val="0"/>
                    <a:satOff val="0"/>
                    <a:lumOff val="0"/>
                    <a:alphaOff val="0"/>
                  </a:schemeClr>
                </a:lnRef>
                <a:fillRef idx="1">
                  <a:schemeClr val="accent4">
                    <a:hueOff val="0"/>
                    <a:satOff val="0"/>
                    <a:lumOff val="0"/>
                    <a:alphaOff val="0"/>
                  </a:schemeClr>
                </a:fillRef>
                <a:effectRef idx="1">
                  <a:schemeClr val="accent4">
                    <a:hueOff val="0"/>
                    <a:satOff val="0"/>
                    <a:lumOff val="0"/>
                    <a:alphaOff val="0"/>
                  </a:schemeClr>
                </a:effectRef>
                <a:fontRef idx="minor">
                  <a:schemeClr val="lt1"/>
                </a:fontRef>
              </p:style>
            </p:sp>
            <p:sp>
              <p:nvSpPr>
                <p:cNvPr id="73" name="Demi-cadre 72"/>
                <p:cNvSpPr/>
                <p:nvPr/>
              </p:nvSpPr>
              <p:spPr>
                <a:xfrm rot="5400000">
                  <a:off x="2616220" y="2637163"/>
                  <a:ext cx="371651" cy="371555"/>
                </a:xfrm>
                <a:prstGeom prst="halfFrame">
                  <a:avLst>
                    <a:gd name="adj1" fmla="val 25770"/>
                    <a:gd name="adj2" fmla="val 25770"/>
                  </a:avLst>
                </a:prstGeom>
              </p:spPr>
              <p:style>
                <a:lnRef idx="3">
                  <a:schemeClr val="lt1">
                    <a:hueOff val="0"/>
                    <a:satOff val="0"/>
                    <a:lumOff val="0"/>
                    <a:alphaOff val="0"/>
                  </a:schemeClr>
                </a:lnRef>
                <a:fillRef idx="1">
                  <a:schemeClr val="accent4">
                    <a:hueOff val="0"/>
                    <a:satOff val="0"/>
                    <a:lumOff val="0"/>
                    <a:alphaOff val="0"/>
                  </a:schemeClr>
                </a:fillRef>
                <a:effectRef idx="1">
                  <a:schemeClr val="accent4">
                    <a:hueOff val="0"/>
                    <a:satOff val="0"/>
                    <a:lumOff val="0"/>
                    <a:alphaOff val="0"/>
                  </a:schemeClr>
                </a:effectRef>
                <a:fontRef idx="minor">
                  <a:schemeClr val="lt1"/>
                </a:fontRef>
              </p:style>
            </p:sp>
            <p:sp>
              <p:nvSpPr>
                <p:cNvPr id="74" name="Demi-cadre 73"/>
                <p:cNvSpPr/>
                <p:nvPr/>
              </p:nvSpPr>
              <p:spPr>
                <a:xfrm rot="16200000">
                  <a:off x="1156903" y="3494088"/>
                  <a:ext cx="371651" cy="371555"/>
                </a:xfrm>
                <a:prstGeom prst="halfFrame">
                  <a:avLst>
                    <a:gd name="adj1" fmla="val 25770"/>
                    <a:gd name="adj2" fmla="val 25770"/>
                  </a:avLst>
                </a:prstGeom>
              </p:spPr>
              <p:style>
                <a:lnRef idx="3">
                  <a:schemeClr val="lt1">
                    <a:hueOff val="0"/>
                    <a:satOff val="0"/>
                    <a:lumOff val="0"/>
                    <a:alphaOff val="0"/>
                  </a:schemeClr>
                </a:lnRef>
                <a:fillRef idx="1">
                  <a:schemeClr val="accent4">
                    <a:hueOff val="0"/>
                    <a:satOff val="0"/>
                    <a:lumOff val="0"/>
                    <a:alphaOff val="0"/>
                  </a:schemeClr>
                </a:fillRef>
                <a:effectRef idx="1">
                  <a:schemeClr val="accent4">
                    <a:hueOff val="0"/>
                    <a:satOff val="0"/>
                    <a:lumOff val="0"/>
                    <a:alphaOff val="0"/>
                  </a:schemeClr>
                </a:effectRef>
                <a:fontRef idx="minor">
                  <a:schemeClr val="lt1"/>
                </a:fontRef>
              </p:style>
            </p:sp>
            <p:sp>
              <p:nvSpPr>
                <p:cNvPr id="75" name="Demi-cadre 74"/>
                <p:cNvSpPr/>
                <p:nvPr/>
              </p:nvSpPr>
              <p:spPr>
                <a:xfrm rot="10800000">
                  <a:off x="2616268" y="3494040"/>
                  <a:ext cx="371555" cy="371651"/>
                </a:xfrm>
                <a:prstGeom prst="halfFrame">
                  <a:avLst>
                    <a:gd name="adj1" fmla="val 25770"/>
                    <a:gd name="adj2" fmla="val 25770"/>
                  </a:avLst>
                </a:prstGeom>
              </p:spPr>
              <p:style>
                <a:lnRef idx="3">
                  <a:schemeClr val="lt1">
                    <a:hueOff val="0"/>
                    <a:satOff val="0"/>
                    <a:lumOff val="0"/>
                    <a:alphaOff val="0"/>
                  </a:schemeClr>
                </a:lnRef>
                <a:fillRef idx="1">
                  <a:schemeClr val="accent4">
                    <a:hueOff val="0"/>
                    <a:satOff val="0"/>
                    <a:lumOff val="0"/>
                    <a:alphaOff val="0"/>
                  </a:schemeClr>
                </a:fillRef>
                <a:effectRef idx="1">
                  <a:schemeClr val="accent4">
                    <a:hueOff val="0"/>
                    <a:satOff val="0"/>
                    <a:lumOff val="0"/>
                    <a:alphaOff val="0"/>
                  </a:schemeClr>
                </a:effectRef>
                <a:fontRef idx="minor">
                  <a:schemeClr val="lt1"/>
                </a:fontRef>
              </p:style>
            </p:sp>
          </p:grpSp>
        </p:grpSp>
        <p:sp>
          <p:nvSpPr>
            <p:cNvPr id="76" name="Ellipse 75"/>
            <p:cNvSpPr/>
            <p:nvPr/>
          </p:nvSpPr>
          <p:spPr>
            <a:xfrm>
              <a:off x="4247964" y="3753036"/>
              <a:ext cx="802290" cy="756084"/>
            </a:xfrm>
            <a:prstGeom prst="ellipse">
              <a:avLst/>
            </a:prstGeom>
          </p:spPr>
          <p:style>
            <a:lnRef idx="0">
              <a:schemeClr val="accent1"/>
            </a:lnRef>
            <a:fillRef idx="3">
              <a:schemeClr val="accent1"/>
            </a:fillRef>
            <a:effectRef idx="3">
              <a:schemeClr val="accent1"/>
            </a:effectRef>
            <a:fontRef idx="minor">
              <a:schemeClr val="lt1"/>
            </a:fontRef>
          </p:style>
          <p:txBody>
            <a:bodyPr rtlCol="0" anchor="ctr"/>
            <a:lstStyle/>
            <a:p>
              <a:pPr algn="ctr" fontAlgn="base">
                <a:spcBef>
                  <a:spcPct val="0"/>
                </a:spcBef>
                <a:spcAft>
                  <a:spcPct val="0"/>
                </a:spcAft>
              </a:pPr>
              <a:r>
                <a:rPr lang="fr-FR" b="1" dirty="0">
                  <a:solidFill>
                    <a:prstClr val="white"/>
                  </a:solidFill>
                </a:rPr>
                <a:t>Objet </a:t>
              </a:r>
              <a:r>
                <a:rPr lang="fr-FR" sz="900" dirty="0">
                  <a:solidFill>
                    <a:prstClr val="white"/>
                  </a:solidFill>
                </a:rPr>
                <a:t>technique</a:t>
              </a:r>
            </a:p>
          </p:txBody>
        </p:sp>
      </p:grpSp>
    </p:spTree>
    <p:extLst>
      <p:ext uri="{BB962C8B-B14F-4D97-AF65-F5344CB8AC3E}">
        <p14:creationId xmlns:p14="http://schemas.microsoft.com/office/powerpoint/2010/main" val="306243800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476375" y="620713"/>
            <a:ext cx="6408738" cy="863600"/>
          </a:xfrm>
        </p:spPr>
        <p:txBody>
          <a:bodyPr/>
          <a:lstStyle/>
          <a:p>
            <a:r>
              <a:rPr lang="fr-FR" sz="2000" cap="none">
                <a:latin typeface="Calibri" charset="0"/>
              </a:rPr>
              <a:t>L</a:t>
            </a:r>
            <a:r>
              <a:rPr lang="ja-JP" altLang="fr-FR" sz="2000" cap="none">
                <a:latin typeface="Calibri" charset="0"/>
              </a:rPr>
              <a:t>’</a:t>
            </a:r>
            <a:r>
              <a:rPr lang="fr-FR" sz="2000" cap="none">
                <a:latin typeface="Calibri" charset="0"/>
              </a:rPr>
              <a:t> AP: des apports méthodologiques et la résolution des points durs</a:t>
            </a:r>
          </a:p>
        </p:txBody>
      </p:sp>
      <p:sp>
        <p:nvSpPr>
          <p:cNvPr id="3" name="Espace réservé du texte 2"/>
          <p:cNvSpPr>
            <a:spLocks noGrp="1"/>
          </p:cNvSpPr>
          <p:nvPr>
            <p:ph type="body" idx="1"/>
          </p:nvPr>
        </p:nvSpPr>
        <p:spPr>
          <a:xfrm>
            <a:off x="971550" y="1628775"/>
            <a:ext cx="7488238" cy="1800225"/>
          </a:xfrm>
        </p:spPr>
        <p:txBody>
          <a:bodyPr/>
          <a:lstStyle/>
          <a:p>
            <a:r>
              <a:rPr lang="fr-FR">
                <a:solidFill>
                  <a:srgbClr val="898989"/>
                </a:solidFill>
                <a:latin typeface="Calibri" charset="0"/>
              </a:rPr>
              <a:t>Des apports méthodologiques pour traiter des compétences basiques du socle:</a:t>
            </a:r>
          </a:p>
          <a:p>
            <a:r>
              <a:rPr lang="fr-FR">
                <a:solidFill>
                  <a:srgbClr val="898989"/>
                </a:solidFill>
                <a:latin typeface="Calibri" charset="0"/>
              </a:rPr>
              <a:t>Comment lire, sélectionner, classer, analyser, s</a:t>
            </a:r>
            <a:r>
              <a:rPr lang="ja-JP" altLang="fr-FR">
                <a:solidFill>
                  <a:srgbClr val="898989"/>
                </a:solidFill>
                <a:latin typeface="Calibri" charset="0"/>
              </a:rPr>
              <a:t>’</a:t>
            </a:r>
            <a:r>
              <a:rPr lang="fr-FR">
                <a:solidFill>
                  <a:srgbClr val="898989"/>
                </a:solidFill>
                <a:latin typeface="Calibri" charset="0"/>
              </a:rPr>
              <a:t>organiser, reformuler, communiquer ?</a:t>
            </a:r>
          </a:p>
          <a:p>
            <a:r>
              <a:rPr lang="fr-FR">
                <a:solidFill>
                  <a:srgbClr val="898989"/>
                </a:solidFill>
                <a:latin typeface="Calibri" charset="0"/>
              </a:rPr>
              <a:t>Au sein de la classe,</a:t>
            </a:r>
          </a:p>
          <a:p>
            <a:r>
              <a:rPr lang="fr-FR">
                <a:solidFill>
                  <a:srgbClr val="898989"/>
                </a:solidFill>
                <a:latin typeface="Calibri" charset="0"/>
              </a:rPr>
              <a:t>mais aussi à la maison…</a:t>
            </a:r>
          </a:p>
        </p:txBody>
      </p:sp>
      <p:pic>
        <p:nvPicPr>
          <p:cNvPr id="52228" name="Picture 3" descr="D:\IPR\Réforme collège\préparation intervention Réforme\Methodologie_parents ados.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3635375" y="2708275"/>
            <a:ext cx="4681538" cy="4130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3632624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476375" y="188913"/>
            <a:ext cx="4464050" cy="503237"/>
          </a:xfrm>
        </p:spPr>
        <p:txBody>
          <a:bodyPr/>
          <a:lstStyle/>
          <a:p>
            <a:r>
              <a:rPr lang="fr-FR" sz="2000" cap="none">
                <a:latin typeface="Calibri" charset="0"/>
              </a:rPr>
              <a:t>LES APPORTS MÉTHODOLOGIQUES</a:t>
            </a:r>
          </a:p>
        </p:txBody>
      </p:sp>
      <p:pic>
        <p:nvPicPr>
          <p:cNvPr id="53251" name="Picture 5" descr="D:\IPR\Réforme collège\préparation intervention Réforme\réussir un travail.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98488" y="1204913"/>
            <a:ext cx="2962275" cy="2736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8393003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476375" y="188913"/>
            <a:ext cx="4464050" cy="503237"/>
          </a:xfrm>
        </p:spPr>
        <p:txBody>
          <a:bodyPr/>
          <a:lstStyle/>
          <a:p>
            <a:r>
              <a:rPr lang="fr-FR" sz="2000" cap="none">
                <a:latin typeface="Calibri" charset="0"/>
              </a:rPr>
              <a:t>LES APPORTS MÉTHODOLOGIQUES</a:t>
            </a:r>
          </a:p>
        </p:txBody>
      </p:sp>
      <p:pic>
        <p:nvPicPr>
          <p:cNvPr id="54275" name="Picture 2" descr="D:\IPR\Réforme collège\préparation intervention Réforme\carte mentale.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3552825" y="620713"/>
            <a:ext cx="5691188" cy="210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4276" name="Picture 5" descr="D:\IPR\Réforme collège\préparation intervention Réforme\réussir un travail.pn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98488" y="1204913"/>
            <a:ext cx="2962275" cy="2736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7982812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476375" y="188913"/>
            <a:ext cx="4464050" cy="503237"/>
          </a:xfrm>
        </p:spPr>
        <p:txBody>
          <a:bodyPr/>
          <a:lstStyle/>
          <a:p>
            <a:r>
              <a:rPr lang="fr-FR" sz="2000" cap="none">
                <a:latin typeface="Calibri" charset="0"/>
              </a:rPr>
              <a:t>LES APPORTS MÉTHODOLOGIQUES</a:t>
            </a:r>
          </a:p>
        </p:txBody>
      </p:sp>
      <p:pic>
        <p:nvPicPr>
          <p:cNvPr id="55299" name="Picture 2" descr="D:\IPR\Réforme collège\préparation intervention Réforme\carte mentale.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3552825" y="620713"/>
            <a:ext cx="5691188" cy="210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5300" name="Picture 3" descr="D:\IPR\Réforme collège\préparation intervention Réforme\orga séquentielle.jp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795963" y="2924175"/>
            <a:ext cx="2789237" cy="2636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5301" name="Picture 5" descr="D:\IPR\Réforme collège\préparation intervention Réforme\réussir un travail.png"/>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98488" y="1204913"/>
            <a:ext cx="2962275" cy="2736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3876201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476375" y="188913"/>
            <a:ext cx="4464050" cy="503237"/>
          </a:xfrm>
        </p:spPr>
        <p:txBody>
          <a:bodyPr/>
          <a:lstStyle/>
          <a:p>
            <a:r>
              <a:rPr lang="fr-FR" sz="2000" cap="none">
                <a:latin typeface="Calibri" charset="0"/>
              </a:rPr>
              <a:t>LES APPORTS MÉTHODOLOGIQUES</a:t>
            </a:r>
          </a:p>
        </p:txBody>
      </p:sp>
      <p:pic>
        <p:nvPicPr>
          <p:cNvPr id="56323" name="Picture 2" descr="D:\IPR\Réforme collège\préparation intervention Réforme\carte mentale.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3552825" y="620713"/>
            <a:ext cx="5691188" cy="210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6324" name="Picture 3" descr="D:\IPR\Réforme collège\préparation intervention Réforme\orga séquentielle.jp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795963" y="2924175"/>
            <a:ext cx="2789237" cy="2636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6325" name="Picture 4" descr="D:\IPR\Réforme collège\préparation intervention Réforme\Methodologie-generale.jpg"/>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2838450" y="3798888"/>
            <a:ext cx="2427288" cy="1747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6326" name="Picture 5" descr="D:\IPR\Réforme collège\préparation intervention Réforme\réussir un travail.png"/>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598488" y="1204913"/>
            <a:ext cx="2962275" cy="2736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1694399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187450" y="404813"/>
            <a:ext cx="7772400" cy="576262"/>
          </a:xfrm>
        </p:spPr>
        <p:txBody>
          <a:bodyPr/>
          <a:lstStyle/>
          <a:p>
            <a:pPr>
              <a:defRPr/>
            </a:pPr>
            <a:r>
              <a:rPr lang="fr-FR" sz="2000" dirty="0"/>
              <a:t>Le traitement des points durs</a:t>
            </a:r>
          </a:p>
        </p:txBody>
      </p:sp>
      <p:sp>
        <p:nvSpPr>
          <p:cNvPr id="3" name="Espace réservé du texte 2"/>
          <p:cNvSpPr>
            <a:spLocks noGrp="1"/>
          </p:cNvSpPr>
          <p:nvPr>
            <p:ph type="body" idx="1"/>
          </p:nvPr>
        </p:nvSpPr>
        <p:spPr>
          <a:xfrm>
            <a:off x="755650" y="981075"/>
            <a:ext cx="7772400" cy="4679950"/>
          </a:xfrm>
        </p:spPr>
        <p:txBody>
          <a:bodyPr/>
          <a:lstStyle/>
          <a:p>
            <a:r>
              <a:rPr lang="fr-FR" b="1">
                <a:solidFill>
                  <a:srgbClr val="898989"/>
                </a:solidFill>
                <a:latin typeface="Calibri" charset="0"/>
              </a:rPr>
              <a:t>La compréhension d</a:t>
            </a:r>
            <a:r>
              <a:rPr lang="ja-JP" altLang="fr-FR" b="1">
                <a:solidFill>
                  <a:srgbClr val="898989"/>
                </a:solidFill>
                <a:latin typeface="Calibri" charset="0"/>
              </a:rPr>
              <a:t>’</a:t>
            </a:r>
            <a:r>
              <a:rPr lang="fr-FR" b="1">
                <a:solidFill>
                  <a:srgbClr val="898989"/>
                </a:solidFill>
                <a:latin typeface="Calibri" charset="0"/>
              </a:rPr>
              <a:t>un texte</a:t>
            </a:r>
            <a:r>
              <a:rPr lang="fr-FR">
                <a:solidFill>
                  <a:srgbClr val="898989"/>
                </a:solidFill>
                <a:latin typeface="Calibri" charset="0"/>
              </a:rPr>
              <a:t>:</a:t>
            </a:r>
          </a:p>
          <a:p>
            <a:r>
              <a:rPr lang="fr-FR">
                <a:solidFill>
                  <a:srgbClr val="898989"/>
                </a:solidFill>
                <a:latin typeface="Calibri" charset="0"/>
              </a:rPr>
              <a:t>Le décodage d</a:t>
            </a:r>
            <a:r>
              <a:rPr lang="ja-JP" altLang="fr-FR">
                <a:solidFill>
                  <a:srgbClr val="898989"/>
                </a:solidFill>
                <a:latin typeface="Calibri" charset="0"/>
              </a:rPr>
              <a:t>’</a:t>
            </a:r>
            <a:r>
              <a:rPr lang="fr-FR">
                <a:solidFill>
                  <a:srgbClr val="898989"/>
                </a:solidFill>
                <a:latin typeface="Calibri" charset="0"/>
              </a:rPr>
              <a:t>un texte (consignes) repérer, souligner ce qui est important, identifier ce que l</a:t>
            </a:r>
            <a:r>
              <a:rPr lang="ja-JP" altLang="fr-FR">
                <a:solidFill>
                  <a:srgbClr val="898989"/>
                </a:solidFill>
                <a:latin typeface="Calibri" charset="0"/>
              </a:rPr>
              <a:t>’</a:t>
            </a:r>
            <a:r>
              <a:rPr lang="fr-FR">
                <a:solidFill>
                  <a:srgbClr val="898989"/>
                </a:solidFill>
                <a:latin typeface="Calibri" charset="0"/>
              </a:rPr>
              <a:t>on ne connaît pas, expliciter reformuler</a:t>
            </a:r>
          </a:p>
          <a:p>
            <a:endParaRPr lang="fr-FR">
              <a:solidFill>
                <a:srgbClr val="898989"/>
              </a:solidFill>
              <a:latin typeface="Calibri" charset="0"/>
            </a:endParaRPr>
          </a:p>
          <a:p>
            <a:r>
              <a:rPr lang="fr-FR" b="1">
                <a:solidFill>
                  <a:srgbClr val="898989"/>
                </a:solidFill>
                <a:latin typeface="Calibri" charset="0"/>
              </a:rPr>
              <a:t>L</a:t>
            </a:r>
            <a:r>
              <a:rPr lang="ja-JP" altLang="fr-FR" b="1">
                <a:solidFill>
                  <a:srgbClr val="898989"/>
                </a:solidFill>
                <a:latin typeface="Calibri" charset="0"/>
              </a:rPr>
              <a:t>’</a:t>
            </a:r>
            <a:r>
              <a:rPr lang="fr-FR" b="1">
                <a:solidFill>
                  <a:srgbClr val="898989"/>
                </a:solidFill>
                <a:latin typeface="Calibri" charset="0"/>
              </a:rPr>
              <a:t>utilisation d</a:t>
            </a:r>
            <a:r>
              <a:rPr lang="ja-JP" altLang="fr-FR" b="1">
                <a:solidFill>
                  <a:srgbClr val="898989"/>
                </a:solidFill>
                <a:latin typeface="Calibri" charset="0"/>
              </a:rPr>
              <a:t>’</a:t>
            </a:r>
            <a:r>
              <a:rPr lang="fr-FR" b="1">
                <a:solidFill>
                  <a:srgbClr val="898989"/>
                </a:solidFill>
                <a:latin typeface="Calibri" charset="0"/>
              </a:rPr>
              <a:t>outils</a:t>
            </a:r>
            <a:r>
              <a:rPr lang="fr-FR">
                <a:solidFill>
                  <a:srgbClr val="898989"/>
                </a:solidFill>
                <a:latin typeface="Calibri" charset="0"/>
              </a:rPr>
              <a:t>, méthodes, procédures à condition qu</a:t>
            </a:r>
            <a:r>
              <a:rPr lang="ja-JP" altLang="fr-FR">
                <a:solidFill>
                  <a:srgbClr val="898989"/>
                </a:solidFill>
                <a:latin typeface="Calibri" charset="0"/>
              </a:rPr>
              <a:t>’</a:t>
            </a:r>
            <a:r>
              <a:rPr lang="fr-FR">
                <a:solidFill>
                  <a:srgbClr val="898989"/>
                </a:solidFill>
                <a:latin typeface="Calibri" charset="0"/>
              </a:rPr>
              <a:t>elles soient assimilées</a:t>
            </a:r>
          </a:p>
          <a:p>
            <a:endParaRPr lang="fr-FR">
              <a:solidFill>
                <a:srgbClr val="898989"/>
              </a:solidFill>
              <a:latin typeface="Calibri" charset="0"/>
            </a:endParaRPr>
          </a:p>
          <a:p>
            <a:r>
              <a:rPr lang="fr-FR" b="1">
                <a:solidFill>
                  <a:srgbClr val="898989"/>
                </a:solidFill>
                <a:latin typeface="Calibri" charset="0"/>
              </a:rPr>
              <a:t>Exemple: la proportionnalité: des usages différents</a:t>
            </a:r>
          </a:p>
          <a:p>
            <a:pPr>
              <a:buFontTx/>
              <a:buChar char="-"/>
            </a:pPr>
            <a:r>
              <a:rPr lang="fr-FR">
                <a:solidFill>
                  <a:srgbClr val="898989"/>
                </a:solidFill>
                <a:latin typeface="Calibri" charset="0"/>
              </a:rPr>
              <a:t>Règle de trois</a:t>
            </a:r>
          </a:p>
          <a:p>
            <a:pPr>
              <a:buFontTx/>
              <a:buChar char="-"/>
            </a:pPr>
            <a:r>
              <a:rPr lang="fr-FR">
                <a:solidFill>
                  <a:srgbClr val="898989"/>
                </a:solidFill>
                <a:latin typeface="Calibri" charset="0"/>
              </a:rPr>
              <a:t>Tableau de proportionnalité</a:t>
            </a:r>
          </a:p>
          <a:p>
            <a:pPr>
              <a:buFontTx/>
              <a:buChar char="-"/>
            </a:pPr>
            <a:r>
              <a:rPr lang="fr-FR">
                <a:solidFill>
                  <a:srgbClr val="898989"/>
                </a:solidFill>
                <a:latin typeface="Calibri" charset="0"/>
              </a:rPr>
              <a:t>Fraction</a:t>
            </a:r>
          </a:p>
          <a:p>
            <a:pPr>
              <a:buFontTx/>
              <a:buChar char="-"/>
            </a:pPr>
            <a:r>
              <a:rPr lang="fr-FR">
                <a:solidFill>
                  <a:srgbClr val="898989"/>
                </a:solidFill>
                <a:latin typeface="Calibri" charset="0"/>
              </a:rPr>
              <a:t>Échelle</a:t>
            </a:r>
          </a:p>
          <a:p>
            <a:r>
              <a:rPr lang="fr-FR">
                <a:solidFill>
                  <a:srgbClr val="898989"/>
                </a:solidFill>
                <a:latin typeface="Calibri" charset="0"/>
              </a:rPr>
              <a:t>Nécessité de traiter ce point fondamental</a:t>
            </a:r>
          </a:p>
        </p:txBody>
      </p:sp>
    </p:spTree>
    <p:extLst>
      <p:ext uri="{BB962C8B-B14F-4D97-AF65-F5344CB8AC3E}">
        <p14:creationId xmlns:p14="http://schemas.microsoft.com/office/powerpoint/2010/main" val="223681515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187450" y="333375"/>
            <a:ext cx="7772400" cy="647700"/>
          </a:xfrm>
        </p:spPr>
        <p:txBody>
          <a:bodyPr/>
          <a:lstStyle/>
          <a:p>
            <a:pPr eaLnBrk="1" hangingPunct="1">
              <a:defRPr/>
            </a:pPr>
            <a:r>
              <a:rPr lang="fr-FR" sz="2400" dirty="0"/>
              <a:t>La place de la technologie dans les EPI</a:t>
            </a:r>
          </a:p>
        </p:txBody>
      </p:sp>
      <p:sp>
        <p:nvSpPr>
          <p:cNvPr id="3" name="Espace réservé du texte 2"/>
          <p:cNvSpPr>
            <a:spLocks noGrp="1"/>
          </p:cNvSpPr>
          <p:nvPr>
            <p:ph type="body" idx="1"/>
          </p:nvPr>
        </p:nvSpPr>
        <p:spPr>
          <a:xfrm>
            <a:off x="1042988" y="1052513"/>
            <a:ext cx="7772400" cy="863600"/>
          </a:xfrm>
        </p:spPr>
        <p:txBody>
          <a:bodyPr/>
          <a:lstStyle/>
          <a:p>
            <a:pPr eaLnBrk="1" hangingPunct="1"/>
            <a:r>
              <a:rPr lang="fr-FR">
                <a:solidFill>
                  <a:srgbClr val="898989"/>
                </a:solidFill>
                <a:latin typeface="Calibri" charset="0"/>
              </a:rPr>
              <a:t>Parce qu</a:t>
            </a:r>
            <a:r>
              <a:rPr lang="ja-JP" altLang="fr-FR">
                <a:solidFill>
                  <a:srgbClr val="898989"/>
                </a:solidFill>
                <a:latin typeface="Calibri" charset="0"/>
              </a:rPr>
              <a:t>’</a:t>
            </a:r>
            <a:r>
              <a:rPr lang="fr-FR">
                <a:solidFill>
                  <a:srgbClr val="898989"/>
                </a:solidFill>
                <a:latin typeface="Calibri" charset="0"/>
              </a:rPr>
              <a:t>elle vise à la compréhension du monde réel la technologie est au carrefour de la plupart des disciplines.</a:t>
            </a:r>
          </a:p>
        </p:txBody>
      </p:sp>
      <p:sp>
        <p:nvSpPr>
          <p:cNvPr id="58372" name="ZoneTexte 4"/>
          <p:cNvSpPr txBox="1">
            <a:spLocks noChangeArrowheads="1"/>
          </p:cNvSpPr>
          <p:nvPr/>
        </p:nvSpPr>
        <p:spPr bwMode="auto">
          <a:xfrm>
            <a:off x="1116013" y="2206625"/>
            <a:ext cx="7704137" cy="1201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charset="0"/>
                <a:ea typeface="ＭＳ Ｐゴシック" charset="0"/>
                <a:cs typeface="ＭＳ Ｐゴシック" charset="0"/>
              </a:defRPr>
            </a:lvl1pPr>
            <a:lvl2pPr>
              <a:defRPr sz="2800">
                <a:solidFill>
                  <a:schemeClr val="tx1"/>
                </a:solidFill>
                <a:latin typeface="Calibri" charset="0"/>
                <a:ea typeface="ＭＳ Ｐゴシック" charset="0"/>
              </a:defRPr>
            </a:lvl2pPr>
            <a:lvl3pPr>
              <a:defRPr sz="2400">
                <a:solidFill>
                  <a:schemeClr val="tx1"/>
                </a:solidFill>
                <a:latin typeface="Calibri" charset="0"/>
                <a:ea typeface="ＭＳ Ｐゴシック" charset="0"/>
              </a:defRPr>
            </a:lvl3pPr>
            <a:lvl4pPr>
              <a:defRPr sz="2000">
                <a:solidFill>
                  <a:schemeClr val="tx1"/>
                </a:solidFill>
                <a:latin typeface="Calibri" charset="0"/>
                <a:ea typeface="ＭＳ Ｐゴシック" charset="0"/>
              </a:defRPr>
            </a:lvl4pPr>
            <a:lvl5pPr>
              <a:defRPr sz="2000">
                <a:solidFill>
                  <a:schemeClr val="tx1"/>
                </a:solidFill>
                <a:latin typeface="Calibri" charset="0"/>
                <a:ea typeface="ＭＳ Ｐゴシック" charset="0"/>
              </a:defRPr>
            </a:lvl5pPr>
            <a:lvl6pPr eaLnBrk="0" fontAlgn="base" hangingPunct="0">
              <a:spcAft>
                <a:spcPct val="0"/>
              </a:spcAft>
              <a:buFont typeface="Arial" charset="0"/>
              <a:buChar char="»"/>
              <a:defRPr sz="2000">
                <a:solidFill>
                  <a:schemeClr val="tx1"/>
                </a:solidFill>
                <a:latin typeface="Calibri" charset="0"/>
                <a:ea typeface="ＭＳ Ｐゴシック" charset="0"/>
              </a:defRPr>
            </a:lvl6pPr>
            <a:lvl7pPr eaLnBrk="0" fontAlgn="base" hangingPunct="0">
              <a:spcAft>
                <a:spcPct val="0"/>
              </a:spcAft>
              <a:buFont typeface="Arial" charset="0"/>
              <a:buChar char="»"/>
              <a:defRPr sz="2000">
                <a:solidFill>
                  <a:schemeClr val="tx1"/>
                </a:solidFill>
                <a:latin typeface="Calibri" charset="0"/>
                <a:ea typeface="ＭＳ Ｐゴシック" charset="0"/>
              </a:defRPr>
            </a:lvl7pPr>
            <a:lvl8pPr eaLnBrk="0" fontAlgn="base" hangingPunct="0">
              <a:spcAft>
                <a:spcPct val="0"/>
              </a:spcAft>
              <a:buFont typeface="Arial" charset="0"/>
              <a:buChar char="»"/>
              <a:defRPr sz="2000">
                <a:solidFill>
                  <a:schemeClr val="tx1"/>
                </a:solidFill>
                <a:latin typeface="Calibri" charset="0"/>
                <a:ea typeface="ＭＳ Ｐゴシック" charset="0"/>
              </a:defRPr>
            </a:lvl8pPr>
            <a:lvl9pPr eaLnBrk="0" fontAlgn="base" hangingPunct="0">
              <a:spcAft>
                <a:spcPct val="0"/>
              </a:spcAft>
              <a:buFont typeface="Arial" charset="0"/>
              <a:buChar char="»"/>
              <a:defRPr sz="2000">
                <a:solidFill>
                  <a:schemeClr val="tx1"/>
                </a:solidFill>
                <a:latin typeface="Calibri" charset="0"/>
                <a:ea typeface="ＭＳ Ｐゴシック" charset="0"/>
              </a:defRPr>
            </a:lvl9pPr>
          </a:lstStyle>
          <a:p>
            <a:r>
              <a:rPr lang="fr-FR" sz="1800" b="1">
                <a:cs typeface="Arial" charset="0"/>
              </a:rPr>
              <a:t>La techno en EPI ne se limite pas à la seule réalisation</a:t>
            </a:r>
          </a:p>
          <a:p>
            <a:endParaRPr lang="fr-FR" sz="1800">
              <a:cs typeface="Arial" charset="0"/>
            </a:endParaRPr>
          </a:p>
          <a:p>
            <a:r>
              <a:rPr lang="fr-FR" sz="1800">
                <a:cs typeface="Arial" charset="0"/>
              </a:rPr>
              <a:t>Des exemples existants à ré-exploiter avec </a:t>
            </a:r>
            <a:r>
              <a:rPr lang="fr-FR" sz="1800" b="1">
                <a:cs typeface="Arial" charset="0"/>
              </a:rPr>
              <a:t>un équilibre entre réflexion et réalisation</a:t>
            </a:r>
          </a:p>
        </p:txBody>
      </p:sp>
      <p:pic>
        <p:nvPicPr>
          <p:cNvPr id="58373" name="Picture 6"/>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087813" y="3394075"/>
            <a:ext cx="4727575" cy="29527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354166099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63713" y="692150"/>
            <a:ext cx="4578350" cy="576263"/>
          </a:xfrm>
        </p:spPr>
        <p:txBody>
          <a:bodyPr/>
          <a:lstStyle/>
          <a:p>
            <a:pPr eaLnBrk="1" hangingPunct="1">
              <a:defRPr/>
            </a:pPr>
            <a:r>
              <a:rPr lang="fr-FR" sz="2400" dirty="0"/>
              <a:t>La techno et les EPI</a:t>
            </a:r>
          </a:p>
        </p:txBody>
      </p:sp>
      <p:pic>
        <p:nvPicPr>
          <p:cNvPr id="59395" name="Picture 2"/>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130425" y="1968500"/>
            <a:ext cx="4870450" cy="3044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406716427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63713" y="692150"/>
            <a:ext cx="4578350" cy="576263"/>
          </a:xfrm>
        </p:spPr>
        <p:txBody>
          <a:bodyPr/>
          <a:lstStyle/>
          <a:p>
            <a:pPr eaLnBrk="1" hangingPunct="1">
              <a:defRPr/>
            </a:pPr>
            <a:r>
              <a:rPr lang="fr-FR" sz="2400" dirty="0"/>
              <a:t>La techno et les EPI</a:t>
            </a:r>
          </a:p>
        </p:txBody>
      </p:sp>
      <p:pic>
        <p:nvPicPr>
          <p:cNvPr id="60419" name="Picture 2"/>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130425" y="1968500"/>
            <a:ext cx="4870450" cy="3044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3" name="Pensées 2"/>
          <p:cNvSpPr>
            <a:spLocks noChangeArrowheads="1"/>
          </p:cNvSpPr>
          <p:nvPr/>
        </p:nvSpPr>
        <p:spPr bwMode="auto">
          <a:xfrm>
            <a:off x="5795963" y="333375"/>
            <a:ext cx="2736850" cy="1223963"/>
          </a:xfrm>
          <a:prstGeom prst="cloudCallout">
            <a:avLst>
              <a:gd name="adj1" fmla="val -82556"/>
              <a:gd name="adj2" fmla="val 104671"/>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a:r>
              <a:rPr lang="fr-FR" sz="1600">
                <a:solidFill>
                  <a:srgbClr val="FFFFFF"/>
                </a:solidFill>
              </a:rPr>
              <a:t>Architecture antique, structures et matériaux</a:t>
            </a:r>
          </a:p>
        </p:txBody>
      </p:sp>
    </p:spTree>
    <p:extLst>
      <p:ext uri="{BB962C8B-B14F-4D97-AF65-F5344CB8AC3E}">
        <p14:creationId xmlns:p14="http://schemas.microsoft.com/office/powerpoint/2010/main" val="101192514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63713" y="692150"/>
            <a:ext cx="4578350" cy="576263"/>
          </a:xfrm>
        </p:spPr>
        <p:txBody>
          <a:bodyPr/>
          <a:lstStyle/>
          <a:p>
            <a:pPr eaLnBrk="1" hangingPunct="1">
              <a:defRPr/>
            </a:pPr>
            <a:r>
              <a:rPr lang="fr-FR" sz="2400" dirty="0"/>
              <a:t>La techno et les EPI</a:t>
            </a:r>
          </a:p>
        </p:txBody>
      </p:sp>
      <p:pic>
        <p:nvPicPr>
          <p:cNvPr id="61443" name="Picture 2"/>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130425" y="1968500"/>
            <a:ext cx="4870450" cy="3044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3" name="Pensées 2"/>
          <p:cNvSpPr>
            <a:spLocks noChangeArrowheads="1"/>
          </p:cNvSpPr>
          <p:nvPr/>
        </p:nvSpPr>
        <p:spPr bwMode="auto">
          <a:xfrm>
            <a:off x="5795963" y="333375"/>
            <a:ext cx="2736850" cy="1223963"/>
          </a:xfrm>
          <a:prstGeom prst="cloudCallout">
            <a:avLst>
              <a:gd name="adj1" fmla="val -82556"/>
              <a:gd name="adj2" fmla="val 104671"/>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a:r>
              <a:rPr lang="fr-FR" sz="1600">
                <a:solidFill>
                  <a:srgbClr val="FFFFFF"/>
                </a:solidFill>
              </a:rPr>
              <a:t>Architecture antique, structures et matériaux</a:t>
            </a:r>
          </a:p>
        </p:txBody>
      </p:sp>
      <p:sp>
        <p:nvSpPr>
          <p:cNvPr id="5" name="Pensées 4"/>
          <p:cNvSpPr>
            <a:spLocks noChangeArrowheads="1"/>
          </p:cNvSpPr>
          <p:nvPr/>
        </p:nvSpPr>
        <p:spPr bwMode="auto">
          <a:xfrm>
            <a:off x="7000875" y="1939925"/>
            <a:ext cx="1824038" cy="1871663"/>
          </a:xfrm>
          <a:prstGeom prst="cloudCallout">
            <a:avLst>
              <a:gd name="adj1" fmla="val -67801"/>
              <a:gd name="adj2" fmla="val 22981"/>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a:r>
              <a:rPr lang="fr-FR" sz="1600">
                <a:solidFill>
                  <a:srgbClr val="FFFFFF"/>
                </a:solidFill>
              </a:rPr>
              <a:t>Aménagement et/ou régulation d</a:t>
            </a:r>
            <a:r>
              <a:rPr lang="ja-JP" altLang="fr-FR" sz="1600">
                <a:solidFill>
                  <a:srgbClr val="FFFFFF"/>
                </a:solidFill>
              </a:rPr>
              <a:t>’</a:t>
            </a:r>
            <a:r>
              <a:rPr lang="fr-FR" sz="1600">
                <a:solidFill>
                  <a:srgbClr val="FFFFFF"/>
                </a:solidFill>
              </a:rPr>
              <a:t>espace</a:t>
            </a:r>
          </a:p>
        </p:txBody>
      </p:sp>
    </p:spTree>
    <p:extLst>
      <p:ext uri="{BB962C8B-B14F-4D97-AF65-F5344CB8AC3E}">
        <p14:creationId xmlns:p14="http://schemas.microsoft.com/office/powerpoint/2010/main" val="29177636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me 3"/>
          <p:cNvGraphicFramePr/>
          <p:nvPr>
            <p:extLst>
              <p:ext uri="{D42A27DB-BD31-4B8C-83A1-F6EECF244321}">
                <p14:modId xmlns:p14="http://schemas.microsoft.com/office/powerpoint/2010/main" val="2366999069"/>
              </p:ext>
            </p:extLst>
          </p:nvPr>
        </p:nvGraphicFramePr>
        <p:xfrm>
          <a:off x="3072952" y="1649926"/>
          <a:ext cx="2977166" cy="292305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6" name="Diagramme 5"/>
          <p:cNvGraphicFramePr/>
          <p:nvPr>
            <p:extLst>
              <p:ext uri="{D42A27DB-BD31-4B8C-83A1-F6EECF244321}">
                <p14:modId xmlns:p14="http://schemas.microsoft.com/office/powerpoint/2010/main" val="2423056919"/>
              </p:ext>
            </p:extLst>
          </p:nvPr>
        </p:nvGraphicFramePr>
        <p:xfrm>
          <a:off x="95786" y="1649926"/>
          <a:ext cx="2977166" cy="2923057"/>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aphicFrame>
        <p:nvGraphicFramePr>
          <p:cNvPr id="8" name="Diagramme 7"/>
          <p:cNvGraphicFramePr/>
          <p:nvPr>
            <p:extLst>
              <p:ext uri="{D42A27DB-BD31-4B8C-83A1-F6EECF244321}">
                <p14:modId xmlns:p14="http://schemas.microsoft.com/office/powerpoint/2010/main" val="2212113977"/>
              </p:ext>
            </p:extLst>
          </p:nvPr>
        </p:nvGraphicFramePr>
        <p:xfrm>
          <a:off x="5748136" y="1649926"/>
          <a:ext cx="2977166" cy="2923057"/>
        </p:xfrm>
        <a:graphic>
          <a:graphicData uri="http://schemas.openxmlformats.org/drawingml/2006/diagram">
            <dgm:relIds xmlns:dgm="http://schemas.openxmlformats.org/drawingml/2006/diagram" xmlns:r="http://schemas.openxmlformats.org/officeDocument/2006/relationships" r:dm="rId13" r:lo="rId14" r:qs="rId15" r:cs="rId16"/>
          </a:graphicData>
        </a:graphic>
      </p:graphicFrame>
      <p:sp>
        <p:nvSpPr>
          <p:cNvPr id="11" name="Rectangle 10"/>
          <p:cNvSpPr/>
          <p:nvPr/>
        </p:nvSpPr>
        <p:spPr>
          <a:xfrm>
            <a:off x="95787" y="4762548"/>
            <a:ext cx="8931499" cy="369332"/>
          </a:xfrm>
          <a:prstGeom prst="rect">
            <a:avLst/>
          </a:prstGeom>
          <a:solidFill>
            <a:schemeClr val="accent3"/>
          </a:solidFill>
        </p:spPr>
        <p:txBody>
          <a:bodyPr wrap="square">
            <a:spAutoFit/>
          </a:bodyPr>
          <a:lstStyle/>
          <a:p>
            <a:pPr algn="ctr"/>
            <a:r>
              <a:rPr lang="fr-FR" dirty="0"/>
              <a:t>Innovation                                   Design                              Créativité</a:t>
            </a:r>
          </a:p>
        </p:txBody>
      </p:sp>
      <p:sp>
        <p:nvSpPr>
          <p:cNvPr id="14" name="Ellipse 13"/>
          <p:cNvSpPr/>
          <p:nvPr/>
        </p:nvSpPr>
        <p:spPr>
          <a:xfrm>
            <a:off x="88317" y="1665374"/>
            <a:ext cx="2984633" cy="2914826"/>
          </a:xfrm>
          <a:prstGeom prst="ellipse">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Ellipse 14"/>
          <p:cNvSpPr/>
          <p:nvPr/>
        </p:nvSpPr>
        <p:spPr>
          <a:xfrm>
            <a:off x="3048138" y="1672591"/>
            <a:ext cx="2984633" cy="2914826"/>
          </a:xfrm>
          <a:prstGeom prst="ellipse">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Ellipse 15"/>
          <p:cNvSpPr/>
          <p:nvPr/>
        </p:nvSpPr>
        <p:spPr>
          <a:xfrm>
            <a:off x="6050117" y="1661765"/>
            <a:ext cx="2984633" cy="2914826"/>
          </a:xfrm>
          <a:prstGeom prst="ellipse">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 name="ZoneTexte 17"/>
          <p:cNvSpPr txBox="1"/>
          <p:nvPr/>
        </p:nvSpPr>
        <p:spPr>
          <a:xfrm>
            <a:off x="286328" y="3916479"/>
            <a:ext cx="2649548" cy="646331"/>
          </a:xfrm>
          <a:prstGeom prst="rect">
            <a:avLst/>
          </a:prstGeom>
          <a:solidFill>
            <a:schemeClr val="bg1"/>
          </a:solidFill>
          <a:ln w="57150">
            <a:solidFill>
              <a:srgbClr val="0070C0"/>
            </a:solidFill>
          </a:ln>
        </p:spPr>
        <p:txBody>
          <a:bodyPr wrap="square" rtlCol="0">
            <a:spAutoFit/>
          </a:bodyPr>
          <a:lstStyle/>
          <a:p>
            <a:r>
              <a:rPr lang="fr-FR" sz="1200" b="1" dirty="0">
                <a:solidFill>
                  <a:srgbClr val="0070C0"/>
                </a:solidFill>
              </a:rPr>
              <a:t>Des objets et services de  plus en plus intelligents, connectés et autonomes dans leurs décisions </a:t>
            </a:r>
          </a:p>
        </p:txBody>
      </p:sp>
      <p:sp>
        <p:nvSpPr>
          <p:cNvPr id="19" name="ZoneTexte 18"/>
          <p:cNvSpPr txBox="1"/>
          <p:nvPr/>
        </p:nvSpPr>
        <p:spPr>
          <a:xfrm>
            <a:off x="3267239" y="3911738"/>
            <a:ext cx="2357710" cy="646331"/>
          </a:xfrm>
          <a:prstGeom prst="rect">
            <a:avLst/>
          </a:prstGeom>
          <a:solidFill>
            <a:schemeClr val="bg1"/>
          </a:solidFill>
          <a:ln w="57150">
            <a:solidFill>
              <a:srgbClr val="0070C0"/>
            </a:solidFill>
          </a:ln>
        </p:spPr>
        <p:txBody>
          <a:bodyPr wrap="square" rtlCol="0">
            <a:spAutoFit/>
          </a:bodyPr>
          <a:lstStyle/>
          <a:p>
            <a:r>
              <a:rPr lang="fr-FR" sz="1200" b="1" dirty="0">
                <a:solidFill>
                  <a:srgbClr val="0070C0"/>
                </a:solidFill>
              </a:rPr>
              <a:t>Des objets et services de  plus en plus ergonomiques et simples d’utilisation</a:t>
            </a:r>
            <a:endParaRPr lang="fr-FR" sz="1050" b="1" dirty="0">
              <a:solidFill>
                <a:srgbClr val="0070C0"/>
              </a:solidFill>
            </a:endParaRPr>
          </a:p>
        </p:txBody>
      </p:sp>
      <p:sp>
        <p:nvSpPr>
          <p:cNvPr id="20" name="ZoneTexte 19"/>
          <p:cNvSpPr txBox="1"/>
          <p:nvPr/>
        </p:nvSpPr>
        <p:spPr>
          <a:xfrm>
            <a:off x="6145034" y="3911737"/>
            <a:ext cx="2840090" cy="646331"/>
          </a:xfrm>
          <a:prstGeom prst="rect">
            <a:avLst/>
          </a:prstGeom>
          <a:solidFill>
            <a:schemeClr val="bg1"/>
          </a:solidFill>
          <a:ln w="57150">
            <a:solidFill>
              <a:srgbClr val="0070C0"/>
            </a:solidFill>
          </a:ln>
        </p:spPr>
        <p:txBody>
          <a:bodyPr wrap="square" rtlCol="0">
            <a:spAutoFit/>
          </a:bodyPr>
          <a:lstStyle/>
          <a:p>
            <a:r>
              <a:rPr lang="fr-FR" sz="1200" b="1" dirty="0">
                <a:solidFill>
                  <a:srgbClr val="0070C0"/>
                </a:solidFill>
              </a:rPr>
              <a:t>Des objets et services qui bouleversent notre comportement et créent des ruptures d’usage </a:t>
            </a:r>
          </a:p>
        </p:txBody>
      </p:sp>
      <p:sp>
        <p:nvSpPr>
          <p:cNvPr id="21" name="Rectangle 20"/>
          <p:cNvSpPr/>
          <p:nvPr/>
        </p:nvSpPr>
        <p:spPr>
          <a:xfrm>
            <a:off x="95787" y="5140848"/>
            <a:ext cx="8931499" cy="369332"/>
          </a:xfrm>
          <a:prstGeom prst="rect">
            <a:avLst/>
          </a:prstGeom>
          <a:solidFill>
            <a:schemeClr val="accent4"/>
          </a:solidFill>
        </p:spPr>
        <p:txBody>
          <a:bodyPr wrap="square">
            <a:spAutoFit/>
          </a:bodyPr>
          <a:lstStyle/>
          <a:p>
            <a:pPr algn="ctr"/>
            <a:r>
              <a:rPr lang="fr-FR" dirty="0"/>
              <a:t>Les objets techniques, les services et les changements induits dans la société</a:t>
            </a:r>
          </a:p>
        </p:txBody>
      </p:sp>
      <p:sp>
        <p:nvSpPr>
          <p:cNvPr id="22" name="Rectangle 21"/>
          <p:cNvSpPr/>
          <p:nvPr/>
        </p:nvSpPr>
        <p:spPr>
          <a:xfrm>
            <a:off x="95787" y="5514431"/>
            <a:ext cx="8931500" cy="369332"/>
          </a:xfrm>
          <a:prstGeom prst="rect">
            <a:avLst/>
          </a:prstGeom>
          <a:solidFill>
            <a:schemeClr val="accent2"/>
          </a:solidFill>
        </p:spPr>
        <p:txBody>
          <a:bodyPr wrap="square">
            <a:spAutoFit/>
          </a:bodyPr>
          <a:lstStyle/>
          <a:p>
            <a:pPr algn="ctr"/>
            <a:r>
              <a:rPr lang="fr-FR" dirty="0"/>
              <a:t>La modélisation et la simulation des objets et systèmes techniques</a:t>
            </a:r>
          </a:p>
        </p:txBody>
      </p:sp>
      <p:sp>
        <p:nvSpPr>
          <p:cNvPr id="5" name="Titre 4"/>
          <p:cNvSpPr>
            <a:spLocks noGrp="1"/>
          </p:cNvSpPr>
          <p:nvPr>
            <p:ph type="title"/>
          </p:nvPr>
        </p:nvSpPr>
        <p:spPr>
          <a:xfrm>
            <a:off x="1223318" y="36513"/>
            <a:ext cx="7463481" cy="781931"/>
          </a:xfrm>
        </p:spPr>
        <p:txBody>
          <a:bodyPr/>
          <a:lstStyle/>
          <a:p>
            <a:r>
              <a:rPr lang="fr-FR" sz="2400" dirty="0"/>
              <a:t>L’étude des objets techniques et des services : </a:t>
            </a:r>
            <a:br>
              <a:rPr lang="fr-FR" sz="2400" dirty="0"/>
            </a:br>
            <a:r>
              <a:rPr lang="fr-FR" sz="2400" dirty="0"/>
              <a:t>3 dimensions à explorer tous les ans pendant trois ans </a:t>
            </a:r>
          </a:p>
        </p:txBody>
      </p:sp>
      <p:sp>
        <p:nvSpPr>
          <p:cNvPr id="10" name="Rectangle 9"/>
          <p:cNvSpPr/>
          <p:nvPr/>
        </p:nvSpPr>
        <p:spPr>
          <a:xfrm>
            <a:off x="1982078" y="1293943"/>
            <a:ext cx="4702954" cy="369332"/>
          </a:xfrm>
          <a:prstGeom prst="rect">
            <a:avLst/>
          </a:prstGeom>
        </p:spPr>
        <p:txBody>
          <a:bodyPr wrap="none">
            <a:spAutoFit/>
          </a:bodyPr>
          <a:lstStyle/>
          <a:p>
            <a:r>
              <a:rPr lang="fr-FR" dirty="0"/>
              <a:t>Trois exemples de séquences ou d’activités </a:t>
            </a:r>
          </a:p>
        </p:txBody>
      </p:sp>
    </p:spTree>
    <p:extLst>
      <p:ext uri="{BB962C8B-B14F-4D97-AF65-F5344CB8AC3E}">
        <p14:creationId xmlns:p14="http://schemas.microsoft.com/office/powerpoint/2010/main" val="2911842292"/>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63713" y="692150"/>
            <a:ext cx="4578350" cy="576263"/>
          </a:xfrm>
        </p:spPr>
        <p:txBody>
          <a:bodyPr/>
          <a:lstStyle/>
          <a:p>
            <a:pPr eaLnBrk="1" hangingPunct="1">
              <a:defRPr/>
            </a:pPr>
            <a:r>
              <a:rPr lang="fr-FR" sz="2400" dirty="0"/>
              <a:t>La techno et les EPI</a:t>
            </a:r>
          </a:p>
        </p:txBody>
      </p:sp>
      <p:pic>
        <p:nvPicPr>
          <p:cNvPr id="62467" name="Picture 2"/>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130425" y="1968500"/>
            <a:ext cx="4870450" cy="3044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3" name="Pensées 2"/>
          <p:cNvSpPr>
            <a:spLocks noChangeArrowheads="1"/>
          </p:cNvSpPr>
          <p:nvPr/>
        </p:nvSpPr>
        <p:spPr bwMode="auto">
          <a:xfrm>
            <a:off x="5795963" y="333375"/>
            <a:ext cx="2736850" cy="1223963"/>
          </a:xfrm>
          <a:prstGeom prst="cloudCallout">
            <a:avLst>
              <a:gd name="adj1" fmla="val -82556"/>
              <a:gd name="adj2" fmla="val 104671"/>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a:r>
              <a:rPr lang="fr-FR" sz="1600">
                <a:solidFill>
                  <a:srgbClr val="FFFFFF"/>
                </a:solidFill>
              </a:rPr>
              <a:t>Architecture antique, structures et matériaux</a:t>
            </a:r>
          </a:p>
        </p:txBody>
      </p:sp>
      <p:sp>
        <p:nvSpPr>
          <p:cNvPr id="5" name="Pensées 4"/>
          <p:cNvSpPr>
            <a:spLocks noChangeArrowheads="1"/>
          </p:cNvSpPr>
          <p:nvPr/>
        </p:nvSpPr>
        <p:spPr bwMode="auto">
          <a:xfrm>
            <a:off x="7000875" y="1939925"/>
            <a:ext cx="1824038" cy="1871663"/>
          </a:xfrm>
          <a:prstGeom prst="cloudCallout">
            <a:avLst>
              <a:gd name="adj1" fmla="val -67801"/>
              <a:gd name="adj2" fmla="val 22981"/>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a:r>
              <a:rPr lang="fr-FR" sz="1600">
                <a:solidFill>
                  <a:srgbClr val="FFFFFF"/>
                </a:solidFill>
              </a:rPr>
              <a:t>Aménagement et/ou régulation d</a:t>
            </a:r>
            <a:r>
              <a:rPr lang="ja-JP" altLang="fr-FR" sz="1600">
                <a:solidFill>
                  <a:srgbClr val="FFFFFF"/>
                </a:solidFill>
              </a:rPr>
              <a:t>’</a:t>
            </a:r>
            <a:r>
              <a:rPr lang="fr-FR" sz="1600">
                <a:solidFill>
                  <a:srgbClr val="FFFFFF"/>
                </a:solidFill>
              </a:rPr>
              <a:t>espace</a:t>
            </a:r>
          </a:p>
        </p:txBody>
      </p:sp>
      <p:sp>
        <p:nvSpPr>
          <p:cNvPr id="9" name="Pensées 8"/>
          <p:cNvSpPr>
            <a:spLocks noChangeArrowheads="1"/>
          </p:cNvSpPr>
          <p:nvPr/>
        </p:nvSpPr>
        <p:spPr bwMode="auto">
          <a:xfrm>
            <a:off x="7000875" y="4076700"/>
            <a:ext cx="2143125" cy="1152525"/>
          </a:xfrm>
          <a:prstGeom prst="cloudCallout">
            <a:avLst>
              <a:gd name="adj1" fmla="val -70167"/>
              <a:gd name="adj2" fmla="val -33356"/>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a:r>
              <a:rPr lang="fr-FR">
                <a:solidFill>
                  <a:srgbClr val="FFFFFF"/>
                </a:solidFill>
              </a:rPr>
              <a:t>L</a:t>
            </a:r>
            <a:r>
              <a:rPr lang="ja-JP" altLang="fr-FR">
                <a:solidFill>
                  <a:srgbClr val="FFFFFF"/>
                </a:solidFill>
              </a:rPr>
              <a:t>’</a:t>
            </a:r>
            <a:r>
              <a:rPr lang="fr-FR">
                <a:solidFill>
                  <a:srgbClr val="FFFFFF"/>
                </a:solidFill>
              </a:rPr>
              <a:t>essentiel du programme</a:t>
            </a:r>
          </a:p>
        </p:txBody>
      </p:sp>
    </p:spTree>
    <p:extLst>
      <p:ext uri="{BB962C8B-B14F-4D97-AF65-F5344CB8AC3E}">
        <p14:creationId xmlns:p14="http://schemas.microsoft.com/office/powerpoint/2010/main" val="121125665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63713" y="692150"/>
            <a:ext cx="4578350" cy="576263"/>
          </a:xfrm>
        </p:spPr>
        <p:txBody>
          <a:bodyPr/>
          <a:lstStyle/>
          <a:p>
            <a:pPr eaLnBrk="1" hangingPunct="1">
              <a:defRPr/>
            </a:pPr>
            <a:r>
              <a:rPr lang="fr-FR" sz="2400" dirty="0"/>
              <a:t>La techno et les EPI</a:t>
            </a:r>
          </a:p>
        </p:txBody>
      </p:sp>
      <p:pic>
        <p:nvPicPr>
          <p:cNvPr id="63491" name="Picture 2"/>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130425" y="1968500"/>
            <a:ext cx="4870450" cy="3044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3" name="Pensées 2"/>
          <p:cNvSpPr>
            <a:spLocks noChangeArrowheads="1"/>
          </p:cNvSpPr>
          <p:nvPr/>
        </p:nvSpPr>
        <p:spPr bwMode="auto">
          <a:xfrm>
            <a:off x="5795963" y="333375"/>
            <a:ext cx="2736850" cy="1223963"/>
          </a:xfrm>
          <a:prstGeom prst="cloudCallout">
            <a:avLst>
              <a:gd name="adj1" fmla="val -82556"/>
              <a:gd name="adj2" fmla="val 104671"/>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a:r>
              <a:rPr lang="fr-FR" sz="1600">
                <a:solidFill>
                  <a:srgbClr val="FFFFFF"/>
                </a:solidFill>
              </a:rPr>
              <a:t>Architecture antique, structures et matériaux</a:t>
            </a:r>
          </a:p>
        </p:txBody>
      </p:sp>
      <p:sp>
        <p:nvSpPr>
          <p:cNvPr id="5" name="Pensées 4"/>
          <p:cNvSpPr>
            <a:spLocks noChangeArrowheads="1"/>
          </p:cNvSpPr>
          <p:nvPr/>
        </p:nvSpPr>
        <p:spPr bwMode="auto">
          <a:xfrm>
            <a:off x="7000875" y="1939925"/>
            <a:ext cx="1824038" cy="1871663"/>
          </a:xfrm>
          <a:prstGeom prst="cloudCallout">
            <a:avLst>
              <a:gd name="adj1" fmla="val -67801"/>
              <a:gd name="adj2" fmla="val 22981"/>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a:r>
              <a:rPr lang="fr-FR" sz="1600">
                <a:solidFill>
                  <a:srgbClr val="FFFFFF"/>
                </a:solidFill>
              </a:rPr>
              <a:t>Aménagement et/ou régulation d</a:t>
            </a:r>
            <a:r>
              <a:rPr lang="ja-JP" altLang="fr-FR" sz="1600">
                <a:solidFill>
                  <a:srgbClr val="FFFFFF"/>
                </a:solidFill>
              </a:rPr>
              <a:t>’</a:t>
            </a:r>
            <a:r>
              <a:rPr lang="fr-FR" sz="1600">
                <a:solidFill>
                  <a:srgbClr val="FFFFFF"/>
                </a:solidFill>
              </a:rPr>
              <a:t>espace</a:t>
            </a:r>
          </a:p>
        </p:txBody>
      </p:sp>
      <p:sp>
        <p:nvSpPr>
          <p:cNvPr id="6" name="Pensées 5"/>
          <p:cNvSpPr>
            <a:spLocks noChangeArrowheads="1"/>
          </p:cNvSpPr>
          <p:nvPr/>
        </p:nvSpPr>
        <p:spPr bwMode="auto">
          <a:xfrm>
            <a:off x="4959350" y="5013325"/>
            <a:ext cx="2232025" cy="1728788"/>
          </a:xfrm>
          <a:prstGeom prst="cloudCallout">
            <a:avLst>
              <a:gd name="adj1" fmla="val -67481"/>
              <a:gd name="adj2" fmla="val -75616"/>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a:r>
              <a:rPr lang="fr-FR" sz="1600">
                <a:solidFill>
                  <a:srgbClr val="FFFFFF"/>
                </a:solidFill>
              </a:rPr>
              <a:t>Énergie musculaire, sécurité des usages des services et OT</a:t>
            </a:r>
            <a:r>
              <a:rPr lang="fr-FR">
                <a:solidFill>
                  <a:srgbClr val="FFFFFF"/>
                </a:solidFill>
              </a:rPr>
              <a:t>.</a:t>
            </a:r>
          </a:p>
        </p:txBody>
      </p:sp>
      <p:sp>
        <p:nvSpPr>
          <p:cNvPr id="9" name="Pensées 8"/>
          <p:cNvSpPr>
            <a:spLocks noChangeArrowheads="1"/>
          </p:cNvSpPr>
          <p:nvPr/>
        </p:nvSpPr>
        <p:spPr bwMode="auto">
          <a:xfrm>
            <a:off x="7000875" y="4076700"/>
            <a:ext cx="2143125" cy="1152525"/>
          </a:xfrm>
          <a:prstGeom prst="cloudCallout">
            <a:avLst>
              <a:gd name="adj1" fmla="val -70167"/>
              <a:gd name="adj2" fmla="val -33356"/>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a:r>
              <a:rPr lang="fr-FR">
                <a:solidFill>
                  <a:srgbClr val="FFFFFF"/>
                </a:solidFill>
              </a:rPr>
              <a:t>L</a:t>
            </a:r>
            <a:r>
              <a:rPr lang="ja-JP" altLang="fr-FR">
                <a:solidFill>
                  <a:srgbClr val="FFFFFF"/>
                </a:solidFill>
              </a:rPr>
              <a:t>’</a:t>
            </a:r>
            <a:r>
              <a:rPr lang="fr-FR">
                <a:solidFill>
                  <a:srgbClr val="FFFFFF"/>
                </a:solidFill>
              </a:rPr>
              <a:t>essentiel du programme</a:t>
            </a:r>
          </a:p>
        </p:txBody>
      </p:sp>
    </p:spTree>
    <p:extLst>
      <p:ext uri="{BB962C8B-B14F-4D97-AF65-F5344CB8AC3E}">
        <p14:creationId xmlns:p14="http://schemas.microsoft.com/office/powerpoint/2010/main" val="400972931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63713" y="692150"/>
            <a:ext cx="4578350" cy="576263"/>
          </a:xfrm>
        </p:spPr>
        <p:txBody>
          <a:bodyPr/>
          <a:lstStyle/>
          <a:p>
            <a:pPr eaLnBrk="1" hangingPunct="1">
              <a:defRPr/>
            </a:pPr>
            <a:r>
              <a:rPr lang="fr-FR" sz="2400" dirty="0"/>
              <a:t>La techno et les EPI</a:t>
            </a:r>
          </a:p>
        </p:txBody>
      </p:sp>
      <p:pic>
        <p:nvPicPr>
          <p:cNvPr id="64515" name="Picture 2"/>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130425" y="1968500"/>
            <a:ext cx="4870450" cy="3044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3" name="Pensées 2"/>
          <p:cNvSpPr>
            <a:spLocks noChangeArrowheads="1"/>
          </p:cNvSpPr>
          <p:nvPr/>
        </p:nvSpPr>
        <p:spPr bwMode="auto">
          <a:xfrm>
            <a:off x="5795963" y="333375"/>
            <a:ext cx="2736850" cy="1223963"/>
          </a:xfrm>
          <a:prstGeom prst="cloudCallout">
            <a:avLst>
              <a:gd name="adj1" fmla="val -82556"/>
              <a:gd name="adj2" fmla="val 104671"/>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a:r>
              <a:rPr lang="fr-FR" sz="1600">
                <a:solidFill>
                  <a:srgbClr val="FFFFFF"/>
                </a:solidFill>
              </a:rPr>
              <a:t>Architecture antique, structures et matériaux</a:t>
            </a:r>
          </a:p>
        </p:txBody>
      </p:sp>
      <p:sp>
        <p:nvSpPr>
          <p:cNvPr id="5" name="Pensées 4"/>
          <p:cNvSpPr>
            <a:spLocks noChangeArrowheads="1"/>
          </p:cNvSpPr>
          <p:nvPr/>
        </p:nvSpPr>
        <p:spPr bwMode="auto">
          <a:xfrm>
            <a:off x="7000875" y="1939925"/>
            <a:ext cx="1824038" cy="1871663"/>
          </a:xfrm>
          <a:prstGeom prst="cloudCallout">
            <a:avLst>
              <a:gd name="adj1" fmla="val -67801"/>
              <a:gd name="adj2" fmla="val 22981"/>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a:r>
              <a:rPr lang="fr-FR" sz="1600">
                <a:solidFill>
                  <a:srgbClr val="FFFFFF"/>
                </a:solidFill>
              </a:rPr>
              <a:t>Aménagement et/ou régulation d</a:t>
            </a:r>
            <a:r>
              <a:rPr lang="ja-JP" altLang="fr-FR" sz="1600">
                <a:solidFill>
                  <a:srgbClr val="FFFFFF"/>
                </a:solidFill>
              </a:rPr>
              <a:t>’</a:t>
            </a:r>
            <a:r>
              <a:rPr lang="fr-FR" sz="1600">
                <a:solidFill>
                  <a:srgbClr val="FFFFFF"/>
                </a:solidFill>
              </a:rPr>
              <a:t>espace</a:t>
            </a:r>
          </a:p>
        </p:txBody>
      </p:sp>
      <p:sp>
        <p:nvSpPr>
          <p:cNvPr id="6" name="Pensées 5"/>
          <p:cNvSpPr>
            <a:spLocks noChangeArrowheads="1"/>
          </p:cNvSpPr>
          <p:nvPr/>
        </p:nvSpPr>
        <p:spPr bwMode="auto">
          <a:xfrm>
            <a:off x="4959350" y="5013325"/>
            <a:ext cx="2232025" cy="1728788"/>
          </a:xfrm>
          <a:prstGeom prst="cloudCallout">
            <a:avLst>
              <a:gd name="adj1" fmla="val -67481"/>
              <a:gd name="adj2" fmla="val -75616"/>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a:r>
              <a:rPr lang="fr-FR" sz="1600">
                <a:solidFill>
                  <a:srgbClr val="FFFFFF"/>
                </a:solidFill>
              </a:rPr>
              <a:t>Énergie musculaire, sécurité des usages des services et OT</a:t>
            </a:r>
            <a:r>
              <a:rPr lang="fr-FR">
                <a:solidFill>
                  <a:srgbClr val="FFFFFF"/>
                </a:solidFill>
              </a:rPr>
              <a:t>.</a:t>
            </a:r>
          </a:p>
        </p:txBody>
      </p:sp>
      <p:sp>
        <p:nvSpPr>
          <p:cNvPr id="7" name="Pensées 6"/>
          <p:cNvSpPr>
            <a:spLocks noChangeArrowheads="1"/>
          </p:cNvSpPr>
          <p:nvPr/>
        </p:nvSpPr>
        <p:spPr bwMode="auto">
          <a:xfrm>
            <a:off x="250825" y="4652963"/>
            <a:ext cx="2520950" cy="1728787"/>
          </a:xfrm>
          <a:prstGeom prst="cloudCallout">
            <a:avLst>
              <a:gd name="adj1" fmla="val 57384"/>
              <a:gd name="adj2" fmla="val -79056"/>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a:r>
              <a:rPr lang="fr-FR" sz="1600">
                <a:solidFill>
                  <a:srgbClr val="FFFFFF"/>
                </a:solidFill>
              </a:rPr>
              <a:t>Usage et création de sites WEB</a:t>
            </a:r>
          </a:p>
        </p:txBody>
      </p:sp>
      <p:sp>
        <p:nvSpPr>
          <p:cNvPr id="9" name="Pensées 8"/>
          <p:cNvSpPr>
            <a:spLocks noChangeArrowheads="1"/>
          </p:cNvSpPr>
          <p:nvPr/>
        </p:nvSpPr>
        <p:spPr bwMode="auto">
          <a:xfrm>
            <a:off x="7000875" y="4076700"/>
            <a:ext cx="2143125" cy="1152525"/>
          </a:xfrm>
          <a:prstGeom prst="cloudCallout">
            <a:avLst>
              <a:gd name="adj1" fmla="val -70167"/>
              <a:gd name="adj2" fmla="val -33356"/>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a:r>
              <a:rPr lang="fr-FR">
                <a:solidFill>
                  <a:srgbClr val="FFFFFF"/>
                </a:solidFill>
              </a:rPr>
              <a:t>L</a:t>
            </a:r>
            <a:r>
              <a:rPr lang="ja-JP" altLang="fr-FR">
                <a:solidFill>
                  <a:srgbClr val="FFFFFF"/>
                </a:solidFill>
              </a:rPr>
              <a:t>’</a:t>
            </a:r>
            <a:r>
              <a:rPr lang="fr-FR">
                <a:solidFill>
                  <a:srgbClr val="FFFFFF"/>
                </a:solidFill>
              </a:rPr>
              <a:t>essentiel du programme</a:t>
            </a:r>
          </a:p>
        </p:txBody>
      </p:sp>
    </p:spTree>
    <p:extLst>
      <p:ext uri="{BB962C8B-B14F-4D97-AF65-F5344CB8AC3E}">
        <p14:creationId xmlns:p14="http://schemas.microsoft.com/office/powerpoint/2010/main" val="406449880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63713" y="692150"/>
            <a:ext cx="4578350" cy="576263"/>
          </a:xfrm>
        </p:spPr>
        <p:txBody>
          <a:bodyPr/>
          <a:lstStyle/>
          <a:p>
            <a:pPr eaLnBrk="1" hangingPunct="1">
              <a:defRPr/>
            </a:pPr>
            <a:r>
              <a:rPr lang="fr-FR" sz="2400" dirty="0"/>
              <a:t>La techno et les EPI</a:t>
            </a:r>
          </a:p>
        </p:txBody>
      </p:sp>
      <p:pic>
        <p:nvPicPr>
          <p:cNvPr id="65539" name="Picture 2"/>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130425" y="1968500"/>
            <a:ext cx="4870450" cy="3044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3" name="Pensées 2"/>
          <p:cNvSpPr>
            <a:spLocks noChangeArrowheads="1"/>
          </p:cNvSpPr>
          <p:nvPr/>
        </p:nvSpPr>
        <p:spPr bwMode="auto">
          <a:xfrm>
            <a:off x="5795963" y="333375"/>
            <a:ext cx="2736850" cy="1223963"/>
          </a:xfrm>
          <a:prstGeom prst="cloudCallout">
            <a:avLst>
              <a:gd name="adj1" fmla="val -82556"/>
              <a:gd name="adj2" fmla="val 104671"/>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a:r>
              <a:rPr lang="fr-FR" sz="1600">
                <a:solidFill>
                  <a:srgbClr val="FFFFFF"/>
                </a:solidFill>
              </a:rPr>
              <a:t>Architecture antique, structures et matériaux</a:t>
            </a:r>
          </a:p>
        </p:txBody>
      </p:sp>
      <p:sp>
        <p:nvSpPr>
          <p:cNvPr id="5" name="Pensées 4"/>
          <p:cNvSpPr>
            <a:spLocks noChangeArrowheads="1"/>
          </p:cNvSpPr>
          <p:nvPr/>
        </p:nvSpPr>
        <p:spPr bwMode="auto">
          <a:xfrm>
            <a:off x="7000875" y="1939925"/>
            <a:ext cx="1824038" cy="1871663"/>
          </a:xfrm>
          <a:prstGeom prst="cloudCallout">
            <a:avLst>
              <a:gd name="adj1" fmla="val -67801"/>
              <a:gd name="adj2" fmla="val 22981"/>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a:r>
              <a:rPr lang="fr-FR" sz="1600">
                <a:solidFill>
                  <a:srgbClr val="FFFFFF"/>
                </a:solidFill>
              </a:rPr>
              <a:t>Aménagement et/ou régulation d</a:t>
            </a:r>
            <a:r>
              <a:rPr lang="ja-JP" altLang="fr-FR" sz="1600">
                <a:solidFill>
                  <a:srgbClr val="FFFFFF"/>
                </a:solidFill>
              </a:rPr>
              <a:t>’</a:t>
            </a:r>
            <a:r>
              <a:rPr lang="fr-FR" sz="1600">
                <a:solidFill>
                  <a:srgbClr val="FFFFFF"/>
                </a:solidFill>
              </a:rPr>
              <a:t>espace</a:t>
            </a:r>
          </a:p>
        </p:txBody>
      </p:sp>
      <p:sp>
        <p:nvSpPr>
          <p:cNvPr id="6" name="Pensées 5"/>
          <p:cNvSpPr>
            <a:spLocks noChangeArrowheads="1"/>
          </p:cNvSpPr>
          <p:nvPr/>
        </p:nvSpPr>
        <p:spPr bwMode="auto">
          <a:xfrm>
            <a:off x="4959350" y="5013325"/>
            <a:ext cx="2232025" cy="1728788"/>
          </a:xfrm>
          <a:prstGeom prst="cloudCallout">
            <a:avLst>
              <a:gd name="adj1" fmla="val -67481"/>
              <a:gd name="adj2" fmla="val -75616"/>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a:r>
              <a:rPr lang="fr-FR" sz="1600">
                <a:solidFill>
                  <a:srgbClr val="FFFFFF"/>
                </a:solidFill>
              </a:rPr>
              <a:t>Énergie musculaire, sécurité des usages des services et OT</a:t>
            </a:r>
            <a:r>
              <a:rPr lang="fr-FR">
                <a:solidFill>
                  <a:srgbClr val="FFFFFF"/>
                </a:solidFill>
              </a:rPr>
              <a:t>.</a:t>
            </a:r>
          </a:p>
        </p:txBody>
      </p:sp>
      <p:sp>
        <p:nvSpPr>
          <p:cNvPr id="7" name="Pensées 6"/>
          <p:cNvSpPr>
            <a:spLocks noChangeArrowheads="1"/>
          </p:cNvSpPr>
          <p:nvPr/>
        </p:nvSpPr>
        <p:spPr bwMode="auto">
          <a:xfrm>
            <a:off x="250825" y="4652963"/>
            <a:ext cx="2520950" cy="1728787"/>
          </a:xfrm>
          <a:prstGeom prst="cloudCallout">
            <a:avLst>
              <a:gd name="adj1" fmla="val 57384"/>
              <a:gd name="adj2" fmla="val -79056"/>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a:r>
              <a:rPr lang="fr-FR" sz="1600">
                <a:solidFill>
                  <a:srgbClr val="FFFFFF"/>
                </a:solidFill>
              </a:rPr>
              <a:t>Usage et création de sites WEB</a:t>
            </a:r>
          </a:p>
        </p:txBody>
      </p:sp>
      <p:sp>
        <p:nvSpPr>
          <p:cNvPr id="8" name="Pensées 7"/>
          <p:cNvSpPr>
            <a:spLocks noChangeArrowheads="1"/>
          </p:cNvSpPr>
          <p:nvPr/>
        </p:nvSpPr>
        <p:spPr bwMode="auto">
          <a:xfrm>
            <a:off x="107950" y="1773238"/>
            <a:ext cx="2022475" cy="1871662"/>
          </a:xfrm>
          <a:prstGeom prst="cloudCallout">
            <a:avLst>
              <a:gd name="adj1" fmla="val 63824"/>
              <a:gd name="adj2" fmla="val 32690"/>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a:r>
              <a:rPr lang="fr-FR" sz="1400">
                <a:solidFill>
                  <a:srgbClr val="FFFFFF"/>
                </a:solidFill>
              </a:rPr>
              <a:t>Scénarisation de spectacles, décors son, lumière</a:t>
            </a:r>
          </a:p>
        </p:txBody>
      </p:sp>
      <p:sp>
        <p:nvSpPr>
          <p:cNvPr id="9" name="Pensées 8"/>
          <p:cNvSpPr>
            <a:spLocks noChangeArrowheads="1"/>
          </p:cNvSpPr>
          <p:nvPr/>
        </p:nvSpPr>
        <p:spPr bwMode="auto">
          <a:xfrm>
            <a:off x="7000875" y="4076700"/>
            <a:ext cx="2143125" cy="1152525"/>
          </a:xfrm>
          <a:prstGeom prst="cloudCallout">
            <a:avLst>
              <a:gd name="adj1" fmla="val -70167"/>
              <a:gd name="adj2" fmla="val -33356"/>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a:r>
              <a:rPr lang="fr-FR">
                <a:solidFill>
                  <a:srgbClr val="FFFFFF"/>
                </a:solidFill>
              </a:rPr>
              <a:t>L</a:t>
            </a:r>
            <a:r>
              <a:rPr lang="ja-JP" altLang="fr-FR">
                <a:solidFill>
                  <a:srgbClr val="FFFFFF"/>
                </a:solidFill>
              </a:rPr>
              <a:t>’</a:t>
            </a:r>
            <a:r>
              <a:rPr lang="fr-FR">
                <a:solidFill>
                  <a:srgbClr val="FFFFFF"/>
                </a:solidFill>
              </a:rPr>
              <a:t>essentiel du programme</a:t>
            </a:r>
          </a:p>
        </p:txBody>
      </p:sp>
    </p:spTree>
    <p:extLst>
      <p:ext uri="{BB962C8B-B14F-4D97-AF65-F5344CB8AC3E}">
        <p14:creationId xmlns:p14="http://schemas.microsoft.com/office/powerpoint/2010/main" val="326703947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476375" y="836613"/>
            <a:ext cx="7056438" cy="576262"/>
          </a:xfrm>
        </p:spPr>
        <p:txBody>
          <a:bodyPr/>
          <a:lstStyle/>
          <a:p>
            <a:pPr eaLnBrk="1" hangingPunct="1"/>
            <a:r>
              <a:rPr lang="fr-FR" sz="2000" cap="none">
                <a:latin typeface="Calibri" charset="0"/>
              </a:rPr>
              <a:t>L</a:t>
            </a:r>
            <a:r>
              <a:rPr lang="ja-JP" altLang="fr-FR" sz="2000" cap="none">
                <a:latin typeface="Calibri" charset="0"/>
              </a:rPr>
              <a:t>’</a:t>
            </a:r>
            <a:r>
              <a:rPr lang="fr-FR" sz="2000" cap="none">
                <a:latin typeface="Calibri" charset="0"/>
              </a:rPr>
              <a:t> ACCOMPAGNEMENT DES ÉLÈVES DANS LEURS APPRENTISSAGES</a:t>
            </a:r>
          </a:p>
        </p:txBody>
      </p:sp>
      <p:sp>
        <p:nvSpPr>
          <p:cNvPr id="3" name="Espace réservé du texte 2"/>
          <p:cNvSpPr>
            <a:spLocks noGrp="1"/>
          </p:cNvSpPr>
          <p:nvPr>
            <p:ph type="body" idx="1"/>
          </p:nvPr>
        </p:nvSpPr>
        <p:spPr>
          <a:xfrm>
            <a:off x="1258888" y="1844675"/>
            <a:ext cx="7416800" cy="4608513"/>
          </a:xfrm>
        </p:spPr>
        <p:txBody>
          <a:bodyPr/>
          <a:lstStyle/>
          <a:p>
            <a:pPr eaLnBrk="1" hangingPunct="1"/>
            <a:r>
              <a:rPr lang="fr-FR" sz="1800">
                <a:solidFill>
                  <a:schemeClr val="tx1"/>
                </a:solidFill>
                <a:latin typeface="Calibri" charset="0"/>
              </a:rPr>
              <a:t>Des constats:</a:t>
            </a:r>
          </a:p>
          <a:p>
            <a:pPr eaLnBrk="1" hangingPunct="1">
              <a:buFont typeface="Arial" charset="0"/>
              <a:buChar char="•"/>
            </a:pPr>
            <a:r>
              <a:rPr lang="fr-FR" sz="1800">
                <a:solidFill>
                  <a:srgbClr val="898989"/>
                </a:solidFill>
                <a:latin typeface="Calibri" charset="0"/>
              </a:rPr>
              <a:t>La culture de l</a:t>
            </a:r>
            <a:r>
              <a:rPr lang="ja-JP" altLang="fr-FR" sz="1800">
                <a:solidFill>
                  <a:srgbClr val="898989"/>
                </a:solidFill>
                <a:latin typeface="Calibri" charset="0"/>
              </a:rPr>
              <a:t>’</a:t>
            </a:r>
            <a:r>
              <a:rPr lang="fr-FR" sz="1800">
                <a:solidFill>
                  <a:srgbClr val="898989"/>
                </a:solidFill>
                <a:latin typeface="Calibri" charset="0"/>
              </a:rPr>
              <a:t>immédiateté</a:t>
            </a:r>
          </a:p>
          <a:p>
            <a:pPr eaLnBrk="1" hangingPunct="1">
              <a:buFont typeface="Arial" charset="0"/>
              <a:buChar char="•"/>
            </a:pPr>
            <a:r>
              <a:rPr lang="fr-FR" sz="1800">
                <a:solidFill>
                  <a:srgbClr val="898989"/>
                </a:solidFill>
                <a:latin typeface="Calibri" charset="0"/>
              </a:rPr>
              <a:t>Le besoin d</a:t>
            </a:r>
            <a:r>
              <a:rPr lang="ja-JP" altLang="fr-FR" sz="1800">
                <a:solidFill>
                  <a:srgbClr val="898989"/>
                </a:solidFill>
                <a:latin typeface="Calibri" charset="0"/>
              </a:rPr>
              <a:t>’</a:t>
            </a:r>
            <a:r>
              <a:rPr lang="fr-FR" sz="1800">
                <a:solidFill>
                  <a:srgbClr val="898989"/>
                </a:solidFill>
                <a:latin typeface="Calibri" charset="0"/>
              </a:rPr>
              <a:t>être connecté en permanence</a:t>
            </a:r>
          </a:p>
          <a:p>
            <a:pPr eaLnBrk="1" hangingPunct="1">
              <a:buFont typeface="Arial" charset="0"/>
              <a:buChar char="•"/>
            </a:pPr>
            <a:r>
              <a:rPr lang="fr-FR" sz="1800">
                <a:solidFill>
                  <a:srgbClr val="898989"/>
                </a:solidFill>
                <a:latin typeface="Calibri" charset="0"/>
              </a:rPr>
              <a:t>Le besoin d</a:t>
            </a:r>
            <a:r>
              <a:rPr lang="ja-JP" altLang="fr-FR" sz="1800">
                <a:solidFill>
                  <a:srgbClr val="898989"/>
                </a:solidFill>
                <a:latin typeface="Calibri" charset="0"/>
              </a:rPr>
              <a:t>’</a:t>
            </a:r>
            <a:r>
              <a:rPr lang="fr-FR" sz="1800">
                <a:solidFill>
                  <a:srgbClr val="898989"/>
                </a:solidFill>
                <a:latin typeface="Calibri" charset="0"/>
              </a:rPr>
              <a:t>être ensemble, en groupe</a:t>
            </a:r>
          </a:p>
          <a:p>
            <a:pPr eaLnBrk="1" hangingPunct="1">
              <a:buFont typeface="Arial" charset="0"/>
              <a:buChar char="•"/>
            </a:pPr>
            <a:r>
              <a:rPr lang="fr-FR" sz="1800">
                <a:solidFill>
                  <a:srgbClr val="898989"/>
                </a:solidFill>
                <a:latin typeface="Calibri" charset="0"/>
              </a:rPr>
              <a:t>La difficulté à mobiliser son attention</a:t>
            </a:r>
          </a:p>
          <a:p>
            <a:pPr eaLnBrk="1" hangingPunct="1">
              <a:buFont typeface="Arial" charset="0"/>
              <a:buChar char="•"/>
            </a:pPr>
            <a:r>
              <a:rPr lang="fr-FR" sz="1800">
                <a:solidFill>
                  <a:srgbClr val="898989"/>
                </a:solidFill>
                <a:latin typeface="Calibri" charset="0"/>
              </a:rPr>
              <a:t>La masse d</a:t>
            </a:r>
            <a:r>
              <a:rPr lang="ja-JP" altLang="fr-FR" sz="1800">
                <a:solidFill>
                  <a:srgbClr val="898989"/>
                </a:solidFill>
                <a:latin typeface="Calibri" charset="0"/>
              </a:rPr>
              <a:t>’</a:t>
            </a:r>
            <a:r>
              <a:rPr lang="fr-FR" sz="1800">
                <a:solidFill>
                  <a:srgbClr val="898989"/>
                </a:solidFill>
                <a:latin typeface="Calibri" charset="0"/>
              </a:rPr>
              <a:t>information à traiter, la multiplicité des sources</a:t>
            </a:r>
          </a:p>
          <a:p>
            <a:pPr eaLnBrk="1" hangingPunct="1">
              <a:buFont typeface="Arial" charset="0"/>
              <a:buChar char="•"/>
            </a:pPr>
            <a:r>
              <a:rPr lang="fr-FR" sz="1800">
                <a:solidFill>
                  <a:srgbClr val="898989"/>
                </a:solidFill>
                <a:latin typeface="Calibri" charset="0"/>
              </a:rPr>
              <a:t>Le manque de travail personnel</a:t>
            </a:r>
          </a:p>
          <a:p>
            <a:pPr eaLnBrk="1" hangingPunct="1"/>
            <a:endParaRPr lang="fr-FR" sz="1800">
              <a:solidFill>
                <a:srgbClr val="898989"/>
              </a:solidFill>
              <a:latin typeface="Calibri" charset="0"/>
            </a:endParaRPr>
          </a:p>
          <a:p>
            <a:pPr eaLnBrk="1" hangingPunct="1"/>
            <a:r>
              <a:rPr lang="fr-FR" sz="1800">
                <a:solidFill>
                  <a:schemeClr val="tx1"/>
                </a:solidFill>
                <a:latin typeface="Calibri" charset="0"/>
              </a:rPr>
              <a:t>Des conséquences:</a:t>
            </a:r>
          </a:p>
          <a:p>
            <a:pPr eaLnBrk="1" hangingPunct="1">
              <a:buFont typeface="Arial" charset="0"/>
              <a:buChar char="•"/>
            </a:pPr>
            <a:r>
              <a:rPr lang="fr-FR" sz="1800">
                <a:solidFill>
                  <a:srgbClr val="898989"/>
                </a:solidFill>
                <a:latin typeface="Calibri" charset="0"/>
              </a:rPr>
              <a:t>Réintroduire des temps de réflexion personnelle, des temps de silence, annoncer les règles du jeu</a:t>
            </a:r>
          </a:p>
          <a:p>
            <a:pPr eaLnBrk="1" hangingPunct="1">
              <a:buFont typeface="Arial" charset="0"/>
              <a:buChar char="•"/>
            </a:pPr>
            <a:r>
              <a:rPr lang="fr-FR" sz="1800">
                <a:solidFill>
                  <a:srgbClr val="898989"/>
                </a:solidFill>
                <a:latin typeface="Calibri" charset="0"/>
              </a:rPr>
              <a:t>Passer du fonctionnement en groupe à celui d</a:t>
            </a:r>
            <a:r>
              <a:rPr lang="ja-JP" altLang="fr-FR" sz="1800">
                <a:solidFill>
                  <a:srgbClr val="898989"/>
                </a:solidFill>
                <a:latin typeface="Calibri" charset="0"/>
              </a:rPr>
              <a:t>’</a:t>
            </a:r>
            <a:r>
              <a:rPr lang="fr-FR" sz="1800">
                <a:solidFill>
                  <a:srgbClr val="898989"/>
                </a:solidFill>
                <a:latin typeface="Calibri" charset="0"/>
              </a:rPr>
              <a:t>équipe</a:t>
            </a:r>
          </a:p>
          <a:p>
            <a:pPr eaLnBrk="1" hangingPunct="1">
              <a:buFont typeface="Arial" charset="0"/>
              <a:buChar char="•"/>
            </a:pPr>
            <a:r>
              <a:rPr lang="fr-FR" sz="1800">
                <a:solidFill>
                  <a:srgbClr val="898989"/>
                </a:solidFill>
                <a:latin typeface="Calibri" charset="0"/>
              </a:rPr>
              <a:t>Travailler à la fois sur le temps court et le temps long</a:t>
            </a:r>
          </a:p>
          <a:p>
            <a:pPr eaLnBrk="1" hangingPunct="1">
              <a:buFontTx/>
              <a:buChar char="-"/>
            </a:pPr>
            <a:endParaRPr lang="fr-FR">
              <a:solidFill>
                <a:srgbClr val="898989"/>
              </a:solidFill>
              <a:latin typeface="Calibri" charset="0"/>
            </a:endParaRPr>
          </a:p>
        </p:txBody>
      </p:sp>
    </p:spTree>
    <p:extLst>
      <p:ext uri="{BB962C8B-B14F-4D97-AF65-F5344CB8AC3E}">
        <p14:creationId xmlns:p14="http://schemas.microsoft.com/office/powerpoint/2010/main" val="25151476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187450" y="620713"/>
            <a:ext cx="7772400" cy="576262"/>
          </a:xfrm>
        </p:spPr>
        <p:txBody>
          <a:bodyPr/>
          <a:lstStyle/>
          <a:p>
            <a:r>
              <a:rPr lang="fr-FR" sz="2000" cap="none">
                <a:solidFill>
                  <a:srgbClr val="000000"/>
                </a:solidFill>
                <a:latin typeface="Calibri" charset="0"/>
              </a:rPr>
              <a:t>L</a:t>
            </a:r>
            <a:r>
              <a:rPr lang="ja-JP" altLang="fr-FR" sz="2000" cap="none">
                <a:solidFill>
                  <a:srgbClr val="000000"/>
                </a:solidFill>
                <a:latin typeface="Calibri" charset="0"/>
              </a:rPr>
              <a:t>’</a:t>
            </a:r>
            <a:r>
              <a:rPr lang="fr-FR" sz="2000" cap="none">
                <a:solidFill>
                  <a:srgbClr val="000000"/>
                </a:solidFill>
                <a:latin typeface="Calibri" charset="0"/>
              </a:rPr>
              <a:t> ACCOMPAGNEMENT DES ÉLÈVES DANS LEURS APPRENTISSAGES</a:t>
            </a:r>
            <a:endParaRPr lang="fr-FR" sz="2000" cap="none">
              <a:latin typeface="Calibri" charset="0"/>
            </a:endParaRPr>
          </a:p>
        </p:txBody>
      </p:sp>
      <p:sp>
        <p:nvSpPr>
          <p:cNvPr id="3" name="Espace réservé du texte 2"/>
          <p:cNvSpPr>
            <a:spLocks noGrp="1"/>
          </p:cNvSpPr>
          <p:nvPr>
            <p:ph type="body" idx="1"/>
          </p:nvPr>
        </p:nvSpPr>
        <p:spPr/>
        <p:txBody>
          <a:bodyPr/>
          <a:lstStyle/>
          <a:p>
            <a:pPr eaLnBrk="1" hangingPunct="1"/>
            <a:r>
              <a:rPr lang="fr-FR">
                <a:solidFill>
                  <a:srgbClr val="898989"/>
                </a:solidFill>
                <a:latin typeface="Calibri" charset="0"/>
              </a:rPr>
              <a:t>Un focus sur l</a:t>
            </a:r>
            <a:r>
              <a:rPr lang="ja-JP" altLang="fr-FR">
                <a:solidFill>
                  <a:srgbClr val="898989"/>
                </a:solidFill>
                <a:latin typeface="Calibri" charset="0"/>
              </a:rPr>
              <a:t>’</a:t>
            </a:r>
            <a:r>
              <a:rPr lang="fr-FR">
                <a:solidFill>
                  <a:srgbClr val="898989"/>
                </a:solidFill>
                <a:latin typeface="Calibri" charset="0"/>
              </a:rPr>
              <a:t>évaluation</a:t>
            </a:r>
          </a:p>
          <a:p>
            <a:pPr eaLnBrk="1" hangingPunct="1">
              <a:buFontTx/>
              <a:buChar char="-"/>
            </a:pPr>
            <a:r>
              <a:rPr lang="fr-FR">
                <a:solidFill>
                  <a:srgbClr val="898989"/>
                </a:solidFill>
                <a:latin typeface="Calibri" charset="0"/>
              </a:rPr>
              <a:t>l</a:t>
            </a:r>
            <a:r>
              <a:rPr lang="ja-JP" altLang="fr-FR">
                <a:solidFill>
                  <a:srgbClr val="898989"/>
                </a:solidFill>
                <a:latin typeface="Calibri" charset="0"/>
              </a:rPr>
              <a:t>’</a:t>
            </a:r>
            <a:r>
              <a:rPr lang="fr-FR">
                <a:solidFill>
                  <a:srgbClr val="898989"/>
                </a:solidFill>
                <a:latin typeface="Calibri" charset="0"/>
              </a:rPr>
              <a:t>évaluation aujourd</a:t>
            </a:r>
            <a:r>
              <a:rPr lang="ja-JP" altLang="fr-FR">
                <a:solidFill>
                  <a:srgbClr val="898989"/>
                </a:solidFill>
                <a:latin typeface="Calibri" charset="0"/>
              </a:rPr>
              <a:t>’</a:t>
            </a:r>
            <a:r>
              <a:rPr lang="fr-FR">
                <a:solidFill>
                  <a:srgbClr val="898989"/>
                </a:solidFill>
                <a:latin typeface="Calibri" charset="0"/>
              </a:rPr>
              <a:t>hui: des objectifs par toujours bien identifiés</a:t>
            </a:r>
          </a:p>
          <a:p>
            <a:pPr eaLnBrk="1" hangingPunct="1">
              <a:buFontTx/>
              <a:buChar char="-"/>
            </a:pPr>
            <a:r>
              <a:rPr lang="fr-FR">
                <a:solidFill>
                  <a:srgbClr val="898989"/>
                </a:solidFill>
                <a:latin typeface="Calibri" charset="0"/>
              </a:rPr>
              <a:t>Très souvent une approche papier et une appréciation portée sur le seul résultat</a:t>
            </a:r>
          </a:p>
          <a:p>
            <a:pPr eaLnBrk="1" hangingPunct="1">
              <a:buFontTx/>
              <a:buChar char="-"/>
            </a:pPr>
            <a:r>
              <a:rPr lang="fr-FR">
                <a:solidFill>
                  <a:srgbClr val="898989"/>
                </a:solidFill>
                <a:latin typeface="Calibri" charset="0"/>
              </a:rPr>
              <a:t>Une évaluation pour tous au même moment sur les mêmes critères</a:t>
            </a:r>
          </a:p>
          <a:p>
            <a:pPr eaLnBrk="1" hangingPunct="1">
              <a:buFontTx/>
              <a:buChar char="-"/>
            </a:pPr>
            <a:r>
              <a:rPr lang="fr-FR">
                <a:solidFill>
                  <a:srgbClr val="898989"/>
                </a:solidFill>
                <a:latin typeface="Calibri" charset="0"/>
              </a:rPr>
              <a:t>Assez peut d</a:t>
            </a:r>
            <a:r>
              <a:rPr lang="ja-JP" altLang="fr-FR">
                <a:solidFill>
                  <a:srgbClr val="898989"/>
                </a:solidFill>
                <a:latin typeface="Calibri" charset="0"/>
              </a:rPr>
              <a:t>’</a:t>
            </a:r>
            <a:r>
              <a:rPr lang="fr-FR">
                <a:solidFill>
                  <a:srgbClr val="898989"/>
                </a:solidFill>
                <a:latin typeface="Calibri" charset="0"/>
              </a:rPr>
              <a:t>analyse du comportement ou du raisonnement</a:t>
            </a:r>
          </a:p>
          <a:p>
            <a:endParaRPr lang="fr-FR">
              <a:solidFill>
                <a:srgbClr val="898989"/>
              </a:solidFill>
              <a:latin typeface="Calibri" charset="0"/>
            </a:endParaRPr>
          </a:p>
        </p:txBody>
      </p:sp>
    </p:spTree>
    <p:extLst>
      <p:ext uri="{BB962C8B-B14F-4D97-AF65-F5344CB8AC3E}">
        <p14:creationId xmlns:p14="http://schemas.microsoft.com/office/powerpoint/2010/main" val="401404792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llipse 3"/>
          <p:cNvSpPr>
            <a:spLocks noChangeArrowheads="1"/>
          </p:cNvSpPr>
          <p:nvPr/>
        </p:nvSpPr>
        <p:spPr bwMode="auto">
          <a:xfrm>
            <a:off x="446088" y="2978150"/>
            <a:ext cx="1284287" cy="1231900"/>
          </a:xfrm>
          <a:prstGeom prst="ellipse">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defTabSz="457200" fontAlgn="auto">
              <a:spcBef>
                <a:spcPts val="0"/>
              </a:spcBef>
              <a:spcAft>
                <a:spcPts val="0"/>
              </a:spcAft>
              <a:defRPr/>
            </a:pPr>
            <a:r>
              <a:rPr lang="fr-FR" sz="1200" b="1" kern="0" dirty="0">
                <a:solidFill>
                  <a:prstClr val="white"/>
                </a:solidFill>
                <a:latin typeface="Calibri"/>
                <a:ea typeface="+mn-ea"/>
                <a:cs typeface="+mn-cs"/>
              </a:rPr>
              <a:t>Objectif de formation</a:t>
            </a:r>
          </a:p>
        </p:txBody>
      </p:sp>
      <p:sp>
        <p:nvSpPr>
          <p:cNvPr id="5" name="Rectangle à coins arrondis 4"/>
          <p:cNvSpPr>
            <a:spLocks noChangeArrowheads="1"/>
          </p:cNvSpPr>
          <p:nvPr/>
        </p:nvSpPr>
        <p:spPr bwMode="auto">
          <a:xfrm>
            <a:off x="2219325" y="2686050"/>
            <a:ext cx="2962275" cy="1812925"/>
          </a:xfrm>
          <a:prstGeom prst="roundRect">
            <a:avLst>
              <a:gd name="adj" fmla="val 16667"/>
            </a:avLst>
          </a:prstGeom>
          <a:gradFill rotWithShape="1">
            <a:gsLst>
              <a:gs pos="0">
                <a:srgbClr val="D1403C"/>
              </a:gs>
              <a:gs pos="100000">
                <a:srgbClr val="FF9A99"/>
              </a:gs>
            </a:gsLst>
            <a:lin ang="16200000"/>
          </a:gradFill>
          <a:ln w="9525">
            <a:solidFill>
              <a:srgbClr val="BE4B48"/>
            </a:solidFill>
            <a:round/>
            <a:headEnd/>
            <a:tailEnd/>
          </a:ln>
          <a:effectLst>
            <a:outerShdw blurRad="40000" dist="23000" dir="5400000" rotWithShape="0">
              <a:srgbClr val="000000">
                <a:alpha val="34999"/>
              </a:srgbClr>
            </a:outerShdw>
          </a:effectLst>
        </p:spPr>
        <p:txBody>
          <a:bodyPr anchor="ctr"/>
          <a:lstStyle/>
          <a:p>
            <a:pPr algn="ctr" defTabSz="457200" fontAlgn="auto">
              <a:spcBef>
                <a:spcPts val="0"/>
              </a:spcBef>
              <a:spcAft>
                <a:spcPts val="0"/>
              </a:spcAft>
              <a:defRPr/>
            </a:pPr>
            <a:endParaRPr lang="fr-FR" kern="0" dirty="0">
              <a:solidFill>
                <a:prstClr val="white"/>
              </a:solidFill>
              <a:latin typeface="Calibri"/>
              <a:ea typeface="+mn-ea"/>
              <a:cs typeface="+mn-cs"/>
            </a:endParaRPr>
          </a:p>
        </p:txBody>
      </p:sp>
      <p:sp>
        <p:nvSpPr>
          <p:cNvPr id="6" name="Ellipse 5"/>
          <p:cNvSpPr>
            <a:spLocks noChangeArrowheads="1"/>
          </p:cNvSpPr>
          <p:nvPr/>
        </p:nvSpPr>
        <p:spPr bwMode="auto">
          <a:xfrm>
            <a:off x="5678488" y="2978150"/>
            <a:ext cx="1804987" cy="1231900"/>
          </a:xfrm>
          <a:prstGeom prst="ellipse">
            <a:avLst/>
          </a:prstGeom>
          <a:gradFill rotWithShape="1">
            <a:gsLst>
              <a:gs pos="0">
                <a:srgbClr val="3F80CD"/>
              </a:gs>
              <a:gs pos="100000">
                <a:srgbClr val="9BC1FF"/>
              </a:gs>
            </a:gsLst>
            <a:lin ang="16200000"/>
          </a:gradFill>
          <a:ln w="9525">
            <a:solidFill>
              <a:srgbClr val="4A7EBB"/>
            </a:solidFill>
            <a:round/>
            <a:headEnd/>
            <a:tailEnd/>
          </a:ln>
          <a:effectLst>
            <a:outerShdw blurRad="40000" dist="23000" dir="5400000" rotWithShape="0">
              <a:srgbClr val="000000">
                <a:alpha val="34999"/>
              </a:srgbClr>
            </a:outerShdw>
          </a:effectLst>
        </p:spPr>
        <p:txBody>
          <a:bodyPr anchor="ctr"/>
          <a:lstStyle/>
          <a:p>
            <a:pPr algn="ctr" defTabSz="457200" fontAlgn="auto">
              <a:spcBef>
                <a:spcPts val="0"/>
              </a:spcBef>
              <a:spcAft>
                <a:spcPts val="0"/>
              </a:spcAft>
              <a:defRPr/>
            </a:pPr>
            <a:r>
              <a:rPr lang="fr-FR" sz="1400" b="1" kern="0" dirty="0">
                <a:solidFill>
                  <a:prstClr val="white"/>
                </a:solidFill>
                <a:latin typeface="Calibri"/>
                <a:ea typeface="+mn-ea"/>
                <a:cs typeface="+mn-cs"/>
              </a:rPr>
              <a:t>Structuration des connaissances</a:t>
            </a:r>
          </a:p>
        </p:txBody>
      </p:sp>
      <p:cxnSp>
        <p:nvCxnSpPr>
          <p:cNvPr id="7" name="Connecteur en angle 6"/>
          <p:cNvCxnSpPr>
            <a:cxnSpLocks noChangeShapeType="1"/>
            <a:stCxn id="9" idx="1"/>
            <a:endCxn id="21" idx="1"/>
          </p:cNvCxnSpPr>
          <p:nvPr/>
        </p:nvCxnSpPr>
        <p:spPr bwMode="auto">
          <a:xfrm rot="10800000">
            <a:off x="2219325" y="4125913"/>
            <a:ext cx="358775" cy="673100"/>
          </a:xfrm>
          <a:prstGeom prst="bentConnector3">
            <a:avLst>
              <a:gd name="adj1" fmla="val 188458"/>
            </a:avLst>
          </a:prstGeom>
          <a:noFill/>
          <a:ln w="9525">
            <a:solidFill>
              <a:srgbClr val="953735"/>
            </a:solidFill>
            <a:miter lim="800000"/>
            <a:headEnd/>
            <a:tailEnd type="triangle" w="lg" len="lg"/>
          </a:ln>
          <a:effectLst>
            <a:outerShdw blurRad="40000" dist="20000" dir="5400000" rotWithShape="0">
              <a:srgbClr val="000000">
                <a:alpha val="37999"/>
              </a:srgbClr>
            </a:outerShdw>
          </a:effectLst>
          <a:extLst>
            <a:ext uri="{909E8E84-426E-40dd-AFC4-6F175D3DCCD1}">
              <a14:hiddenFill xmlns="" xmlns:a14="http://schemas.microsoft.com/office/drawing/2010/main">
                <a:noFill/>
              </a14:hiddenFill>
            </a:ext>
          </a:extLst>
        </p:spPr>
      </p:cxnSp>
      <p:cxnSp>
        <p:nvCxnSpPr>
          <p:cNvPr id="8" name="Connecteur en angle 7"/>
          <p:cNvCxnSpPr>
            <a:cxnSpLocks noChangeShapeType="1"/>
            <a:stCxn id="21" idx="3"/>
            <a:endCxn id="9" idx="3"/>
          </p:cNvCxnSpPr>
          <p:nvPr/>
        </p:nvCxnSpPr>
        <p:spPr bwMode="auto">
          <a:xfrm flipH="1">
            <a:off x="4914900" y="4125913"/>
            <a:ext cx="266700" cy="673100"/>
          </a:xfrm>
          <a:prstGeom prst="bentConnector3">
            <a:avLst>
              <a:gd name="adj1" fmla="val -85486"/>
            </a:avLst>
          </a:prstGeom>
          <a:noFill/>
          <a:ln w="9525">
            <a:solidFill>
              <a:srgbClr val="953735"/>
            </a:solidFill>
            <a:miter lim="800000"/>
            <a:headEnd/>
            <a:tailEnd type="triangle" w="lg" len="lg"/>
          </a:ln>
          <a:effectLst>
            <a:outerShdw blurRad="40000" dist="20000" dir="5400000" rotWithShape="0">
              <a:srgbClr val="000000">
                <a:alpha val="37999"/>
              </a:srgbClr>
            </a:outerShdw>
          </a:effectLst>
          <a:extLst>
            <a:ext uri="{909E8E84-426E-40dd-AFC4-6F175D3DCCD1}">
              <a14:hiddenFill xmlns="" xmlns:a14="http://schemas.microsoft.com/office/drawing/2010/main">
                <a:noFill/>
              </a14:hiddenFill>
            </a:ext>
          </a:extLst>
        </p:spPr>
      </p:cxnSp>
      <p:sp>
        <p:nvSpPr>
          <p:cNvPr id="9" name="ZoneTexte 8"/>
          <p:cNvSpPr txBox="1"/>
          <p:nvPr/>
        </p:nvSpPr>
        <p:spPr>
          <a:xfrm>
            <a:off x="2578100" y="4614863"/>
            <a:ext cx="2336800" cy="368300"/>
          </a:xfrm>
          <a:prstGeom prst="rect">
            <a:avLst/>
          </a:prstGeom>
          <a:noFill/>
          <a:ln>
            <a:solidFill>
              <a:srgbClr val="FF0000"/>
            </a:solidFill>
          </a:ln>
        </p:spPr>
        <p:txBody>
          <a:bodyPr>
            <a:spAutoFit/>
          </a:bodyPr>
          <a:lstStyle/>
          <a:p>
            <a:pPr algn="ctr" defTabSz="457200" fontAlgn="auto">
              <a:spcBef>
                <a:spcPts val="0"/>
              </a:spcBef>
              <a:spcAft>
                <a:spcPts val="0"/>
              </a:spcAft>
              <a:defRPr/>
            </a:pPr>
            <a:r>
              <a:rPr lang="fr-FR" i="1" kern="0" dirty="0">
                <a:solidFill>
                  <a:srgbClr val="C0504D"/>
                </a:solidFill>
                <a:latin typeface="+mn-lt"/>
                <a:ea typeface="+mn-ea"/>
                <a:cs typeface="+mn-cs"/>
              </a:rPr>
              <a:t>Evaluations formatives</a:t>
            </a:r>
          </a:p>
        </p:txBody>
      </p:sp>
      <p:sp>
        <p:nvSpPr>
          <p:cNvPr id="10" name="Losange 9"/>
          <p:cNvSpPr>
            <a:spLocks noChangeArrowheads="1"/>
          </p:cNvSpPr>
          <p:nvPr/>
        </p:nvSpPr>
        <p:spPr bwMode="auto">
          <a:xfrm>
            <a:off x="7923213" y="3295650"/>
            <a:ext cx="615950" cy="609600"/>
          </a:xfrm>
          <a:prstGeom prst="diamond">
            <a:avLst/>
          </a:prstGeom>
          <a:gradFill rotWithShape="1">
            <a:gsLst>
              <a:gs pos="0">
                <a:srgbClr val="3F80CD"/>
              </a:gs>
              <a:gs pos="100000">
                <a:srgbClr val="9BC1FF"/>
              </a:gs>
            </a:gsLst>
            <a:lin ang="16200000"/>
          </a:gradFill>
          <a:ln w="9525">
            <a:solidFill>
              <a:srgbClr val="4A7EBB"/>
            </a:solidFill>
            <a:miter lim="800000"/>
            <a:headEnd/>
            <a:tailEnd/>
          </a:ln>
          <a:effectLst>
            <a:outerShdw blurRad="40000" dist="23000" dir="5400000" rotWithShape="0">
              <a:srgbClr val="000000">
                <a:alpha val="34999"/>
              </a:srgbClr>
            </a:outerShdw>
          </a:effectLst>
        </p:spPr>
        <p:txBody>
          <a:bodyPr anchor="ctr"/>
          <a:lstStyle/>
          <a:p>
            <a:pPr algn="ctr" defTabSz="457200" fontAlgn="auto">
              <a:spcBef>
                <a:spcPts val="0"/>
              </a:spcBef>
              <a:spcAft>
                <a:spcPts val="0"/>
              </a:spcAft>
              <a:defRPr/>
            </a:pPr>
            <a:endParaRPr lang="fr-FR" kern="0" dirty="0">
              <a:solidFill>
                <a:prstClr val="white"/>
              </a:solidFill>
              <a:latin typeface="Calibri"/>
              <a:ea typeface="+mn-ea"/>
              <a:cs typeface="+mn-cs"/>
            </a:endParaRPr>
          </a:p>
        </p:txBody>
      </p:sp>
      <p:cxnSp>
        <p:nvCxnSpPr>
          <p:cNvPr id="11" name="Connecteur en angle 10"/>
          <p:cNvCxnSpPr>
            <a:cxnSpLocks noChangeShapeType="1"/>
            <a:stCxn id="10" idx="2"/>
            <a:endCxn id="13" idx="3"/>
          </p:cNvCxnSpPr>
          <p:nvPr/>
        </p:nvCxnSpPr>
        <p:spPr bwMode="auto">
          <a:xfrm rot="5400000">
            <a:off x="5978525" y="3108325"/>
            <a:ext cx="1455738" cy="3049588"/>
          </a:xfrm>
          <a:prstGeom prst="bentConnector2">
            <a:avLst/>
          </a:prstGeom>
          <a:noFill/>
          <a:ln w="9525">
            <a:solidFill>
              <a:srgbClr val="953735"/>
            </a:solidFill>
            <a:miter lim="800000"/>
            <a:headEnd/>
            <a:tailEnd type="triangle" w="lg" len="lg"/>
          </a:ln>
          <a:effectLst>
            <a:outerShdw blurRad="40000" dist="20000" dir="5400000" rotWithShape="0">
              <a:srgbClr val="000000">
                <a:alpha val="37999"/>
              </a:srgbClr>
            </a:outerShdw>
          </a:effectLst>
          <a:extLst>
            <a:ext uri="{909E8E84-426E-40dd-AFC4-6F175D3DCCD1}">
              <a14:hiddenFill xmlns="" xmlns:a14="http://schemas.microsoft.com/office/drawing/2010/main">
                <a:noFill/>
              </a14:hiddenFill>
            </a:ext>
          </a:extLst>
        </p:spPr>
      </p:cxnSp>
      <p:cxnSp>
        <p:nvCxnSpPr>
          <p:cNvPr id="12" name="Connecteur en angle 11"/>
          <p:cNvCxnSpPr>
            <a:cxnSpLocks noChangeShapeType="1"/>
            <a:stCxn id="13" idx="1"/>
            <a:endCxn id="4" idx="4"/>
          </p:cNvCxnSpPr>
          <p:nvPr/>
        </p:nvCxnSpPr>
        <p:spPr bwMode="auto">
          <a:xfrm rot="10800000">
            <a:off x="1087438" y="4210050"/>
            <a:ext cx="1131887" cy="1150938"/>
          </a:xfrm>
          <a:prstGeom prst="bentConnector2">
            <a:avLst/>
          </a:prstGeom>
          <a:noFill/>
          <a:ln w="9525">
            <a:solidFill>
              <a:srgbClr val="953735"/>
            </a:solidFill>
            <a:miter lim="800000"/>
            <a:headEnd/>
            <a:tailEnd type="triangle" w="lg" len="lg"/>
          </a:ln>
          <a:effectLst>
            <a:outerShdw blurRad="40000" dist="20000" dir="5400000" rotWithShape="0">
              <a:srgbClr val="000000">
                <a:alpha val="37999"/>
              </a:srgbClr>
            </a:outerShdw>
          </a:effectLst>
          <a:extLst>
            <a:ext uri="{909E8E84-426E-40dd-AFC4-6F175D3DCCD1}">
              <a14:hiddenFill xmlns="" xmlns:a14="http://schemas.microsoft.com/office/drawing/2010/main">
                <a:noFill/>
              </a14:hiddenFill>
            </a:ext>
          </a:extLst>
        </p:spPr>
      </p:cxnSp>
      <p:sp>
        <p:nvSpPr>
          <p:cNvPr id="13" name="ZoneTexte 12"/>
          <p:cNvSpPr txBox="1"/>
          <p:nvPr/>
        </p:nvSpPr>
        <p:spPr>
          <a:xfrm>
            <a:off x="2219325" y="5175250"/>
            <a:ext cx="2962275" cy="369888"/>
          </a:xfrm>
          <a:prstGeom prst="rect">
            <a:avLst/>
          </a:prstGeom>
          <a:noFill/>
          <a:ln>
            <a:solidFill>
              <a:srgbClr val="FF0000"/>
            </a:solidFill>
          </a:ln>
        </p:spPr>
        <p:txBody>
          <a:bodyPr>
            <a:spAutoFit/>
          </a:bodyPr>
          <a:lstStyle/>
          <a:p>
            <a:pPr algn="ctr" defTabSz="457200" fontAlgn="auto">
              <a:spcBef>
                <a:spcPts val="0"/>
              </a:spcBef>
              <a:spcAft>
                <a:spcPts val="0"/>
              </a:spcAft>
              <a:defRPr/>
            </a:pPr>
            <a:r>
              <a:rPr lang="fr-FR" i="1" kern="0" dirty="0">
                <a:solidFill>
                  <a:srgbClr val="C0504D"/>
                </a:solidFill>
                <a:latin typeface="+mn-lt"/>
                <a:ea typeface="+mn-ea"/>
                <a:cs typeface="+mn-cs"/>
              </a:rPr>
              <a:t>Evaluations sommatives</a:t>
            </a:r>
          </a:p>
        </p:txBody>
      </p:sp>
      <p:cxnSp>
        <p:nvCxnSpPr>
          <p:cNvPr id="14" name="Connecteur droit avec flèche 13"/>
          <p:cNvCxnSpPr>
            <a:cxnSpLocks noChangeShapeType="1"/>
            <a:stCxn id="4" idx="6"/>
            <a:endCxn id="5" idx="1"/>
          </p:cNvCxnSpPr>
          <p:nvPr/>
        </p:nvCxnSpPr>
        <p:spPr bwMode="auto">
          <a:xfrm flipV="1">
            <a:off x="1730375" y="3592513"/>
            <a:ext cx="488950" cy="1587"/>
          </a:xfrm>
          <a:prstGeom prst="straightConnector1">
            <a:avLst/>
          </a:prstGeom>
          <a:noFill/>
          <a:ln w="25400">
            <a:solidFill>
              <a:srgbClr val="000000"/>
            </a:solidFill>
            <a:round/>
            <a:headEnd/>
            <a:tailEnd type="triangle" w="lg" len="lg"/>
          </a:ln>
          <a:effectLst>
            <a:outerShdw blurRad="40000" dist="20000" dir="5400000" rotWithShape="0">
              <a:srgbClr val="000000">
                <a:alpha val="37999"/>
              </a:srgbClr>
            </a:outerShdw>
          </a:effectLst>
          <a:extLst>
            <a:ext uri="{909E8E84-426E-40dd-AFC4-6F175D3DCCD1}">
              <a14:hiddenFill xmlns="" xmlns:a14="http://schemas.microsoft.com/office/drawing/2010/main">
                <a:noFill/>
              </a14:hiddenFill>
            </a:ext>
          </a:extLst>
        </p:spPr>
      </p:cxnSp>
      <p:cxnSp>
        <p:nvCxnSpPr>
          <p:cNvPr id="15" name="Connecteur droit avec flèche 14"/>
          <p:cNvCxnSpPr>
            <a:cxnSpLocks noChangeShapeType="1"/>
            <a:stCxn id="5" idx="3"/>
            <a:endCxn id="6" idx="2"/>
          </p:cNvCxnSpPr>
          <p:nvPr/>
        </p:nvCxnSpPr>
        <p:spPr bwMode="auto">
          <a:xfrm>
            <a:off x="5181600" y="3592513"/>
            <a:ext cx="496888" cy="1587"/>
          </a:xfrm>
          <a:prstGeom prst="straightConnector1">
            <a:avLst/>
          </a:prstGeom>
          <a:noFill/>
          <a:ln w="25400">
            <a:solidFill>
              <a:srgbClr val="000000"/>
            </a:solidFill>
            <a:round/>
            <a:headEnd/>
            <a:tailEnd type="triangle" w="lg" len="lg"/>
          </a:ln>
          <a:effectLst>
            <a:outerShdw blurRad="40000" dist="20000" dir="5400000" rotWithShape="0">
              <a:srgbClr val="000000">
                <a:alpha val="37999"/>
              </a:srgbClr>
            </a:outerShdw>
          </a:effectLst>
          <a:extLst>
            <a:ext uri="{909E8E84-426E-40dd-AFC4-6F175D3DCCD1}">
              <a14:hiddenFill xmlns="" xmlns:a14="http://schemas.microsoft.com/office/drawing/2010/main">
                <a:noFill/>
              </a14:hiddenFill>
            </a:ext>
          </a:extLst>
        </p:spPr>
      </p:cxnSp>
      <p:cxnSp>
        <p:nvCxnSpPr>
          <p:cNvPr id="16" name="Connecteur droit avec flèche 15"/>
          <p:cNvCxnSpPr>
            <a:cxnSpLocks noChangeShapeType="1"/>
            <a:stCxn id="6" idx="6"/>
            <a:endCxn id="10" idx="1"/>
          </p:cNvCxnSpPr>
          <p:nvPr/>
        </p:nvCxnSpPr>
        <p:spPr bwMode="auto">
          <a:xfrm>
            <a:off x="7483475" y="3594100"/>
            <a:ext cx="439738" cy="6350"/>
          </a:xfrm>
          <a:prstGeom prst="straightConnector1">
            <a:avLst/>
          </a:prstGeom>
          <a:noFill/>
          <a:ln w="25400">
            <a:solidFill>
              <a:srgbClr val="000000"/>
            </a:solidFill>
            <a:round/>
            <a:headEnd/>
            <a:tailEnd type="triangle" w="lg" len="lg"/>
          </a:ln>
          <a:effectLst>
            <a:outerShdw blurRad="40000" dist="20000" dir="5400000" rotWithShape="0">
              <a:srgbClr val="000000">
                <a:alpha val="37999"/>
              </a:srgbClr>
            </a:outerShdw>
          </a:effectLst>
          <a:extLst>
            <a:ext uri="{909E8E84-426E-40dd-AFC4-6F175D3DCCD1}">
              <a14:hiddenFill xmlns="" xmlns:a14="http://schemas.microsoft.com/office/drawing/2010/main">
                <a:noFill/>
              </a14:hiddenFill>
            </a:ext>
          </a:extLst>
        </p:spPr>
      </p:cxnSp>
      <p:cxnSp>
        <p:nvCxnSpPr>
          <p:cNvPr id="17" name="Connecteur droit avec flèche 16"/>
          <p:cNvCxnSpPr>
            <a:cxnSpLocks noChangeShapeType="1"/>
            <a:stCxn id="10" idx="3"/>
          </p:cNvCxnSpPr>
          <p:nvPr/>
        </p:nvCxnSpPr>
        <p:spPr bwMode="auto">
          <a:xfrm>
            <a:off x="8539163" y="3600450"/>
            <a:ext cx="307975" cy="0"/>
          </a:xfrm>
          <a:prstGeom prst="straightConnector1">
            <a:avLst/>
          </a:prstGeom>
          <a:noFill/>
          <a:ln w="25400">
            <a:solidFill>
              <a:srgbClr val="008000"/>
            </a:solidFill>
            <a:round/>
            <a:headEnd/>
            <a:tailEnd type="triangle" w="lg" len="lg"/>
          </a:ln>
          <a:effectLst>
            <a:outerShdw blurRad="40000" dist="20000" dir="5400000" rotWithShape="0">
              <a:srgbClr val="000000">
                <a:alpha val="37999"/>
              </a:srgbClr>
            </a:outerShdw>
          </a:effectLst>
          <a:extLst>
            <a:ext uri="{909E8E84-426E-40dd-AFC4-6F175D3DCCD1}">
              <a14:hiddenFill xmlns="" xmlns:a14="http://schemas.microsoft.com/office/drawing/2010/main">
                <a:noFill/>
              </a14:hiddenFill>
            </a:ext>
          </a:extLst>
        </p:spPr>
      </p:cxnSp>
      <p:cxnSp>
        <p:nvCxnSpPr>
          <p:cNvPr id="18" name="Connecteur en angle 17"/>
          <p:cNvCxnSpPr>
            <a:cxnSpLocks noChangeShapeType="1"/>
            <a:endCxn id="9" idx="3"/>
          </p:cNvCxnSpPr>
          <p:nvPr/>
        </p:nvCxnSpPr>
        <p:spPr bwMode="auto">
          <a:xfrm rot="10800000" flipV="1">
            <a:off x="4914900" y="4191000"/>
            <a:ext cx="1666875" cy="608013"/>
          </a:xfrm>
          <a:prstGeom prst="bentConnector3">
            <a:avLst>
              <a:gd name="adj1" fmla="val -1060"/>
            </a:avLst>
          </a:prstGeom>
          <a:noFill/>
          <a:ln w="9525">
            <a:solidFill>
              <a:srgbClr val="953735"/>
            </a:solidFill>
            <a:miter lim="800000"/>
            <a:headEnd/>
            <a:tailEnd type="triangle" w="lg" len="lg"/>
          </a:ln>
          <a:effectLst>
            <a:outerShdw blurRad="40000" dist="20000" dir="5400000" rotWithShape="0">
              <a:srgbClr val="000000">
                <a:alpha val="37999"/>
              </a:srgbClr>
            </a:outerShdw>
          </a:effectLst>
          <a:extLst>
            <a:ext uri="{909E8E84-426E-40dd-AFC4-6F175D3DCCD1}">
              <a14:hiddenFill xmlns="" xmlns:a14="http://schemas.microsoft.com/office/drawing/2010/main">
                <a:noFill/>
              </a14:hiddenFill>
            </a:ext>
          </a:extLst>
        </p:spPr>
      </p:cxnSp>
      <p:sp>
        <p:nvSpPr>
          <p:cNvPr id="19" name="ZoneTexte 18"/>
          <p:cNvSpPr txBox="1"/>
          <p:nvPr/>
        </p:nvSpPr>
        <p:spPr>
          <a:xfrm>
            <a:off x="2378075" y="2727325"/>
            <a:ext cx="2066925" cy="1754188"/>
          </a:xfrm>
          <a:prstGeom prst="rect">
            <a:avLst/>
          </a:prstGeom>
          <a:noFill/>
        </p:spPr>
        <p:txBody>
          <a:bodyPr>
            <a:spAutoFit/>
          </a:bodyPr>
          <a:lstStyle>
            <a:lvl1pPr defTabSz="457200" eaLnBrk="0" hangingPunct="0">
              <a:defRPr>
                <a:solidFill>
                  <a:schemeClr val="tx1"/>
                </a:solidFill>
                <a:latin typeface="Calibri" charset="0"/>
                <a:ea typeface="ＭＳ Ｐゴシック" charset="0"/>
                <a:cs typeface="Arial" charset="0"/>
              </a:defRPr>
            </a:lvl1pPr>
            <a:lvl2pPr marL="742950" indent="-285750" defTabSz="457200" eaLnBrk="0" hangingPunct="0">
              <a:defRPr>
                <a:solidFill>
                  <a:schemeClr val="tx1"/>
                </a:solidFill>
                <a:latin typeface="Calibri" charset="0"/>
                <a:ea typeface="Arial" charset="0"/>
                <a:cs typeface="Arial" charset="0"/>
              </a:defRPr>
            </a:lvl2pPr>
            <a:lvl3pPr marL="1143000" indent="-228600" defTabSz="457200" eaLnBrk="0" hangingPunct="0">
              <a:defRPr>
                <a:solidFill>
                  <a:schemeClr val="tx1"/>
                </a:solidFill>
                <a:latin typeface="Calibri" charset="0"/>
                <a:ea typeface="Arial" charset="0"/>
                <a:cs typeface="Arial" charset="0"/>
              </a:defRPr>
            </a:lvl3pPr>
            <a:lvl4pPr marL="1600200" indent="-228600" defTabSz="457200" eaLnBrk="0" hangingPunct="0">
              <a:defRPr>
                <a:solidFill>
                  <a:schemeClr val="tx1"/>
                </a:solidFill>
                <a:latin typeface="Calibri" charset="0"/>
                <a:ea typeface="Arial" charset="0"/>
                <a:cs typeface="Arial" charset="0"/>
              </a:defRPr>
            </a:lvl4pPr>
            <a:lvl5pPr marL="2057400" indent="-228600" defTabSz="457200" eaLnBrk="0" hangingPunct="0">
              <a:defRPr>
                <a:solidFill>
                  <a:schemeClr val="tx1"/>
                </a:solidFill>
                <a:latin typeface="Calibri" charset="0"/>
                <a:ea typeface="Arial" charset="0"/>
                <a:cs typeface="Arial" charset="0"/>
              </a:defRPr>
            </a:lvl5pPr>
            <a:lvl6pPr marL="2514600" indent="-228600" eaLnBrk="0" fontAlgn="base" hangingPunct="0">
              <a:spcBef>
                <a:spcPct val="0"/>
              </a:spcBef>
              <a:spcAft>
                <a:spcPct val="0"/>
              </a:spcAft>
              <a:defRPr>
                <a:solidFill>
                  <a:schemeClr val="tx1"/>
                </a:solidFill>
                <a:latin typeface="Calibri" charset="0"/>
                <a:ea typeface="Arial" charset="0"/>
                <a:cs typeface="Arial" charset="0"/>
              </a:defRPr>
            </a:lvl6pPr>
            <a:lvl7pPr marL="2971800" indent="-228600" eaLnBrk="0" fontAlgn="base" hangingPunct="0">
              <a:spcBef>
                <a:spcPct val="0"/>
              </a:spcBef>
              <a:spcAft>
                <a:spcPct val="0"/>
              </a:spcAft>
              <a:defRPr>
                <a:solidFill>
                  <a:schemeClr val="tx1"/>
                </a:solidFill>
                <a:latin typeface="Calibri" charset="0"/>
                <a:ea typeface="Arial" charset="0"/>
                <a:cs typeface="Arial" charset="0"/>
              </a:defRPr>
            </a:lvl7pPr>
            <a:lvl8pPr marL="3429000" indent="-228600" eaLnBrk="0" fontAlgn="base" hangingPunct="0">
              <a:spcBef>
                <a:spcPct val="0"/>
              </a:spcBef>
              <a:spcAft>
                <a:spcPct val="0"/>
              </a:spcAft>
              <a:defRPr>
                <a:solidFill>
                  <a:schemeClr val="tx1"/>
                </a:solidFill>
                <a:latin typeface="Calibri" charset="0"/>
                <a:ea typeface="Arial" charset="0"/>
                <a:cs typeface="Arial" charset="0"/>
              </a:defRPr>
            </a:lvl8pPr>
            <a:lvl9pPr marL="3886200" indent="-228600" eaLnBrk="0" fontAlgn="base" hangingPunct="0">
              <a:spcBef>
                <a:spcPct val="0"/>
              </a:spcBef>
              <a:spcAft>
                <a:spcPct val="0"/>
              </a:spcAft>
              <a:defRPr>
                <a:solidFill>
                  <a:schemeClr val="tx1"/>
                </a:solidFill>
                <a:latin typeface="Calibri" charset="0"/>
                <a:ea typeface="Arial" charset="0"/>
                <a:cs typeface="Arial" charset="0"/>
              </a:defRPr>
            </a:lvl9pPr>
          </a:lstStyle>
          <a:p>
            <a:pPr eaLnBrk="1" hangingPunct="1"/>
            <a:r>
              <a:rPr lang="fr-FR" b="1">
                <a:solidFill>
                  <a:srgbClr val="000000"/>
                </a:solidFill>
              </a:rPr>
              <a:t>Situation de formation </a:t>
            </a:r>
            <a:r>
              <a:rPr lang="fr-FR">
                <a:solidFill>
                  <a:srgbClr val="000000"/>
                </a:solidFill>
              </a:rPr>
              <a:t>:</a:t>
            </a:r>
          </a:p>
          <a:p>
            <a:pPr eaLnBrk="1" hangingPunct="1">
              <a:buFont typeface="Arial" charset="0"/>
              <a:buChar char="•"/>
            </a:pPr>
            <a:r>
              <a:rPr lang="fr-FR">
                <a:solidFill>
                  <a:srgbClr val="000000"/>
                </a:solidFill>
              </a:rPr>
              <a:t>Etude de dossier</a:t>
            </a:r>
          </a:p>
          <a:p>
            <a:pPr eaLnBrk="1" hangingPunct="1">
              <a:buFont typeface="Arial" charset="0"/>
              <a:buChar char="•"/>
            </a:pPr>
            <a:r>
              <a:rPr lang="fr-FR">
                <a:solidFill>
                  <a:srgbClr val="000000"/>
                </a:solidFill>
              </a:rPr>
              <a:t>Activité pratique</a:t>
            </a:r>
          </a:p>
          <a:p>
            <a:pPr eaLnBrk="1" hangingPunct="1">
              <a:buFont typeface="Arial" charset="0"/>
              <a:buChar char="•"/>
            </a:pPr>
            <a:r>
              <a:rPr lang="fr-FR">
                <a:solidFill>
                  <a:srgbClr val="000000"/>
                </a:solidFill>
              </a:rPr>
              <a:t>Projet</a:t>
            </a:r>
          </a:p>
          <a:p>
            <a:pPr eaLnBrk="1" hangingPunct="1"/>
            <a:endParaRPr lang="fr-FR">
              <a:solidFill>
                <a:srgbClr val="000000"/>
              </a:solidFill>
            </a:endParaRPr>
          </a:p>
        </p:txBody>
      </p:sp>
      <p:sp>
        <p:nvSpPr>
          <p:cNvPr id="20" name="ZoneTexte 19"/>
          <p:cNvSpPr txBox="1"/>
          <p:nvPr/>
        </p:nvSpPr>
        <p:spPr>
          <a:xfrm rot="16200000">
            <a:off x="3821112" y="3276601"/>
            <a:ext cx="2068513" cy="646112"/>
          </a:xfrm>
          <a:prstGeom prst="rect">
            <a:avLst/>
          </a:prstGeom>
          <a:noFill/>
        </p:spPr>
        <p:txBody>
          <a:bodyPr>
            <a:spAutoFit/>
          </a:bodyPr>
          <a:lstStyle/>
          <a:p>
            <a:pPr algn="ctr" defTabSz="457200" fontAlgn="auto">
              <a:spcBef>
                <a:spcPts val="0"/>
              </a:spcBef>
              <a:spcAft>
                <a:spcPts val="0"/>
              </a:spcAft>
              <a:defRPr/>
            </a:pPr>
            <a:r>
              <a:rPr lang="fr-FR" b="1" kern="0" dirty="0">
                <a:solidFill>
                  <a:prstClr val="white"/>
                </a:solidFill>
                <a:latin typeface="+mn-lt"/>
                <a:ea typeface="+mn-ea"/>
                <a:cs typeface="+mn-cs"/>
              </a:rPr>
              <a:t>Formalisation de connaissances</a:t>
            </a:r>
            <a:endParaRPr lang="fr-FR" kern="0" dirty="0">
              <a:solidFill>
                <a:prstClr val="white"/>
              </a:solidFill>
              <a:latin typeface="+mn-lt"/>
              <a:ea typeface="+mn-ea"/>
              <a:cs typeface="+mn-cs"/>
            </a:endParaRPr>
          </a:p>
        </p:txBody>
      </p:sp>
      <p:sp>
        <p:nvSpPr>
          <p:cNvPr id="21" name="Rectangle 20"/>
          <p:cNvSpPr>
            <a:spLocks noChangeArrowheads="1"/>
          </p:cNvSpPr>
          <p:nvPr/>
        </p:nvSpPr>
        <p:spPr bwMode="auto">
          <a:xfrm>
            <a:off x="2219325" y="3905250"/>
            <a:ext cx="2962275" cy="442913"/>
          </a:xfrm>
          <a:prstGeom prst="rect">
            <a:avLst/>
          </a:prstGeom>
          <a:noFill/>
          <a:ln>
            <a:noFill/>
          </a:ln>
          <a:effectLst>
            <a:outerShdw blurRad="40000" dist="23000" dir="5400000" rotWithShape="0">
              <a:srgbClr val="000000">
                <a:alpha val="34999"/>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defTabSz="457200" fontAlgn="auto">
              <a:spcBef>
                <a:spcPts val="0"/>
              </a:spcBef>
              <a:spcAft>
                <a:spcPts val="0"/>
              </a:spcAft>
              <a:defRPr/>
            </a:pPr>
            <a:endParaRPr lang="fr-FR" kern="0" dirty="0">
              <a:solidFill>
                <a:prstClr val="white"/>
              </a:solidFill>
              <a:latin typeface="Calibri"/>
              <a:ea typeface="+mn-ea"/>
              <a:cs typeface="+mn-cs"/>
            </a:endParaRPr>
          </a:p>
        </p:txBody>
      </p:sp>
      <p:sp>
        <p:nvSpPr>
          <p:cNvPr id="68628" name="ZoneTexte 21"/>
          <p:cNvSpPr txBox="1">
            <a:spLocks noChangeArrowheads="1"/>
          </p:cNvSpPr>
          <p:nvPr/>
        </p:nvSpPr>
        <p:spPr bwMode="auto">
          <a:xfrm>
            <a:off x="1331913" y="981075"/>
            <a:ext cx="67691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charset="0"/>
                <a:ea typeface="ＭＳ Ｐゴシック" charset="0"/>
                <a:cs typeface="ＭＳ Ｐゴシック" charset="0"/>
              </a:defRPr>
            </a:lvl1pPr>
            <a:lvl2pPr>
              <a:defRPr sz="2800">
                <a:solidFill>
                  <a:schemeClr val="tx1"/>
                </a:solidFill>
                <a:latin typeface="Calibri" charset="0"/>
                <a:ea typeface="ＭＳ Ｐゴシック" charset="0"/>
              </a:defRPr>
            </a:lvl2pPr>
            <a:lvl3pPr>
              <a:defRPr sz="2400">
                <a:solidFill>
                  <a:schemeClr val="tx1"/>
                </a:solidFill>
                <a:latin typeface="Calibri" charset="0"/>
                <a:ea typeface="ＭＳ Ｐゴシック" charset="0"/>
              </a:defRPr>
            </a:lvl3pPr>
            <a:lvl4pPr>
              <a:defRPr sz="2000">
                <a:solidFill>
                  <a:schemeClr val="tx1"/>
                </a:solidFill>
                <a:latin typeface="Calibri" charset="0"/>
                <a:ea typeface="ＭＳ Ｐゴシック" charset="0"/>
              </a:defRPr>
            </a:lvl4pPr>
            <a:lvl5pPr>
              <a:defRPr sz="2000">
                <a:solidFill>
                  <a:schemeClr val="tx1"/>
                </a:solidFill>
                <a:latin typeface="Calibri" charset="0"/>
                <a:ea typeface="ＭＳ Ｐゴシック" charset="0"/>
              </a:defRPr>
            </a:lvl5pPr>
            <a:lvl6pPr eaLnBrk="0" fontAlgn="base" hangingPunct="0">
              <a:spcAft>
                <a:spcPct val="0"/>
              </a:spcAft>
              <a:buFont typeface="Arial" charset="0"/>
              <a:buChar char="»"/>
              <a:defRPr sz="2000">
                <a:solidFill>
                  <a:schemeClr val="tx1"/>
                </a:solidFill>
                <a:latin typeface="Calibri" charset="0"/>
                <a:ea typeface="ＭＳ Ｐゴシック" charset="0"/>
              </a:defRPr>
            </a:lvl6pPr>
            <a:lvl7pPr eaLnBrk="0" fontAlgn="base" hangingPunct="0">
              <a:spcAft>
                <a:spcPct val="0"/>
              </a:spcAft>
              <a:buFont typeface="Arial" charset="0"/>
              <a:buChar char="»"/>
              <a:defRPr sz="2000">
                <a:solidFill>
                  <a:schemeClr val="tx1"/>
                </a:solidFill>
                <a:latin typeface="Calibri" charset="0"/>
                <a:ea typeface="ＭＳ Ｐゴシック" charset="0"/>
              </a:defRPr>
            </a:lvl7pPr>
            <a:lvl8pPr eaLnBrk="0" fontAlgn="base" hangingPunct="0">
              <a:spcAft>
                <a:spcPct val="0"/>
              </a:spcAft>
              <a:buFont typeface="Arial" charset="0"/>
              <a:buChar char="»"/>
              <a:defRPr sz="2000">
                <a:solidFill>
                  <a:schemeClr val="tx1"/>
                </a:solidFill>
                <a:latin typeface="Calibri" charset="0"/>
                <a:ea typeface="ＭＳ Ｐゴシック" charset="0"/>
              </a:defRPr>
            </a:lvl8pPr>
            <a:lvl9pPr eaLnBrk="0" fontAlgn="base" hangingPunct="0">
              <a:spcAft>
                <a:spcPct val="0"/>
              </a:spcAft>
              <a:buFont typeface="Arial" charset="0"/>
              <a:buChar char="»"/>
              <a:defRPr sz="2000">
                <a:solidFill>
                  <a:schemeClr val="tx1"/>
                </a:solidFill>
                <a:latin typeface="Calibri" charset="0"/>
                <a:ea typeface="ＭＳ Ｐゴシック" charset="0"/>
              </a:defRPr>
            </a:lvl9pPr>
          </a:lstStyle>
          <a:p>
            <a:r>
              <a:rPr lang="fr-FR" sz="2000" b="1">
                <a:cs typeface="Arial" charset="0"/>
              </a:rPr>
              <a:t>Un focus sur l’évaluation</a:t>
            </a:r>
            <a:endParaRPr lang="fr-FR" sz="1800">
              <a:cs typeface="Arial" charset="0"/>
            </a:endParaRPr>
          </a:p>
        </p:txBody>
      </p:sp>
    </p:spTree>
    <p:extLst>
      <p:ext uri="{BB962C8B-B14F-4D97-AF65-F5344CB8AC3E}">
        <p14:creationId xmlns:p14="http://schemas.microsoft.com/office/powerpoint/2010/main" val="161677118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187450" y="765175"/>
            <a:ext cx="7200900" cy="606425"/>
          </a:xfrm>
        </p:spPr>
        <p:txBody>
          <a:bodyPr/>
          <a:lstStyle/>
          <a:p>
            <a:pPr eaLnBrk="1" hangingPunct="1"/>
            <a:r>
              <a:rPr lang="fr-FR" sz="2000" cap="none">
                <a:solidFill>
                  <a:srgbClr val="000000"/>
                </a:solidFill>
                <a:latin typeface="Calibri" charset="0"/>
              </a:rPr>
              <a:t>L</a:t>
            </a:r>
            <a:r>
              <a:rPr lang="ja-JP" altLang="fr-FR" sz="2000" cap="none">
                <a:solidFill>
                  <a:srgbClr val="000000"/>
                </a:solidFill>
                <a:latin typeface="Calibri" charset="0"/>
              </a:rPr>
              <a:t>’</a:t>
            </a:r>
            <a:r>
              <a:rPr lang="fr-FR" sz="2000" cap="none">
                <a:solidFill>
                  <a:srgbClr val="000000"/>
                </a:solidFill>
                <a:latin typeface="Calibri" charset="0"/>
              </a:rPr>
              <a:t>ACCOMPAGNEMENT DES ÉLÈVES DANS LEURS APPRENTISSAGES</a:t>
            </a:r>
            <a:endParaRPr lang="fr-FR" cap="none">
              <a:latin typeface="Calibri" charset="0"/>
            </a:endParaRPr>
          </a:p>
        </p:txBody>
      </p:sp>
      <p:sp>
        <p:nvSpPr>
          <p:cNvPr id="3" name="Espace réservé du texte 2"/>
          <p:cNvSpPr>
            <a:spLocks noGrp="1"/>
          </p:cNvSpPr>
          <p:nvPr>
            <p:ph type="body" idx="1"/>
          </p:nvPr>
        </p:nvSpPr>
        <p:spPr>
          <a:xfrm>
            <a:off x="900113" y="1628775"/>
            <a:ext cx="7772400" cy="4248150"/>
          </a:xfrm>
        </p:spPr>
        <p:txBody>
          <a:bodyPr/>
          <a:lstStyle/>
          <a:p>
            <a:pPr marL="342900" indent="-342900" eaLnBrk="1" hangingPunct="1">
              <a:buFontTx/>
              <a:buChar char="-"/>
            </a:pPr>
            <a:endParaRPr lang="fr-FR">
              <a:solidFill>
                <a:srgbClr val="898989"/>
              </a:solidFill>
              <a:latin typeface="Calibri" charset="0"/>
            </a:endParaRPr>
          </a:p>
          <a:p>
            <a:pPr marL="342900" indent="-342900" eaLnBrk="1" hangingPunct="1"/>
            <a:r>
              <a:rPr lang="fr-FR" b="1">
                <a:solidFill>
                  <a:srgbClr val="898989"/>
                </a:solidFill>
                <a:latin typeface="Calibri" charset="0"/>
              </a:rPr>
              <a:t>Or dans ce nouveau programme le poids de la réflexion individuelle ou collective est prépondérant.</a:t>
            </a:r>
          </a:p>
          <a:p>
            <a:pPr marL="342900" indent="-342900" eaLnBrk="1" hangingPunct="1"/>
            <a:endParaRPr lang="fr-FR" b="1">
              <a:solidFill>
                <a:srgbClr val="898989"/>
              </a:solidFill>
              <a:latin typeface="Calibri" charset="0"/>
            </a:endParaRPr>
          </a:p>
          <a:p>
            <a:pPr marL="342900" indent="-342900" eaLnBrk="1" hangingPunct="1">
              <a:buFontTx/>
              <a:buChar char="-"/>
            </a:pPr>
            <a:r>
              <a:rPr lang="fr-FR">
                <a:solidFill>
                  <a:srgbClr val="898989"/>
                </a:solidFill>
                <a:latin typeface="Calibri" charset="0"/>
              </a:rPr>
              <a:t>Pour développer l</a:t>
            </a:r>
            <a:r>
              <a:rPr lang="ja-JP" altLang="fr-FR">
                <a:solidFill>
                  <a:srgbClr val="898989"/>
                </a:solidFill>
                <a:latin typeface="Calibri" charset="0"/>
              </a:rPr>
              <a:t>’</a:t>
            </a:r>
            <a:r>
              <a:rPr lang="fr-FR">
                <a:solidFill>
                  <a:srgbClr val="898989"/>
                </a:solidFill>
                <a:latin typeface="Calibri" charset="0"/>
              </a:rPr>
              <a:t>AP avec succès à partir de bons diagnostique il est essentiel de s</a:t>
            </a:r>
            <a:r>
              <a:rPr lang="ja-JP" altLang="fr-FR">
                <a:solidFill>
                  <a:srgbClr val="898989"/>
                </a:solidFill>
                <a:latin typeface="Calibri" charset="0"/>
              </a:rPr>
              <a:t>’</a:t>
            </a:r>
            <a:r>
              <a:rPr lang="fr-FR">
                <a:solidFill>
                  <a:srgbClr val="898989"/>
                </a:solidFill>
                <a:latin typeface="Calibri" charset="0"/>
              </a:rPr>
              <a:t>intéresser aux raisonnements mis en jeu par l</a:t>
            </a:r>
            <a:r>
              <a:rPr lang="ja-JP" altLang="fr-FR">
                <a:solidFill>
                  <a:srgbClr val="898989"/>
                </a:solidFill>
                <a:latin typeface="Calibri" charset="0"/>
              </a:rPr>
              <a:t>’</a:t>
            </a:r>
            <a:r>
              <a:rPr lang="fr-FR">
                <a:solidFill>
                  <a:srgbClr val="898989"/>
                </a:solidFill>
                <a:latin typeface="Calibri" charset="0"/>
              </a:rPr>
              <a:t>élève. Ceux –ci n</a:t>
            </a:r>
            <a:r>
              <a:rPr lang="ja-JP" altLang="fr-FR">
                <a:solidFill>
                  <a:srgbClr val="898989"/>
                </a:solidFill>
                <a:latin typeface="Calibri" charset="0"/>
              </a:rPr>
              <a:t>’</a:t>
            </a:r>
            <a:r>
              <a:rPr lang="fr-FR">
                <a:solidFill>
                  <a:srgbClr val="898989"/>
                </a:solidFill>
                <a:latin typeface="Calibri" charset="0"/>
              </a:rPr>
              <a:t>apparaissent pas toujours dans l</a:t>
            </a:r>
            <a:r>
              <a:rPr lang="ja-JP" altLang="fr-FR">
                <a:solidFill>
                  <a:srgbClr val="898989"/>
                </a:solidFill>
                <a:latin typeface="Calibri" charset="0"/>
              </a:rPr>
              <a:t>’</a:t>
            </a:r>
            <a:r>
              <a:rPr lang="fr-FR">
                <a:solidFill>
                  <a:srgbClr val="898989"/>
                </a:solidFill>
                <a:latin typeface="Calibri" charset="0"/>
              </a:rPr>
              <a:t>écrit.</a:t>
            </a:r>
          </a:p>
          <a:p>
            <a:pPr marL="342900" indent="-342900" eaLnBrk="1" hangingPunct="1">
              <a:buFontTx/>
              <a:buChar char="-"/>
            </a:pPr>
            <a:endParaRPr lang="fr-FR">
              <a:solidFill>
                <a:srgbClr val="898989"/>
              </a:solidFill>
              <a:latin typeface="Calibri" charset="0"/>
            </a:endParaRPr>
          </a:p>
          <a:p>
            <a:pPr marL="342900" indent="-342900" eaLnBrk="1" hangingPunct="1">
              <a:buFontTx/>
              <a:buChar char="-"/>
            </a:pPr>
            <a:r>
              <a:rPr lang="fr-FR">
                <a:solidFill>
                  <a:srgbClr val="898989"/>
                </a:solidFill>
                <a:latin typeface="Calibri" charset="0"/>
              </a:rPr>
              <a:t>Développer de nouvelles formes d</a:t>
            </a:r>
            <a:r>
              <a:rPr lang="ja-JP" altLang="fr-FR">
                <a:solidFill>
                  <a:srgbClr val="898989"/>
                </a:solidFill>
                <a:latin typeface="Calibri" charset="0"/>
              </a:rPr>
              <a:t>’</a:t>
            </a:r>
            <a:r>
              <a:rPr lang="fr-FR">
                <a:solidFill>
                  <a:srgbClr val="898989"/>
                </a:solidFill>
                <a:latin typeface="Calibri" charset="0"/>
              </a:rPr>
              <a:t>évaluation portant sur les compétences telle l</a:t>
            </a:r>
            <a:r>
              <a:rPr lang="ja-JP" altLang="fr-FR">
                <a:solidFill>
                  <a:srgbClr val="898989"/>
                </a:solidFill>
                <a:latin typeface="Calibri" charset="0"/>
              </a:rPr>
              <a:t>’</a:t>
            </a:r>
            <a:r>
              <a:rPr lang="fr-FR">
                <a:solidFill>
                  <a:srgbClr val="898989"/>
                </a:solidFill>
                <a:latin typeface="Calibri" charset="0"/>
              </a:rPr>
              <a:t>auto évaluation ou l</a:t>
            </a:r>
            <a:r>
              <a:rPr lang="ja-JP" altLang="fr-FR">
                <a:solidFill>
                  <a:srgbClr val="898989"/>
                </a:solidFill>
                <a:latin typeface="Calibri" charset="0"/>
              </a:rPr>
              <a:t>’</a:t>
            </a:r>
            <a:r>
              <a:rPr lang="fr-FR">
                <a:solidFill>
                  <a:srgbClr val="898989"/>
                </a:solidFill>
                <a:latin typeface="Calibri" charset="0"/>
              </a:rPr>
              <a:t>évaluation croisée.</a:t>
            </a:r>
          </a:p>
          <a:p>
            <a:pPr marL="342900" indent="-342900" eaLnBrk="1" hangingPunct="1">
              <a:buFontTx/>
              <a:buChar char="-"/>
            </a:pPr>
            <a:r>
              <a:rPr lang="fr-FR">
                <a:solidFill>
                  <a:srgbClr val="898989"/>
                </a:solidFill>
                <a:latin typeface="Calibri" charset="0"/>
              </a:rPr>
              <a:t>Utilisation de l</a:t>
            </a:r>
            <a:r>
              <a:rPr lang="ja-JP" altLang="fr-FR">
                <a:solidFill>
                  <a:srgbClr val="898989"/>
                </a:solidFill>
                <a:latin typeface="Calibri" charset="0"/>
              </a:rPr>
              <a:t>’</a:t>
            </a:r>
            <a:r>
              <a:rPr lang="fr-FR">
                <a:solidFill>
                  <a:srgbClr val="898989"/>
                </a:solidFill>
                <a:latin typeface="Calibri" charset="0"/>
              </a:rPr>
              <a:t>interrogation personnelle au cours du temps pour: </a:t>
            </a:r>
          </a:p>
          <a:p>
            <a:pPr marL="800100" lvl="1" indent="-342900" eaLnBrk="1" hangingPunct="1">
              <a:buFont typeface="Arial" charset="0"/>
              <a:buChar char="•"/>
            </a:pPr>
            <a:r>
              <a:rPr lang="fr-FR">
                <a:solidFill>
                  <a:srgbClr val="898989"/>
                </a:solidFill>
                <a:latin typeface="Calibri" charset="0"/>
              </a:rPr>
              <a:t>analyser les raisonnements et les erreurs</a:t>
            </a:r>
          </a:p>
          <a:p>
            <a:pPr marL="800100" lvl="1" indent="-342900" eaLnBrk="1" hangingPunct="1">
              <a:buFont typeface="Arial" charset="0"/>
              <a:buChar char="•"/>
            </a:pPr>
            <a:r>
              <a:rPr lang="fr-FR">
                <a:solidFill>
                  <a:srgbClr val="898989"/>
                </a:solidFill>
                <a:latin typeface="Calibri" charset="0"/>
              </a:rPr>
              <a:t>Évaluer les acquis.</a:t>
            </a:r>
          </a:p>
        </p:txBody>
      </p:sp>
    </p:spTree>
    <p:extLst>
      <p:ext uri="{BB962C8B-B14F-4D97-AF65-F5344CB8AC3E}">
        <p14:creationId xmlns:p14="http://schemas.microsoft.com/office/powerpoint/2010/main" val="3691392483"/>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403350" y="620713"/>
            <a:ext cx="5545138" cy="1362075"/>
          </a:xfrm>
        </p:spPr>
        <p:txBody>
          <a:bodyPr/>
          <a:lstStyle/>
          <a:p>
            <a:pPr eaLnBrk="1" hangingPunct="1">
              <a:defRPr/>
            </a:pPr>
            <a:r>
              <a:rPr lang="fr-FR" sz="2400" dirty="0"/>
              <a:t>Place </a:t>
            </a:r>
            <a:r>
              <a:rPr lang="fr-FR" sz="2400"/>
              <a:t>des mini-projets</a:t>
            </a:r>
            <a:endParaRPr lang="fr-FR" sz="2400" dirty="0"/>
          </a:p>
        </p:txBody>
      </p:sp>
      <p:sp>
        <p:nvSpPr>
          <p:cNvPr id="3" name="Espace réservé du texte 2"/>
          <p:cNvSpPr>
            <a:spLocks noGrp="1"/>
          </p:cNvSpPr>
          <p:nvPr>
            <p:ph type="body" idx="1"/>
          </p:nvPr>
        </p:nvSpPr>
        <p:spPr>
          <a:xfrm>
            <a:off x="828675" y="1341438"/>
            <a:ext cx="7920038" cy="1295400"/>
          </a:xfrm>
        </p:spPr>
        <p:txBody>
          <a:bodyPr/>
          <a:lstStyle/>
          <a:p>
            <a:pPr eaLnBrk="1" hangingPunct="1"/>
            <a:r>
              <a:rPr lang="fr-FR" b="1">
                <a:solidFill>
                  <a:srgbClr val="898989"/>
                </a:solidFill>
                <a:latin typeface="DINPro-Regular" charset="0"/>
              </a:rPr>
              <a:t>En technologie, l</a:t>
            </a:r>
            <a:r>
              <a:rPr lang="ja-JP" altLang="fr-FR" b="1">
                <a:solidFill>
                  <a:srgbClr val="898989"/>
                </a:solidFill>
                <a:latin typeface="DINPro-Regular" charset="0"/>
              </a:rPr>
              <a:t>’</a:t>
            </a:r>
            <a:r>
              <a:rPr lang="fr-FR" b="1">
                <a:solidFill>
                  <a:srgbClr val="898989"/>
                </a:solidFill>
                <a:latin typeface="DINPro-Regular" charset="0"/>
              </a:rPr>
              <a:t>alternance des activités collaboratives et des activités intégrant du travail personnel facilite les possibilités de personnalisation et de différenciation des tâches. </a:t>
            </a:r>
            <a:endParaRPr lang="fr-FR" b="1">
              <a:solidFill>
                <a:srgbClr val="898989"/>
              </a:solidFill>
              <a:latin typeface="Calibri" charset="0"/>
            </a:endParaRPr>
          </a:p>
        </p:txBody>
      </p:sp>
      <p:sp>
        <p:nvSpPr>
          <p:cNvPr id="4" name="ZoneTexte 3"/>
          <p:cNvSpPr txBox="1"/>
          <p:nvPr/>
        </p:nvSpPr>
        <p:spPr>
          <a:xfrm>
            <a:off x="1116013" y="2852738"/>
            <a:ext cx="7173912" cy="3970337"/>
          </a:xfrm>
          <a:prstGeom prst="rect">
            <a:avLst/>
          </a:prstGeom>
          <a:noFill/>
        </p:spPr>
        <p:txBody>
          <a:bodyPr>
            <a:spAutoFit/>
          </a:bodyPr>
          <a:lstStyle>
            <a:lvl1pPr eaLnBrk="0" hangingPunct="0">
              <a:defRPr>
                <a:solidFill>
                  <a:schemeClr val="tx1"/>
                </a:solidFill>
                <a:latin typeface="Calibri" charset="0"/>
                <a:ea typeface="ＭＳ Ｐゴシック" charset="0"/>
                <a:cs typeface="Arial" charset="0"/>
              </a:defRPr>
            </a:lvl1pPr>
            <a:lvl2pPr marL="742950" indent="-285750" eaLnBrk="0" hangingPunct="0">
              <a:defRPr>
                <a:solidFill>
                  <a:schemeClr val="tx1"/>
                </a:solidFill>
                <a:latin typeface="Calibri" charset="0"/>
                <a:ea typeface="Arial" charset="0"/>
                <a:cs typeface="Arial" charset="0"/>
              </a:defRPr>
            </a:lvl2pPr>
            <a:lvl3pPr marL="1143000" indent="-228600" eaLnBrk="0" hangingPunct="0">
              <a:defRPr>
                <a:solidFill>
                  <a:schemeClr val="tx1"/>
                </a:solidFill>
                <a:latin typeface="Calibri" charset="0"/>
                <a:ea typeface="Arial" charset="0"/>
                <a:cs typeface="Arial" charset="0"/>
              </a:defRPr>
            </a:lvl3pPr>
            <a:lvl4pPr marL="1600200" indent="-228600" eaLnBrk="0" hangingPunct="0">
              <a:defRPr>
                <a:solidFill>
                  <a:schemeClr val="tx1"/>
                </a:solidFill>
                <a:latin typeface="Calibri" charset="0"/>
                <a:ea typeface="Arial" charset="0"/>
                <a:cs typeface="Arial" charset="0"/>
              </a:defRPr>
            </a:lvl4pPr>
            <a:lvl5pPr marL="2057400" indent="-228600" eaLnBrk="0" hangingPunct="0">
              <a:defRPr>
                <a:solidFill>
                  <a:schemeClr val="tx1"/>
                </a:solidFill>
                <a:latin typeface="Calibri" charset="0"/>
                <a:ea typeface="Arial" charset="0"/>
                <a:cs typeface="Arial" charset="0"/>
              </a:defRPr>
            </a:lvl5pPr>
            <a:lvl6pPr marL="2514600" indent="-228600" eaLnBrk="0" fontAlgn="base" hangingPunct="0">
              <a:spcBef>
                <a:spcPct val="0"/>
              </a:spcBef>
              <a:spcAft>
                <a:spcPct val="0"/>
              </a:spcAft>
              <a:defRPr>
                <a:solidFill>
                  <a:schemeClr val="tx1"/>
                </a:solidFill>
                <a:latin typeface="Calibri" charset="0"/>
                <a:ea typeface="Arial" charset="0"/>
                <a:cs typeface="Arial" charset="0"/>
              </a:defRPr>
            </a:lvl6pPr>
            <a:lvl7pPr marL="2971800" indent="-228600" eaLnBrk="0" fontAlgn="base" hangingPunct="0">
              <a:spcBef>
                <a:spcPct val="0"/>
              </a:spcBef>
              <a:spcAft>
                <a:spcPct val="0"/>
              </a:spcAft>
              <a:defRPr>
                <a:solidFill>
                  <a:schemeClr val="tx1"/>
                </a:solidFill>
                <a:latin typeface="Calibri" charset="0"/>
                <a:ea typeface="Arial" charset="0"/>
                <a:cs typeface="Arial" charset="0"/>
              </a:defRPr>
            </a:lvl7pPr>
            <a:lvl8pPr marL="3429000" indent="-228600" eaLnBrk="0" fontAlgn="base" hangingPunct="0">
              <a:spcBef>
                <a:spcPct val="0"/>
              </a:spcBef>
              <a:spcAft>
                <a:spcPct val="0"/>
              </a:spcAft>
              <a:defRPr>
                <a:solidFill>
                  <a:schemeClr val="tx1"/>
                </a:solidFill>
                <a:latin typeface="Calibri" charset="0"/>
                <a:ea typeface="Arial" charset="0"/>
                <a:cs typeface="Arial" charset="0"/>
              </a:defRPr>
            </a:lvl8pPr>
            <a:lvl9pPr marL="3886200" indent="-228600" eaLnBrk="0" fontAlgn="base" hangingPunct="0">
              <a:spcBef>
                <a:spcPct val="0"/>
              </a:spcBef>
              <a:spcAft>
                <a:spcPct val="0"/>
              </a:spcAft>
              <a:defRPr>
                <a:solidFill>
                  <a:schemeClr val="tx1"/>
                </a:solidFill>
                <a:latin typeface="Calibri" charset="0"/>
                <a:ea typeface="Arial" charset="0"/>
                <a:cs typeface="Arial" charset="0"/>
              </a:defRPr>
            </a:lvl9pPr>
          </a:lstStyle>
          <a:p>
            <a:pPr eaLnBrk="1" hangingPunct="1"/>
            <a:r>
              <a:rPr lang="fr-FR"/>
              <a:t>En conséquence les activités de projet ou de mini projet doivent prendre </a:t>
            </a:r>
            <a:r>
              <a:rPr lang="fr-FR" b="1"/>
              <a:t>une large place tout au long du cycle environ 50% du temps.</a:t>
            </a:r>
          </a:p>
          <a:p>
            <a:pPr eaLnBrk="1" hangingPunct="1"/>
            <a:r>
              <a:rPr lang="fr-FR" b="1"/>
              <a:t>Les mini projets peuvent être proposés tout au long de l</a:t>
            </a:r>
            <a:r>
              <a:rPr lang="ja-JP" altLang="fr-FR" b="1"/>
              <a:t>’</a:t>
            </a:r>
            <a:r>
              <a:rPr lang="fr-FR" b="1"/>
              <a:t>année </a:t>
            </a:r>
          </a:p>
          <a:p>
            <a:pPr eaLnBrk="1" hangingPunct="1"/>
            <a:r>
              <a:rPr lang="fr-FR" b="1"/>
              <a:t>Un projet plus ambitieux peut être proposé en fin d</a:t>
            </a:r>
            <a:r>
              <a:rPr lang="ja-JP" altLang="fr-FR" b="1"/>
              <a:t>’</a:t>
            </a:r>
            <a:r>
              <a:rPr lang="fr-FR" b="1"/>
              <a:t>année.</a:t>
            </a:r>
          </a:p>
          <a:p>
            <a:pPr eaLnBrk="1" hangingPunct="1"/>
            <a:r>
              <a:rPr lang="fr-FR"/>
              <a:t>Leur durée et leur complexité est à adapter suivant la progression dans le cycle.</a:t>
            </a:r>
          </a:p>
          <a:p>
            <a:pPr eaLnBrk="1" hangingPunct="1"/>
            <a:endParaRPr lang="fr-FR"/>
          </a:p>
          <a:p>
            <a:pPr eaLnBrk="1" hangingPunct="1"/>
            <a:r>
              <a:rPr lang="fr-FR"/>
              <a:t>Une remarque de bon sens:</a:t>
            </a:r>
          </a:p>
          <a:p>
            <a:pPr eaLnBrk="1" hangingPunct="1"/>
            <a:endParaRPr lang="fr-FR"/>
          </a:p>
          <a:p>
            <a:pPr eaLnBrk="1" hangingPunct="1"/>
            <a:r>
              <a:rPr lang="fr-FR"/>
              <a:t>Il vaut mieux plusieurs projets courts et qui aboutissent plutôt qu</a:t>
            </a:r>
            <a:r>
              <a:rPr lang="ja-JP" altLang="fr-FR"/>
              <a:t>’</a:t>
            </a:r>
            <a:r>
              <a:rPr lang="fr-FR"/>
              <a:t>un seul projet mené tout au long de l</a:t>
            </a:r>
            <a:r>
              <a:rPr lang="ja-JP" altLang="fr-FR"/>
              <a:t>’</a:t>
            </a:r>
            <a:r>
              <a:rPr lang="fr-FR"/>
              <a:t>année et qui lasse les élèves.</a:t>
            </a:r>
          </a:p>
          <a:p>
            <a:pPr eaLnBrk="1" hangingPunct="1"/>
            <a:endParaRPr lang="fr-FR"/>
          </a:p>
          <a:p>
            <a:pPr eaLnBrk="1" hangingPunct="1"/>
            <a:r>
              <a:rPr lang="fr-FR" b="1"/>
              <a:t>Nota</a:t>
            </a:r>
            <a:r>
              <a:rPr lang="fr-FR"/>
              <a:t> le projet en Bac et BTS</a:t>
            </a:r>
          </a:p>
          <a:p>
            <a:pPr eaLnBrk="1" hangingPunct="1"/>
            <a:endParaRPr lang="fr-FR"/>
          </a:p>
        </p:txBody>
      </p:sp>
    </p:spTree>
    <p:extLst>
      <p:ext uri="{BB962C8B-B14F-4D97-AF65-F5344CB8AC3E}">
        <p14:creationId xmlns:p14="http://schemas.microsoft.com/office/powerpoint/2010/main" val="149074555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8333552" cy="1362075"/>
          </a:xfrm>
        </p:spPr>
        <p:txBody>
          <a:bodyPr/>
          <a:lstStyle/>
          <a:p>
            <a:r>
              <a:rPr lang="fr-FR" dirty="0"/>
              <a:t>4. Enseignement d’informatique</a:t>
            </a:r>
          </a:p>
        </p:txBody>
      </p:sp>
      <p:sp>
        <p:nvSpPr>
          <p:cNvPr id="3" name="Espace réservé du texte 2"/>
          <p:cNvSpPr>
            <a:spLocks noGrp="1"/>
          </p:cNvSpPr>
          <p:nvPr>
            <p:ph type="body" idx="1"/>
          </p:nvPr>
        </p:nvSpPr>
        <p:spPr/>
        <p:txBody>
          <a:bodyPr/>
          <a:lstStyle/>
          <a:p>
            <a:endParaRPr lang="fr-FR"/>
          </a:p>
        </p:txBody>
      </p:sp>
    </p:spTree>
    <p:extLst>
      <p:ext uri="{BB962C8B-B14F-4D97-AF65-F5344CB8AC3E}">
        <p14:creationId xmlns:p14="http://schemas.microsoft.com/office/powerpoint/2010/main" val="140705529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sz="3600" dirty="0"/>
              <a:t>De l’ancien au nouveau programme</a:t>
            </a:r>
          </a:p>
        </p:txBody>
      </p:sp>
      <p:sp>
        <p:nvSpPr>
          <p:cNvPr id="6" name="Espace réservé du contenu 2"/>
          <p:cNvSpPr>
            <a:spLocks noGrp="1"/>
          </p:cNvSpPr>
          <p:nvPr>
            <p:ph idx="1"/>
          </p:nvPr>
        </p:nvSpPr>
        <p:spPr>
          <a:xfrm>
            <a:off x="457200" y="1244010"/>
            <a:ext cx="8229600" cy="4882154"/>
          </a:xfrm>
        </p:spPr>
        <p:txBody>
          <a:bodyPr/>
          <a:lstStyle/>
          <a:p>
            <a:r>
              <a:rPr lang="fr-FR" dirty="0"/>
              <a:t>Un programme en lien avec le socle</a:t>
            </a:r>
          </a:p>
          <a:p>
            <a:pPr marL="0" indent="0">
              <a:buNone/>
            </a:pPr>
            <a:r>
              <a:rPr lang="fr-FR" dirty="0"/>
              <a:t>Les compétences transversales en technologie</a:t>
            </a:r>
          </a:p>
          <a:p>
            <a:pPr lvl="1"/>
            <a:r>
              <a:rPr lang="fr-FR" dirty="0"/>
              <a:t>Pratiquer des démarches scientifiques et technologiques </a:t>
            </a:r>
            <a:r>
              <a:rPr lang="fr-FR" sz="2000" i="1" dirty="0"/>
              <a:t>(Domaine 4)</a:t>
            </a:r>
            <a:endParaRPr lang="fr-FR" i="1" dirty="0"/>
          </a:p>
          <a:p>
            <a:pPr lvl="1"/>
            <a:r>
              <a:rPr lang="fr-FR" dirty="0"/>
              <a:t>Concevoir, créer, réaliser </a:t>
            </a:r>
            <a:r>
              <a:rPr lang="fr-FR" sz="2000" i="1" dirty="0">
                <a:solidFill>
                  <a:prstClr val="black"/>
                </a:solidFill>
              </a:rPr>
              <a:t>(Domaine 4)</a:t>
            </a:r>
            <a:endParaRPr lang="fr-FR" i="1" dirty="0">
              <a:solidFill>
                <a:prstClr val="black"/>
              </a:solidFill>
            </a:endParaRPr>
          </a:p>
          <a:p>
            <a:pPr lvl="1"/>
            <a:r>
              <a:rPr lang="fr-FR" dirty="0"/>
              <a:t>S’approprier des outils et des méthodes </a:t>
            </a:r>
            <a:r>
              <a:rPr lang="fr-FR" sz="2000" i="1" dirty="0">
                <a:solidFill>
                  <a:prstClr val="black"/>
                </a:solidFill>
              </a:rPr>
              <a:t>(Domaine 2)</a:t>
            </a:r>
          </a:p>
          <a:p>
            <a:pPr lvl="1"/>
            <a:r>
              <a:rPr lang="fr-FR" dirty="0"/>
              <a:t>Pratiquer des langages </a:t>
            </a:r>
            <a:r>
              <a:rPr lang="fr-FR" sz="2000" i="1" dirty="0">
                <a:solidFill>
                  <a:prstClr val="black"/>
                </a:solidFill>
              </a:rPr>
              <a:t>(Domaine 1)</a:t>
            </a:r>
            <a:endParaRPr lang="fr-FR" i="1" dirty="0">
              <a:solidFill>
                <a:prstClr val="black"/>
              </a:solidFill>
            </a:endParaRPr>
          </a:p>
          <a:p>
            <a:pPr lvl="1"/>
            <a:r>
              <a:rPr lang="fr-FR" dirty="0"/>
              <a:t>Mobiliser des outils numériques </a:t>
            </a:r>
            <a:r>
              <a:rPr lang="fr-FR" sz="2000" i="1" dirty="0">
                <a:solidFill>
                  <a:prstClr val="black"/>
                </a:solidFill>
              </a:rPr>
              <a:t>(Domaine 2)</a:t>
            </a:r>
            <a:endParaRPr lang="fr-FR" i="1" dirty="0">
              <a:solidFill>
                <a:prstClr val="black"/>
              </a:solidFill>
            </a:endParaRPr>
          </a:p>
          <a:p>
            <a:pPr lvl="1"/>
            <a:r>
              <a:rPr lang="fr-FR" dirty="0"/>
              <a:t>Adopter un comportement éthique et responsable </a:t>
            </a:r>
            <a:r>
              <a:rPr lang="fr-FR" sz="2000" i="1" dirty="0">
                <a:solidFill>
                  <a:prstClr val="black"/>
                </a:solidFill>
              </a:rPr>
              <a:t>(Domaines 3 et 5)</a:t>
            </a:r>
            <a:endParaRPr lang="fr-FR" dirty="0"/>
          </a:p>
          <a:p>
            <a:pPr lvl="1"/>
            <a:r>
              <a:rPr lang="fr-FR" dirty="0"/>
              <a:t>Se situer dans l’espace et dans le temps </a:t>
            </a:r>
            <a:r>
              <a:rPr lang="fr-FR" sz="2000" i="1" dirty="0">
                <a:solidFill>
                  <a:prstClr val="black"/>
                </a:solidFill>
              </a:rPr>
              <a:t>(Domaine 5)</a:t>
            </a:r>
            <a:endParaRPr lang="fr-FR" i="1" dirty="0">
              <a:solidFill>
                <a:prstClr val="black"/>
              </a:solidFill>
            </a:endParaRPr>
          </a:p>
          <a:p>
            <a:pPr lvl="1"/>
            <a:endParaRPr lang="fr-FR" dirty="0"/>
          </a:p>
        </p:txBody>
      </p:sp>
    </p:spTree>
    <p:extLst>
      <p:ext uri="{BB962C8B-B14F-4D97-AF65-F5344CB8AC3E}">
        <p14:creationId xmlns:p14="http://schemas.microsoft.com/office/powerpoint/2010/main" val="271895931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46604" y="1545346"/>
            <a:ext cx="7788924" cy="4304610"/>
          </a:xfrm>
        </p:spPr>
        <p:txBody>
          <a:bodyPr/>
          <a:lstStyle/>
          <a:p>
            <a:pPr>
              <a:defRPr/>
            </a:pPr>
            <a:r>
              <a:rPr lang="fr-FR" sz="2400" cap="none" dirty="0">
                <a:latin typeface="+mn-lt"/>
              </a:rPr>
              <a:t> </a:t>
            </a:r>
            <a:r>
              <a:rPr lang="fr-FR" sz="2400" b="0" cap="none" dirty="0">
                <a:latin typeface="+mn-lt"/>
              </a:rPr>
              <a:t>Les Mathématiques et la Technologie</a:t>
            </a:r>
            <a:br>
              <a:rPr lang="fr-FR" sz="2400" b="0" cap="none" dirty="0">
                <a:latin typeface="+mn-lt"/>
              </a:rPr>
            </a:br>
            <a:br>
              <a:rPr lang="fr-FR" sz="2400" b="0" cap="none" dirty="0">
                <a:latin typeface="+mn-lt"/>
              </a:rPr>
            </a:br>
            <a:br>
              <a:rPr lang="fr-FR" sz="2400" b="0" cap="none" dirty="0">
                <a:latin typeface="+mn-lt"/>
              </a:rPr>
            </a:br>
            <a:r>
              <a:rPr lang="fr-FR" sz="2400" b="0" cap="none" dirty="0">
                <a:latin typeface="+mn-lt"/>
              </a:rPr>
              <a:t>Besoin de mise en relation des 2 disciplines</a:t>
            </a:r>
            <a:br>
              <a:rPr lang="fr-FR" sz="2400" b="0" cap="none" dirty="0">
                <a:latin typeface="+mn-lt"/>
              </a:rPr>
            </a:br>
            <a:r>
              <a:rPr lang="fr-FR" sz="2400" b="0" cap="none" dirty="0">
                <a:latin typeface="+mn-lt"/>
              </a:rPr>
              <a:t>Les enseignants doivent avoir des actions coordonnées</a:t>
            </a:r>
            <a:br>
              <a:rPr lang="fr-FR" sz="2400" b="0" cap="none" dirty="0">
                <a:latin typeface="+mn-lt"/>
              </a:rPr>
            </a:br>
            <a:br>
              <a:rPr lang="fr-FR" sz="2400" b="0" cap="none" dirty="0">
                <a:latin typeface="+mn-lt"/>
              </a:rPr>
            </a:br>
            <a:br>
              <a:rPr lang="fr-FR" sz="2400" b="0" cap="none" dirty="0">
                <a:latin typeface="+mn-lt"/>
              </a:rPr>
            </a:br>
            <a:r>
              <a:rPr lang="fr-FR" sz="2400" b="0" u="sng" cap="none" dirty="0">
                <a:latin typeface="+mn-lt"/>
              </a:rPr>
              <a:t>En Technologie </a:t>
            </a:r>
            <a:br>
              <a:rPr lang="fr-FR" sz="2400" b="0" cap="none" dirty="0">
                <a:latin typeface="+mn-lt"/>
              </a:rPr>
            </a:br>
            <a:r>
              <a:rPr lang="fr-FR" sz="2400" cap="none" dirty="0">
                <a:latin typeface="+mn-lt"/>
              </a:rPr>
              <a:t>L’enseignement ne doit pas être « hors sol » mais en lien avec les réalités technologiques</a:t>
            </a:r>
          </a:p>
        </p:txBody>
      </p:sp>
      <p:sp>
        <p:nvSpPr>
          <p:cNvPr id="6" name="ZoneTexte 5"/>
          <p:cNvSpPr txBox="1"/>
          <p:nvPr/>
        </p:nvSpPr>
        <p:spPr>
          <a:xfrm>
            <a:off x="1586428" y="396607"/>
            <a:ext cx="7249099" cy="523220"/>
          </a:xfrm>
          <a:prstGeom prst="rect">
            <a:avLst/>
          </a:prstGeom>
          <a:noFill/>
        </p:spPr>
        <p:txBody>
          <a:bodyPr wrap="square" rtlCol="0">
            <a:spAutoFit/>
          </a:bodyPr>
          <a:lstStyle/>
          <a:p>
            <a:r>
              <a:rPr lang="fr-FR" sz="2800" b="1" dirty="0">
                <a:latin typeface="+mj-lt"/>
              </a:rPr>
              <a:t>Un enseignement porté par 2 disciplines</a:t>
            </a:r>
          </a:p>
        </p:txBody>
      </p:sp>
    </p:spTree>
    <p:extLst>
      <p:ext uri="{BB962C8B-B14F-4D97-AF65-F5344CB8AC3E}">
        <p14:creationId xmlns:p14="http://schemas.microsoft.com/office/powerpoint/2010/main" val="1915804804"/>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2685744" y="346190"/>
            <a:ext cx="2558285" cy="601261"/>
          </a:xfrm>
        </p:spPr>
        <p:txBody>
          <a:bodyPr/>
          <a:lstStyle/>
          <a:p>
            <a:pPr eaLnBrk="1" hangingPunct="1">
              <a:defRPr/>
            </a:pPr>
            <a:r>
              <a:rPr lang="fr-FR" sz="2400" dirty="0"/>
              <a:t>AU  cycle  3 </a:t>
            </a:r>
            <a:br>
              <a:rPr lang="fr-FR" sz="2400" dirty="0"/>
            </a:br>
            <a:br>
              <a:rPr lang="fr-FR" sz="2400" dirty="0"/>
            </a:br>
            <a:br>
              <a:rPr lang="fr-FR" sz="2400" dirty="0"/>
            </a:br>
            <a:br>
              <a:rPr lang="fr-FR" sz="2400" dirty="0"/>
            </a:br>
            <a:br>
              <a:rPr lang="fr-FR" sz="2400" dirty="0"/>
            </a:br>
            <a:endParaRPr lang="fr-FR" sz="2400" dirty="0"/>
          </a:p>
        </p:txBody>
      </p:sp>
      <p:pic>
        <p:nvPicPr>
          <p:cNvPr id="4" name="Image 3"/>
          <p:cNvPicPr/>
          <p:nvPr/>
        </p:nvPicPr>
        <p:blipFill rotWithShape="1">
          <a:blip r:embed="rId2" cstate="email">
            <a:extLst>
              <a:ext uri="{28A0092B-C50C-407E-A947-70E740481C1C}">
                <a14:useLocalDpi xmlns:a14="http://schemas.microsoft.com/office/drawing/2010/main"/>
              </a:ext>
            </a:extLst>
          </a:blip>
          <a:srcRect/>
          <a:stretch/>
        </p:blipFill>
        <p:spPr bwMode="auto">
          <a:xfrm>
            <a:off x="1244905" y="846521"/>
            <a:ext cx="5684703" cy="3536413"/>
          </a:xfrm>
          <a:prstGeom prst="rect">
            <a:avLst/>
          </a:prstGeom>
          <a:ln>
            <a:noFill/>
          </a:ln>
          <a:extLst>
            <a:ext uri="{53640926-AAD7-44d8-BBD7-CCE9431645EC}">
              <a14:shadowObscured xmlns="" xmlns:a14="http://schemas.microsoft.com/office/drawing/2010/main"/>
            </a:ext>
          </a:extLst>
        </p:spPr>
      </p:pic>
      <p:pic>
        <p:nvPicPr>
          <p:cNvPr id="5" name="Image 4"/>
          <p:cNvPicPr/>
          <p:nvPr/>
        </p:nvPicPr>
        <p:blipFill rotWithShape="1">
          <a:blip r:embed="rId3" cstate="email">
            <a:extLst>
              <a:ext uri="{28A0092B-C50C-407E-A947-70E740481C1C}">
                <a14:useLocalDpi xmlns:a14="http://schemas.microsoft.com/office/drawing/2010/main"/>
              </a:ext>
            </a:extLst>
          </a:blip>
          <a:srcRect/>
          <a:stretch/>
        </p:blipFill>
        <p:spPr bwMode="auto">
          <a:xfrm>
            <a:off x="1299990" y="4098274"/>
            <a:ext cx="1949987" cy="569320"/>
          </a:xfrm>
          <a:prstGeom prst="rect">
            <a:avLst/>
          </a:prstGeom>
          <a:ln>
            <a:noFill/>
          </a:ln>
          <a:extLst>
            <a:ext uri="{53640926-AAD7-44d8-BBD7-CCE9431645EC}">
              <a14:shadowObscured xmlns="" xmlns:a14="http://schemas.microsoft.com/office/drawing/2010/main"/>
            </a:ext>
          </a:extLst>
        </p:spPr>
      </p:pic>
      <p:pic>
        <p:nvPicPr>
          <p:cNvPr id="6" name="Image 5"/>
          <p:cNvPicPr/>
          <p:nvPr/>
        </p:nvPicPr>
        <p:blipFill rotWithShape="1">
          <a:blip r:embed="rId4" cstate="email">
            <a:extLst>
              <a:ext uri="{28A0092B-C50C-407E-A947-70E740481C1C}">
                <a14:useLocalDpi xmlns:a14="http://schemas.microsoft.com/office/drawing/2010/main"/>
              </a:ext>
            </a:extLst>
          </a:blip>
          <a:srcRect/>
          <a:stretch/>
        </p:blipFill>
        <p:spPr bwMode="auto">
          <a:xfrm>
            <a:off x="1244906" y="4494882"/>
            <a:ext cx="5891730" cy="2217833"/>
          </a:xfrm>
          <a:prstGeom prst="rect">
            <a:avLst/>
          </a:prstGeom>
          <a:ln>
            <a:noFill/>
          </a:ln>
          <a:extLst>
            <a:ext uri="{53640926-AAD7-44d8-BBD7-CCE9431645EC}">
              <a14:shadowObscured xmlns="" xmlns:a14="http://schemas.microsoft.com/office/drawing/2010/main"/>
            </a:ext>
          </a:extLst>
        </p:spPr>
      </p:pic>
    </p:spTree>
    <p:extLst>
      <p:ext uri="{BB962C8B-B14F-4D97-AF65-F5344CB8AC3E}">
        <p14:creationId xmlns:p14="http://schemas.microsoft.com/office/powerpoint/2010/main" val="34930479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2685744" y="346190"/>
            <a:ext cx="2558285" cy="601261"/>
          </a:xfrm>
        </p:spPr>
        <p:txBody>
          <a:bodyPr/>
          <a:lstStyle/>
          <a:p>
            <a:pPr eaLnBrk="1" hangingPunct="1">
              <a:defRPr/>
            </a:pPr>
            <a:r>
              <a:rPr lang="fr-FR" sz="2400" dirty="0"/>
              <a:t>AU  cycle  3 </a:t>
            </a:r>
            <a:br>
              <a:rPr lang="fr-FR" sz="2400" dirty="0"/>
            </a:br>
            <a:br>
              <a:rPr lang="fr-FR" sz="2400" dirty="0"/>
            </a:br>
            <a:br>
              <a:rPr lang="fr-FR" sz="2400" dirty="0"/>
            </a:br>
            <a:br>
              <a:rPr lang="fr-FR" sz="2400" dirty="0"/>
            </a:br>
            <a:br>
              <a:rPr lang="fr-FR" sz="2400" dirty="0"/>
            </a:br>
            <a:br>
              <a:rPr lang="fr-FR" sz="2400" dirty="0"/>
            </a:br>
            <a:br>
              <a:rPr lang="fr-FR" sz="2400" dirty="0"/>
            </a:br>
            <a:endParaRPr lang="fr-FR" sz="2400" dirty="0"/>
          </a:p>
        </p:txBody>
      </p:sp>
      <p:sp>
        <p:nvSpPr>
          <p:cNvPr id="3" name="ZoneTexte 2"/>
          <p:cNvSpPr txBox="1"/>
          <p:nvPr/>
        </p:nvSpPr>
        <p:spPr>
          <a:xfrm>
            <a:off x="1024569" y="1167788"/>
            <a:ext cx="4759287" cy="369332"/>
          </a:xfrm>
          <a:prstGeom prst="rect">
            <a:avLst/>
          </a:prstGeom>
          <a:noFill/>
        </p:spPr>
        <p:txBody>
          <a:bodyPr wrap="square" rtlCol="0">
            <a:spAutoFit/>
          </a:bodyPr>
          <a:lstStyle/>
          <a:p>
            <a:r>
              <a:rPr lang="fr-FR" dirty="0"/>
              <a:t>Activité possible  en 6</a:t>
            </a:r>
            <a:r>
              <a:rPr lang="fr-FR" baseline="30000" dirty="0"/>
              <a:t>ème</a:t>
            </a:r>
            <a:r>
              <a:rPr lang="fr-FR" dirty="0"/>
              <a:t> :</a:t>
            </a:r>
          </a:p>
        </p:txBody>
      </p:sp>
      <p:sp>
        <p:nvSpPr>
          <p:cNvPr id="8" name="ZoneTexte 7"/>
          <p:cNvSpPr txBox="1"/>
          <p:nvPr/>
        </p:nvSpPr>
        <p:spPr>
          <a:xfrm>
            <a:off x="3161354" y="3132465"/>
            <a:ext cx="4880472" cy="646331"/>
          </a:xfrm>
          <a:prstGeom prst="rect">
            <a:avLst/>
          </a:prstGeom>
          <a:noFill/>
        </p:spPr>
        <p:txBody>
          <a:bodyPr wrap="square" rtlCol="0">
            <a:spAutoFit/>
          </a:bodyPr>
          <a:lstStyle/>
          <a:p>
            <a:r>
              <a:rPr lang="fr-FR" dirty="0"/>
              <a:t>Mettre en animation le cycle de la germination avec le logiciel Scratch</a:t>
            </a:r>
          </a:p>
        </p:txBody>
      </p:sp>
      <p:sp>
        <p:nvSpPr>
          <p:cNvPr id="9" name="ZoneTexte 8"/>
          <p:cNvSpPr txBox="1"/>
          <p:nvPr/>
        </p:nvSpPr>
        <p:spPr>
          <a:xfrm>
            <a:off x="1333040" y="4230477"/>
            <a:ext cx="7579605" cy="1477328"/>
          </a:xfrm>
          <a:prstGeom prst="rect">
            <a:avLst/>
          </a:prstGeom>
          <a:noFill/>
        </p:spPr>
        <p:txBody>
          <a:bodyPr wrap="square" rtlCol="0">
            <a:spAutoFit/>
          </a:bodyPr>
          <a:lstStyle/>
          <a:p>
            <a:endParaRPr lang="fr-FR" dirty="0"/>
          </a:p>
          <a:p>
            <a:r>
              <a:rPr lang="fr-FR" dirty="0"/>
              <a:t>Structure des programmes libre : il s’agit d’une initiation</a:t>
            </a:r>
          </a:p>
          <a:p>
            <a:endParaRPr lang="fr-FR" dirty="0"/>
          </a:p>
          <a:p>
            <a:r>
              <a:rPr lang="fr-FR" dirty="0"/>
              <a:t>Les points qui peuvent être travaillés : initialisation (condition de départ), condition «  si alors sinon », insertion d’un fichier son ou image</a:t>
            </a:r>
          </a:p>
        </p:txBody>
      </p:sp>
      <p:pic>
        <p:nvPicPr>
          <p:cNvPr id="1028" name="Picture 4"/>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032171" y="826265"/>
            <a:ext cx="4241009" cy="217351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2357649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3027267" y="289424"/>
            <a:ext cx="2128627" cy="612278"/>
          </a:xfrm>
        </p:spPr>
        <p:txBody>
          <a:bodyPr/>
          <a:lstStyle/>
          <a:p>
            <a:pPr eaLnBrk="1" hangingPunct="1">
              <a:defRPr/>
            </a:pPr>
            <a:r>
              <a:rPr lang="fr-FR" sz="2400" dirty="0"/>
              <a:t>AU cycle 4</a:t>
            </a:r>
            <a:br>
              <a:rPr lang="fr-FR" sz="2400" dirty="0"/>
            </a:br>
            <a:br>
              <a:rPr lang="fr-FR" sz="2400" dirty="0"/>
            </a:br>
            <a:br>
              <a:rPr lang="fr-FR" sz="2400" dirty="0"/>
            </a:br>
            <a:endParaRPr lang="fr-FR" sz="2400" dirty="0"/>
          </a:p>
        </p:txBody>
      </p:sp>
      <p:sp>
        <p:nvSpPr>
          <p:cNvPr id="3" name="ZoneTexte 2"/>
          <p:cNvSpPr txBox="1"/>
          <p:nvPr/>
        </p:nvSpPr>
        <p:spPr>
          <a:xfrm>
            <a:off x="837282" y="912719"/>
            <a:ext cx="8306718" cy="5262979"/>
          </a:xfrm>
          <a:prstGeom prst="rect">
            <a:avLst/>
          </a:prstGeom>
          <a:noFill/>
        </p:spPr>
        <p:txBody>
          <a:bodyPr wrap="square" rtlCol="0">
            <a:spAutoFit/>
          </a:bodyPr>
          <a:lstStyle/>
          <a:p>
            <a:r>
              <a:rPr lang="fr-FR" sz="2400" dirty="0">
                <a:latin typeface="+mj-lt"/>
              </a:rPr>
              <a:t>        Les 2 attendus de fin de cycle 4 en  Technologie </a:t>
            </a:r>
          </a:p>
          <a:p>
            <a:endParaRPr lang="fr-FR" sz="2400" dirty="0">
              <a:latin typeface="+mj-lt"/>
            </a:endParaRPr>
          </a:p>
          <a:p>
            <a:pPr marL="285750" indent="-285750">
              <a:buFont typeface="Arial" panose="020B0604020202020204" pitchFamily="34" charset="0"/>
              <a:buChar char="•"/>
            </a:pPr>
            <a:r>
              <a:rPr lang="fr-FR" sz="2400" b="1" dirty="0">
                <a:latin typeface="+mj-lt"/>
              </a:rPr>
              <a:t>Ecrire et mettre au point et exécuter un programme</a:t>
            </a:r>
          </a:p>
          <a:p>
            <a:r>
              <a:rPr lang="fr-FR" sz="2400" dirty="0">
                <a:latin typeface="+mj-lt"/>
              </a:rPr>
              <a:t>La programmation est essentiellement graphique, il ne s’agit pas d’écrire des lignes de code</a:t>
            </a:r>
          </a:p>
          <a:p>
            <a:endParaRPr lang="fr-FR" sz="2400" dirty="0">
              <a:latin typeface="+mj-lt"/>
            </a:endParaRPr>
          </a:p>
          <a:p>
            <a:r>
              <a:rPr lang="fr-FR" sz="2400" dirty="0">
                <a:latin typeface="+mj-lt"/>
              </a:rPr>
              <a:t>Logiciels possibles : Scratch, </a:t>
            </a:r>
            <a:r>
              <a:rPr lang="fr-FR" sz="2400" dirty="0" err="1">
                <a:latin typeface="+mj-lt"/>
              </a:rPr>
              <a:t>Mblock</a:t>
            </a:r>
            <a:r>
              <a:rPr lang="fr-FR" sz="2400" dirty="0">
                <a:latin typeface="+mj-lt"/>
              </a:rPr>
              <a:t>, </a:t>
            </a:r>
            <a:r>
              <a:rPr lang="fr-FR" sz="2400" dirty="0" err="1">
                <a:latin typeface="+mj-lt"/>
              </a:rPr>
              <a:t>Blockly</a:t>
            </a:r>
            <a:r>
              <a:rPr lang="fr-FR" sz="2400" dirty="0">
                <a:latin typeface="+mj-lt"/>
              </a:rPr>
              <a:t> </a:t>
            </a:r>
            <a:r>
              <a:rPr lang="fr-FR" sz="2400" dirty="0" err="1">
                <a:latin typeface="+mj-lt"/>
              </a:rPr>
              <a:t>arduino</a:t>
            </a:r>
            <a:r>
              <a:rPr lang="fr-FR" sz="2400" dirty="0">
                <a:latin typeface="+mj-lt"/>
              </a:rPr>
              <a:t>,…</a:t>
            </a:r>
          </a:p>
          <a:p>
            <a:pPr marL="285750" indent="-285750">
              <a:buFont typeface="Arial" panose="020B0604020202020204" pitchFamily="34" charset="0"/>
              <a:buChar char="•"/>
            </a:pPr>
            <a:endParaRPr lang="fr-FR" sz="2400" dirty="0">
              <a:latin typeface="+mj-lt"/>
            </a:endParaRPr>
          </a:p>
          <a:p>
            <a:pPr marL="285750" indent="-285750">
              <a:buFont typeface="Arial" panose="020B0604020202020204" pitchFamily="34" charset="0"/>
              <a:buChar char="•"/>
            </a:pPr>
            <a:r>
              <a:rPr lang="fr-FR" sz="2400" b="1" dirty="0">
                <a:latin typeface="+mj-lt"/>
              </a:rPr>
              <a:t>Comprendre le fonctionnement d’un réseau informatique</a:t>
            </a:r>
          </a:p>
          <a:p>
            <a:r>
              <a:rPr lang="fr-FR" sz="2400" dirty="0">
                <a:latin typeface="+mj-lt"/>
              </a:rPr>
              <a:t>Les élèves doivent comprendre comment les données sont codées, sont transportées et stockées</a:t>
            </a:r>
          </a:p>
          <a:p>
            <a:endParaRPr lang="fr-FR" sz="2400" dirty="0">
              <a:latin typeface="+mj-lt"/>
            </a:endParaRPr>
          </a:p>
          <a:p>
            <a:r>
              <a:rPr lang="fr-FR" sz="2400" dirty="0">
                <a:latin typeface="+mj-lt"/>
              </a:rPr>
              <a:t>Un simulateur de réseaux utilisable : Cisco </a:t>
            </a:r>
            <a:r>
              <a:rPr lang="fr-FR" sz="2400" dirty="0" err="1">
                <a:latin typeface="+mj-lt"/>
              </a:rPr>
              <a:t>Packet</a:t>
            </a:r>
            <a:r>
              <a:rPr lang="fr-FR" sz="2400" dirty="0">
                <a:latin typeface="+mj-lt"/>
              </a:rPr>
              <a:t> Tracer </a:t>
            </a:r>
          </a:p>
          <a:p>
            <a:pPr marL="285750" indent="-285750">
              <a:buFont typeface="Arial" panose="020B0604020202020204" pitchFamily="34" charset="0"/>
              <a:buChar char="•"/>
            </a:pPr>
            <a:endParaRPr lang="fr-FR" sz="2400" dirty="0">
              <a:latin typeface="+mj-lt"/>
            </a:endParaRPr>
          </a:p>
        </p:txBody>
      </p:sp>
    </p:spTree>
    <p:extLst>
      <p:ext uri="{BB962C8B-B14F-4D97-AF65-F5344CB8AC3E}">
        <p14:creationId xmlns:p14="http://schemas.microsoft.com/office/powerpoint/2010/main" val="403606675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648973" y="346190"/>
            <a:ext cx="1887442" cy="601261"/>
          </a:xfrm>
        </p:spPr>
        <p:txBody>
          <a:bodyPr/>
          <a:lstStyle/>
          <a:p>
            <a:pPr eaLnBrk="1" hangingPunct="1">
              <a:defRPr/>
            </a:pPr>
            <a:r>
              <a:rPr lang="fr-FR" sz="2400" dirty="0"/>
              <a:t>AU  cycle  4 </a:t>
            </a:r>
            <a:br>
              <a:rPr lang="fr-FR" sz="2400" dirty="0"/>
            </a:br>
            <a:br>
              <a:rPr lang="fr-FR" sz="2400" dirty="0"/>
            </a:br>
            <a:br>
              <a:rPr lang="fr-FR" sz="2400" dirty="0"/>
            </a:br>
            <a:br>
              <a:rPr lang="fr-FR" sz="2400" dirty="0"/>
            </a:br>
            <a:br>
              <a:rPr lang="fr-FR" sz="2400" dirty="0"/>
            </a:br>
            <a:endParaRPr lang="fr-FR" sz="2400" dirty="0"/>
          </a:p>
        </p:txBody>
      </p:sp>
      <p:pic>
        <p:nvPicPr>
          <p:cNvPr id="2050" name="Picture 2"/>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123432" y="215309"/>
            <a:ext cx="4871611" cy="490885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pic>
        <p:nvPicPr>
          <p:cNvPr id="2051" name="Picture 3"/>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246130" y="3556853"/>
            <a:ext cx="5132636" cy="2936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pic>
        <p:nvPicPr>
          <p:cNvPr id="8" name="Image 7"/>
          <p:cNvPicPr/>
          <p:nvPr/>
        </p:nvPicPr>
        <p:blipFill rotWithShape="1">
          <a:blip r:embed="rId4" cstate="email">
            <a:extLst>
              <a:ext uri="{28A0092B-C50C-407E-A947-70E740481C1C}">
                <a14:useLocalDpi xmlns:a14="http://schemas.microsoft.com/office/drawing/2010/main"/>
              </a:ext>
            </a:extLst>
          </a:blip>
          <a:srcRect/>
          <a:stretch/>
        </p:blipFill>
        <p:spPr bwMode="auto">
          <a:xfrm>
            <a:off x="1128931" y="3289545"/>
            <a:ext cx="1546860" cy="175260"/>
          </a:xfrm>
          <a:prstGeom prst="rect">
            <a:avLst/>
          </a:prstGeom>
          <a:ln>
            <a:noFill/>
          </a:ln>
          <a:extLst>
            <a:ext uri="{53640926-AAD7-44d8-BBD7-CCE9431645EC}">
              <a14:shadowObscured xmlns="" xmlns:a14="http://schemas.microsoft.com/office/drawing/2010/main"/>
            </a:ext>
          </a:extLst>
        </p:spPr>
      </p:pic>
      <p:sp>
        <p:nvSpPr>
          <p:cNvPr id="7" name="ZoneTexte 6"/>
          <p:cNvSpPr txBox="1"/>
          <p:nvPr/>
        </p:nvSpPr>
        <p:spPr>
          <a:xfrm>
            <a:off x="429658" y="1399142"/>
            <a:ext cx="3693774" cy="369332"/>
          </a:xfrm>
          <a:prstGeom prst="rect">
            <a:avLst/>
          </a:prstGeom>
          <a:noFill/>
        </p:spPr>
        <p:txBody>
          <a:bodyPr wrap="square" rtlCol="0">
            <a:spAutoFit/>
          </a:bodyPr>
          <a:lstStyle/>
          <a:p>
            <a:r>
              <a:rPr lang="fr-FR" dirty="0"/>
              <a:t>Des programmes « connectés »</a:t>
            </a:r>
          </a:p>
        </p:txBody>
      </p:sp>
    </p:spTree>
    <p:extLst>
      <p:ext uri="{BB962C8B-B14F-4D97-AF65-F5344CB8AC3E}">
        <p14:creationId xmlns:p14="http://schemas.microsoft.com/office/powerpoint/2010/main" val="50602818"/>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Image 9"/>
          <p:cNvPicPr/>
          <p:nvPr/>
        </p:nvPicPr>
        <p:blipFill rotWithShape="1">
          <a:blip r:embed="rId2" cstate="email">
            <a:extLst>
              <a:ext uri="{28A0092B-C50C-407E-A947-70E740481C1C}">
                <a14:useLocalDpi xmlns:a14="http://schemas.microsoft.com/office/drawing/2010/main"/>
              </a:ext>
            </a:extLst>
          </a:blip>
          <a:srcRect/>
          <a:stretch/>
        </p:blipFill>
        <p:spPr bwMode="auto">
          <a:xfrm>
            <a:off x="941917" y="969484"/>
            <a:ext cx="7673273" cy="4730666"/>
          </a:xfrm>
          <a:prstGeom prst="rect">
            <a:avLst/>
          </a:prstGeom>
          <a:ln>
            <a:noFill/>
          </a:ln>
          <a:extLst>
            <a:ext uri="{53640926-AAD7-44d8-BBD7-CCE9431645EC}">
              <a14:shadowObscured xmlns="" xmlns:a14="http://schemas.microsoft.com/office/drawing/2010/main"/>
            </a:ext>
          </a:extLst>
        </p:spPr>
      </p:pic>
      <p:sp>
        <p:nvSpPr>
          <p:cNvPr id="12" name="Titre 1"/>
          <p:cNvSpPr>
            <a:spLocks noGrp="1"/>
          </p:cNvSpPr>
          <p:nvPr>
            <p:ph type="title"/>
          </p:nvPr>
        </p:nvSpPr>
        <p:spPr>
          <a:xfrm>
            <a:off x="1648973" y="346190"/>
            <a:ext cx="4476406" cy="601261"/>
          </a:xfrm>
        </p:spPr>
        <p:txBody>
          <a:bodyPr/>
          <a:lstStyle/>
          <a:p>
            <a:pPr eaLnBrk="1" hangingPunct="1">
              <a:defRPr/>
            </a:pPr>
            <a:r>
              <a:rPr lang="fr-FR" sz="2400" dirty="0"/>
              <a:t>Un enseignement progressif</a:t>
            </a:r>
            <a:br>
              <a:rPr lang="fr-FR" sz="2400" dirty="0"/>
            </a:br>
            <a:br>
              <a:rPr lang="fr-FR" sz="2400" dirty="0"/>
            </a:br>
            <a:br>
              <a:rPr lang="fr-FR" sz="2400" dirty="0"/>
            </a:br>
            <a:br>
              <a:rPr lang="fr-FR" sz="2400" dirty="0"/>
            </a:br>
            <a:br>
              <a:rPr lang="fr-FR" sz="2400" dirty="0"/>
            </a:br>
            <a:endParaRPr lang="fr-FR" sz="2400" dirty="0"/>
          </a:p>
        </p:txBody>
      </p:sp>
    </p:spTree>
    <p:extLst>
      <p:ext uri="{BB962C8B-B14F-4D97-AF65-F5344CB8AC3E}">
        <p14:creationId xmlns:p14="http://schemas.microsoft.com/office/powerpoint/2010/main" val="413855514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p:cNvPicPr/>
          <p:nvPr/>
        </p:nvPicPr>
        <p:blipFill rotWithShape="1">
          <a:blip r:embed="rId2" cstate="email">
            <a:extLst>
              <a:ext uri="{28A0092B-C50C-407E-A947-70E740481C1C}">
                <a14:useLocalDpi xmlns:a14="http://schemas.microsoft.com/office/drawing/2010/main"/>
              </a:ext>
            </a:extLst>
          </a:blip>
          <a:srcRect/>
          <a:stretch/>
        </p:blipFill>
        <p:spPr bwMode="auto">
          <a:xfrm>
            <a:off x="1161682" y="1817785"/>
            <a:ext cx="7078933" cy="3527448"/>
          </a:xfrm>
          <a:prstGeom prst="rect">
            <a:avLst/>
          </a:prstGeom>
          <a:ln>
            <a:noFill/>
          </a:ln>
          <a:extLst>
            <a:ext uri="{53640926-AAD7-44d8-BBD7-CCE9431645EC}">
              <a14:shadowObscured xmlns="" xmlns:a14="http://schemas.microsoft.com/office/drawing/2010/main"/>
            </a:ext>
          </a:extLst>
        </p:spPr>
      </p:pic>
      <p:sp>
        <p:nvSpPr>
          <p:cNvPr id="5" name="Titre 1"/>
          <p:cNvSpPr txBox="1">
            <a:spLocks/>
          </p:cNvSpPr>
          <p:nvPr/>
        </p:nvSpPr>
        <p:spPr bwMode="auto">
          <a:xfrm>
            <a:off x="2010693" y="394427"/>
            <a:ext cx="4476406" cy="601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defTabSz="457200" rtl="0" eaLnBrk="1" fontAlgn="base" hangingPunct="1">
              <a:spcBef>
                <a:spcPct val="0"/>
              </a:spcBef>
              <a:spcAft>
                <a:spcPct val="0"/>
              </a:spcAft>
              <a:defRPr sz="4000" b="1" kern="1200" cap="all">
                <a:solidFill>
                  <a:schemeClr val="tx1"/>
                </a:solidFill>
                <a:latin typeface="+mj-lt"/>
                <a:ea typeface="ＭＳ Ｐゴシック" charset="0"/>
                <a:cs typeface="ＭＳ Ｐゴシック" charset="0"/>
              </a:defRPr>
            </a:lvl1pPr>
            <a:lvl2pPr algn="ctr" defTabSz="457200" rtl="0" eaLnBrk="1" fontAlgn="base" hangingPunct="1">
              <a:spcBef>
                <a:spcPct val="0"/>
              </a:spcBef>
              <a:spcAft>
                <a:spcPct val="0"/>
              </a:spcAft>
              <a:defRPr sz="4400">
                <a:solidFill>
                  <a:schemeClr val="tx1"/>
                </a:solidFill>
                <a:latin typeface="Calibri" pitchFamily="34" charset="0"/>
                <a:ea typeface="ＭＳ Ｐゴシック" charset="0"/>
                <a:cs typeface="ＭＳ Ｐゴシック" charset="0"/>
              </a:defRPr>
            </a:lvl2pPr>
            <a:lvl3pPr algn="ctr" defTabSz="457200" rtl="0" eaLnBrk="1" fontAlgn="base" hangingPunct="1">
              <a:spcBef>
                <a:spcPct val="0"/>
              </a:spcBef>
              <a:spcAft>
                <a:spcPct val="0"/>
              </a:spcAft>
              <a:defRPr sz="4400">
                <a:solidFill>
                  <a:schemeClr val="tx1"/>
                </a:solidFill>
                <a:latin typeface="Calibri" pitchFamily="34" charset="0"/>
                <a:ea typeface="ＭＳ Ｐゴシック" charset="0"/>
                <a:cs typeface="ＭＳ Ｐゴシック" charset="0"/>
              </a:defRPr>
            </a:lvl3pPr>
            <a:lvl4pPr algn="ctr" defTabSz="457200" rtl="0" eaLnBrk="1" fontAlgn="base" hangingPunct="1">
              <a:spcBef>
                <a:spcPct val="0"/>
              </a:spcBef>
              <a:spcAft>
                <a:spcPct val="0"/>
              </a:spcAft>
              <a:defRPr sz="4400">
                <a:solidFill>
                  <a:schemeClr val="tx1"/>
                </a:solidFill>
                <a:latin typeface="Calibri" pitchFamily="34" charset="0"/>
                <a:ea typeface="ＭＳ Ｐゴシック" charset="0"/>
                <a:cs typeface="ＭＳ Ｐゴシック" charset="0"/>
              </a:defRPr>
            </a:lvl4pPr>
            <a:lvl5pPr algn="ctr" defTabSz="457200" rtl="0" eaLnBrk="1" fontAlgn="base" hangingPunct="1">
              <a:spcBef>
                <a:spcPct val="0"/>
              </a:spcBef>
              <a:spcAft>
                <a:spcPct val="0"/>
              </a:spcAft>
              <a:defRPr sz="4400">
                <a:solidFill>
                  <a:schemeClr val="tx1"/>
                </a:solidFill>
                <a:latin typeface="Calibri" pitchFamily="34" charset="0"/>
                <a:ea typeface="ＭＳ Ｐゴシック" charset="0"/>
                <a:cs typeface="ＭＳ Ｐゴシック" charset="0"/>
              </a:defRPr>
            </a:lvl5pPr>
            <a:lvl6pPr marL="457200" algn="ctr" defTabSz="457200" rtl="0" eaLnBrk="1" fontAlgn="base" hangingPunct="1">
              <a:spcBef>
                <a:spcPct val="0"/>
              </a:spcBef>
              <a:spcAft>
                <a:spcPct val="0"/>
              </a:spcAft>
              <a:defRPr sz="4400">
                <a:solidFill>
                  <a:schemeClr val="tx1"/>
                </a:solidFill>
                <a:latin typeface="Calibri" pitchFamily="34" charset="0"/>
              </a:defRPr>
            </a:lvl6pPr>
            <a:lvl7pPr marL="914400" algn="ctr" defTabSz="457200" rtl="0" eaLnBrk="1" fontAlgn="base" hangingPunct="1">
              <a:spcBef>
                <a:spcPct val="0"/>
              </a:spcBef>
              <a:spcAft>
                <a:spcPct val="0"/>
              </a:spcAft>
              <a:defRPr sz="4400">
                <a:solidFill>
                  <a:schemeClr val="tx1"/>
                </a:solidFill>
                <a:latin typeface="Calibri" pitchFamily="34" charset="0"/>
              </a:defRPr>
            </a:lvl7pPr>
            <a:lvl8pPr marL="1371600" algn="ctr" defTabSz="457200" rtl="0" eaLnBrk="1" fontAlgn="base" hangingPunct="1">
              <a:spcBef>
                <a:spcPct val="0"/>
              </a:spcBef>
              <a:spcAft>
                <a:spcPct val="0"/>
              </a:spcAft>
              <a:defRPr sz="4400">
                <a:solidFill>
                  <a:schemeClr val="tx1"/>
                </a:solidFill>
                <a:latin typeface="Calibri" pitchFamily="34" charset="0"/>
              </a:defRPr>
            </a:lvl8pPr>
            <a:lvl9pPr marL="1828800" algn="ctr" defTabSz="457200" rtl="0" eaLnBrk="1" fontAlgn="base" hangingPunct="1">
              <a:spcBef>
                <a:spcPct val="0"/>
              </a:spcBef>
              <a:spcAft>
                <a:spcPct val="0"/>
              </a:spcAft>
              <a:defRPr sz="4400">
                <a:solidFill>
                  <a:schemeClr val="tx1"/>
                </a:solidFill>
                <a:latin typeface="Calibri" pitchFamily="34" charset="0"/>
              </a:defRPr>
            </a:lvl9pPr>
          </a:lstStyle>
          <a:p>
            <a:pPr>
              <a:defRPr/>
            </a:pPr>
            <a:r>
              <a:rPr lang="fr-FR" sz="2400" dirty="0"/>
              <a:t>Un enseignement progressif</a:t>
            </a:r>
            <a:br>
              <a:rPr lang="fr-FR" sz="2400" dirty="0"/>
            </a:br>
            <a:br>
              <a:rPr lang="fr-FR" sz="2400" dirty="0"/>
            </a:br>
            <a:br>
              <a:rPr lang="fr-FR" sz="2400" dirty="0"/>
            </a:br>
            <a:br>
              <a:rPr lang="fr-FR" sz="2400" dirty="0"/>
            </a:br>
            <a:br>
              <a:rPr lang="fr-FR" sz="2400" dirty="0"/>
            </a:br>
            <a:endParaRPr lang="fr-FR" sz="2400" dirty="0"/>
          </a:p>
        </p:txBody>
      </p:sp>
    </p:spTree>
    <p:extLst>
      <p:ext uri="{BB962C8B-B14F-4D97-AF65-F5344CB8AC3E}">
        <p14:creationId xmlns:p14="http://schemas.microsoft.com/office/powerpoint/2010/main" val="989157751"/>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2685744" y="346190"/>
            <a:ext cx="2558285" cy="601261"/>
          </a:xfrm>
        </p:spPr>
        <p:txBody>
          <a:bodyPr/>
          <a:lstStyle/>
          <a:p>
            <a:pPr eaLnBrk="1" hangingPunct="1">
              <a:defRPr/>
            </a:pPr>
            <a:r>
              <a:rPr lang="fr-FR" sz="2400" dirty="0"/>
              <a:t>AU  cycle  4 </a:t>
            </a:r>
            <a:br>
              <a:rPr lang="fr-FR" sz="2400" dirty="0"/>
            </a:br>
            <a:br>
              <a:rPr lang="fr-FR" sz="2400" dirty="0"/>
            </a:br>
            <a:br>
              <a:rPr lang="fr-FR" sz="2400" dirty="0"/>
            </a:br>
            <a:br>
              <a:rPr lang="fr-FR" sz="2400" dirty="0"/>
            </a:br>
            <a:br>
              <a:rPr lang="fr-FR" sz="2400" dirty="0"/>
            </a:br>
            <a:br>
              <a:rPr lang="fr-FR" sz="2400" dirty="0"/>
            </a:br>
            <a:br>
              <a:rPr lang="fr-FR" sz="2400" dirty="0"/>
            </a:br>
            <a:endParaRPr lang="fr-FR" sz="2400" dirty="0"/>
          </a:p>
        </p:txBody>
      </p:sp>
      <p:sp>
        <p:nvSpPr>
          <p:cNvPr id="3" name="ZoneTexte 2"/>
          <p:cNvSpPr txBox="1"/>
          <p:nvPr/>
        </p:nvSpPr>
        <p:spPr>
          <a:xfrm>
            <a:off x="1024569" y="1167788"/>
            <a:ext cx="4759287" cy="369332"/>
          </a:xfrm>
          <a:prstGeom prst="rect">
            <a:avLst/>
          </a:prstGeom>
          <a:noFill/>
        </p:spPr>
        <p:txBody>
          <a:bodyPr wrap="square" rtlCol="0">
            <a:spAutoFit/>
          </a:bodyPr>
          <a:lstStyle/>
          <a:p>
            <a:r>
              <a:rPr lang="fr-FR" dirty="0"/>
              <a:t>Activité possible  en 5</a:t>
            </a:r>
            <a:r>
              <a:rPr lang="fr-FR" baseline="30000" dirty="0"/>
              <a:t>ème</a:t>
            </a:r>
            <a:r>
              <a:rPr lang="fr-FR" dirty="0"/>
              <a:t> :</a:t>
            </a:r>
          </a:p>
        </p:txBody>
      </p:sp>
      <p:sp>
        <p:nvSpPr>
          <p:cNvPr id="8" name="ZoneTexte 7"/>
          <p:cNvSpPr txBox="1"/>
          <p:nvPr/>
        </p:nvSpPr>
        <p:spPr>
          <a:xfrm>
            <a:off x="1333040" y="2677201"/>
            <a:ext cx="7491469" cy="2308324"/>
          </a:xfrm>
          <a:prstGeom prst="rect">
            <a:avLst/>
          </a:prstGeom>
          <a:noFill/>
        </p:spPr>
        <p:txBody>
          <a:bodyPr wrap="square" rtlCol="0">
            <a:spAutoFit/>
          </a:bodyPr>
          <a:lstStyle/>
          <a:p>
            <a:r>
              <a:rPr lang="fr-FR" dirty="0"/>
              <a:t> Simuler </a:t>
            </a:r>
            <a:r>
              <a:rPr lang="fr-FR" u="sng" dirty="0"/>
              <a:t>virtuellement</a:t>
            </a:r>
            <a:r>
              <a:rPr lang="fr-FR" dirty="0"/>
              <a:t> l'éclairage d'un appartement (maquette SH3D)</a:t>
            </a:r>
          </a:p>
          <a:p>
            <a:r>
              <a:rPr lang="fr-FR" dirty="0"/>
              <a:t>- avec les flèches du clavier</a:t>
            </a:r>
          </a:p>
          <a:p>
            <a:r>
              <a:rPr lang="fr-FR" dirty="0"/>
              <a:t>- en pointant et cliquant sur un lutin (bouton poussoir)</a:t>
            </a:r>
          </a:p>
          <a:p>
            <a:r>
              <a:rPr lang="fr-FR" dirty="0"/>
              <a:t>Puis on fait le lien avec la maquette réelle de l’appartement et on pilote l'éclairage de cette maquette depuis la maquette virtuelle avec un lutin </a:t>
            </a:r>
          </a:p>
          <a:p>
            <a:endParaRPr lang="fr-FR" dirty="0"/>
          </a:p>
          <a:p>
            <a:pPr marL="285750" indent="-285750">
              <a:buFontTx/>
              <a:buChar char="-"/>
            </a:pPr>
            <a:endParaRPr lang="fr-FR" dirty="0"/>
          </a:p>
          <a:p>
            <a:pPr marL="285750" indent="-285750">
              <a:buFontTx/>
              <a:buChar char="-"/>
            </a:pPr>
            <a:endParaRPr lang="fr-FR" dirty="0"/>
          </a:p>
        </p:txBody>
      </p:sp>
      <p:sp>
        <p:nvSpPr>
          <p:cNvPr id="9" name="ZoneTexte 8"/>
          <p:cNvSpPr txBox="1"/>
          <p:nvPr/>
        </p:nvSpPr>
        <p:spPr>
          <a:xfrm>
            <a:off x="1057620" y="4461298"/>
            <a:ext cx="7579605" cy="1477328"/>
          </a:xfrm>
          <a:prstGeom prst="rect">
            <a:avLst/>
          </a:prstGeom>
          <a:noFill/>
        </p:spPr>
        <p:txBody>
          <a:bodyPr wrap="square" rtlCol="0">
            <a:spAutoFit/>
          </a:bodyPr>
          <a:lstStyle/>
          <a:p>
            <a:endParaRPr lang="fr-FR" dirty="0"/>
          </a:p>
          <a:p>
            <a:endParaRPr lang="fr-FR" dirty="0"/>
          </a:p>
          <a:p>
            <a:r>
              <a:rPr lang="fr-FR" dirty="0"/>
              <a:t>Les points qui peuvent être travaillés : comparaison de structure (nombre de blocs, structures complexes), introduction de la notion de variable, annoter/commenter le programme, expliciter ses choix simples</a:t>
            </a:r>
          </a:p>
        </p:txBody>
      </p:sp>
      <p:pic>
        <p:nvPicPr>
          <p:cNvPr id="4098" name="Picture 2"/>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3898096" y="815258"/>
            <a:ext cx="4926414" cy="18288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21947968"/>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2685744" y="346190"/>
            <a:ext cx="2558285" cy="601261"/>
          </a:xfrm>
        </p:spPr>
        <p:txBody>
          <a:bodyPr/>
          <a:lstStyle/>
          <a:p>
            <a:pPr eaLnBrk="1" hangingPunct="1">
              <a:defRPr/>
            </a:pPr>
            <a:r>
              <a:rPr lang="fr-FR" sz="2400" dirty="0"/>
              <a:t>AU  cycle  4 </a:t>
            </a:r>
            <a:br>
              <a:rPr lang="fr-FR" sz="2400" dirty="0"/>
            </a:br>
            <a:br>
              <a:rPr lang="fr-FR" sz="2400" dirty="0"/>
            </a:br>
            <a:br>
              <a:rPr lang="fr-FR" sz="2400" dirty="0"/>
            </a:br>
            <a:br>
              <a:rPr lang="fr-FR" sz="2400" dirty="0"/>
            </a:br>
            <a:br>
              <a:rPr lang="fr-FR" sz="2400" dirty="0"/>
            </a:br>
            <a:br>
              <a:rPr lang="fr-FR" sz="2400" dirty="0"/>
            </a:br>
            <a:br>
              <a:rPr lang="fr-FR" sz="2400" dirty="0"/>
            </a:br>
            <a:endParaRPr lang="fr-FR" sz="2400" dirty="0"/>
          </a:p>
        </p:txBody>
      </p:sp>
      <p:sp>
        <p:nvSpPr>
          <p:cNvPr id="3" name="ZoneTexte 2"/>
          <p:cNvSpPr txBox="1"/>
          <p:nvPr/>
        </p:nvSpPr>
        <p:spPr>
          <a:xfrm>
            <a:off x="1024569" y="1167788"/>
            <a:ext cx="4759287" cy="369332"/>
          </a:xfrm>
          <a:prstGeom prst="rect">
            <a:avLst/>
          </a:prstGeom>
          <a:noFill/>
        </p:spPr>
        <p:txBody>
          <a:bodyPr wrap="square" rtlCol="0">
            <a:spAutoFit/>
          </a:bodyPr>
          <a:lstStyle/>
          <a:p>
            <a:r>
              <a:rPr lang="fr-FR" dirty="0"/>
              <a:t>Activité possible  en 4</a:t>
            </a:r>
            <a:r>
              <a:rPr lang="fr-FR" baseline="30000" dirty="0"/>
              <a:t>ème</a:t>
            </a:r>
            <a:r>
              <a:rPr lang="fr-FR" dirty="0"/>
              <a:t> :</a:t>
            </a:r>
          </a:p>
        </p:txBody>
      </p:sp>
      <p:sp>
        <p:nvSpPr>
          <p:cNvPr id="8" name="ZoneTexte 7"/>
          <p:cNvSpPr txBox="1"/>
          <p:nvPr/>
        </p:nvSpPr>
        <p:spPr>
          <a:xfrm>
            <a:off x="3106999" y="2981336"/>
            <a:ext cx="5926587" cy="923330"/>
          </a:xfrm>
          <a:prstGeom prst="rect">
            <a:avLst/>
          </a:prstGeom>
          <a:noFill/>
        </p:spPr>
        <p:txBody>
          <a:bodyPr wrap="square" rtlCol="0">
            <a:spAutoFit/>
          </a:bodyPr>
          <a:lstStyle/>
          <a:p>
            <a:r>
              <a:rPr lang="fr-FR" dirty="0"/>
              <a:t> </a:t>
            </a:r>
          </a:p>
          <a:p>
            <a:endParaRPr lang="fr-FR" dirty="0"/>
          </a:p>
          <a:p>
            <a:r>
              <a:rPr lang="fr-FR" dirty="0"/>
              <a:t>Piloter des systèmes réels</a:t>
            </a:r>
          </a:p>
        </p:txBody>
      </p:sp>
      <p:sp>
        <p:nvSpPr>
          <p:cNvPr id="9" name="ZoneTexte 8"/>
          <p:cNvSpPr txBox="1"/>
          <p:nvPr/>
        </p:nvSpPr>
        <p:spPr>
          <a:xfrm>
            <a:off x="1333039" y="4847422"/>
            <a:ext cx="7579605" cy="1200329"/>
          </a:xfrm>
          <a:prstGeom prst="rect">
            <a:avLst/>
          </a:prstGeom>
          <a:noFill/>
        </p:spPr>
        <p:txBody>
          <a:bodyPr wrap="square" rtlCol="0">
            <a:spAutoFit/>
          </a:bodyPr>
          <a:lstStyle/>
          <a:p>
            <a:r>
              <a:rPr lang="fr-FR" dirty="0"/>
              <a:t>Les points qui peuvent être travaillés : décomposition en problèmes, annoter/commenter le programme, expliciter ses choix simples, comptage, capteurs, boucle «  tant que faire », déclenchement par un évènement extérieur, variables</a:t>
            </a:r>
          </a:p>
        </p:txBody>
      </p:sp>
      <p:pic>
        <p:nvPicPr>
          <p:cNvPr id="5122" name="Picture 2"/>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039748" y="947451"/>
            <a:ext cx="4456113" cy="2495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5754085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2685744" y="346190"/>
            <a:ext cx="2558285" cy="601261"/>
          </a:xfrm>
        </p:spPr>
        <p:txBody>
          <a:bodyPr/>
          <a:lstStyle/>
          <a:p>
            <a:pPr eaLnBrk="1" hangingPunct="1">
              <a:defRPr/>
            </a:pPr>
            <a:r>
              <a:rPr lang="fr-FR" sz="2400" dirty="0"/>
              <a:t>AU  cycle  4 </a:t>
            </a:r>
            <a:br>
              <a:rPr lang="fr-FR" sz="2400" dirty="0"/>
            </a:br>
            <a:br>
              <a:rPr lang="fr-FR" sz="2400" dirty="0"/>
            </a:br>
            <a:br>
              <a:rPr lang="fr-FR" sz="2400" dirty="0"/>
            </a:br>
            <a:br>
              <a:rPr lang="fr-FR" sz="2400" dirty="0"/>
            </a:br>
            <a:br>
              <a:rPr lang="fr-FR" sz="2400" dirty="0"/>
            </a:br>
            <a:br>
              <a:rPr lang="fr-FR" sz="2400" dirty="0"/>
            </a:br>
            <a:br>
              <a:rPr lang="fr-FR" sz="2400" dirty="0"/>
            </a:br>
            <a:endParaRPr lang="fr-FR" sz="2400" dirty="0"/>
          </a:p>
        </p:txBody>
      </p:sp>
      <p:sp>
        <p:nvSpPr>
          <p:cNvPr id="3" name="ZoneTexte 2"/>
          <p:cNvSpPr txBox="1"/>
          <p:nvPr/>
        </p:nvSpPr>
        <p:spPr>
          <a:xfrm>
            <a:off x="1024569" y="1167788"/>
            <a:ext cx="4759287" cy="369332"/>
          </a:xfrm>
          <a:prstGeom prst="rect">
            <a:avLst/>
          </a:prstGeom>
          <a:noFill/>
        </p:spPr>
        <p:txBody>
          <a:bodyPr wrap="square" rtlCol="0">
            <a:spAutoFit/>
          </a:bodyPr>
          <a:lstStyle/>
          <a:p>
            <a:r>
              <a:rPr lang="fr-FR" dirty="0"/>
              <a:t>Activité possible  en 3</a:t>
            </a:r>
            <a:r>
              <a:rPr lang="fr-FR" baseline="30000" dirty="0"/>
              <a:t>ème</a:t>
            </a:r>
            <a:r>
              <a:rPr lang="fr-FR" dirty="0"/>
              <a:t> :</a:t>
            </a:r>
          </a:p>
        </p:txBody>
      </p:sp>
      <p:sp>
        <p:nvSpPr>
          <p:cNvPr id="8" name="ZoneTexte 7"/>
          <p:cNvSpPr txBox="1"/>
          <p:nvPr/>
        </p:nvSpPr>
        <p:spPr>
          <a:xfrm>
            <a:off x="2685744" y="3833442"/>
            <a:ext cx="5926587" cy="1200329"/>
          </a:xfrm>
          <a:prstGeom prst="rect">
            <a:avLst/>
          </a:prstGeom>
          <a:noFill/>
        </p:spPr>
        <p:txBody>
          <a:bodyPr wrap="square" rtlCol="0">
            <a:spAutoFit/>
          </a:bodyPr>
          <a:lstStyle/>
          <a:p>
            <a:r>
              <a:rPr lang="fr-FR" dirty="0"/>
              <a:t> </a:t>
            </a:r>
          </a:p>
          <a:p>
            <a:endParaRPr lang="fr-FR" dirty="0"/>
          </a:p>
          <a:p>
            <a:r>
              <a:rPr lang="fr-FR" dirty="0"/>
              <a:t>Piloter des objets connectés sans fil ( </a:t>
            </a:r>
            <a:r>
              <a:rPr lang="fr-FR" dirty="0" err="1"/>
              <a:t>Appinventor</a:t>
            </a:r>
            <a:r>
              <a:rPr lang="fr-FR" dirty="0"/>
              <a:t>)</a:t>
            </a:r>
          </a:p>
          <a:p>
            <a:r>
              <a:rPr lang="fr-FR" dirty="0"/>
              <a:t>Réalité virtuelle; ( </a:t>
            </a:r>
            <a:r>
              <a:rPr lang="fr-FR" dirty="0" err="1"/>
              <a:t>Unity</a:t>
            </a:r>
            <a:r>
              <a:rPr lang="fr-FR" dirty="0"/>
              <a:t> 3D)  Systèmes embarqués</a:t>
            </a:r>
          </a:p>
        </p:txBody>
      </p:sp>
      <p:pic>
        <p:nvPicPr>
          <p:cNvPr id="6146" name="Picture 2"/>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3632319" y="1791514"/>
            <a:ext cx="1566560" cy="231910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pic>
        <p:nvPicPr>
          <p:cNvPr id="6148" name="Picture 4"/>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516810" y="1246223"/>
            <a:ext cx="3591767" cy="286439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3336324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sz="3600" dirty="0"/>
              <a:t>De l’ancien au nouveau programme</a:t>
            </a:r>
          </a:p>
        </p:txBody>
      </p:sp>
      <p:sp>
        <p:nvSpPr>
          <p:cNvPr id="5" name="Espace réservé du contenu 4"/>
          <p:cNvSpPr>
            <a:spLocks noGrp="1"/>
          </p:cNvSpPr>
          <p:nvPr>
            <p:ph idx="1"/>
          </p:nvPr>
        </p:nvSpPr>
        <p:spPr>
          <a:xfrm>
            <a:off x="88136" y="973201"/>
            <a:ext cx="8978746" cy="5894920"/>
          </a:xfrm>
        </p:spPr>
        <p:txBody>
          <a:bodyPr/>
          <a:lstStyle/>
          <a:p>
            <a:r>
              <a:rPr lang="fr-FR" dirty="0"/>
              <a:t>Plus de thématiques imposées par année</a:t>
            </a:r>
          </a:p>
          <a:p>
            <a:pPr lvl="2"/>
            <a:r>
              <a:rPr lang="fr-FR" strike="sngStrike" dirty="0"/>
              <a:t>Transports, Habitat et ouvrages, Confort et domotique</a:t>
            </a:r>
          </a:p>
          <a:p>
            <a:r>
              <a:rPr lang="fr-FR" dirty="0"/>
              <a:t>Cycle 3</a:t>
            </a:r>
          </a:p>
          <a:p>
            <a:pPr lvl="1"/>
            <a:r>
              <a:rPr lang="fr-FR" dirty="0"/>
              <a:t>Un enseignement de sciences et technologie (4h en 6</a:t>
            </a:r>
            <a:r>
              <a:rPr lang="fr-FR" baseline="30000" dirty="0"/>
              <a:t>ème</a:t>
            </a:r>
            <a:r>
              <a:rPr lang="fr-FR" dirty="0"/>
              <a:t> ) liant les SPC, SVT et la Technologie</a:t>
            </a:r>
          </a:p>
          <a:p>
            <a:pPr lvl="1"/>
            <a:r>
              <a:rPr lang="fr-FR" dirty="0">
                <a:solidFill>
                  <a:prstClr val="black"/>
                </a:solidFill>
              </a:rPr>
              <a:t>C’est un enseignement global et avec une cohérence globale </a:t>
            </a:r>
          </a:p>
          <a:p>
            <a:pPr lvl="1"/>
            <a:r>
              <a:rPr lang="fr-FR" dirty="0">
                <a:solidFill>
                  <a:prstClr val="black"/>
                </a:solidFill>
              </a:rPr>
              <a:t>Ce n’est pas une juxtaposition d’enseignements</a:t>
            </a:r>
          </a:p>
          <a:p>
            <a:r>
              <a:rPr lang="fr-FR" dirty="0"/>
              <a:t>Cycle 4</a:t>
            </a:r>
          </a:p>
          <a:p>
            <a:pPr lvl="1"/>
            <a:r>
              <a:rPr lang="fr-FR" dirty="0">
                <a:solidFill>
                  <a:prstClr val="black"/>
                </a:solidFill>
              </a:rPr>
              <a:t>3 grands thèmes à reprendre chaque année avec des démarches associées (au lieu de 6 approches qui étaient enrichies au cours des 3 années)</a:t>
            </a:r>
          </a:p>
          <a:p>
            <a:endParaRPr lang="fr-FR" dirty="0"/>
          </a:p>
          <a:p>
            <a:pPr lvl="1"/>
            <a:endParaRPr lang="fr-FR" dirty="0"/>
          </a:p>
          <a:p>
            <a:pPr lvl="2"/>
            <a:endParaRPr lang="fr-FR" dirty="0"/>
          </a:p>
        </p:txBody>
      </p:sp>
    </p:spTree>
    <p:extLst>
      <p:ext uri="{BB962C8B-B14F-4D97-AF65-F5344CB8AC3E}">
        <p14:creationId xmlns:p14="http://schemas.microsoft.com/office/powerpoint/2010/main" val="162058894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NUM" val="1"/>
</p:tagLst>
</file>

<file path=ppt/tags/tag2.xml><?xml version="1.0" encoding="utf-8"?>
<p:tagLst xmlns:a="http://schemas.openxmlformats.org/drawingml/2006/main" xmlns:r="http://schemas.openxmlformats.org/officeDocument/2006/relationships" xmlns:p="http://schemas.openxmlformats.org/presentationml/2006/main">
  <p:tag name="NUM" val="2"/>
</p:tagLst>
</file>

<file path=ppt/tags/tag3.xml><?xml version="1.0" encoding="utf-8"?>
<p:tagLst xmlns:a="http://schemas.openxmlformats.org/drawingml/2006/main" xmlns:r="http://schemas.openxmlformats.org/officeDocument/2006/relationships" xmlns:p="http://schemas.openxmlformats.org/presentationml/2006/main">
  <p:tag name="NUM" val="3"/>
</p:tagLst>
</file>

<file path=ppt/tags/tag4.xml><?xml version="1.0" encoding="utf-8"?>
<p:tagLst xmlns:a="http://schemas.openxmlformats.org/drawingml/2006/main" xmlns:r="http://schemas.openxmlformats.org/officeDocument/2006/relationships" xmlns:p="http://schemas.openxmlformats.org/presentationml/2006/main">
  <p:tag name="NUM" val="4"/>
</p:tagLst>
</file>

<file path=ppt/tags/tag5.xml><?xml version="1.0" encoding="utf-8"?>
<p:tagLst xmlns:a="http://schemas.openxmlformats.org/drawingml/2006/main" xmlns:r="http://schemas.openxmlformats.org/officeDocument/2006/relationships" xmlns:p="http://schemas.openxmlformats.org/presentationml/2006/main">
  <p:tag name="NUM" val="1"/>
</p:tagLst>
</file>

<file path=ppt/tags/tag6.xml><?xml version="1.0" encoding="utf-8"?>
<p:tagLst xmlns:a="http://schemas.openxmlformats.org/drawingml/2006/main" xmlns:r="http://schemas.openxmlformats.org/officeDocument/2006/relationships" xmlns:p="http://schemas.openxmlformats.org/presentationml/2006/main">
  <p:tag name="NUM" val="7"/>
</p:tagLst>
</file>

<file path=ppt/tags/tag7.xml><?xml version="1.0" encoding="utf-8"?>
<p:tagLst xmlns:a="http://schemas.openxmlformats.org/drawingml/2006/main" xmlns:r="http://schemas.openxmlformats.org/officeDocument/2006/relationships" xmlns:p="http://schemas.openxmlformats.org/presentationml/2006/main">
  <p:tag name="NUM" val="2"/>
</p:tagLst>
</file>

<file path=ppt/tags/tag8.xml><?xml version="1.0" encoding="utf-8"?>
<p:tagLst xmlns:a="http://schemas.openxmlformats.org/drawingml/2006/main" xmlns:r="http://schemas.openxmlformats.org/officeDocument/2006/relationships" xmlns:p="http://schemas.openxmlformats.org/presentationml/2006/main">
  <p:tag name="NUM" val="6"/>
</p:tagLst>
</file>

<file path=ppt/theme/theme1.xml><?xml version="1.0" encoding="utf-8"?>
<a:theme xmlns:a="http://schemas.openxmlformats.org/drawingml/2006/main" name="Academie_nantes">
  <a:themeElements>
    <a:clrScheme name="Bureau">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Thème Office">
  <a:themeElements>
    <a:clrScheme name="Bureau">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Angles</Template>
  <TotalTime>1774</TotalTime>
  <Words>16903</Words>
  <Application>Microsoft Office PowerPoint</Application>
  <PresentationFormat>Affichage à l'écran (4:3)</PresentationFormat>
  <Paragraphs>8378</Paragraphs>
  <Slides>89</Slides>
  <Notes>7</Notes>
  <HiddenSlides>0</HiddenSlides>
  <MMClips>0</MMClips>
  <ScaleCrop>false</ScaleCrop>
  <HeadingPairs>
    <vt:vector size="6" baseType="variant">
      <vt:variant>
        <vt:lpstr>Polices utilisées</vt:lpstr>
      </vt:variant>
      <vt:variant>
        <vt:i4>7</vt:i4>
      </vt:variant>
      <vt:variant>
        <vt:lpstr>Thème</vt:lpstr>
      </vt:variant>
      <vt:variant>
        <vt:i4>1</vt:i4>
      </vt:variant>
      <vt:variant>
        <vt:lpstr>Titres des diapositives</vt:lpstr>
      </vt:variant>
      <vt:variant>
        <vt:i4>89</vt:i4>
      </vt:variant>
    </vt:vector>
  </HeadingPairs>
  <TitlesOfParts>
    <vt:vector size="97" baseType="lpstr">
      <vt:lpstr>MS Mincho</vt:lpstr>
      <vt:lpstr>ＭＳ Ｐゴシック</vt:lpstr>
      <vt:lpstr>Arial</vt:lpstr>
      <vt:lpstr>Calibri</vt:lpstr>
      <vt:lpstr>DINPro-Regular</vt:lpstr>
      <vt:lpstr>Times New Roman</vt:lpstr>
      <vt:lpstr>Wingdings</vt:lpstr>
      <vt:lpstr>Academie_nantes</vt:lpstr>
      <vt:lpstr>Rénovation des programmes de technologie au collège 1ère partie</vt:lpstr>
      <vt:lpstr>Plan de l’exposé</vt:lpstr>
      <vt:lpstr>1. Esprit et structure du programme </vt:lpstr>
      <vt:lpstr>L’organisation du programme en cycles</vt:lpstr>
      <vt:lpstr>La technologie au collège</vt:lpstr>
      <vt:lpstr>Les trois dimensions de la technologie de l’école au post-bac</vt:lpstr>
      <vt:lpstr>L’étude des objets techniques et des services :  3 dimensions à explorer tous les ans pendant trois ans </vt:lpstr>
      <vt:lpstr>De l’ancien au nouveau programme</vt:lpstr>
      <vt:lpstr>De l’ancien au nouveau programme</vt:lpstr>
      <vt:lpstr>De l’ancien au nouveau programme</vt:lpstr>
      <vt:lpstr>De l’ancien au nouveau programme</vt:lpstr>
      <vt:lpstr>Présentation PowerPoint</vt:lpstr>
      <vt:lpstr>2. L’enseignement de Sciences et Technologie en 6ème</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3. Progression sur le cycle 4</vt:lpstr>
      <vt:lpstr>Progression en cycle 4</vt:lpstr>
      <vt:lpstr>COMMENT CONSTRUIRE UNE PROGRESSION en cycle 4 ?</vt:lpstr>
      <vt:lpstr>LES DOMAINES DU SOCLE  entrée en vigueur en septembre 2016</vt:lpstr>
      <vt:lpstr>LES THÉMATIQUES PROPRES À LA TECHNOLOGIE</vt:lpstr>
      <vt:lpstr>Présentation PowerPoint</vt:lpstr>
      <vt:lpstr>CONCEVOIR UNE PROGRESSION : L’UTILISATION DE TABLEAUX DE BORD</vt:lpstr>
      <vt:lpstr>CONCEVOIR UNE PROGRESSION : L’UTILISATION DE TABLEAUX DE BORD</vt:lpstr>
      <vt:lpstr>Outil d'aide à l'élaboration de progression pédagogique en technologie (format Excel) </vt:lpstr>
      <vt:lpstr>Outil d'aide à l'élaboration de progression pédagogique en technologie (format Excel) </vt:lpstr>
      <vt:lpstr>Outil d'aide à l'élaboration de progression pédagogique en technologie (format Excel) </vt:lpstr>
      <vt:lpstr>LE LIEN ENTRE LES COMPÉTENCES DU SOCLE ET LES THÉMATIQUES</vt:lpstr>
      <vt:lpstr>ZOOM SUR : LES SYSTÈMES NATURELS ET LES SYSTÈMES TECHNIQUES</vt:lpstr>
      <vt:lpstr>LES THÉMATIQUES: LIEN ENTRE COMPÉTENCES ET CONNAISSANCES</vt:lpstr>
      <vt:lpstr>REPÈRES DE PROGRESSIVITÉ POUR LA THÉMATIQUE DESIGN CRÉATIVITÉ ET INNOVATION</vt:lpstr>
      <vt:lpstr>DES THÈMES DE SÉQUENCE QUI PEUVENT ÊTRE RÉ-EXPLOITÉS</vt:lpstr>
      <vt:lpstr>THÈME DE SÉQUENCE ET PROBLÉMATIQUES PROPOSÉES</vt:lpstr>
      <vt:lpstr>LIEN ENTRE LES PROBLÉMATIQUES PROPOSÉES ET LES COMPÉTENCES </vt:lpstr>
      <vt:lpstr>ETABLIR LA PROGRESSION SUR LA TOTALITÉ DU CYCLE</vt:lpstr>
      <vt:lpstr>ETABLIR LA PROGRESSION SUR LA TOTALITÉ DU CYCLE</vt:lpstr>
      <vt:lpstr>ETABLIR LA PROGRESSION SUR LA TOTALITÉ DU CYCLE</vt:lpstr>
      <vt:lpstr>ETABLIR LA PROGRESSION SUR LA TOTALITÉ DU CYCLE</vt:lpstr>
      <vt:lpstr>UN EXEMPLE DE L’ OCCURRENCE SPIRALAIRE</vt:lpstr>
      <vt:lpstr>QUE GARDE T’ON DU PASSÉ ?  </vt:lpstr>
      <vt:lpstr>QUE GARDE T’ON DU PASSÉ ?  </vt:lpstr>
      <vt:lpstr>LES EPI ET L’AP: pourquoi ? </vt:lpstr>
      <vt:lpstr>LES EPI ET L’AP: pourquoi ? </vt:lpstr>
      <vt:lpstr>LES EPI ET L’AP: pourquoi ? </vt:lpstr>
      <vt:lpstr>LES EPI ET L’AP: pourquoi ? </vt:lpstr>
      <vt:lpstr>LES EPI: créer du lien et du sens - construire le cadre</vt:lpstr>
      <vt:lpstr>LES EPI: créer du lien et du sens - construire le cadre</vt:lpstr>
      <vt:lpstr>LES EPI: créer du lien et du sens - construire le cadre</vt:lpstr>
      <vt:lpstr>LES EPI: créer du lien et du sens - construire le cadre</vt:lpstr>
      <vt:lpstr>L’ AP: un préalable le diagnostic</vt:lpstr>
      <vt:lpstr>L’ AP: des apports méthodologiques et la résolution des points durs</vt:lpstr>
      <vt:lpstr>L’ AP: des apports méthodologiques et la résolution des points durs</vt:lpstr>
      <vt:lpstr>L’ AP: des apports méthodologiques et la résolution des points durs</vt:lpstr>
      <vt:lpstr>LES APPORTS MÉTHODOLOGIQUES</vt:lpstr>
      <vt:lpstr>LES APPORTS MÉTHODOLOGIQUES</vt:lpstr>
      <vt:lpstr>LES APPORTS MÉTHODOLOGIQUES</vt:lpstr>
      <vt:lpstr>LES APPORTS MÉTHODOLOGIQUES</vt:lpstr>
      <vt:lpstr>Le traitement des points durs</vt:lpstr>
      <vt:lpstr>La place de la technologie dans les EPI</vt:lpstr>
      <vt:lpstr>La techno et les EPI</vt:lpstr>
      <vt:lpstr>La techno et les EPI</vt:lpstr>
      <vt:lpstr>La techno et les EPI</vt:lpstr>
      <vt:lpstr>La techno et les EPI</vt:lpstr>
      <vt:lpstr>La techno et les EPI</vt:lpstr>
      <vt:lpstr>La techno et les EPI</vt:lpstr>
      <vt:lpstr>La techno et les EPI</vt:lpstr>
      <vt:lpstr>L’ ACCOMPAGNEMENT DES ÉLÈVES DANS LEURS APPRENTISSAGES</vt:lpstr>
      <vt:lpstr>L’ ACCOMPAGNEMENT DES ÉLÈVES DANS LEURS APPRENTISSAGES</vt:lpstr>
      <vt:lpstr>Présentation PowerPoint</vt:lpstr>
      <vt:lpstr>L’ACCOMPAGNEMENT DES ÉLÈVES DANS LEURS APPRENTISSAGES</vt:lpstr>
      <vt:lpstr>Place des mini-projets</vt:lpstr>
      <vt:lpstr>4. Enseignement d’informatique</vt:lpstr>
      <vt:lpstr> Les Mathématiques et la Technologie   Besoin de mise en relation des 2 disciplines Les enseignants doivent avoir des actions coordonnées   En Technologie  L’enseignement ne doit pas être « hors sol » mais en lien avec les réalités technologiques</vt:lpstr>
      <vt:lpstr>AU  cycle  3      </vt:lpstr>
      <vt:lpstr>AU  cycle  3        </vt:lpstr>
      <vt:lpstr>AU cycle 4   </vt:lpstr>
      <vt:lpstr>AU  cycle  4      </vt:lpstr>
      <vt:lpstr>Un enseignement progressif     </vt:lpstr>
      <vt:lpstr>Présentation PowerPoint</vt:lpstr>
      <vt:lpstr>AU  cycle  4        </vt:lpstr>
      <vt:lpstr>AU  cycle  4        </vt:lpstr>
      <vt:lpstr>AU  cycle  4        </vt:lpstr>
    </vt:vector>
  </TitlesOfParts>
  <Company>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Diapositive 1</dc:title>
  <dc:creator>rectorat</dc:creator>
  <cp:lastModifiedBy>Sébastien Canet</cp:lastModifiedBy>
  <cp:revision>119</cp:revision>
  <dcterms:created xsi:type="dcterms:W3CDTF">2014-04-11T08:29:59Z</dcterms:created>
  <dcterms:modified xsi:type="dcterms:W3CDTF">2016-07-14T22:16:51Z</dcterms:modified>
</cp:coreProperties>
</file>