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278" r:id="rId2"/>
    <p:sldId id="277" r:id="rId3"/>
    <p:sldId id="261" r:id="rId4"/>
    <p:sldId id="262" r:id="rId5"/>
    <p:sldId id="276" r:id="rId6"/>
    <p:sldId id="267" r:id="rId7"/>
    <p:sldId id="266" r:id="rId8"/>
    <p:sldId id="263" r:id="rId9"/>
    <p:sldId id="264" r:id="rId10"/>
    <p:sldId id="269" r:id="rId11"/>
    <p:sldId id="275" r:id="rId12"/>
    <p:sldId id="268" r:id="rId13"/>
    <p:sldId id="270" r:id="rId14"/>
    <p:sldId id="271" r:id="rId15"/>
    <p:sldId id="279" r:id="rId16"/>
  </p:sldIdLst>
  <p:sldSz cx="9144000" cy="6858000" type="screen4x3"/>
  <p:notesSz cx="6797675" cy="9926638"/>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BA64"/>
    <a:srgbClr val="23A638"/>
    <a:srgbClr val="1F1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06" autoAdjust="0"/>
    <p:restoredTop sz="81818" autoAdjust="0"/>
  </p:normalViewPr>
  <p:slideViewPr>
    <p:cSldViewPr snapToGrid="0" snapToObjects="1">
      <p:cViewPr varScale="1">
        <p:scale>
          <a:sx n="83" d="100"/>
          <a:sy n="83" d="100"/>
        </p:scale>
        <p:origin x="-888" y="-112"/>
      </p:cViewPr>
      <p:guideLst>
        <p:guide orient="horz" pos="2160"/>
        <p:guide pos="2880"/>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2"/>
            <a:ext cx="2946400" cy="498475"/>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fr-FR"/>
          </a:p>
        </p:txBody>
      </p:sp>
      <p:sp>
        <p:nvSpPr>
          <p:cNvPr id="3" name="Espace réservé de la date 2"/>
          <p:cNvSpPr>
            <a:spLocks noGrp="1"/>
          </p:cNvSpPr>
          <p:nvPr>
            <p:ph type="dt" sz="quarter" idx="1"/>
          </p:nvPr>
        </p:nvSpPr>
        <p:spPr>
          <a:xfrm>
            <a:off x="3849689" y="2"/>
            <a:ext cx="2946400" cy="498475"/>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81368391-D300-4E41-A9B6-AC569E19C12F}" type="datetimeFigureOut">
              <a:rPr lang="fr-FR"/>
              <a:pPr>
                <a:defRPr/>
              </a:pPr>
              <a:t>27/02/18</a:t>
            </a:fld>
            <a:endParaRPr lang="fr-FR"/>
          </a:p>
        </p:txBody>
      </p:sp>
      <p:sp>
        <p:nvSpPr>
          <p:cNvPr id="4" name="Espace réservé du pied de page 3"/>
          <p:cNvSpPr>
            <a:spLocks noGrp="1"/>
          </p:cNvSpPr>
          <p:nvPr>
            <p:ph type="ftr" sz="quarter" idx="2"/>
          </p:nvPr>
        </p:nvSpPr>
        <p:spPr>
          <a:xfrm>
            <a:off x="0" y="9428164"/>
            <a:ext cx="2946400" cy="498475"/>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fr-FR"/>
          </a:p>
        </p:txBody>
      </p:sp>
      <p:sp>
        <p:nvSpPr>
          <p:cNvPr id="5" name="Espace réservé du numéro de diapositive 4"/>
          <p:cNvSpPr>
            <a:spLocks noGrp="1"/>
          </p:cNvSpPr>
          <p:nvPr>
            <p:ph type="sldNum" sz="quarter" idx="3"/>
          </p:nvPr>
        </p:nvSpPr>
        <p:spPr>
          <a:xfrm>
            <a:off x="3849689" y="9428164"/>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9893494-EB1C-4EF4-9347-789A422A5F38}" type="slidenum">
              <a:rPr lang="fr-FR" altLang="fr-FR"/>
              <a:pPr/>
              <a:t>‹#›</a:t>
            </a:fld>
            <a:endParaRPr lang="fr-FR" altLang="fr-FR"/>
          </a:p>
        </p:txBody>
      </p:sp>
    </p:spTree>
    <p:extLst>
      <p:ext uri="{BB962C8B-B14F-4D97-AF65-F5344CB8AC3E}">
        <p14:creationId xmlns:p14="http://schemas.microsoft.com/office/powerpoint/2010/main" val="3516606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atin typeface="Arial" charset="0"/>
              </a:defRPr>
            </a:lvl1pPr>
          </a:lstStyle>
          <a:p>
            <a:pPr>
              <a:defRPr/>
            </a:pPr>
            <a:endParaRPr lang="fr-FR"/>
          </a:p>
        </p:txBody>
      </p:sp>
      <p:sp>
        <p:nvSpPr>
          <p:cNvPr id="3" name="Espace réservé de la date 2"/>
          <p:cNvSpPr>
            <a:spLocks noGrp="1"/>
          </p:cNvSpPr>
          <p:nvPr>
            <p:ph type="dt" idx="1"/>
          </p:nvPr>
        </p:nvSpPr>
        <p:spPr>
          <a:xfrm>
            <a:off x="3849689" y="1"/>
            <a:ext cx="2946400" cy="496889"/>
          </a:xfrm>
          <a:prstGeom prst="rect">
            <a:avLst/>
          </a:prstGeom>
        </p:spPr>
        <p:txBody>
          <a:bodyPr vert="horz" lIns="91440" tIns="45720" rIns="91440" bIns="45720" rtlCol="0"/>
          <a:lstStyle>
            <a:lvl1pPr algn="r">
              <a:defRPr sz="1200">
                <a:latin typeface="Arial" charset="0"/>
              </a:defRPr>
            </a:lvl1pPr>
          </a:lstStyle>
          <a:p>
            <a:pPr>
              <a:defRPr/>
            </a:pPr>
            <a:fld id="{F05BD8B8-1E7C-4C2D-82FA-833694FC514F}" type="datetimeFigureOut">
              <a:rPr lang="fr-FR"/>
              <a:pPr>
                <a:defRPr/>
              </a:pPr>
              <a:t>27/02/18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79451" y="4714876"/>
            <a:ext cx="5438775" cy="4467225"/>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428164"/>
            <a:ext cx="2946400" cy="496887"/>
          </a:xfrm>
          <a:prstGeom prst="rect">
            <a:avLst/>
          </a:prstGeom>
        </p:spPr>
        <p:txBody>
          <a:bodyPr vert="horz" lIns="91440" tIns="45720" rIns="91440" bIns="45720" rtlCol="0" anchor="b"/>
          <a:lstStyle>
            <a:lvl1pPr algn="l">
              <a:defRPr sz="12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849689" y="9428164"/>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CB1FA2F-4FE6-4520-81FD-33D5BCA4DE83}" type="slidenum">
              <a:rPr lang="fr-FR" altLang="fr-FR"/>
              <a:pPr/>
              <a:t>‹#›</a:t>
            </a:fld>
            <a:endParaRPr lang="fr-FR" altLang="fr-FR"/>
          </a:p>
        </p:txBody>
      </p:sp>
    </p:spTree>
    <p:extLst>
      <p:ext uri="{BB962C8B-B14F-4D97-AF65-F5344CB8AC3E}">
        <p14:creationId xmlns:p14="http://schemas.microsoft.com/office/powerpoint/2010/main" val="4158356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Tous</a:t>
            </a:r>
            <a:endParaRPr lang="fr-FR" dirty="0"/>
          </a:p>
        </p:txBody>
      </p:sp>
      <p:sp>
        <p:nvSpPr>
          <p:cNvPr id="4" name="Espace réservé du numéro de diapositive 3"/>
          <p:cNvSpPr>
            <a:spLocks noGrp="1"/>
          </p:cNvSpPr>
          <p:nvPr>
            <p:ph type="sldNum" sz="quarter" idx="10"/>
          </p:nvPr>
        </p:nvSpPr>
        <p:spPr/>
        <p:txBody>
          <a:bodyPr/>
          <a:lstStyle/>
          <a:p>
            <a:fld id="{63C81BBF-2C20-6247-9897-6420089CA0FB}" type="slidenum">
              <a:rPr lang="fr-FR" smtClean="0"/>
              <a:pPr/>
              <a:t>1</a:t>
            </a:fld>
            <a:endParaRPr lang="fr-FR" dirty="0"/>
          </a:p>
        </p:txBody>
      </p:sp>
    </p:spTree>
    <p:extLst>
      <p:ext uri="{BB962C8B-B14F-4D97-AF65-F5344CB8AC3E}">
        <p14:creationId xmlns:p14="http://schemas.microsoft.com/office/powerpoint/2010/main" val="3684610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fld id="{63C81BBF-2C20-6247-9897-6420089CA0FB}" type="slidenum">
              <a:rPr lang="fr-FR" smtClean="0"/>
              <a:pPr/>
              <a:t>14</a:t>
            </a:fld>
            <a:endParaRPr lang="fr-FR" dirty="0"/>
          </a:p>
        </p:txBody>
      </p:sp>
    </p:spTree>
    <p:extLst>
      <p:ext uri="{BB962C8B-B14F-4D97-AF65-F5344CB8AC3E}">
        <p14:creationId xmlns:p14="http://schemas.microsoft.com/office/powerpoint/2010/main" val="222995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3C81BBF-2C20-6247-9897-6420089CA0FB}" type="slidenum">
              <a:rPr lang="fr-FR" smtClean="0"/>
              <a:pPr/>
              <a:t>3</a:t>
            </a:fld>
            <a:endParaRPr lang="fr-FR" dirty="0"/>
          </a:p>
        </p:txBody>
      </p:sp>
    </p:spTree>
    <p:extLst>
      <p:ext uri="{BB962C8B-B14F-4D97-AF65-F5344CB8AC3E}">
        <p14:creationId xmlns:p14="http://schemas.microsoft.com/office/powerpoint/2010/main" val="1389142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fr-FR" sz="1200" i="1" dirty="0"/>
          </a:p>
        </p:txBody>
      </p:sp>
      <p:sp>
        <p:nvSpPr>
          <p:cNvPr id="4" name="Espace réservé du numéro de diapositive 3"/>
          <p:cNvSpPr>
            <a:spLocks noGrp="1"/>
          </p:cNvSpPr>
          <p:nvPr>
            <p:ph type="sldNum" sz="quarter" idx="10"/>
          </p:nvPr>
        </p:nvSpPr>
        <p:spPr/>
        <p:txBody>
          <a:bodyPr/>
          <a:lstStyle/>
          <a:p>
            <a:fld id="{63C81BBF-2C20-6247-9897-6420089CA0FB}" type="slidenum">
              <a:rPr lang="fr-FR" smtClean="0"/>
              <a:pPr/>
              <a:t>4</a:t>
            </a:fld>
            <a:endParaRPr lang="fr-FR" dirty="0"/>
          </a:p>
        </p:txBody>
      </p:sp>
    </p:spTree>
    <p:extLst>
      <p:ext uri="{BB962C8B-B14F-4D97-AF65-F5344CB8AC3E}">
        <p14:creationId xmlns:p14="http://schemas.microsoft.com/office/powerpoint/2010/main" val="1791725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2765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EBBF758-F332-4D8F-8FE6-6C9BFCE5ECE9}" type="slidenum">
              <a:rPr lang="fr-FR" altLang="fr-FR" smtClean="0"/>
              <a:pPr/>
              <a:t>6</a:t>
            </a:fld>
            <a:endParaRPr lang="fr-FR" altLang="fr-FR" smtClean="0"/>
          </a:p>
        </p:txBody>
      </p:sp>
    </p:spTree>
    <p:extLst>
      <p:ext uri="{BB962C8B-B14F-4D97-AF65-F5344CB8AC3E}">
        <p14:creationId xmlns:p14="http://schemas.microsoft.com/office/powerpoint/2010/main" val="236053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smtClean="0"/>
          </a:p>
        </p:txBody>
      </p:sp>
      <p:sp>
        <p:nvSpPr>
          <p:cNvPr id="2560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8B24B68D-AD5D-4697-B589-D4112228642D}" type="slidenum">
              <a:rPr lang="fr-FR" altLang="fr-FR" smtClean="0"/>
              <a:pPr/>
              <a:t>7</a:t>
            </a:fld>
            <a:endParaRPr lang="fr-FR" altLang="fr-FR" smtClean="0"/>
          </a:p>
        </p:txBody>
      </p:sp>
    </p:spTree>
    <p:extLst>
      <p:ext uri="{BB962C8B-B14F-4D97-AF65-F5344CB8AC3E}">
        <p14:creationId xmlns:p14="http://schemas.microsoft.com/office/powerpoint/2010/main" val="2756384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En lien</a:t>
            </a:r>
            <a:r>
              <a:rPr lang="fr-FR" baseline="0" dirty="0" smtClean="0"/>
              <a:t> avec les  orientations de la convention interministérielle.</a:t>
            </a:r>
            <a:endParaRPr lang="fr-FR" dirty="0"/>
          </a:p>
        </p:txBody>
      </p:sp>
      <p:sp>
        <p:nvSpPr>
          <p:cNvPr id="4" name="Espace réservé du numéro de diapositive 3"/>
          <p:cNvSpPr>
            <a:spLocks noGrp="1"/>
          </p:cNvSpPr>
          <p:nvPr>
            <p:ph type="sldNum" sz="quarter" idx="10"/>
          </p:nvPr>
        </p:nvSpPr>
        <p:spPr/>
        <p:txBody>
          <a:bodyPr/>
          <a:lstStyle/>
          <a:p>
            <a:fld id="{FCB1FA2F-4FE6-4520-81FD-33D5BCA4DE83}" type="slidenum">
              <a:rPr lang="fr-FR" altLang="fr-FR" smtClean="0"/>
              <a:pPr/>
              <a:t>8</a:t>
            </a:fld>
            <a:endParaRPr lang="fr-FR" altLang="fr-FR"/>
          </a:p>
        </p:txBody>
      </p:sp>
    </p:spTree>
    <p:extLst>
      <p:ext uri="{BB962C8B-B14F-4D97-AF65-F5344CB8AC3E}">
        <p14:creationId xmlns:p14="http://schemas.microsoft.com/office/powerpoint/2010/main" val="4106731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u="none" strike="noStrike" kern="1200" baseline="0" dirty="0" smtClean="0">
                <a:solidFill>
                  <a:schemeClr val="tx1"/>
                </a:solidFill>
                <a:latin typeface="+mn-lt"/>
                <a:ea typeface="+mn-ea"/>
                <a:cs typeface="+mn-cs"/>
              </a:rPr>
              <a:t>Les </a:t>
            </a:r>
            <a:r>
              <a:rPr lang="fr-FR" sz="1200" b="0" i="0" u="none" strike="noStrike" kern="1200" baseline="0" dirty="0" err="1" smtClean="0">
                <a:solidFill>
                  <a:schemeClr val="tx1"/>
                </a:solidFill>
                <a:latin typeface="+mn-lt"/>
                <a:ea typeface="+mn-ea"/>
                <a:cs typeface="+mn-cs"/>
              </a:rPr>
              <a:t>professeur.e.s</a:t>
            </a:r>
            <a:r>
              <a:rPr lang="fr-FR" sz="1200" b="0" i="0" u="none" strike="noStrike" kern="1200" baseline="0" dirty="0" smtClean="0">
                <a:solidFill>
                  <a:schemeClr val="tx1"/>
                </a:solidFill>
                <a:latin typeface="+mn-lt"/>
                <a:ea typeface="+mn-ea"/>
                <a:cs typeface="+mn-cs"/>
              </a:rPr>
              <a:t> n’ont en général « </a:t>
            </a:r>
            <a:r>
              <a:rPr lang="fr-FR" sz="1200" b="0" i="1" u="none" strike="noStrike" kern="1200" baseline="0" dirty="0" smtClean="0">
                <a:solidFill>
                  <a:schemeClr val="tx1"/>
                </a:solidFill>
                <a:latin typeface="+mn-lt"/>
                <a:ea typeface="+mn-ea"/>
                <a:cs typeface="+mn-cs"/>
              </a:rPr>
              <a:t>pas conscience de devoir gérer la dominance des garçons </a:t>
            </a:r>
            <a:r>
              <a:rPr lang="fr-FR" sz="1200" b="0" i="0" u="none" strike="noStrike" kern="1200" baseline="0" dirty="0" smtClean="0">
                <a:solidFill>
                  <a:schemeClr val="tx1"/>
                </a:solidFill>
                <a:latin typeface="+mn-lt"/>
                <a:ea typeface="+mn-ea"/>
                <a:cs typeface="+mn-cs"/>
              </a:rPr>
              <a:t>», explique Nicole </a:t>
            </a:r>
            <a:r>
              <a:rPr lang="fr-FR" sz="1200" b="0" i="0" u="none" strike="noStrike" kern="1200" baseline="0" dirty="0" err="1" smtClean="0">
                <a:solidFill>
                  <a:schemeClr val="tx1"/>
                </a:solidFill>
                <a:latin typeface="+mn-lt"/>
                <a:ea typeface="+mn-ea"/>
                <a:cs typeface="+mn-cs"/>
              </a:rPr>
              <a:t>MoSCoNI</a:t>
            </a:r>
            <a:r>
              <a:rPr lang="fr-FR" sz="1200" b="0" i="0" u="none" strike="noStrike" kern="1200" baseline="0" dirty="0" smtClean="0">
                <a:solidFill>
                  <a:schemeClr val="tx1"/>
                </a:solidFill>
                <a:latin typeface="+mn-lt"/>
                <a:ea typeface="+mn-ea"/>
                <a:cs typeface="+mn-cs"/>
              </a:rPr>
              <a:t>, ajoutant que « </a:t>
            </a:r>
            <a:r>
              <a:rPr lang="fr-FR" sz="1200" b="0" i="1" u="none" strike="noStrike" kern="1200" baseline="0" dirty="0" smtClean="0">
                <a:solidFill>
                  <a:schemeClr val="tx1"/>
                </a:solidFill>
                <a:latin typeface="+mn-lt"/>
                <a:ea typeface="+mn-ea"/>
                <a:cs typeface="+mn-cs"/>
              </a:rPr>
              <a:t>si les </a:t>
            </a:r>
            <a:r>
              <a:rPr lang="fr-FR" sz="1200" b="0" i="1" u="none" strike="noStrike" kern="1200" baseline="0" dirty="0" err="1" smtClean="0">
                <a:solidFill>
                  <a:schemeClr val="tx1"/>
                </a:solidFill>
                <a:latin typeface="+mn-lt"/>
                <a:ea typeface="+mn-ea"/>
                <a:cs typeface="+mn-cs"/>
              </a:rPr>
              <a:t>enseignant.e.s</a:t>
            </a:r>
            <a:r>
              <a:rPr lang="fr-FR" sz="1200" b="0" i="1" u="none" strike="noStrike" kern="1200" baseline="0" dirty="0" smtClean="0">
                <a:solidFill>
                  <a:schemeClr val="tx1"/>
                </a:solidFill>
                <a:latin typeface="+mn-lt"/>
                <a:ea typeface="+mn-ea"/>
                <a:cs typeface="+mn-cs"/>
              </a:rPr>
              <a:t> essaient de rétablir des interactions plus équilibrées, les garçons se plaignent d’être négligés et les </a:t>
            </a:r>
            <a:r>
              <a:rPr lang="fr-FR" sz="1200" b="0" i="1" u="none" strike="noStrike" kern="1200" baseline="0" dirty="0" err="1" smtClean="0">
                <a:solidFill>
                  <a:schemeClr val="tx1"/>
                </a:solidFill>
                <a:latin typeface="+mn-lt"/>
                <a:ea typeface="+mn-ea"/>
                <a:cs typeface="+mn-cs"/>
              </a:rPr>
              <a:t>enseignant.e.s</a:t>
            </a:r>
            <a:r>
              <a:rPr lang="fr-FR" sz="1200" b="0" i="1" u="none" strike="noStrike" kern="1200" baseline="0" dirty="0" smtClean="0">
                <a:solidFill>
                  <a:schemeClr val="tx1"/>
                </a:solidFill>
                <a:latin typeface="+mn-lt"/>
                <a:ea typeface="+mn-ea"/>
                <a:cs typeface="+mn-cs"/>
              </a:rPr>
              <a:t> aussi ont l’impression </a:t>
            </a:r>
            <a:r>
              <a:rPr lang="fr-FR" sz="1200" b="0" i="1" u="none" strike="noStrike" kern="1200" baseline="0" dirty="0" err="1" smtClean="0">
                <a:solidFill>
                  <a:schemeClr val="tx1"/>
                </a:solidFill>
                <a:latin typeface="+mn-lt"/>
                <a:ea typeface="+mn-ea"/>
                <a:cs typeface="+mn-cs"/>
              </a:rPr>
              <a:t>qu’ils.elles</a:t>
            </a:r>
            <a:r>
              <a:rPr lang="fr-FR" sz="1200" b="0" i="1" u="none" strike="noStrike" kern="1200" baseline="0" dirty="0" smtClean="0">
                <a:solidFill>
                  <a:schemeClr val="tx1"/>
                </a:solidFill>
                <a:latin typeface="+mn-lt"/>
                <a:ea typeface="+mn-ea"/>
                <a:cs typeface="+mn-cs"/>
              </a:rPr>
              <a:t> les négligent. Ce qui prouve bien que la norme explicite de traitement égal de toutes et de tous dissimule, en réalité, une norme qui commande de “favoriser” les garçons »</a:t>
            </a:r>
            <a:r>
              <a:rPr lang="fr-FR" sz="1200" b="0" i="0" u="none" strike="noStrike" kern="1200" baseline="0" dirty="0" smtClean="0">
                <a:solidFill>
                  <a:schemeClr val="tx1"/>
                </a:solidFill>
                <a:latin typeface="+mn-lt"/>
                <a:ea typeface="+mn-ea"/>
                <a:cs typeface="+mn-cs"/>
              </a:rPr>
              <a:t>. p</a:t>
            </a:r>
            <a:r>
              <a:rPr lang="fr-FR" dirty="0" smtClean="0"/>
              <a:t>age 14 du rapport</a:t>
            </a:r>
            <a:r>
              <a:rPr lang="fr-FR" baseline="0" dirty="0" smtClean="0"/>
              <a:t> HCE.</a:t>
            </a:r>
          </a:p>
          <a:p>
            <a:endParaRPr lang="fr-FR" baseline="0" dirty="0" smtClean="0"/>
          </a:p>
          <a:p>
            <a:r>
              <a:rPr lang="fr-FR" sz="1200" b="0" i="0" u="none" strike="noStrike" kern="1200" baseline="0" dirty="0" smtClean="0">
                <a:solidFill>
                  <a:schemeClr val="tx1"/>
                </a:solidFill>
                <a:latin typeface="+mn-lt"/>
                <a:ea typeface="+mn-ea"/>
                <a:cs typeface="+mn-cs"/>
              </a:rPr>
              <a:t>Les garçons fréquemment évalués comme « sous réalisateurs » et les filles sans capacités disponibles au-delà de leurs </a:t>
            </a:r>
            <a:r>
              <a:rPr lang="fr-FR" sz="1200" b="0" i="0" u="none" strike="noStrike" kern="1200" baseline="0" smtClean="0">
                <a:solidFill>
                  <a:schemeClr val="tx1"/>
                </a:solidFill>
                <a:latin typeface="+mn-lt"/>
                <a:ea typeface="+mn-ea"/>
                <a:cs typeface="+mn-cs"/>
              </a:rPr>
              <a:t>performances constatées.</a:t>
            </a:r>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En 2013, Madeleine LABIE, professeure des écoles citée par la chercheuse Isabelle </a:t>
            </a:r>
            <a:r>
              <a:rPr lang="fr-FR" sz="1200" b="0" i="0" u="none" strike="noStrike" kern="1200" baseline="0" dirty="0" err="1" smtClean="0">
                <a:solidFill>
                  <a:schemeClr val="tx1"/>
                </a:solidFill>
                <a:latin typeface="+mn-lt"/>
                <a:ea typeface="+mn-ea"/>
                <a:cs typeface="+mn-cs"/>
              </a:rPr>
              <a:t>CoLLET</a:t>
            </a:r>
            <a:r>
              <a:rPr lang="fr-FR" sz="1200" b="0" i="0" u="none" strike="noStrike" kern="1200" baseline="0" dirty="0" smtClean="0">
                <a:solidFill>
                  <a:schemeClr val="tx1"/>
                </a:solidFill>
                <a:latin typeface="+mn-lt"/>
                <a:ea typeface="+mn-ea"/>
                <a:cs typeface="+mn-cs"/>
              </a:rPr>
              <a:t>, souligne que les filles entendent moins leur prénom que les garçons, qu’elles sont davantage interrompues lors des présentations qu’elles réalisent devant la classe, et que les exposés des garçons sont plus longs.</a:t>
            </a:r>
          </a:p>
          <a:p>
            <a:endParaRPr lang="fr-FR" dirty="0"/>
          </a:p>
        </p:txBody>
      </p:sp>
      <p:sp>
        <p:nvSpPr>
          <p:cNvPr id="4" name="Espace réservé du numéro de diapositive 3"/>
          <p:cNvSpPr>
            <a:spLocks noGrp="1"/>
          </p:cNvSpPr>
          <p:nvPr>
            <p:ph type="sldNum" sz="quarter" idx="10"/>
          </p:nvPr>
        </p:nvSpPr>
        <p:spPr/>
        <p:txBody>
          <a:bodyPr/>
          <a:lstStyle/>
          <a:p>
            <a:fld id="{FCB1FA2F-4FE6-4520-81FD-33D5BCA4DE83}" type="slidenum">
              <a:rPr lang="fr-FR" altLang="fr-FR" smtClean="0"/>
              <a:pPr/>
              <a:t>10</a:t>
            </a:fld>
            <a:endParaRPr lang="fr-FR" altLang="fr-FR"/>
          </a:p>
        </p:txBody>
      </p:sp>
    </p:spTree>
    <p:extLst>
      <p:ext uri="{BB962C8B-B14F-4D97-AF65-F5344CB8AC3E}">
        <p14:creationId xmlns:p14="http://schemas.microsoft.com/office/powerpoint/2010/main" val="2410198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err="1" smtClean="0">
                <a:solidFill>
                  <a:schemeClr val="tx1"/>
                </a:solidFill>
                <a:effectLst/>
                <a:latin typeface="+mn-lt"/>
                <a:ea typeface="+mn-ea"/>
                <a:cs typeface="+mn-cs"/>
              </a:rPr>
              <a:t>Cf</a:t>
            </a:r>
            <a:r>
              <a:rPr lang="fr-FR" sz="1200" kern="1200" dirty="0" smtClean="0">
                <a:solidFill>
                  <a:schemeClr val="tx1"/>
                </a:solidFill>
                <a:effectLst/>
                <a:latin typeface="+mn-lt"/>
                <a:ea typeface="+mn-ea"/>
                <a:cs typeface="+mn-cs"/>
              </a:rPr>
              <a:t> réunion rentrée recteur pour</a:t>
            </a:r>
            <a:r>
              <a:rPr lang="fr-FR" sz="1200" kern="1200" baseline="0" dirty="0" smtClean="0">
                <a:solidFill>
                  <a:schemeClr val="tx1"/>
                </a:solidFill>
                <a:effectLst/>
                <a:latin typeface="+mn-lt"/>
                <a:ea typeface="+mn-ea"/>
                <a:cs typeface="+mn-cs"/>
              </a:rPr>
              <a:t> le </a:t>
            </a:r>
            <a:r>
              <a:rPr lang="fr-FR" sz="1200" kern="1200" dirty="0" smtClean="0">
                <a:solidFill>
                  <a:schemeClr val="tx1"/>
                </a:solidFill>
                <a:effectLst/>
                <a:latin typeface="+mn-lt"/>
                <a:ea typeface="+mn-ea"/>
                <a:cs typeface="+mn-cs"/>
              </a:rPr>
              <a:t>lire, écrire, compter et </a:t>
            </a:r>
            <a:r>
              <a:rPr lang="fr-FR" sz="1200" b="1" kern="1200" dirty="0" smtClean="0">
                <a:solidFill>
                  <a:schemeClr val="tx1"/>
                </a:solidFill>
                <a:effectLst/>
                <a:latin typeface="+mn-lt"/>
                <a:ea typeface="+mn-ea"/>
                <a:cs typeface="+mn-cs"/>
              </a:rPr>
              <a:t>respecter autrui</a:t>
            </a:r>
          </a:p>
          <a:p>
            <a:pPr lvl="0"/>
            <a:r>
              <a:rPr lang="fr-FR" sz="1200" kern="1200" dirty="0" smtClean="0">
                <a:solidFill>
                  <a:schemeClr val="tx1"/>
                </a:solidFill>
                <a:effectLst/>
                <a:latin typeface="+mn-lt"/>
                <a:ea typeface="+mn-ea"/>
                <a:cs typeface="+mn-cs"/>
              </a:rPr>
              <a:t>- Au-delà des clivages pour une vision de long terme – Pragmatique</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Apports de la science</a:t>
            </a:r>
            <a:r>
              <a:rPr lang="fr-FR" sz="1200" kern="1200" dirty="0" smtClean="0">
                <a:solidFill>
                  <a:schemeClr val="tx1"/>
                </a:solidFill>
                <a:effectLst/>
                <a:latin typeface="+mn-lt"/>
                <a:ea typeface="+mn-ea"/>
                <a:cs typeface="+mn-cs"/>
              </a:rPr>
              <a:t>, évaluations, comparaisons </a:t>
            </a:r>
            <a:r>
              <a:rPr lang="fr-FR" sz="1200" kern="1200" smtClean="0">
                <a:solidFill>
                  <a:schemeClr val="tx1"/>
                </a:solidFill>
                <a:effectLst/>
                <a:latin typeface="+mn-lt"/>
                <a:ea typeface="+mn-ea"/>
                <a:cs typeface="+mn-cs"/>
              </a:rPr>
              <a:t>inter</a:t>
            </a:r>
            <a:r>
              <a:rPr lang="fr-FR" sz="1200" kern="1200" baseline="0" smtClean="0">
                <a:solidFill>
                  <a:schemeClr val="tx1"/>
                </a:solidFill>
                <a:effectLst/>
                <a:latin typeface="+mn-lt"/>
                <a:ea typeface="+mn-ea"/>
                <a:cs typeface="+mn-cs"/>
              </a:rPr>
              <a:t> </a:t>
            </a:r>
            <a:r>
              <a:rPr lang="fr-FR" sz="1200" kern="1200" smtClean="0">
                <a:solidFill>
                  <a:schemeClr val="tx1"/>
                </a:solidFill>
                <a:effectLst/>
                <a:latin typeface="+mn-lt"/>
                <a:ea typeface="+mn-ea"/>
                <a:cs typeface="+mn-cs"/>
              </a:rPr>
              <a:t>– </a:t>
            </a:r>
            <a:r>
              <a:rPr lang="fr-FR" sz="1200" b="1" kern="1200" smtClean="0">
                <a:solidFill>
                  <a:schemeClr val="tx1"/>
                </a:solidFill>
                <a:effectLst/>
                <a:latin typeface="+mn-lt"/>
                <a:ea typeface="+mn-ea"/>
                <a:cs typeface="+mn-cs"/>
              </a:rPr>
              <a:t>Fragiles</a:t>
            </a:r>
            <a:r>
              <a:rPr lang="fr-FR" sz="1200" b="1" kern="1200" baseline="0" smtClean="0">
                <a:solidFill>
                  <a:schemeClr val="tx1"/>
                </a:solidFill>
                <a:effectLst/>
                <a:latin typeface="+mn-lt"/>
                <a:ea typeface="+mn-ea"/>
                <a:cs typeface="+mn-cs"/>
              </a:rPr>
              <a:t> </a:t>
            </a:r>
            <a:r>
              <a:rPr lang="fr-FR" sz="1200" kern="1200" smtClean="0">
                <a:solidFill>
                  <a:schemeClr val="tx1"/>
                </a:solidFill>
                <a:effectLst/>
                <a:latin typeface="+mn-lt"/>
                <a:ea typeface="+mn-ea"/>
                <a:cs typeface="+mn-cs"/>
              </a:rPr>
              <a:t>- </a:t>
            </a:r>
            <a:r>
              <a:rPr lang="fr-FR" sz="1200" b="1" kern="1200" dirty="0" smtClean="0">
                <a:solidFill>
                  <a:schemeClr val="tx1"/>
                </a:solidFill>
                <a:effectLst/>
                <a:latin typeface="+mn-lt"/>
                <a:ea typeface="+mn-ea"/>
                <a:cs typeface="+mn-cs"/>
              </a:rPr>
              <a:t>Valeurs de la république</a:t>
            </a:r>
          </a:p>
          <a:p>
            <a:endParaRPr lang="fr-FR" dirty="0" smtClean="0"/>
          </a:p>
          <a:p>
            <a:r>
              <a:rPr lang="fr-FR" dirty="0" smtClean="0"/>
              <a:t>La</a:t>
            </a:r>
            <a:r>
              <a:rPr lang="fr-FR" baseline="0" dirty="0" smtClean="0"/>
              <a:t> question de l’EFG // constats de la non réussite des élèves  F et G à l’école : au-delà des facteurs externes apportés dans la classe (économique, familiaux, culturels), centration sur la prise en compte de facteurs internes à l’école (GEFEN) : établissement, classes dont les pratiques et les gestes professionnels. Quelle présence dans la classe des éléments actifs à l’extérieur de l’école (stéréotypes, constructions sociales…)  pour construire et renforcer la différenciation des places des filles et des garçons à leur détriment?</a:t>
            </a:r>
            <a:endParaRPr lang="fr-FR" dirty="0"/>
          </a:p>
        </p:txBody>
      </p:sp>
      <p:sp>
        <p:nvSpPr>
          <p:cNvPr id="4" name="Espace réservé du numéro de diapositive 3"/>
          <p:cNvSpPr>
            <a:spLocks noGrp="1"/>
          </p:cNvSpPr>
          <p:nvPr>
            <p:ph type="sldNum" sz="quarter" idx="10"/>
          </p:nvPr>
        </p:nvSpPr>
        <p:spPr/>
        <p:txBody>
          <a:bodyPr/>
          <a:lstStyle/>
          <a:p>
            <a:fld id="{63C81BBF-2C20-6247-9897-6420089CA0FB}" type="slidenum">
              <a:rPr lang="fr-FR" smtClean="0"/>
              <a:pPr/>
              <a:t>12</a:t>
            </a:fld>
            <a:endParaRPr lang="fr-FR" dirty="0"/>
          </a:p>
        </p:txBody>
      </p:sp>
    </p:spTree>
    <p:extLst>
      <p:ext uri="{BB962C8B-B14F-4D97-AF65-F5344CB8AC3E}">
        <p14:creationId xmlns:p14="http://schemas.microsoft.com/office/powerpoint/2010/main" val="1821094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550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u="sng" dirty="0" smtClean="0"/>
              <a:t>gestes professionnels quotidiens </a:t>
            </a:r>
            <a:r>
              <a:rPr lang="fr-FR" sz="1200" dirty="0" smtClean="0"/>
              <a:t>(conduite de classe, sollicitation des filles vs sollicitation des garçons, mise au travail de binômes et groupes mixtes, évaluation, sanctions…)</a:t>
            </a:r>
          </a:p>
          <a:p>
            <a:endParaRPr lang="fr-FR"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fr-FR" u="sng" dirty="0" smtClean="0"/>
              <a:t>didactiques</a:t>
            </a:r>
            <a:r>
              <a:rPr lang="fr-FR" dirty="0" smtClean="0"/>
              <a:t> et </a:t>
            </a:r>
            <a:r>
              <a:rPr lang="fr-FR" u="sng" dirty="0" smtClean="0"/>
              <a:t>disciplinaires</a:t>
            </a:r>
            <a:r>
              <a:rPr lang="fr-FR" dirty="0" smtClean="0"/>
              <a:t> en réponse à des déséquilibres (</a:t>
            </a:r>
            <a:r>
              <a:rPr lang="fr-FR" dirty="0" err="1" smtClean="0"/>
              <a:t>cf</a:t>
            </a:r>
            <a:r>
              <a:rPr lang="fr-FR" dirty="0" smtClean="0"/>
              <a:t> « les math et les filles », l’EPS…)</a:t>
            </a:r>
          </a:p>
          <a:p>
            <a:endParaRPr lang="fr-FR"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200" dirty="0" err="1" smtClean="0"/>
              <a:t>Cf</a:t>
            </a:r>
            <a:r>
              <a:rPr lang="fr-FR" sz="1200" dirty="0" smtClean="0"/>
              <a:t> rapports</a:t>
            </a:r>
            <a:r>
              <a:rPr lang="fr-FR" sz="1200" baseline="0" dirty="0" smtClean="0"/>
              <a:t> PISA : échecs scolaires masculins précoces : </a:t>
            </a:r>
            <a:r>
              <a:rPr lang="fr-FR" sz="1200" dirty="0" smtClean="0"/>
              <a:t>Développer une </a:t>
            </a:r>
            <a:r>
              <a:rPr lang="fr-FR" sz="1200" b="1" dirty="0" smtClean="0"/>
              <a:t>action éducative adaptée aux enjeux des jeunes garçons </a:t>
            </a:r>
            <a:r>
              <a:rPr lang="fr-FR" sz="1200" dirty="0" smtClean="0"/>
              <a:t>(entrée dans le« métier d’élève » et dans la tâche scolaire, sortie de l’enfance et accès à l‘adolescence, déterminants des processus de choix pour l’orientation…)</a:t>
            </a:r>
          </a:p>
          <a:p>
            <a:r>
              <a:rPr lang="fr-FR" sz="1200" b="0" i="0" u="none" strike="noStrike" kern="1200" baseline="0" dirty="0" smtClean="0">
                <a:solidFill>
                  <a:schemeClr val="tx1"/>
                </a:solidFill>
                <a:latin typeface="+mn-lt"/>
                <a:ea typeface="+mn-ea"/>
                <a:cs typeface="+mn-cs"/>
              </a:rPr>
              <a:t>La tâche scolaire : </a:t>
            </a:r>
            <a:r>
              <a:rPr lang="fr-FR" sz="1200" kern="1200" dirty="0" smtClean="0">
                <a:solidFill>
                  <a:schemeClr val="tx1"/>
                </a:solidFill>
                <a:effectLst/>
                <a:latin typeface="+mn-lt"/>
                <a:ea typeface="+mn-ea"/>
                <a:cs typeface="+mn-cs"/>
              </a:rPr>
              <a:t>Compte tenu des stéréotypes fonctionnant encore dans les familles et dans la société, les filles qui effectuent très tôt de nombreuses petites tâches à la maison à l’inverse des jeunes garçons, savent mieux maîtriser les différentes composantes des tâches scolaires, composantes du métier d’élève :</a:t>
            </a:r>
          </a:p>
          <a:p>
            <a:pPr lvl="0"/>
            <a:r>
              <a:rPr lang="fr-FR" sz="1200" b="1" kern="1200" dirty="0" smtClean="0">
                <a:solidFill>
                  <a:schemeClr val="tx1"/>
                </a:solidFill>
                <a:effectLst/>
                <a:latin typeface="+mn-lt"/>
                <a:ea typeface="+mn-ea"/>
                <a:cs typeface="+mn-cs"/>
              </a:rPr>
              <a:t>L’énoncé, l’ordre donné</a:t>
            </a:r>
            <a:endParaRPr lang="fr-FR" sz="1200" kern="1200" dirty="0" smtClean="0">
              <a:solidFill>
                <a:schemeClr val="tx1"/>
              </a:solidFill>
              <a:effectLst/>
              <a:latin typeface="+mn-lt"/>
              <a:ea typeface="+mn-ea"/>
              <a:cs typeface="+mn-cs"/>
            </a:endParaRPr>
          </a:p>
          <a:p>
            <a:pPr lvl="0"/>
            <a:r>
              <a:rPr lang="fr-FR" sz="1200" b="1" kern="1200" dirty="0" smtClean="0">
                <a:solidFill>
                  <a:schemeClr val="tx1"/>
                </a:solidFill>
                <a:effectLst/>
                <a:latin typeface="+mn-lt"/>
                <a:ea typeface="+mn-ea"/>
                <a:cs typeface="+mn-cs"/>
              </a:rPr>
              <a:t>L’accomplissement de la tâche</a:t>
            </a:r>
            <a:endParaRPr lang="fr-FR" sz="1200" kern="1200" dirty="0" smtClean="0">
              <a:solidFill>
                <a:schemeClr val="tx1"/>
              </a:solidFill>
              <a:effectLst/>
              <a:latin typeface="+mn-lt"/>
              <a:ea typeface="+mn-ea"/>
              <a:cs typeface="+mn-cs"/>
            </a:endParaRPr>
          </a:p>
          <a:p>
            <a:pPr lvl="0"/>
            <a:r>
              <a:rPr lang="fr-FR" sz="1200" b="1" kern="1200" dirty="0" smtClean="0">
                <a:solidFill>
                  <a:schemeClr val="tx1"/>
                </a:solidFill>
                <a:effectLst/>
                <a:latin typeface="+mn-lt"/>
                <a:ea typeface="+mn-ea"/>
                <a:cs typeface="+mn-cs"/>
              </a:rPr>
              <a:t>La Relecture, la Validation, </a:t>
            </a:r>
            <a:endParaRPr lang="fr-FR" sz="1200" kern="1200" dirty="0" smtClean="0">
              <a:solidFill>
                <a:schemeClr val="tx1"/>
              </a:solidFill>
              <a:effectLst/>
              <a:latin typeface="+mn-lt"/>
              <a:ea typeface="+mn-ea"/>
              <a:cs typeface="+mn-cs"/>
            </a:endParaRPr>
          </a:p>
          <a:p>
            <a:pPr lvl="0"/>
            <a:r>
              <a:rPr lang="fr-FR" sz="1200" b="1" kern="1200" dirty="0" smtClean="0">
                <a:solidFill>
                  <a:schemeClr val="tx1"/>
                </a:solidFill>
                <a:effectLst/>
                <a:latin typeface="+mn-lt"/>
                <a:ea typeface="+mn-ea"/>
                <a:cs typeface="+mn-cs"/>
              </a:rPr>
              <a:t>La Correction éventuelle</a:t>
            </a:r>
            <a:endParaRPr lang="fr-FR" sz="1200" kern="1200" dirty="0" smtClean="0">
              <a:solidFill>
                <a:schemeClr val="tx1"/>
              </a:solidFill>
              <a:effectLst/>
              <a:latin typeface="+mn-lt"/>
              <a:ea typeface="+mn-ea"/>
              <a:cs typeface="+mn-cs"/>
            </a:endParaRPr>
          </a:p>
          <a:p>
            <a:pPr lvl="0"/>
            <a:r>
              <a:rPr lang="fr-FR" sz="1200" b="1" kern="1200" dirty="0" smtClean="0">
                <a:solidFill>
                  <a:schemeClr val="tx1"/>
                </a:solidFill>
                <a:effectLst/>
                <a:latin typeface="+mn-lt"/>
                <a:ea typeface="+mn-ea"/>
                <a:cs typeface="+mn-cs"/>
              </a:rPr>
              <a:t>La Finition , la finalisation de l’exercice</a:t>
            </a:r>
            <a:endParaRPr lang="fr-FR" sz="1200" kern="1200" dirty="0" smtClean="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fr-FR" dirty="0" smtClean="0"/>
              <a:t>Types</a:t>
            </a:r>
            <a:r>
              <a:rPr lang="fr-FR" baseline="0" dirty="0" smtClean="0"/>
              <a:t> de tâches en AP :</a:t>
            </a:r>
          </a:p>
          <a:p>
            <a:pPr lvl="0"/>
            <a:r>
              <a:rPr lang="fr-FR" sz="1200" u="sng" kern="1200" dirty="0" smtClean="0">
                <a:solidFill>
                  <a:schemeClr val="tx1"/>
                </a:solidFill>
                <a:effectLst/>
                <a:latin typeface="+mn-lt"/>
                <a:ea typeface="+mn-ea"/>
                <a:cs typeface="+mn-cs"/>
              </a:rPr>
              <a:t>Préparer la séance à venir :</a:t>
            </a:r>
          </a:p>
          <a:p>
            <a:r>
              <a:rPr lang="fr-FR" sz="1200" kern="1200" dirty="0" smtClean="0">
                <a:solidFill>
                  <a:schemeClr val="tx1"/>
                </a:solidFill>
                <a:effectLst/>
                <a:latin typeface="+mn-lt"/>
                <a:ea typeface="+mn-ea"/>
                <a:cs typeface="+mn-cs"/>
              </a:rPr>
              <a:t>Il s’agit d’éviter que l’élève ne subisse pas très vite un effet retard qui ne lui permettrait pas de suivre les apprentissages prévus pendant la séquence.</a:t>
            </a:r>
          </a:p>
          <a:p>
            <a:r>
              <a:rPr lang="fr-FR" sz="1200" kern="1200" dirty="0" smtClean="0">
                <a:solidFill>
                  <a:schemeClr val="tx1"/>
                </a:solidFill>
                <a:effectLst/>
                <a:latin typeface="+mn-lt"/>
                <a:ea typeface="+mn-ea"/>
                <a:cs typeface="+mn-cs"/>
              </a:rPr>
              <a:t>Pour cela, il faut lui faire comprendre ce qu’on va apprendre.</a:t>
            </a:r>
          </a:p>
          <a:p>
            <a:r>
              <a:rPr lang="fr-FR" sz="1200" kern="1200" dirty="0" smtClean="0">
                <a:solidFill>
                  <a:schemeClr val="tx1"/>
                </a:solidFill>
                <a:effectLst/>
                <a:latin typeface="+mn-lt"/>
                <a:ea typeface="+mn-ea"/>
                <a:cs typeface="+mn-cs"/>
              </a:rPr>
              <a:t>Par exemple, préparer un travail de lecture, ce peut être :</a:t>
            </a:r>
          </a:p>
          <a:p>
            <a:pPr lvl="0"/>
            <a:r>
              <a:rPr lang="fr-FR" sz="1200" kern="1200" dirty="0" smtClean="0">
                <a:solidFill>
                  <a:schemeClr val="tx1"/>
                </a:solidFill>
                <a:effectLst/>
                <a:latin typeface="+mn-lt"/>
                <a:ea typeface="+mn-ea"/>
                <a:cs typeface="+mn-cs"/>
              </a:rPr>
              <a:t>travailler en amont l’identification de certains mots ;</a:t>
            </a:r>
          </a:p>
          <a:p>
            <a:pPr lvl="0"/>
            <a:r>
              <a:rPr lang="fr-FR" sz="1200" kern="1200" dirty="0" smtClean="0">
                <a:solidFill>
                  <a:schemeClr val="tx1"/>
                </a:solidFill>
                <a:effectLst/>
                <a:latin typeface="+mn-lt"/>
                <a:ea typeface="+mn-ea"/>
                <a:cs typeface="+mn-cs"/>
              </a:rPr>
              <a:t>leur raconter de façon très succincte l’histoire évoquée la leçon suivante. Du coup, ils ont une représentation mentale de cette histoire et leur attention pourra augmenter </a:t>
            </a:r>
          </a:p>
          <a:p>
            <a:pPr lvl="0"/>
            <a:r>
              <a:rPr lang="fr-FR" sz="1200" kern="1200" dirty="0" smtClean="0">
                <a:solidFill>
                  <a:schemeClr val="tx1"/>
                </a:solidFill>
                <a:effectLst/>
                <a:latin typeface="+mn-lt"/>
                <a:ea typeface="+mn-ea"/>
                <a:cs typeface="+mn-cs"/>
              </a:rPr>
              <a:t>leur montrer ce qui va être important le lendemain.</a:t>
            </a:r>
          </a:p>
          <a:p>
            <a:r>
              <a:rPr lang="fr-FR" sz="1200" kern="1200" dirty="0" smtClean="0">
                <a:solidFill>
                  <a:schemeClr val="tx1"/>
                </a:solidFill>
                <a:effectLst/>
                <a:latin typeface="+mn-lt"/>
                <a:ea typeface="+mn-ea"/>
                <a:cs typeface="+mn-cs"/>
              </a:rPr>
              <a:t> </a:t>
            </a:r>
          </a:p>
          <a:p>
            <a:pPr lvl="0"/>
            <a:r>
              <a:rPr lang="fr-FR" sz="1200" u="sng" kern="1200" dirty="0" smtClean="0">
                <a:solidFill>
                  <a:schemeClr val="tx1"/>
                </a:solidFill>
                <a:effectLst/>
                <a:latin typeface="+mn-lt"/>
                <a:ea typeface="+mn-ea"/>
                <a:cs typeface="+mn-cs"/>
              </a:rPr>
              <a:t>Soutenir pendant l’apprentissage :</a:t>
            </a:r>
          </a:p>
          <a:p>
            <a:r>
              <a:rPr lang="fr-FR" sz="1200" kern="1200" dirty="0" smtClean="0">
                <a:solidFill>
                  <a:schemeClr val="tx1"/>
                </a:solidFill>
                <a:effectLst/>
                <a:latin typeface="+mn-lt"/>
                <a:ea typeface="+mn-ea"/>
                <a:cs typeface="+mn-cs"/>
              </a:rPr>
              <a:t>Il s’agit de reprendre à l’identique ce qui a fait blocage pour permettre à l’élève de décomposer les différentes tâches qu’il a accomplies , voir le chemin qu’il a parcouru et où se situent les zones de blocage.</a:t>
            </a:r>
          </a:p>
          <a:p>
            <a:r>
              <a:rPr lang="fr-FR" sz="1200" kern="1200" dirty="0" smtClean="0">
                <a:solidFill>
                  <a:schemeClr val="tx1"/>
                </a:solidFill>
                <a:effectLst/>
                <a:latin typeface="+mn-lt"/>
                <a:ea typeface="+mn-ea"/>
                <a:cs typeface="+mn-cs"/>
              </a:rPr>
              <a:t>Il s’agit de lui permettre de comprendre les différentes composantes nécessaires pour réaliser la tâche demandée.</a:t>
            </a:r>
          </a:p>
          <a:p>
            <a:r>
              <a:rPr lang="fr-FR" sz="1200" kern="1200" dirty="0" smtClean="0">
                <a:solidFill>
                  <a:schemeClr val="tx1"/>
                </a:solidFill>
                <a:effectLst/>
                <a:latin typeface="+mn-lt"/>
                <a:ea typeface="+mn-ea"/>
                <a:cs typeface="+mn-cs"/>
              </a:rPr>
              <a:t> </a:t>
            </a:r>
          </a:p>
          <a:p>
            <a:pPr lvl="0"/>
            <a:r>
              <a:rPr lang="fr-FR" sz="1200" u="sng" kern="1200" dirty="0" smtClean="0">
                <a:solidFill>
                  <a:schemeClr val="tx1"/>
                </a:solidFill>
                <a:effectLst/>
                <a:latin typeface="+mn-lt"/>
                <a:ea typeface="+mn-ea"/>
                <a:cs typeface="+mn-cs"/>
              </a:rPr>
              <a:t>Faire autrement :</a:t>
            </a:r>
          </a:p>
          <a:p>
            <a:r>
              <a:rPr lang="fr-FR" sz="1200" kern="1200" dirty="0" smtClean="0">
                <a:solidFill>
                  <a:schemeClr val="tx1"/>
                </a:solidFill>
                <a:effectLst/>
                <a:latin typeface="+mn-lt"/>
                <a:ea typeface="+mn-ea"/>
                <a:cs typeface="+mn-cs"/>
              </a:rPr>
              <a:t>Il peut s’agir par exemple de faire refaire un exercice après un apprentissage effectué par un autre enseignant que l’habituel. Ce peut intéressant pour permettre aux jeunes de mieux s’identifier à l’adulte de faire qu’un enseignant masculin ( voire un étudiant ) fasse travailler le jeune garçon.  </a:t>
            </a:r>
          </a:p>
          <a:p>
            <a:endParaRPr lang="fr-FR" dirty="0"/>
          </a:p>
        </p:txBody>
      </p:sp>
      <p:sp>
        <p:nvSpPr>
          <p:cNvPr id="4" name="Espace réservé du numéro de diapositive 3"/>
          <p:cNvSpPr>
            <a:spLocks noGrp="1"/>
          </p:cNvSpPr>
          <p:nvPr>
            <p:ph type="sldNum" sz="quarter" idx="10"/>
          </p:nvPr>
        </p:nvSpPr>
        <p:spPr/>
        <p:txBody>
          <a:bodyPr/>
          <a:lstStyle/>
          <a:p>
            <a:fld id="{63C81BBF-2C20-6247-9897-6420089CA0FB}" type="slidenum">
              <a:rPr lang="fr-FR" smtClean="0"/>
              <a:pPr/>
              <a:t>13</a:t>
            </a:fld>
            <a:endParaRPr lang="fr-FR" dirty="0"/>
          </a:p>
        </p:txBody>
      </p:sp>
    </p:spTree>
    <p:extLst>
      <p:ext uri="{BB962C8B-B14F-4D97-AF65-F5344CB8AC3E}">
        <p14:creationId xmlns:p14="http://schemas.microsoft.com/office/powerpoint/2010/main" val="21430648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2.emf"/><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 Id="rId3"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2.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Image 1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675" y="0"/>
            <a:ext cx="9271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8C24E27A-B8D0-4778-94D3-D09BE9ED1907}"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88F8220-1C6F-4A69-A58D-E656636C8B96}"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ctrTitle"/>
          </p:nvPr>
        </p:nvSpPr>
        <p:spPr>
          <a:xfrm>
            <a:off x="0" y="1306286"/>
            <a:ext cx="7451154" cy="1207008"/>
          </a:xfrm>
        </p:spPr>
        <p:txBody>
          <a:bodyPr/>
          <a:lstStyle>
            <a:lvl1pPr>
              <a:defRPr sz="4000"/>
            </a:lvl1pPr>
          </a:lstStyle>
          <a:p>
            <a:r>
              <a:rPr lang="fr-FR" smtClean="0"/>
              <a:t>Modifiez le style du titre</a:t>
            </a:r>
            <a:endParaRPr lang="fr-FR" dirty="0"/>
          </a:p>
        </p:txBody>
      </p:sp>
      <p:sp>
        <p:nvSpPr>
          <p:cNvPr id="3" name="Sous-titre 2"/>
          <p:cNvSpPr>
            <a:spLocks noGrp="1"/>
          </p:cNvSpPr>
          <p:nvPr>
            <p:ph type="subTitle" idx="1"/>
          </p:nvPr>
        </p:nvSpPr>
        <p:spPr>
          <a:xfrm>
            <a:off x="4531070" y="3901316"/>
            <a:ext cx="4370832"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dirty="0"/>
          </a:p>
        </p:txBody>
      </p:sp>
      <p:sp>
        <p:nvSpPr>
          <p:cNvPr id="9" name="Espace réservé de la date 3"/>
          <p:cNvSpPr>
            <a:spLocks noGrp="1"/>
          </p:cNvSpPr>
          <p:nvPr>
            <p:ph type="dt" sz="half" idx="10"/>
          </p:nvPr>
        </p:nvSpPr>
        <p:spPr/>
        <p:txBody>
          <a:bodyPr/>
          <a:lstStyle>
            <a:lvl1pPr>
              <a:defRPr/>
            </a:lvl1pPr>
          </a:lstStyle>
          <a:p>
            <a:pPr>
              <a:defRPr/>
            </a:pPr>
            <a:fld id="{51590750-B58C-4CC3-90C4-193BB31DFFC8}" type="datetime1">
              <a:rPr lang="fr-FR" smtClean="0"/>
              <a:pPr>
                <a:defRPr/>
              </a:pPr>
              <a:t>27/02/18</a:t>
            </a:fld>
            <a:endParaRPr lang="fr-FR"/>
          </a:p>
        </p:txBody>
      </p:sp>
      <p:sp>
        <p:nvSpPr>
          <p:cNvPr id="10"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2824579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pic>
        <p:nvPicPr>
          <p:cNvPr id="4" name="Imag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4CFFF790-657F-4502-B871-FCD4CDC5EC0F}"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6"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1323C95-0FB8-4FA9-B91E-42C5A7A425F6}"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p:txBody>
          <a:bodyPr/>
          <a:lstStyle>
            <a:lvl1pPr algn="r">
              <a:defRPr/>
            </a:lvl1pPr>
          </a:lstStyle>
          <a:p>
            <a:pPr>
              <a:defRPr/>
            </a:pPr>
            <a:fld id="{FDC5486C-83BE-4C51-A916-F922259B0ACE}" type="datetime1">
              <a:rPr lang="fr-FR" smtClean="0"/>
              <a:pPr>
                <a:defRPr/>
              </a:pPr>
              <a:t>27/02/18</a:t>
            </a:fld>
            <a:endParaRPr lang="fr-FR"/>
          </a:p>
        </p:txBody>
      </p:sp>
      <p:sp>
        <p:nvSpPr>
          <p:cNvPr id="9"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3237658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4" name="Imag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E424958B-3E54-4D56-96D0-62C68EEDECA0}"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6"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60BF7AC9-570A-454A-9BEE-447FFF6BFD9C}" type="slidenum">
              <a:rPr lang="fr-FR" altLang="fr-FR">
                <a:solidFill>
                  <a:srgbClr val="FFFFFF"/>
                </a:solidFill>
                <a:latin typeface="Calibri" panose="020F0502020204030204" pitchFamily="34" charset="0"/>
              </a:rPr>
              <a:pPr/>
              <a:t>‹#›</a:t>
            </a:fld>
            <a:endParaRPr lang="fr-FR" altLang="fr-FR"/>
          </a:p>
        </p:txBody>
      </p:sp>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p:txBody>
          <a:bodyPr/>
          <a:lstStyle>
            <a:lvl1pPr algn="r">
              <a:defRPr/>
            </a:lvl1pPr>
          </a:lstStyle>
          <a:p>
            <a:pPr>
              <a:defRPr/>
            </a:pPr>
            <a:fld id="{1F484843-3609-4ED6-B038-0A79C319121A}" type="datetime1">
              <a:rPr lang="fr-FR" smtClean="0"/>
              <a:pPr>
                <a:defRPr/>
              </a:pPr>
              <a:t>27/02/18</a:t>
            </a:fld>
            <a:endParaRPr lang="fr-FR" dirty="0"/>
          </a:p>
        </p:txBody>
      </p:sp>
      <p:sp>
        <p:nvSpPr>
          <p:cNvPr id="9"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4108838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pic>
        <p:nvPicPr>
          <p:cNvPr id="4"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FF4E23D6-A12C-468E-A333-DADDA74FB451}"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6"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AC85BF15-BDDD-4404-BF11-8BB3715CB281}"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p:txBody>
          <a:bodyPr/>
          <a:lstStyle/>
          <a:p>
            <a:r>
              <a:rPr lang="fr-FR"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8" name="Espace réservé de la date 3"/>
          <p:cNvSpPr>
            <a:spLocks noGrp="1"/>
          </p:cNvSpPr>
          <p:nvPr>
            <p:ph type="dt" sz="half" idx="10"/>
          </p:nvPr>
        </p:nvSpPr>
        <p:spPr/>
        <p:txBody>
          <a:bodyPr/>
          <a:lstStyle>
            <a:lvl1pPr>
              <a:defRPr/>
            </a:lvl1pPr>
          </a:lstStyle>
          <a:p>
            <a:pPr>
              <a:defRPr/>
            </a:pPr>
            <a:fld id="{C3241E3D-018E-4ADD-A2E4-A1F126DC5233}" type="datetime1">
              <a:rPr lang="fr-FR" smtClean="0"/>
              <a:pPr>
                <a:defRPr/>
              </a:pPr>
              <a:t>27/02/18</a:t>
            </a:fld>
            <a:endParaRPr lang="fr-FR"/>
          </a:p>
        </p:txBody>
      </p:sp>
      <p:sp>
        <p:nvSpPr>
          <p:cNvPr id="9"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
        <p:nvSpPr>
          <p:cNvPr id="10" name="Espace réservé du numéro de diapositive 5"/>
          <p:cNvSpPr>
            <a:spLocks noGrp="1"/>
          </p:cNvSpPr>
          <p:nvPr>
            <p:ph type="sldNum" sz="quarter" idx="12"/>
          </p:nvPr>
        </p:nvSpPr>
        <p:spPr>
          <a:xfrm>
            <a:off x="6553200" y="6356350"/>
            <a:ext cx="2133600" cy="365125"/>
          </a:xfrm>
        </p:spPr>
        <p:txBody>
          <a:bodyPr rtlCol="0"/>
          <a:lstStyle>
            <a:lvl1pPr eaLnBrk="1" hangingPunct="1">
              <a:defRPr>
                <a:solidFill>
                  <a:schemeClr val="tx1">
                    <a:tint val="75000"/>
                  </a:schemeClr>
                </a:solidFill>
                <a:latin typeface="Arial" pitchFamily="34" charset="0"/>
              </a:defRPr>
            </a:lvl1pPr>
          </a:lstStyle>
          <a:p>
            <a:pPr>
              <a:defRPr/>
            </a:pPr>
            <a:endParaRPr lang="fr-FR"/>
          </a:p>
        </p:txBody>
      </p:sp>
    </p:spTree>
    <p:extLst>
      <p:ext uri="{BB962C8B-B14F-4D97-AF65-F5344CB8AC3E}">
        <p14:creationId xmlns:p14="http://schemas.microsoft.com/office/powerpoint/2010/main" val="1008327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4"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3E6204F5-4F16-404E-AC56-2C0AA355A458}"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5" name="Image 11" descr="logo NPA.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369A3FC-A20D-4019-A8BA-052DDC0C7A4F}" type="slidenum">
              <a:rPr lang="fr-FR" altLang="fr-FR">
                <a:solidFill>
                  <a:srgbClr val="FFFFFF"/>
                </a:solidFill>
                <a:latin typeface="Calibri" panose="020F0502020204030204" pitchFamily="34" charset="0"/>
              </a:rPr>
              <a:pPr/>
              <a:t>‹#›</a:t>
            </a:fld>
            <a:endParaRPr lang="fr-FR" altLang="fr-FR"/>
          </a:p>
        </p:txBody>
      </p:sp>
      <p:pic>
        <p:nvPicPr>
          <p:cNvPr id="7" name="Imag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dirty="0"/>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8" name="Espace réservé de la date 3"/>
          <p:cNvSpPr>
            <a:spLocks noGrp="1"/>
          </p:cNvSpPr>
          <p:nvPr>
            <p:ph type="dt" sz="half" idx="10"/>
          </p:nvPr>
        </p:nvSpPr>
        <p:spPr/>
        <p:txBody>
          <a:bodyPr/>
          <a:lstStyle>
            <a:lvl1pPr algn="r">
              <a:defRPr/>
            </a:lvl1pPr>
          </a:lstStyle>
          <a:p>
            <a:pPr>
              <a:defRPr/>
            </a:pPr>
            <a:fld id="{8B2B8516-7BD7-423D-B0DC-BE0796FA0CC3}" type="datetime1">
              <a:rPr lang="fr-FR" smtClean="0"/>
              <a:pPr>
                <a:defRPr/>
              </a:pPr>
              <a:t>27/02/18</a:t>
            </a:fld>
            <a:endParaRPr lang="fr-FR" dirty="0"/>
          </a:p>
        </p:txBody>
      </p:sp>
      <p:sp>
        <p:nvSpPr>
          <p:cNvPr id="9"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3002673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pic>
        <p:nvPicPr>
          <p:cNvPr id="5"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57CC9108-0759-4054-8014-356286044CC1}"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9D0CB78E-64AA-4950-93A3-07032DE1FBA1}"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p:txBody>
          <a:bodyPr/>
          <a:lstStyle/>
          <a:p>
            <a:r>
              <a:rPr lang="fr-FR" smtClean="0"/>
              <a:t>Modifiez le style du titre</a:t>
            </a:r>
            <a:endParaRPr lang="fr-FR" dirty="0"/>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Espace réservé de la date 3"/>
          <p:cNvSpPr>
            <a:spLocks noGrp="1"/>
          </p:cNvSpPr>
          <p:nvPr>
            <p:ph type="dt" sz="half" idx="10"/>
          </p:nvPr>
        </p:nvSpPr>
        <p:spPr/>
        <p:txBody>
          <a:bodyPr/>
          <a:lstStyle>
            <a:lvl1pPr algn="r">
              <a:defRPr/>
            </a:lvl1pPr>
          </a:lstStyle>
          <a:p>
            <a:pPr>
              <a:defRPr/>
            </a:pPr>
            <a:fld id="{3B3CFD7C-4F2F-4308-8ABD-4FB9F7CDCD7E}" type="datetime1">
              <a:rPr lang="fr-FR" smtClean="0"/>
              <a:pPr>
                <a:defRPr/>
              </a:pPr>
              <a:t>27/02/18</a:t>
            </a:fld>
            <a:endParaRPr lang="fr-FR" dirty="0"/>
          </a:p>
        </p:txBody>
      </p:sp>
      <p:sp>
        <p:nvSpPr>
          <p:cNvPr id="10"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25438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pic>
        <p:nvPicPr>
          <p:cNvPr id="7"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2CCF50EC-0727-4D48-9954-F7C25D80DCDC}"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9"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01950FFD-551A-4328-BA63-AF7E787C8672}"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1" name="Espace réservé de la date 3"/>
          <p:cNvSpPr>
            <a:spLocks noGrp="1"/>
          </p:cNvSpPr>
          <p:nvPr>
            <p:ph type="dt" sz="half" idx="10"/>
          </p:nvPr>
        </p:nvSpPr>
        <p:spPr/>
        <p:txBody>
          <a:bodyPr/>
          <a:lstStyle>
            <a:lvl1pPr algn="r">
              <a:defRPr/>
            </a:lvl1pPr>
          </a:lstStyle>
          <a:p>
            <a:pPr>
              <a:defRPr/>
            </a:pPr>
            <a:fld id="{A3E556E0-091C-415E-82D1-246184E9A624}" type="datetime1">
              <a:rPr lang="fr-FR" smtClean="0"/>
              <a:pPr>
                <a:defRPr/>
              </a:pPr>
              <a:t>27/02/18</a:t>
            </a:fld>
            <a:endParaRPr lang="fr-FR" dirty="0"/>
          </a:p>
        </p:txBody>
      </p:sp>
      <p:sp>
        <p:nvSpPr>
          <p:cNvPr id="12"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1026637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pic>
        <p:nvPicPr>
          <p:cNvPr id="3"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D8DB67CE-FC18-4A9F-A835-9B5D9AAEA765}"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5"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F656CCD3-BF0A-4D96-B00A-B41D27069C0F}"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p:txBody>
          <a:bodyPr/>
          <a:lstStyle/>
          <a:p>
            <a:r>
              <a:rPr lang="fr-FR" smtClean="0"/>
              <a:t>Modifiez le style du titre</a:t>
            </a:r>
            <a:endParaRPr lang="fr-FR"/>
          </a:p>
        </p:txBody>
      </p:sp>
      <p:sp>
        <p:nvSpPr>
          <p:cNvPr id="7" name="Espace réservé de la date 3"/>
          <p:cNvSpPr>
            <a:spLocks noGrp="1"/>
          </p:cNvSpPr>
          <p:nvPr>
            <p:ph type="dt" sz="half" idx="10"/>
          </p:nvPr>
        </p:nvSpPr>
        <p:spPr/>
        <p:txBody>
          <a:bodyPr/>
          <a:lstStyle>
            <a:lvl1pPr algn="r">
              <a:defRPr/>
            </a:lvl1pPr>
          </a:lstStyle>
          <a:p>
            <a:pPr>
              <a:defRPr/>
            </a:pPr>
            <a:fld id="{BE6C57FD-E22A-45DE-9D24-BBF4214E967B}" type="datetime1">
              <a:rPr lang="fr-FR" smtClean="0"/>
              <a:pPr>
                <a:defRPr/>
              </a:pPr>
              <a:t>27/02/18</a:t>
            </a:fld>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60639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Vide">
    <p:spTree>
      <p:nvGrpSpPr>
        <p:cNvPr id="1" name=""/>
        <p:cNvGrpSpPr/>
        <p:nvPr/>
      </p:nvGrpSpPr>
      <p:grpSpPr>
        <a:xfrm>
          <a:off x="0" y="0"/>
          <a:ext cx="0" cy="0"/>
          <a:chOff x="0" y="0"/>
          <a:chExt cx="0" cy="0"/>
        </a:xfrm>
      </p:grpSpPr>
      <p:pic>
        <p:nvPicPr>
          <p:cNvPr id="2"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3EC88055-11C8-4423-9142-FC47B2F11A79}"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4"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B3499B0B-50FA-4780-B055-3C24B4BAE23F}" type="slidenum">
              <a:rPr lang="fr-FR" altLang="fr-FR">
                <a:solidFill>
                  <a:srgbClr val="FFFFFF"/>
                </a:solidFill>
                <a:latin typeface="Calibri" panose="020F0502020204030204" pitchFamily="34" charset="0"/>
              </a:rPr>
              <a:pPr/>
              <a:t>‹#›</a:t>
            </a:fld>
            <a:endParaRPr lang="fr-FR" altLang="fr-FR"/>
          </a:p>
        </p:txBody>
      </p:sp>
      <p:sp>
        <p:nvSpPr>
          <p:cNvPr id="6" name="Espace réservé de la date 3"/>
          <p:cNvSpPr>
            <a:spLocks noGrp="1"/>
          </p:cNvSpPr>
          <p:nvPr>
            <p:ph type="dt" sz="half" idx="10"/>
          </p:nvPr>
        </p:nvSpPr>
        <p:spPr/>
        <p:txBody>
          <a:bodyPr/>
          <a:lstStyle>
            <a:lvl1pPr algn="r">
              <a:defRPr/>
            </a:lvl1pPr>
          </a:lstStyle>
          <a:p>
            <a:pPr>
              <a:defRPr/>
            </a:pPr>
            <a:fld id="{AD64D73E-9512-4B58-A060-B61C3D1A44F7}" type="datetime1">
              <a:rPr lang="fr-FR" smtClean="0"/>
              <a:pPr>
                <a:defRPr/>
              </a:pPr>
              <a:t>27/02/18</a:t>
            </a:fld>
            <a:endParaRPr lang="fr-FR" dirty="0"/>
          </a:p>
        </p:txBody>
      </p:sp>
      <p:sp>
        <p:nvSpPr>
          <p:cNvPr id="7"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296888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pic>
        <p:nvPicPr>
          <p:cNvPr id="5"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500EA998-2CB1-44FF-8CFE-7BE9E31085ED}"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11FAAEF2-BAE8-4755-8CDE-446CCB202D05}"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Espace réservé de la date 3"/>
          <p:cNvSpPr>
            <a:spLocks noGrp="1"/>
          </p:cNvSpPr>
          <p:nvPr>
            <p:ph type="dt" sz="half" idx="10"/>
          </p:nvPr>
        </p:nvSpPr>
        <p:spPr/>
        <p:txBody>
          <a:bodyPr/>
          <a:lstStyle>
            <a:lvl1pPr algn="r">
              <a:defRPr/>
            </a:lvl1pPr>
          </a:lstStyle>
          <a:p>
            <a:pPr>
              <a:defRPr/>
            </a:pPr>
            <a:fld id="{0394CAD8-A41A-4EF4-82C9-D2DF859A1BDE}" type="datetime1">
              <a:rPr lang="fr-FR" smtClean="0"/>
              <a:pPr>
                <a:defRPr/>
              </a:pPr>
              <a:t>27/02/18</a:t>
            </a:fld>
            <a:endParaRPr lang="fr-FR" dirty="0"/>
          </a:p>
        </p:txBody>
      </p:sp>
      <p:sp>
        <p:nvSpPr>
          <p:cNvPr id="10"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4202691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5" name="Imag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8588" y="34925"/>
            <a:ext cx="8763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4B931504-F481-4EF8-86EA-024EEED93F3F}"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7" name="Image 11" descr="logo NPA.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3A56B41F-84F6-448B-91E8-6C8AE58F4547}" type="slidenum">
              <a:rPr lang="fr-FR" altLang="fr-FR">
                <a:solidFill>
                  <a:srgbClr val="FFFFFF"/>
                </a:solidFill>
                <a:latin typeface="Calibri" panose="020F0502020204030204" pitchFamily="34" charset="0"/>
              </a:rPr>
              <a:pPr/>
              <a:t>‹#›</a:t>
            </a:fld>
            <a:endParaRPr lang="fr-FR" altLang="fr-FR"/>
          </a:p>
        </p:txBody>
      </p:sp>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Espace réservé de la date 3"/>
          <p:cNvSpPr>
            <a:spLocks noGrp="1"/>
          </p:cNvSpPr>
          <p:nvPr>
            <p:ph type="dt" sz="half" idx="10"/>
          </p:nvPr>
        </p:nvSpPr>
        <p:spPr/>
        <p:txBody>
          <a:bodyPr/>
          <a:lstStyle>
            <a:lvl1pPr algn="r">
              <a:defRPr/>
            </a:lvl1pPr>
          </a:lstStyle>
          <a:p>
            <a:pPr>
              <a:defRPr/>
            </a:pPr>
            <a:fld id="{C0FDDF9D-2BD5-43EE-8F81-12F6A028090E}" type="datetime1">
              <a:rPr lang="fr-FR" smtClean="0"/>
              <a:pPr>
                <a:defRPr/>
              </a:pPr>
              <a:t>27/02/18</a:t>
            </a:fld>
            <a:endParaRPr lang="fr-FR"/>
          </a:p>
        </p:txBody>
      </p:sp>
      <p:sp>
        <p:nvSpPr>
          <p:cNvPr id="10" name="Espace réservé du pied de page 4"/>
          <p:cNvSpPr>
            <a:spLocks noGrp="1"/>
          </p:cNvSpPr>
          <p:nvPr>
            <p:ph type="ftr" sz="quarter" idx="11"/>
          </p:nvPr>
        </p:nvSpPr>
        <p:spPr/>
        <p:txBody>
          <a:bodyPr/>
          <a:lstStyle>
            <a:lvl1pPr>
              <a:defRPr/>
            </a:lvl1pPr>
          </a:lstStyle>
          <a:p>
            <a:pPr>
              <a:defRPr/>
            </a:pPr>
            <a:r>
              <a:rPr lang="fr-FR" smtClean="0"/>
              <a:t>Journée académique 18 octobre 2017</a:t>
            </a:r>
            <a:endParaRPr lang="fr-FR"/>
          </a:p>
        </p:txBody>
      </p:sp>
    </p:spTree>
    <p:extLst>
      <p:ext uri="{BB962C8B-B14F-4D97-AF65-F5344CB8AC3E}">
        <p14:creationId xmlns:p14="http://schemas.microsoft.com/office/powerpoint/2010/main" val="98646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 9"/>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19063" y="36513"/>
            <a:ext cx="87312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Cliquez et modifiez le titre</a:t>
            </a:r>
          </a:p>
        </p:txBody>
      </p:sp>
      <p:sp>
        <p:nvSpPr>
          <p:cNvPr id="1028"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CCE59B4-DC68-457A-ACD7-19606555DE38}" type="datetime1">
              <a:rPr lang="fr-FR" smtClean="0"/>
              <a:pPr>
                <a:defRPr/>
              </a:pPr>
              <a:t>27/02/18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fr-FR" smtClean="0"/>
              <a:t>Journée académique 18 octobre 2017</a:t>
            </a:r>
            <a:endParaRPr lang="fr-FR"/>
          </a:p>
        </p:txBody>
      </p:sp>
      <p:sp>
        <p:nvSpPr>
          <p:cNvPr id="9" name="Signalisation droite 7"/>
          <p:cNvSpPr/>
          <p:nvPr/>
        </p:nvSpPr>
        <p:spPr>
          <a:xfrm>
            <a:off x="0" y="2943225"/>
            <a:ext cx="566738" cy="211138"/>
          </a:xfrm>
          <a:prstGeom prst="homePlate">
            <a:avLst/>
          </a:prstGeom>
          <a:gradFill flip="none" rotWithShape="1">
            <a:gsLst>
              <a:gs pos="100000">
                <a:srgbClr val="73BA64"/>
              </a:gs>
              <a:gs pos="100000">
                <a:schemeClr val="accent3">
                  <a:lumMod val="60000"/>
                  <a:lumOff val="40000"/>
                </a:schemeClr>
              </a:gs>
            </a:gsLst>
            <a:lin ang="16200000" scaled="1"/>
            <a:tileRect/>
          </a:gra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1000">
                <a:solidFill>
                  <a:srgbClr val="FFFFFF"/>
                </a:solidFill>
                <a:latin typeface="Calibri" panose="020F0502020204030204" pitchFamily="34" charset="0"/>
              </a:rPr>
              <a:t>  </a:t>
            </a:r>
            <a:fld id="{EAA45B13-64EA-4F22-BFEE-4D2AF1FDDD60}" type="slidenum">
              <a:rPr lang="fr-FR" altLang="fr-FR" sz="1000">
                <a:solidFill>
                  <a:srgbClr val="FFFFFF"/>
                </a:solidFill>
                <a:latin typeface="Calibri" panose="020F0502020204030204" pitchFamily="34" charset="0"/>
              </a:rPr>
              <a:pPr eaLnBrk="1" hangingPunct="1"/>
              <a:t>‹#›</a:t>
            </a:fld>
            <a:endParaRPr lang="fr-FR" altLang="fr-FR" sz="1000">
              <a:solidFill>
                <a:srgbClr val="FFFFFF"/>
              </a:solidFill>
              <a:latin typeface="Calibri" panose="020F0502020204030204" pitchFamily="34" charset="0"/>
            </a:endParaRPr>
          </a:p>
        </p:txBody>
      </p:sp>
      <p:pic>
        <p:nvPicPr>
          <p:cNvPr id="1032" name="Image 11" descr="logo NPA.eps"/>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88900" y="5853113"/>
            <a:ext cx="94773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E1BE52D-4456-46F6-A83D-F9082E6682BA}" type="slidenum">
              <a:rPr lang="fr-FR" altLang="fr-FR"/>
              <a:pPr/>
              <a:t>‹#›</a:t>
            </a:fld>
            <a:endParaRPr lang="fr-FR" altLang="fr-FR"/>
          </a:p>
        </p:txBody>
      </p:sp>
      <p:sp>
        <p:nvSpPr>
          <p:cNvPr id="1034" name="Rectangle 2"/>
          <p:cNvSpPr>
            <a:spLocks noChangeArrowheads="1"/>
          </p:cNvSpPr>
          <p:nvPr/>
        </p:nvSpPr>
        <p:spPr bwMode="auto">
          <a:xfrm>
            <a:off x="-82550" y="2444750"/>
            <a:ext cx="568325" cy="368300"/>
          </a:xfrm>
          <a:prstGeom prst="rect">
            <a:avLst/>
          </a:prstGeom>
          <a:noFill/>
          <a:ln>
            <a:noFill/>
          </a:ln>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fld id="{43A83C0E-2CE3-44DD-892A-20B2664174BF}" type="slidenum">
              <a:rPr lang="fr-FR" altLang="fr-FR">
                <a:solidFill>
                  <a:srgbClr val="FFFFFF"/>
                </a:solidFill>
                <a:latin typeface="Calibri" panose="020F0502020204030204" pitchFamily="34" charset="0"/>
              </a:rPr>
              <a:pPr/>
              <a:t>‹#›</a:t>
            </a:fld>
            <a:endParaRPr lang="fr-FR" altLang="fr-F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hf sldNum="0" hd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5.xml.rels><?xml version="1.0" encoding="UTF-8" standalone="yes"?>
<Relationships xmlns="http://schemas.openxmlformats.org/package/2006/relationships"><Relationship Id="rId3" Type="http://schemas.openxmlformats.org/officeDocument/2006/relationships/hyperlink" Target="http://www.pedagogie.ac-nantes.fr/egalite-entre-les-filles-et-les-garcons/conferences/journee-academique-egalite-filles-garcons-2017-1078482.kjsp?RH=1513248518725" TargetMode="External"/><Relationship Id="rId4" Type="http://schemas.openxmlformats.org/officeDocument/2006/relationships/hyperlink" Target="http://www.pedagogie.ac-nantes.fr/egalite-entre-les-filles-et-les-garcons/formation/" TargetMode="External"/><Relationship Id="rId5" Type="http://schemas.openxmlformats.org/officeDocument/2006/relationships/hyperlink" Target="http://www.pedagogie.ac-nantes.fr/egalite-entre-les-filles-et-les-garcons/partenaires/" TargetMode="External"/><Relationship Id="rId6" Type="http://schemas.openxmlformats.org/officeDocument/2006/relationships/hyperlink" Target="http://www.pedagogie.ac-nantes.fr/egalite-entre-les-filles-et-les-garcons/jeu-serieux/" TargetMode="External"/><Relationship Id="rId1" Type="http://schemas.openxmlformats.org/officeDocument/2006/relationships/slideLayout" Target="../slideLayouts/slideLayout2.xml"/><Relationship Id="rId2" Type="http://schemas.openxmlformats.org/officeDocument/2006/relationships/hyperlink" Target="http://www.pedagogie.ac-nantes.fr/egalite-entre-les-filles-et-les-garco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7659" y="4842675"/>
            <a:ext cx="8397764" cy="1297384"/>
          </a:xfrm>
        </p:spPr>
        <p:txBody>
          <a:bodyPr>
            <a:normAutofit fontScale="90000"/>
          </a:bodyPr>
          <a:lstStyle/>
          <a:p>
            <a:pPr algn="r"/>
            <a:r>
              <a:rPr lang="fr-FR" sz="4400" dirty="0" smtClean="0"/>
              <a:t>Egalité filles – garçons, </a:t>
            </a:r>
            <a:r>
              <a:rPr lang="fr-FR" sz="4400" dirty="0"/>
              <a:t/>
            </a:r>
            <a:br>
              <a:rPr lang="fr-FR" sz="4400" dirty="0"/>
            </a:br>
            <a:r>
              <a:rPr lang="fr-FR" sz="4400" dirty="0" smtClean="0"/>
              <a:t>	</a:t>
            </a:r>
            <a:r>
              <a:rPr lang="fr-FR" sz="4400" dirty="0"/>
              <a:t>	</a:t>
            </a:r>
            <a:r>
              <a:rPr lang="fr-FR" sz="4400" dirty="0" smtClean="0"/>
              <a:t>  un levier pour la réussite scolaire de </a:t>
            </a:r>
            <a:r>
              <a:rPr lang="fr-FR" sz="4400" dirty="0" smtClean="0"/>
              <a:t>tous et toutes?</a:t>
            </a:r>
            <a:endParaRPr lang="fr-FR" dirty="0"/>
          </a:p>
        </p:txBody>
      </p:sp>
      <p:sp>
        <p:nvSpPr>
          <p:cNvPr id="6" name="ZoneTexte 5"/>
          <p:cNvSpPr txBox="1"/>
          <p:nvPr/>
        </p:nvSpPr>
        <p:spPr>
          <a:xfrm>
            <a:off x="2984938" y="517083"/>
            <a:ext cx="5837239" cy="3508653"/>
          </a:xfrm>
          <a:prstGeom prst="rect">
            <a:avLst/>
          </a:prstGeom>
          <a:noFill/>
        </p:spPr>
        <p:txBody>
          <a:bodyPr wrap="square" rtlCol="0">
            <a:spAutoFit/>
          </a:bodyPr>
          <a:lstStyle/>
          <a:p>
            <a:pPr algn="r"/>
            <a:r>
              <a:rPr lang="fr-FR" sz="2000" dirty="0" smtClean="0"/>
              <a:t>MISSION ACADEMIQUE « Egalité </a:t>
            </a:r>
            <a:r>
              <a:rPr lang="fr-FR" sz="2000" dirty="0"/>
              <a:t>entre les filles et les garçons, les femmes et les hommes dans le système </a:t>
            </a:r>
            <a:r>
              <a:rPr lang="fr-FR" sz="2000" dirty="0" smtClean="0"/>
              <a:t>éducatif » de l’académie de Nantes</a:t>
            </a:r>
            <a:endParaRPr lang="fr-FR" sz="2000" dirty="0" smtClean="0">
              <a:solidFill>
                <a:schemeClr val="bg1"/>
              </a:solidFill>
            </a:endParaRPr>
          </a:p>
          <a:p>
            <a:pPr marL="285750" indent="-285750"/>
            <a:endParaRPr lang="fr-FR" dirty="0" smtClean="0">
              <a:solidFill>
                <a:schemeClr val="bg1"/>
              </a:solidFill>
            </a:endParaRPr>
          </a:p>
          <a:p>
            <a:pPr marL="285750" indent="-285750"/>
            <a:endParaRPr lang="fr-FR" dirty="0">
              <a:solidFill>
                <a:schemeClr val="bg1"/>
              </a:solidFill>
            </a:endParaRPr>
          </a:p>
          <a:p>
            <a:pPr marL="285750" indent="-285750"/>
            <a:endParaRPr lang="fr-FR" dirty="0" smtClean="0">
              <a:solidFill>
                <a:schemeClr val="bg1"/>
              </a:solidFill>
            </a:endParaRPr>
          </a:p>
          <a:p>
            <a:pPr marL="285750" indent="-285750"/>
            <a:endParaRPr lang="fr-FR" dirty="0">
              <a:solidFill>
                <a:schemeClr val="bg1"/>
              </a:solidFill>
            </a:endParaRPr>
          </a:p>
          <a:p>
            <a:pPr marL="285750" indent="-285750"/>
            <a:endParaRPr lang="fr-FR" dirty="0" smtClean="0">
              <a:solidFill>
                <a:schemeClr val="bg1"/>
              </a:solidFill>
            </a:endParaRPr>
          </a:p>
          <a:p>
            <a:pPr marL="285750" indent="-285750"/>
            <a:endParaRPr lang="fr-FR" dirty="0">
              <a:solidFill>
                <a:schemeClr val="bg1"/>
              </a:solidFill>
            </a:endParaRPr>
          </a:p>
          <a:p>
            <a:pPr marL="285750" indent="-285750"/>
            <a:endParaRPr lang="fr-FR" dirty="0">
              <a:solidFill>
                <a:schemeClr val="bg1"/>
              </a:solidFill>
            </a:endParaRPr>
          </a:p>
          <a:p>
            <a:pPr marL="285750" indent="-285750" algn="r"/>
            <a:r>
              <a:rPr lang="fr-FR" dirty="0" smtClean="0"/>
              <a:t>Problématique générale</a:t>
            </a:r>
          </a:p>
          <a:p>
            <a:pPr marL="285750" indent="-285750" algn="r"/>
            <a:r>
              <a:rPr lang="fr-FR" dirty="0" smtClean="0"/>
              <a:t>Axes de travail académique</a:t>
            </a:r>
          </a:p>
        </p:txBody>
      </p:sp>
    </p:spTree>
    <p:extLst>
      <p:ext uri="{BB962C8B-B14F-4D97-AF65-F5344CB8AC3E}">
        <p14:creationId xmlns:p14="http://schemas.microsoft.com/office/powerpoint/2010/main" val="14143053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77185" y="130002"/>
            <a:ext cx="8229600" cy="1143000"/>
          </a:xfrm>
        </p:spPr>
        <p:txBody>
          <a:bodyPr/>
          <a:lstStyle/>
          <a:p>
            <a:r>
              <a:rPr lang="fr-FR" dirty="0" smtClean="0"/>
              <a:t>Les observations en classes</a:t>
            </a:r>
            <a:endParaRPr lang="fr-FR" dirty="0"/>
          </a:p>
        </p:txBody>
      </p:sp>
      <p:sp>
        <p:nvSpPr>
          <p:cNvPr id="4" name="Rectangle 3"/>
          <p:cNvSpPr/>
          <p:nvPr/>
        </p:nvSpPr>
        <p:spPr>
          <a:xfrm>
            <a:off x="3062248" y="3055503"/>
            <a:ext cx="3040413" cy="1356168"/>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Ellipse 4"/>
          <p:cNvSpPr/>
          <p:nvPr/>
        </p:nvSpPr>
        <p:spPr>
          <a:xfrm>
            <a:off x="3850072" y="1318168"/>
            <a:ext cx="1928960" cy="1105463"/>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Ellipse 5"/>
          <p:cNvSpPr/>
          <p:nvPr/>
        </p:nvSpPr>
        <p:spPr>
          <a:xfrm>
            <a:off x="501916" y="2445661"/>
            <a:ext cx="2009423" cy="116275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Ellipse 6"/>
          <p:cNvSpPr/>
          <p:nvPr/>
        </p:nvSpPr>
        <p:spPr>
          <a:xfrm>
            <a:off x="543813" y="3785029"/>
            <a:ext cx="1925631" cy="113724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Ellipse 7"/>
          <p:cNvSpPr/>
          <p:nvPr/>
        </p:nvSpPr>
        <p:spPr>
          <a:xfrm>
            <a:off x="6849559" y="2080436"/>
            <a:ext cx="2009423" cy="116275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Ellipse 11"/>
          <p:cNvSpPr/>
          <p:nvPr/>
        </p:nvSpPr>
        <p:spPr>
          <a:xfrm>
            <a:off x="6444289" y="3432496"/>
            <a:ext cx="2009423" cy="129539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Ellipse 12"/>
          <p:cNvSpPr/>
          <p:nvPr/>
        </p:nvSpPr>
        <p:spPr>
          <a:xfrm>
            <a:off x="1749530" y="4846394"/>
            <a:ext cx="2348090" cy="127050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Rectangle 13"/>
          <p:cNvSpPr/>
          <p:nvPr/>
        </p:nvSpPr>
        <p:spPr>
          <a:xfrm>
            <a:off x="711051" y="3972437"/>
            <a:ext cx="1646605" cy="646331"/>
          </a:xfrm>
          <a:prstGeom prst="rect">
            <a:avLst/>
          </a:prstGeom>
        </p:spPr>
        <p:txBody>
          <a:bodyPr wrap="none">
            <a:spAutoFit/>
          </a:bodyPr>
          <a:lstStyle/>
          <a:p>
            <a:r>
              <a:rPr lang="fr-FR" dirty="0"/>
              <a:t>Affichage </a:t>
            </a:r>
            <a:endParaRPr lang="fr-FR" dirty="0" smtClean="0"/>
          </a:p>
          <a:p>
            <a:r>
              <a:rPr lang="fr-FR" dirty="0" smtClean="0"/>
              <a:t>dans </a:t>
            </a:r>
            <a:r>
              <a:rPr lang="fr-FR" dirty="0"/>
              <a:t>la classe</a:t>
            </a:r>
          </a:p>
        </p:txBody>
      </p:sp>
      <p:sp>
        <p:nvSpPr>
          <p:cNvPr id="15" name="Rectangle 14"/>
          <p:cNvSpPr/>
          <p:nvPr/>
        </p:nvSpPr>
        <p:spPr>
          <a:xfrm>
            <a:off x="816609" y="2558189"/>
            <a:ext cx="1531188" cy="923330"/>
          </a:xfrm>
          <a:prstGeom prst="rect">
            <a:avLst/>
          </a:prstGeom>
        </p:spPr>
        <p:txBody>
          <a:bodyPr wrap="none">
            <a:spAutoFit/>
          </a:bodyPr>
          <a:lstStyle/>
          <a:p>
            <a:r>
              <a:rPr lang="fr-FR" dirty="0"/>
              <a:t>Disposition </a:t>
            </a:r>
            <a:endParaRPr lang="fr-FR" dirty="0" smtClean="0"/>
          </a:p>
          <a:p>
            <a:r>
              <a:rPr lang="fr-FR" dirty="0" smtClean="0"/>
              <a:t>et </a:t>
            </a:r>
            <a:r>
              <a:rPr lang="fr-FR" dirty="0"/>
              <a:t>répartition </a:t>
            </a:r>
            <a:endParaRPr lang="fr-FR" dirty="0" smtClean="0"/>
          </a:p>
          <a:p>
            <a:r>
              <a:rPr lang="fr-FR" dirty="0" smtClean="0"/>
              <a:t>des </a:t>
            </a:r>
            <a:r>
              <a:rPr lang="fr-FR" dirty="0"/>
              <a:t>élèves</a:t>
            </a:r>
          </a:p>
        </p:txBody>
      </p:sp>
      <p:sp>
        <p:nvSpPr>
          <p:cNvPr id="16" name="Rectangle 15"/>
          <p:cNvSpPr/>
          <p:nvPr/>
        </p:nvSpPr>
        <p:spPr>
          <a:xfrm>
            <a:off x="4027820" y="1555324"/>
            <a:ext cx="1441420" cy="646331"/>
          </a:xfrm>
          <a:prstGeom prst="rect">
            <a:avLst/>
          </a:prstGeom>
        </p:spPr>
        <p:txBody>
          <a:bodyPr wrap="none">
            <a:spAutoFit/>
          </a:bodyPr>
          <a:lstStyle/>
          <a:p>
            <a:r>
              <a:rPr lang="fr-FR" dirty="0"/>
              <a:t>E</a:t>
            </a:r>
            <a:r>
              <a:rPr lang="fr-FR" dirty="0" smtClean="0"/>
              <a:t>valuations </a:t>
            </a:r>
          </a:p>
          <a:p>
            <a:r>
              <a:rPr lang="fr-FR" dirty="0" smtClean="0"/>
              <a:t>d’élèves </a:t>
            </a:r>
            <a:endParaRPr lang="fr-FR" dirty="0"/>
          </a:p>
        </p:txBody>
      </p:sp>
      <p:sp>
        <p:nvSpPr>
          <p:cNvPr id="17" name="Rectangle 16"/>
          <p:cNvSpPr/>
          <p:nvPr/>
        </p:nvSpPr>
        <p:spPr>
          <a:xfrm>
            <a:off x="6999229" y="2246431"/>
            <a:ext cx="1967205" cy="923330"/>
          </a:xfrm>
          <a:prstGeom prst="rect">
            <a:avLst/>
          </a:prstGeom>
        </p:spPr>
        <p:txBody>
          <a:bodyPr wrap="none">
            <a:spAutoFit/>
          </a:bodyPr>
          <a:lstStyle/>
          <a:p>
            <a:r>
              <a:rPr lang="fr-FR" dirty="0"/>
              <a:t>Distribution </a:t>
            </a:r>
            <a:endParaRPr lang="fr-FR" dirty="0" smtClean="0"/>
          </a:p>
          <a:p>
            <a:r>
              <a:rPr lang="fr-FR" dirty="0" smtClean="0"/>
              <a:t>des </a:t>
            </a:r>
            <a:r>
              <a:rPr lang="fr-FR" dirty="0"/>
              <a:t>rôles </a:t>
            </a:r>
            <a:r>
              <a:rPr lang="fr-FR" dirty="0" smtClean="0"/>
              <a:t>sociaux</a:t>
            </a:r>
          </a:p>
          <a:p>
            <a:r>
              <a:rPr lang="fr-FR" dirty="0" smtClean="0"/>
              <a:t>en </a:t>
            </a:r>
            <a:r>
              <a:rPr lang="fr-FR" dirty="0"/>
              <a:t>classe </a:t>
            </a:r>
          </a:p>
        </p:txBody>
      </p:sp>
      <p:sp>
        <p:nvSpPr>
          <p:cNvPr id="18" name="Rectangle 17"/>
          <p:cNvSpPr/>
          <p:nvPr/>
        </p:nvSpPr>
        <p:spPr>
          <a:xfrm>
            <a:off x="6723782" y="3608416"/>
            <a:ext cx="1492716" cy="1200329"/>
          </a:xfrm>
          <a:prstGeom prst="rect">
            <a:avLst/>
          </a:prstGeom>
        </p:spPr>
        <p:txBody>
          <a:bodyPr wrap="none">
            <a:spAutoFit/>
          </a:bodyPr>
          <a:lstStyle/>
          <a:p>
            <a:r>
              <a:rPr lang="fr-FR" dirty="0" smtClean="0"/>
              <a:t>Interactions</a:t>
            </a:r>
          </a:p>
          <a:p>
            <a:r>
              <a:rPr lang="fr-FR" dirty="0" smtClean="0"/>
              <a:t>enseignants/</a:t>
            </a:r>
          </a:p>
          <a:p>
            <a:r>
              <a:rPr lang="fr-FR" dirty="0" smtClean="0"/>
              <a:t>élèves</a:t>
            </a:r>
          </a:p>
          <a:p>
            <a:r>
              <a:rPr lang="fr-FR" b="1" dirty="0" smtClean="0"/>
              <a:t> </a:t>
            </a:r>
            <a:endParaRPr lang="fr-FR" dirty="0"/>
          </a:p>
        </p:txBody>
      </p:sp>
      <p:sp>
        <p:nvSpPr>
          <p:cNvPr id="19" name="Rectangle 18"/>
          <p:cNvSpPr/>
          <p:nvPr/>
        </p:nvSpPr>
        <p:spPr>
          <a:xfrm>
            <a:off x="2003501" y="5031569"/>
            <a:ext cx="2348090" cy="923330"/>
          </a:xfrm>
          <a:prstGeom prst="rect">
            <a:avLst/>
          </a:prstGeom>
        </p:spPr>
        <p:txBody>
          <a:bodyPr wrap="square">
            <a:spAutoFit/>
          </a:bodyPr>
          <a:lstStyle/>
          <a:p>
            <a:r>
              <a:rPr lang="fr-FR" dirty="0"/>
              <a:t>Gestion de la </a:t>
            </a:r>
            <a:endParaRPr lang="fr-FR" dirty="0" smtClean="0"/>
          </a:p>
          <a:p>
            <a:r>
              <a:rPr lang="fr-FR" dirty="0" smtClean="0"/>
              <a:t>Prise de </a:t>
            </a:r>
            <a:r>
              <a:rPr lang="fr-FR" dirty="0"/>
              <a:t>parole </a:t>
            </a:r>
            <a:endParaRPr lang="fr-FR" dirty="0" smtClean="0"/>
          </a:p>
          <a:p>
            <a:r>
              <a:rPr lang="fr-FR" dirty="0" smtClean="0"/>
              <a:t>dans </a:t>
            </a:r>
            <a:r>
              <a:rPr lang="fr-FR" dirty="0"/>
              <a:t>la classe</a:t>
            </a:r>
          </a:p>
        </p:txBody>
      </p:sp>
      <p:sp>
        <p:nvSpPr>
          <p:cNvPr id="20" name="Rectangle 19"/>
          <p:cNvSpPr/>
          <p:nvPr/>
        </p:nvSpPr>
        <p:spPr>
          <a:xfrm>
            <a:off x="6192779" y="5025041"/>
            <a:ext cx="1223412" cy="646331"/>
          </a:xfrm>
          <a:prstGeom prst="rect">
            <a:avLst/>
          </a:prstGeom>
        </p:spPr>
        <p:txBody>
          <a:bodyPr wrap="none">
            <a:spAutoFit/>
          </a:bodyPr>
          <a:lstStyle/>
          <a:p>
            <a:r>
              <a:rPr lang="fr-FR" dirty="0"/>
              <a:t>R</a:t>
            </a:r>
            <a:r>
              <a:rPr lang="fr-FR" dirty="0" smtClean="0"/>
              <a:t>apport </a:t>
            </a:r>
          </a:p>
          <a:p>
            <a:r>
              <a:rPr lang="fr-FR" dirty="0" smtClean="0"/>
              <a:t>au </a:t>
            </a:r>
            <a:r>
              <a:rPr lang="fr-FR" dirty="0"/>
              <a:t>savoir </a:t>
            </a:r>
          </a:p>
        </p:txBody>
      </p:sp>
      <p:sp>
        <p:nvSpPr>
          <p:cNvPr id="21" name="Ellipse 20"/>
          <p:cNvSpPr/>
          <p:nvPr/>
        </p:nvSpPr>
        <p:spPr>
          <a:xfrm>
            <a:off x="5969180" y="4887930"/>
            <a:ext cx="1613526" cy="948426"/>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Rectangle 21"/>
          <p:cNvSpPr/>
          <p:nvPr/>
        </p:nvSpPr>
        <p:spPr>
          <a:xfrm>
            <a:off x="3249520" y="3173569"/>
            <a:ext cx="3091955" cy="954107"/>
          </a:xfrm>
          <a:prstGeom prst="rect">
            <a:avLst/>
          </a:prstGeom>
        </p:spPr>
        <p:txBody>
          <a:bodyPr wrap="square">
            <a:spAutoFit/>
          </a:bodyPr>
          <a:lstStyle/>
          <a:p>
            <a:r>
              <a:rPr lang="fr-FR" sz="1400" dirty="0"/>
              <a:t>Des pratiques de personnels </a:t>
            </a:r>
            <a:endParaRPr lang="fr-FR" sz="1400" dirty="0" smtClean="0"/>
          </a:p>
          <a:p>
            <a:r>
              <a:rPr lang="fr-FR" sz="1400" dirty="0" smtClean="0"/>
              <a:t>enseignants liées </a:t>
            </a:r>
            <a:r>
              <a:rPr lang="fr-FR" sz="1400" dirty="0"/>
              <a:t>aux </a:t>
            </a:r>
            <a:endParaRPr lang="fr-FR" sz="1400" dirty="0" smtClean="0"/>
          </a:p>
          <a:p>
            <a:r>
              <a:rPr lang="fr-FR" sz="1400" dirty="0" smtClean="0"/>
              <a:t>stéréotypes </a:t>
            </a:r>
            <a:r>
              <a:rPr lang="fr-FR" sz="1400" dirty="0"/>
              <a:t>et </a:t>
            </a:r>
            <a:r>
              <a:rPr lang="fr-FR" sz="1400" dirty="0" smtClean="0"/>
              <a:t>à des </a:t>
            </a:r>
            <a:r>
              <a:rPr lang="fr-FR" sz="1400" dirty="0"/>
              <a:t>attentes </a:t>
            </a:r>
            <a:endParaRPr lang="fr-FR" sz="1400" dirty="0" smtClean="0"/>
          </a:p>
          <a:p>
            <a:r>
              <a:rPr lang="fr-FR" sz="1400" dirty="0" smtClean="0"/>
              <a:t>différenciées/ filles </a:t>
            </a:r>
            <a:r>
              <a:rPr lang="fr-FR" sz="1400" dirty="0"/>
              <a:t>et garçons </a:t>
            </a:r>
          </a:p>
        </p:txBody>
      </p:sp>
      <p:cxnSp>
        <p:nvCxnSpPr>
          <p:cNvPr id="24" name="Connecteur droit avec flèche 23"/>
          <p:cNvCxnSpPr/>
          <p:nvPr/>
        </p:nvCxnSpPr>
        <p:spPr>
          <a:xfrm>
            <a:off x="2469444" y="3234683"/>
            <a:ext cx="541262" cy="9573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Connecteur droit avec flèche 24"/>
          <p:cNvCxnSpPr/>
          <p:nvPr/>
        </p:nvCxnSpPr>
        <p:spPr>
          <a:xfrm flipH="1">
            <a:off x="4605433" y="2598125"/>
            <a:ext cx="114891" cy="37323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6" name="Connecteur droit avec flèche 25"/>
          <p:cNvCxnSpPr/>
          <p:nvPr/>
        </p:nvCxnSpPr>
        <p:spPr>
          <a:xfrm flipH="1">
            <a:off x="6192779" y="2930125"/>
            <a:ext cx="541572" cy="2220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Connecteur droit avec flèche 26"/>
          <p:cNvCxnSpPr/>
          <p:nvPr/>
        </p:nvCxnSpPr>
        <p:spPr>
          <a:xfrm flipV="1">
            <a:off x="2492782" y="3984259"/>
            <a:ext cx="541262" cy="14647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8" name="Connecteur droit avec flèche 27"/>
          <p:cNvCxnSpPr>
            <a:endCxn id="4" idx="3"/>
          </p:cNvCxnSpPr>
          <p:nvPr/>
        </p:nvCxnSpPr>
        <p:spPr>
          <a:xfrm flipH="1" flipV="1">
            <a:off x="6102661" y="3733587"/>
            <a:ext cx="331583" cy="19153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Connecteur droit avec flèche 28"/>
          <p:cNvCxnSpPr>
            <a:stCxn id="21" idx="1"/>
          </p:cNvCxnSpPr>
          <p:nvPr/>
        </p:nvCxnSpPr>
        <p:spPr>
          <a:xfrm flipH="1" flipV="1">
            <a:off x="5352590" y="4492242"/>
            <a:ext cx="852885" cy="53458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0" name="Connecteur droit avec flèche 29"/>
          <p:cNvCxnSpPr/>
          <p:nvPr/>
        </p:nvCxnSpPr>
        <p:spPr>
          <a:xfrm flipV="1">
            <a:off x="3621090" y="4520188"/>
            <a:ext cx="690734" cy="3815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0" name="Ellipse 39"/>
          <p:cNvSpPr/>
          <p:nvPr/>
        </p:nvSpPr>
        <p:spPr>
          <a:xfrm>
            <a:off x="4238169" y="5115764"/>
            <a:ext cx="1613526" cy="948426"/>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ZoneTexte 40"/>
          <p:cNvSpPr txBox="1"/>
          <p:nvPr/>
        </p:nvSpPr>
        <p:spPr>
          <a:xfrm>
            <a:off x="5947460" y="1479809"/>
            <a:ext cx="1107996" cy="646331"/>
          </a:xfrm>
          <a:prstGeom prst="rect">
            <a:avLst/>
          </a:prstGeom>
          <a:noFill/>
        </p:spPr>
        <p:txBody>
          <a:bodyPr wrap="none" rtlCol="0">
            <a:spAutoFit/>
          </a:bodyPr>
          <a:lstStyle/>
          <a:p>
            <a:r>
              <a:rPr lang="fr-FR" dirty="0"/>
              <a:t>C</a:t>
            </a:r>
            <a:r>
              <a:rPr lang="fr-FR" dirty="0" smtClean="0"/>
              <a:t>ouleurs</a:t>
            </a:r>
          </a:p>
          <a:p>
            <a:r>
              <a:rPr lang="fr-FR" dirty="0" smtClean="0"/>
              <a:t>utilisées</a:t>
            </a:r>
            <a:endParaRPr lang="fr-FR" dirty="0"/>
          </a:p>
        </p:txBody>
      </p:sp>
      <p:cxnSp>
        <p:nvCxnSpPr>
          <p:cNvPr id="42" name="Connecteur droit avec flèche 41"/>
          <p:cNvCxnSpPr>
            <a:stCxn id="40" idx="0"/>
          </p:cNvCxnSpPr>
          <p:nvPr/>
        </p:nvCxnSpPr>
        <p:spPr>
          <a:xfrm flipH="1" flipV="1">
            <a:off x="4819018" y="4479857"/>
            <a:ext cx="225914" cy="63590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5" name="Ellipse 44"/>
          <p:cNvSpPr/>
          <p:nvPr/>
        </p:nvSpPr>
        <p:spPr>
          <a:xfrm>
            <a:off x="1822314" y="1402880"/>
            <a:ext cx="1928960" cy="1105463"/>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46" name="Connecteur droit avec flèche 45"/>
          <p:cNvCxnSpPr/>
          <p:nvPr/>
        </p:nvCxnSpPr>
        <p:spPr>
          <a:xfrm>
            <a:off x="3248580" y="2507344"/>
            <a:ext cx="347549" cy="3861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8" name="ZoneTexte 47"/>
          <p:cNvSpPr txBox="1"/>
          <p:nvPr/>
        </p:nvSpPr>
        <p:spPr>
          <a:xfrm>
            <a:off x="1900610" y="1565190"/>
            <a:ext cx="1903085" cy="646331"/>
          </a:xfrm>
          <a:prstGeom prst="rect">
            <a:avLst/>
          </a:prstGeom>
          <a:noFill/>
        </p:spPr>
        <p:txBody>
          <a:bodyPr wrap="none" rtlCol="0">
            <a:spAutoFit/>
          </a:bodyPr>
          <a:lstStyle/>
          <a:p>
            <a:r>
              <a:rPr lang="fr-FR" dirty="0" smtClean="0"/>
              <a:t>Sanctions et </a:t>
            </a:r>
          </a:p>
          <a:p>
            <a:r>
              <a:rPr lang="fr-FR" dirty="0" smtClean="0"/>
              <a:t>encouragements</a:t>
            </a:r>
            <a:endParaRPr lang="fr-FR" dirty="0"/>
          </a:p>
        </p:txBody>
      </p:sp>
      <p:sp>
        <p:nvSpPr>
          <p:cNvPr id="32" name="Ellipse 31"/>
          <p:cNvSpPr/>
          <p:nvPr/>
        </p:nvSpPr>
        <p:spPr>
          <a:xfrm>
            <a:off x="5934773" y="1280145"/>
            <a:ext cx="1539975" cy="978465"/>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34" name="Connecteur droit avec flèche 33"/>
          <p:cNvCxnSpPr/>
          <p:nvPr/>
        </p:nvCxnSpPr>
        <p:spPr>
          <a:xfrm flipH="1">
            <a:off x="5764769" y="2180765"/>
            <a:ext cx="525975" cy="72617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ZoneTexte 8"/>
          <p:cNvSpPr txBox="1"/>
          <p:nvPr/>
        </p:nvSpPr>
        <p:spPr>
          <a:xfrm>
            <a:off x="4639923" y="5362143"/>
            <a:ext cx="415498" cy="369332"/>
          </a:xfrm>
          <a:prstGeom prst="rect">
            <a:avLst/>
          </a:prstGeom>
          <a:noFill/>
        </p:spPr>
        <p:txBody>
          <a:bodyPr wrap="none" rtlCol="0">
            <a:spAutoFit/>
          </a:bodyPr>
          <a:lstStyle/>
          <a:p>
            <a:r>
              <a:rPr lang="fr-FR" dirty="0" smtClean="0"/>
              <a:t>…</a:t>
            </a:r>
            <a:endParaRPr lang="fr-FR" dirty="0"/>
          </a:p>
        </p:txBody>
      </p:sp>
    </p:spTree>
    <p:extLst>
      <p:ext uri="{BB962C8B-B14F-4D97-AF65-F5344CB8AC3E}">
        <p14:creationId xmlns:p14="http://schemas.microsoft.com/office/powerpoint/2010/main" val="233732094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5504" y="2643264"/>
            <a:ext cx="8229600" cy="1143000"/>
          </a:xfrm>
        </p:spPr>
        <p:txBody>
          <a:bodyPr/>
          <a:lstStyle/>
          <a:p>
            <a:r>
              <a:rPr lang="fr-FR" dirty="0" smtClean="0"/>
              <a:t>Comment aller plus loin pour l’égalité filles-garçons dans le système éducatif?</a:t>
            </a:r>
            <a:endParaRPr lang="fr-FR" dirty="0"/>
          </a:p>
        </p:txBody>
      </p:sp>
      <p:sp>
        <p:nvSpPr>
          <p:cNvPr id="4" name="Espace réservé du pied de page 3"/>
          <p:cNvSpPr>
            <a:spLocks noGrp="1"/>
          </p:cNvSpPr>
          <p:nvPr>
            <p:ph type="ftr" sz="quarter" idx="11"/>
          </p:nvPr>
        </p:nvSpPr>
        <p:spPr/>
        <p:txBody>
          <a:bodyPr/>
          <a:lstStyle/>
          <a:p>
            <a:pPr>
              <a:defRPr/>
            </a:pPr>
            <a:r>
              <a:rPr lang="fr-FR" smtClean="0"/>
              <a:t>Journée académique 18 octobre 2017</a:t>
            </a:r>
            <a:endParaRPr lang="fr-FR"/>
          </a:p>
        </p:txBody>
      </p:sp>
    </p:spTree>
    <p:extLst>
      <p:ext uri="{BB962C8B-B14F-4D97-AF65-F5344CB8AC3E}">
        <p14:creationId xmlns:p14="http://schemas.microsoft.com/office/powerpoint/2010/main" val="14436635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828483" y="1471582"/>
            <a:ext cx="8315517" cy="4580324"/>
          </a:xfrm>
        </p:spPr>
        <p:txBody>
          <a:bodyPr>
            <a:normAutofit fontScale="92500"/>
          </a:bodyPr>
          <a:lstStyle/>
          <a:p>
            <a:r>
              <a:rPr lang="fr-FR" sz="2400" b="1" dirty="0" smtClean="0"/>
              <a:t>Poursuivre les travaux engagés </a:t>
            </a:r>
            <a:r>
              <a:rPr lang="fr-FR" sz="2400" dirty="0" smtClean="0"/>
              <a:t>dans les établissements</a:t>
            </a:r>
          </a:p>
          <a:p>
            <a:r>
              <a:rPr lang="fr-FR" sz="2400" b="1" dirty="0" smtClean="0"/>
              <a:t>Dépasser </a:t>
            </a:r>
            <a:r>
              <a:rPr lang="fr-FR" sz="2400" b="1" dirty="0"/>
              <a:t>une logique de rattrapage </a:t>
            </a:r>
            <a:r>
              <a:rPr lang="fr-FR" sz="2400" dirty="0"/>
              <a:t>de la situation des filles vis-à-vis de celle des garçons </a:t>
            </a:r>
            <a:endParaRPr lang="fr-FR" sz="2400" dirty="0" smtClean="0"/>
          </a:p>
          <a:p>
            <a:r>
              <a:rPr lang="fr-FR" sz="2400" dirty="0" smtClean="0"/>
              <a:t>Analyser les </a:t>
            </a:r>
            <a:r>
              <a:rPr lang="fr-FR" sz="2400" dirty="0"/>
              <a:t>causes des </a:t>
            </a:r>
            <a:r>
              <a:rPr lang="fr-FR" sz="2400" b="1" dirty="0"/>
              <a:t>situations de « non réussite scolaire » </a:t>
            </a:r>
            <a:r>
              <a:rPr lang="fr-FR" sz="2400" dirty="0"/>
              <a:t>des filles et des </a:t>
            </a:r>
            <a:r>
              <a:rPr lang="fr-FR" sz="2400" dirty="0" smtClean="0"/>
              <a:t>garçons et développer des </a:t>
            </a:r>
            <a:r>
              <a:rPr lang="fr-FR" sz="2400" dirty="0"/>
              <a:t>réponses </a:t>
            </a:r>
            <a:r>
              <a:rPr lang="fr-FR" sz="2400" dirty="0" smtClean="0"/>
              <a:t>en </a:t>
            </a:r>
            <a:r>
              <a:rPr lang="fr-FR" sz="2400" dirty="0"/>
              <a:t>interne </a:t>
            </a:r>
            <a:r>
              <a:rPr lang="fr-FR" sz="2400" dirty="0" smtClean="0"/>
              <a:t>de l’Ecole</a:t>
            </a:r>
            <a:endParaRPr lang="fr-FR" sz="2400" b="1" dirty="0" smtClean="0"/>
          </a:p>
          <a:p>
            <a:r>
              <a:rPr lang="fr-FR" sz="2400" dirty="0" smtClean="0"/>
              <a:t>Les </a:t>
            </a:r>
            <a:r>
              <a:rPr lang="fr-FR" sz="2400" b="1" dirty="0" smtClean="0"/>
              <a:t>stéréotypes</a:t>
            </a:r>
            <a:r>
              <a:rPr lang="fr-FR" sz="2400" dirty="0" smtClean="0"/>
              <a:t> sont des constructions. On peut comprendre leur origine et </a:t>
            </a:r>
            <a:r>
              <a:rPr lang="fr-FR" sz="2400" dirty="0"/>
              <a:t>a</a:t>
            </a:r>
            <a:r>
              <a:rPr lang="fr-FR" sz="2400" dirty="0" smtClean="0"/>
              <a:t>gir sur eux en passant par :</a:t>
            </a:r>
          </a:p>
          <a:p>
            <a:pPr lvl="1"/>
            <a:r>
              <a:rPr lang="fr-FR" sz="2200" dirty="0"/>
              <a:t>Un </a:t>
            </a:r>
            <a:r>
              <a:rPr lang="fr-FR" sz="2200" u="sng" dirty="0"/>
              <a:t>traitement documenté </a:t>
            </a:r>
            <a:r>
              <a:rPr lang="fr-FR" sz="2200" dirty="0"/>
              <a:t>de </a:t>
            </a:r>
            <a:r>
              <a:rPr lang="fr-FR" sz="2200" dirty="0" smtClean="0"/>
              <a:t>l’information (loi août 2014)</a:t>
            </a:r>
            <a:endParaRPr lang="fr-FR" sz="2200" dirty="0"/>
          </a:p>
          <a:p>
            <a:pPr lvl="1"/>
            <a:r>
              <a:rPr lang="fr-FR" sz="2200" u="sng" dirty="0" smtClean="0"/>
              <a:t>L’accès au savoir </a:t>
            </a:r>
            <a:r>
              <a:rPr lang="fr-FR" sz="2200" dirty="0" smtClean="0"/>
              <a:t>(« de la croyance/conviction à la connaissance »)</a:t>
            </a:r>
          </a:p>
          <a:p>
            <a:pPr lvl="1"/>
            <a:r>
              <a:rPr lang="fr-FR" sz="2200" dirty="0" smtClean="0"/>
              <a:t>Des </a:t>
            </a:r>
            <a:r>
              <a:rPr lang="fr-FR" sz="2200" u="sng" dirty="0" smtClean="0"/>
              <a:t>formations</a:t>
            </a:r>
            <a:r>
              <a:rPr lang="fr-FR" sz="2200" dirty="0" smtClean="0"/>
              <a:t> et un </a:t>
            </a:r>
            <a:r>
              <a:rPr lang="fr-FR" sz="2200" u="sng" dirty="0" smtClean="0"/>
              <a:t>accompagnement</a:t>
            </a:r>
            <a:r>
              <a:rPr lang="fr-FR" sz="2200" dirty="0" smtClean="0"/>
              <a:t> des équipes</a:t>
            </a:r>
          </a:p>
          <a:p>
            <a:pPr lvl="1"/>
            <a:r>
              <a:rPr lang="fr-FR" sz="2200" dirty="0" smtClean="0"/>
              <a:t>Des </a:t>
            </a:r>
            <a:r>
              <a:rPr lang="fr-FR" sz="2200" u="sng" dirty="0" smtClean="0"/>
              <a:t>expérimentations</a:t>
            </a:r>
            <a:r>
              <a:rPr lang="fr-FR" sz="2200" dirty="0" smtClean="0"/>
              <a:t> dans les établissements et les classes</a:t>
            </a:r>
          </a:p>
        </p:txBody>
      </p:sp>
      <p:sp>
        <p:nvSpPr>
          <p:cNvPr id="5" name="Titre 1"/>
          <p:cNvSpPr txBox="1">
            <a:spLocks/>
          </p:cNvSpPr>
          <p:nvPr/>
        </p:nvSpPr>
        <p:spPr>
          <a:xfrm>
            <a:off x="828483" y="734896"/>
            <a:ext cx="9006214" cy="584464"/>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accent1"/>
                </a:solidFill>
                <a:latin typeface="+mj-lt"/>
                <a:ea typeface="+mj-ea"/>
                <a:cs typeface="+mj-cs"/>
              </a:defRPr>
            </a:lvl1pPr>
          </a:lstStyle>
          <a:p>
            <a:r>
              <a:rPr lang="fr-FR" dirty="0" smtClean="0">
                <a:solidFill>
                  <a:schemeClr val="tx1"/>
                </a:solidFill>
              </a:rPr>
              <a:t>Une approche non frontale et non militante</a:t>
            </a:r>
            <a:endParaRPr lang="fr-FR" dirty="0">
              <a:solidFill>
                <a:schemeClr val="tx1"/>
              </a:solidFill>
            </a:endParaRPr>
          </a:p>
        </p:txBody>
      </p:sp>
      <p:sp>
        <p:nvSpPr>
          <p:cNvPr id="2" name="Espace réservé du pied de page 1"/>
          <p:cNvSpPr>
            <a:spLocks noGrp="1"/>
          </p:cNvSpPr>
          <p:nvPr>
            <p:ph type="ftr" sz="quarter" idx="11"/>
          </p:nvPr>
        </p:nvSpPr>
        <p:spPr/>
        <p:txBody>
          <a:bodyPr/>
          <a:lstStyle/>
          <a:p>
            <a:pPr>
              <a:defRPr/>
            </a:pPr>
            <a:r>
              <a:rPr lang="fr-FR" smtClean="0"/>
              <a:t>Journée académique 18 octobre 2017</a:t>
            </a:r>
            <a:endParaRPr lang="fr-FR"/>
          </a:p>
        </p:txBody>
      </p:sp>
    </p:spTree>
    <p:extLst>
      <p:ext uri="{BB962C8B-B14F-4D97-AF65-F5344CB8AC3E}">
        <p14:creationId xmlns:p14="http://schemas.microsoft.com/office/powerpoint/2010/main" val="10432660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7396" y="207301"/>
            <a:ext cx="7547578" cy="1143000"/>
          </a:xfrm>
        </p:spPr>
        <p:txBody>
          <a:bodyPr/>
          <a:lstStyle/>
          <a:p>
            <a:r>
              <a:rPr lang="fr-FR" dirty="0" smtClean="0"/>
              <a:t>Une «</a:t>
            </a:r>
            <a:r>
              <a:rPr lang="fr-FR" dirty="0"/>
              <a:t> </a:t>
            </a:r>
            <a:r>
              <a:rPr lang="fr-FR" dirty="0" smtClean="0"/>
              <a:t>mixité positive</a:t>
            </a:r>
            <a:r>
              <a:rPr lang="fr-FR" dirty="0"/>
              <a:t> </a:t>
            </a:r>
            <a:r>
              <a:rPr lang="fr-FR" dirty="0" smtClean="0"/>
              <a:t>», </a:t>
            </a:r>
            <a:r>
              <a:rPr lang="fr-FR" dirty="0"/>
              <a:t>vecteur </a:t>
            </a:r>
            <a:r>
              <a:rPr lang="fr-FR" dirty="0" smtClean="0"/>
              <a:t>de </a:t>
            </a:r>
            <a:r>
              <a:rPr lang="fr-FR" dirty="0"/>
              <a:t>réussite pour </a:t>
            </a:r>
            <a:r>
              <a:rPr lang="fr-FR" dirty="0" smtClean="0"/>
              <a:t>tous et toutes</a:t>
            </a:r>
            <a:endParaRPr lang="fr-FR" dirty="0"/>
          </a:p>
        </p:txBody>
      </p:sp>
      <p:sp>
        <p:nvSpPr>
          <p:cNvPr id="3" name="Espace réservé du contenu 2"/>
          <p:cNvSpPr>
            <a:spLocks noGrp="1"/>
          </p:cNvSpPr>
          <p:nvPr>
            <p:ph idx="1"/>
          </p:nvPr>
        </p:nvSpPr>
        <p:spPr>
          <a:xfrm>
            <a:off x="381001" y="1551729"/>
            <a:ext cx="8763000" cy="5550976"/>
          </a:xfrm>
        </p:spPr>
        <p:txBody>
          <a:bodyPr>
            <a:normAutofit/>
          </a:bodyPr>
          <a:lstStyle/>
          <a:p>
            <a:pPr marL="0" indent="0">
              <a:buNone/>
            </a:pPr>
            <a:r>
              <a:rPr lang="fr-FR" sz="2400" b="1" dirty="0" smtClean="0"/>
              <a:t>La classe et l’établissement (1</a:t>
            </a:r>
            <a:r>
              <a:rPr lang="fr-FR" sz="2400" b="1" baseline="30000" dirty="0" smtClean="0"/>
              <a:t>er</a:t>
            </a:r>
            <a:r>
              <a:rPr lang="fr-FR" sz="2400" b="1" dirty="0" smtClean="0"/>
              <a:t> et 2d degré…), des niveaux à privilégier pour :</a:t>
            </a:r>
          </a:p>
          <a:p>
            <a:pPr lvl="1"/>
            <a:r>
              <a:rPr lang="fr-FR" sz="2400" dirty="0" smtClean="0"/>
              <a:t>la </a:t>
            </a:r>
            <a:r>
              <a:rPr lang="fr-FR" sz="2400" dirty="0"/>
              <a:t>prise en compte </a:t>
            </a:r>
            <a:r>
              <a:rPr lang="fr-FR" sz="2400" dirty="0" smtClean="0"/>
              <a:t>des </a:t>
            </a:r>
            <a:r>
              <a:rPr lang="fr-FR" sz="2400" u="sng" dirty="0" smtClean="0"/>
              <a:t>stéréotypes</a:t>
            </a:r>
            <a:r>
              <a:rPr lang="fr-FR" sz="2400" dirty="0" smtClean="0"/>
              <a:t> dans les </a:t>
            </a:r>
            <a:r>
              <a:rPr lang="fr-FR" sz="2400" u="sng" dirty="0"/>
              <a:t>gestes professionnels quotidiens </a:t>
            </a:r>
            <a:endParaRPr lang="fr-FR" sz="2400" dirty="0"/>
          </a:p>
          <a:p>
            <a:pPr lvl="1"/>
            <a:r>
              <a:rPr lang="fr-FR" sz="2400" dirty="0" smtClean="0"/>
              <a:t>des entrées </a:t>
            </a:r>
            <a:r>
              <a:rPr lang="fr-FR" sz="2400" u="sng" dirty="0" smtClean="0"/>
              <a:t>didactiques</a:t>
            </a:r>
            <a:r>
              <a:rPr lang="fr-FR" sz="2400" dirty="0" smtClean="0"/>
              <a:t> et </a:t>
            </a:r>
            <a:r>
              <a:rPr lang="fr-FR" sz="2400" u="sng" dirty="0" smtClean="0"/>
              <a:t>disciplinaires</a:t>
            </a:r>
            <a:r>
              <a:rPr lang="fr-FR" sz="2400" dirty="0" smtClean="0"/>
              <a:t> en réponse à des déséquilibres </a:t>
            </a:r>
            <a:endParaRPr lang="fr-FR" sz="2400" dirty="0"/>
          </a:p>
          <a:p>
            <a:pPr lvl="1"/>
            <a:r>
              <a:rPr lang="fr-FR" sz="2400" dirty="0" smtClean="0"/>
              <a:t>une approche globale du </a:t>
            </a:r>
            <a:r>
              <a:rPr lang="fr-FR" sz="2400" u="sng" dirty="0" smtClean="0"/>
              <a:t>climat scolaire </a:t>
            </a:r>
            <a:r>
              <a:rPr lang="fr-FR" sz="2400" dirty="0" smtClean="0"/>
              <a:t>intégrant les relations filles-garçons</a:t>
            </a:r>
          </a:p>
          <a:p>
            <a:pPr lvl="1"/>
            <a:r>
              <a:rPr lang="fr-FR" sz="2400" dirty="0" smtClean="0"/>
              <a:t>Un traitement renouvelé de la question de la mixité via un « </a:t>
            </a:r>
            <a:r>
              <a:rPr lang="fr-FR" sz="2400" u="sng" dirty="0" smtClean="0"/>
              <a:t>jeu sérieux</a:t>
            </a:r>
            <a:r>
              <a:rPr lang="fr-FR" sz="2400" dirty="0" smtClean="0"/>
              <a:t> </a:t>
            </a:r>
            <a:r>
              <a:rPr lang="fr-FR" sz="2400" dirty="0"/>
              <a:t>» </a:t>
            </a:r>
            <a:endParaRPr lang="fr-FR" sz="2400" dirty="0" smtClean="0"/>
          </a:p>
          <a:p>
            <a:pPr lvl="1"/>
            <a:r>
              <a:rPr lang="fr-FR" sz="2400" dirty="0" smtClean="0"/>
              <a:t>une </a:t>
            </a:r>
            <a:r>
              <a:rPr lang="fr-FR" sz="2400" u="sng" dirty="0"/>
              <a:t>action éducative adaptée </a:t>
            </a:r>
            <a:r>
              <a:rPr lang="fr-FR" sz="2400" dirty="0"/>
              <a:t>aux</a:t>
            </a:r>
            <a:r>
              <a:rPr lang="fr-FR" sz="2400" b="1" dirty="0"/>
              <a:t> </a:t>
            </a:r>
            <a:r>
              <a:rPr lang="fr-FR" sz="2400" u="sng" dirty="0"/>
              <a:t>enjeux</a:t>
            </a:r>
            <a:r>
              <a:rPr lang="fr-FR" sz="2400" dirty="0"/>
              <a:t> </a:t>
            </a:r>
            <a:r>
              <a:rPr lang="fr-FR" sz="2400" dirty="0" smtClean="0"/>
              <a:t>de la </a:t>
            </a:r>
            <a:r>
              <a:rPr lang="fr-FR" sz="2400" u="sng" dirty="0" smtClean="0"/>
              <a:t>réussite</a:t>
            </a:r>
            <a:r>
              <a:rPr lang="fr-FR" sz="2400" b="1" dirty="0" smtClean="0"/>
              <a:t> </a:t>
            </a:r>
            <a:r>
              <a:rPr lang="fr-FR" sz="2400" dirty="0" smtClean="0"/>
              <a:t>des</a:t>
            </a:r>
            <a:r>
              <a:rPr lang="fr-FR" sz="2400" b="1" dirty="0" smtClean="0"/>
              <a:t> </a:t>
            </a:r>
            <a:r>
              <a:rPr lang="fr-FR" sz="2400" u="sng" dirty="0"/>
              <a:t>jeunes </a:t>
            </a:r>
            <a:r>
              <a:rPr lang="fr-FR" sz="2400" u="sng" dirty="0" smtClean="0"/>
              <a:t>garçons</a:t>
            </a:r>
            <a:endParaRPr lang="fr-FR" u="sng" dirty="0"/>
          </a:p>
          <a:p>
            <a:endParaRPr lang="fr-FR" dirty="0"/>
          </a:p>
        </p:txBody>
      </p:sp>
      <p:sp>
        <p:nvSpPr>
          <p:cNvPr id="4" name="Espace réservé du pied de page 3"/>
          <p:cNvSpPr>
            <a:spLocks noGrp="1"/>
          </p:cNvSpPr>
          <p:nvPr>
            <p:ph type="ftr" sz="quarter" idx="11"/>
          </p:nvPr>
        </p:nvSpPr>
        <p:spPr/>
        <p:txBody>
          <a:bodyPr/>
          <a:lstStyle/>
          <a:p>
            <a:pPr>
              <a:defRPr/>
            </a:pPr>
            <a:r>
              <a:rPr lang="fr-FR" smtClean="0"/>
              <a:t>Journée académique 18 octobre 2017</a:t>
            </a:r>
            <a:endParaRPr lang="fr-FR"/>
          </a:p>
        </p:txBody>
      </p:sp>
    </p:spTree>
    <p:extLst>
      <p:ext uri="{BB962C8B-B14F-4D97-AF65-F5344CB8AC3E}">
        <p14:creationId xmlns:p14="http://schemas.microsoft.com/office/powerpoint/2010/main" val="6164439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3639" y="142468"/>
            <a:ext cx="6836722" cy="1196296"/>
          </a:xfrm>
        </p:spPr>
        <p:txBody>
          <a:bodyPr/>
          <a:lstStyle/>
          <a:p>
            <a:r>
              <a:rPr lang="fr-FR" b="1" dirty="0" smtClean="0"/>
              <a:t>Une organisation</a:t>
            </a:r>
            <a:r>
              <a:rPr lang="is-IS" b="1" dirty="0" smtClean="0"/>
              <a:t>…</a:t>
            </a:r>
            <a:endParaRPr lang="fr-FR" b="1" dirty="0"/>
          </a:p>
        </p:txBody>
      </p:sp>
      <p:pic>
        <p:nvPicPr>
          <p:cNvPr id="3" name="Image 2" descr="Une convention régionale tripartie entre le Préfet de la région des Pays de Loire, la Directrice Régionale de l'Alimentation, l'Agriculture et la Forêt et le Recteur de l'Académie de Nant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8879"/>
            <a:ext cx="9272142" cy="5709121"/>
          </a:xfrm>
          <a:prstGeom prst="rect">
            <a:avLst/>
          </a:prstGeom>
        </p:spPr>
      </p:pic>
    </p:spTree>
    <p:extLst>
      <p:ext uri="{BB962C8B-B14F-4D97-AF65-F5344CB8AC3E}">
        <p14:creationId xmlns:p14="http://schemas.microsoft.com/office/powerpoint/2010/main" val="110995480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4000" cy="6303393"/>
          </a:xfrm>
        </p:spPr>
        <p:txBody>
          <a:bodyPr/>
          <a:lstStyle/>
          <a:p>
            <a:r>
              <a:rPr lang="fr-FR" sz="2400" dirty="0" smtClean="0">
                <a:hlinkClick r:id="rId2"/>
              </a:rPr>
              <a:t>Un espace pédagogique dédié à l’actualité de la mission,</a:t>
            </a:r>
            <a:br>
              <a:rPr lang="fr-FR" sz="2400" dirty="0" smtClean="0">
                <a:hlinkClick r:id="rId2"/>
              </a:rPr>
            </a:br>
            <a:r>
              <a:rPr lang="fr-FR" sz="2400" dirty="0" smtClean="0"/>
              <a:t/>
            </a:r>
            <a:br>
              <a:rPr lang="fr-FR" sz="2400" dirty="0" smtClean="0"/>
            </a:br>
            <a:r>
              <a:rPr lang="fr-FR" sz="2400" dirty="0" smtClean="0">
                <a:hlinkClick r:id="rId3"/>
              </a:rPr>
              <a:t>Une </a:t>
            </a:r>
            <a:r>
              <a:rPr lang="fr-FR" sz="2400" dirty="0">
                <a:hlinkClick r:id="rId3"/>
              </a:rPr>
              <a:t>journée </a:t>
            </a:r>
            <a:r>
              <a:rPr lang="fr-FR" sz="2400" dirty="0" smtClean="0">
                <a:hlinkClick r:id="rId3"/>
              </a:rPr>
              <a:t>académique</a:t>
            </a:r>
            <a:r>
              <a:rPr lang="fr-FR" sz="2400" dirty="0" smtClean="0"/>
              <a:t>,</a:t>
            </a:r>
            <a:r>
              <a:rPr lang="fr-FR" sz="2400" dirty="0">
                <a:hlinkClick r:id="rId2"/>
              </a:rPr>
              <a:t/>
            </a:r>
            <a:br>
              <a:rPr lang="fr-FR" sz="2400" dirty="0">
                <a:hlinkClick r:id="rId2"/>
              </a:rPr>
            </a:br>
            <a:r>
              <a:rPr lang="fr-FR" sz="2400" dirty="0" smtClean="0"/>
              <a:t/>
            </a:r>
            <a:br>
              <a:rPr lang="fr-FR" sz="2400" dirty="0" smtClean="0"/>
            </a:br>
            <a:r>
              <a:rPr lang="fr-FR" sz="2400" dirty="0" smtClean="0">
                <a:hlinkClick r:id="rId4"/>
              </a:rPr>
              <a:t>Un </a:t>
            </a:r>
            <a:r>
              <a:rPr lang="fr-FR" sz="2400" dirty="0" smtClean="0">
                <a:hlinkClick r:id="rId4"/>
              </a:rPr>
              <a:t>plan de formation pour </a:t>
            </a:r>
            <a:r>
              <a:rPr lang="fr-FR" sz="2400" dirty="0" smtClean="0">
                <a:hlinkClick r:id="rId4"/>
              </a:rPr>
              <a:t>tous</a:t>
            </a:r>
            <a:br>
              <a:rPr lang="fr-FR" sz="2400" dirty="0" smtClean="0">
                <a:hlinkClick r:id="rId4"/>
              </a:rPr>
            </a:br>
            <a:r>
              <a:rPr lang="fr-FR" sz="2400" dirty="0" smtClean="0">
                <a:hlinkClick r:id="rId4"/>
              </a:rPr>
              <a:t>les </a:t>
            </a:r>
            <a:r>
              <a:rPr lang="fr-FR" sz="2400" dirty="0" smtClean="0">
                <a:hlinkClick r:id="rId4"/>
              </a:rPr>
              <a:t>personnels enseignants et non enseignants du 1</a:t>
            </a:r>
            <a:r>
              <a:rPr lang="fr-FR" sz="2400" baseline="30000" dirty="0" smtClean="0">
                <a:hlinkClick r:id="rId4"/>
              </a:rPr>
              <a:t>er</a:t>
            </a:r>
            <a:r>
              <a:rPr lang="fr-FR" sz="2400" dirty="0" smtClean="0">
                <a:hlinkClick r:id="rId4"/>
              </a:rPr>
              <a:t> et du 2</a:t>
            </a:r>
            <a:r>
              <a:rPr lang="fr-FR" sz="2400" baseline="30000" dirty="0" smtClean="0">
                <a:hlinkClick r:id="rId4"/>
              </a:rPr>
              <a:t>d</a:t>
            </a:r>
            <a:r>
              <a:rPr lang="fr-FR" sz="2400" dirty="0" smtClean="0">
                <a:hlinkClick r:id="rId4"/>
              </a:rPr>
              <a:t> </a:t>
            </a:r>
            <a:r>
              <a:rPr lang="fr-FR" sz="2400" dirty="0" smtClean="0">
                <a:hlinkClick r:id="rId4"/>
              </a:rPr>
              <a:t>°</a:t>
            </a:r>
            <a:r>
              <a:rPr lang="fr-FR" sz="2400" dirty="0"/>
              <a:t>,</a:t>
            </a:r>
            <a:r>
              <a:rPr lang="fr-FR" sz="2400" dirty="0" smtClean="0"/>
              <a:t> </a:t>
            </a:r>
            <a:r>
              <a:rPr lang="fr-FR" sz="2400" dirty="0" smtClean="0"/>
              <a:t/>
            </a:r>
            <a:br>
              <a:rPr lang="fr-FR" sz="2400" dirty="0" smtClean="0"/>
            </a:br>
            <a:r>
              <a:rPr lang="fr-FR" sz="2400" dirty="0" smtClean="0"/>
              <a:t/>
            </a:r>
            <a:br>
              <a:rPr lang="fr-FR" sz="2400" dirty="0" smtClean="0"/>
            </a:br>
            <a:r>
              <a:rPr lang="fr-FR" sz="2400" dirty="0" smtClean="0">
                <a:hlinkClick r:id="rId5"/>
              </a:rPr>
              <a:t>Des </a:t>
            </a:r>
            <a:r>
              <a:rPr lang="fr-FR" sz="2400" dirty="0" smtClean="0">
                <a:hlinkClick r:id="rId5"/>
              </a:rPr>
              <a:t>actions partenariales avec les service de l’états,</a:t>
            </a:r>
            <a:r>
              <a:rPr lang="fr-FR" sz="2400" dirty="0" smtClean="0"/>
              <a:t/>
            </a:r>
            <a:br>
              <a:rPr lang="fr-FR" sz="2400" dirty="0" smtClean="0"/>
            </a:br>
            <a:r>
              <a:rPr lang="fr-FR" sz="2400" dirty="0" smtClean="0"/>
              <a:t/>
            </a:r>
            <a:br>
              <a:rPr lang="fr-FR" sz="2400" dirty="0" smtClean="0"/>
            </a:br>
            <a:r>
              <a:rPr lang="fr-FR" sz="2400" dirty="0" smtClean="0">
                <a:hlinkClick r:id="rId6"/>
              </a:rPr>
              <a:t>Un </a:t>
            </a:r>
            <a:r>
              <a:rPr lang="fr-FR" sz="2400" dirty="0" smtClean="0">
                <a:hlinkClick r:id="rId6"/>
              </a:rPr>
              <a:t>jeu sérieux dédié à l’académie</a:t>
            </a:r>
            <a:r>
              <a:rPr lang="fr-FR" sz="2400" dirty="0" smtClean="0">
                <a:hlinkClick r:id="rId6"/>
              </a:rPr>
              <a:t>,</a:t>
            </a:r>
            <a:r>
              <a:rPr lang="fr-FR" sz="2400" smtClean="0"/>
              <a:t/>
            </a:r>
            <a:br>
              <a:rPr lang="fr-FR" sz="2400" smtClean="0"/>
            </a:br>
            <a:r>
              <a:rPr lang="fr-FR" sz="2400" smtClean="0"/>
              <a:t/>
            </a:r>
            <a:br>
              <a:rPr lang="fr-FR" sz="2400" smtClean="0"/>
            </a:br>
            <a:r>
              <a:rPr lang="fr-FR" sz="2400" dirty="0"/>
              <a:t/>
            </a:r>
            <a:br>
              <a:rPr lang="fr-FR" sz="2400" dirty="0"/>
            </a:br>
            <a:r>
              <a:rPr lang="is-IS" sz="3600" b="1" dirty="0"/>
              <a:t>….</a:t>
            </a:r>
            <a:r>
              <a:rPr lang="fr-FR" sz="3600" b="1" dirty="0"/>
              <a:t>au service des </a:t>
            </a:r>
            <a:r>
              <a:rPr lang="fr-FR" sz="3600" b="1" dirty="0" smtClean="0"/>
              <a:t>écoles et des établissements</a:t>
            </a:r>
            <a:endParaRPr lang="fr-FR" sz="3600" b="1" dirty="0"/>
          </a:p>
        </p:txBody>
      </p:sp>
    </p:spTree>
    <p:extLst>
      <p:ext uri="{BB962C8B-B14F-4D97-AF65-F5344CB8AC3E}">
        <p14:creationId xmlns:p14="http://schemas.microsoft.com/office/powerpoint/2010/main" val="2083427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9571" y="185507"/>
            <a:ext cx="8229600" cy="1143000"/>
          </a:xfrm>
        </p:spPr>
        <p:txBody>
          <a:bodyPr/>
          <a:lstStyle/>
          <a:p>
            <a:r>
              <a:rPr lang="fr-FR" dirty="0" smtClean="0"/>
              <a:t>La </a:t>
            </a:r>
            <a:r>
              <a:rPr lang="fr-FR" dirty="0"/>
              <a:t>mixité scolaire sexuée</a:t>
            </a:r>
          </a:p>
        </p:txBody>
      </p:sp>
      <p:sp>
        <p:nvSpPr>
          <p:cNvPr id="3" name="Espace réservé du contenu 2"/>
          <p:cNvSpPr>
            <a:spLocks noGrp="1"/>
          </p:cNvSpPr>
          <p:nvPr>
            <p:ph idx="1"/>
          </p:nvPr>
        </p:nvSpPr>
        <p:spPr>
          <a:xfrm>
            <a:off x="825500" y="1328507"/>
            <a:ext cx="8229600" cy="4525963"/>
          </a:xfrm>
        </p:spPr>
        <p:txBody>
          <a:bodyPr/>
          <a:lstStyle/>
          <a:p>
            <a:r>
              <a:rPr lang="fr-FR" sz="2800" dirty="0" smtClean="0"/>
              <a:t>La </a:t>
            </a:r>
            <a:r>
              <a:rPr lang="fr-FR" sz="2800" b="1" dirty="0"/>
              <a:t>traduction</a:t>
            </a:r>
            <a:r>
              <a:rPr lang="fr-FR" sz="2800" dirty="0"/>
              <a:t>, dans le champ scolaire, des progrès de </a:t>
            </a:r>
            <a:r>
              <a:rPr lang="fr-FR" sz="2800" b="1" dirty="0"/>
              <a:t>l'égalité entre les sexes </a:t>
            </a:r>
            <a:r>
              <a:rPr lang="fr-FR" sz="2800" dirty="0"/>
              <a:t>au niveau </a:t>
            </a:r>
            <a:r>
              <a:rPr lang="fr-FR" sz="2800" b="1" dirty="0"/>
              <a:t>juridique</a:t>
            </a:r>
            <a:r>
              <a:rPr lang="fr-FR" sz="2800" dirty="0"/>
              <a:t> et </a:t>
            </a:r>
            <a:r>
              <a:rPr lang="fr-FR" sz="2800" b="1" dirty="0"/>
              <a:t>politique</a:t>
            </a:r>
            <a:r>
              <a:rPr lang="fr-FR" sz="2800" dirty="0"/>
              <a:t> qui caractérisent les sociétés démocratiques </a:t>
            </a:r>
            <a:r>
              <a:rPr lang="fr-FR" sz="2800" dirty="0" smtClean="0"/>
              <a:t>contemporaines</a:t>
            </a:r>
          </a:p>
          <a:p>
            <a:r>
              <a:rPr lang="fr-FR" sz="2800" dirty="0" smtClean="0"/>
              <a:t>L’application </a:t>
            </a:r>
            <a:r>
              <a:rPr lang="fr-FR" sz="2800" dirty="0"/>
              <a:t>du </a:t>
            </a:r>
            <a:r>
              <a:rPr lang="fr-FR" sz="2800" b="1" dirty="0"/>
              <a:t>principe d'égalité </a:t>
            </a:r>
            <a:r>
              <a:rPr lang="fr-FR" sz="2800" dirty="0"/>
              <a:t>entre les sexes affirmé dans la </a:t>
            </a:r>
            <a:r>
              <a:rPr lang="fr-FR" sz="2800" b="1" dirty="0" smtClean="0"/>
              <a:t>constitution</a:t>
            </a:r>
          </a:p>
          <a:p>
            <a:r>
              <a:rPr lang="fr-FR" sz="2800" dirty="0"/>
              <a:t>La mixité scolaire sexuée, une des " </a:t>
            </a:r>
            <a:r>
              <a:rPr lang="fr-FR" sz="2800" b="1" dirty="0"/>
              <a:t>révolutions pédagogiques </a:t>
            </a:r>
            <a:r>
              <a:rPr lang="fr-FR" sz="2800" dirty="0"/>
              <a:t>" les plus profondes du </a:t>
            </a:r>
            <a:r>
              <a:rPr lang="fr-FR" sz="2800" dirty="0" smtClean="0"/>
              <a:t>siècle</a:t>
            </a:r>
          </a:p>
          <a:p>
            <a:pPr marL="0" indent="0">
              <a:buNone/>
            </a:pPr>
            <a:endParaRPr lang="fr-FR" sz="2800" dirty="0"/>
          </a:p>
          <a:p>
            <a:pPr marL="0" indent="0">
              <a:buNone/>
            </a:pPr>
            <a:r>
              <a:rPr lang="fr-FR" sz="1600" dirty="0" smtClean="0"/>
              <a:t>Antoine Prost - </a:t>
            </a:r>
            <a:r>
              <a:rPr lang="fr-FR" sz="1600" i="1" dirty="0" smtClean="0"/>
              <a:t>Histoire </a:t>
            </a:r>
            <a:r>
              <a:rPr lang="fr-FR" sz="1600" i="1" dirty="0"/>
              <a:t>de l'enseignement et de l'éducation depuis </a:t>
            </a:r>
            <a:r>
              <a:rPr lang="fr-FR" sz="1600" i="1" dirty="0" smtClean="0"/>
              <a:t>1930 – édition Tempus - 2004</a:t>
            </a:r>
            <a:endParaRPr lang="fr-FR" sz="1600" dirty="0"/>
          </a:p>
        </p:txBody>
      </p:sp>
    </p:spTree>
    <p:extLst>
      <p:ext uri="{BB962C8B-B14F-4D97-AF65-F5344CB8AC3E}">
        <p14:creationId xmlns:p14="http://schemas.microsoft.com/office/powerpoint/2010/main" val="15525822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32165" y="125925"/>
            <a:ext cx="7810958" cy="1143000"/>
          </a:xfrm>
        </p:spPr>
        <p:txBody>
          <a:bodyPr/>
          <a:lstStyle/>
          <a:p>
            <a:r>
              <a:rPr lang="fr-FR" dirty="0" smtClean="0"/>
              <a:t>Un engagement de</a:t>
            </a:r>
            <a:br>
              <a:rPr lang="fr-FR" dirty="0" smtClean="0"/>
            </a:br>
            <a:r>
              <a:rPr lang="fr-FR" dirty="0" smtClean="0"/>
              <a:t> l’Education Nationale</a:t>
            </a:r>
            <a:endParaRPr lang="fr-FR" dirty="0"/>
          </a:p>
        </p:txBody>
      </p:sp>
      <p:sp>
        <p:nvSpPr>
          <p:cNvPr id="3" name="Espace réservé du contenu 2"/>
          <p:cNvSpPr>
            <a:spLocks noGrp="1"/>
          </p:cNvSpPr>
          <p:nvPr>
            <p:ph idx="1"/>
          </p:nvPr>
        </p:nvSpPr>
        <p:spPr>
          <a:xfrm>
            <a:off x="850900" y="1602303"/>
            <a:ext cx="8140699" cy="5119172"/>
          </a:xfrm>
        </p:spPr>
        <p:txBody>
          <a:bodyPr>
            <a:normAutofit fontScale="92500" lnSpcReduction="10000"/>
          </a:bodyPr>
          <a:lstStyle/>
          <a:p>
            <a:pPr marL="0" indent="0">
              <a:buNone/>
            </a:pPr>
            <a:r>
              <a:rPr lang="fr-FR" sz="2700" dirty="0" smtClean="0"/>
              <a:t>La </a:t>
            </a:r>
            <a:r>
              <a:rPr lang="fr-FR" sz="2700" dirty="0"/>
              <a:t>mixité, une </a:t>
            </a:r>
            <a:r>
              <a:rPr lang="fr-FR" sz="2700" b="1" dirty="0"/>
              <a:t>condition</a:t>
            </a:r>
            <a:r>
              <a:rPr lang="fr-FR" sz="2700" dirty="0"/>
              <a:t> </a:t>
            </a:r>
            <a:r>
              <a:rPr lang="fr-FR" sz="2700" b="1" dirty="0"/>
              <a:t>nécessaire </a:t>
            </a:r>
            <a:r>
              <a:rPr lang="fr-FR" sz="2700" b="1" dirty="0" smtClean="0"/>
              <a:t>mais non suffisante </a:t>
            </a:r>
            <a:r>
              <a:rPr lang="fr-FR" sz="2700" dirty="0" smtClean="0"/>
              <a:t>de </a:t>
            </a:r>
            <a:r>
              <a:rPr lang="fr-FR" sz="2700" b="1" dirty="0"/>
              <a:t>l'égalité d'instruction entre les </a:t>
            </a:r>
            <a:r>
              <a:rPr lang="fr-FR" sz="2700" b="1" dirty="0" smtClean="0"/>
              <a:t>sexes </a:t>
            </a:r>
            <a:r>
              <a:rPr lang="fr-FR" sz="2700" dirty="0" smtClean="0"/>
              <a:t>: </a:t>
            </a:r>
            <a:endParaRPr lang="fr-FR" sz="2400" dirty="0" smtClean="0"/>
          </a:p>
          <a:p>
            <a:r>
              <a:rPr lang="fr-FR" sz="2700" dirty="0" smtClean="0"/>
              <a:t>Première convention en 2000 pour l'égalité des sexes à l'école :</a:t>
            </a:r>
            <a:endParaRPr lang="fr-FR" sz="2700" dirty="0"/>
          </a:p>
          <a:p>
            <a:pPr lvl="1"/>
            <a:r>
              <a:rPr lang="fr-FR" sz="2000" dirty="0"/>
              <a:t>assurer auprès des jeunes une éducation à l'égalité entre les sexes</a:t>
            </a:r>
          </a:p>
          <a:p>
            <a:pPr lvl="1"/>
            <a:r>
              <a:rPr lang="fr-FR" sz="2000" dirty="0"/>
              <a:t>transmettre une culture de l'égalité à celles et ceux qui construiront la société de demain</a:t>
            </a:r>
          </a:p>
          <a:p>
            <a:pPr lvl="1"/>
            <a:r>
              <a:rPr lang="fr-FR" sz="2000" dirty="0"/>
              <a:t>une éducation à l'égalité basée sur le respect de l'autre sexe </a:t>
            </a:r>
          </a:p>
          <a:p>
            <a:pPr marL="0" indent="0">
              <a:buNone/>
            </a:pPr>
            <a:endParaRPr lang="fr-FR" sz="1900" dirty="0" smtClean="0"/>
          </a:p>
          <a:p>
            <a:r>
              <a:rPr lang="fr-FR" sz="2700" dirty="0" smtClean="0"/>
              <a:t>Convention interministérielle de 2014 avec </a:t>
            </a:r>
            <a:r>
              <a:rPr lang="fr-FR" sz="2700" dirty="0"/>
              <a:t>trois objectifs</a:t>
            </a:r>
            <a:r>
              <a:rPr lang="fr-FR" sz="2000" dirty="0"/>
              <a:t> </a:t>
            </a:r>
            <a:r>
              <a:rPr lang="fr-FR" sz="2000" dirty="0" smtClean="0"/>
              <a:t>:</a:t>
            </a:r>
          </a:p>
          <a:p>
            <a:pPr lvl="1"/>
            <a:r>
              <a:rPr lang="fr-FR" sz="2000" dirty="0" smtClean="0"/>
              <a:t>renforcer </a:t>
            </a:r>
            <a:r>
              <a:rPr lang="fr-FR" sz="2000" b="1" dirty="0"/>
              <a:t>l’éducation au respect mutuel </a:t>
            </a:r>
            <a:r>
              <a:rPr lang="fr-FR" sz="2000" dirty="0"/>
              <a:t>au quotidien entre </a:t>
            </a:r>
            <a:r>
              <a:rPr lang="fr-FR" sz="2000" dirty="0" smtClean="0"/>
              <a:t>filles et garçons </a:t>
            </a:r>
          </a:p>
          <a:p>
            <a:pPr lvl="1"/>
            <a:r>
              <a:rPr lang="fr-FR" sz="2000" dirty="0" smtClean="0"/>
              <a:t>acquérir </a:t>
            </a:r>
            <a:r>
              <a:rPr lang="fr-FR" sz="2000" dirty="0"/>
              <a:t>et transmettre une </a:t>
            </a:r>
            <a:r>
              <a:rPr lang="fr-FR" sz="2000" b="1" dirty="0"/>
              <a:t>culture de l’égalité </a:t>
            </a:r>
            <a:r>
              <a:rPr lang="fr-FR" sz="2000" dirty="0"/>
              <a:t>entre les </a:t>
            </a:r>
            <a:r>
              <a:rPr lang="fr-FR" sz="2000" dirty="0" smtClean="0"/>
              <a:t>sexes</a:t>
            </a:r>
            <a:endParaRPr lang="fr-FR" sz="2000" dirty="0"/>
          </a:p>
          <a:p>
            <a:pPr lvl="1"/>
            <a:r>
              <a:rPr lang="fr-FR" sz="2000" dirty="0" smtClean="0"/>
              <a:t>renforcer </a:t>
            </a:r>
            <a:r>
              <a:rPr lang="fr-FR" sz="2000" b="1" dirty="0"/>
              <a:t>la mixité des choix</a:t>
            </a:r>
            <a:r>
              <a:rPr lang="fr-FR" sz="2000" dirty="0"/>
              <a:t> de formation et de métiers à tous les niveaux.</a:t>
            </a:r>
          </a:p>
        </p:txBody>
      </p:sp>
    </p:spTree>
    <p:extLst>
      <p:ext uri="{BB962C8B-B14F-4D97-AF65-F5344CB8AC3E}">
        <p14:creationId xmlns:p14="http://schemas.microsoft.com/office/powerpoint/2010/main" val="12516615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11768" y="128293"/>
            <a:ext cx="7549643" cy="723069"/>
          </a:xfrm>
        </p:spPr>
        <p:txBody>
          <a:bodyPr/>
          <a:lstStyle/>
          <a:p>
            <a:r>
              <a:rPr lang="fr-FR" dirty="0"/>
              <a:t>L</a:t>
            </a:r>
            <a:r>
              <a:rPr lang="fr-FR" dirty="0" smtClean="0"/>
              <a:t>e projet académique 2018-22</a:t>
            </a:r>
            <a:endParaRPr lang="fr-FR" dirty="0"/>
          </a:p>
        </p:txBody>
      </p:sp>
      <p:sp>
        <p:nvSpPr>
          <p:cNvPr id="3" name="Espace réservé du contenu 2"/>
          <p:cNvSpPr>
            <a:spLocks noGrp="1"/>
          </p:cNvSpPr>
          <p:nvPr>
            <p:ph idx="1"/>
          </p:nvPr>
        </p:nvSpPr>
        <p:spPr>
          <a:xfrm>
            <a:off x="1004757" y="963016"/>
            <a:ext cx="8024113" cy="5652445"/>
          </a:xfrm>
        </p:spPr>
        <p:txBody>
          <a:bodyPr>
            <a:normAutofit lnSpcReduction="10000"/>
          </a:bodyPr>
          <a:lstStyle/>
          <a:p>
            <a:pPr marL="0" indent="0" algn="just">
              <a:buNone/>
            </a:pPr>
            <a:r>
              <a:rPr lang="fr-FR" sz="2400" b="1" dirty="0" smtClean="0">
                <a:solidFill>
                  <a:srgbClr val="3366FF"/>
                </a:solidFill>
              </a:rPr>
              <a:t>Ambition INSERTION</a:t>
            </a:r>
            <a:r>
              <a:rPr lang="fr-FR" sz="2400" b="1" dirty="0">
                <a:solidFill>
                  <a:srgbClr val="3366FF"/>
                </a:solidFill>
              </a:rPr>
              <a:t> :</a:t>
            </a:r>
            <a:r>
              <a:rPr lang="fr-FR" sz="2400" dirty="0" smtClean="0"/>
              <a:t> </a:t>
            </a:r>
            <a:r>
              <a:rPr lang="fr-FR" sz="2200" dirty="0" smtClean="0"/>
              <a:t>Construire pour chacun sa place dans la société</a:t>
            </a:r>
          </a:p>
          <a:p>
            <a:pPr marL="0" indent="0" algn="just">
              <a:buNone/>
            </a:pPr>
            <a:r>
              <a:rPr lang="fr-FR" sz="2000" b="1" dirty="0" smtClean="0">
                <a:solidFill>
                  <a:srgbClr val="3366FF"/>
                </a:solidFill>
              </a:rPr>
              <a:t>Axe 1:</a:t>
            </a:r>
            <a:r>
              <a:rPr lang="fr-FR" sz="2000" dirty="0">
                <a:solidFill>
                  <a:srgbClr val="3366FF"/>
                </a:solidFill>
              </a:rPr>
              <a:t> </a:t>
            </a:r>
            <a:r>
              <a:rPr lang="fr-FR" sz="2200" dirty="0" smtClean="0"/>
              <a:t>Favoriser une scolarité sereine dans un climat de confiance</a:t>
            </a:r>
          </a:p>
          <a:p>
            <a:pPr marL="0" indent="0" algn="just">
              <a:buNone/>
            </a:pPr>
            <a:r>
              <a:rPr lang="fr-FR" sz="2000" b="1" dirty="0" smtClean="0">
                <a:solidFill>
                  <a:srgbClr val="3366FF"/>
                </a:solidFill>
              </a:rPr>
              <a:t>Objectif 1: </a:t>
            </a:r>
            <a:r>
              <a:rPr lang="fr-FR" sz="1800" dirty="0" smtClean="0"/>
              <a:t>Instaurer un climat scolaire positif, propice au </a:t>
            </a:r>
            <a:r>
              <a:rPr lang="fr-FR" sz="1800" b="1" dirty="0" smtClean="0"/>
              <a:t>vivre et apprendre ensemble</a:t>
            </a:r>
          </a:p>
          <a:p>
            <a:pPr marL="0" indent="0" algn="just">
              <a:buNone/>
            </a:pPr>
            <a:r>
              <a:rPr lang="fr-FR" sz="1400" i="1" dirty="0" smtClean="0"/>
              <a:t>« Un projet éducatif clair et partagé nourrit la confiance des élèves, des parents et des professionnels, et préserve un climat de sécurité et de justice scolaire notamment par la lutte contre le harcèlement,</a:t>
            </a:r>
            <a:r>
              <a:rPr lang="fr-FR" sz="1400" i="1" dirty="0"/>
              <a:t> </a:t>
            </a:r>
            <a:r>
              <a:rPr lang="fr-FR" sz="1400" b="1" i="1" dirty="0" smtClean="0"/>
              <a:t>le respect et l’égalité dans les relations filles/garçons</a:t>
            </a:r>
            <a:r>
              <a:rPr lang="fr-FR" sz="1400" i="1" dirty="0"/>
              <a:t> </a:t>
            </a:r>
            <a:r>
              <a:rPr lang="fr-FR" sz="1400" i="1" dirty="0" smtClean="0"/>
              <a:t>et la prévention des addictions . » </a:t>
            </a:r>
            <a:endParaRPr lang="fr-FR" sz="1400" i="1" dirty="0" smtClean="0"/>
          </a:p>
          <a:p>
            <a:pPr marL="0" indent="0">
              <a:buNone/>
            </a:pPr>
            <a:r>
              <a:rPr lang="fr-FR" sz="2000" b="1" dirty="0">
                <a:solidFill>
                  <a:srgbClr val="3366FF"/>
                </a:solidFill>
              </a:rPr>
              <a:t>Objectif </a:t>
            </a:r>
            <a:r>
              <a:rPr lang="fr-FR" sz="2000" b="1" dirty="0" smtClean="0">
                <a:solidFill>
                  <a:srgbClr val="3366FF"/>
                </a:solidFill>
              </a:rPr>
              <a:t>2: </a:t>
            </a:r>
            <a:r>
              <a:rPr lang="fr-FR" sz="1800" dirty="0" smtClean="0"/>
              <a:t>Accompagner la construction du parcours santé de chaque élèves et </a:t>
            </a:r>
            <a:r>
              <a:rPr lang="fr-FR" sz="1800" b="1" dirty="0" smtClean="0"/>
              <a:t>développer la prise en compte des compétences relationnelles et sociales</a:t>
            </a:r>
          </a:p>
          <a:p>
            <a:pPr marL="0" indent="0" algn="just">
              <a:buNone/>
            </a:pPr>
            <a:r>
              <a:rPr lang="fr-FR" sz="1400" i="1" dirty="0" smtClean="0"/>
              <a:t>« Des compétences psychosociales comme</a:t>
            </a:r>
            <a:r>
              <a:rPr lang="is-IS" sz="1400" i="1" dirty="0" smtClean="0"/>
              <a:t>… “</a:t>
            </a:r>
            <a:r>
              <a:rPr lang="fr-FR" sz="1400" i="1" dirty="0" smtClean="0"/>
              <a:t>être habile dans </a:t>
            </a:r>
            <a:r>
              <a:rPr lang="fr-FR" sz="1400" b="1" i="1" dirty="0" smtClean="0"/>
              <a:t>les relations </a:t>
            </a:r>
            <a:r>
              <a:rPr lang="fr-FR" sz="1400" b="1" i="1" dirty="0" err="1" smtClean="0"/>
              <a:t>inter-personnelles</a:t>
            </a:r>
            <a:r>
              <a:rPr lang="fr-FR" sz="1400" i="1" dirty="0" smtClean="0"/>
              <a:t> » sont nécessaires aux élèves pour qu’ils soient en mesure d’adapter un comportement positif et approprié dans le cadre des relations aux autres ».</a:t>
            </a:r>
          </a:p>
          <a:p>
            <a:pPr marL="0" indent="0" algn="just">
              <a:buNone/>
            </a:pPr>
            <a:r>
              <a:rPr lang="fr-FR" sz="2000" b="1" dirty="0">
                <a:solidFill>
                  <a:srgbClr val="3366FF"/>
                </a:solidFill>
              </a:rPr>
              <a:t>Objectif </a:t>
            </a:r>
            <a:r>
              <a:rPr lang="fr-FR" sz="2000" b="1" dirty="0" smtClean="0">
                <a:solidFill>
                  <a:srgbClr val="3366FF"/>
                </a:solidFill>
              </a:rPr>
              <a:t>3: </a:t>
            </a:r>
            <a:r>
              <a:rPr lang="fr-FR" sz="1800" dirty="0" smtClean="0"/>
              <a:t>Accorder une place prépondérante à la parole et à l’écoute des élèves dans la classe, dans l’école, dans l’établissement</a:t>
            </a:r>
          </a:p>
          <a:p>
            <a:pPr marL="0" indent="0" algn="just">
              <a:buNone/>
            </a:pPr>
            <a:r>
              <a:rPr lang="fr-FR" sz="1400" i="1" dirty="0" smtClean="0"/>
              <a:t>« la place de </a:t>
            </a:r>
            <a:r>
              <a:rPr lang="fr-FR" sz="1400" b="1" i="1" dirty="0" smtClean="0"/>
              <a:t>la parole donnée à chaque élève </a:t>
            </a:r>
            <a:r>
              <a:rPr lang="fr-FR" sz="1400" i="1" dirty="0" smtClean="0"/>
              <a:t>au sein de la classe est donc déterminante. Mais donner la parole  et écouter les élèves sont essentiels aussi à </a:t>
            </a:r>
            <a:r>
              <a:rPr lang="fr-FR" sz="1400" b="1" i="1" dirty="0" smtClean="0"/>
              <a:t>la construction du vivre ensemble</a:t>
            </a:r>
            <a:r>
              <a:rPr lang="is-IS" sz="1400" i="1" dirty="0" smtClean="0"/>
              <a:t>… favoriser l’exercice de l’engagement pour </a:t>
            </a:r>
            <a:r>
              <a:rPr lang="is-IS" sz="1400" b="1" i="1" dirty="0" smtClean="0"/>
              <a:t>une citoyenneté responsable</a:t>
            </a:r>
            <a:r>
              <a:rPr lang="is-IS" sz="1400" i="1" dirty="0" smtClean="0"/>
              <a:t>”.</a:t>
            </a:r>
          </a:p>
          <a:p>
            <a:pPr marL="0" indent="0" algn="just">
              <a:buNone/>
            </a:pPr>
            <a:r>
              <a:rPr lang="fr-FR" sz="1800" b="1" dirty="0">
                <a:solidFill>
                  <a:srgbClr val="3366FF"/>
                </a:solidFill>
              </a:rPr>
              <a:t>Axe </a:t>
            </a:r>
            <a:r>
              <a:rPr lang="fr-FR" sz="1800" b="1" dirty="0" smtClean="0">
                <a:solidFill>
                  <a:srgbClr val="3366FF"/>
                </a:solidFill>
              </a:rPr>
              <a:t>2:</a:t>
            </a:r>
            <a:r>
              <a:rPr lang="fr-FR" sz="1800" dirty="0" smtClean="0">
                <a:solidFill>
                  <a:srgbClr val="3366FF"/>
                </a:solidFill>
              </a:rPr>
              <a:t> </a:t>
            </a:r>
            <a:r>
              <a:rPr lang="fr-FR" sz="1800" b="1" dirty="0" smtClean="0"/>
              <a:t>Développer des compétences citoyennes </a:t>
            </a:r>
            <a:r>
              <a:rPr lang="fr-FR" sz="1800" dirty="0" smtClean="0"/>
              <a:t>et culturelles</a:t>
            </a:r>
            <a:r>
              <a:rPr lang="is-IS" sz="1800" dirty="0" smtClean="0"/>
              <a:t>…</a:t>
            </a:r>
          </a:p>
          <a:p>
            <a:pPr marL="0" indent="0" algn="just">
              <a:buNone/>
            </a:pPr>
            <a:r>
              <a:rPr lang="fr-FR" sz="1800" b="1" dirty="0">
                <a:solidFill>
                  <a:srgbClr val="3366FF"/>
                </a:solidFill>
              </a:rPr>
              <a:t>Axe </a:t>
            </a:r>
            <a:r>
              <a:rPr lang="fr-FR" sz="1800" b="1" dirty="0" smtClean="0">
                <a:solidFill>
                  <a:srgbClr val="3366FF"/>
                </a:solidFill>
              </a:rPr>
              <a:t>3:</a:t>
            </a:r>
            <a:r>
              <a:rPr lang="fr-FR" sz="1800" dirty="0" smtClean="0">
                <a:solidFill>
                  <a:srgbClr val="3366FF"/>
                </a:solidFill>
              </a:rPr>
              <a:t> </a:t>
            </a:r>
            <a:r>
              <a:rPr lang="fr-FR" sz="1800" dirty="0" smtClean="0"/>
              <a:t>Construire des parcours de formation professionnelle..</a:t>
            </a:r>
          </a:p>
          <a:p>
            <a:pPr marL="0" indent="0" algn="just">
              <a:buNone/>
            </a:pPr>
            <a:r>
              <a:rPr lang="fr-FR" sz="1800" b="1" dirty="0">
                <a:solidFill>
                  <a:srgbClr val="3366FF"/>
                </a:solidFill>
              </a:rPr>
              <a:t>Objectif </a:t>
            </a:r>
            <a:r>
              <a:rPr lang="fr-FR" sz="1800" b="1" dirty="0" smtClean="0">
                <a:solidFill>
                  <a:srgbClr val="3366FF"/>
                </a:solidFill>
              </a:rPr>
              <a:t>2: </a:t>
            </a:r>
            <a:r>
              <a:rPr lang="fr-FR" sz="1600" dirty="0" smtClean="0"/>
              <a:t>Favoriser </a:t>
            </a:r>
            <a:r>
              <a:rPr lang="fr-FR" sz="1600" b="1" dirty="0" smtClean="0"/>
              <a:t>des parcours diversifiés</a:t>
            </a:r>
            <a:endParaRPr lang="is-IS" sz="1800" b="1" dirty="0" smtClean="0"/>
          </a:p>
        </p:txBody>
      </p:sp>
    </p:spTree>
    <p:extLst>
      <p:ext uri="{BB962C8B-B14F-4D97-AF65-F5344CB8AC3E}">
        <p14:creationId xmlns:p14="http://schemas.microsoft.com/office/powerpoint/2010/main" val="17531433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0418" y="114128"/>
            <a:ext cx="8229600" cy="1143000"/>
          </a:xfrm>
        </p:spPr>
        <p:txBody>
          <a:bodyPr/>
          <a:lstStyle/>
          <a:p>
            <a:r>
              <a:rPr lang="fr-FR" dirty="0" smtClean="0"/>
              <a:t>Les termes de l’EFG à l’Ecole</a:t>
            </a:r>
            <a:endParaRPr lang="fr-FR" dirty="0"/>
          </a:p>
        </p:txBody>
      </p:sp>
      <p:sp>
        <p:nvSpPr>
          <p:cNvPr id="3" name="Espace réservé du contenu 2"/>
          <p:cNvSpPr>
            <a:spLocks noGrp="1"/>
          </p:cNvSpPr>
          <p:nvPr>
            <p:ph idx="1"/>
          </p:nvPr>
        </p:nvSpPr>
        <p:spPr>
          <a:xfrm>
            <a:off x="1168399" y="1257128"/>
            <a:ext cx="7661619" cy="4525963"/>
          </a:xfrm>
        </p:spPr>
        <p:txBody>
          <a:bodyPr/>
          <a:lstStyle/>
          <a:p>
            <a:r>
              <a:rPr lang="fr-FR" sz="2400" dirty="0" smtClean="0"/>
              <a:t>Des </a:t>
            </a:r>
            <a:r>
              <a:rPr lang="fr-FR" sz="2400" b="1" dirty="0"/>
              <a:t>objectifs </a:t>
            </a:r>
            <a:r>
              <a:rPr lang="fr-FR" sz="2400" b="1" dirty="0" smtClean="0"/>
              <a:t>pour l’Ecole </a:t>
            </a:r>
            <a:r>
              <a:rPr lang="fr-FR" sz="2400" dirty="0" smtClean="0"/>
              <a:t>liés </a:t>
            </a:r>
            <a:r>
              <a:rPr lang="fr-FR" sz="2400" dirty="0"/>
              <a:t>aux </a:t>
            </a:r>
            <a:r>
              <a:rPr lang="fr-FR" sz="2400" b="1" dirty="0"/>
              <a:t>valeurs de la République </a:t>
            </a:r>
            <a:r>
              <a:rPr lang="fr-FR" sz="2400" b="1" dirty="0" smtClean="0"/>
              <a:t>:</a:t>
            </a:r>
          </a:p>
          <a:p>
            <a:pPr lvl="1"/>
            <a:r>
              <a:rPr lang="fr-FR" sz="1900" dirty="0" smtClean="0"/>
              <a:t>réduire </a:t>
            </a:r>
            <a:r>
              <a:rPr lang="fr-FR" sz="1900" dirty="0"/>
              <a:t>les </a:t>
            </a:r>
            <a:r>
              <a:rPr lang="fr-FR" sz="1900" dirty="0" smtClean="0"/>
              <a:t>inégalités</a:t>
            </a:r>
          </a:p>
          <a:p>
            <a:pPr lvl="1"/>
            <a:r>
              <a:rPr lang="fr-FR" sz="1900" dirty="0" smtClean="0"/>
              <a:t>favoriser </a:t>
            </a:r>
            <a:r>
              <a:rPr lang="fr-FR" sz="1900" dirty="0"/>
              <a:t>la réussite de toutes et tous au-delà des </a:t>
            </a:r>
            <a:r>
              <a:rPr lang="fr-FR" sz="1900" dirty="0" smtClean="0"/>
              <a:t>déterminismes</a:t>
            </a:r>
          </a:p>
          <a:p>
            <a:pPr lvl="1"/>
            <a:r>
              <a:rPr lang="fr-FR" sz="1900" dirty="0" smtClean="0"/>
              <a:t>former </a:t>
            </a:r>
            <a:r>
              <a:rPr lang="fr-FR" sz="1900" dirty="0"/>
              <a:t>de futurs citoyens éclairés</a:t>
            </a:r>
          </a:p>
          <a:p>
            <a:pPr marL="0" indent="0">
              <a:buNone/>
            </a:pPr>
            <a:endParaRPr lang="fr-FR" sz="2400" dirty="0" smtClean="0"/>
          </a:p>
          <a:p>
            <a:r>
              <a:rPr lang="fr-FR" sz="2400" dirty="0"/>
              <a:t>Respect, égalité, </a:t>
            </a:r>
            <a:r>
              <a:rPr lang="fr-FR" sz="2400" dirty="0" smtClean="0"/>
              <a:t>lutte contre les discriminations et le  harcèlement… :</a:t>
            </a:r>
          </a:p>
          <a:p>
            <a:pPr lvl="1"/>
            <a:r>
              <a:rPr lang="fr-FR" sz="2000" dirty="0" smtClean="0"/>
              <a:t>de </a:t>
            </a:r>
            <a:r>
              <a:rPr lang="fr-FR" sz="2000" dirty="0"/>
              <a:t>quoi parle-t-on </a:t>
            </a:r>
            <a:r>
              <a:rPr lang="fr-FR" sz="2000" dirty="0" smtClean="0"/>
              <a:t>?</a:t>
            </a:r>
          </a:p>
          <a:p>
            <a:pPr lvl="1"/>
            <a:r>
              <a:rPr lang="fr-FR" sz="2000" dirty="0" smtClean="0"/>
              <a:t>où </a:t>
            </a:r>
            <a:r>
              <a:rPr lang="fr-FR" sz="2000" dirty="0"/>
              <a:t>en </a:t>
            </a:r>
            <a:r>
              <a:rPr lang="fr-FR" sz="2000" dirty="0" smtClean="0"/>
              <a:t>est-on ? </a:t>
            </a:r>
          </a:p>
          <a:p>
            <a:pPr lvl="1"/>
            <a:r>
              <a:rPr lang="fr-FR" sz="2000" dirty="0" smtClean="0"/>
              <a:t>comment </a:t>
            </a:r>
            <a:r>
              <a:rPr lang="fr-FR" sz="2000" b="1" dirty="0"/>
              <a:t>agir</a:t>
            </a:r>
            <a:r>
              <a:rPr lang="fr-FR" sz="2000" dirty="0"/>
              <a:t> plus et mieux </a:t>
            </a:r>
            <a:r>
              <a:rPr lang="fr-FR" sz="2000" b="1" dirty="0"/>
              <a:t>dans et à partir </a:t>
            </a:r>
            <a:r>
              <a:rPr lang="fr-FR" sz="2000" dirty="0"/>
              <a:t>de l’école?</a:t>
            </a:r>
          </a:p>
          <a:p>
            <a:pPr marL="0" indent="0">
              <a:buNone/>
            </a:pPr>
            <a:endParaRPr lang="fr-FR" sz="2400" dirty="0"/>
          </a:p>
          <a:p>
            <a:pPr marL="0" indent="0">
              <a:buNone/>
            </a:pPr>
            <a:endParaRPr lang="fr-FR" sz="2400" dirty="0" smtClean="0"/>
          </a:p>
          <a:p>
            <a:pPr marL="0" indent="0">
              <a:buNone/>
            </a:pPr>
            <a:endParaRPr lang="fr-FR" sz="2400" dirty="0"/>
          </a:p>
          <a:p>
            <a:pPr lvl="2"/>
            <a:endParaRPr lang="fr-FR" sz="1900" dirty="0"/>
          </a:p>
          <a:p>
            <a:pPr lvl="2"/>
            <a:endParaRPr lang="fr-FR" sz="1900" dirty="0" smtClean="0"/>
          </a:p>
          <a:p>
            <a:pPr lvl="2"/>
            <a:endParaRPr lang="fr-FR" sz="1900" dirty="0"/>
          </a:p>
          <a:p>
            <a:pPr lvl="2"/>
            <a:endParaRPr lang="fr-FR" sz="1900" dirty="0" smtClean="0"/>
          </a:p>
          <a:p>
            <a:pPr lvl="2"/>
            <a:endParaRPr lang="fr-FR" sz="1900" dirty="0"/>
          </a:p>
          <a:p>
            <a:pPr lvl="2"/>
            <a:endParaRPr lang="fr-FR" sz="1900" dirty="0" smtClean="0"/>
          </a:p>
          <a:p>
            <a:pPr lvl="2"/>
            <a:endParaRPr lang="fr-FR" sz="1900" dirty="0"/>
          </a:p>
          <a:p>
            <a:pPr lvl="2"/>
            <a:endParaRPr lang="fr-FR" sz="1900" dirty="0"/>
          </a:p>
          <a:p>
            <a:pPr marL="0" indent="0">
              <a:buNone/>
            </a:pPr>
            <a:endParaRPr lang="fr-FR" dirty="0"/>
          </a:p>
        </p:txBody>
      </p:sp>
      <p:sp>
        <p:nvSpPr>
          <p:cNvPr id="4" name="Espace réservé du pied de page 3"/>
          <p:cNvSpPr>
            <a:spLocks noGrp="1"/>
          </p:cNvSpPr>
          <p:nvPr>
            <p:ph type="ftr" sz="quarter" idx="11"/>
          </p:nvPr>
        </p:nvSpPr>
        <p:spPr/>
        <p:txBody>
          <a:bodyPr/>
          <a:lstStyle/>
          <a:p>
            <a:pPr>
              <a:defRPr/>
            </a:pPr>
            <a:r>
              <a:rPr lang="fr-FR" dirty="0" smtClean="0"/>
              <a:t>Journée académique 18 octobre 2017</a:t>
            </a:r>
            <a:endParaRPr lang="fr-FR" dirty="0"/>
          </a:p>
        </p:txBody>
      </p:sp>
    </p:spTree>
    <p:extLst>
      <p:ext uri="{BB962C8B-B14F-4D97-AF65-F5344CB8AC3E}">
        <p14:creationId xmlns:p14="http://schemas.microsoft.com/office/powerpoint/2010/main" val="40303609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re 1"/>
          <p:cNvSpPr>
            <a:spLocks noGrp="1"/>
          </p:cNvSpPr>
          <p:nvPr>
            <p:ph type="title"/>
          </p:nvPr>
        </p:nvSpPr>
        <p:spPr>
          <a:xfrm>
            <a:off x="874732" y="0"/>
            <a:ext cx="7626985" cy="879387"/>
          </a:xfrm>
        </p:spPr>
        <p:txBody>
          <a:bodyPr/>
          <a:lstStyle/>
          <a:p>
            <a:r>
              <a:rPr lang="fr-FR" altLang="fr-FR" dirty="0" smtClean="0"/>
              <a:t/>
            </a:r>
            <a:br>
              <a:rPr lang="fr-FR" altLang="fr-FR" dirty="0" smtClean="0"/>
            </a:br>
            <a:r>
              <a:rPr lang="fr-FR" altLang="fr-FR" dirty="0" smtClean="0"/>
              <a:t>Etat des lieux</a:t>
            </a:r>
            <a:br>
              <a:rPr lang="fr-FR" altLang="fr-FR" dirty="0" smtClean="0"/>
            </a:br>
            <a:endParaRPr lang="fr-FR" altLang="fr-FR" dirty="0"/>
          </a:p>
        </p:txBody>
      </p:sp>
      <p:sp>
        <p:nvSpPr>
          <p:cNvPr id="3" name="Espace réservé du contenu 2"/>
          <p:cNvSpPr>
            <a:spLocks noGrp="1"/>
          </p:cNvSpPr>
          <p:nvPr>
            <p:ph idx="1"/>
          </p:nvPr>
        </p:nvSpPr>
        <p:spPr>
          <a:xfrm>
            <a:off x="650875" y="879388"/>
            <a:ext cx="8493125" cy="5842088"/>
          </a:xfrm>
        </p:spPr>
        <p:txBody>
          <a:bodyPr>
            <a:noAutofit/>
          </a:bodyPr>
          <a:lstStyle/>
          <a:p>
            <a:pPr marL="0" indent="0" algn="ctr">
              <a:buNone/>
              <a:defRPr/>
            </a:pPr>
            <a:r>
              <a:rPr lang="fr-FR" altLang="fr-FR" sz="3600" dirty="0"/>
              <a:t>Les inégalités scolaires et </a:t>
            </a:r>
            <a:r>
              <a:rPr lang="fr-FR" altLang="fr-FR" sz="3600" dirty="0" smtClean="0"/>
              <a:t>éducatives </a:t>
            </a:r>
            <a:r>
              <a:rPr lang="fr-FR" altLang="fr-FR" sz="3600" dirty="0"/>
              <a:t>des élèves-</a:t>
            </a:r>
            <a:r>
              <a:rPr lang="fr-FR" altLang="fr-FR" sz="3600" dirty="0" smtClean="0"/>
              <a:t>filles</a:t>
            </a:r>
            <a:endParaRPr lang="fr-FR" sz="2800" dirty="0"/>
          </a:p>
          <a:p>
            <a:pPr>
              <a:defRPr/>
            </a:pPr>
            <a:r>
              <a:rPr lang="fr-FR" sz="2800" dirty="0" smtClean="0"/>
              <a:t>Cibles de la violence et du harcèlement</a:t>
            </a:r>
          </a:p>
          <a:p>
            <a:pPr marL="0" indent="0">
              <a:buNone/>
              <a:defRPr/>
            </a:pPr>
            <a:r>
              <a:rPr lang="fr-FR" sz="2800" dirty="0"/>
              <a:t>Malgré une bonne réussite scolaire :</a:t>
            </a:r>
          </a:p>
          <a:p>
            <a:pPr>
              <a:buFont typeface="Wingdings" panose="05000000000000000000" pitchFamily="2" charset="2"/>
              <a:buChar char="§"/>
              <a:defRPr/>
            </a:pPr>
            <a:r>
              <a:rPr lang="fr-FR" sz="2800" dirty="0" smtClean="0"/>
              <a:t>Moindre choix de la voie techno après la seconde</a:t>
            </a:r>
          </a:p>
          <a:p>
            <a:pPr>
              <a:buFont typeface="Wingdings" panose="05000000000000000000" pitchFamily="2" charset="2"/>
              <a:buChar char="§"/>
              <a:defRPr/>
            </a:pPr>
            <a:r>
              <a:rPr lang="fr-FR" sz="2800" dirty="0"/>
              <a:t>P</a:t>
            </a:r>
            <a:r>
              <a:rPr lang="fr-FR" sz="2800" dirty="0" smtClean="0"/>
              <a:t>art minoritaire dans l’apprentissage </a:t>
            </a:r>
          </a:p>
          <a:p>
            <a:pPr>
              <a:buFont typeface="Wingdings" panose="05000000000000000000" pitchFamily="2" charset="2"/>
              <a:buChar char="§"/>
              <a:defRPr/>
            </a:pPr>
            <a:r>
              <a:rPr lang="fr-FR" sz="2800" dirty="0"/>
              <a:t>O</a:t>
            </a:r>
            <a:r>
              <a:rPr lang="fr-FR" sz="2800" dirty="0" smtClean="0"/>
              <a:t>rientation en série S à hauteur de 29,3%</a:t>
            </a:r>
          </a:p>
          <a:p>
            <a:pPr>
              <a:buFont typeface="Wingdings" panose="05000000000000000000" pitchFamily="2" charset="2"/>
              <a:buChar char="§"/>
              <a:defRPr/>
            </a:pPr>
            <a:r>
              <a:rPr lang="fr-FR" sz="2800" dirty="0"/>
              <a:t>F</a:t>
            </a:r>
            <a:r>
              <a:rPr lang="fr-FR" sz="2800" dirty="0" smtClean="0"/>
              <a:t>aible présence (29%) dans les CPGE</a:t>
            </a:r>
          </a:p>
          <a:p>
            <a:pPr>
              <a:buFont typeface="Wingdings" panose="05000000000000000000" pitchFamily="2" charset="2"/>
              <a:buChar char="§"/>
              <a:defRPr/>
            </a:pPr>
            <a:r>
              <a:rPr lang="fr-FR" sz="2800" dirty="0" smtClean="0"/>
              <a:t>Présence </a:t>
            </a:r>
            <a:r>
              <a:rPr lang="fr-FR" sz="2800" dirty="0" smtClean="0"/>
              <a:t>moindre dans les formations sélectives du supérieur (ingénieur…)</a:t>
            </a:r>
          </a:p>
          <a:p>
            <a:pPr>
              <a:buFont typeface="Wingdings" panose="05000000000000000000" pitchFamily="2" charset="2"/>
              <a:buChar char="§"/>
              <a:defRPr/>
            </a:pPr>
            <a:r>
              <a:rPr lang="is-IS" sz="2800" b="1" dirty="0" smtClean="0"/>
              <a:t>…</a:t>
            </a:r>
            <a:endParaRPr lang="fr-FR" sz="2800" dirty="0" smtClean="0"/>
          </a:p>
        </p:txBody>
      </p:sp>
    </p:spTree>
    <p:extLst>
      <p:ext uri="{BB962C8B-B14F-4D97-AF65-F5344CB8AC3E}">
        <p14:creationId xmlns:p14="http://schemas.microsoft.com/office/powerpoint/2010/main" val="17483814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940490" y="220396"/>
            <a:ext cx="7493000" cy="756701"/>
          </a:xfrm>
        </p:spPr>
        <p:txBody>
          <a:bodyPr/>
          <a:lstStyle/>
          <a:p>
            <a:r>
              <a:rPr lang="fr-FR" altLang="fr-FR" dirty="0"/>
              <a:t>Etat des </a:t>
            </a:r>
            <a:r>
              <a:rPr lang="fr-FR" altLang="fr-FR" dirty="0" smtClean="0"/>
              <a:t>lieux</a:t>
            </a:r>
            <a:br>
              <a:rPr lang="fr-FR" altLang="fr-FR" dirty="0" smtClean="0"/>
            </a:br>
            <a:endParaRPr lang="fr-FR" altLang="fr-FR" dirty="0"/>
          </a:p>
        </p:txBody>
      </p:sp>
      <p:sp>
        <p:nvSpPr>
          <p:cNvPr id="3" name="Espace réservé du contenu 2"/>
          <p:cNvSpPr>
            <a:spLocks noGrp="1"/>
          </p:cNvSpPr>
          <p:nvPr>
            <p:ph idx="1"/>
          </p:nvPr>
        </p:nvSpPr>
        <p:spPr>
          <a:xfrm>
            <a:off x="415925" y="732823"/>
            <a:ext cx="8728075" cy="6522123"/>
          </a:xfrm>
        </p:spPr>
        <p:txBody>
          <a:bodyPr>
            <a:normAutofit fontScale="70000" lnSpcReduction="20000"/>
          </a:bodyPr>
          <a:lstStyle/>
          <a:p>
            <a:pPr marL="0" indent="0" algn="ctr">
              <a:buNone/>
              <a:defRPr/>
            </a:pPr>
            <a:r>
              <a:rPr lang="fr-FR" altLang="fr-FR" sz="4600" dirty="0"/>
              <a:t>Les inégalités scolaires et </a:t>
            </a:r>
            <a:r>
              <a:rPr lang="fr-FR" altLang="fr-FR" sz="4600" dirty="0" smtClean="0"/>
              <a:t>éducatives </a:t>
            </a:r>
            <a:r>
              <a:rPr lang="fr-FR" altLang="fr-FR" sz="4600" dirty="0"/>
              <a:t>des </a:t>
            </a:r>
            <a:endParaRPr lang="fr-FR" altLang="fr-FR" sz="4600" dirty="0" smtClean="0"/>
          </a:p>
          <a:p>
            <a:pPr marL="0" indent="0" algn="ctr">
              <a:buNone/>
              <a:defRPr/>
            </a:pPr>
            <a:r>
              <a:rPr lang="fr-FR" altLang="fr-FR" sz="4600" dirty="0" smtClean="0"/>
              <a:t>élèves</a:t>
            </a:r>
            <a:r>
              <a:rPr lang="fr-FR" altLang="fr-FR" sz="4600" dirty="0"/>
              <a:t>-</a:t>
            </a:r>
            <a:r>
              <a:rPr lang="fr-FR" altLang="fr-FR" sz="4600" dirty="0" smtClean="0"/>
              <a:t>garçons</a:t>
            </a:r>
          </a:p>
          <a:p>
            <a:pPr marL="0" indent="0" algn="ctr">
              <a:buNone/>
              <a:defRPr/>
            </a:pPr>
            <a:endParaRPr lang="fr-FR" sz="4000" dirty="0" smtClean="0"/>
          </a:p>
          <a:p>
            <a:pPr>
              <a:defRPr/>
            </a:pPr>
            <a:r>
              <a:rPr lang="fr-FR" sz="4000" dirty="0" smtClean="0"/>
              <a:t>Maîtrise faible de </a:t>
            </a:r>
            <a:r>
              <a:rPr lang="fr-FR" sz="4000" dirty="0"/>
              <a:t>la </a:t>
            </a:r>
            <a:r>
              <a:rPr lang="fr-FR" sz="4000" dirty="0" smtClean="0"/>
              <a:t>langue</a:t>
            </a:r>
            <a:r>
              <a:rPr lang="fr-FR" sz="4000" dirty="0"/>
              <a:t> </a:t>
            </a:r>
            <a:r>
              <a:rPr lang="fr-FR" sz="3800" dirty="0" smtClean="0"/>
              <a:t>en </a:t>
            </a:r>
            <a:r>
              <a:rPr lang="fr-FR" sz="3800" dirty="0"/>
              <a:t>fin </a:t>
            </a:r>
            <a:r>
              <a:rPr lang="fr-FR" sz="3800" dirty="0" smtClean="0"/>
              <a:t>de 1</a:t>
            </a:r>
            <a:r>
              <a:rPr lang="fr-FR" sz="3800" baseline="30000" dirty="0" smtClean="0"/>
              <a:t>er</a:t>
            </a:r>
            <a:r>
              <a:rPr lang="fr-FR" sz="3800" dirty="0" smtClean="0"/>
              <a:t> degré </a:t>
            </a:r>
            <a:r>
              <a:rPr lang="fr-FR" sz="3800" dirty="0"/>
              <a:t>et au collège </a:t>
            </a:r>
          </a:p>
          <a:p>
            <a:pPr>
              <a:buFont typeface="Wingdings" panose="05000000000000000000" pitchFamily="2" charset="2"/>
              <a:buChar char="§"/>
              <a:defRPr/>
            </a:pPr>
            <a:r>
              <a:rPr lang="fr-FR" sz="4000" dirty="0"/>
              <a:t>M</a:t>
            </a:r>
            <a:r>
              <a:rPr lang="fr-FR" sz="4000" dirty="0" smtClean="0"/>
              <a:t>aîtrise </a:t>
            </a:r>
            <a:r>
              <a:rPr lang="fr-FR" sz="4000" dirty="0"/>
              <a:t>fragile des mathématiques et de la culture scientifique et technologique au collège</a:t>
            </a:r>
          </a:p>
          <a:p>
            <a:pPr>
              <a:buFont typeface="Wingdings" panose="05000000000000000000" pitchFamily="2" charset="2"/>
              <a:buChar char="§"/>
              <a:defRPr/>
            </a:pPr>
            <a:r>
              <a:rPr lang="fr-FR" sz="4000" dirty="0"/>
              <a:t>P</a:t>
            </a:r>
            <a:r>
              <a:rPr lang="fr-FR" sz="4000" dirty="0" smtClean="0"/>
              <a:t>art importante </a:t>
            </a:r>
            <a:r>
              <a:rPr lang="fr-FR" sz="4000" dirty="0"/>
              <a:t>dans </a:t>
            </a:r>
            <a:r>
              <a:rPr lang="fr-FR" sz="4000" dirty="0" smtClean="0"/>
              <a:t>l’illettrisme</a:t>
            </a:r>
            <a:endParaRPr lang="fr-FR" sz="4000" dirty="0"/>
          </a:p>
          <a:p>
            <a:pPr>
              <a:buFont typeface="Wingdings" panose="05000000000000000000" pitchFamily="2" charset="2"/>
              <a:buChar char="§"/>
              <a:defRPr/>
            </a:pPr>
            <a:r>
              <a:rPr lang="fr-FR" sz="4000" dirty="0"/>
              <a:t>P</a:t>
            </a:r>
            <a:r>
              <a:rPr lang="fr-FR" sz="4000" dirty="0" smtClean="0"/>
              <a:t>oids chez les décrocheurs et les élèves sanctionnés</a:t>
            </a:r>
          </a:p>
          <a:p>
            <a:pPr>
              <a:buFont typeface="Wingdings" panose="05000000000000000000" pitchFamily="2" charset="2"/>
              <a:buChar char="§"/>
              <a:defRPr/>
            </a:pPr>
            <a:r>
              <a:rPr lang="fr-FR" sz="4000" dirty="0"/>
              <a:t>F</a:t>
            </a:r>
            <a:r>
              <a:rPr lang="fr-FR" sz="4000" dirty="0" smtClean="0"/>
              <a:t>aible réussite dans les parcours scolaires </a:t>
            </a:r>
          </a:p>
          <a:p>
            <a:pPr>
              <a:buFont typeface="Wingdings" panose="05000000000000000000" pitchFamily="2" charset="2"/>
              <a:buChar char="§"/>
              <a:defRPr/>
            </a:pPr>
            <a:r>
              <a:rPr lang="fr-FR" sz="4000" dirty="0"/>
              <a:t>F</a:t>
            </a:r>
            <a:r>
              <a:rPr lang="fr-FR" sz="4000" dirty="0" smtClean="0"/>
              <a:t>aible taux </a:t>
            </a:r>
            <a:r>
              <a:rPr lang="fr-FR" sz="4000" dirty="0"/>
              <a:t>de diplômés du secondaire et du </a:t>
            </a:r>
            <a:r>
              <a:rPr lang="fr-FR" sz="4000" dirty="0" smtClean="0"/>
              <a:t>supérieur</a:t>
            </a:r>
            <a:endParaRPr lang="fr-FR" sz="4000" dirty="0"/>
          </a:p>
          <a:p>
            <a:pPr>
              <a:buFont typeface="Wingdings" panose="05000000000000000000" pitchFamily="2" charset="2"/>
              <a:buChar char="§"/>
              <a:defRPr/>
            </a:pPr>
            <a:r>
              <a:rPr lang="fr-FR" sz="4000" dirty="0"/>
              <a:t>S</a:t>
            </a:r>
            <a:r>
              <a:rPr lang="fr-FR" sz="4000" dirty="0" smtClean="0"/>
              <a:t>urreprésentation dans </a:t>
            </a:r>
            <a:r>
              <a:rPr lang="fr-FR" sz="4000" dirty="0"/>
              <a:t>les </a:t>
            </a:r>
            <a:r>
              <a:rPr lang="fr-FR" sz="4000" dirty="0" smtClean="0"/>
              <a:t>spécialités indus </a:t>
            </a:r>
            <a:r>
              <a:rPr lang="fr-FR" sz="4000" dirty="0"/>
              <a:t>de la voie </a:t>
            </a:r>
            <a:r>
              <a:rPr lang="fr-FR" sz="4000" dirty="0" smtClean="0"/>
              <a:t>techno</a:t>
            </a:r>
          </a:p>
          <a:p>
            <a:pPr>
              <a:buFont typeface="Wingdings" panose="05000000000000000000" pitchFamily="2" charset="2"/>
              <a:buChar char="§"/>
              <a:defRPr/>
            </a:pPr>
            <a:r>
              <a:rPr lang="fr-FR" sz="4000" dirty="0"/>
              <a:t>P</a:t>
            </a:r>
            <a:r>
              <a:rPr lang="fr-FR" sz="4000" dirty="0" smtClean="0"/>
              <a:t>art majoritaire dans l’apprentissage</a:t>
            </a:r>
          </a:p>
          <a:p>
            <a:pPr>
              <a:defRPr/>
            </a:pPr>
            <a:r>
              <a:rPr lang="fr-FR" sz="4000" dirty="0" smtClean="0"/>
              <a:t>…</a:t>
            </a:r>
            <a:endParaRPr lang="fr-FR" sz="4000" b="1" dirty="0"/>
          </a:p>
        </p:txBody>
      </p:sp>
    </p:spTree>
    <p:extLst>
      <p:ext uri="{BB962C8B-B14F-4D97-AF65-F5344CB8AC3E}">
        <p14:creationId xmlns:p14="http://schemas.microsoft.com/office/powerpoint/2010/main" val="991466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6095" y="-127552"/>
            <a:ext cx="6508377" cy="1143000"/>
          </a:xfrm>
        </p:spPr>
        <p:txBody>
          <a:bodyPr/>
          <a:lstStyle/>
          <a:p>
            <a:r>
              <a:rPr lang="fr-FR" dirty="0"/>
              <a:t>D</a:t>
            </a:r>
            <a:r>
              <a:rPr lang="fr-FR" dirty="0" smtClean="0"/>
              <a:t>es actions recensées…</a:t>
            </a:r>
            <a:endParaRPr lang="fr-FR" dirty="0"/>
          </a:p>
        </p:txBody>
      </p:sp>
      <p:sp>
        <p:nvSpPr>
          <p:cNvPr id="3" name="Espace réservé du contenu 2"/>
          <p:cNvSpPr>
            <a:spLocks noGrp="1"/>
          </p:cNvSpPr>
          <p:nvPr>
            <p:ph idx="1"/>
          </p:nvPr>
        </p:nvSpPr>
        <p:spPr>
          <a:xfrm>
            <a:off x="1361089" y="901148"/>
            <a:ext cx="7452711" cy="5956852"/>
          </a:xfrm>
        </p:spPr>
        <p:txBody>
          <a:bodyPr>
            <a:normAutofit fontScale="85000" lnSpcReduction="10000"/>
          </a:bodyPr>
          <a:lstStyle/>
          <a:p>
            <a:pPr marL="0" indent="0">
              <a:buNone/>
            </a:pPr>
            <a:r>
              <a:rPr lang="fr-FR" dirty="0" smtClean="0"/>
              <a:t>Principalement vers les élèves :</a:t>
            </a:r>
          </a:p>
          <a:p>
            <a:r>
              <a:rPr lang="fr-FR" dirty="0" smtClean="0"/>
              <a:t>Un </a:t>
            </a:r>
            <a:r>
              <a:rPr lang="fr-FR" dirty="0"/>
              <a:t>travail </a:t>
            </a:r>
            <a:r>
              <a:rPr lang="fr-FR" dirty="0" smtClean="0"/>
              <a:t>fréquent sur </a:t>
            </a:r>
            <a:r>
              <a:rPr lang="fr-FR" dirty="0"/>
              <a:t>les </a:t>
            </a:r>
            <a:r>
              <a:rPr lang="fr-FR" b="1" dirty="0"/>
              <a:t>choix d’orientation </a:t>
            </a:r>
            <a:r>
              <a:rPr lang="fr-FR" sz="2300" dirty="0"/>
              <a:t>(études, métiers, entrepreneuriat, </a:t>
            </a:r>
            <a:r>
              <a:rPr lang="fr-FR" sz="2300" dirty="0" smtClean="0"/>
              <a:t>numérique…)</a:t>
            </a:r>
            <a:endParaRPr lang="fr-FR" sz="2300" dirty="0"/>
          </a:p>
          <a:p>
            <a:r>
              <a:rPr lang="fr-FR" dirty="0" smtClean="0"/>
              <a:t>Des </a:t>
            </a:r>
            <a:r>
              <a:rPr lang="fr-FR" b="1" dirty="0" smtClean="0"/>
              <a:t>réponses</a:t>
            </a:r>
            <a:r>
              <a:rPr lang="fr-FR" dirty="0" smtClean="0"/>
              <a:t> à des difficultés rencontrées ou à </a:t>
            </a:r>
            <a:r>
              <a:rPr lang="fr-FR" dirty="0"/>
              <a:t>un besoin de </a:t>
            </a:r>
            <a:r>
              <a:rPr lang="fr-FR" b="1" dirty="0"/>
              <a:t>protection</a:t>
            </a:r>
            <a:r>
              <a:rPr lang="fr-FR" dirty="0"/>
              <a:t> des </a:t>
            </a:r>
            <a:r>
              <a:rPr lang="fr-FR" b="1" dirty="0" smtClean="0"/>
              <a:t>élèves-filles</a:t>
            </a:r>
            <a:r>
              <a:rPr lang="fr-FR" dirty="0" smtClean="0"/>
              <a:t> </a:t>
            </a:r>
            <a:r>
              <a:rPr lang="fr-FR" sz="2300" dirty="0"/>
              <a:t>(discrimination, cyber harcèlement, violences…)</a:t>
            </a:r>
          </a:p>
          <a:p>
            <a:r>
              <a:rPr lang="fr-FR" dirty="0" smtClean="0"/>
              <a:t>Une entrée modeste vers </a:t>
            </a:r>
            <a:r>
              <a:rPr lang="fr-FR" b="1" dirty="0" smtClean="0"/>
              <a:t>l’éducation à la vie affective et sexuelle   </a:t>
            </a:r>
          </a:p>
          <a:p>
            <a:r>
              <a:rPr lang="fr-FR" dirty="0" smtClean="0"/>
              <a:t>Une inscription réelle dans les </a:t>
            </a:r>
            <a:r>
              <a:rPr lang="fr-FR" b="1" dirty="0" smtClean="0"/>
              <a:t>programmes</a:t>
            </a:r>
            <a:r>
              <a:rPr lang="fr-FR" dirty="0" smtClean="0"/>
              <a:t> </a:t>
            </a:r>
            <a:r>
              <a:rPr lang="fr-FR" sz="2300" dirty="0"/>
              <a:t>(histoire, enseignement culturel et artistique, média et information, EMC…) </a:t>
            </a:r>
            <a:r>
              <a:rPr lang="fr-FR" dirty="0" smtClean="0"/>
              <a:t>et les </a:t>
            </a:r>
            <a:r>
              <a:rPr lang="fr-FR" b="1" dirty="0" smtClean="0"/>
              <a:t>parcours éducatifs</a:t>
            </a:r>
            <a:r>
              <a:rPr lang="fr-FR" dirty="0" smtClean="0"/>
              <a:t> </a:t>
            </a:r>
            <a:r>
              <a:rPr lang="fr-FR" sz="2300" dirty="0" smtClean="0"/>
              <a:t>(EAC</a:t>
            </a:r>
            <a:r>
              <a:rPr lang="fr-FR" sz="2300" dirty="0"/>
              <a:t>, Avenir, </a:t>
            </a:r>
            <a:r>
              <a:rPr lang="fr-FR" sz="2300" dirty="0" smtClean="0"/>
              <a:t>Citoyens, Santé)</a:t>
            </a:r>
            <a:endParaRPr lang="fr-FR" sz="2300" dirty="0"/>
          </a:p>
          <a:p>
            <a:r>
              <a:rPr lang="fr-FR" dirty="0" smtClean="0"/>
              <a:t>Des </a:t>
            </a:r>
            <a:r>
              <a:rPr lang="fr-FR" b="1" dirty="0" smtClean="0"/>
              <a:t>expérimentations</a:t>
            </a:r>
            <a:r>
              <a:rPr lang="fr-FR" dirty="0" smtClean="0"/>
              <a:t> </a:t>
            </a:r>
            <a:r>
              <a:rPr lang="fr-FR" sz="2300" dirty="0"/>
              <a:t>(communication sans stéréotypes en établissements, diagnostic égalité des chances, développement du « vivre ensemble » et aménagement de la cour…)</a:t>
            </a:r>
          </a:p>
          <a:p>
            <a:endParaRPr lang="fr-FR" dirty="0" smtClean="0"/>
          </a:p>
          <a:p>
            <a:endParaRPr lang="fr-FR" dirty="0"/>
          </a:p>
        </p:txBody>
      </p:sp>
    </p:spTree>
    <p:extLst>
      <p:ext uri="{BB962C8B-B14F-4D97-AF65-F5344CB8AC3E}">
        <p14:creationId xmlns:p14="http://schemas.microsoft.com/office/powerpoint/2010/main" val="19092074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1288" y="216018"/>
            <a:ext cx="7309556" cy="1143000"/>
          </a:xfrm>
        </p:spPr>
        <p:txBody>
          <a:bodyPr/>
          <a:lstStyle/>
          <a:p>
            <a:r>
              <a:rPr lang="fr-FR" dirty="0" smtClean="0"/>
              <a:t>… et des limites constatées</a:t>
            </a:r>
            <a:endParaRPr lang="fr-FR" dirty="0"/>
          </a:p>
        </p:txBody>
      </p:sp>
      <p:sp>
        <p:nvSpPr>
          <p:cNvPr id="3" name="Espace réservé du contenu 2"/>
          <p:cNvSpPr>
            <a:spLocks noGrp="1"/>
          </p:cNvSpPr>
          <p:nvPr>
            <p:ph idx="1"/>
          </p:nvPr>
        </p:nvSpPr>
        <p:spPr>
          <a:xfrm>
            <a:off x="1281288" y="1537252"/>
            <a:ext cx="7723012" cy="5220387"/>
          </a:xfrm>
        </p:spPr>
        <p:txBody>
          <a:bodyPr>
            <a:normAutofit fontScale="85000" lnSpcReduction="20000"/>
          </a:bodyPr>
          <a:lstStyle/>
          <a:p>
            <a:r>
              <a:rPr lang="fr-FR" sz="2900" dirty="0" smtClean="0"/>
              <a:t>Un objectif ambigüe </a:t>
            </a:r>
            <a:r>
              <a:rPr lang="fr-FR" sz="2900" dirty="0"/>
              <a:t>(</a:t>
            </a:r>
            <a:r>
              <a:rPr lang="fr-FR" sz="2900" b="1" dirty="0" smtClean="0"/>
              <a:t>rattrapage de la situation des filles sur celles des garçons</a:t>
            </a:r>
            <a:r>
              <a:rPr lang="fr-FR" sz="2900" dirty="0" smtClean="0"/>
              <a:t>?...)</a:t>
            </a:r>
          </a:p>
          <a:p>
            <a:r>
              <a:rPr lang="fr-FR" sz="2900" dirty="0"/>
              <a:t>Une logique de </a:t>
            </a:r>
            <a:r>
              <a:rPr lang="fr-FR" sz="2900" b="1" dirty="0"/>
              <a:t>réparation sociale </a:t>
            </a:r>
            <a:r>
              <a:rPr lang="fr-FR" sz="2900" dirty="0"/>
              <a:t>porteuse </a:t>
            </a:r>
            <a:r>
              <a:rPr lang="fr-FR" sz="2900" b="1" dirty="0"/>
              <a:t>d’antagonismes </a:t>
            </a:r>
            <a:r>
              <a:rPr lang="fr-FR" sz="2900" b="1" dirty="0" smtClean="0"/>
              <a:t>potentiels </a:t>
            </a:r>
            <a:r>
              <a:rPr lang="fr-FR" sz="2900" dirty="0" smtClean="0"/>
              <a:t>entre F et G?</a:t>
            </a:r>
            <a:endParaRPr lang="fr-FR" sz="2900" dirty="0"/>
          </a:p>
          <a:p>
            <a:r>
              <a:rPr lang="fr-FR" sz="2900" dirty="0" smtClean="0"/>
              <a:t>Une </a:t>
            </a:r>
            <a:r>
              <a:rPr lang="fr-FR" sz="2900" b="1" dirty="0" smtClean="0"/>
              <a:t>ouverture difficile, </a:t>
            </a:r>
            <a:r>
              <a:rPr lang="fr-FR" sz="2900" b="1" dirty="0"/>
              <a:t>en </a:t>
            </a:r>
            <a:r>
              <a:rPr lang="fr-FR" sz="2900" b="1" dirty="0" smtClean="0"/>
              <a:t>VP</a:t>
            </a:r>
            <a:r>
              <a:rPr lang="fr-FR" sz="2900" dirty="0" smtClean="0"/>
              <a:t>, à d’autres thématiques que le volet orientation </a:t>
            </a:r>
          </a:p>
          <a:p>
            <a:r>
              <a:rPr lang="fr-FR" sz="2900" dirty="0" smtClean="0"/>
              <a:t>Une </a:t>
            </a:r>
            <a:r>
              <a:rPr lang="fr-FR" sz="2900" b="1" dirty="0" smtClean="0"/>
              <a:t>gestion</a:t>
            </a:r>
            <a:r>
              <a:rPr lang="fr-FR" sz="2900" dirty="0" smtClean="0"/>
              <a:t> encore complexe de la </a:t>
            </a:r>
            <a:r>
              <a:rPr lang="fr-FR" sz="2900" b="1" dirty="0" smtClean="0"/>
              <a:t>mixité en classe</a:t>
            </a:r>
          </a:p>
          <a:p>
            <a:r>
              <a:rPr lang="fr-FR" sz="2900" dirty="0" smtClean="0"/>
              <a:t>Une </a:t>
            </a:r>
            <a:r>
              <a:rPr lang="fr-FR" sz="2900" b="1" dirty="0"/>
              <a:t>cohérence</a:t>
            </a:r>
            <a:r>
              <a:rPr lang="fr-FR" sz="2900" dirty="0"/>
              <a:t> </a:t>
            </a:r>
            <a:r>
              <a:rPr lang="fr-FR" sz="2900" dirty="0" smtClean="0"/>
              <a:t>souvent </a:t>
            </a:r>
            <a:r>
              <a:rPr lang="fr-FR" sz="2900" b="1" dirty="0" smtClean="0"/>
              <a:t>à construire </a:t>
            </a:r>
            <a:r>
              <a:rPr lang="fr-FR" sz="2900" dirty="0" smtClean="0"/>
              <a:t>entre  </a:t>
            </a:r>
            <a:r>
              <a:rPr lang="fr-FR" sz="2900" b="1" dirty="0" smtClean="0"/>
              <a:t>programmes</a:t>
            </a:r>
            <a:r>
              <a:rPr lang="fr-FR" sz="2900" dirty="0" smtClean="0"/>
              <a:t> </a:t>
            </a:r>
            <a:r>
              <a:rPr lang="fr-FR" sz="2900" dirty="0"/>
              <a:t>et </a:t>
            </a:r>
            <a:r>
              <a:rPr lang="fr-FR" sz="2900" b="1" dirty="0"/>
              <a:t>vie de classes</a:t>
            </a:r>
          </a:p>
          <a:p>
            <a:r>
              <a:rPr lang="fr-FR" sz="2900" dirty="0" smtClean="0"/>
              <a:t>Un </a:t>
            </a:r>
            <a:r>
              <a:rPr lang="fr-FR" sz="2900" b="1" dirty="0" smtClean="0"/>
              <a:t>appui limité </a:t>
            </a:r>
            <a:r>
              <a:rPr lang="fr-FR" sz="2900" dirty="0" smtClean="0"/>
              <a:t>sur une </a:t>
            </a:r>
            <a:r>
              <a:rPr lang="fr-FR" sz="2900" b="1" dirty="0" smtClean="0"/>
              <a:t>réalité scolaire </a:t>
            </a:r>
            <a:r>
              <a:rPr lang="fr-FR" sz="2900" dirty="0" smtClean="0"/>
              <a:t>parfois en décalage</a:t>
            </a:r>
          </a:p>
          <a:p>
            <a:r>
              <a:rPr lang="fr-FR" sz="2900" dirty="0"/>
              <a:t>Des </a:t>
            </a:r>
            <a:r>
              <a:rPr lang="fr-FR" sz="2900" b="1" dirty="0"/>
              <a:t>interférences</a:t>
            </a:r>
            <a:r>
              <a:rPr lang="fr-FR" sz="2900" dirty="0"/>
              <a:t> fortes avec </a:t>
            </a:r>
            <a:r>
              <a:rPr lang="fr-FR" sz="2900" b="1" dirty="0"/>
              <a:t>l’environnement extérieur </a:t>
            </a:r>
            <a:r>
              <a:rPr lang="fr-FR" sz="2900" dirty="0"/>
              <a:t>(familles, amis, société…)</a:t>
            </a:r>
          </a:p>
          <a:p>
            <a:r>
              <a:rPr lang="fr-FR" sz="2900" dirty="0" smtClean="0"/>
              <a:t>…</a:t>
            </a:r>
          </a:p>
          <a:p>
            <a:endParaRPr lang="fr-FR" dirty="0"/>
          </a:p>
        </p:txBody>
      </p:sp>
    </p:spTree>
    <p:extLst>
      <p:ext uri="{BB962C8B-B14F-4D97-AF65-F5344CB8AC3E}">
        <p14:creationId xmlns:p14="http://schemas.microsoft.com/office/powerpoint/2010/main" val="25038112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dele-diaporama-academique-2016">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Présentation1.pot [Mode de compatibilité]" id="{ABE4140C-D376-4BE9-BDFF-23C74214A693}" vid="{26625D04-A03A-4312-80BA-6114A8B3F45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Template>
  <TotalTime>518</TotalTime>
  <Words>1010</Words>
  <Application>Microsoft Macintosh PowerPoint</Application>
  <PresentationFormat>Présentation à l'écran (4:3)</PresentationFormat>
  <Paragraphs>197</Paragraphs>
  <Slides>15</Slides>
  <Notes>10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modele-diaporama-academique-2016</vt:lpstr>
      <vt:lpstr>Egalité filles – garçons,      un levier pour la réussite scolaire de tous et toutes?</vt:lpstr>
      <vt:lpstr>La mixité scolaire sexuée</vt:lpstr>
      <vt:lpstr>Un engagement de  l’Education Nationale</vt:lpstr>
      <vt:lpstr>Le projet académique 2018-22</vt:lpstr>
      <vt:lpstr>Les termes de l’EFG à l’Ecole</vt:lpstr>
      <vt:lpstr> Etat des lieux </vt:lpstr>
      <vt:lpstr>Etat des lieux </vt:lpstr>
      <vt:lpstr>Des actions recensées…</vt:lpstr>
      <vt:lpstr>… et des limites constatées</vt:lpstr>
      <vt:lpstr>Les observations en classes</vt:lpstr>
      <vt:lpstr>Comment aller plus loin pour l’égalité filles-garçons dans le système éducatif?</vt:lpstr>
      <vt:lpstr>Présentation PowerPoint</vt:lpstr>
      <vt:lpstr>Une « mixité positive », vecteur de réussite pour tous et toutes</vt:lpstr>
      <vt:lpstr>Une organisation…</vt:lpstr>
      <vt:lpstr>Un espace pédagogique dédié à l’actualité de la mission,  Une journée académique,  Un plan de formation pour tous les personnels enseignants et non enseignants du 1er et du 2d °,   Des actions partenariales avec les service de l’états,  Un jeu sérieux dédié à l’académie,   ….au service des écoles et des établissements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Rectorat</dc:creator>
  <cp:lastModifiedBy>Delphine Evain</cp:lastModifiedBy>
  <cp:revision>231</cp:revision>
  <cp:lastPrinted>2017-10-17T09:54:53Z</cp:lastPrinted>
  <dcterms:created xsi:type="dcterms:W3CDTF">2017-06-01T09:36:37Z</dcterms:created>
  <dcterms:modified xsi:type="dcterms:W3CDTF">2018-02-27T10:13:14Z</dcterms:modified>
</cp:coreProperties>
</file>