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1"/>
  </p:sldMasterIdLst>
  <p:notesMasterIdLst>
    <p:notesMasterId r:id="rId43"/>
  </p:notesMasterIdLst>
  <p:sldIdLst>
    <p:sldId id="256" r:id="rId2"/>
    <p:sldId id="257" r:id="rId3"/>
    <p:sldId id="258" r:id="rId4"/>
    <p:sldId id="259" r:id="rId5"/>
    <p:sldId id="260" r:id="rId6"/>
    <p:sldId id="261" r:id="rId7"/>
    <p:sldId id="262" r:id="rId8"/>
    <p:sldId id="264" r:id="rId9"/>
    <p:sldId id="263" r:id="rId10"/>
    <p:sldId id="267" r:id="rId11"/>
    <p:sldId id="300" r:id="rId12"/>
    <p:sldId id="314" r:id="rId13"/>
    <p:sldId id="275" r:id="rId14"/>
    <p:sldId id="276" r:id="rId15"/>
    <p:sldId id="277" r:id="rId16"/>
    <p:sldId id="301" r:id="rId17"/>
    <p:sldId id="324" r:id="rId18"/>
    <p:sldId id="292" r:id="rId19"/>
    <p:sldId id="317" r:id="rId20"/>
    <p:sldId id="318" r:id="rId21"/>
    <p:sldId id="319" r:id="rId22"/>
    <p:sldId id="320" r:id="rId23"/>
    <p:sldId id="321" r:id="rId24"/>
    <p:sldId id="322" r:id="rId25"/>
    <p:sldId id="329" r:id="rId26"/>
    <p:sldId id="330" r:id="rId27"/>
    <p:sldId id="327" r:id="rId28"/>
    <p:sldId id="284" r:id="rId29"/>
    <p:sldId id="325" r:id="rId30"/>
    <p:sldId id="312" r:id="rId31"/>
    <p:sldId id="313" r:id="rId32"/>
    <p:sldId id="286" r:id="rId33"/>
    <p:sldId id="287" r:id="rId34"/>
    <p:sldId id="331" r:id="rId35"/>
    <p:sldId id="294" r:id="rId36"/>
    <p:sldId id="298" r:id="rId37"/>
    <p:sldId id="310" r:id="rId38"/>
    <p:sldId id="311" r:id="rId39"/>
    <p:sldId id="315" r:id="rId40"/>
    <p:sldId id="323" r:id="rId41"/>
    <p:sldId id="326" r:id="rId4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35" autoAdjust="0"/>
    <p:restoredTop sz="89427" autoAdjust="0"/>
  </p:normalViewPr>
  <p:slideViewPr>
    <p:cSldViewPr snapToGrid="0">
      <p:cViewPr varScale="1">
        <p:scale>
          <a:sx n="87" d="100"/>
          <a:sy n="87" d="100"/>
        </p:scale>
        <p:origin x="-768" y="-78"/>
      </p:cViewPr>
      <p:guideLst>
        <p:guide orient="horz" pos="1620"/>
        <p:guide pos="2880"/>
      </p:guideLst>
    </p:cSldViewPr>
  </p:slideViewPr>
  <p:notesTextViewPr>
    <p:cViewPr>
      <p:scale>
        <a:sx n="1" d="1"/>
        <a:sy n="1" d="1"/>
      </p:scale>
      <p:origin x="0" y="0"/>
    </p:cViewPr>
  </p:notesTextViewPr>
  <p:notesViewPr>
    <p:cSldViewPr snapToGrid="0">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Feuille_Microsoft_Office_Excel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t>BAC</a:t>
            </a:r>
            <a:r>
              <a:rPr lang="en-US" b="1" baseline="0" dirty="0" smtClean="0"/>
              <a:t> 2021</a:t>
            </a:r>
            <a:endParaRPr lang="en-US" b="1" dirty="0"/>
          </a:p>
        </c:rich>
      </c:tx>
      <c:layout>
        <c:manualLayout>
          <c:xMode val="edge"/>
          <c:yMode val="edge"/>
          <c:x val="0.38401668398846517"/>
          <c:y val="9.5628262906608544E-2"/>
        </c:manualLayout>
      </c:layout>
      <c:spPr>
        <a:noFill/>
        <a:ln>
          <a:noFill/>
        </a:ln>
        <a:effectLst/>
      </c:spPr>
    </c:title>
    <c:plotArea>
      <c:layout/>
      <c:pieChart>
        <c:varyColors val="1"/>
        <c:ser>
          <c:idx val="0"/>
          <c:order val="0"/>
          <c:tx>
            <c:strRef>
              <c:f>Feuil1!$B$1</c:f>
              <c:strCache>
                <c:ptCount val="1"/>
                <c:pt idx="0">
                  <c:v>Colonne1</c:v>
                </c:pt>
              </c:strCache>
            </c:strRef>
          </c:tx>
          <c:explosion val="18"/>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2-8DD8-444C-8D7A-E726959210FC}"/>
              </c:ext>
            </c:extLst>
          </c:dPt>
          <c:dPt>
            <c:idx val="1"/>
            <c:explosion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8DD8-444C-8D7A-E726959210FC}"/>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CA6-4E0E-90CE-CA18FC97BF8A}"/>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CA6-4E0E-90CE-CA18FC97BF8A}"/>
              </c:ext>
            </c:extLst>
          </c:dPt>
          <c:dLbls>
            <c:dLbl>
              <c:idx val="0"/>
              <c:layout>
                <c:manualLayout>
                  <c:x val="-0.21103750849292513"/>
                  <c:y val="0.10892000580072278"/>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54B6869F-BDE1-457D-B9D0-F7B4BDE19404}" type="VALUE">
                      <a:rPr lang="en-US" sz="2400" b="1" smtClean="0">
                        <a:solidFill>
                          <a:schemeClr val="bg1"/>
                        </a:solidFill>
                      </a:rPr>
                      <a:pPr>
                        <a:defRPr sz="1197" b="0" i="0" u="none" strike="noStrike" kern="1200" baseline="0">
                          <a:solidFill>
                            <a:schemeClr val="tx1">
                              <a:lumMod val="75000"/>
                              <a:lumOff val="25000"/>
                            </a:schemeClr>
                          </a:solidFill>
                          <a:latin typeface="+mn-lt"/>
                          <a:ea typeface="+mn-ea"/>
                          <a:cs typeface="+mn-cs"/>
                        </a:defRPr>
                      </a:pPr>
                      <a:t>[VALEUR]</a:t>
                    </a:fld>
                    <a:r>
                      <a:rPr lang="en-US" sz="2400" b="1" dirty="0" smtClean="0">
                        <a:solidFill>
                          <a:schemeClr val="bg1"/>
                        </a:solidFill>
                      </a:rPr>
                      <a:t>%</a:t>
                    </a:r>
                  </a:p>
                  <a:p>
                    <a:pPr>
                      <a:defRPr sz="1197" b="0" i="0" u="none" strike="noStrike" kern="1200" baseline="0">
                        <a:solidFill>
                          <a:schemeClr val="tx1">
                            <a:lumMod val="75000"/>
                            <a:lumOff val="25000"/>
                          </a:schemeClr>
                        </a:solidFill>
                        <a:latin typeface="+mn-lt"/>
                        <a:ea typeface="+mn-ea"/>
                        <a:cs typeface="+mn-cs"/>
                      </a:defRPr>
                    </a:pPr>
                    <a:r>
                      <a:rPr lang="en-US" b="1" dirty="0" smtClean="0">
                        <a:solidFill>
                          <a:schemeClr val="bg1"/>
                        </a:solidFill>
                      </a:rPr>
                      <a:t>de</a:t>
                    </a:r>
                    <a:r>
                      <a:rPr lang="en-US" b="1" baseline="0" dirty="0" smtClean="0">
                        <a:solidFill>
                          <a:schemeClr val="bg1"/>
                        </a:solidFill>
                      </a:rPr>
                      <a:t> la note finale</a:t>
                    </a:r>
                  </a:p>
                </c:rich>
              </c:tx>
              <c:spPr>
                <a:noFill/>
                <a:ln>
                  <a:noFill/>
                </a:ln>
                <a:effectLst/>
              </c:spPr>
              <c:showVal val="1"/>
              <c:extLst xmlns:c16r2="http://schemas.microsoft.com/office/drawing/2015/06/chart">
                <c:ext xmlns:c15="http://schemas.microsoft.com/office/drawing/2012/chart" uri="{CE6537A1-D6FC-4f65-9D91-7224C49458BB}">
                  <c15:layout>
                    <c:manualLayout>
                      <c:w val="0.16608277295597051"/>
                      <c:h val="0.22490350720628263"/>
                    </c:manualLayout>
                  </c15:layout>
                  <c15:dlblFieldTable/>
                  <c15:showDataLabelsRange val="0"/>
                </c:ext>
                <c:ext xmlns:c16="http://schemas.microsoft.com/office/drawing/2014/chart" uri="{C3380CC4-5D6E-409C-BE32-E72D297353CC}">
                  <c16:uniqueId val="{00000002-8DD8-444C-8D7A-E726959210FC}"/>
                </c:ext>
              </c:extLst>
            </c:dLbl>
            <c:dLbl>
              <c:idx val="1"/>
              <c:layout>
                <c:manualLayout>
                  <c:x val="0.21977870706955488"/>
                  <c:y val="-0.1026753045379501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CA459C8-4FA9-4A92-91A6-D3D9AE2166DF}" type="VALUE">
                      <a:rPr lang="en-US" sz="2400" b="1" smtClean="0">
                        <a:solidFill>
                          <a:schemeClr val="bg1"/>
                        </a:solidFill>
                      </a:rPr>
                      <a:pPr>
                        <a:defRPr sz="1197" b="0" i="0" u="none" strike="noStrike" kern="1200" baseline="0">
                          <a:solidFill>
                            <a:schemeClr val="tx1">
                              <a:lumMod val="75000"/>
                              <a:lumOff val="25000"/>
                            </a:schemeClr>
                          </a:solidFill>
                          <a:latin typeface="+mn-lt"/>
                          <a:ea typeface="+mn-ea"/>
                          <a:cs typeface="+mn-cs"/>
                        </a:defRPr>
                      </a:pPr>
                      <a:t>[VALEUR]</a:t>
                    </a:fld>
                    <a:r>
                      <a:rPr lang="en-US" sz="2400" b="1" dirty="0" smtClean="0">
                        <a:solidFill>
                          <a:schemeClr val="bg1"/>
                        </a:solidFill>
                      </a:rPr>
                      <a:t>% </a:t>
                    </a:r>
                  </a:p>
                  <a:p>
                    <a:pPr>
                      <a:defRPr sz="1197" b="0" i="0" u="none" strike="noStrike" kern="1200" baseline="0">
                        <a:solidFill>
                          <a:schemeClr val="tx1">
                            <a:lumMod val="75000"/>
                            <a:lumOff val="25000"/>
                          </a:schemeClr>
                        </a:solidFill>
                        <a:latin typeface="+mn-lt"/>
                        <a:ea typeface="+mn-ea"/>
                        <a:cs typeface="+mn-cs"/>
                      </a:defRPr>
                    </a:pPr>
                    <a:r>
                      <a:rPr lang="en-US" b="1" dirty="0" smtClean="0">
                        <a:solidFill>
                          <a:schemeClr val="bg1"/>
                        </a:solidFill>
                      </a:rPr>
                      <a:t>de la note finale</a:t>
                    </a:r>
                  </a:p>
                </c:rich>
              </c:tx>
              <c:spPr>
                <a:noFill/>
                <a:ln>
                  <a:noFill/>
                </a:ln>
                <a:effectLst/>
              </c:spPr>
              <c:showVal val="1"/>
              <c:extLst xmlns:c16r2="http://schemas.microsoft.com/office/drawing/2015/06/chart">
                <c:ext xmlns:c15="http://schemas.microsoft.com/office/drawing/2012/chart" uri="{CE6537A1-D6FC-4f65-9D91-7224C49458BB}">
                  <c15:layout>
                    <c:manualLayout>
                      <c:w val="0.21603247910814211"/>
                      <c:h val="0.23995610414528579"/>
                    </c:manualLayout>
                  </c15:layout>
                  <c15:dlblFieldTable/>
                  <c15:showDataLabelsRange val="0"/>
                </c:ext>
                <c:ext xmlns:c16="http://schemas.microsoft.com/office/drawing/2014/chart" uri="{C3380CC4-5D6E-409C-BE32-E72D297353CC}">
                  <c16:uniqueId val="{00000001-8DD8-444C-8D7A-E726959210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Feuil1!$A$2:$A$5</c:f>
              <c:strCache>
                <c:ptCount val="2"/>
                <c:pt idx="0">
                  <c:v>Contrôle continu</c:v>
                </c:pt>
                <c:pt idx="1">
                  <c:v>Epreuves terminales</c:v>
                </c:pt>
              </c:strCache>
            </c:strRef>
          </c:cat>
          <c:val>
            <c:numRef>
              <c:f>Feuil1!$B$2:$B$5</c:f>
              <c:numCache>
                <c:formatCode>General</c:formatCode>
                <c:ptCount val="4"/>
                <c:pt idx="0">
                  <c:v>40</c:v>
                </c:pt>
                <c:pt idx="1">
                  <c:v>60</c:v>
                </c:pt>
              </c:numCache>
            </c:numRef>
          </c:val>
          <c:extLst xmlns:c16r2="http://schemas.microsoft.com/office/drawing/2015/06/chart">
            <c:ext xmlns:c16="http://schemas.microsoft.com/office/drawing/2014/chart" uri="{C3380CC4-5D6E-409C-BE32-E72D297353CC}">
              <c16:uniqueId val="{00000000-8DD8-444C-8D7A-E726959210FC}"/>
            </c:ext>
          </c:extLst>
        </c:ser>
        <c:firstSliceAng val="0"/>
      </c:pieChart>
      <c:spPr>
        <a:noFill/>
        <a:ln>
          <a:noFill/>
        </a:ln>
        <a:effectLst/>
      </c:spPr>
    </c:plotArea>
    <c:plotVisOnly val="1"/>
    <c:dispBlanksAs val="zero"/>
  </c:chart>
  <c:spPr>
    <a:noFill/>
    <a:ln>
      <a:noFill/>
    </a:ln>
    <a:effectLst/>
  </c:spPr>
  <c:txPr>
    <a:bodyPr/>
    <a:lstStyle/>
    <a:p>
      <a:pPr>
        <a:defRPr/>
      </a:pPr>
      <a:endParaRPr lang="fr-FR"/>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0.28534</cdr:x>
      <cdr:y>0.19735</cdr:y>
    </cdr:from>
    <cdr:to>
      <cdr:x>0.37964</cdr:x>
      <cdr:y>0.32076</cdr:y>
    </cdr:to>
    <cdr:cxnSp macro="">
      <cdr:nvCxnSpPr>
        <cdr:cNvPr id="3" name="Connecteur droit avec flèche 2"/>
        <cdr:cNvCxnSpPr/>
      </cdr:nvCxnSpPr>
      <cdr:spPr>
        <a:xfrm xmlns:a="http://schemas.openxmlformats.org/drawingml/2006/main" flipH="1" flipV="1">
          <a:off x="1450988" y="707650"/>
          <a:ext cx="479546" cy="442517"/>
        </a:xfrm>
        <a:prstGeom xmlns:a="http://schemas.openxmlformats.org/drawingml/2006/main" prst="straightConnector1">
          <a:avLst/>
        </a:prstGeom>
        <a:ln xmlns:a="http://schemas.openxmlformats.org/drawingml/2006/main" w="76200">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fr-FR" sz="1800" b="0" strike="noStrike" spc="-1">
                <a:solidFill>
                  <a:srgbClr val="000000"/>
                </a:solidFill>
                <a:latin typeface="Calibri"/>
              </a:rPr>
              <a:t>Click to move the slide</a:t>
            </a:r>
          </a:p>
        </p:txBody>
      </p:sp>
      <p:sp>
        <p:nvSpPr>
          <p:cNvPr id="42"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43"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 </a:t>
            </a:r>
          </a:p>
        </p:txBody>
      </p:sp>
      <p:sp>
        <p:nvSpPr>
          <p:cNvPr id="44"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 </a:t>
            </a:r>
          </a:p>
        </p:txBody>
      </p:sp>
      <p:sp>
        <p:nvSpPr>
          <p:cNvPr id="45"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 </a:t>
            </a:r>
          </a:p>
        </p:txBody>
      </p:sp>
      <p:sp>
        <p:nvSpPr>
          <p:cNvPr id="46" name="PlaceHolder 6"/>
          <p:cNvSpPr>
            <a:spLocks noGrp="1"/>
          </p:cNvSpPr>
          <p:nvPr>
            <p:ph type="sldNum"/>
          </p:nvPr>
        </p:nvSpPr>
        <p:spPr>
          <a:xfrm>
            <a:off x="4399200" y="9555480"/>
            <a:ext cx="3372840" cy="502560"/>
          </a:xfrm>
          <a:prstGeom prst="rect">
            <a:avLst/>
          </a:prstGeom>
        </p:spPr>
        <p:txBody>
          <a:bodyPr lIns="0" tIns="0" rIns="0" bIns="0" anchor="b"/>
          <a:lstStyle/>
          <a:p>
            <a:pPr algn="r"/>
            <a:fld id="{240F4A87-690E-406A-A3A9-25C479827548}" type="slidenum">
              <a:rPr lang="en-US" sz="1400" b="0" strike="noStrike" spc="-1">
                <a:latin typeface="Times New Roman"/>
              </a:rPr>
              <a:pPr algn="r"/>
              <a:t>‹N°›</a:t>
            </a:fld>
            <a:endParaRPr lang="en-US" sz="1400" b="0" strike="noStrike" spc="-1">
              <a:latin typeface="Times New Roman"/>
            </a:endParaRPr>
          </a:p>
        </p:txBody>
      </p:sp>
    </p:spTree>
    <p:extLst>
      <p:ext uri="{BB962C8B-B14F-4D97-AF65-F5344CB8AC3E}">
        <p14:creationId xmlns="" xmlns:p14="http://schemas.microsoft.com/office/powerpoint/2010/main" val="422416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PlaceHolder 1"/>
          <p:cNvSpPr>
            <a:spLocks noGrp="1" noRot="1" noChangeAspect="1"/>
          </p:cNvSpPr>
          <p:nvPr>
            <p:ph type="sldImg"/>
          </p:nvPr>
        </p:nvSpPr>
        <p:spPr>
          <a:xfrm>
            <a:off x="685800" y="1143000"/>
            <a:ext cx="5486400" cy="3086100"/>
          </a:xfrm>
          <a:prstGeom prst="rect">
            <a:avLst/>
          </a:prstGeom>
        </p:spPr>
      </p:sp>
      <p:sp>
        <p:nvSpPr>
          <p:cNvPr id="553" name="PlaceHolder 2"/>
          <p:cNvSpPr>
            <a:spLocks noGrp="1"/>
          </p:cNvSpPr>
          <p:nvPr>
            <p:ph type="body"/>
          </p:nvPr>
        </p:nvSpPr>
        <p:spPr>
          <a:xfrm>
            <a:off x="685800" y="4400640"/>
            <a:ext cx="5486040" cy="3600000"/>
          </a:xfrm>
          <a:prstGeom prst="rect">
            <a:avLst/>
          </a:prstGeom>
        </p:spPr>
        <p:txBody>
          <a:bodyPr/>
          <a:lstStyle/>
          <a:p>
            <a:endParaRPr lang="en-US" sz="2000" b="0" strike="noStrike" spc="-1">
              <a:latin typeface="Arial"/>
            </a:endParaRPr>
          </a:p>
        </p:txBody>
      </p:sp>
      <p:sp>
        <p:nvSpPr>
          <p:cNvPr id="554" name="TextShape 3"/>
          <p:cNvSpPr txBox="1"/>
          <p:nvPr/>
        </p:nvSpPr>
        <p:spPr>
          <a:xfrm>
            <a:off x="3884760" y="8685360"/>
            <a:ext cx="2971440" cy="458280"/>
          </a:xfrm>
          <a:prstGeom prst="rect">
            <a:avLst/>
          </a:prstGeom>
          <a:noFill/>
          <a:ln>
            <a:noFill/>
          </a:ln>
        </p:spPr>
        <p:txBody>
          <a:bodyPr anchor="b"/>
          <a:lstStyle/>
          <a:p>
            <a:pPr algn="r">
              <a:lnSpc>
                <a:spcPct val="100000"/>
              </a:lnSpc>
            </a:pPr>
            <a:fld id="{7F8B6646-A026-4EE6-BE37-2B9F571A7D2F}" type="slidenum">
              <a:rPr lang="en-US" sz="1200" b="0" strike="noStrike" spc="-1">
                <a:solidFill>
                  <a:srgbClr val="000000"/>
                </a:solidFill>
                <a:latin typeface="+mn-lt"/>
                <a:ea typeface="+mn-ea"/>
              </a:rPr>
              <a:pPr algn="r">
                <a:lnSpc>
                  <a:spcPct val="100000"/>
                </a:lnSpc>
              </a:pPr>
              <a:t>1</a:t>
            </a:fld>
            <a:endParaRPr lang="en-US" sz="1200" b="0" strike="noStrike" spc="-1">
              <a:latin typeface="Times New Roman"/>
            </a:endParaRPr>
          </a:p>
        </p:txBody>
      </p:sp>
    </p:spTree>
    <p:extLst>
      <p:ext uri="{BB962C8B-B14F-4D97-AF65-F5344CB8AC3E}">
        <p14:creationId xmlns="" xmlns:p14="http://schemas.microsoft.com/office/powerpoint/2010/main" val="242689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PlaceHolder 1"/>
          <p:cNvSpPr>
            <a:spLocks noGrp="1" noRot="1" noChangeAspect="1"/>
          </p:cNvSpPr>
          <p:nvPr>
            <p:ph type="sldImg"/>
          </p:nvPr>
        </p:nvSpPr>
        <p:spPr>
          <a:xfrm>
            <a:off x="685800" y="1143000"/>
            <a:ext cx="5486400" cy="3086100"/>
          </a:xfrm>
          <a:prstGeom prst="rect">
            <a:avLst/>
          </a:prstGeom>
        </p:spPr>
      </p:sp>
      <p:sp>
        <p:nvSpPr>
          <p:cNvPr id="586" name="PlaceHolder 2"/>
          <p:cNvSpPr>
            <a:spLocks noGrp="1"/>
          </p:cNvSpPr>
          <p:nvPr>
            <p:ph type="body"/>
          </p:nvPr>
        </p:nvSpPr>
        <p:spPr>
          <a:xfrm>
            <a:off x="685800" y="4400640"/>
            <a:ext cx="5486040" cy="36000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Les compétences culturelles vont au-delà des connaissances culturelles ; elles sont liées aux attitudes. Renvoyer</a:t>
            </a:r>
            <a:r>
              <a:rPr lang="fr-FR" sz="1200" baseline="0" dirty="0" smtClean="0">
                <a:effectLst/>
              </a:rPr>
              <a:t> pour illustrer aux aspects </a:t>
            </a:r>
            <a:r>
              <a:rPr lang="fr-FR" sz="1200" baseline="0" dirty="0" err="1" smtClean="0">
                <a:effectLst/>
              </a:rPr>
              <a:t>socio-linguistiques</a:t>
            </a:r>
            <a:r>
              <a:rPr lang="fr-FR" sz="1200" baseline="0" dirty="0" smtClean="0">
                <a:effectLst/>
              </a:rPr>
              <a:t> du discours, qui mettent en œuvre des compétences culturelles autant que linguistiques.</a:t>
            </a:r>
            <a:r>
              <a:rPr lang="fr-FR" sz="1200" dirty="0" smtClean="0">
                <a:effectLst/>
              </a:rPr>
              <a:t/>
            </a:r>
            <a:br>
              <a:rPr lang="fr-FR" sz="1200" dirty="0" smtClean="0">
                <a:effectLst/>
              </a:rPr>
            </a:br>
            <a:r>
              <a:rPr lang="fr-FR" sz="1200" dirty="0" smtClean="0">
                <a:effectLst/>
              </a:rPr>
              <a:t>Il en est de même pour les compétences interculturelles, par exemple, nuancer ses propos suivant le pays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Rappeler</a:t>
            </a:r>
            <a:r>
              <a:rPr lang="fr-FR" sz="1200" baseline="0" dirty="0" smtClean="0">
                <a:effectLst/>
              </a:rPr>
              <a:t> que la problématisation est du ressort du professeur, pas de l’élève, et doit porter sur un aspect culturel. Il s’agit d’aborder un élément de complexité par le biais d’une question « problématique » qui fait réfléchir les élèves et les pousse à se positionner.</a:t>
            </a:r>
            <a:endParaRPr lang="fr-FR" sz="1200" dirty="0" smtClean="0">
              <a:effectLst/>
            </a:endParaRPr>
          </a:p>
        </p:txBody>
      </p:sp>
      <p:sp>
        <p:nvSpPr>
          <p:cNvPr id="587" name="TextShape 3"/>
          <p:cNvSpPr txBox="1"/>
          <p:nvPr/>
        </p:nvSpPr>
        <p:spPr>
          <a:xfrm>
            <a:off x="3884760" y="8685360"/>
            <a:ext cx="2971440" cy="458280"/>
          </a:xfrm>
          <a:prstGeom prst="rect">
            <a:avLst/>
          </a:prstGeom>
          <a:noFill/>
          <a:ln>
            <a:noFill/>
          </a:ln>
        </p:spPr>
        <p:txBody>
          <a:bodyPr anchor="b"/>
          <a:lstStyle/>
          <a:p>
            <a:pPr algn="r">
              <a:lnSpc>
                <a:spcPct val="100000"/>
              </a:lnSpc>
            </a:pPr>
            <a:fld id="{720D79DB-E9C9-4167-B1B0-615BCCB88A6F}" type="slidenum">
              <a:rPr lang="en-US" sz="1200" b="0" strike="noStrike" spc="-1">
                <a:solidFill>
                  <a:srgbClr val="000000"/>
                </a:solidFill>
                <a:latin typeface="+mn-lt"/>
                <a:ea typeface="+mn-ea"/>
              </a:rPr>
              <a:pPr algn="r">
                <a:lnSpc>
                  <a:spcPct val="100000"/>
                </a:lnSpc>
              </a:pPr>
              <a:t>10</a:t>
            </a:fld>
            <a:endParaRPr lang="en-US" sz="1200" b="0" strike="noStrike" spc="-1">
              <a:latin typeface="Times New Roman"/>
            </a:endParaRPr>
          </a:p>
        </p:txBody>
      </p:sp>
    </p:spTree>
    <p:extLst>
      <p:ext uri="{BB962C8B-B14F-4D97-AF65-F5344CB8AC3E}">
        <p14:creationId xmlns="" xmlns:p14="http://schemas.microsoft.com/office/powerpoint/2010/main" val="1994432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PlaceHolder 1"/>
          <p:cNvSpPr>
            <a:spLocks noGrp="1" noRot="1" noChangeAspect="1"/>
          </p:cNvSpPr>
          <p:nvPr>
            <p:ph type="sldImg"/>
          </p:nvPr>
        </p:nvSpPr>
        <p:spPr>
          <a:xfrm>
            <a:off x="685800" y="1143000"/>
            <a:ext cx="5486400" cy="3086100"/>
          </a:xfrm>
          <a:prstGeom prst="rect">
            <a:avLst/>
          </a:prstGeom>
        </p:spPr>
      </p:sp>
      <p:sp>
        <p:nvSpPr>
          <p:cNvPr id="586" name="PlaceHolder 2"/>
          <p:cNvSpPr>
            <a:spLocks noGrp="1"/>
          </p:cNvSpPr>
          <p:nvPr>
            <p:ph type="body"/>
          </p:nvPr>
        </p:nvSpPr>
        <p:spPr>
          <a:xfrm>
            <a:off x="685800" y="4400640"/>
            <a:ext cx="5486040" cy="36000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insister sur 6 axes à travers une ou deux séquences. </a:t>
            </a:r>
            <a:br>
              <a:rPr lang="fr-FR" sz="1200" dirty="0" smtClean="0">
                <a:effectLst/>
              </a:rPr>
            </a:br>
            <a:r>
              <a:rPr lang="fr-FR" sz="1200" dirty="0" smtClean="0">
                <a:effectLst/>
              </a:rPr>
              <a:t>Cela va nécessiter de concevoir des séquences plus courtes, plus ciblées.</a:t>
            </a:r>
            <a:br>
              <a:rPr lang="fr-FR" sz="1200" dirty="0" smtClean="0">
                <a:effectLst/>
              </a:rPr>
            </a:br>
            <a:r>
              <a:rPr lang="fr-FR" sz="1200" dirty="0" smtClean="0">
                <a:effectLst/>
              </a:rPr>
              <a:t>Si il y a 2 axes dans une même séquence, il doit y avoir un axe prioritaire.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Séquence </a:t>
            </a:r>
            <a:r>
              <a:rPr lang="fr-FR" sz="1200" dirty="0" err="1" smtClean="0">
                <a:effectLst/>
              </a:rPr>
              <a:t>interlangues</a:t>
            </a:r>
            <a:r>
              <a:rPr lang="fr-FR" sz="1200" dirty="0" smtClean="0">
                <a:effectLst/>
              </a:rPr>
              <a:t> : citée </a:t>
            </a:r>
            <a:r>
              <a:rPr lang="fr-FR" sz="1200" dirty="0" err="1" smtClean="0">
                <a:effectLst/>
              </a:rPr>
              <a:t>ds</a:t>
            </a:r>
            <a:r>
              <a:rPr lang="fr-FR" sz="1200" dirty="0" smtClean="0">
                <a:effectLst/>
              </a:rPr>
              <a:t> le programme. Pas nécessairement un projet absolument parallèle ni conçu 100% ensemble. Il peut simplement y avoir prise en compte,</a:t>
            </a:r>
            <a:r>
              <a:rPr lang="fr-FR" sz="1200" baseline="0" dirty="0" smtClean="0">
                <a:effectLst/>
              </a:rPr>
              <a:t> dans la séquence de LVA, de ce qui a été appris en séquence de LVB auparavant et vice versa. On peut aussi imaginer des séquences qui se basent sur une problématique proche, ou encore des tâches finales qui puissent mêler les apprentissages construits dans chaque langue.</a:t>
            </a:r>
            <a:endParaRPr lang="fr-FR" sz="1200" dirty="0" smtClean="0">
              <a:effectLst/>
            </a:endParaRPr>
          </a:p>
          <a:p>
            <a:endParaRPr lang="en-US" sz="1200" b="0" strike="noStrike" spc="-1" dirty="0">
              <a:latin typeface="Arial"/>
            </a:endParaRPr>
          </a:p>
        </p:txBody>
      </p:sp>
      <p:sp>
        <p:nvSpPr>
          <p:cNvPr id="587" name="TextShape 3"/>
          <p:cNvSpPr txBox="1"/>
          <p:nvPr/>
        </p:nvSpPr>
        <p:spPr>
          <a:xfrm>
            <a:off x="3884760" y="8685360"/>
            <a:ext cx="2971440" cy="458280"/>
          </a:xfrm>
          <a:prstGeom prst="rect">
            <a:avLst/>
          </a:prstGeom>
          <a:noFill/>
          <a:ln>
            <a:noFill/>
          </a:ln>
        </p:spPr>
        <p:txBody>
          <a:bodyPr anchor="b"/>
          <a:lstStyle/>
          <a:p>
            <a:pPr algn="r">
              <a:lnSpc>
                <a:spcPct val="100000"/>
              </a:lnSpc>
            </a:pPr>
            <a:fld id="{720D79DB-E9C9-4167-B1B0-615BCCB88A6F}" type="slidenum">
              <a:rPr lang="en-US" sz="1200" b="0" strike="noStrike" spc="-1">
                <a:solidFill>
                  <a:srgbClr val="000000"/>
                </a:solidFill>
                <a:latin typeface="+mn-lt"/>
                <a:ea typeface="+mn-ea"/>
              </a:rPr>
              <a:pPr algn="r">
                <a:lnSpc>
                  <a:spcPct val="100000"/>
                </a:lnSpc>
              </a:pPr>
              <a:t>11</a:t>
            </a:fld>
            <a:endParaRPr lang="en-US" sz="1200" b="0" strike="noStrike" spc="-1">
              <a:latin typeface="Times New Roman"/>
            </a:endParaRPr>
          </a:p>
        </p:txBody>
      </p:sp>
    </p:spTree>
    <p:extLst>
      <p:ext uri="{BB962C8B-B14F-4D97-AF65-F5344CB8AC3E}">
        <p14:creationId xmlns="" xmlns:p14="http://schemas.microsoft.com/office/powerpoint/2010/main" val="3210308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PlaceHolder 1"/>
          <p:cNvSpPr>
            <a:spLocks noGrp="1" noRot="1" noChangeAspect="1"/>
          </p:cNvSpPr>
          <p:nvPr>
            <p:ph type="sldImg"/>
          </p:nvPr>
        </p:nvSpPr>
        <p:spPr>
          <a:xfrm>
            <a:off x="685800" y="1143000"/>
            <a:ext cx="5486400" cy="3086100"/>
          </a:xfrm>
          <a:prstGeom prst="rect">
            <a:avLst/>
          </a:prstGeom>
        </p:spPr>
      </p:sp>
      <p:sp>
        <p:nvSpPr>
          <p:cNvPr id="586" name="PlaceHolder 2"/>
          <p:cNvSpPr>
            <a:spLocks noGrp="1"/>
          </p:cNvSpPr>
          <p:nvPr>
            <p:ph type="body"/>
          </p:nvPr>
        </p:nvSpPr>
        <p:spPr>
          <a:xfrm>
            <a:off x="685800" y="4400640"/>
            <a:ext cx="5486040" cy="3600000"/>
          </a:xfrm>
          <a:prstGeom prst="rect">
            <a:avLst/>
          </a:prstGeom>
        </p:spPr>
        <p:txBody>
          <a:bodyPr/>
          <a:lstStyle/>
          <a:p>
            <a:r>
              <a:rPr lang="en-US" sz="2000" b="0" strike="noStrike" spc="-1" dirty="0" smtClean="0">
                <a:latin typeface="Arial"/>
              </a:rPr>
              <a:t>On en </a:t>
            </a:r>
            <a:r>
              <a:rPr lang="en-US" sz="2000" b="0" strike="noStrike" spc="-1" dirty="0" err="1" smtClean="0">
                <a:latin typeface="Arial"/>
              </a:rPr>
              <a:t>traite</a:t>
            </a:r>
            <a:r>
              <a:rPr lang="en-US" sz="2000" b="0" strike="noStrike" spc="-1" dirty="0" smtClean="0">
                <a:latin typeface="Arial"/>
              </a:rPr>
              <a:t> au </a:t>
            </a:r>
            <a:r>
              <a:rPr lang="en-US" sz="2000" b="0" strike="noStrike" spc="-1" dirty="0" err="1" smtClean="0">
                <a:latin typeface="Arial"/>
              </a:rPr>
              <a:t>moins</a:t>
            </a:r>
            <a:r>
              <a:rPr lang="en-US" sz="2000" b="0" strike="noStrike" spc="-1" dirty="0" smtClean="0">
                <a:latin typeface="Arial"/>
              </a:rPr>
              <a:t> 6 </a:t>
            </a:r>
            <a:r>
              <a:rPr lang="en-US" sz="2000" b="0" strike="noStrike" spc="-1" dirty="0" err="1" smtClean="0">
                <a:latin typeface="Arial"/>
              </a:rPr>
              <a:t>chaque</a:t>
            </a:r>
            <a:r>
              <a:rPr lang="en-US" sz="2000" b="0" strike="noStrike" spc="-1" dirty="0" smtClean="0">
                <a:latin typeface="Arial"/>
              </a:rPr>
              <a:t> </a:t>
            </a:r>
            <a:r>
              <a:rPr lang="en-US" sz="2000" b="0" strike="noStrike" spc="-1" dirty="0" err="1" smtClean="0">
                <a:latin typeface="Arial"/>
              </a:rPr>
              <a:t>année</a:t>
            </a:r>
            <a:r>
              <a:rPr lang="en-US" sz="2000" b="0" strike="noStrike" spc="-1" dirty="0" smtClean="0">
                <a:latin typeface="Arial"/>
              </a:rPr>
              <a:t>, </a:t>
            </a:r>
            <a:r>
              <a:rPr lang="en-US" sz="2000" b="0" strike="noStrike" spc="-1" dirty="0" err="1" smtClean="0">
                <a:latin typeface="Arial"/>
              </a:rPr>
              <a:t>donc</a:t>
            </a:r>
            <a:r>
              <a:rPr lang="en-US" sz="2000" b="0" strike="noStrike" spc="-1" dirty="0" smtClean="0">
                <a:latin typeface="Arial"/>
              </a:rPr>
              <a:t> attention pour le cycle</a:t>
            </a:r>
            <a:r>
              <a:rPr lang="en-US" sz="2000" b="0" strike="noStrike" spc="-1" baseline="0" dirty="0" smtClean="0">
                <a:latin typeface="Arial"/>
              </a:rPr>
              <a:t> terminal : </a:t>
            </a:r>
            <a:r>
              <a:rPr lang="en-US" sz="2000" b="0" strike="noStrike" spc="-1" baseline="0" dirty="0" err="1" smtClean="0">
                <a:latin typeface="Arial"/>
              </a:rPr>
              <a:t>c’est</a:t>
            </a:r>
            <a:r>
              <a:rPr lang="en-US" sz="2000" b="0" strike="noStrike" spc="-1" baseline="0" dirty="0" smtClean="0">
                <a:latin typeface="Arial"/>
              </a:rPr>
              <a:t> </a:t>
            </a:r>
            <a:r>
              <a:rPr lang="en-US" sz="2000" b="0" strike="noStrike" spc="-1" baseline="0" dirty="0" err="1" smtClean="0">
                <a:latin typeface="Arial"/>
              </a:rPr>
              <a:t>bien</a:t>
            </a:r>
            <a:r>
              <a:rPr lang="en-US" sz="2000" b="0" strike="noStrike" spc="-1" baseline="0" dirty="0" smtClean="0">
                <a:latin typeface="Arial"/>
              </a:rPr>
              <a:t> 6 axes *au </a:t>
            </a:r>
            <a:r>
              <a:rPr lang="en-US" sz="2000" b="0" strike="noStrike" spc="-1" baseline="0" dirty="0" err="1" smtClean="0">
                <a:latin typeface="Arial"/>
              </a:rPr>
              <a:t>moins</a:t>
            </a:r>
            <a:r>
              <a:rPr lang="en-US" sz="2000" b="0" strike="noStrike" spc="-1" baseline="0" dirty="0" smtClean="0">
                <a:latin typeface="Arial"/>
              </a:rPr>
              <a:t>* par </a:t>
            </a:r>
            <a:r>
              <a:rPr lang="en-US" sz="2000" b="0" strike="noStrike" spc="-1" baseline="0" dirty="0" err="1" smtClean="0">
                <a:latin typeface="Arial"/>
              </a:rPr>
              <a:t>année</a:t>
            </a:r>
            <a:r>
              <a:rPr lang="en-US" sz="2000" b="0" strike="noStrike" spc="-1" baseline="0" dirty="0" smtClean="0">
                <a:latin typeface="Arial"/>
              </a:rPr>
              <a:t> et non pas pour le cycle.</a:t>
            </a:r>
            <a:endParaRPr lang="en-US" sz="2000" b="0" strike="noStrike" spc="-1" dirty="0">
              <a:latin typeface="Arial"/>
            </a:endParaRPr>
          </a:p>
        </p:txBody>
      </p:sp>
      <p:sp>
        <p:nvSpPr>
          <p:cNvPr id="587" name="TextShape 3"/>
          <p:cNvSpPr txBox="1"/>
          <p:nvPr/>
        </p:nvSpPr>
        <p:spPr>
          <a:xfrm>
            <a:off x="3884760" y="8685360"/>
            <a:ext cx="2971440" cy="458280"/>
          </a:xfrm>
          <a:prstGeom prst="rect">
            <a:avLst/>
          </a:prstGeom>
          <a:noFill/>
          <a:ln>
            <a:noFill/>
          </a:ln>
        </p:spPr>
        <p:txBody>
          <a:bodyPr anchor="b"/>
          <a:lstStyle/>
          <a:p>
            <a:pPr algn="r">
              <a:lnSpc>
                <a:spcPct val="100000"/>
              </a:lnSpc>
            </a:pPr>
            <a:fld id="{720D79DB-E9C9-4167-B1B0-615BCCB88A6F}" type="slidenum">
              <a:rPr lang="en-US" sz="1200" b="0" strike="noStrike" spc="-1">
                <a:solidFill>
                  <a:srgbClr val="000000"/>
                </a:solidFill>
                <a:latin typeface="+mn-lt"/>
                <a:ea typeface="+mn-ea"/>
              </a:rPr>
              <a:pPr algn="r">
                <a:lnSpc>
                  <a:spcPct val="100000"/>
                </a:lnSpc>
              </a:pPr>
              <a:t>12</a:t>
            </a:fld>
            <a:endParaRPr lang="en-US" sz="1200" b="0" strike="noStrike" spc="-1">
              <a:latin typeface="Times New Roman"/>
            </a:endParaRPr>
          </a:p>
        </p:txBody>
      </p:sp>
    </p:spTree>
    <p:extLst>
      <p:ext uri="{BB962C8B-B14F-4D97-AF65-F5344CB8AC3E}">
        <p14:creationId xmlns="" xmlns:p14="http://schemas.microsoft.com/office/powerpoint/2010/main" val="1836719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PlaceHolder 1"/>
          <p:cNvSpPr>
            <a:spLocks noGrp="1" noRot="1" noChangeAspect="1"/>
          </p:cNvSpPr>
          <p:nvPr>
            <p:ph type="sldImg"/>
          </p:nvPr>
        </p:nvSpPr>
        <p:spPr>
          <a:xfrm>
            <a:off x="685800" y="1143000"/>
            <a:ext cx="5486400" cy="3086100"/>
          </a:xfrm>
          <a:prstGeom prst="rect">
            <a:avLst/>
          </a:prstGeom>
        </p:spPr>
      </p:sp>
      <p:sp>
        <p:nvSpPr>
          <p:cNvPr id="610"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r>
              <a:rPr lang="fr-FR" sz="1200" b="0" strike="noStrike" spc="-1" noProof="0" dirty="0" smtClean="0">
                <a:solidFill>
                  <a:srgbClr val="000000"/>
                </a:solidFill>
                <a:latin typeface="+mn-lt"/>
                <a:ea typeface="+mn-ea"/>
              </a:rPr>
              <a:t>Le lycée, situé entre el collège et le post-bac, doit à la fois s’appuyer sur des compétences et connaissances interculturelles</a:t>
            </a:r>
            <a:r>
              <a:rPr lang="fr-FR" sz="1200" b="0" strike="noStrike" spc="-1" baseline="0" noProof="0" dirty="0" smtClean="0">
                <a:solidFill>
                  <a:srgbClr val="000000"/>
                </a:solidFill>
                <a:latin typeface="+mn-lt"/>
                <a:ea typeface="+mn-ea"/>
              </a:rPr>
              <a:t> déjà amorcées, mais aussi se situer dans une perspective de construction à plus long terme.</a:t>
            </a:r>
            <a:endParaRPr lang="fr-FR" sz="1200" b="0" strike="noStrike" spc="-1" noProof="0" dirty="0" smtClean="0">
              <a:solidFill>
                <a:srgbClr val="000000"/>
              </a:solidFill>
              <a:latin typeface="+mn-lt"/>
              <a:ea typeface="+mn-ea"/>
            </a:endParaRPr>
          </a:p>
          <a:p>
            <a:pPr marL="216000" indent="-216000">
              <a:lnSpc>
                <a:spcPct val="100000"/>
              </a:lnSpc>
            </a:pPr>
            <a:endParaRPr lang="fr-FR" sz="1200" b="0" strike="noStrike" spc="-1" noProof="0" dirty="0" smtClean="0">
              <a:solidFill>
                <a:srgbClr val="000000"/>
              </a:solidFill>
              <a:latin typeface="+mn-lt"/>
              <a:ea typeface="+mn-ea"/>
            </a:endParaRPr>
          </a:p>
          <a:p>
            <a:pPr marL="216000" indent="-216000">
              <a:lnSpc>
                <a:spcPct val="100000"/>
              </a:lnSpc>
            </a:pPr>
            <a:r>
              <a:rPr lang="fr-FR" sz="1200" b="0" strike="noStrike" spc="-1" noProof="0" dirty="0" smtClean="0">
                <a:solidFill>
                  <a:srgbClr val="000000"/>
                </a:solidFill>
                <a:latin typeface="+mn-lt"/>
                <a:ea typeface="+mn-ea"/>
              </a:rPr>
              <a:t>Préambule du programme de 2</a:t>
            </a:r>
            <a:r>
              <a:rPr lang="fr-FR" sz="1200" b="0" strike="noStrike" spc="-1" baseline="30000" noProof="0" dirty="0" smtClean="0">
                <a:solidFill>
                  <a:srgbClr val="000000"/>
                </a:solidFill>
                <a:latin typeface="+mn-lt"/>
                <a:ea typeface="+mn-ea"/>
              </a:rPr>
              <a:t>nde</a:t>
            </a:r>
            <a:r>
              <a:rPr lang="fr-FR" sz="1200" b="0" strike="noStrike" spc="-1" noProof="0" dirty="0" smtClean="0">
                <a:solidFill>
                  <a:srgbClr val="000000"/>
                </a:solidFill>
                <a:latin typeface="+mn-lt"/>
                <a:ea typeface="+mn-ea"/>
              </a:rPr>
              <a:t> : « l’élève approfondit au lycée sa connaissance des aires géographiques et culturelles des langues qu’il apprend, et s’ouvre à des mondes et des espaces nouveaux grâce à une </a:t>
            </a:r>
            <a:r>
              <a:rPr lang="fr-FR" sz="1200" b="1" strike="noStrike" spc="-1" noProof="0" dirty="0" smtClean="0">
                <a:solidFill>
                  <a:srgbClr val="000000"/>
                </a:solidFill>
                <a:latin typeface="+mn-lt"/>
                <a:ea typeface="+mn-ea"/>
              </a:rPr>
              <a:t>présentation dénuée de stéréotypes et de préjugés</a:t>
            </a:r>
            <a:r>
              <a:rPr lang="fr-FR" sz="1200" b="0" strike="noStrike" spc="-1" noProof="0" dirty="0" smtClean="0">
                <a:solidFill>
                  <a:srgbClr val="000000"/>
                </a:solidFill>
                <a:latin typeface="+mn-lt"/>
                <a:ea typeface="+mn-ea"/>
              </a:rPr>
              <a:t> »</a:t>
            </a:r>
            <a:endParaRPr lang="fr-FR" sz="1200" b="0" strike="noStrike" spc="-1" noProof="0" dirty="0" smtClean="0">
              <a:latin typeface="Arial"/>
            </a:endParaRPr>
          </a:p>
          <a:p>
            <a:pPr marL="216000" indent="-216000">
              <a:lnSpc>
                <a:spcPct val="100000"/>
              </a:lnSpc>
            </a:pPr>
            <a:r>
              <a:rPr lang="fr-FR" sz="1200" b="0" strike="noStrike" spc="-1" noProof="0" dirty="0" smtClean="0">
                <a:solidFill>
                  <a:srgbClr val="000000"/>
                </a:solidFill>
                <a:latin typeface="+mn-lt"/>
                <a:ea typeface="+mn-ea"/>
              </a:rPr>
              <a:t>L’objectif est d’</a:t>
            </a:r>
            <a:r>
              <a:rPr lang="fr-FR" sz="1200" b="1" strike="noStrike" spc="-1" noProof="0" dirty="0" smtClean="0">
                <a:solidFill>
                  <a:srgbClr val="000000"/>
                </a:solidFill>
                <a:latin typeface="+mn-lt"/>
                <a:ea typeface="+mn-ea"/>
              </a:rPr>
              <a:t>assurer la communication </a:t>
            </a:r>
            <a:r>
              <a:rPr lang="fr-FR" sz="1200" b="0" strike="noStrike" spc="-1" noProof="0" dirty="0" smtClean="0">
                <a:solidFill>
                  <a:srgbClr val="000000"/>
                </a:solidFill>
                <a:latin typeface="+mn-lt"/>
                <a:ea typeface="+mn-ea"/>
              </a:rPr>
              <a:t>entre locuteurs de différentes cultures. La compréhension interindividuelle passe par la </a:t>
            </a:r>
            <a:r>
              <a:rPr lang="fr-FR" sz="1200" b="0" strike="noStrike" spc="-1" noProof="0" dirty="0" err="1" smtClean="0">
                <a:solidFill>
                  <a:srgbClr val="000000"/>
                </a:solidFill>
                <a:latin typeface="+mn-lt"/>
                <a:ea typeface="+mn-ea"/>
              </a:rPr>
              <a:t>compr</a:t>
            </a:r>
            <a:r>
              <a:rPr lang="fr-FR" sz="1200" b="0" strike="noStrike" spc="-1" noProof="0" dirty="0" smtClean="0">
                <a:solidFill>
                  <a:srgbClr val="000000"/>
                </a:solidFill>
                <a:latin typeface="+mn-lt"/>
                <a:ea typeface="+mn-ea"/>
              </a:rPr>
              <a:t>. d’une langue mais aussi d’une culture. Comment faire percevoir/comprendre/interpréter des références culturelles?</a:t>
            </a:r>
            <a:r>
              <a:rPr lang="fr-FR" sz="1200" b="0" strike="noStrike" spc="-1" baseline="0" noProof="0" dirty="0" smtClean="0">
                <a:solidFill>
                  <a:srgbClr val="000000"/>
                </a:solidFill>
                <a:latin typeface="+mn-lt"/>
                <a:ea typeface="+mn-ea"/>
              </a:rPr>
              <a:t> </a:t>
            </a:r>
            <a:r>
              <a:rPr lang="fr-FR" sz="1200" b="0" strike="noStrike" spc="-1" baseline="0" noProof="0" dirty="0" smtClean="0">
                <a:solidFill>
                  <a:srgbClr val="000000"/>
                </a:solidFill>
                <a:latin typeface="+mn-lt"/>
                <a:ea typeface="+mn-ea"/>
                <a:sym typeface="Wingdings" panose="05000000000000000000" pitchFamily="2" charset="2"/>
              </a:rPr>
              <a:t> importance des supports authentiques qui en sont amplement pourvus. Ne pas oublier de solliciter les élèves pour faire établir leurs représentations culturelles ; et le cas échéant, ne pas craindre de transmettre/expliquer une référence car les élèves ne vont pas l’inventer</a:t>
            </a:r>
            <a:endParaRPr lang="fr-FR" sz="1200" b="0" strike="noStrike" spc="-1" noProof="0" dirty="0" smtClean="0">
              <a:solidFill>
                <a:srgbClr val="000000"/>
              </a:solidFill>
              <a:latin typeface="+mn-lt"/>
              <a:ea typeface="+mn-ea"/>
            </a:endParaRPr>
          </a:p>
          <a:p>
            <a:pPr marL="216000" indent="-216000">
              <a:lnSpc>
                <a:spcPct val="100000"/>
              </a:lnSpc>
            </a:pPr>
            <a:endParaRPr lang="fr-FR" sz="1200" b="0" strike="noStrike" spc="-1" noProof="0" dirty="0" smtClean="0">
              <a:solidFill>
                <a:srgbClr val="000000"/>
              </a:solidFill>
              <a:latin typeface="+mn-lt"/>
              <a:ea typeface="+mn-ea"/>
            </a:endParaRPr>
          </a:p>
          <a:p>
            <a:pPr marL="216000" indent="-216000">
              <a:lnSpc>
                <a:spcPct val="100000"/>
              </a:lnSpc>
            </a:pPr>
            <a:r>
              <a:rPr lang="fr-FR" sz="1200" b="0" strike="noStrike" spc="-1" noProof="0" dirty="0" err="1" smtClean="0">
                <a:solidFill>
                  <a:srgbClr val="000000"/>
                </a:solidFill>
                <a:latin typeface="+mn-lt"/>
                <a:ea typeface="+mn-ea"/>
              </a:rPr>
              <a:t>Cf</a:t>
            </a:r>
            <a:r>
              <a:rPr lang="fr-FR" sz="1200" b="0" strike="noStrike" spc="-1" noProof="0" dirty="0" smtClean="0">
                <a:solidFill>
                  <a:srgbClr val="000000"/>
                </a:solidFill>
                <a:latin typeface="+mn-lt"/>
                <a:ea typeface="+mn-ea"/>
              </a:rPr>
              <a:t> Carole LE HENAFF : « La langue est un reflet de la culture qui crée une représentation du monde » (</a:t>
            </a:r>
            <a:r>
              <a:rPr lang="fr-FR" noProof="0" dirty="0" smtClean="0"/>
              <a:t>maître de conférence en didactique des langues et des cultures à l'université  de  Bretagne occidentale et est l'auteur d'une thèse intitulée : l'anglais à l'école élémentaire: analyse didactique de l'articulation entre la langue et la culture. )</a:t>
            </a:r>
            <a:endParaRPr lang="fr-FR" sz="1200" b="0" strike="noStrike" spc="-1" noProof="0" dirty="0" smtClean="0">
              <a:latin typeface="+mn-lt"/>
            </a:endParaRPr>
          </a:p>
          <a:p>
            <a:pPr marL="216000" indent="-216000">
              <a:lnSpc>
                <a:spcPct val="100000"/>
              </a:lnSpc>
            </a:pPr>
            <a:r>
              <a:rPr lang="fr-FR" sz="1200" b="0" strike="noStrike" spc="-1" noProof="0" dirty="0" smtClean="0">
                <a:solidFill>
                  <a:srgbClr val="000000"/>
                </a:solidFill>
                <a:latin typeface="+mn-lt"/>
                <a:ea typeface="+mn-ea"/>
              </a:rPr>
              <a:t>Questions à se poser :</a:t>
            </a:r>
            <a:endParaRPr lang="fr-FR" sz="1200" b="0" strike="noStrike" spc="-1" noProof="0" dirty="0" smtClean="0">
              <a:latin typeface="+mn-lt"/>
            </a:endParaRPr>
          </a:p>
          <a:p>
            <a:pPr marL="216000" indent="-216000">
              <a:lnSpc>
                <a:spcPct val="100000"/>
              </a:lnSpc>
            </a:pPr>
            <a:r>
              <a:rPr lang="fr-FR" sz="1200" b="0" strike="noStrike" spc="-1" noProof="0" dirty="0" smtClean="0">
                <a:solidFill>
                  <a:srgbClr val="000000"/>
                </a:solidFill>
                <a:latin typeface="+mn-lt"/>
                <a:ea typeface="+mn-ea"/>
              </a:rPr>
              <a:t>Quelle mise en œuvre des compétences culturelles sur le terrain? Sous quelles conditions les compétences en culture étrangère aident-elles à une meilleure communication? En quoi les références culturelles permettent-elles de mieux appréhender l’apprentissage d’une langue? </a:t>
            </a:r>
            <a:endParaRPr lang="fr-FR" sz="1200" b="0" strike="noStrike" spc="-1" noProof="0" dirty="0" smtClean="0">
              <a:latin typeface="+mn-lt"/>
            </a:endParaRPr>
          </a:p>
        </p:txBody>
      </p:sp>
      <p:sp>
        <p:nvSpPr>
          <p:cNvPr id="611" name="TextShape 3"/>
          <p:cNvSpPr txBox="1"/>
          <p:nvPr/>
        </p:nvSpPr>
        <p:spPr>
          <a:xfrm>
            <a:off x="3884760" y="8685360"/>
            <a:ext cx="2971440" cy="458280"/>
          </a:xfrm>
          <a:prstGeom prst="rect">
            <a:avLst/>
          </a:prstGeom>
          <a:noFill/>
          <a:ln>
            <a:noFill/>
          </a:ln>
        </p:spPr>
        <p:txBody>
          <a:bodyPr anchor="b"/>
          <a:lstStyle/>
          <a:p>
            <a:pPr algn="r">
              <a:lnSpc>
                <a:spcPct val="100000"/>
              </a:lnSpc>
            </a:pPr>
            <a:fld id="{B0A6B14C-1732-468B-BFAC-4F5645790CA2}" type="slidenum">
              <a:rPr lang="en-US" sz="1200" b="0" strike="noStrike" spc="-1">
                <a:solidFill>
                  <a:srgbClr val="000000"/>
                </a:solidFill>
                <a:latin typeface="+mn-lt"/>
                <a:ea typeface="+mn-ea"/>
              </a:rPr>
              <a:pPr algn="r">
                <a:lnSpc>
                  <a:spcPct val="100000"/>
                </a:lnSpc>
              </a:pPr>
              <a:t>13</a:t>
            </a:fld>
            <a:endParaRPr lang="en-US" sz="1200" b="0" strike="noStrike" spc="-1">
              <a:latin typeface="Times New Roman"/>
            </a:endParaRPr>
          </a:p>
        </p:txBody>
      </p:sp>
    </p:spTree>
    <p:extLst>
      <p:ext uri="{BB962C8B-B14F-4D97-AF65-F5344CB8AC3E}">
        <p14:creationId xmlns="" xmlns:p14="http://schemas.microsoft.com/office/powerpoint/2010/main" val="1323135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PlaceHolder 1"/>
          <p:cNvSpPr>
            <a:spLocks noGrp="1" noRot="1" noChangeAspect="1"/>
          </p:cNvSpPr>
          <p:nvPr>
            <p:ph type="sldImg"/>
          </p:nvPr>
        </p:nvSpPr>
        <p:spPr>
          <a:xfrm>
            <a:off x="685800" y="1143000"/>
            <a:ext cx="5486400" cy="3086100"/>
          </a:xfrm>
          <a:prstGeom prst="rect">
            <a:avLst/>
          </a:prstGeom>
        </p:spPr>
      </p:sp>
      <p:sp>
        <p:nvSpPr>
          <p:cNvPr id="613"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r>
              <a:rPr lang="fr-FR" sz="1200" b="0" strike="noStrike" spc="-1" noProof="0" dirty="0" smtClean="0">
                <a:solidFill>
                  <a:srgbClr val="000000"/>
                </a:solidFill>
                <a:latin typeface="+mn-lt"/>
                <a:ea typeface="+mn-ea"/>
              </a:rPr>
              <a:t>Cette diapo permet d’illustrer quelles formes peut prendre la compétence culturelle. Elle montre que les LV contribuent à une mission qui les dépasse largement, car ce sont des objectifs</a:t>
            </a:r>
            <a:r>
              <a:rPr lang="fr-FR" sz="1200" b="0" strike="noStrike" spc="-1" baseline="0" noProof="0" dirty="0" smtClean="0">
                <a:solidFill>
                  <a:srgbClr val="000000"/>
                </a:solidFill>
                <a:latin typeface="+mn-lt"/>
                <a:ea typeface="+mn-ea"/>
              </a:rPr>
              <a:t> très transversaux.</a:t>
            </a:r>
          </a:p>
          <a:p>
            <a:pPr marL="216000" indent="-216000">
              <a:lnSpc>
                <a:spcPct val="100000"/>
              </a:lnSpc>
            </a:pPr>
            <a:r>
              <a:rPr lang="fr-FR" sz="1200" b="0" strike="noStrike" spc="-1" baseline="0" noProof="0" dirty="0" smtClean="0">
                <a:solidFill>
                  <a:srgbClr val="000000"/>
                </a:solidFill>
                <a:latin typeface="+mn-lt"/>
                <a:ea typeface="+mn-ea"/>
              </a:rPr>
              <a:t>Elle rappelle aussi qu’on ne peut/doit pas partir du principe que les lycéens sont </a:t>
            </a:r>
            <a:r>
              <a:rPr lang="fr-FR" sz="1200" b="1" strike="noStrike" spc="-1" baseline="0" noProof="0" dirty="0" smtClean="0">
                <a:solidFill>
                  <a:srgbClr val="000000"/>
                </a:solidFill>
                <a:latin typeface="+mn-lt"/>
                <a:ea typeface="+mn-ea"/>
              </a:rPr>
              <a:t>déjà</a:t>
            </a:r>
            <a:r>
              <a:rPr lang="fr-FR" sz="1200" b="0" strike="noStrike" spc="-1" baseline="0" noProof="0" dirty="0" smtClean="0">
                <a:solidFill>
                  <a:srgbClr val="000000"/>
                </a:solidFill>
                <a:latin typeface="+mn-lt"/>
                <a:ea typeface="+mn-ea"/>
              </a:rPr>
              <a:t> compétents dans tous ces domaines (même si le travail du collège a déjà amorcé le mouvement), mais qu’il s’agit justement de les former en ce sens.</a:t>
            </a:r>
            <a:endParaRPr lang="fr-FR" sz="1200" b="0" strike="noStrike" spc="-1" noProof="0" dirty="0" smtClean="0">
              <a:solidFill>
                <a:srgbClr val="000000"/>
              </a:solidFill>
              <a:latin typeface="+mn-lt"/>
              <a:ea typeface="+mn-ea"/>
            </a:endParaRPr>
          </a:p>
          <a:p>
            <a:pPr marL="216000" indent="-216000">
              <a:lnSpc>
                <a:spcPct val="100000"/>
              </a:lnSpc>
            </a:pPr>
            <a:r>
              <a:rPr lang="fr-FR" sz="1200" b="0" strike="noStrike" spc="-1" noProof="0" dirty="0" smtClean="0">
                <a:solidFill>
                  <a:srgbClr val="000000"/>
                </a:solidFill>
                <a:latin typeface="+mn-lt"/>
                <a:ea typeface="+mn-ea"/>
              </a:rPr>
              <a:t>Programme de 2</a:t>
            </a:r>
            <a:r>
              <a:rPr lang="fr-FR" sz="1200" b="0" strike="noStrike" spc="-1" baseline="30000" noProof="0" dirty="0" smtClean="0">
                <a:solidFill>
                  <a:srgbClr val="000000"/>
                </a:solidFill>
                <a:latin typeface="+mn-lt"/>
                <a:ea typeface="+mn-ea"/>
              </a:rPr>
              <a:t>nde</a:t>
            </a:r>
            <a:r>
              <a:rPr lang="fr-FR" sz="1200" b="0" strike="noStrike" spc="-1" noProof="0" dirty="0" smtClean="0">
                <a:solidFill>
                  <a:srgbClr val="000000"/>
                </a:solidFill>
                <a:latin typeface="+mn-lt"/>
                <a:ea typeface="+mn-ea"/>
              </a:rPr>
              <a:t> : « Chaque société est un organisme vivant, héritier d’un passé qui contribue à forger son présent et dont les références permettent de mieux comprendre les réalités actuelles, mais aussi se projettent dans un avenir qui mobilise l’imagination, le besoin de créer et le désir d’aller de l’avant » </a:t>
            </a:r>
            <a:endParaRPr lang="fr-FR" sz="1200" b="0" strike="noStrike" spc="-1" noProof="0" dirty="0" smtClean="0">
              <a:latin typeface="Arial"/>
            </a:endParaRPr>
          </a:p>
          <a:p>
            <a:pPr marL="216000" indent="-216000">
              <a:lnSpc>
                <a:spcPct val="100000"/>
              </a:lnSpc>
            </a:pPr>
            <a:r>
              <a:rPr lang="fr-FR" sz="1200" b="0" strike="noStrike" spc="-1" noProof="0" dirty="0" smtClean="0">
                <a:solidFill>
                  <a:srgbClr val="000000"/>
                </a:solidFill>
                <a:latin typeface="+mn-lt"/>
                <a:ea typeface="+mn-ea"/>
              </a:rPr>
              <a:t>= les élèves doivent pouvoir s’inscrire dans cette dynamique </a:t>
            </a:r>
            <a:r>
              <a:rPr lang="fr-FR" sz="1200" b="1" strike="noStrike" spc="-1" noProof="0" dirty="0" smtClean="0">
                <a:solidFill>
                  <a:srgbClr val="000000"/>
                </a:solidFill>
                <a:latin typeface="+mn-lt"/>
                <a:ea typeface="+mn-ea"/>
              </a:rPr>
              <a:t>de la façon la plus autonome et éclairée</a:t>
            </a:r>
            <a:r>
              <a:rPr lang="fr-FR" sz="1200" b="0" strike="noStrike" spc="-1" noProof="0" dirty="0" smtClean="0">
                <a:solidFill>
                  <a:srgbClr val="000000"/>
                </a:solidFill>
                <a:latin typeface="+mn-lt"/>
                <a:ea typeface="+mn-ea"/>
              </a:rPr>
              <a:t> possible. </a:t>
            </a:r>
          </a:p>
          <a:p>
            <a:pPr rtl="0"/>
            <a:endParaRPr lang="fr-FR" noProof="0" dirty="0" smtClean="0">
              <a:effectLst/>
            </a:endParaRPr>
          </a:p>
          <a:p>
            <a:pPr rtl="0"/>
            <a:r>
              <a:rPr lang="fr-FR" noProof="0" dirty="0" smtClean="0">
                <a:effectLst/>
              </a:rPr>
              <a:t>Insister sur des champs disciplinaires </a:t>
            </a:r>
            <a:r>
              <a:rPr lang="fr-FR" u="sng" noProof="0" dirty="0" smtClean="0">
                <a:effectLst/>
              </a:rPr>
              <a:t>variés</a:t>
            </a:r>
            <a:r>
              <a:rPr lang="fr-FR" noProof="0" dirty="0" smtClean="0">
                <a:effectLst/>
              </a:rPr>
              <a:t> et donc pas uniquement des articles de journaux ou des extraits d’articles issus du net.</a:t>
            </a:r>
          </a:p>
          <a:p>
            <a:pPr rtl="0"/>
            <a:r>
              <a:rPr lang="fr-FR" noProof="0" dirty="0" smtClean="0">
                <a:effectLst/>
              </a:rPr>
              <a:t>mais également, entraîner à un usage raisonné des médias</a:t>
            </a:r>
            <a:endParaRPr lang="fr-FR" sz="1200" b="0" i="1" strike="noStrike" spc="-1" noProof="0" dirty="0" smtClean="0">
              <a:solidFill>
                <a:srgbClr val="376092"/>
              </a:solidFill>
              <a:effectLst/>
              <a:latin typeface="Calibri"/>
            </a:endParaRPr>
          </a:p>
          <a:p>
            <a:pPr marL="216000" indent="-216000">
              <a:lnSpc>
                <a:spcPct val="100000"/>
              </a:lnSpc>
            </a:pPr>
            <a:endParaRPr lang="fr-FR" sz="1200" b="0" strike="noStrike" spc="-1" noProof="0" dirty="0">
              <a:latin typeface="Arial"/>
            </a:endParaRPr>
          </a:p>
        </p:txBody>
      </p:sp>
      <p:sp>
        <p:nvSpPr>
          <p:cNvPr id="614" name="TextShape 3"/>
          <p:cNvSpPr txBox="1"/>
          <p:nvPr/>
        </p:nvSpPr>
        <p:spPr>
          <a:xfrm>
            <a:off x="3884760" y="8685360"/>
            <a:ext cx="2971440" cy="458280"/>
          </a:xfrm>
          <a:prstGeom prst="rect">
            <a:avLst/>
          </a:prstGeom>
          <a:noFill/>
          <a:ln>
            <a:noFill/>
          </a:ln>
        </p:spPr>
        <p:txBody>
          <a:bodyPr anchor="b"/>
          <a:lstStyle/>
          <a:p>
            <a:pPr algn="r">
              <a:lnSpc>
                <a:spcPct val="100000"/>
              </a:lnSpc>
            </a:pPr>
            <a:fld id="{95A1E371-1551-444A-A9D3-8C749AAE8FF1}" type="slidenum">
              <a:rPr lang="en-US" sz="1200" b="0" strike="noStrike" spc="-1">
                <a:solidFill>
                  <a:srgbClr val="000000"/>
                </a:solidFill>
                <a:latin typeface="+mn-lt"/>
                <a:ea typeface="+mn-ea"/>
              </a:rPr>
              <a:pPr algn="r">
                <a:lnSpc>
                  <a:spcPct val="100000"/>
                </a:lnSpc>
              </a:pPr>
              <a:t>14</a:t>
            </a:fld>
            <a:endParaRPr lang="en-US" sz="1200" b="0" strike="noStrike" spc="-1">
              <a:latin typeface="Times New Roman"/>
            </a:endParaRPr>
          </a:p>
        </p:txBody>
      </p:sp>
    </p:spTree>
    <p:extLst>
      <p:ext uri="{BB962C8B-B14F-4D97-AF65-F5344CB8AC3E}">
        <p14:creationId xmlns="" xmlns:p14="http://schemas.microsoft.com/office/powerpoint/2010/main" val="1015795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PlaceHolder 1"/>
          <p:cNvSpPr>
            <a:spLocks noGrp="1" noRot="1" noChangeAspect="1"/>
          </p:cNvSpPr>
          <p:nvPr>
            <p:ph type="sldImg"/>
          </p:nvPr>
        </p:nvSpPr>
        <p:spPr>
          <a:xfrm>
            <a:off x="685800" y="1143000"/>
            <a:ext cx="5486400" cy="3086100"/>
          </a:xfrm>
          <a:prstGeom prst="rect">
            <a:avLst/>
          </a:prstGeom>
        </p:spPr>
      </p:sp>
      <p:sp>
        <p:nvSpPr>
          <p:cNvPr id="616"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r>
              <a:rPr lang="fr-FR" sz="1200" b="0" strike="noStrike" spc="-1" noProof="0" dirty="0" smtClean="0">
                <a:solidFill>
                  <a:srgbClr val="000000"/>
                </a:solidFill>
                <a:latin typeface="+mn-lt"/>
                <a:ea typeface="+mn-ea"/>
              </a:rPr>
              <a:t>Les traducteurs automatiques et autres applications multilingues sont de plus en plus performantes et fiables. Aussi est-il donc indispensable que les cours de langues vivantes étrangères ne se limitent pas à l’acquisition de compétences linguistiques. Ils doivent être les lieux de la culture des aires linguistiques concernées.</a:t>
            </a:r>
            <a:endParaRPr lang="fr-FR" sz="1200" b="0" strike="noStrike" spc="-1" noProof="0" dirty="0" smtClean="0">
              <a:latin typeface="Arial"/>
            </a:endParaRPr>
          </a:p>
          <a:p>
            <a:pPr marL="216000" indent="-216000">
              <a:lnSpc>
                <a:spcPct val="100000"/>
              </a:lnSpc>
            </a:pPr>
            <a:endParaRPr lang="fr-FR" sz="1200" b="0" strike="noStrike" spc="-1" noProof="0" dirty="0" smtClean="0">
              <a:latin typeface="Arial"/>
            </a:endParaRPr>
          </a:p>
          <a:p>
            <a:pPr marL="216000" indent="-216000">
              <a:lnSpc>
                <a:spcPct val="100000"/>
              </a:lnSpc>
            </a:pPr>
            <a:r>
              <a:rPr lang="fr-FR" sz="1200" b="0" strike="noStrike" spc="-1" noProof="0" dirty="0" smtClean="0">
                <a:solidFill>
                  <a:srgbClr val="000000"/>
                </a:solidFill>
                <a:latin typeface="+mn-lt"/>
                <a:ea typeface="+mn-ea"/>
              </a:rPr>
              <a:t>Les documents proposés doivent se répondre, s’opposer, entrer en tension afin de permettre un enrichissement lexical, une mise en réseau avec différents champs sémantiques, un réinvestissement actif au fil des séquences = avoir du SENS </a:t>
            </a:r>
          </a:p>
          <a:p>
            <a:pPr marL="216000" indent="-216000">
              <a:lnSpc>
                <a:spcPct val="100000"/>
              </a:lnSpc>
            </a:pPr>
            <a:endParaRPr lang="fr-FR" sz="1200" b="0" strike="noStrike" spc="-1" noProof="0" dirty="0" smtClean="0">
              <a:solidFill>
                <a:srgbClr val="000000"/>
              </a:solidFill>
              <a:latin typeface="+mn-lt"/>
              <a:ea typeface="+mn-ea"/>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fr-FR" sz="1200" b="1" strike="noStrike" spc="-1" noProof="0" dirty="0" smtClean="0">
                <a:solidFill>
                  <a:srgbClr val="000000"/>
                </a:solidFill>
                <a:latin typeface="+mn-lt"/>
                <a:ea typeface="+mn-ea"/>
              </a:rPr>
              <a:t>On entre par la culture et on sort avec la culture</a:t>
            </a:r>
            <a:r>
              <a:rPr lang="fr-FR" sz="1200" b="1" strike="noStrike" spc="-1" baseline="0" noProof="0" dirty="0" smtClean="0">
                <a:solidFill>
                  <a:srgbClr val="000000"/>
                </a:solidFill>
                <a:latin typeface="+mn-lt"/>
                <a:ea typeface="+mn-ea"/>
              </a:rPr>
              <a:t> ET la langue</a:t>
            </a:r>
            <a:r>
              <a:rPr lang="fr-FR" sz="1200" b="0" strike="noStrike" spc="-1" baseline="0" noProof="0" dirty="0" smtClean="0">
                <a:solidFill>
                  <a:srgbClr val="000000"/>
                </a:solidFill>
                <a:latin typeface="+mn-lt"/>
                <a:ea typeface="+mn-ea"/>
              </a:rPr>
              <a:t> (</a:t>
            </a:r>
            <a:r>
              <a:rPr lang="fr-FR" sz="1200" kern="1200" noProof="0" dirty="0" smtClean="0">
                <a:solidFill>
                  <a:schemeClr val="tx1"/>
                </a:solidFill>
                <a:effectLst/>
                <a:latin typeface="+mn-lt"/>
                <a:ea typeface="+mn-ea"/>
                <a:cs typeface="+mn-cs"/>
              </a:rPr>
              <a:t>LE BUT DU COURS DE LV N’EST PAS DE CONCEPTUALISER LES NOTIONS/AXES MAIS DE PROGRESSER EN LANGUE)</a:t>
            </a:r>
          </a:p>
          <a:p>
            <a:pPr marL="216000" indent="-216000">
              <a:lnSpc>
                <a:spcPct val="100000"/>
              </a:lnSpc>
            </a:pPr>
            <a:endParaRPr lang="fr-FR" sz="1200" b="0" strike="noStrike" spc="-1" noProof="0" dirty="0" smtClean="0">
              <a:latin typeface="Arial"/>
            </a:endParaRPr>
          </a:p>
          <a:p>
            <a:pPr marL="216000" marR="0" indent="-216000" algn="l" defTabSz="914400" rtl="0" eaLnBrk="1" fontAlgn="auto" latinLnBrk="0" hangingPunct="1">
              <a:lnSpc>
                <a:spcPct val="100000"/>
              </a:lnSpc>
              <a:spcBef>
                <a:spcPts val="0"/>
              </a:spcBef>
              <a:spcAft>
                <a:spcPts val="0"/>
              </a:spcAft>
              <a:buClrTx/>
              <a:buSzTx/>
              <a:buFontTx/>
              <a:buNone/>
              <a:tabLst/>
              <a:defRPr/>
            </a:pPr>
            <a:r>
              <a:rPr lang="fr-FR" sz="1200" b="0" strike="noStrike" spc="-1" noProof="0" dirty="0" smtClean="0">
                <a:latin typeface="Arial"/>
              </a:rPr>
              <a:t>Hors de la classe, t</a:t>
            </a:r>
            <a:r>
              <a:rPr lang="fr-FR" sz="1200" b="0" strike="noStrike" spc="-1" noProof="0" dirty="0" smtClean="0">
                <a:solidFill>
                  <a:srgbClr val="000000"/>
                </a:solidFill>
                <a:latin typeface="+mn-lt"/>
                <a:ea typeface="+mn-ea"/>
              </a:rPr>
              <a:t>outes les opportunités pour multiplier les expériences en langue étrangère sont intéressantes : conférences, rencontres, partenariats, échanges, stages, expositions, ateliers…</a:t>
            </a:r>
            <a:endParaRPr lang="fr-FR" sz="1200" b="0" strike="noStrike" spc="-1" noProof="0" dirty="0" smtClean="0">
              <a:latin typeface="+mn-lt"/>
            </a:endParaRPr>
          </a:p>
          <a:p>
            <a:pPr marL="563040" indent="-456840" algn="just">
              <a:lnSpc>
                <a:spcPct val="200000"/>
              </a:lnSpc>
              <a:buClr>
                <a:srgbClr val="376092"/>
              </a:buClr>
              <a:buFont typeface="Arial"/>
              <a:buChar char="•"/>
            </a:pPr>
            <a:r>
              <a:rPr lang="fr-FR" sz="1200" b="0" i="1" strike="noStrike" spc="-1" noProof="0" dirty="0" smtClean="0">
                <a:solidFill>
                  <a:srgbClr val="376092"/>
                </a:solidFill>
                <a:latin typeface="Calibri"/>
              </a:rPr>
              <a:t>Visionnage de films, de séries, de documentaires.</a:t>
            </a:r>
            <a:endParaRPr lang="fr-FR" sz="1200" b="0" strike="noStrike" spc="-1" noProof="0" dirty="0" smtClean="0">
              <a:latin typeface="+mn-lt"/>
            </a:endParaRPr>
          </a:p>
          <a:p>
            <a:pPr marL="563040" indent="-456840" algn="just">
              <a:lnSpc>
                <a:spcPct val="200000"/>
              </a:lnSpc>
              <a:buClr>
                <a:srgbClr val="376092"/>
              </a:buClr>
              <a:buFont typeface="Arial"/>
              <a:buChar char="•"/>
            </a:pPr>
            <a:r>
              <a:rPr lang="fr-FR" sz="1200" b="0" i="1" strike="noStrike" spc="-1" noProof="0" dirty="0" smtClean="0">
                <a:solidFill>
                  <a:srgbClr val="376092"/>
                </a:solidFill>
                <a:latin typeface="Calibri"/>
              </a:rPr>
              <a:t>Écoute de la radio étrangère (via Internet) ou de podcasts.</a:t>
            </a:r>
            <a:endParaRPr lang="fr-FR" sz="1200" b="0" strike="noStrike" spc="-1" noProof="0" dirty="0" smtClean="0">
              <a:latin typeface="+mn-lt"/>
            </a:endParaRPr>
          </a:p>
          <a:p>
            <a:pPr marL="563040" indent="-456840" algn="just">
              <a:lnSpc>
                <a:spcPct val="200000"/>
              </a:lnSpc>
              <a:buClr>
                <a:srgbClr val="376092"/>
              </a:buClr>
              <a:buFont typeface="Arial"/>
              <a:buChar char="•"/>
            </a:pPr>
            <a:r>
              <a:rPr lang="fr-FR" sz="1200" b="0" i="1" strike="noStrike" spc="-1" noProof="0" dirty="0" smtClean="0">
                <a:solidFill>
                  <a:srgbClr val="376092"/>
                </a:solidFill>
                <a:latin typeface="Calibri"/>
              </a:rPr>
              <a:t>Consultation de sites Internet choisis en V.O. </a:t>
            </a:r>
            <a:endParaRPr lang="fr-FR" sz="1200" b="0" strike="noStrike" spc="-1" noProof="0" dirty="0" smtClean="0">
              <a:latin typeface="+mn-lt"/>
            </a:endParaRPr>
          </a:p>
          <a:p>
            <a:pPr marL="563040" indent="-456840" algn="just">
              <a:lnSpc>
                <a:spcPct val="200000"/>
              </a:lnSpc>
              <a:buClr>
                <a:srgbClr val="376092"/>
              </a:buClr>
              <a:buFont typeface="Arial"/>
              <a:buChar char="•"/>
            </a:pPr>
            <a:r>
              <a:rPr lang="fr-FR" sz="1200" b="0" i="1" strike="noStrike" spc="-1" noProof="0" dirty="0" smtClean="0">
                <a:solidFill>
                  <a:srgbClr val="376092"/>
                </a:solidFill>
                <a:latin typeface="Calibri"/>
              </a:rPr>
              <a:t>Lecture suivie d’œuvres littéraires ou de B.D. en V.O.</a:t>
            </a:r>
            <a:endParaRPr lang="fr-FR" sz="1200" b="0" strike="noStrike" spc="-1" noProof="0" dirty="0" smtClean="0">
              <a:latin typeface="+mn-lt"/>
            </a:endParaRPr>
          </a:p>
          <a:p>
            <a:pPr marL="563040" indent="-456840" algn="just">
              <a:lnSpc>
                <a:spcPct val="200000"/>
              </a:lnSpc>
              <a:buClr>
                <a:srgbClr val="376092"/>
              </a:buClr>
              <a:buFont typeface="Arial"/>
              <a:buChar char="•"/>
            </a:pPr>
            <a:r>
              <a:rPr lang="fr-FR" sz="1200" b="0" i="1" strike="noStrike" spc="-1" noProof="0" dirty="0" smtClean="0">
                <a:solidFill>
                  <a:srgbClr val="376092"/>
                </a:solidFill>
                <a:latin typeface="Calibri"/>
              </a:rPr>
              <a:t>Constitution de ressources au Centre de connaissances et de culture</a:t>
            </a:r>
            <a:endParaRPr lang="fr-FR" sz="1200" b="0" strike="noStrike" spc="-1" noProof="0" dirty="0" smtClean="0">
              <a:latin typeface="+mn-lt"/>
            </a:endParaRPr>
          </a:p>
          <a:p>
            <a:pPr marL="563040" indent="-456840" algn="just">
              <a:lnSpc>
                <a:spcPct val="200000"/>
              </a:lnSpc>
              <a:buClr>
                <a:srgbClr val="376092"/>
              </a:buClr>
              <a:buFont typeface="Arial"/>
              <a:buChar char="•"/>
            </a:pPr>
            <a:r>
              <a:rPr lang="fr-FR" sz="1200" b="0" i="1" strike="noStrike" spc="-1" noProof="0" dirty="0" smtClean="0">
                <a:solidFill>
                  <a:srgbClr val="376092"/>
                </a:solidFill>
                <a:latin typeface="Calibri"/>
              </a:rPr>
              <a:t>Création de clubs, ateliers…</a:t>
            </a:r>
            <a:endParaRPr lang="fr-FR" sz="1200" b="0" i="0" strike="noStrike" spc="-1" noProof="0" dirty="0" smtClean="0">
              <a:solidFill>
                <a:schemeClr val="tx1"/>
              </a:solidFill>
              <a:latin typeface="+mn-lt"/>
            </a:endParaRPr>
          </a:p>
          <a:p>
            <a:pPr marL="106200" indent="0" algn="just">
              <a:lnSpc>
                <a:spcPct val="200000"/>
              </a:lnSpc>
              <a:buClr>
                <a:srgbClr val="376092"/>
              </a:buClr>
              <a:buFont typeface="Arial"/>
              <a:buNone/>
            </a:pPr>
            <a:endParaRPr lang="fr-FR" sz="1200" b="0" i="0" strike="noStrike" spc="-1" noProof="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noProof="0" dirty="0" smtClean="0">
                <a:effectLst/>
              </a:rPr>
              <a:t>Concrètement, que peut-on apporter en tant que professeur de langue ? </a:t>
            </a:r>
            <a:br>
              <a:rPr lang="fr-FR" noProof="0" dirty="0" smtClean="0">
                <a:effectLst/>
              </a:rPr>
            </a:br>
            <a:r>
              <a:rPr lang="fr-FR" noProof="0" dirty="0" smtClean="0">
                <a:effectLst/>
              </a:rPr>
              <a:t>impulsion, donner des idées de lectures, de films à regarder avec ou sans sous-titres, </a:t>
            </a:r>
            <a:r>
              <a:rPr lang="fr-FR" noProof="0" dirty="0" err="1" smtClean="0">
                <a:effectLst/>
              </a:rPr>
              <a:t>préselectionner</a:t>
            </a:r>
            <a:r>
              <a:rPr lang="fr-FR" noProof="0" dirty="0" smtClean="0">
                <a:effectLst/>
              </a:rPr>
              <a:t> quelques BD, des chaînes You tube intéressantes</a:t>
            </a:r>
            <a:br>
              <a:rPr lang="fr-FR" noProof="0" dirty="0" smtClean="0">
                <a:effectLst/>
              </a:rPr>
            </a:br>
            <a:r>
              <a:rPr lang="fr-FR" noProof="0" dirty="0" smtClean="0">
                <a:effectLst/>
              </a:rPr>
              <a:t>travailler avec le professeur documentaliste : rassembler un fond de ressources littéraires, musicales ou audio…</a:t>
            </a:r>
          </a:p>
        </p:txBody>
      </p:sp>
      <p:sp>
        <p:nvSpPr>
          <p:cNvPr id="617" name="TextShape 3"/>
          <p:cNvSpPr txBox="1"/>
          <p:nvPr/>
        </p:nvSpPr>
        <p:spPr>
          <a:xfrm>
            <a:off x="3884760" y="8685360"/>
            <a:ext cx="2971440" cy="458280"/>
          </a:xfrm>
          <a:prstGeom prst="rect">
            <a:avLst/>
          </a:prstGeom>
          <a:noFill/>
          <a:ln>
            <a:noFill/>
          </a:ln>
        </p:spPr>
        <p:txBody>
          <a:bodyPr anchor="b"/>
          <a:lstStyle/>
          <a:p>
            <a:pPr algn="r">
              <a:lnSpc>
                <a:spcPct val="100000"/>
              </a:lnSpc>
            </a:pPr>
            <a:fld id="{DFC8F244-51E6-4408-9CE3-50C0E89887A1}" type="slidenum">
              <a:rPr lang="en-US" sz="1200" b="0" strike="noStrike" spc="-1">
                <a:solidFill>
                  <a:srgbClr val="000000"/>
                </a:solidFill>
                <a:latin typeface="+mn-lt"/>
                <a:ea typeface="+mn-ea"/>
              </a:rPr>
              <a:pPr algn="r">
                <a:lnSpc>
                  <a:spcPct val="100000"/>
                </a:lnSpc>
              </a:pPr>
              <a:t>15</a:t>
            </a:fld>
            <a:endParaRPr lang="en-US" sz="1200" b="0" strike="noStrike" spc="-1">
              <a:latin typeface="Times New Roman"/>
            </a:endParaRPr>
          </a:p>
        </p:txBody>
      </p:sp>
    </p:spTree>
    <p:extLst>
      <p:ext uri="{BB962C8B-B14F-4D97-AF65-F5344CB8AC3E}">
        <p14:creationId xmlns="" xmlns:p14="http://schemas.microsoft.com/office/powerpoint/2010/main" val="46382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PlaceHolder 1"/>
          <p:cNvSpPr>
            <a:spLocks noGrp="1" noRot="1" noChangeAspect="1"/>
          </p:cNvSpPr>
          <p:nvPr>
            <p:ph type="sldImg"/>
          </p:nvPr>
        </p:nvSpPr>
        <p:spPr>
          <a:xfrm>
            <a:off x="685800" y="1143000"/>
            <a:ext cx="5486400" cy="3086100"/>
          </a:xfrm>
          <a:prstGeom prst="rect">
            <a:avLst/>
          </a:prstGeom>
        </p:spPr>
      </p:sp>
      <p:sp>
        <p:nvSpPr>
          <p:cNvPr id="589" name="PlaceHolder 2"/>
          <p:cNvSpPr>
            <a:spLocks noGrp="1"/>
          </p:cNvSpPr>
          <p:nvPr>
            <p:ph type="body"/>
          </p:nvPr>
        </p:nvSpPr>
        <p:spPr>
          <a:xfrm>
            <a:off x="685800" y="4400640"/>
            <a:ext cx="5486040" cy="36000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Ce point de vigilance n’est pas une nouveauté : arts et littérature ne sont pas réservés à LLCE ;</a:t>
            </a:r>
          </a:p>
          <a:p>
            <a:pPr>
              <a:lnSpc>
                <a:spcPct val="100000"/>
              </a:lnSpc>
            </a:pPr>
            <a:endParaRPr lang="en-US" sz="1200" b="0" strike="noStrike" spc="-1" dirty="0" smtClean="0">
              <a:latin typeface="Arial"/>
            </a:endParaRPr>
          </a:p>
          <a:p>
            <a:pPr>
              <a:lnSpc>
                <a:spcPct val="100000"/>
              </a:lnSpc>
            </a:pPr>
            <a:r>
              <a:rPr lang="fr-FR" sz="1200" b="0" strike="noStrike" spc="-1" noProof="0" dirty="0" smtClean="0">
                <a:latin typeface="Arial"/>
              </a:rPr>
              <a:t>Attention à ne pas focaliser exagérément</a:t>
            </a:r>
            <a:r>
              <a:rPr lang="fr-FR" sz="1200" b="0" strike="noStrike" spc="-1" baseline="0" noProof="0" dirty="0" smtClean="0">
                <a:latin typeface="Arial"/>
              </a:rPr>
              <a:t> sur les évaluations, risque de bachotage si on ne pense qu’à évaluer</a:t>
            </a:r>
            <a:endParaRPr lang="fr-FR" sz="1200" b="0" strike="noStrike" spc="-1" noProof="0" dirty="0" smtClean="0">
              <a:latin typeface="Arial"/>
            </a:endParaRPr>
          </a:p>
        </p:txBody>
      </p:sp>
      <p:sp>
        <p:nvSpPr>
          <p:cNvPr id="590" name="TextShape 3"/>
          <p:cNvSpPr txBox="1"/>
          <p:nvPr/>
        </p:nvSpPr>
        <p:spPr>
          <a:xfrm>
            <a:off x="3884760" y="8685360"/>
            <a:ext cx="2971440" cy="458280"/>
          </a:xfrm>
          <a:prstGeom prst="rect">
            <a:avLst/>
          </a:prstGeom>
          <a:noFill/>
          <a:ln>
            <a:noFill/>
          </a:ln>
        </p:spPr>
        <p:txBody>
          <a:bodyPr anchor="b"/>
          <a:lstStyle/>
          <a:p>
            <a:pPr algn="r">
              <a:lnSpc>
                <a:spcPct val="100000"/>
              </a:lnSpc>
            </a:pPr>
            <a:fld id="{F44A50A5-8CDB-4091-907E-BE3107C362B8}" type="slidenum">
              <a:rPr lang="en-US" sz="1200" b="0" strike="noStrike" spc="-1">
                <a:solidFill>
                  <a:srgbClr val="000000"/>
                </a:solidFill>
                <a:latin typeface="+mn-lt"/>
                <a:ea typeface="+mn-ea"/>
              </a:rPr>
              <a:pPr algn="r">
                <a:lnSpc>
                  <a:spcPct val="100000"/>
                </a:lnSpc>
              </a:pPr>
              <a:t>16</a:t>
            </a:fld>
            <a:endParaRPr lang="en-US" sz="1200" b="0" strike="noStrike" spc="-1">
              <a:latin typeface="Times New Roman"/>
            </a:endParaRPr>
          </a:p>
        </p:txBody>
      </p:sp>
    </p:spTree>
    <p:extLst>
      <p:ext uri="{BB962C8B-B14F-4D97-AF65-F5344CB8AC3E}">
        <p14:creationId xmlns="" xmlns:p14="http://schemas.microsoft.com/office/powerpoint/2010/main" val="2639998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PlaceHolder 1"/>
          <p:cNvSpPr>
            <a:spLocks noGrp="1" noRot="1" noChangeAspect="1"/>
          </p:cNvSpPr>
          <p:nvPr>
            <p:ph type="sldImg"/>
          </p:nvPr>
        </p:nvSpPr>
        <p:spPr>
          <a:xfrm>
            <a:off x="425450" y="1243013"/>
            <a:ext cx="5946775" cy="3346450"/>
          </a:xfrm>
          <a:prstGeom prst="rect">
            <a:avLst/>
          </a:prstGeom>
        </p:spPr>
      </p:sp>
      <p:sp>
        <p:nvSpPr>
          <p:cNvPr id="589" name="PlaceHolder 2"/>
          <p:cNvSpPr>
            <a:spLocks noGrp="1"/>
          </p:cNvSpPr>
          <p:nvPr>
            <p:ph type="body"/>
          </p:nvPr>
        </p:nvSpPr>
        <p:spPr>
          <a:xfrm>
            <a:off x="679770" y="4777292"/>
            <a:ext cx="5437783" cy="3908125"/>
          </a:xfrm>
          <a:prstGeom prst="rect">
            <a:avLst/>
          </a:prstGeom>
        </p:spPr>
        <p:txBody>
          <a:bodyPr/>
          <a:lstStyle/>
          <a:p>
            <a:pPr marL="0" indent="0">
              <a:buFont typeface="Arial" panose="020B0604020202020204" pitchFamily="34" charset="0"/>
              <a:buNone/>
            </a:pPr>
            <a:r>
              <a:rPr lang="fr-FR" sz="1200" b="0" i="0" strike="noStrike" spc="-1" noProof="0" dirty="0" smtClean="0">
                <a:solidFill>
                  <a:srgbClr val="376092"/>
                </a:solidFill>
                <a:latin typeface="+mn-lt"/>
              </a:rPr>
              <a:t>Les notes obtenues en SELO (enseignement</a:t>
            </a:r>
            <a:r>
              <a:rPr lang="fr-FR" sz="1200" b="0" i="0" strike="noStrike" spc="-1" baseline="0" noProof="0" dirty="0" smtClean="0">
                <a:solidFill>
                  <a:srgbClr val="376092"/>
                </a:solidFill>
                <a:latin typeface="+mn-lt"/>
              </a:rPr>
              <a:t> optionnel) </a:t>
            </a:r>
            <a:r>
              <a:rPr lang="fr-FR" sz="1200" b="0" i="0" strike="noStrike" spc="-1" noProof="0" dirty="0" smtClean="0">
                <a:solidFill>
                  <a:srgbClr val="376092"/>
                </a:solidFill>
                <a:latin typeface="+mn-lt"/>
              </a:rPr>
              <a:t>entrent dans les 10% des bulletins scolaires</a:t>
            </a:r>
          </a:p>
          <a:p>
            <a:pPr marL="0" indent="0">
              <a:buFont typeface="Arial" panose="020B0604020202020204" pitchFamily="34" charset="0"/>
              <a:buNone/>
            </a:pPr>
            <a:endParaRPr lang="fr-FR" sz="1200" b="1" i="0" strike="noStrike" spc="-1" noProof="0" dirty="0" smtClean="0">
              <a:solidFill>
                <a:srgbClr val="376092"/>
              </a:solidFill>
              <a:latin typeface="+mn-lt"/>
            </a:endParaRPr>
          </a:p>
          <a:p>
            <a:pPr marL="0" indent="0">
              <a:buFont typeface="Arial" panose="020B0604020202020204" pitchFamily="34" charset="0"/>
              <a:buNone/>
            </a:pPr>
            <a:r>
              <a:rPr lang="fr-FR" sz="1200" b="1" i="0" strike="noStrike" spc="-1" noProof="0" dirty="0" smtClean="0">
                <a:solidFill>
                  <a:srgbClr val="376092"/>
                </a:solidFill>
                <a:latin typeface="+mn-lt"/>
              </a:rPr>
              <a:t>Les épreuves communes  du contrôle continu :</a:t>
            </a:r>
            <a:r>
              <a:rPr lang="fr-FR" sz="1200" b="1" i="0" strike="noStrike" spc="-1" baseline="0" noProof="0" dirty="0" smtClean="0">
                <a:solidFill>
                  <a:srgbClr val="376092"/>
                </a:solidFill>
                <a:latin typeface="+mn-l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strike="noStrike" spc="-1" noProof="0" dirty="0" smtClean="0">
                <a:solidFill>
                  <a:srgbClr val="376092"/>
                </a:solidFill>
                <a:latin typeface="+mn-lt"/>
              </a:rPr>
              <a:t>Elles concernent les disciplines non évaluées lors des épreuves finales et la discipline de spécialité non poursuivie en terminale. </a:t>
            </a:r>
            <a:r>
              <a:rPr lang="fr-FR" sz="1200" noProof="0" dirty="0" smtClean="0">
                <a:solidFill>
                  <a:schemeClr val="accent1">
                    <a:lumMod val="50000"/>
                  </a:schemeClr>
                </a:solidFill>
                <a:latin typeface="Calibri" panose="020F0502020204030204" pitchFamily="34" charset="0"/>
                <a:cs typeface="Calibri" panose="020F0502020204030204" pitchFamily="34" charset="0"/>
              </a:rPr>
              <a:t>La note de la spécialité non poursuivie en fin de 1</a:t>
            </a:r>
            <a:r>
              <a:rPr lang="fr-FR" sz="1200" baseline="30000" noProof="0" dirty="0" smtClean="0">
                <a:solidFill>
                  <a:schemeClr val="accent1">
                    <a:lumMod val="50000"/>
                  </a:schemeClr>
                </a:solidFill>
                <a:latin typeface="Calibri" panose="020F0502020204030204" pitchFamily="34" charset="0"/>
                <a:cs typeface="Calibri" panose="020F0502020204030204" pitchFamily="34" charset="0"/>
              </a:rPr>
              <a:t>re</a:t>
            </a:r>
            <a:r>
              <a:rPr lang="fr-FR" sz="1200" noProof="0" dirty="0" smtClean="0">
                <a:solidFill>
                  <a:schemeClr val="accent1">
                    <a:lumMod val="50000"/>
                  </a:schemeClr>
                </a:solidFill>
                <a:latin typeface="Calibri" panose="020F0502020204030204" pitchFamily="34" charset="0"/>
                <a:cs typeface="Calibri" panose="020F0502020204030204" pitchFamily="34" charset="0"/>
              </a:rPr>
              <a:t> entre dans les 30% des épreuves communes en contrôle continu.</a:t>
            </a:r>
            <a:endParaRPr lang="fr-FR" sz="1200" b="0" i="0" strike="noStrike" spc="-1" noProof="0" dirty="0" smtClean="0">
              <a:solidFill>
                <a:srgbClr val="376092"/>
              </a:solidFill>
              <a:latin typeface="+mn-lt"/>
            </a:endParaRPr>
          </a:p>
          <a:p>
            <a:pPr marL="0" indent="0">
              <a:buFont typeface="Arial" panose="020B0604020202020204" pitchFamily="34" charset="0"/>
              <a:buNone/>
            </a:pPr>
            <a:r>
              <a:rPr lang="fr-FR" sz="1200" b="0" i="0" strike="noStrike" spc="-1" noProof="0" dirty="0" smtClean="0">
                <a:solidFill>
                  <a:srgbClr val="376092"/>
                </a:solidFill>
                <a:latin typeface="+mn-lt"/>
              </a:rPr>
              <a:t>Pour garantir l’égalité entre tous, les copies sont anonymes et corrigées par d’autres professeurs que ceux des élèves. Les épreuves communes de contrôle continu peuvent être organisées sur le modèle des  « bacs blancs » ou des devoirs communs déjà organisés aujourd’hui dans les lycées. </a:t>
            </a:r>
          </a:p>
          <a:p>
            <a:pPr marL="0" indent="0">
              <a:buFont typeface="Arial" panose="020B0604020202020204" pitchFamily="34" charset="0"/>
              <a:buNone/>
            </a:pPr>
            <a:r>
              <a:rPr lang="fr-FR" sz="1200" b="0" i="0" strike="noStrike" spc="-1" noProof="0" dirty="0" smtClean="0">
                <a:solidFill>
                  <a:srgbClr val="376092"/>
                </a:solidFill>
                <a:latin typeface="+mn-lt"/>
              </a:rPr>
              <a:t>Les sujets sont issus  d’une banque nationale numérique</a:t>
            </a:r>
            <a:r>
              <a:rPr lang="fr-FR" sz="1200" b="0" i="0" strike="noStrike" spc="-1" baseline="0" noProof="0" dirty="0" smtClean="0">
                <a:solidFill>
                  <a:srgbClr val="376092"/>
                </a:solidFill>
                <a:latin typeface="+mn-lt"/>
              </a:rPr>
              <a:t> qui sera alimentée par toutes les académies –en cours de constitution.</a:t>
            </a:r>
          </a:p>
          <a:p>
            <a:pPr marL="0" indent="0">
              <a:buFont typeface="Arial" panose="020B0604020202020204" pitchFamily="34" charset="0"/>
              <a:buNone/>
            </a:pPr>
            <a:endParaRPr lang="fr-FR" sz="1200" b="0" i="0" strike="noStrike" spc="-1" noProof="0" dirty="0" smtClean="0">
              <a:solidFill>
                <a:srgbClr val="376092"/>
              </a:solidFill>
              <a:latin typeface="+mn-lt"/>
            </a:endParaRPr>
          </a:p>
          <a:p>
            <a:pPr marL="0" indent="0">
              <a:buFont typeface="Arial" panose="020B0604020202020204" pitchFamily="34" charset="0"/>
              <a:buNone/>
            </a:pPr>
            <a:r>
              <a:rPr lang="fr-FR" sz="1200" b="0" i="0" strike="noStrike" spc="-1" noProof="0" dirty="0" smtClean="0">
                <a:solidFill>
                  <a:srgbClr val="376092"/>
                </a:solidFill>
                <a:latin typeface="+mn-lt"/>
              </a:rPr>
              <a:t>Questions possibles sur la </a:t>
            </a:r>
            <a:r>
              <a:rPr lang="fr-FR" sz="1200" noProof="0" dirty="0" smtClean="0"/>
              <a:t>rémunération et sur l'organisation des épreuves de bac…</a:t>
            </a:r>
            <a:br>
              <a:rPr lang="fr-FR" sz="1200" noProof="0" dirty="0" smtClean="0"/>
            </a:br>
            <a:r>
              <a:rPr lang="fr-FR" sz="1200" noProof="0" dirty="0" smtClean="0"/>
              <a:t>Réponse </a:t>
            </a:r>
            <a:r>
              <a:rPr lang="fr-FR" sz="1200" kern="1200" noProof="0" dirty="0" smtClean="0">
                <a:solidFill>
                  <a:schemeClr val="tx1"/>
                </a:solidFill>
                <a:effectLst/>
                <a:latin typeface="+mn-lt"/>
                <a:ea typeface="+mn-ea"/>
                <a:cs typeface="+mn-cs"/>
              </a:rPr>
              <a:t>: Cela fait partie du service des professeurs, l' organisation dépend des établissements, les professeurs sont habitués</a:t>
            </a:r>
            <a:endParaRPr lang="fr-FR" sz="1200" b="0" i="0" strike="noStrike" spc="-1" noProof="0" dirty="0" smtClean="0">
              <a:solidFill>
                <a:srgbClr val="376092"/>
              </a:solidFill>
              <a:latin typeface="+mn-lt"/>
            </a:endParaRPr>
          </a:p>
        </p:txBody>
      </p:sp>
      <p:sp>
        <p:nvSpPr>
          <p:cNvPr id="590" name="TextShape 3"/>
          <p:cNvSpPr txBox="1"/>
          <p:nvPr/>
        </p:nvSpPr>
        <p:spPr>
          <a:xfrm>
            <a:off x="3850589" y="9428743"/>
            <a:ext cx="2945302" cy="497503"/>
          </a:xfrm>
          <a:prstGeom prst="rect">
            <a:avLst/>
          </a:prstGeom>
          <a:noFill/>
          <a:ln>
            <a:noFill/>
          </a:ln>
        </p:spPr>
        <p:txBody>
          <a:bodyPr anchor="b"/>
          <a:lstStyle/>
          <a:p>
            <a:pPr algn="r">
              <a:lnSpc>
                <a:spcPct val="100000"/>
              </a:lnSpc>
            </a:pPr>
            <a:fld id="{F44A50A5-8CDB-4091-907E-BE3107C362B8}" type="slidenum">
              <a:rPr lang="en-US" sz="1200" b="0" strike="noStrike" spc="-1">
                <a:solidFill>
                  <a:srgbClr val="000000"/>
                </a:solidFill>
                <a:latin typeface="+mn-lt"/>
                <a:ea typeface="+mn-ea"/>
              </a:rPr>
              <a:pPr algn="r">
                <a:lnSpc>
                  <a:spcPct val="100000"/>
                </a:lnSpc>
              </a:pPr>
              <a:t>17</a:t>
            </a:fld>
            <a:endParaRPr lang="en-US" sz="1200" b="0" strike="noStrike" spc="-1">
              <a:latin typeface="Times New Roman"/>
            </a:endParaRPr>
          </a:p>
        </p:txBody>
      </p:sp>
    </p:spTree>
    <p:extLst>
      <p:ext uri="{BB962C8B-B14F-4D97-AF65-F5344CB8AC3E}">
        <p14:creationId xmlns="" xmlns:p14="http://schemas.microsoft.com/office/powerpoint/2010/main" val="393614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PlaceHolder 1"/>
          <p:cNvSpPr>
            <a:spLocks noGrp="1" noRot="1" noChangeAspect="1"/>
          </p:cNvSpPr>
          <p:nvPr>
            <p:ph type="sldImg"/>
          </p:nvPr>
        </p:nvSpPr>
        <p:spPr>
          <a:xfrm>
            <a:off x="685800" y="1143000"/>
            <a:ext cx="5486400" cy="3086100"/>
          </a:xfrm>
          <a:prstGeom prst="rect">
            <a:avLst/>
          </a:prstGeom>
        </p:spPr>
      </p:sp>
      <p:sp>
        <p:nvSpPr>
          <p:cNvPr id="649" name="PlaceHolder 2"/>
          <p:cNvSpPr>
            <a:spLocks noGrp="1"/>
          </p:cNvSpPr>
          <p:nvPr>
            <p:ph type="body"/>
          </p:nvPr>
        </p:nvSpPr>
        <p:spPr>
          <a:xfrm>
            <a:off x="685800" y="4400640"/>
            <a:ext cx="5486040" cy="36000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les sujets de certaines épreuves vont viser un A2-B1 ou B1-B2</a:t>
            </a:r>
            <a:r>
              <a:rPr lang="fr-FR" sz="1200" smtClean="0">
                <a:effectLst/>
              </a:rPr>
              <a:t> </a:t>
            </a:r>
            <a:endParaRPr lang="fr-FR" sz="1200" dirty="0" smtClean="0">
              <a:effectLst/>
            </a:endParaRPr>
          </a:p>
          <a:p>
            <a:endParaRPr lang="en-US" sz="1200" b="0" strike="noStrike" spc="-1" dirty="0">
              <a:latin typeface="Arial"/>
            </a:endParaRPr>
          </a:p>
        </p:txBody>
      </p:sp>
      <p:sp>
        <p:nvSpPr>
          <p:cNvPr id="650" name="TextShape 3"/>
          <p:cNvSpPr txBox="1"/>
          <p:nvPr/>
        </p:nvSpPr>
        <p:spPr>
          <a:xfrm>
            <a:off x="3884760" y="8685360"/>
            <a:ext cx="2971440" cy="458280"/>
          </a:xfrm>
          <a:prstGeom prst="rect">
            <a:avLst/>
          </a:prstGeom>
          <a:noFill/>
          <a:ln>
            <a:noFill/>
          </a:ln>
        </p:spPr>
        <p:txBody>
          <a:bodyPr anchor="b"/>
          <a:lstStyle/>
          <a:p>
            <a:pPr algn="r">
              <a:lnSpc>
                <a:spcPct val="100000"/>
              </a:lnSpc>
            </a:pPr>
            <a:fld id="{766D91F7-4E50-4FE0-B0F3-C79BF742CC76}" type="slidenum">
              <a:rPr lang="en-US" sz="1200" b="0" strike="noStrike" spc="-1">
                <a:solidFill>
                  <a:srgbClr val="000000"/>
                </a:solidFill>
                <a:latin typeface="+mn-lt"/>
                <a:ea typeface="+mn-ea"/>
              </a:rPr>
              <a:pPr algn="r">
                <a:lnSpc>
                  <a:spcPct val="100000"/>
                </a:lnSpc>
              </a:pPr>
              <a:t>18</a:t>
            </a:fld>
            <a:endParaRPr lang="en-US" sz="1200" b="0" strike="noStrike" spc="-1">
              <a:latin typeface="Times New Roman"/>
            </a:endParaRPr>
          </a:p>
        </p:txBody>
      </p:sp>
    </p:spTree>
    <p:extLst>
      <p:ext uri="{BB962C8B-B14F-4D97-AF65-F5344CB8AC3E}">
        <p14:creationId xmlns="" xmlns:p14="http://schemas.microsoft.com/office/powerpoint/2010/main" val="4019825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laceHolder 1"/>
          <p:cNvSpPr>
            <a:spLocks noGrp="1" noRot="1" noChangeAspect="1"/>
          </p:cNvSpPr>
          <p:nvPr>
            <p:ph type="sldImg"/>
          </p:nvPr>
        </p:nvSpPr>
        <p:spPr>
          <a:xfrm>
            <a:off x="136525" y="1346200"/>
            <a:ext cx="6465888" cy="3638550"/>
          </a:xfrm>
          <a:prstGeom prst="rect">
            <a:avLst/>
          </a:prstGeom>
        </p:spPr>
      </p:sp>
      <p:sp>
        <p:nvSpPr>
          <p:cNvPr id="640" name="PlaceHolder 2"/>
          <p:cNvSpPr>
            <a:spLocks noGrp="1"/>
          </p:cNvSpPr>
          <p:nvPr>
            <p:ph type="body"/>
          </p:nvPr>
        </p:nvSpPr>
        <p:spPr>
          <a:xfrm>
            <a:off x="673789" y="5187014"/>
            <a:ext cx="5389951" cy="4243300"/>
          </a:xfrm>
          <a:prstGeom prst="rect">
            <a:avLst/>
          </a:prstGeom>
        </p:spPr>
        <p:txBody>
          <a:bodyPr/>
          <a:lstStyle/>
          <a:p>
            <a:endParaRPr lang="en-US" sz="2000" b="0" strike="noStrike" spc="-1" dirty="0">
              <a:latin typeface="Arial"/>
            </a:endParaRPr>
          </a:p>
        </p:txBody>
      </p:sp>
      <p:sp>
        <p:nvSpPr>
          <p:cNvPr id="641" name="TextShape 3"/>
          <p:cNvSpPr txBox="1"/>
          <p:nvPr/>
        </p:nvSpPr>
        <p:spPr>
          <a:xfrm>
            <a:off x="3816718" y="10237389"/>
            <a:ext cx="2919394" cy="540172"/>
          </a:xfrm>
          <a:prstGeom prst="rect">
            <a:avLst/>
          </a:prstGeom>
          <a:noFill/>
          <a:ln>
            <a:noFill/>
          </a:ln>
        </p:spPr>
        <p:txBody>
          <a:bodyPr anchor="b"/>
          <a:lstStyle/>
          <a:p>
            <a:pPr algn="r">
              <a:lnSpc>
                <a:spcPct val="100000"/>
              </a:lnSpc>
            </a:pPr>
            <a:fld id="{62ADA4DB-381B-4A84-B99E-6E80A3C630C0}" type="slidenum">
              <a:rPr lang="en-US" sz="1200" b="0" strike="noStrike" spc="-1">
                <a:solidFill>
                  <a:srgbClr val="000000"/>
                </a:solidFill>
                <a:latin typeface="+mn-lt"/>
                <a:ea typeface="+mn-ea"/>
              </a:rPr>
              <a:pPr algn="r">
                <a:lnSpc>
                  <a:spcPct val="100000"/>
                </a:lnSpc>
              </a:pPr>
              <a:t>19</a:t>
            </a:fld>
            <a:endParaRPr lang="en-US" sz="1200" b="0" strike="noStrike" spc="-1">
              <a:latin typeface="Times New Roman"/>
            </a:endParaRPr>
          </a:p>
        </p:txBody>
      </p:sp>
    </p:spTree>
    <p:extLst>
      <p:ext uri="{BB962C8B-B14F-4D97-AF65-F5344CB8AC3E}">
        <p14:creationId xmlns="" xmlns:p14="http://schemas.microsoft.com/office/powerpoint/2010/main" val="70771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PlaceHolder 1"/>
          <p:cNvSpPr>
            <a:spLocks noGrp="1" noRot="1" noChangeAspect="1"/>
          </p:cNvSpPr>
          <p:nvPr>
            <p:ph type="sldImg"/>
          </p:nvPr>
        </p:nvSpPr>
        <p:spPr>
          <a:xfrm>
            <a:off x="685800" y="1143000"/>
            <a:ext cx="5486400" cy="3086100"/>
          </a:xfrm>
          <a:prstGeom prst="rect">
            <a:avLst/>
          </a:prstGeom>
        </p:spPr>
      </p:sp>
      <p:sp>
        <p:nvSpPr>
          <p:cNvPr id="556" name="PlaceHolder 2"/>
          <p:cNvSpPr>
            <a:spLocks noGrp="1"/>
          </p:cNvSpPr>
          <p:nvPr>
            <p:ph type="body"/>
          </p:nvPr>
        </p:nvSpPr>
        <p:spPr>
          <a:xfrm>
            <a:off x="685800" y="4400640"/>
            <a:ext cx="5486040" cy="3600000"/>
          </a:xfrm>
          <a:prstGeom prst="rect">
            <a:avLst/>
          </a:prstGeom>
        </p:spPr>
        <p:txBody>
          <a:bodyPr/>
          <a:lstStyle/>
          <a:p>
            <a:r>
              <a:rPr lang="fr-FR" sz="1200" b="0" strike="noStrike" spc="-1" noProof="0" dirty="0" smtClean="0">
                <a:latin typeface="Arial"/>
              </a:rPr>
              <a:t>NB : l’ETLV e</a:t>
            </a:r>
          </a:p>
          <a:p>
            <a:r>
              <a:rPr lang="fr-FR" sz="1200" b="0" strike="noStrike" spc="-1" noProof="0" dirty="0" smtClean="0">
                <a:latin typeface="Arial"/>
              </a:rPr>
              <a:t>st nécessairement rattaché à la LVA, et pour</a:t>
            </a:r>
            <a:r>
              <a:rPr lang="fr-FR" sz="1200" b="0" strike="noStrike" spc="-1" baseline="0" noProof="0" dirty="0" smtClean="0">
                <a:latin typeface="Arial"/>
              </a:rPr>
              <a:t> notre Académie c’est massivement l’anglais</a:t>
            </a:r>
          </a:p>
          <a:p>
            <a:endParaRPr lang="fr-FR" sz="1200" b="0" strike="noStrike" spc="-1" baseline="0" noProof="0" dirty="0" smtClean="0">
              <a:latin typeface="Arial"/>
            </a:endParaRPr>
          </a:p>
          <a:p>
            <a:r>
              <a:rPr lang="fr-FR" sz="1200" b="0" strike="noStrike" spc="-1" baseline="0" noProof="0" dirty="0" smtClean="0">
                <a:latin typeface="Arial"/>
              </a:rPr>
              <a:t>Anciennement LVA 3h puis 3h + LELE 2h puis 2h //vs.// aujourd’hui LLCE 4h puis 6h </a:t>
            </a:r>
            <a:r>
              <a:rPr lang="fr-FR" sz="1200" b="0" strike="noStrike" spc="-1" baseline="0" noProof="0" dirty="0" smtClean="0">
                <a:latin typeface="Arial"/>
                <a:sym typeface="Wingdings" panose="05000000000000000000" pitchFamily="2" charset="2"/>
              </a:rPr>
              <a:t> horaires globalement identiques (10h)</a:t>
            </a:r>
          </a:p>
          <a:p>
            <a:r>
              <a:rPr lang="fr-FR" sz="1200" b="0" strike="noStrike" spc="-1" baseline="0" noProof="0" dirty="0" smtClean="0">
                <a:latin typeface="Arial"/>
                <a:sym typeface="Wingdings" panose="05000000000000000000" pitchFamily="2" charset="2"/>
              </a:rPr>
              <a:t>Pour le séries techno les répartitions étaient très variables, désormais uniformisation des horaires et des parcours sur toute la voie technologique.</a:t>
            </a:r>
            <a:endParaRPr lang="fr-FR" sz="1200" b="0" strike="noStrike" spc="-1" noProof="0" dirty="0">
              <a:latin typeface="Arial"/>
            </a:endParaRPr>
          </a:p>
        </p:txBody>
      </p:sp>
      <p:sp>
        <p:nvSpPr>
          <p:cNvPr id="557" name="TextShape 3"/>
          <p:cNvSpPr txBox="1"/>
          <p:nvPr/>
        </p:nvSpPr>
        <p:spPr>
          <a:xfrm>
            <a:off x="3884760" y="8685360"/>
            <a:ext cx="2971440" cy="458280"/>
          </a:xfrm>
          <a:prstGeom prst="rect">
            <a:avLst/>
          </a:prstGeom>
          <a:noFill/>
          <a:ln>
            <a:noFill/>
          </a:ln>
        </p:spPr>
        <p:txBody>
          <a:bodyPr anchor="b"/>
          <a:lstStyle/>
          <a:p>
            <a:pPr algn="r">
              <a:lnSpc>
                <a:spcPct val="100000"/>
              </a:lnSpc>
            </a:pPr>
            <a:fld id="{DA0DC2C7-A6E5-4A69-B71D-5B228CBCE3B7}" type="slidenum">
              <a:rPr lang="en-US" sz="1200" b="0" strike="noStrike" spc="-1">
                <a:solidFill>
                  <a:srgbClr val="000000"/>
                </a:solidFill>
                <a:latin typeface="+mn-lt"/>
                <a:ea typeface="+mn-ea"/>
              </a:rPr>
              <a:pPr algn="r">
                <a:lnSpc>
                  <a:spcPct val="100000"/>
                </a:lnSpc>
              </a:pPr>
              <a:t>2</a:t>
            </a:fld>
            <a:endParaRPr lang="en-US" sz="1200" b="0" strike="noStrike" spc="-1">
              <a:latin typeface="Times New Roman"/>
            </a:endParaRPr>
          </a:p>
        </p:txBody>
      </p:sp>
    </p:spTree>
    <p:extLst>
      <p:ext uri="{BB962C8B-B14F-4D97-AF65-F5344CB8AC3E}">
        <p14:creationId xmlns="" xmlns:p14="http://schemas.microsoft.com/office/powerpoint/2010/main" val="32676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laceHolder 1"/>
          <p:cNvSpPr>
            <a:spLocks noGrp="1" noRot="1" noChangeAspect="1"/>
          </p:cNvSpPr>
          <p:nvPr>
            <p:ph type="sldImg"/>
          </p:nvPr>
        </p:nvSpPr>
        <p:spPr>
          <a:xfrm>
            <a:off x="136525" y="1346200"/>
            <a:ext cx="6465888" cy="3638550"/>
          </a:xfrm>
          <a:prstGeom prst="rect">
            <a:avLst/>
          </a:prstGeom>
        </p:spPr>
      </p:sp>
      <p:sp>
        <p:nvSpPr>
          <p:cNvPr id="640" name="PlaceHolder 2"/>
          <p:cNvSpPr>
            <a:spLocks noGrp="1"/>
          </p:cNvSpPr>
          <p:nvPr>
            <p:ph type="body"/>
          </p:nvPr>
        </p:nvSpPr>
        <p:spPr>
          <a:xfrm>
            <a:off x="673789" y="5187014"/>
            <a:ext cx="5389951" cy="4243300"/>
          </a:xfrm>
          <a:prstGeom prst="rect">
            <a:avLst/>
          </a:prstGeom>
        </p:spPr>
        <p:txBody>
          <a:bodyPr/>
          <a:lstStyle/>
          <a:p>
            <a:endParaRPr lang="en-US" sz="2000" b="0" strike="noStrike" spc="-1" dirty="0">
              <a:latin typeface="Arial"/>
            </a:endParaRPr>
          </a:p>
        </p:txBody>
      </p:sp>
      <p:sp>
        <p:nvSpPr>
          <p:cNvPr id="641" name="TextShape 3"/>
          <p:cNvSpPr txBox="1"/>
          <p:nvPr/>
        </p:nvSpPr>
        <p:spPr>
          <a:xfrm>
            <a:off x="3816718" y="10237389"/>
            <a:ext cx="2919394" cy="540172"/>
          </a:xfrm>
          <a:prstGeom prst="rect">
            <a:avLst/>
          </a:prstGeom>
          <a:noFill/>
          <a:ln>
            <a:noFill/>
          </a:ln>
        </p:spPr>
        <p:txBody>
          <a:bodyPr anchor="b"/>
          <a:lstStyle/>
          <a:p>
            <a:pPr algn="r">
              <a:lnSpc>
                <a:spcPct val="100000"/>
              </a:lnSpc>
            </a:pPr>
            <a:fld id="{62ADA4DB-381B-4A84-B99E-6E80A3C630C0}" type="slidenum">
              <a:rPr lang="en-US" sz="1200" b="0" strike="noStrike" spc="-1">
                <a:solidFill>
                  <a:srgbClr val="000000"/>
                </a:solidFill>
                <a:latin typeface="+mn-lt"/>
                <a:ea typeface="+mn-ea"/>
              </a:rPr>
              <a:pPr algn="r">
                <a:lnSpc>
                  <a:spcPct val="100000"/>
                </a:lnSpc>
              </a:pPr>
              <a:t>20</a:t>
            </a:fld>
            <a:endParaRPr lang="en-US" sz="1200" b="0" strike="noStrike" spc="-1">
              <a:latin typeface="Times New Roman"/>
            </a:endParaRPr>
          </a:p>
        </p:txBody>
      </p:sp>
    </p:spTree>
    <p:extLst>
      <p:ext uri="{BB962C8B-B14F-4D97-AF65-F5344CB8AC3E}">
        <p14:creationId xmlns="" xmlns:p14="http://schemas.microsoft.com/office/powerpoint/2010/main" val="796503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laceHolder 1"/>
          <p:cNvSpPr>
            <a:spLocks noGrp="1" noRot="1" noChangeAspect="1"/>
          </p:cNvSpPr>
          <p:nvPr>
            <p:ph type="sldImg"/>
          </p:nvPr>
        </p:nvSpPr>
        <p:spPr>
          <a:xfrm>
            <a:off x="136525" y="1346200"/>
            <a:ext cx="6465888" cy="3638550"/>
          </a:xfrm>
          <a:prstGeom prst="rect">
            <a:avLst/>
          </a:prstGeom>
        </p:spPr>
      </p:sp>
      <p:sp>
        <p:nvSpPr>
          <p:cNvPr id="640" name="PlaceHolder 2"/>
          <p:cNvSpPr>
            <a:spLocks noGrp="1"/>
          </p:cNvSpPr>
          <p:nvPr>
            <p:ph type="body"/>
          </p:nvPr>
        </p:nvSpPr>
        <p:spPr>
          <a:xfrm>
            <a:off x="673789" y="5187014"/>
            <a:ext cx="5389951" cy="4243300"/>
          </a:xfrm>
          <a:prstGeom prst="rect">
            <a:avLst/>
          </a:prstGeom>
        </p:spPr>
        <p:txBody>
          <a:bodyPr/>
          <a:lstStyle/>
          <a:p>
            <a:endParaRPr lang="en-US" sz="2000" b="0" strike="noStrike" spc="-1" dirty="0">
              <a:latin typeface="Arial"/>
            </a:endParaRPr>
          </a:p>
        </p:txBody>
      </p:sp>
      <p:sp>
        <p:nvSpPr>
          <p:cNvPr id="641" name="TextShape 3"/>
          <p:cNvSpPr txBox="1"/>
          <p:nvPr/>
        </p:nvSpPr>
        <p:spPr>
          <a:xfrm>
            <a:off x="3816718" y="10237389"/>
            <a:ext cx="2919394" cy="540172"/>
          </a:xfrm>
          <a:prstGeom prst="rect">
            <a:avLst/>
          </a:prstGeom>
          <a:noFill/>
          <a:ln>
            <a:noFill/>
          </a:ln>
        </p:spPr>
        <p:txBody>
          <a:bodyPr anchor="b"/>
          <a:lstStyle/>
          <a:p>
            <a:pPr algn="r">
              <a:lnSpc>
                <a:spcPct val="100000"/>
              </a:lnSpc>
            </a:pPr>
            <a:fld id="{62ADA4DB-381B-4A84-B99E-6E80A3C630C0}" type="slidenum">
              <a:rPr lang="en-US" sz="1200" b="0" strike="noStrike" spc="-1">
                <a:solidFill>
                  <a:srgbClr val="000000"/>
                </a:solidFill>
                <a:latin typeface="+mn-lt"/>
                <a:ea typeface="+mn-ea"/>
              </a:rPr>
              <a:pPr algn="r">
                <a:lnSpc>
                  <a:spcPct val="100000"/>
                </a:lnSpc>
              </a:pPr>
              <a:t>21</a:t>
            </a:fld>
            <a:endParaRPr lang="en-US" sz="1200" b="0" strike="noStrike" spc="-1">
              <a:latin typeface="Times New Roman"/>
            </a:endParaRPr>
          </a:p>
        </p:txBody>
      </p:sp>
    </p:spTree>
    <p:extLst>
      <p:ext uri="{BB962C8B-B14F-4D97-AF65-F5344CB8AC3E}">
        <p14:creationId xmlns="" xmlns:p14="http://schemas.microsoft.com/office/powerpoint/2010/main" val="3339800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laceHolder 1"/>
          <p:cNvSpPr>
            <a:spLocks noGrp="1" noRot="1" noChangeAspect="1"/>
          </p:cNvSpPr>
          <p:nvPr>
            <p:ph type="sldImg"/>
          </p:nvPr>
        </p:nvSpPr>
        <p:spPr>
          <a:xfrm>
            <a:off x="136525" y="1346200"/>
            <a:ext cx="6465888" cy="3638550"/>
          </a:xfrm>
          <a:prstGeom prst="rect">
            <a:avLst/>
          </a:prstGeom>
        </p:spPr>
      </p:sp>
      <p:sp>
        <p:nvSpPr>
          <p:cNvPr id="640" name="PlaceHolder 2"/>
          <p:cNvSpPr>
            <a:spLocks noGrp="1"/>
          </p:cNvSpPr>
          <p:nvPr>
            <p:ph type="body"/>
          </p:nvPr>
        </p:nvSpPr>
        <p:spPr>
          <a:xfrm>
            <a:off x="673789" y="5187014"/>
            <a:ext cx="5389951" cy="4243300"/>
          </a:xfrm>
          <a:prstGeom prst="rect">
            <a:avLst/>
          </a:prstGeom>
        </p:spPr>
        <p:txBody>
          <a:bodyPr/>
          <a:lstStyle/>
          <a:p>
            <a:r>
              <a:rPr lang="fr-FR" sz="1200" b="0" strike="noStrike" spc="-1" noProof="0" dirty="0" smtClean="0">
                <a:latin typeface="Arial"/>
              </a:rPr>
              <a:t>Pour l’évaluation 3 une note sur 20 est attribuée</a:t>
            </a:r>
            <a:endParaRPr lang="fr-FR" sz="1200" b="0" strike="noStrike" spc="-1" noProof="0" dirty="0">
              <a:latin typeface="Arial"/>
            </a:endParaRPr>
          </a:p>
        </p:txBody>
      </p:sp>
      <p:sp>
        <p:nvSpPr>
          <p:cNvPr id="641" name="TextShape 3"/>
          <p:cNvSpPr txBox="1"/>
          <p:nvPr/>
        </p:nvSpPr>
        <p:spPr>
          <a:xfrm>
            <a:off x="3816718" y="10237389"/>
            <a:ext cx="2919394" cy="540172"/>
          </a:xfrm>
          <a:prstGeom prst="rect">
            <a:avLst/>
          </a:prstGeom>
          <a:noFill/>
          <a:ln>
            <a:noFill/>
          </a:ln>
        </p:spPr>
        <p:txBody>
          <a:bodyPr anchor="b"/>
          <a:lstStyle/>
          <a:p>
            <a:pPr algn="r">
              <a:lnSpc>
                <a:spcPct val="100000"/>
              </a:lnSpc>
            </a:pPr>
            <a:fld id="{62ADA4DB-381B-4A84-B99E-6E80A3C630C0}" type="slidenum">
              <a:rPr lang="en-US" sz="1200" b="0" strike="noStrike" spc="-1">
                <a:solidFill>
                  <a:srgbClr val="000000"/>
                </a:solidFill>
                <a:latin typeface="+mn-lt"/>
                <a:ea typeface="+mn-ea"/>
              </a:rPr>
              <a:pPr algn="r">
                <a:lnSpc>
                  <a:spcPct val="100000"/>
                </a:lnSpc>
              </a:pPr>
              <a:t>22</a:t>
            </a:fld>
            <a:endParaRPr lang="en-US" sz="1200" b="0" strike="noStrike" spc="-1">
              <a:latin typeface="Times New Roman"/>
            </a:endParaRPr>
          </a:p>
        </p:txBody>
      </p:sp>
    </p:spTree>
    <p:extLst>
      <p:ext uri="{BB962C8B-B14F-4D97-AF65-F5344CB8AC3E}">
        <p14:creationId xmlns="" xmlns:p14="http://schemas.microsoft.com/office/powerpoint/2010/main" val="533445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laceHolder 1"/>
          <p:cNvSpPr>
            <a:spLocks noGrp="1" noRot="1" noChangeAspect="1"/>
          </p:cNvSpPr>
          <p:nvPr>
            <p:ph type="sldImg"/>
          </p:nvPr>
        </p:nvSpPr>
        <p:spPr>
          <a:xfrm>
            <a:off x="136525" y="1346200"/>
            <a:ext cx="6465888" cy="3638550"/>
          </a:xfrm>
          <a:prstGeom prst="rect">
            <a:avLst/>
          </a:prstGeom>
        </p:spPr>
      </p:sp>
      <p:sp>
        <p:nvSpPr>
          <p:cNvPr id="640" name="PlaceHolder 2"/>
          <p:cNvSpPr>
            <a:spLocks noGrp="1"/>
          </p:cNvSpPr>
          <p:nvPr>
            <p:ph type="body"/>
          </p:nvPr>
        </p:nvSpPr>
        <p:spPr>
          <a:xfrm>
            <a:off x="673789" y="5187014"/>
            <a:ext cx="5389951" cy="4243300"/>
          </a:xfrm>
          <a:prstGeom prst="rect">
            <a:avLst/>
          </a:prstGeom>
        </p:spPr>
        <p:txBody>
          <a:bodyPr/>
          <a:lstStyle/>
          <a:p>
            <a:r>
              <a:rPr lang="fr-FR" sz="2000" b="0" strike="noStrike" spc="-1" noProof="0" dirty="0" smtClean="0">
                <a:latin typeface="Arial"/>
              </a:rPr>
              <a:t>Logique du document déclencheur de parole, entraîner les élèves à s’exprimer sans recours à l’écrit.</a:t>
            </a:r>
          </a:p>
          <a:p>
            <a:r>
              <a:rPr lang="fr-FR" sz="2000" b="0" strike="noStrike" spc="-1" noProof="0" dirty="0" smtClean="0">
                <a:latin typeface="Arial"/>
              </a:rPr>
              <a:t>3 axes</a:t>
            </a:r>
            <a:r>
              <a:rPr lang="fr-FR" sz="2000" b="0" strike="noStrike" spc="-1" baseline="0" noProof="0" dirty="0" smtClean="0">
                <a:latin typeface="Arial"/>
              </a:rPr>
              <a:t> au choix </a:t>
            </a:r>
            <a:r>
              <a:rPr lang="fr-FR" sz="2000" b="0" strike="noStrike" spc="-1" baseline="0" noProof="0" dirty="0" smtClean="0">
                <a:latin typeface="Arial"/>
                <a:sym typeface="Wingdings" panose="05000000000000000000" pitchFamily="2" charset="2"/>
              </a:rPr>
              <a:t> cela garantit qu’aucun élève ne sera pris au dépourvu puisqu’au moins 6 axes sur 8 ont été travaillés en 1ère ET en </a:t>
            </a:r>
            <a:r>
              <a:rPr lang="fr-FR" sz="2000" b="0" strike="noStrike" spc="-1" baseline="0" noProof="0" smtClean="0">
                <a:latin typeface="Arial"/>
                <a:sym typeface="Wingdings" panose="05000000000000000000" pitchFamily="2" charset="2"/>
              </a:rPr>
              <a:t>Terminale.</a:t>
            </a:r>
          </a:p>
          <a:p>
            <a:endParaRPr lang="fr-FR" sz="2000" b="0" strike="noStrike" spc="-1" noProof="0" dirty="0">
              <a:latin typeface="Arial"/>
            </a:endParaRPr>
          </a:p>
        </p:txBody>
      </p:sp>
      <p:sp>
        <p:nvSpPr>
          <p:cNvPr id="641" name="TextShape 3"/>
          <p:cNvSpPr txBox="1"/>
          <p:nvPr/>
        </p:nvSpPr>
        <p:spPr>
          <a:xfrm>
            <a:off x="3816718" y="10237389"/>
            <a:ext cx="2919394" cy="540172"/>
          </a:xfrm>
          <a:prstGeom prst="rect">
            <a:avLst/>
          </a:prstGeom>
          <a:noFill/>
          <a:ln>
            <a:noFill/>
          </a:ln>
        </p:spPr>
        <p:txBody>
          <a:bodyPr anchor="b"/>
          <a:lstStyle/>
          <a:p>
            <a:pPr algn="r">
              <a:lnSpc>
                <a:spcPct val="100000"/>
              </a:lnSpc>
            </a:pPr>
            <a:fld id="{62ADA4DB-381B-4A84-B99E-6E80A3C630C0}" type="slidenum">
              <a:rPr lang="en-US" sz="1200" b="0" strike="noStrike" spc="-1">
                <a:solidFill>
                  <a:srgbClr val="000000"/>
                </a:solidFill>
                <a:latin typeface="+mn-lt"/>
                <a:ea typeface="+mn-ea"/>
              </a:rPr>
              <a:pPr algn="r">
                <a:lnSpc>
                  <a:spcPct val="100000"/>
                </a:lnSpc>
              </a:pPr>
              <a:t>23</a:t>
            </a:fld>
            <a:endParaRPr lang="en-US" sz="1200" b="0" strike="noStrike" spc="-1">
              <a:latin typeface="Times New Roman"/>
            </a:endParaRPr>
          </a:p>
        </p:txBody>
      </p:sp>
    </p:spTree>
    <p:extLst>
      <p:ext uri="{BB962C8B-B14F-4D97-AF65-F5344CB8AC3E}">
        <p14:creationId xmlns="" xmlns:p14="http://schemas.microsoft.com/office/powerpoint/2010/main" val="1756483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laceHolder 1"/>
          <p:cNvSpPr>
            <a:spLocks noGrp="1" noRot="1" noChangeAspect="1"/>
          </p:cNvSpPr>
          <p:nvPr>
            <p:ph type="sldImg"/>
          </p:nvPr>
        </p:nvSpPr>
        <p:spPr>
          <a:xfrm>
            <a:off x="136525" y="1346200"/>
            <a:ext cx="6465888" cy="3638550"/>
          </a:xfrm>
          <a:prstGeom prst="rect">
            <a:avLst/>
          </a:prstGeom>
        </p:spPr>
      </p:sp>
      <p:sp>
        <p:nvSpPr>
          <p:cNvPr id="640" name="PlaceHolder 2"/>
          <p:cNvSpPr>
            <a:spLocks noGrp="1"/>
          </p:cNvSpPr>
          <p:nvPr>
            <p:ph type="body"/>
          </p:nvPr>
        </p:nvSpPr>
        <p:spPr>
          <a:xfrm>
            <a:off x="673789" y="5187014"/>
            <a:ext cx="5389951" cy="4243300"/>
          </a:xfrm>
          <a:prstGeom prst="rect">
            <a:avLst/>
          </a:prstGeom>
        </p:spPr>
        <p:txBody>
          <a:bodyPr/>
          <a:lstStyle/>
          <a:p>
            <a:endParaRPr lang="fr-FR" sz="2000" b="0" strike="noStrike" spc="-1" noProof="0" dirty="0">
              <a:latin typeface="Arial"/>
            </a:endParaRPr>
          </a:p>
        </p:txBody>
      </p:sp>
      <p:sp>
        <p:nvSpPr>
          <p:cNvPr id="641" name="TextShape 3"/>
          <p:cNvSpPr txBox="1"/>
          <p:nvPr/>
        </p:nvSpPr>
        <p:spPr>
          <a:xfrm>
            <a:off x="3816718" y="10237389"/>
            <a:ext cx="2919394" cy="540172"/>
          </a:xfrm>
          <a:prstGeom prst="rect">
            <a:avLst/>
          </a:prstGeom>
          <a:noFill/>
          <a:ln>
            <a:noFill/>
          </a:ln>
        </p:spPr>
        <p:txBody>
          <a:bodyPr anchor="b"/>
          <a:lstStyle/>
          <a:p>
            <a:pPr algn="r">
              <a:lnSpc>
                <a:spcPct val="100000"/>
              </a:lnSpc>
            </a:pPr>
            <a:fld id="{62ADA4DB-381B-4A84-B99E-6E80A3C630C0}" type="slidenum">
              <a:rPr lang="en-US" sz="1200" b="0" strike="noStrike" spc="-1">
                <a:solidFill>
                  <a:srgbClr val="000000"/>
                </a:solidFill>
                <a:latin typeface="+mn-lt"/>
                <a:ea typeface="+mn-ea"/>
              </a:rPr>
              <a:pPr algn="r">
                <a:lnSpc>
                  <a:spcPct val="100000"/>
                </a:lnSpc>
              </a:pPr>
              <a:t>24</a:t>
            </a:fld>
            <a:endParaRPr lang="en-US" sz="1200" b="0" strike="noStrike" spc="-1">
              <a:latin typeface="Times New Roman"/>
            </a:endParaRPr>
          </a:p>
        </p:txBody>
      </p:sp>
    </p:spTree>
    <p:extLst>
      <p:ext uri="{BB962C8B-B14F-4D97-AF65-F5344CB8AC3E}">
        <p14:creationId xmlns="" xmlns:p14="http://schemas.microsoft.com/office/powerpoint/2010/main" val="3125409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laceHolder 1"/>
          <p:cNvSpPr>
            <a:spLocks noGrp="1" noRot="1" noChangeAspect="1"/>
          </p:cNvSpPr>
          <p:nvPr>
            <p:ph type="sldImg"/>
          </p:nvPr>
        </p:nvSpPr>
        <p:spPr>
          <a:xfrm>
            <a:off x="136525" y="1346200"/>
            <a:ext cx="6465888" cy="3638550"/>
          </a:xfrm>
          <a:prstGeom prst="rect">
            <a:avLst/>
          </a:prstGeom>
        </p:spPr>
      </p:sp>
      <p:sp>
        <p:nvSpPr>
          <p:cNvPr id="640" name="PlaceHolder 2"/>
          <p:cNvSpPr>
            <a:spLocks noGrp="1"/>
          </p:cNvSpPr>
          <p:nvPr>
            <p:ph type="body"/>
          </p:nvPr>
        </p:nvSpPr>
        <p:spPr>
          <a:xfrm>
            <a:off x="673789" y="5187014"/>
            <a:ext cx="5389951" cy="4243300"/>
          </a:xfrm>
          <a:prstGeom prst="rect">
            <a:avLst/>
          </a:prstGeom>
        </p:spPr>
        <p:txBody>
          <a:bodyPr/>
          <a:lstStyle/>
          <a:p>
            <a:endParaRPr lang="fr-FR" sz="2000" b="0" strike="noStrike" spc="-1" noProof="0" dirty="0">
              <a:latin typeface="Arial"/>
            </a:endParaRPr>
          </a:p>
        </p:txBody>
      </p:sp>
      <p:sp>
        <p:nvSpPr>
          <p:cNvPr id="641" name="TextShape 3"/>
          <p:cNvSpPr txBox="1"/>
          <p:nvPr/>
        </p:nvSpPr>
        <p:spPr>
          <a:xfrm>
            <a:off x="3816718" y="10237389"/>
            <a:ext cx="2919394" cy="540172"/>
          </a:xfrm>
          <a:prstGeom prst="rect">
            <a:avLst/>
          </a:prstGeom>
          <a:noFill/>
          <a:ln>
            <a:noFill/>
          </a:ln>
        </p:spPr>
        <p:txBody>
          <a:bodyPr anchor="b"/>
          <a:lstStyle/>
          <a:p>
            <a:pPr algn="r">
              <a:lnSpc>
                <a:spcPct val="100000"/>
              </a:lnSpc>
            </a:pPr>
            <a:fld id="{62ADA4DB-381B-4A84-B99E-6E80A3C630C0}" type="slidenum">
              <a:rPr lang="en-US" sz="1200" b="0" strike="noStrike" spc="-1">
                <a:solidFill>
                  <a:srgbClr val="000000"/>
                </a:solidFill>
                <a:latin typeface="+mn-lt"/>
                <a:ea typeface="+mn-ea"/>
              </a:rPr>
              <a:pPr algn="r">
                <a:lnSpc>
                  <a:spcPct val="100000"/>
                </a:lnSpc>
              </a:pPr>
              <a:t>25</a:t>
            </a:fld>
            <a:endParaRPr lang="en-US" sz="1200" b="0" strike="noStrike" spc="-1">
              <a:latin typeface="Times New Roman"/>
            </a:endParaRPr>
          </a:p>
        </p:txBody>
      </p:sp>
    </p:spTree>
    <p:extLst>
      <p:ext uri="{BB962C8B-B14F-4D97-AF65-F5344CB8AC3E}">
        <p14:creationId xmlns="" xmlns:p14="http://schemas.microsoft.com/office/powerpoint/2010/main" val="3125409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laceHolder 1"/>
          <p:cNvSpPr>
            <a:spLocks noGrp="1" noRot="1" noChangeAspect="1"/>
          </p:cNvSpPr>
          <p:nvPr>
            <p:ph type="sldImg"/>
          </p:nvPr>
        </p:nvSpPr>
        <p:spPr>
          <a:xfrm>
            <a:off x="136525" y="1346200"/>
            <a:ext cx="6465888" cy="3638550"/>
          </a:xfrm>
          <a:prstGeom prst="rect">
            <a:avLst/>
          </a:prstGeom>
        </p:spPr>
      </p:sp>
      <p:sp>
        <p:nvSpPr>
          <p:cNvPr id="640" name="PlaceHolder 2"/>
          <p:cNvSpPr>
            <a:spLocks noGrp="1"/>
          </p:cNvSpPr>
          <p:nvPr>
            <p:ph type="body"/>
          </p:nvPr>
        </p:nvSpPr>
        <p:spPr>
          <a:xfrm>
            <a:off x="673789" y="5187014"/>
            <a:ext cx="5389951" cy="4243300"/>
          </a:xfrm>
          <a:prstGeom prst="rect">
            <a:avLst/>
          </a:prstGeom>
        </p:spPr>
        <p:txBody>
          <a:bodyPr/>
          <a:lstStyle/>
          <a:p>
            <a:endParaRPr lang="fr-FR" sz="2000" b="0" strike="noStrike" spc="-1" noProof="0" dirty="0">
              <a:latin typeface="Arial"/>
            </a:endParaRPr>
          </a:p>
        </p:txBody>
      </p:sp>
      <p:sp>
        <p:nvSpPr>
          <p:cNvPr id="641" name="TextShape 3"/>
          <p:cNvSpPr txBox="1"/>
          <p:nvPr/>
        </p:nvSpPr>
        <p:spPr>
          <a:xfrm>
            <a:off x="3816718" y="10237389"/>
            <a:ext cx="2919394" cy="540172"/>
          </a:xfrm>
          <a:prstGeom prst="rect">
            <a:avLst/>
          </a:prstGeom>
          <a:noFill/>
          <a:ln>
            <a:noFill/>
          </a:ln>
        </p:spPr>
        <p:txBody>
          <a:bodyPr anchor="b"/>
          <a:lstStyle/>
          <a:p>
            <a:pPr algn="r">
              <a:lnSpc>
                <a:spcPct val="100000"/>
              </a:lnSpc>
            </a:pPr>
            <a:fld id="{62ADA4DB-381B-4A84-B99E-6E80A3C630C0}" type="slidenum">
              <a:rPr lang="en-US" sz="1200" b="0" strike="noStrike" spc="-1">
                <a:solidFill>
                  <a:srgbClr val="000000"/>
                </a:solidFill>
                <a:latin typeface="+mn-lt"/>
                <a:ea typeface="+mn-ea"/>
              </a:rPr>
              <a:pPr algn="r">
                <a:lnSpc>
                  <a:spcPct val="100000"/>
                </a:lnSpc>
              </a:pPr>
              <a:t>26</a:t>
            </a:fld>
            <a:endParaRPr lang="en-US" sz="1200" b="0" strike="noStrike" spc="-1">
              <a:latin typeface="Times New Roman"/>
            </a:endParaRPr>
          </a:p>
        </p:txBody>
      </p:sp>
    </p:spTree>
    <p:extLst>
      <p:ext uri="{BB962C8B-B14F-4D97-AF65-F5344CB8AC3E}">
        <p14:creationId xmlns="" xmlns:p14="http://schemas.microsoft.com/office/powerpoint/2010/main" val="3125409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PlaceHolder 1"/>
          <p:cNvSpPr>
            <a:spLocks noGrp="1" noRot="1" noChangeAspect="1"/>
          </p:cNvSpPr>
          <p:nvPr>
            <p:ph type="sldImg"/>
          </p:nvPr>
        </p:nvSpPr>
        <p:spPr>
          <a:xfrm>
            <a:off x="685800" y="1143000"/>
            <a:ext cx="5486400" cy="3086100"/>
          </a:xfrm>
          <a:prstGeom prst="rect">
            <a:avLst/>
          </a:prstGeom>
        </p:spPr>
      </p:sp>
      <p:sp>
        <p:nvSpPr>
          <p:cNvPr id="637" name="PlaceHolder 2"/>
          <p:cNvSpPr>
            <a:spLocks noGrp="1"/>
          </p:cNvSpPr>
          <p:nvPr>
            <p:ph type="body"/>
          </p:nvPr>
        </p:nvSpPr>
        <p:spPr>
          <a:xfrm>
            <a:off x="685800" y="4400640"/>
            <a:ext cx="5486040" cy="3600000"/>
          </a:xfrm>
          <a:prstGeom prst="rect">
            <a:avLst/>
          </a:prstGeom>
        </p:spPr>
        <p:txBody>
          <a:bodyPr/>
          <a:lstStyle/>
          <a:p>
            <a:endParaRPr lang="en-US" sz="2000" b="0" strike="noStrike" spc="-1" dirty="0">
              <a:latin typeface="Arial"/>
            </a:endParaRPr>
          </a:p>
        </p:txBody>
      </p:sp>
      <p:sp>
        <p:nvSpPr>
          <p:cNvPr id="638" name="TextShape 3"/>
          <p:cNvSpPr txBox="1"/>
          <p:nvPr/>
        </p:nvSpPr>
        <p:spPr>
          <a:xfrm>
            <a:off x="3884760" y="8685360"/>
            <a:ext cx="2971440" cy="458280"/>
          </a:xfrm>
          <a:prstGeom prst="rect">
            <a:avLst/>
          </a:prstGeom>
          <a:noFill/>
          <a:ln>
            <a:noFill/>
          </a:ln>
        </p:spPr>
        <p:txBody>
          <a:bodyPr anchor="b"/>
          <a:lstStyle/>
          <a:p>
            <a:pPr algn="r">
              <a:lnSpc>
                <a:spcPct val="100000"/>
              </a:lnSpc>
            </a:pPr>
            <a:fld id="{2C4D1348-6373-485D-A8B5-46217C707117}" type="slidenum">
              <a:rPr lang="en-US" sz="1200" b="0" strike="noStrike" spc="-1">
                <a:solidFill>
                  <a:srgbClr val="000000"/>
                </a:solidFill>
                <a:latin typeface="+mn-lt"/>
                <a:ea typeface="+mn-ea"/>
              </a:rPr>
              <a:pPr algn="r">
                <a:lnSpc>
                  <a:spcPct val="100000"/>
                </a:lnSpc>
              </a:pPr>
              <a:t>27</a:t>
            </a:fld>
            <a:endParaRPr lang="en-US" sz="1200" b="0" strike="noStrike" spc="-1">
              <a:latin typeface="Times New Roman"/>
            </a:endParaRPr>
          </a:p>
        </p:txBody>
      </p:sp>
    </p:spTree>
    <p:extLst>
      <p:ext uri="{BB962C8B-B14F-4D97-AF65-F5344CB8AC3E}">
        <p14:creationId xmlns="" xmlns:p14="http://schemas.microsoft.com/office/powerpoint/2010/main" val="882603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PlaceHolder 1"/>
          <p:cNvSpPr>
            <a:spLocks noGrp="1" noRot="1" noChangeAspect="1"/>
          </p:cNvSpPr>
          <p:nvPr>
            <p:ph type="sldImg"/>
          </p:nvPr>
        </p:nvSpPr>
        <p:spPr>
          <a:xfrm>
            <a:off x="685800" y="1143000"/>
            <a:ext cx="5486400" cy="3086100"/>
          </a:xfrm>
          <a:prstGeom prst="rect">
            <a:avLst/>
          </a:prstGeom>
        </p:spPr>
      </p:sp>
      <p:sp>
        <p:nvSpPr>
          <p:cNvPr id="637" name="PlaceHolder 2"/>
          <p:cNvSpPr>
            <a:spLocks noGrp="1"/>
          </p:cNvSpPr>
          <p:nvPr>
            <p:ph type="body"/>
          </p:nvPr>
        </p:nvSpPr>
        <p:spPr>
          <a:xfrm>
            <a:off x="685800" y="4400640"/>
            <a:ext cx="5486040" cy="3600000"/>
          </a:xfrm>
          <a:prstGeom prst="rect">
            <a:avLst/>
          </a:prstGeom>
        </p:spPr>
        <p:txBody>
          <a:bodyPr/>
          <a:lstStyle/>
          <a:p>
            <a:pPr algn="l"/>
            <a:r>
              <a:rPr lang="en-US" sz="2000" b="0" strike="noStrike" spc="-1" smtClean="0">
                <a:latin typeface="Arial"/>
              </a:rPr>
              <a:t>Les</a:t>
            </a:r>
            <a:r>
              <a:rPr lang="en-US" sz="2000" b="0" strike="noStrike" spc="-1" baseline="0" smtClean="0">
                <a:latin typeface="Arial"/>
              </a:rPr>
              <a:t> élèves ont le choix –selon ce qui est proposé dans les établissements – entre </a:t>
            </a:r>
            <a:r>
              <a:rPr lang="en-US" sz="2000" b="0" strike="noStrike" spc="-1" smtClean="0">
                <a:latin typeface="Arial"/>
              </a:rPr>
              <a:t>LLCE</a:t>
            </a:r>
            <a:r>
              <a:rPr lang="en-US" sz="2000" b="0" strike="noStrike" spc="-1" baseline="0" smtClean="0">
                <a:latin typeface="Arial"/>
              </a:rPr>
              <a:t> anglais, LLCE anglais monde contemporain, LLCE espagnol, LLCE allemand ou LLCE italien.  Ils ne peuvent prendre comme enseignements de spécialité </a:t>
            </a:r>
            <a:r>
              <a:rPr lang="en-US" sz="2000" b="0" u="sng" strike="noStrike" spc="-1" baseline="0" smtClean="0">
                <a:latin typeface="Arial"/>
              </a:rPr>
              <a:t> deux </a:t>
            </a:r>
            <a:r>
              <a:rPr lang="en-US" sz="2000" b="0" strike="noStrike" spc="-1" baseline="0" smtClean="0">
                <a:latin typeface="Arial"/>
              </a:rPr>
              <a:t>LLCE. </a:t>
            </a:r>
            <a:endParaRPr lang="en-US" sz="2000" b="0" strike="noStrike" spc="-1" dirty="0">
              <a:latin typeface="Arial"/>
            </a:endParaRPr>
          </a:p>
        </p:txBody>
      </p:sp>
      <p:sp>
        <p:nvSpPr>
          <p:cNvPr id="638" name="TextShape 3"/>
          <p:cNvSpPr txBox="1"/>
          <p:nvPr/>
        </p:nvSpPr>
        <p:spPr>
          <a:xfrm>
            <a:off x="3884760" y="8685360"/>
            <a:ext cx="2971440" cy="458280"/>
          </a:xfrm>
          <a:prstGeom prst="rect">
            <a:avLst/>
          </a:prstGeom>
          <a:noFill/>
          <a:ln>
            <a:noFill/>
          </a:ln>
        </p:spPr>
        <p:txBody>
          <a:bodyPr anchor="b"/>
          <a:lstStyle/>
          <a:p>
            <a:pPr algn="r">
              <a:lnSpc>
                <a:spcPct val="100000"/>
              </a:lnSpc>
            </a:pPr>
            <a:fld id="{2C4D1348-6373-485D-A8B5-46217C707117}" type="slidenum">
              <a:rPr lang="en-US" sz="1200" b="0" strike="noStrike" spc="-1">
                <a:solidFill>
                  <a:srgbClr val="000000"/>
                </a:solidFill>
                <a:latin typeface="+mn-lt"/>
                <a:ea typeface="+mn-ea"/>
              </a:rPr>
              <a:pPr algn="r">
                <a:lnSpc>
                  <a:spcPct val="100000"/>
                </a:lnSpc>
              </a:pPr>
              <a:t>28</a:t>
            </a:fld>
            <a:endParaRPr lang="en-US" sz="1200" b="0" strike="noStrike" spc="-1">
              <a:latin typeface="Times New Roman"/>
            </a:endParaRPr>
          </a:p>
        </p:txBody>
      </p:sp>
    </p:spTree>
    <p:extLst>
      <p:ext uri="{BB962C8B-B14F-4D97-AF65-F5344CB8AC3E}">
        <p14:creationId xmlns="" xmlns:p14="http://schemas.microsoft.com/office/powerpoint/2010/main" val="4223243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PlaceHolder 1"/>
          <p:cNvSpPr>
            <a:spLocks noGrp="1" noRot="1" noChangeAspect="1"/>
          </p:cNvSpPr>
          <p:nvPr>
            <p:ph type="sldImg"/>
          </p:nvPr>
        </p:nvSpPr>
        <p:spPr>
          <a:xfrm>
            <a:off x="685800" y="1143000"/>
            <a:ext cx="5486400" cy="3086100"/>
          </a:xfrm>
          <a:prstGeom prst="rect">
            <a:avLst/>
          </a:prstGeom>
        </p:spPr>
      </p:sp>
      <p:sp>
        <p:nvSpPr>
          <p:cNvPr id="637" name="PlaceHolder 2"/>
          <p:cNvSpPr>
            <a:spLocks noGrp="1"/>
          </p:cNvSpPr>
          <p:nvPr>
            <p:ph type="body"/>
          </p:nvPr>
        </p:nvSpPr>
        <p:spPr>
          <a:xfrm>
            <a:off x="685800" y="4400640"/>
            <a:ext cx="5486040" cy="36000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Pour l’instant le conseil régional finance l’achat de manuels mais pas celui des œuvres intégrales. Se renseigner auprès des collègues de français sur la marche à suivre ; consulter le ou la gestionnaire, le ou la prof doc, envisager des achats groupés pour que tout le monde ait la même édition.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Lecture : bien distinguer le programme obligatoire (de lecture mais pas seulement, </a:t>
            </a:r>
            <a:r>
              <a:rPr lang="fr-FR" sz="1200" dirty="0" err="1" smtClean="0">
                <a:effectLst/>
              </a:rPr>
              <a:t>cf</a:t>
            </a:r>
            <a:r>
              <a:rPr lang="fr-FR" sz="1200" dirty="0" smtClean="0">
                <a:effectLst/>
              </a:rPr>
              <a:t> œuvres filmiques) et les propositions complémentaires qui sont dans l’annexe.</a:t>
            </a:r>
          </a:p>
          <a:p>
            <a:endParaRPr lang="en-US" sz="1200" b="0" strike="noStrike" spc="-1" dirty="0" smtClean="0">
              <a:latin typeface="Arial"/>
            </a:endParaRPr>
          </a:p>
          <a:p>
            <a:r>
              <a:rPr lang="fr-FR" sz="1200" dirty="0" smtClean="0"/>
              <a:t>Les grandes orientations choisies :</a:t>
            </a:r>
          </a:p>
          <a:p>
            <a:pPr marL="342900" lvl="0" indent="-342900" algn="just">
              <a:buFont typeface="Arial" panose="020B0604020202020204" pitchFamily="34" charset="0"/>
              <a:buChar char="•"/>
            </a:pPr>
            <a:r>
              <a:rPr lang="fr-FR" sz="1200" b="1" dirty="0" smtClean="0"/>
              <a:t>l’ancrage culturel</a:t>
            </a:r>
            <a:r>
              <a:rPr lang="fr-FR" sz="1200" dirty="0" smtClean="0"/>
              <a:t> et l’insistance sur </a:t>
            </a:r>
            <a:r>
              <a:rPr lang="fr-FR" sz="1200" b="1" dirty="0" smtClean="0"/>
              <a:t>la non séparation entre langue et culture</a:t>
            </a:r>
            <a:r>
              <a:rPr lang="fr-FR" sz="1200" dirty="0" smtClean="0"/>
              <a:t>  </a:t>
            </a:r>
          </a:p>
          <a:p>
            <a:pPr marL="342900" lvl="0" indent="-342900" algn="just">
              <a:buFont typeface="Arial" panose="020B0604020202020204" pitchFamily="34" charset="0"/>
              <a:buChar char="•"/>
            </a:pPr>
            <a:r>
              <a:rPr lang="fr-FR" sz="1200" dirty="0" smtClean="0"/>
              <a:t>constituer des </a:t>
            </a:r>
            <a:r>
              <a:rPr lang="fr-FR" sz="1200" b="1" dirty="0" smtClean="0"/>
              <a:t>passerelles avec les autres langues</a:t>
            </a:r>
            <a:r>
              <a:rPr lang="fr-FR" sz="1200" dirty="0" smtClean="0"/>
              <a:t> de sorte que les professeurs des quatre langues puissent le cas échéant travailler en inter-langues de manière concertée </a:t>
            </a:r>
          </a:p>
          <a:p>
            <a:pPr marL="342900" lvl="0" indent="-342900" algn="just">
              <a:buFont typeface="Arial" panose="020B0604020202020204" pitchFamily="34" charset="0"/>
              <a:buChar char="•"/>
            </a:pPr>
            <a:r>
              <a:rPr lang="fr-FR" sz="1200" dirty="0" smtClean="0"/>
              <a:t>le </a:t>
            </a:r>
            <a:r>
              <a:rPr lang="fr-FR" sz="1200" b="1" dirty="0" smtClean="0"/>
              <a:t>travail </a:t>
            </a:r>
            <a:r>
              <a:rPr lang="fr-FR" sz="1200" b="1" i="1" dirty="0" smtClean="0"/>
              <a:t>de</a:t>
            </a:r>
            <a:r>
              <a:rPr lang="fr-FR" sz="1200" b="1" dirty="0" smtClean="0"/>
              <a:t> la langue et </a:t>
            </a:r>
            <a:r>
              <a:rPr lang="fr-FR" sz="1200" b="1" i="1" dirty="0" smtClean="0"/>
              <a:t>sur</a:t>
            </a:r>
            <a:r>
              <a:rPr lang="fr-FR" sz="1200" b="1" dirty="0" smtClean="0"/>
              <a:t> la langue</a:t>
            </a:r>
            <a:r>
              <a:rPr lang="fr-FR" sz="1200" dirty="0" smtClean="0"/>
              <a:t> en mode intégratif, c’est-à-dire étroitement corrélé avec des objets culturels </a:t>
            </a:r>
          </a:p>
          <a:p>
            <a:pPr marL="342900" lvl="0" indent="-342900" algn="just">
              <a:buFont typeface="Arial" panose="020B0604020202020204" pitchFamily="34" charset="0"/>
              <a:buChar char="•"/>
            </a:pPr>
            <a:r>
              <a:rPr lang="fr-FR" sz="1200" b="1" dirty="0" smtClean="0"/>
              <a:t>l’apprentissage du lexique </a:t>
            </a:r>
            <a:r>
              <a:rPr lang="fr-FR" sz="1200" dirty="0" smtClean="0"/>
              <a:t>doit de même être envisagé dans une corrélation étroite avec la lecture suivie d’œuvres </a:t>
            </a:r>
          </a:p>
          <a:p>
            <a:pPr marL="342900" lvl="0" indent="-342900" algn="just">
              <a:buFont typeface="Arial" panose="020B0604020202020204" pitchFamily="34" charset="0"/>
              <a:buChar char="•"/>
            </a:pPr>
            <a:r>
              <a:rPr lang="fr-FR" sz="1200" dirty="0" smtClean="0"/>
              <a:t>ne pas perdre de vue l’intérêt général de tout élève </a:t>
            </a:r>
            <a:r>
              <a:rPr lang="fr-FR" sz="1200" dirty="0" smtClean="0">
                <a:latin typeface="Times New Roman"/>
                <a:cs typeface="Times New Roman"/>
              </a:rPr>
              <a:t>→</a:t>
            </a:r>
            <a:r>
              <a:rPr lang="fr-FR" sz="1200" dirty="0" smtClean="0"/>
              <a:t> </a:t>
            </a:r>
            <a:r>
              <a:rPr lang="fr-FR" sz="1200" b="1" dirty="0" smtClean="0"/>
              <a:t>inclure d’autres types d’expression que la seule littérature</a:t>
            </a:r>
            <a:r>
              <a:rPr lang="fr-FR" sz="1200" dirty="0" smtClean="0"/>
              <a:t> et à </a:t>
            </a:r>
            <a:r>
              <a:rPr lang="fr-FR" sz="1200" b="1" dirty="0" smtClean="0"/>
              <a:t>privilégier un travail sur d’autres types de discours</a:t>
            </a:r>
            <a:r>
              <a:rPr lang="fr-FR" sz="1200" dirty="0" smtClean="0"/>
              <a:t> </a:t>
            </a:r>
            <a:r>
              <a:rPr lang="fr-FR" sz="1200" dirty="0" smtClean="0">
                <a:latin typeface="Times New Roman"/>
                <a:cs typeface="Times New Roman"/>
              </a:rPr>
              <a:t>→</a:t>
            </a:r>
            <a:r>
              <a:rPr lang="fr-FR" sz="1200" dirty="0" smtClean="0"/>
              <a:t> </a:t>
            </a:r>
            <a:r>
              <a:rPr lang="fr-FR" sz="1200" b="1" dirty="0" smtClean="0"/>
              <a:t>montrer que</a:t>
            </a:r>
            <a:r>
              <a:rPr lang="fr-FR" sz="1200" dirty="0" smtClean="0"/>
              <a:t> les langues vivantes en constituent </a:t>
            </a:r>
            <a:r>
              <a:rPr lang="fr-FR" sz="1200" b="1" dirty="0" smtClean="0"/>
              <a:t>une discipline à part entière qui met en perspective et problématise, qu’elles ont un pouvoir formateur, intellectuel et humain</a:t>
            </a:r>
            <a:r>
              <a:rPr lang="fr-FR" sz="1200" dirty="0" smtClean="0"/>
              <a:t>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smtClean="0">
                <a:solidFill>
                  <a:schemeClr val="tx1"/>
                </a:solidFill>
                <a:effectLst/>
                <a:latin typeface="+mn-lt"/>
                <a:ea typeface="+mn-ea"/>
                <a:cs typeface="+mn-cs"/>
              </a:rPr>
              <a:t>Recherche un </a:t>
            </a:r>
            <a:r>
              <a:rPr lang="fr-FR" sz="1200" b="1" kern="1200" dirty="0" smtClean="0">
                <a:solidFill>
                  <a:schemeClr val="tx1"/>
                </a:solidFill>
                <a:effectLst/>
                <a:latin typeface="+mn-lt"/>
                <a:ea typeface="+mn-ea"/>
                <a:cs typeface="+mn-cs"/>
              </a:rPr>
              <a:t>équilibre entre littérature et civilisation</a:t>
            </a:r>
            <a:r>
              <a:rPr lang="fr-FR" sz="1200" kern="1200" dirty="0" smtClean="0">
                <a:solidFill>
                  <a:schemeClr val="tx1"/>
                </a:solidFill>
                <a:effectLst/>
                <a:latin typeface="+mn-lt"/>
                <a:ea typeface="+mn-ea"/>
                <a:cs typeface="+mn-cs"/>
              </a:rPr>
              <a:t> </a:t>
            </a:r>
          </a:p>
          <a:p>
            <a:endParaRPr lang="en-US" sz="1200" b="0" strike="noStrike" spc="-1" dirty="0">
              <a:latin typeface="Arial"/>
            </a:endParaRPr>
          </a:p>
        </p:txBody>
      </p:sp>
      <p:sp>
        <p:nvSpPr>
          <p:cNvPr id="638" name="TextShape 3"/>
          <p:cNvSpPr txBox="1"/>
          <p:nvPr/>
        </p:nvSpPr>
        <p:spPr>
          <a:xfrm>
            <a:off x="3884760" y="8685360"/>
            <a:ext cx="2971440" cy="458280"/>
          </a:xfrm>
          <a:prstGeom prst="rect">
            <a:avLst/>
          </a:prstGeom>
          <a:noFill/>
          <a:ln>
            <a:noFill/>
          </a:ln>
        </p:spPr>
        <p:txBody>
          <a:bodyPr anchor="b"/>
          <a:lstStyle/>
          <a:p>
            <a:pPr algn="r">
              <a:lnSpc>
                <a:spcPct val="100000"/>
              </a:lnSpc>
            </a:pPr>
            <a:fld id="{2C4D1348-6373-485D-A8B5-46217C707117}" type="slidenum">
              <a:rPr lang="en-US" sz="1200" b="0" strike="noStrike" spc="-1">
                <a:solidFill>
                  <a:srgbClr val="000000"/>
                </a:solidFill>
                <a:latin typeface="+mn-lt"/>
                <a:ea typeface="+mn-ea"/>
              </a:rPr>
              <a:pPr algn="r">
                <a:lnSpc>
                  <a:spcPct val="100000"/>
                </a:lnSpc>
              </a:pPr>
              <a:t>29</a:t>
            </a:fld>
            <a:endParaRPr lang="en-US" sz="1200" b="0" strike="noStrike" spc="-1">
              <a:latin typeface="Times New Roman"/>
            </a:endParaRPr>
          </a:p>
        </p:txBody>
      </p:sp>
    </p:spTree>
    <p:extLst>
      <p:ext uri="{BB962C8B-B14F-4D97-AF65-F5344CB8AC3E}">
        <p14:creationId xmlns="" xmlns:p14="http://schemas.microsoft.com/office/powerpoint/2010/main" val="118933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ceHolder 1"/>
          <p:cNvSpPr>
            <a:spLocks noGrp="1" noRot="1" noChangeAspect="1"/>
          </p:cNvSpPr>
          <p:nvPr>
            <p:ph type="sldImg"/>
          </p:nvPr>
        </p:nvSpPr>
        <p:spPr>
          <a:xfrm>
            <a:off x="685800" y="1143000"/>
            <a:ext cx="5486400" cy="3086100"/>
          </a:xfrm>
          <a:prstGeom prst="rect">
            <a:avLst/>
          </a:prstGeom>
        </p:spPr>
      </p:sp>
      <p:sp>
        <p:nvSpPr>
          <p:cNvPr id="559"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r>
              <a:rPr lang="fr-FR" sz="1200" b="0" strike="noStrike" spc="-1" noProof="0" dirty="0" smtClean="0">
                <a:latin typeface="Arial"/>
              </a:rPr>
              <a:t>Les élèves ne peuvent choisir qu’une seule langue en enseignement de spécialité LLCE même si plusieurs langues vivantes sont proposées dans l’établissement.</a:t>
            </a:r>
          </a:p>
          <a:p>
            <a:pPr marL="216000" indent="-216000">
              <a:lnSpc>
                <a:spcPct val="100000"/>
              </a:lnSpc>
            </a:pPr>
            <a:endParaRPr lang="fr-FR" sz="1200" b="0" strike="noStrike" spc="-1" noProof="0" dirty="0" smtClean="0">
              <a:latin typeface="Arial"/>
            </a:endParaRPr>
          </a:p>
          <a:p>
            <a:pPr>
              <a:lnSpc>
                <a:spcPct val="100000"/>
              </a:lnSpc>
            </a:pPr>
            <a:r>
              <a:rPr lang="fr-FR" sz="1200" b="0" strike="noStrike" spc="-1" noProof="0" dirty="0" smtClean="0">
                <a:solidFill>
                  <a:srgbClr val="000000"/>
                </a:solidFill>
                <a:latin typeface="+mn-lt"/>
                <a:ea typeface="+mn-ea"/>
              </a:rPr>
              <a:t>Les trois composantes langue, littérature et culture sont étroitement liées.</a:t>
            </a:r>
            <a:endParaRPr lang="fr-FR" sz="1200" b="0" strike="noStrike" spc="-1" noProof="0" dirty="0" smtClean="0">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strike="noStrike" spc="-1" noProof="0" dirty="0" smtClean="0">
                <a:solidFill>
                  <a:srgbClr val="000000"/>
                </a:solidFill>
                <a:latin typeface="+mn-lt"/>
                <a:ea typeface="+mn-ea"/>
              </a:rPr>
              <a:t>Solution idéale: un même professeur assure l’intégralité de cet enseignement en première ou en terminale. </a:t>
            </a:r>
            <a:r>
              <a:rPr lang="fr-FR" sz="1200" b="0" strike="noStrike" spc="-1" dirty="0" smtClean="0">
                <a:solidFill>
                  <a:srgbClr val="000000"/>
                </a:solidFill>
                <a:latin typeface="Calibri"/>
              </a:rPr>
              <a:t>La répartition </a:t>
            </a:r>
            <a:r>
              <a:rPr lang="fr-FR" sz="1200" b="0" strike="noStrike" spc="-1" dirty="0" smtClean="0">
                <a:latin typeface="Calibri"/>
              </a:rPr>
              <a:t>entre plusieurs enseignant(e)s</a:t>
            </a:r>
            <a:r>
              <a:rPr lang="fr-FR" spc="-1" dirty="0" smtClean="0">
                <a:latin typeface="Calibri"/>
              </a:rPr>
              <a:t> </a:t>
            </a:r>
            <a:r>
              <a:rPr lang="fr-FR" spc="-1" dirty="0" smtClean="0">
                <a:solidFill>
                  <a:srgbClr val="000000"/>
                </a:solidFill>
                <a:latin typeface="Calibri"/>
              </a:rPr>
              <a:t>n’est pas impossible mais </a:t>
            </a:r>
            <a:r>
              <a:rPr lang="fr-FR" b="1" spc="-1" dirty="0" smtClean="0">
                <a:solidFill>
                  <a:srgbClr val="000000"/>
                </a:solidFill>
                <a:latin typeface="Calibri"/>
              </a:rPr>
              <a:t>pas idéale</a:t>
            </a:r>
            <a:r>
              <a:rPr lang="fr-FR" spc="-1" dirty="0" smtClean="0">
                <a:solidFill>
                  <a:srgbClr val="000000"/>
                </a:solidFill>
                <a:latin typeface="Calibri"/>
              </a:rPr>
              <a:t>.</a:t>
            </a:r>
            <a:endParaRPr lang="fr-FR" sz="1200" b="0" strike="noStrike" spc="-1" dirty="0" smtClean="0">
              <a:latin typeface="+mn-lt"/>
            </a:endParaRPr>
          </a:p>
          <a:p>
            <a:pPr>
              <a:lnSpc>
                <a:spcPct val="100000"/>
              </a:lnSpc>
            </a:pPr>
            <a:endParaRPr lang="fr-FR" sz="1200" b="0" strike="noStrike" spc="-1" noProof="0" dirty="0" smtClean="0">
              <a:latin typeface="Arial"/>
            </a:endParaRPr>
          </a:p>
          <a:p>
            <a:pPr>
              <a:lnSpc>
                <a:spcPct val="100000"/>
              </a:lnSpc>
            </a:pPr>
            <a:r>
              <a:rPr lang="fr-FR" sz="1200" b="0" strike="noStrike" spc="-1" noProof="0" dirty="0" smtClean="0">
                <a:solidFill>
                  <a:srgbClr val="000000"/>
                </a:solidFill>
                <a:latin typeface="+mn-lt"/>
                <a:ea typeface="+mn-ea"/>
              </a:rPr>
              <a:t>Si répartition entre deux professeurs sur un même niveau, il convient de s’assurer que langue, littérature et culture sont bien associées par chacun d’entre eux et proscrire toute organisation qui amènerait à scinder les trois composantes de cet enseignement. </a:t>
            </a:r>
            <a:endParaRPr lang="fr-FR" sz="1200" b="0" strike="noStrike" spc="-1" noProof="0" dirty="0" smtClean="0">
              <a:latin typeface="Arial"/>
            </a:endParaRPr>
          </a:p>
          <a:p>
            <a:pPr>
              <a:lnSpc>
                <a:spcPct val="100000"/>
              </a:lnSpc>
            </a:pPr>
            <a:endParaRPr lang="fr-FR" sz="1200" b="0" strike="noStrike" spc="-1" noProof="0" dirty="0" smtClean="0">
              <a:latin typeface="Arial"/>
            </a:endParaRPr>
          </a:p>
          <a:p>
            <a:pPr>
              <a:lnSpc>
                <a:spcPct val="100000"/>
              </a:lnSpc>
            </a:pPr>
            <a:r>
              <a:rPr lang="fr-FR" sz="1200" b="0" strike="noStrike" spc="-1" noProof="0" dirty="0" smtClean="0">
                <a:solidFill>
                  <a:srgbClr val="000000"/>
                </a:solidFill>
                <a:latin typeface="+mn-lt"/>
                <a:ea typeface="+mn-ea"/>
              </a:rPr>
              <a:t>Travail d’harmonisation indispensable entre les professeurs qui se répartiraient LLCE sur un même niveau.  </a:t>
            </a:r>
            <a:endParaRPr lang="fr-FR" sz="1200" b="0" strike="noStrike" spc="-1" noProof="0" dirty="0" smtClean="0">
              <a:latin typeface="Arial"/>
            </a:endParaRPr>
          </a:p>
          <a:p>
            <a:pPr>
              <a:lnSpc>
                <a:spcPct val="100000"/>
              </a:lnSpc>
            </a:pPr>
            <a:r>
              <a:rPr lang="fr-FR" sz="1200" b="0" strike="noStrike" spc="-1" noProof="0" dirty="0" smtClean="0">
                <a:solidFill>
                  <a:srgbClr val="000000"/>
                </a:solidFill>
                <a:latin typeface="+mn-lt"/>
                <a:ea typeface="+mn-ea"/>
              </a:rPr>
              <a:t>Travail de concertation indispensable entres les professeurs du tronc commun et de LLCE.</a:t>
            </a:r>
            <a:endParaRPr lang="fr-FR" sz="1200" b="0" strike="noStrike" spc="-1" noProof="0" dirty="0">
              <a:latin typeface="Arial"/>
            </a:endParaRPr>
          </a:p>
        </p:txBody>
      </p:sp>
      <p:sp>
        <p:nvSpPr>
          <p:cNvPr id="560" name="TextShape 3"/>
          <p:cNvSpPr txBox="1"/>
          <p:nvPr/>
        </p:nvSpPr>
        <p:spPr>
          <a:xfrm>
            <a:off x="3884760" y="8685360"/>
            <a:ext cx="2971440" cy="458280"/>
          </a:xfrm>
          <a:prstGeom prst="rect">
            <a:avLst/>
          </a:prstGeom>
          <a:noFill/>
          <a:ln>
            <a:noFill/>
          </a:ln>
        </p:spPr>
        <p:txBody>
          <a:bodyPr anchor="b"/>
          <a:lstStyle/>
          <a:p>
            <a:pPr algn="r">
              <a:lnSpc>
                <a:spcPct val="100000"/>
              </a:lnSpc>
            </a:pPr>
            <a:fld id="{4FF52B1B-C1A2-400A-B978-4963D9957A25}" type="slidenum">
              <a:rPr lang="en-US" sz="1200" b="0" strike="noStrike" spc="-1">
                <a:solidFill>
                  <a:srgbClr val="000000"/>
                </a:solidFill>
                <a:latin typeface="+mn-lt"/>
                <a:ea typeface="+mn-ea"/>
              </a:rPr>
              <a:pPr algn="r">
                <a:lnSpc>
                  <a:spcPct val="100000"/>
                </a:lnSpc>
              </a:pPr>
              <a:t>3</a:t>
            </a:fld>
            <a:endParaRPr lang="en-US" sz="1200" b="0" strike="noStrike" spc="-1">
              <a:latin typeface="Times New Roman"/>
            </a:endParaRPr>
          </a:p>
        </p:txBody>
      </p:sp>
    </p:spTree>
    <p:extLst>
      <p:ext uri="{BB962C8B-B14F-4D97-AF65-F5344CB8AC3E}">
        <p14:creationId xmlns="" xmlns:p14="http://schemas.microsoft.com/office/powerpoint/2010/main" val="1863165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PlaceHolder 1"/>
          <p:cNvSpPr>
            <a:spLocks noGrp="1" noRot="1" noChangeAspect="1"/>
          </p:cNvSpPr>
          <p:nvPr>
            <p:ph type="sldImg"/>
          </p:nvPr>
        </p:nvSpPr>
        <p:spPr>
          <a:xfrm>
            <a:off x="685800" y="1143000"/>
            <a:ext cx="5486400" cy="3086100"/>
          </a:xfrm>
          <a:prstGeom prst="rect">
            <a:avLst/>
          </a:prstGeom>
        </p:spPr>
      </p:sp>
      <p:sp>
        <p:nvSpPr>
          <p:cNvPr id="637" name="PlaceHolder 2"/>
          <p:cNvSpPr>
            <a:spLocks noGrp="1"/>
          </p:cNvSpPr>
          <p:nvPr>
            <p:ph type="body"/>
          </p:nvPr>
        </p:nvSpPr>
        <p:spPr>
          <a:xfrm>
            <a:off x="685800" y="4400640"/>
            <a:ext cx="5486040" cy="36000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Les thématiques sont obligatoires mais les axes d’étude </a:t>
            </a:r>
            <a:r>
              <a:rPr lang="fr-FR" sz="1200" u="sng" dirty="0" smtClean="0">
                <a:effectLst/>
              </a:rPr>
              <a:t>de LLCE </a:t>
            </a:r>
            <a:r>
              <a:rPr lang="fr-FR" sz="1200" dirty="0" smtClean="0">
                <a:effectLst/>
              </a:rPr>
              <a:t>ne sont que des propositions.</a:t>
            </a:r>
          </a:p>
          <a:p>
            <a:endParaRPr lang="en-US" sz="1200" b="0" strike="noStrike" spc="-1" dirty="0">
              <a:latin typeface="Arial"/>
            </a:endParaRPr>
          </a:p>
        </p:txBody>
      </p:sp>
      <p:sp>
        <p:nvSpPr>
          <p:cNvPr id="638" name="TextShape 3"/>
          <p:cNvSpPr txBox="1"/>
          <p:nvPr/>
        </p:nvSpPr>
        <p:spPr>
          <a:xfrm>
            <a:off x="3884760" y="8685360"/>
            <a:ext cx="2971440" cy="458280"/>
          </a:xfrm>
          <a:prstGeom prst="rect">
            <a:avLst/>
          </a:prstGeom>
          <a:noFill/>
          <a:ln>
            <a:noFill/>
          </a:ln>
        </p:spPr>
        <p:txBody>
          <a:bodyPr anchor="b"/>
          <a:lstStyle/>
          <a:p>
            <a:pPr algn="r">
              <a:lnSpc>
                <a:spcPct val="100000"/>
              </a:lnSpc>
            </a:pPr>
            <a:fld id="{2C4D1348-6373-485D-A8B5-46217C707117}" type="slidenum">
              <a:rPr lang="en-US" sz="1200" b="0" strike="noStrike" spc="-1">
                <a:solidFill>
                  <a:srgbClr val="000000"/>
                </a:solidFill>
                <a:latin typeface="+mn-lt"/>
                <a:ea typeface="+mn-ea"/>
              </a:rPr>
              <a:pPr algn="r">
                <a:lnSpc>
                  <a:spcPct val="100000"/>
                </a:lnSpc>
              </a:pPr>
              <a:t>30</a:t>
            </a:fld>
            <a:endParaRPr lang="en-US" sz="1200" b="0" strike="noStrike" spc="-1">
              <a:latin typeface="Times New Roman"/>
            </a:endParaRPr>
          </a:p>
        </p:txBody>
      </p:sp>
    </p:spTree>
    <p:extLst>
      <p:ext uri="{BB962C8B-B14F-4D97-AF65-F5344CB8AC3E}">
        <p14:creationId xmlns="" xmlns:p14="http://schemas.microsoft.com/office/powerpoint/2010/main" val="2938104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PlaceHolder 1"/>
          <p:cNvSpPr>
            <a:spLocks noGrp="1" noRot="1" noChangeAspect="1"/>
          </p:cNvSpPr>
          <p:nvPr>
            <p:ph type="sldImg"/>
          </p:nvPr>
        </p:nvSpPr>
        <p:spPr>
          <a:xfrm>
            <a:off x="685800" y="1143000"/>
            <a:ext cx="5486400" cy="3086100"/>
          </a:xfrm>
          <a:prstGeom prst="rect">
            <a:avLst/>
          </a:prstGeom>
        </p:spPr>
      </p:sp>
      <p:sp>
        <p:nvSpPr>
          <p:cNvPr id="637" name="PlaceHolder 2"/>
          <p:cNvSpPr>
            <a:spLocks noGrp="1"/>
          </p:cNvSpPr>
          <p:nvPr>
            <p:ph type="body"/>
          </p:nvPr>
        </p:nvSpPr>
        <p:spPr>
          <a:xfrm>
            <a:off x="685800" y="4400640"/>
            <a:ext cx="5486040" cy="36000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rPr>
              <a:t>Dans un souci de cohérence, il faudra échanger avec ses collègues car dans un même groupe du tronc commun, on aura des élèves qui ont également choisi spécialité LLCE. </a:t>
            </a:r>
          </a:p>
          <a:p>
            <a:endParaRPr lang="en-US" sz="1200" b="0" strike="noStrike" spc="-1" dirty="0">
              <a:latin typeface="Arial"/>
            </a:endParaRPr>
          </a:p>
        </p:txBody>
      </p:sp>
      <p:sp>
        <p:nvSpPr>
          <p:cNvPr id="638" name="TextShape 3"/>
          <p:cNvSpPr txBox="1"/>
          <p:nvPr/>
        </p:nvSpPr>
        <p:spPr>
          <a:xfrm>
            <a:off x="3884760" y="8685360"/>
            <a:ext cx="2971440" cy="458280"/>
          </a:xfrm>
          <a:prstGeom prst="rect">
            <a:avLst/>
          </a:prstGeom>
          <a:noFill/>
          <a:ln>
            <a:noFill/>
          </a:ln>
        </p:spPr>
        <p:txBody>
          <a:bodyPr anchor="b"/>
          <a:lstStyle/>
          <a:p>
            <a:pPr algn="r">
              <a:lnSpc>
                <a:spcPct val="100000"/>
              </a:lnSpc>
            </a:pPr>
            <a:fld id="{2C4D1348-6373-485D-A8B5-46217C707117}" type="slidenum">
              <a:rPr lang="en-US" sz="1200" b="0" strike="noStrike" spc="-1">
                <a:solidFill>
                  <a:srgbClr val="000000"/>
                </a:solidFill>
                <a:latin typeface="+mn-lt"/>
                <a:ea typeface="+mn-ea"/>
              </a:rPr>
              <a:pPr algn="r">
                <a:lnSpc>
                  <a:spcPct val="100000"/>
                </a:lnSpc>
              </a:pPr>
              <a:t>31</a:t>
            </a:fld>
            <a:endParaRPr lang="en-US" sz="1200" b="0" strike="noStrike" spc="-1">
              <a:latin typeface="Times New Roman"/>
            </a:endParaRPr>
          </a:p>
        </p:txBody>
      </p:sp>
    </p:spTree>
    <p:extLst>
      <p:ext uri="{BB962C8B-B14F-4D97-AF65-F5344CB8AC3E}">
        <p14:creationId xmlns="" xmlns:p14="http://schemas.microsoft.com/office/powerpoint/2010/main" val="1570001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PlaceHolder 1"/>
          <p:cNvSpPr>
            <a:spLocks noGrp="1" noRot="1" noChangeAspect="1"/>
          </p:cNvSpPr>
          <p:nvPr>
            <p:ph type="sldImg"/>
          </p:nvPr>
        </p:nvSpPr>
        <p:spPr>
          <a:xfrm>
            <a:off x="685800" y="1143000"/>
            <a:ext cx="5486400" cy="3086100"/>
          </a:xfrm>
          <a:prstGeom prst="rect">
            <a:avLst/>
          </a:prstGeom>
        </p:spPr>
      </p:sp>
      <p:sp>
        <p:nvSpPr>
          <p:cNvPr id="643" name="PlaceHolder 2"/>
          <p:cNvSpPr>
            <a:spLocks noGrp="1"/>
          </p:cNvSpPr>
          <p:nvPr>
            <p:ph type="body"/>
          </p:nvPr>
        </p:nvSpPr>
        <p:spPr>
          <a:xfrm>
            <a:off x="685800" y="4400640"/>
            <a:ext cx="5486040" cy="3600000"/>
          </a:xfrm>
          <a:prstGeom prst="rect">
            <a:avLst/>
          </a:prstGeom>
        </p:spPr>
        <p:txBody>
          <a:bodyPr/>
          <a:lstStyle/>
          <a:p>
            <a:endParaRPr lang="en-US" sz="2000" b="0" strike="noStrike" spc="-1" dirty="0">
              <a:latin typeface="Arial"/>
            </a:endParaRPr>
          </a:p>
        </p:txBody>
      </p:sp>
      <p:sp>
        <p:nvSpPr>
          <p:cNvPr id="644" name="TextShape 3"/>
          <p:cNvSpPr txBox="1"/>
          <p:nvPr/>
        </p:nvSpPr>
        <p:spPr>
          <a:xfrm>
            <a:off x="3884760" y="8685360"/>
            <a:ext cx="2971440" cy="458280"/>
          </a:xfrm>
          <a:prstGeom prst="rect">
            <a:avLst/>
          </a:prstGeom>
          <a:noFill/>
          <a:ln>
            <a:noFill/>
          </a:ln>
        </p:spPr>
        <p:txBody>
          <a:bodyPr anchor="b"/>
          <a:lstStyle/>
          <a:p>
            <a:pPr algn="r">
              <a:lnSpc>
                <a:spcPct val="100000"/>
              </a:lnSpc>
            </a:pPr>
            <a:fld id="{84B71C7F-10E4-48C7-981A-8C2CBD9F519B}" type="slidenum">
              <a:rPr lang="en-US" sz="1200" b="0" strike="noStrike" spc="-1">
                <a:solidFill>
                  <a:srgbClr val="000000"/>
                </a:solidFill>
                <a:latin typeface="+mn-lt"/>
                <a:ea typeface="+mn-ea"/>
              </a:rPr>
              <a:pPr algn="r">
                <a:lnSpc>
                  <a:spcPct val="100000"/>
                </a:lnSpc>
              </a:pPr>
              <a:t>32</a:t>
            </a:fld>
            <a:endParaRPr lang="en-US" sz="1200" b="0" strike="noStrike" spc="-1">
              <a:latin typeface="Times New Roman"/>
            </a:endParaRPr>
          </a:p>
        </p:txBody>
      </p:sp>
    </p:spTree>
    <p:extLst>
      <p:ext uri="{BB962C8B-B14F-4D97-AF65-F5344CB8AC3E}">
        <p14:creationId xmlns="" xmlns:p14="http://schemas.microsoft.com/office/powerpoint/2010/main" val="1743260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PlaceHolder 1"/>
          <p:cNvSpPr>
            <a:spLocks noGrp="1" noRot="1" noChangeAspect="1"/>
          </p:cNvSpPr>
          <p:nvPr>
            <p:ph type="sldImg"/>
          </p:nvPr>
        </p:nvSpPr>
        <p:spPr>
          <a:xfrm>
            <a:off x="685800" y="1143000"/>
            <a:ext cx="5486400" cy="3086100"/>
          </a:xfrm>
          <a:prstGeom prst="rect">
            <a:avLst/>
          </a:prstGeom>
        </p:spPr>
      </p:sp>
      <p:sp>
        <p:nvSpPr>
          <p:cNvPr id="646" name="PlaceHolder 2"/>
          <p:cNvSpPr>
            <a:spLocks noGrp="1"/>
          </p:cNvSpPr>
          <p:nvPr>
            <p:ph type="body"/>
          </p:nvPr>
        </p:nvSpPr>
        <p:spPr>
          <a:xfrm>
            <a:off x="685800" y="4400640"/>
            <a:ext cx="5486040" cy="3600000"/>
          </a:xfrm>
          <a:prstGeom prst="rect">
            <a:avLst/>
          </a:prstGeom>
        </p:spPr>
        <p:txBody>
          <a:bodyPr/>
          <a:lstStyle/>
          <a:p>
            <a:endParaRPr lang="en-US" sz="2000" b="0" strike="noStrike" spc="-1" dirty="0">
              <a:latin typeface="Arial"/>
            </a:endParaRPr>
          </a:p>
        </p:txBody>
      </p:sp>
      <p:sp>
        <p:nvSpPr>
          <p:cNvPr id="647" name="TextShape 3"/>
          <p:cNvSpPr txBox="1"/>
          <p:nvPr/>
        </p:nvSpPr>
        <p:spPr>
          <a:xfrm>
            <a:off x="3884760" y="8685360"/>
            <a:ext cx="2971440" cy="458280"/>
          </a:xfrm>
          <a:prstGeom prst="rect">
            <a:avLst/>
          </a:prstGeom>
          <a:noFill/>
          <a:ln>
            <a:noFill/>
          </a:ln>
        </p:spPr>
        <p:txBody>
          <a:bodyPr anchor="b"/>
          <a:lstStyle/>
          <a:p>
            <a:pPr algn="r">
              <a:lnSpc>
                <a:spcPct val="100000"/>
              </a:lnSpc>
            </a:pPr>
            <a:fld id="{FE23796F-04D8-4077-BA6F-36F59D37C2B9}" type="slidenum">
              <a:rPr lang="en-US" sz="1200" b="0" strike="noStrike" spc="-1">
                <a:solidFill>
                  <a:srgbClr val="000000"/>
                </a:solidFill>
                <a:latin typeface="+mn-lt"/>
                <a:ea typeface="+mn-ea"/>
              </a:rPr>
              <a:pPr algn="r">
                <a:lnSpc>
                  <a:spcPct val="100000"/>
                </a:lnSpc>
              </a:pPr>
              <a:t>33</a:t>
            </a:fld>
            <a:endParaRPr lang="en-US" sz="1200" b="0" strike="noStrike" spc="-1">
              <a:latin typeface="Times New Roman"/>
            </a:endParaRPr>
          </a:p>
        </p:txBody>
      </p:sp>
    </p:spTree>
    <p:extLst>
      <p:ext uri="{BB962C8B-B14F-4D97-AF65-F5344CB8AC3E}">
        <p14:creationId xmlns="" xmlns:p14="http://schemas.microsoft.com/office/powerpoint/2010/main" val="2555740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PlaceHolder 1"/>
          <p:cNvSpPr>
            <a:spLocks noGrp="1" noRot="1" noChangeAspect="1"/>
          </p:cNvSpPr>
          <p:nvPr>
            <p:ph type="sldImg"/>
          </p:nvPr>
        </p:nvSpPr>
        <p:spPr>
          <a:xfrm>
            <a:off x="685800" y="1143000"/>
            <a:ext cx="5486400" cy="3086100"/>
          </a:xfrm>
          <a:prstGeom prst="rect">
            <a:avLst/>
          </a:prstGeom>
        </p:spPr>
      </p:sp>
      <p:sp>
        <p:nvSpPr>
          <p:cNvPr id="646" name="PlaceHolder 2"/>
          <p:cNvSpPr>
            <a:spLocks noGrp="1"/>
          </p:cNvSpPr>
          <p:nvPr>
            <p:ph type="body"/>
          </p:nvPr>
        </p:nvSpPr>
        <p:spPr>
          <a:xfrm>
            <a:off x="685800" y="4400640"/>
            <a:ext cx="5486040" cy="3600000"/>
          </a:xfrm>
          <a:prstGeom prst="rect">
            <a:avLst/>
          </a:prstGeom>
        </p:spPr>
        <p:txBody>
          <a:bodyPr/>
          <a:lstStyle/>
          <a:p>
            <a:endParaRPr lang="en-US" sz="2000" b="0" strike="noStrike" spc="-1" dirty="0">
              <a:latin typeface="Arial"/>
            </a:endParaRPr>
          </a:p>
        </p:txBody>
      </p:sp>
      <p:sp>
        <p:nvSpPr>
          <p:cNvPr id="647" name="TextShape 3"/>
          <p:cNvSpPr txBox="1"/>
          <p:nvPr/>
        </p:nvSpPr>
        <p:spPr>
          <a:xfrm>
            <a:off x="3884760" y="8685360"/>
            <a:ext cx="2971440" cy="458280"/>
          </a:xfrm>
          <a:prstGeom prst="rect">
            <a:avLst/>
          </a:prstGeom>
          <a:noFill/>
          <a:ln>
            <a:noFill/>
          </a:ln>
        </p:spPr>
        <p:txBody>
          <a:bodyPr anchor="b"/>
          <a:lstStyle/>
          <a:p>
            <a:pPr algn="r">
              <a:lnSpc>
                <a:spcPct val="100000"/>
              </a:lnSpc>
            </a:pPr>
            <a:fld id="{FE23796F-04D8-4077-BA6F-36F59D37C2B9}" type="slidenum">
              <a:rPr lang="en-US" sz="1200" b="0" strike="noStrike" spc="-1">
                <a:solidFill>
                  <a:srgbClr val="000000"/>
                </a:solidFill>
                <a:latin typeface="+mn-lt"/>
                <a:ea typeface="+mn-ea"/>
              </a:rPr>
              <a:pPr algn="r">
                <a:lnSpc>
                  <a:spcPct val="100000"/>
                </a:lnSpc>
              </a:pPr>
              <a:t>34</a:t>
            </a:fld>
            <a:endParaRPr lang="en-US" sz="1200" b="0" strike="noStrike" spc="-1">
              <a:latin typeface="Times New Roman"/>
            </a:endParaRPr>
          </a:p>
        </p:txBody>
      </p:sp>
    </p:spTree>
    <p:extLst>
      <p:ext uri="{BB962C8B-B14F-4D97-AF65-F5344CB8AC3E}">
        <p14:creationId xmlns="" xmlns:p14="http://schemas.microsoft.com/office/powerpoint/2010/main" val="702752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PlaceHolder 1"/>
          <p:cNvSpPr>
            <a:spLocks noGrp="1" noRot="1" noChangeAspect="1"/>
          </p:cNvSpPr>
          <p:nvPr>
            <p:ph type="sldImg"/>
          </p:nvPr>
        </p:nvSpPr>
        <p:spPr>
          <a:xfrm>
            <a:off x="685800" y="1143000"/>
            <a:ext cx="5486400" cy="3086100"/>
          </a:xfrm>
          <a:prstGeom prst="rect">
            <a:avLst/>
          </a:prstGeom>
        </p:spPr>
      </p:sp>
      <p:sp>
        <p:nvSpPr>
          <p:cNvPr id="643" name="PlaceHolder 2"/>
          <p:cNvSpPr>
            <a:spLocks noGrp="1"/>
          </p:cNvSpPr>
          <p:nvPr>
            <p:ph type="body"/>
          </p:nvPr>
        </p:nvSpPr>
        <p:spPr>
          <a:xfrm>
            <a:off x="685800" y="4400640"/>
            <a:ext cx="5486040" cy="3600000"/>
          </a:xfrm>
          <a:prstGeom prst="rect">
            <a:avLst/>
          </a:prstGeom>
        </p:spPr>
        <p:txBody>
          <a:bodyPr/>
          <a:lstStyle/>
          <a:p>
            <a:endParaRPr lang="fr-FR" sz="1200" kern="1200" dirty="0" smtClean="0">
              <a:solidFill>
                <a:schemeClr val="tx1"/>
              </a:solidFill>
              <a:effectLst/>
              <a:latin typeface="+mn-lt"/>
              <a:ea typeface="+mn-ea"/>
              <a:cs typeface="+mn-cs"/>
            </a:endParaRPr>
          </a:p>
        </p:txBody>
      </p:sp>
      <p:sp>
        <p:nvSpPr>
          <p:cNvPr id="644" name="TextShape 3"/>
          <p:cNvSpPr txBox="1"/>
          <p:nvPr/>
        </p:nvSpPr>
        <p:spPr>
          <a:xfrm>
            <a:off x="3884760" y="8685360"/>
            <a:ext cx="2971440" cy="458280"/>
          </a:xfrm>
          <a:prstGeom prst="rect">
            <a:avLst/>
          </a:prstGeom>
          <a:noFill/>
          <a:ln>
            <a:noFill/>
          </a:ln>
        </p:spPr>
        <p:txBody>
          <a:bodyPr anchor="b"/>
          <a:lstStyle/>
          <a:p>
            <a:pPr algn="r">
              <a:lnSpc>
                <a:spcPct val="100000"/>
              </a:lnSpc>
            </a:pPr>
            <a:fld id="{84B71C7F-10E4-48C7-981A-8C2CBD9F519B}" type="slidenum">
              <a:rPr lang="en-US" sz="1200" b="0" strike="noStrike" spc="-1">
                <a:solidFill>
                  <a:srgbClr val="000000"/>
                </a:solidFill>
                <a:latin typeface="+mn-lt"/>
                <a:ea typeface="+mn-ea"/>
              </a:rPr>
              <a:pPr algn="r">
                <a:lnSpc>
                  <a:spcPct val="100000"/>
                </a:lnSpc>
              </a:pPr>
              <a:t>35</a:t>
            </a:fld>
            <a:endParaRPr lang="en-US" sz="1200" b="0" strike="noStrike" spc="-1">
              <a:latin typeface="Times New Roman"/>
            </a:endParaRPr>
          </a:p>
        </p:txBody>
      </p:sp>
    </p:spTree>
    <p:extLst>
      <p:ext uri="{BB962C8B-B14F-4D97-AF65-F5344CB8AC3E}">
        <p14:creationId xmlns="" xmlns:p14="http://schemas.microsoft.com/office/powerpoint/2010/main" val="2270123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PlaceHolder 1"/>
          <p:cNvSpPr>
            <a:spLocks noGrp="1" noRot="1" noChangeAspect="1"/>
          </p:cNvSpPr>
          <p:nvPr>
            <p:ph type="sldImg"/>
          </p:nvPr>
        </p:nvSpPr>
        <p:spPr>
          <a:xfrm>
            <a:off x="685800" y="1143000"/>
            <a:ext cx="5486400" cy="3086100"/>
          </a:xfrm>
          <a:prstGeom prst="rect">
            <a:avLst/>
          </a:prstGeom>
        </p:spPr>
      </p:sp>
      <p:sp>
        <p:nvSpPr>
          <p:cNvPr id="643" name="PlaceHolder 2"/>
          <p:cNvSpPr>
            <a:spLocks noGrp="1"/>
          </p:cNvSpPr>
          <p:nvPr>
            <p:ph type="body"/>
          </p:nvPr>
        </p:nvSpPr>
        <p:spPr>
          <a:xfrm>
            <a:off x="685800" y="4400640"/>
            <a:ext cx="5486040" cy="3600000"/>
          </a:xfrm>
          <a:prstGeom prst="rect">
            <a:avLst/>
          </a:prstGeom>
        </p:spPr>
        <p:txBody>
          <a:bodyPr/>
          <a:lstStyle/>
          <a:p>
            <a:r>
              <a:rPr lang="fr-FR" sz="1200" b="1" kern="1200" dirty="0" err="1" smtClean="0">
                <a:solidFill>
                  <a:schemeClr val="tx1"/>
                </a:solidFill>
                <a:effectLst/>
                <a:latin typeface="+mn-lt"/>
                <a:ea typeface="+mn-ea"/>
                <a:cs typeface="+mn-cs"/>
              </a:rPr>
              <a:t>Term</a:t>
            </a:r>
            <a:r>
              <a:rPr lang="fr-FR" sz="1200" b="1" kern="1200" dirty="0" smtClean="0">
                <a:solidFill>
                  <a:schemeClr val="tx1"/>
                </a:solidFill>
                <a:effectLst/>
                <a:latin typeface="+mn-lt"/>
                <a:ea typeface="+mn-ea"/>
                <a:cs typeface="+mn-cs"/>
              </a:rPr>
              <a:t> (à</a:t>
            </a:r>
            <a:r>
              <a:rPr lang="fr-FR" sz="1200" b="1" kern="1200" baseline="0" dirty="0" smtClean="0">
                <a:solidFill>
                  <a:schemeClr val="tx1"/>
                </a:solidFill>
                <a:effectLst/>
                <a:latin typeface="+mn-lt"/>
                <a:ea typeface="+mn-ea"/>
                <a:cs typeface="+mn-cs"/>
              </a:rPr>
              <a:t> confirmer)</a:t>
            </a:r>
            <a:r>
              <a:rPr lang="fr-FR" sz="1200" b="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Voyages : circulation des hommes et des idées</a:t>
            </a:r>
          </a:p>
          <a:p>
            <a:r>
              <a:rPr lang="fr-FR" sz="1200" kern="1200" dirty="0" smtClean="0">
                <a:solidFill>
                  <a:schemeClr val="tx1"/>
                </a:solidFill>
                <a:effectLst/>
                <a:latin typeface="+mn-lt"/>
                <a:ea typeface="+mn-ea"/>
                <a:cs typeface="+mn-cs"/>
              </a:rPr>
              <a:t>		L’espace germanophone et ses mythologies</a:t>
            </a:r>
          </a:p>
          <a:p>
            <a:r>
              <a:rPr lang="fr-FR" sz="1200" kern="1200" dirty="0" smtClean="0">
                <a:solidFill>
                  <a:schemeClr val="tx1"/>
                </a:solidFill>
                <a:effectLst/>
                <a:latin typeface="+mn-lt"/>
                <a:ea typeface="+mn-ea"/>
                <a:cs typeface="+mn-cs"/>
              </a:rPr>
              <a:t>		Formes et fondements des liens sociaux dans l’espace germanophone</a:t>
            </a:r>
          </a:p>
          <a:p>
            <a:endParaRPr lang="en-US" sz="2000" b="0" strike="noStrike" spc="-1" dirty="0">
              <a:latin typeface="Arial"/>
            </a:endParaRPr>
          </a:p>
        </p:txBody>
      </p:sp>
      <p:sp>
        <p:nvSpPr>
          <p:cNvPr id="644" name="TextShape 3"/>
          <p:cNvSpPr txBox="1"/>
          <p:nvPr/>
        </p:nvSpPr>
        <p:spPr>
          <a:xfrm>
            <a:off x="3884760" y="8685360"/>
            <a:ext cx="2971440" cy="458280"/>
          </a:xfrm>
          <a:prstGeom prst="rect">
            <a:avLst/>
          </a:prstGeom>
          <a:noFill/>
          <a:ln>
            <a:noFill/>
          </a:ln>
        </p:spPr>
        <p:txBody>
          <a:bodyPr anchor="b"/>
          <a:lstStyle/>
          <a:p>
            <a:pPr algn="r">
              <a:lnSpc>
                <a:spcPct val="100000"/>
              </a:lnSpc>
            </a:pPr>
            <a:fld id="{84B71C7F-10E4-48C7-981A-8C2CBD9F519B}" type="slidenum">
              <a:rPr lang="en-US" sz="1200" b="0" strike="noStrike" spc="-1">
                <a:solidFill>
                  <a:srgbClr val="000000"/>
                </a:solidFill>
                <a:latin typeface="+mn-lt"/>
                <a:ea typeface="+mn-ea"/>
              </a:rPr>
              <a:pPr algn="r">
                <a:lnSpc>
                  <a:spcPct val="100000"/>
                </a:lnSpc>
              </a:pPr>
              <a:t>36</a:t>
            </a:fld>
            <a:endParaRPr lang="en-US" sz="1200" b="0" strike="noStrike" spc="-1">
              <a:latin typeface="Times New Roman"/>
            </a:endParaRPr>
          </a:p>
        </p:txBody>
      </p:sp>
    </p:spTree>
    <p:extLst>
      <p:ext uri="{BB962C8B-B14F-4D97-AF65-F5344CB8AC3E}">
        <p14:creationId xmlns="" xmlns:p14="http://schemas.microsoft.com/office/powerpoint/2010/main" val="1081139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PlaceHolder 1"/>
          <p:cNvSpPr>
            <a:spLocks noGrp="1" noRot="1" noChangeAspect="1"/>
          </p:cNvSpPr>
          <p:nvPr>
            <p:ph type="sldImg"/>
          </p:nvPr>
        </p:nvSpPr>
        <p:spPr>
          <a:xfrm>
            <a:off x="685800" y="1143000"/>
            <a:ext cx="5486400" cy="3086100"/>
          </a:xfrm>
          <a:prstGeom prst="rect">
            <a:avLst/>
          </a:prstGeom>
        </p:spPr>
      </p:sp>
      <p:sp>
        <p:nvSpPr>
          <p:cNvPr id="643" name="PlaceHolder 2"/>
          <p:cNvSpPr>
            <a:spLocks noGrp="1"/>
          </p:cNvSpPr>
          <p:nvPr>
            <p:ph type="body"/>
          </p:nvPr>
        </p:nvSpPr>
        <p:spPr>
          <a:xfrm>
            <a:off x="685800" y="4400640"/>
            <a:ext cx="5486040" cy="3600000"/>
          </a:xfrm>
          <a:prstGeom prst="rect">
            <a:avLst/>
          </a:prstGeom>
        </p:spPr>
        <p:txBody>
          <a:bodyPr/>
          <a:lstStyle/>
          <a:p>
            <a:endParaRPr lang="en-US" sz="2000" b="0" strike="noStrike" spc="-1" dirty="0">
              <a:latin typeface="Arial"/>
            </a:endParaRPr>
          </a:p>
        </p:txBody>
      </p:sp>
      <p:sp>
        <p:nvSpPr>
          <p:cNvPr id="644" name="TextShape 3"/>
          <p:cNvSpPr txBox="1"/>
          <p:nvPr/>
        </p:nvSpPr>
        <p:spPr>
          <a:xfrm>
            <a:off x="3884760" y="8685360"/>
            <a:ext cx="2971440" cy="458280"/>
          </a:xfrm>
          <a:prstGeom prst="rect">
            <a:avLst/>
          </a:prstGeom>
          <a:noFill/>
          <a:ln>
            <a:noFill/>
          </a:ln>
        </p:spPr>
        <p:txBody>
          <a:bodyPr anchor="b"/>
          <a:lstStyle/>
          <a:p>
            <a:pPr algn="r">
              <a:lnSpc>
                <a:spcPct val="100000"/>
              </a:lnSpc>
            </a:pPr>
            <a:fld id="{84B71C7F-10E4-48C7-981A-8C2CBD9F519B}" type="slidenum">
              <a:rPr lang="en-US" sz="1200" b="0" strike="noStrike" spc="-1">
                <a:solidFill>
                  <a:srgbClr val="000000"/>
                </a:solidFill>
                <a:latin typeface="+mn-lt"/>
                <a:ea typeface="+mn-ea"/>
              </a:rPr>
              <a:pPr algn="r">
                <a:lnSpc>
                  <a:spcPct val="100000"/>
                </a:lnSpc>
              </a:pPr>
              <a:t>37</a:t>
            </a:fld>
            <a:endParaRPr lang="en-US" sz="1200" b="0" strike="noStrike" spc="-1">
              <a:latin typeface="Times New Roman"/>
            </a:endParaRPr>
          </a:p>
        </p:txBody>
      </p:sp>
    </p:spTree>
    <p:extLst>
      <p:ext uri="{BB962C8B-B14F-4D97-AF65-F5344CB8AC3E}">
        <p14:creationId xmlns="" xmlns:p14="http://schemas.microsoft.com/office/powerpoint/2010/main" val="2872980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PlaceHolder 1"/>
          <p:cNvSpPr>
            <a:spLocks noGrp="1" noRot="1" noChangeAspect="1"/>
          </p:cNvSpPr>
          <p:nvPr>
            <p:ph type="sldImg"/>
          </p:nvPr>
        </p:nvSpPr>
        <p:spPr>
          <a:xfrm>
            <a:off x="685800" y="1143000"/>
            <a:ext cx="5486400" cy="3086100"/>
          </a:xfrm>
          <a:prstGeom prst="rect">
            <a:avLst/>
          </a:prstGeom>
        </p:spPr>
      </p:sp>
      <p:sp>
        <p:nvSpPr>
          <p:cNvPr id="643" name="PlaceHolder 2"/>
          <p:cNvSpPr>
            <a:spLocks noGrp="1"/>
          </p:cNvSpPr>
          <p:nvPr>
            <p:ph type="body"/>
          </p:nvPr>
        </p:nvSpPr>
        <p:spPr>
          <a:xfrm>
            <a:off x="685800" y="4400640"/>
            <a:ext cx="5486040" cy="3600000"/>
          </a:xfrm>
          <a:prstGeom prst="rect">
            <a:avLst/>
          </a:prstGeom>
        </p:spPr>
        <p:txBody>
          <a:bodyPr/>
          <a:lstStyle/>
          <a:p>
            <a:pPr rtl="0"/>
            <a:r>
              <a:rPr lang="fr-FR" sz="1200" noProof="0" dirty="0" smtClean="0">
                <a:effectLst/>
              </a:rPr>
              <a:t>Ces thématiques sont abordées à travers un ou plusieurs des sept domaines suivants : arts, croyances et représentations, histoire et géopolitique, langue et langages, littérature, sciences et techniques, sociologie et économie. Les croisements ainsi opérés entre thématiques et domaines permettent tout au long du cycle terminal de développer et de consolider les repères culturels des élèves, et de conduire à des problématisations très diverses. Ces croisements favorisent l’ouverture d'esprit des élèves, la formation de leur jugement et de leur esprit critique</a:t>
            </a:r>
          </a:p>
          <a:p>
            <a:pPr rtl="0"/>
            <a:r>
              <a:rPr lang="fr-FR" sz="1200" noProof="0" dirty="0" smtClean="0">
                <a:effectLst/>
              </a:rPr>
              <a:t>Les 2 thématiques étudiées en classe de première sont déclinées selon différents axes d’étude parmi lesquels le professeur peut choisir et organiser des séquences structurées autour d’une problématique.</a:t>
            </a:r>
          </a:p>
        </p:txBody>
      </p:sp>
      <p:sp>
        <p:nvSpPr>
          <p:cNvPr id="644" name="TextShape 3"/>
          <p:cNvSpPr txBox="1"/>
          <p:nvPr/>
        </p:nvSpPr>
        <p:spPr>
          <a:xfrm>
            <a:off x="3884760" y="8685360"/>
            <a:ext cx="2971440" cy="458280"/>
          </a:xfrm>
          <a:prstGeom prst="rect">
            <a:avLst/>
          </a:prstGeom>
          <a:noFill/>
          <a:ln>
            <a:noFill/>
          </a:ln>
        </p:spPr>
        <p:txBody>
          <a:bodyPr anchor="b"/>
          <a:lstStyle/>
          <a:p>
            <a:pPr algn="r">
              <a:lnSpc>
                <a:spcPct val="100000"/>
              </a:lnSpc>
            </a:pPr>
            <a:fld id="{84B71C7F-10E4-48C7-981A-8C2CBD9F519B}" type="slidenum">
              <a:rPr lang="en-US" sz="1200" b="0" strike="noStrike" spc="-1">
                <a:solidFill>
                  <a:srgbClr val="000000"/>
                </a:solidFill>
                <a:latin typeface="+mn-lt"/>
                <a:ea typeface="+mn-ea"/>
              </a:rPr>
              <a:pPr algn="r">
                <a:lnSpc>
                  <a:spcPct val="100000"/>
                </a:lnSpc>
              </a:pPr>
              <a:t>38</a:t>
            </a:fld>
            <a:endParaRPr lang="en-US" sz="1200" b="0" strike="noStrike" spc="-1">
              <a:latin typeface="Times New Roman"/>
            </a:endParaRPr>
          </a:p>
        </p:txBody>
      </p:sp>
    </p:spTree>
    <p:extLst>
      <p:ext uri="{BB962C8B-B14F-4D97-AF65-F5344CB8AC3E}">
        <p14:creationId xmlns="" xmlns:p14="http://schemas.microsoft.com/office/powerpoint/2010/main" val="1810104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PlaceHolder 1"/>
          <p:cNvSpPr>
            <a:spLocks noGrp="1" noRot="1" noChangeAspect="1"/>
          </p:cNvSpPr>
          <p:nvPr>
            <p:ph type="sldImg"/>
          </p:nvPr>
        </p:nvSpPr>
        <p:spPr>
          <a:xfrm>
            <a:off x="685800" y="1143000"/>
            <a:ext cx="5486400" cy="3086100"/>
          </a:xfrm>
          <a:prstGeom prst="rect">
            <a:avLst/>
          </a:prstGeom>
        </p:spPr>
      </p:sp>
      <p:sp>
        <p:nvSpPr>
          <p:cNvPr id="646" name="PlaceHolder 2"/>
          <p:cNvSpPr>
            <a:spLocks noGrp="1"/>
          </p:cNvSpPr>
          <p:nvPr>
            <p:ph type="body"/>
          </p:nvPr>
        </p:nvSpPr>
        <p:spPr>
          <a:xfrm>
            <a:off x="685800" y="4400640"/>
            <a:ext cx="5486040" cy="3600000"/>
          </a:xfrm>
          <a:prstGeom prst="rect">
            <a:avLst/>
          </a:prstGeom>
        </p:spPr>
        <p:txBody>
          <a:bodyPr/>
          <a:lstStyle/>
          <a:p>
            <a:endParaRPr lang="en-US" sz="2000" b="0" strike="noStrike" spc="-1">
              <a:latin typeface="Arial"/>
            </a:endParaRPr>
          </a:p>
        </p:txBody>
      </p:sp>
      <p:sp>
        <p:nvSpPr>
          <p:cNvPr id="647" name="TextShape 3"/>
          <p:cNvSpPr txBox="1"/>
          <p:nvPr/>
        </p:nvSpPr>
        <p:spPr>
          <a:xfrm>
            <a:off x="3884760" y="8685360"/>
            <a:ext cx="2971440" cy="458280"/>
          </a:xfrm>
          <a:prstGeom prst="rect">
            <a:avLst/>
          </a:prstGeom>
          <a:noFill/>
          <a:ln>
            <a:noFill/>
          </a:ln>
        </p:spPr>
        <p:txBody>
          <a:bodyPr anchor="b"/>
          <a:lstStyle/>
          <a:p>
            <a:pPr algn="r">
              <a:lnSpc>
                <a:spcPct val="100000"/>
              </a:lnSpc>
            </a:pPr>
            <a:fld id="{FE23796F-04D8-4077-BA6F-36F59D37C2B9}" type="slidenum">
              <a:rPr lang="en-US" sz="1200" b="0" strike="noStrike" spc="-1">
                <a:solidFill>
                  <a:srgbClr val="000000"/>
                </a:solidFill>
                <a:latin typeface="+mn-lt"/>
                <a:ea typeface="+mn-ea"/>
              </a:rPr>
              <a:pPr algn="r">
                <a:lnSpc>
                  <a:spcPct val="100000"/>
                </a:lnSpc>
              </a:pPr>
              <a:t>39</a:t>
            </a:fld>
            <a:endParaRPr lang="en-US" sz="1200" b="0" strike="noStrike" spc="-1">
              <a:latin typeface="Times New Roman"/>
            </a:endParaRPr>
          </a:p>
        </p:txBody>
      </p:sp>
    </p:spTree>
    <p:extLst>
      <p:ext uri="{BB962C8B-B14F-4D97-AF65-F5344CB8AC3E}">
        <p14:creationId xmlns="" xmlns:p14="http://schemas.microsoft.com/office/powerpoint/2010/main" val="3291536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PlaceHolder 1"/>
          <p:cNvSpPr>
            <a:spLocks noGrp="1" noRot="1" noChangeAspect="1"/>
          </p:cNvSpPr>
          <p:nvPr>
            <p:ph type="sldImg"/>
          </p:nvPr>
        </p:nvSpPr>
        <p:spPr>
          <a:xfrm>
            <a:off x="685800" y="1143000"/>
            <a:ext cx="5486400" cy="3086100"/>
          </a:xfrm>
          <a:prstGeom prst="rect">
            <a:avLst/>
          </a:prstGeom>
        </p:spPr>
      </p:sp>
      <p:sp>
        <p:nvSpPr>
          <p:cNvPr id="562"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r>
              <a:rPr lang="fr-FR" sz="1200" b="0" strike="noStrike" spc="-1" noProof="0" dirty="0" smtClean="0">
                <a:solidFill>
                  <a:srgbClr val="000000"/>
                </a:solidFill>
                <a:latin typeface="+mn-lt"/>
                <a:ea typeface="+mn-ea"/>
              </a:rPr>
              <a:t>Programmes:</a:t>
            </a:r>
            <a:endParaRPr lang="fr-FR" sz="1200" b="0" strike="noStrike" spc="-1" noProof="0" dirty="0" smtClean="0">
              <a:latin typeface="Arial"/>
            </a:endParaRPr>
          </a:p>
          <a:p>
            <a:pPr marL="216000" indent="-216000">
              <a:lnSpc>
                <a:spcPct val="100000"/>
              </a:lnSpc>
            </a:pPr>
            <a:r>
              <a:rPr lang="fr-FR" sz="1200" b="0" strike="noStrike" spc="-1" noProof="0" dirty="0" smtClean="0">
                <a:solidFill>
                  <a:srgbClr val="000000"/>
                </a:solidFill>
                <a:latin typeface="+mn-lt"/>
                <a:ea typeface="+mn-ea"/>
              </a:rPr>
              <a:t>- Enseignement qui doit assurer les apprentissages dans les deux disciplines</a:t>
            </a:r>
            <a:endParaRPr lang="fr-FR" sz="1200" b="0" strike="noStrike" spc="-1" noProof="0" dirty="0" smtClean="0">
              <a:latin typeface="Arial"/>
            </a:endParaRPr>
          </a:p>
          <a:p>
            <a:pPr marL="171360" indent="-171000">
              <a:lnSpc>
                <a:spcPct val="100000"/>
              </a:lnSpc>
              <a:buClr>
                <a:srgbClr val="000000"/>
              </a:buClr>
              <a:buFont typeface="StarSymbol"/>
              <a:buChar char="-"/>
            </a:pPr>
            <a:r>
              <a:rPr lang="fr-FR" sz="1200" b="0" strike="noStrike" spc="-1" noProof="0" dirty="0" smtClean="0">
                <a:solidFill>
                  <a:srgbClr val="000000"/>
                </a:solidFill>
                <a:latin typeface="+mn-lt"/>
                <a:ea typeface="+mn-ea"/>
              </a:rPr>
              <a:t>Concertation des deux enseignants pour déterminer des progressions qui assurent les apprentissages dans les deux disciplines.</a:t>
            </a:r>
            <a:endParaRPr lang="fr-FR" sz="1200" b="0" strike="noStrike" spc="-1" noProof="0" dirty="0" smtClean="0">
              <a:latin typeface="Arial"/>
            </a:endParaRPr>
          </a:p>
          <a:p>
            <a:pPr>
              <a:lnSpc>
                <a:spcPct val="100000"/>
              </a:lnSpc>
            </a:pPr>
            <a:r>
              <a:rPr lang="fr-FR" sz="1200" b="0" strike="noStrike" spc="-1" noProof="0" dirty="0" smtClean="0">
                <a:latin typeface="Arial"/>
              </a:rPr>
              <a:t>L’enseignement d’ETLV apparaît explicitement dans les programmes de tronc commun de LV (préambule).</a:t>
            </a:r>
          </a:p>
          <a:p>
            <a:pPr>
              <a:lnSpc>
                <a:spcPct val="100000"/>
              </a:lnSpc>
            </a:pPr>
            <a:endParaRPr lang="fr-FR" sz="1200" b="0" strike="noStrike" spc="-1" noProof="0" dirty="0" smtClean="0">
              <a:latin typeface="Arial"/>
            </a:endParaRPr>
          </a:p>
          <a:p>
            <a:pPr>
              <a:lnSpc>
                <a:spcPct val="100000"/>
              </a:lnSpc>
            </a:pPr>
            <a:r>
              <a:rPr lang="fr-FR" sz="1200" b="0" strike="noStrike" spc="-1" noProof="0" dirty="0" smtClean="0">
                <a:solidFill>
                  <a:srgbClr val="000000"/>
                </a:solidFill>
                <a:latin typeface="+mn-lt"/>
                <a:ea typeface="+mn-ea"/>
              </a:rPr>
              <a:t>L’écrit: prise de notes, compte-rendu, synthèse qui accompagnent et prolongent le travail de l’oral.</a:t>
            </a:r>
            <a:endParaRPr lang="fr-FR" sz="1200" b="0" strike="noStrike" spc="-1" noProof="0" dirty="0" smtClean="0">
              <a:latin typeface="Arial"/>
            </a:endParaRPr>
          </a:p>
          <a:p>
            <a:pPr>
              <a:lnSpc>
                <a:spcPct val="100000"/>
              </a:lnSpc>
            </a:pPr>
            <a:endParaRPr lang="fr-FR" sz="1200" b="0" strike="noStrike" spc="-1" noProof="0" dirty="0" smtClean="0">
              <a:latin typeface="Arial"/>
            </a:endParaRPr>
          </a:p>
          <a:p>
            <a:pPr rtl="0"/>
            <a:r>
              <a:rPr lang="fr-FR" sz="1200" noProof="0" dirty="0" smtClean="0">
                <a:effectLst/>
              </a:rPr>
              <a:t>L’ETLV concerne la LVA uniquement mais de fait dans notre académie il se déroule pratiquement en anglais.</a:t>
            </a:r>
            <a:br>
              <a:rPr lang="fr-FR" sz="1200" noProof="0" dirty="0" smtClean="0">
                <a:effectLst/>
              </a:rPr>
            </a:br>
            <a:r>
              <a:rPr lang="fr-FR" sz="1200" noProof="0" dirty="0" smtClean="0">
                <a:effectLst/>
              </a:rPr>
              <a:t>La question du choix de la LVA et LVB se pose donc dès la fin de seconde également non seulement pour les épreuves de E3C mais aussi pour le contrôle continu car dans les deux cas, il faut des grilles de notation adaptées à la LVA ou à la LVB. </a:t>
            </a:r>
            <a:br>
              <a:rPr lang="fr-FR" sz="1200" noProof="0" dirty="0" smtClean="0">
                <a:effectLst/>
              </a:rPr>
            </a:br>
            <a:r>
              <a:rPr lang="fr-FR" sz="1200" noProof="0" dirty="0" smtClean="0">
                <a:effectLst/>
              </a:rPr>
              <a:t>En classe de première, il faudra savoir dès le 1 septembre quelle langue est choisie en LVA et en LVB.</a:t>
            </a:r>
          </a:p>
          <a:p>
            <a:pPr rtl="0"/>
            <a:r>
              <a:rPr lang="fr-FR" sz="1200" noProof="0" dirty="0" smtClean="0">
                <a:effectLst/>
              </a:rPr>
              <a:t>En ce qui concerne les classes mixtes, il faudra bien utiliser des grilles d’évaluation différenciées pour le contrôle continu.</a:t>
            </a:r>
          </a:p>
          <a:p>
            <a:pPr rtl="0"/>
            <a:endParaRPr lang="fr-FR" sz="1200" noProof="0" dirty="0" smtClean="0">
              <a:effectLst/>
            </a:endParaRPr>
          </a:p>
          <a:p>
            <a:pPr rtl="0"/>
            <a:r>
              <a:rPr lang="fr-FR" sz="1200" noProof="0" dirty="0" smtClean="0">
                <a:effectLst/>
              </a:rPr>
              <a:t>NB: Programme de formation « </a:t>
            </a:r>
            <a:r>
              <a:rPr lang="fr-FR" sz="1200" noProof="0" dirty="0" err="1" smtClean="0">
                <a:effectLst/>
              </a:rPr>
              <a:t>Mobilangues</a:t>
            </a:r>
            <a:r>
              <a:rPr lang="fr-FR" sz="1200" noProof="0" dirty="0" smtClean="0">
                <a:effectLst/>
              </a:rPr>
              <a:t> » possible pour les professeurs de technologie, voir avec la DAREIC</a:t>
            </a:r>
            <a:r>
              <a:rPr lang="fr-FR" sz="1200" baseline="0" noProof="0" dirty="0" smtClean="0">
                <a:effectLst/>
              </a:rPr>
              <a:t> ce.dareic@ac-nantes.fr</a:t>
            </a:r>
            <a:endParaRPr lang="fr-FR" sz="1200" noProof="0" dirty="0" smtClean="0">
              <a:effectLst/>
            </a:endParaRPr>
          </a:p>
        </p:txBody>
      </p:sp>
      <p:sp>
        <p:nvSpPr>
          <p:cNvPr id="563" name="TextShape 3"/>
          <p:cNvSpPr txBox="1"/>
          <p:nvPr/>
        </p:nvSpPr>
        <p:spPr>
          <a:xfrm>
            <a:off x="3884760" y="8685360"/>
            <a:ext cx="2971440" cy="458280"/>
          </a:xfrm>
          <a:prstGeom prst="rect">
            <a:avLst/>
          </a:prstGeom>
          <a:noFill/>
          <a:ln>
            <a:noFill/>
          </a:ln>
        </p:spPr>
        <p:txBody>
          <a:bodyPr anchor="b"/>
          <a:lstStyle/>
          <a:p>
            <a:pPr algn="r">
              <a:lnSpc>
                <a:spcPct val="100000"/>
              </a:lnSpc>
            </a:pPr>
            <a:fld id="{EF3B0AAF-7597-4F96-80F2-EB5DCE51CDDC}" type="slidenum">
              <a:rPr lang="en-US" sz="1200" b="0" strike="noStrike" spc="-1">
                <a:solidFill>
                  <a:srgbClr val="000000"/>
                </a:solidFill>
                <a:latin typeface="+mn-lt"/>
                <a:ea typeface="+mn-ea"/>
              </a:rPr>
              <a:pPr algn="r">
                <a:lnSpc>
                  <a:spcPct val="100000"/>
                </a:lnSpc>
              </a:pPr>
              <a:t>4</a:t>
            </a:fld>
            <a:endParaRPr lang="en-US" sz="1200" b="0" strike="noStrike" spc="-1">
              <a:latin typeface="Times New Roman"/>
            </a:endParaRPr>
          </a:p>
        </p:txBody>
      </p:sp>
    </p:spTree>
    <p:extLst>
      <p:ext uri="{BB962C8B-B14F-4D97-AF65-F5344CB8AC3E}">
        <p14:creationId xmlns="" xmlns:p14="http://schemas.microsoft.com/office/powerpoint/2010/main" val="1328661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PlaceHolder 1"/>
          <p:cNvSpPr>
            <a:spLocks noGrp="1" noRot="1" noChangeAspect="1"/>
          </p:cNvSpPr>
          <p:nvPr>
            <p:ph type="sldImg"/>
          </p:nvPr>
        </p:nvSpPr>
        <p:spPr>
          <a:xfrm>
            <a:off x="685800" y="1143000"/>
            <a:ext cx="5486400" cy="3086100"/>
          </a:xfrm>
          <a:prstGeom prst="rect">
            <a:avLst/>
          </a:prstGeom>
        </p:spPr>
      </p:sp>
      <p:sp>
        <p:nvSpPr>
          <p:cNvPr id="646" name="PlaceHolder 2"/>
          <p:cNvSpPr>
            <a:spLocks noGrp="1"/>
          </p:cNvSpPr>
          <p:nvPr>
            <p:ph type="body"/>
          </p:nvPr>
        </p:nvSpPr>
        <p:spPr>
          <a:xfrm>
            <a:off x="685800" y="4400640"/>
            <a:ext cx="5486040" cy="3600000"/>
          </a:xfrm>
          <a:prstGeom prst="rect">
            <a:avLst/>
          </a:prstGeom>
        </p:spPr>
        <p:txBody>
          <a:bodyPr/>
          <a:lstStyle/>
          <a:p>
            <a:r>
              <a:rPr lang="fr-FR" sz="1200" b="0" strike="noStrike" spc="-1" noProof="0" dirty="0" err="1" smtClean="0">
                <a:latin typeface="Arial"/>
              </a:rPr>
              <a:t>Cf</a:t>
            </a:r>
            <a:r>
              <a:rPr lang="fr-FR" sz="1200" b="0" strike="noStrike" spc="-1" noProof="0" dirty="0" smtClean="0">
                <a:latin typeface="Arial"/>
              </a:rPr>
              <a:t> approche de la réforme du collège</a:t>
            </a:r>
            <a:r>
              <a:rPr lang="fr-FR" sz="1200" b="0" strike="noStrike" spc="-1" baseline="0" noProof="0" dirty="0" smtClean="0">
                <a:latin typeface="Arial"/>
              </a:rPr>
              <a:t> </a:t>
            </a:r>
            <a:r>
              <a:rPr lang="fr-FR" sz="1200" b="0" strike="noStrike" spc="-1" baseline="0" noProof="0" dirty="0" smtClean="0">
                <a:latin typeface="+mn-lt"/>
              </a:rPr>
              <a:t>: a minima, nous mettrons en </a:t>
            </a:r>
            <a:r>
              <a:rPr lang="fr-FR" sz="1200" b="0" strike="noStrike" spc="-1" baseline="0" noProof="0" dirty="0" smtClean="0">
                <a:latin typeface="Arial"/>
              </a:rPr>
              <a:t>ligne une version commentée de ce diaporama, une fois achevées nos présentations. </a:t>
            </a:r>
          </a:p>
          <a:p>
            <a:r>
              <a:rPr lang="fr-FR" sz="1200" b="0" strike="noStrike" spc="-1" baseline="0" noProof="0" dirty="0" smtClean="0">
                <a:latin typeface="Arial"/>
              </a:rPr>
              <a:t>On pourrait aussi envisager une publication papier plus dense pour la rentrée, comme on l’avait fait pour le collège ? Mais ne pas s’y engager tout de suite faute de certitude. </a:t>
            </a:r>
          </a:p>
          <a:p>
            <a:r>
              <a:rPr lang="fr-FR" sz="1200" b="0" strike="noStrike" spc="-1" baseline="0" noProof="0" dirty="0" smtClean="0">
                <a:latin typeface="Arial"/>
              </a:rPr>
              <a:t>Attention: la remarque sur le PAF ne vaut que pour l’enseignement public. Il s’agit de dire que nous intégrons, dans toutes nos formations, les nouveaux éléments liés à la réforme.</a:t>
            </a:r>
            <a:endParaRPr lang="fr-FR" sz="1200" b="0" strike="noStrike" spc="-1" noProof="0" dirty="0">
              <a:latin typeface="Arial"/>
            </a:endParaRPr>
          </a:p>
        </p:txBody>
      </p:sp>
      <p:sp>
        <p:nvSpPr>
          <p:cNvPr id="647" name="TextShape 3"/>
          <p:cNvSpPr txBox="1"/>
          <p:nvPr/>
        </p:nvSpPr>
        <p:spPr>
          <a:xfrm>
            <a:off x="3884760" y="8685360"/>
            <a:ext cx="2971440" cy="458280"/>
          </a:xfrm>
          <a:prstGeom prst="rect">
            <a:avLst/>
          </a:prstGeom>
          <a:noFill/>
          <a:ln>
            <a:noFill/>
          </a:ln>
        </p:spPr>
        <p:txBody>
          <a:bodyPr anchor="b"/>
          <a:lstStyle/>
          <a:p>
            <a:pPr algn="r">
              <a:lnSpc>
                <a:spcPct val="100000"/>
              </a:lnSpc>
            </a:pPr>
            <a:fld id="{FE23796F-04D8-4077-BA6F-36F59D37C2B9}" type="slidenum">
              <a:rPr lang="en-US" sz="1200" b="0" strike="noStrike" spc="-1">
                <a:solidFill>
                  <a:srgbClr val="000000"/>
                </a:solidFill>
                <a:latin typeface="+mn-lt"/>
                <a:ea typeface="+mn-ea"/>
              </a:rPr>
              <a:pPr algn="r">
                <a:lnSpc>
                  <a:spcPct val="100000"/>
                </a:lnSpc>
              </a:pPr>
              <a:t>40</a:t>
            </a:fld>
            <a:endParaRPr lang="en-US" sz="1200" b="0" strike="noStrike" spc="-1">
              <a:latin typeface="Times New Roman"/>
            </a:endParaRPr>
          </a:p>
        </p:txBody>
      </p:sp>
    </p:spTree>
    <p:extLst>
      <p:ext uri="{BB962C8B-B14F-4D97-AF65-F5344CB8AC3E}">
        <p14:creationId xmlns="" xmlns:p14="http://schemas.microsoft.com/office/powerpoint/2010/main" val="387621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PlaceHolder 1"/>
          <p:cNvSpPr>
            <a:spLocks noGrp="1" noRot="1" noChangeAspect="1"/>
          </p:cNvSpPr>
          <p:nvPr>
            <p:ph type="sldImg"/>
          </p:nvPr>
        </p:nvSpPr>
        <p:spPr>
          <a:xfrm>
            <a:off x="685800" y="1143000"/>
            <a:ext cx="5486400" cy="3086100"/>
          </a:xfrm>
          <a:prstGeom prst="rect">
            <a:avLst/>
          </a:prstGeom>
        </p:spPr>
      </p:sp>
      <p:sp>
        <p:nvSpPr>
          <p:cNvPr id="553" name="PlaceHolder 2"/>
          <p:cNvSpPr>
            <a:spLocks noGrp="1"/>
          </p:cNvSpPr>
          <p:nvPr>
            <p:ph type="body"/>
          </p:nvPr>
        </p:nvSpPr>
        <p:spPr>
          <a:xfrm>
            <a:off x="685800" y="4400640"/>
            <a:ext cx="5486040" cy="3600000"/>
          </a:xfrm>
          <a:prstGeom prst="rect">
            <a:avLst/>
          </a:prstGeom>
        </p:spPr>
        <p:txBody>
          <a:bodyPr/>
          <a:lstStyle/>
          <a:p>
            <a:endParaRPr lang="en-US" sz="2000" b="0" strike="noStrike" spc="-1">
              <a:latin typeface="Arial"/>
            </a:endParaRPr>
          </a:p>
        </p:txBody>
      </p:sp>
      <p:sp>
        <p:nvSpPr>
          <p:cNvPr id="554" name="TextShape 3"/>
          <p:cNvSpPr txBox="1"/>
          <p:nvPr/>
        </p:nvSpPr>
        <p:spPr>
          <a:xfrm>
            <a:off x="3884760" y="8685360"/>
            <a:ext cx="2971440" cy="458280"/>
          </a:xfrm>
          <a:prstGeom prst="rect">
            <a:avLst/>
          </a:prstGeom>
          <a:noFill/>
          <a:ln>
            <a:noFill/>
          </a:ln>
        </p:spPr>
        <p:txBody>
          <a:bodyPr anchor="b"/>
          <a:lstStyle/>
          <a:p>
            <a:pPr algn="r">
              <a:lnSpc>
                <a:spcPct val="100000"/>
              </a:lnSpc>
            </a:pPr>
            <a:fld id="{7F8B6646-A026-4EE6-BE37-2B9F571A7D2F}" type="slidenum">
              <a:rPr lang="en-US" sz="1200" b="0" strike="noStrike" spc="-1">
                <a:solidFill>
                  <a:srgbClr val="000000"/>
                </a:solidFill>
                <a:latin typeface="+mn-lt"/>
                <a:ea typeface="+mn-ea"/>
              </a:rPr>
              <a:pPr algn="r">
                <a:lnSpc>
                  <a:spcPct val="100000"/>
                </a:lnSpc>
              </a:pPr>
              <a:t>41</a:t>
            </a:fld>
            <a:endParaRPr lang="en-US" sz="1200" b="0" strike="noStrike" spc="-1">
              <a:latin typeface="Times New Roman"/>
            </a:endParaRPr>
          </a:p>
        </p:txBody>
      </p:sp>
    </p:spTree>
    <p:extLst>
      <p:ext uri="{BB962C8B-B14F-4D97-AF65-F5344CB8AC3E}">
        <p14:creationId xmlns="" xmlns:p14="http://schemas.microsoft.com/office/powerpoint/2010/main" val="25280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PlaceHolder 1"/>
          <p:cNvSpPr>
            <a:spLocks noGrp="1" noRot="1" noChangeAspect="1"/>
          </p:cNvSpPr>
          <p:nvPr>
            <p:ph type="sldImg"/>
          </p:nvPr>
        </p:nvSpPr>
        <p:spPr>
          <a:xfrm>
            <a:off x="685800" y="1143000"/>
            <a:ext cx="5486400" cy="3086100"/>
          </a:xfrm>
          <a:prstGeom prst="rect">
            <a:avLst/>
          </a:prstGeom>
        </p:spPr>
      </p:sp>
      <p:sp>
        <p:nvSpPr>
          <p:cNvPr id="565" name="PlaceHolder 2"/>
          <p:cNvSpPr>
            <a:spLocks noGrp="1"/>
          </p:cNvSpPr>
          <p:nvPr>
            <p:ph type="body"/>
          </p:nvPr>
        </p:nvSpPr>
        <p:spPr>
          <a:xfrm>
            <a:off x="685800" y="4400640"/>
            <a:ext cx="5486040" cy="3600000"/>
          </a:xfrm>
          <a:prstGeom prst="rect">
            <a:avLst/>
          </a:prstGeom>
        </p:spPr>
        <p:txBody>
          <a:bodyPr/>
          <a:lstStyle/>
          <a:p>
            <a:endParaRPr lang="en-US" sz="2000" b="0" strike="noStrike" spc="-1">
              <a:latin typeface="Arial"/>
            </a:endParaRPr>
          </a:p>
        </p:txBody>
      </p:sp>
      <p:sp>
        <p:nvSpPr>
          <p:cNvPr id="566" name="TextShape 3"/>
          <p:cNvSpPr txBox="1"/>
          <p:nvPr/>
        </p:nvSpPr>
        <p:spPr>
          <a:xfrm>
            <a:off x="3884760" y="8685360"/>
            <a:ext cx="2971440" cy="458280"/>
          </a:xfrm>
          <a:prstGeom prst="rect">
            <a:avLst/>
          </a:prstGeom>
          <a:noFill/>
          <a:ln>
            <a:noFill/>
          </a:ln>
        </p:spPr>
        <p:txBody>
          <a:bodyPr anchor="b"/>
          <a:lstStyle/>
          <a:p>
            <a:pPr algn="r">
              <a:lnSpc>
                <a:spcPct val="100000"/>
              </a:lnSpc>
            </a:pPr>
            <a:fld id="{5B7814D0-EBD0-4488-85A6-E8E4DB405782}" type="slidenum">
              <a:rPr lang="en-US" sz="1200" b="0" strike="noStrike" spc="-1">
                <a:solidFill>
                  <a:srgbClr val="000000"/>
                </a:solidFill>
                <a:latin typeface="+mn-lt"/>
                <a:ea typeface="+mn-ea"/>
              </a:rPr>
              <a:pPr algn="r">
                <a:lnSpc>
                  <a:spcPct val="100000"/>
                </a:lnSpc>
              </a:pPr>
              <a:t>5</a:t>
            </a:fld>
            <a:endParaRPr lang="en-US" sz="1200" b="0" strike="noStrike" spc="-1">
              <a:latin typeface="Times New Roman"/>
            </a:endParaRPr>
          </a:p>
        </p:txBody>
      </p:sp>
    </p:spTree>
    <p:extLst>
      <p:ext uri="{BB962C8B-B14F-4D97-AF65-F5344CB8AC3E}">
        <p14:creationId xmlns="" xmlns:p14="http://schemas.microsoft.com/office/powerpoint/2010/main" val="24780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PlaceHolder 1"/>
          <p:cNvSpPr>
            <a:spLocks noGrp="1" noRot="1" noChangeAspect="1"/>
          </p:cNvSpPr>
          <p:nvPr>
            <p:ph type="sldImg"/>
          </p:nvPr>
        </p:nvSpPr>
        <p:spPr>
          <a:xfrm>
            <a:off x="685800" y="1143000"/>
            <a:ext cx="5486400" cy="3086100"/>
          </a:xfrm>
          <a:prstGeom prst="rect">
            <a:avLst/>
          </a:prstGeom>
        </p:spPr>
      </p:sp>
      <p:sp>
        <p:nvSpPr>
          <p:cNvPr id="568"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r>
              <a:rPr lang="fr-FR" sz="1200" b="0" strike="noStrike" spc="-1" noProof="0" dirty="0" smtClean="0">
                <a:latin typeface="Arial Narrow"/>
              </a:rPr>
              <a:t>Cycle terminal: le suivi de la progression de l’élève et l’évaluation: 	</a:t>
            </a:r>
            <a:endParaRPr lang="fr-FR" sz="1200" b="0" strike="noStrike" spc="-1" noProof="0" dirty="0" smtClean="0">
              <a:latin typeface="Arial"/>
            </a:endParaRPr>
          </a:p>
          <a:p>
            <a:pPr marL="1370160" lvl="3" indent="-285480">
              <a:lnSpc>
                <a:spcPct val="100000"/>
              </a:lnSpc>
              <a:buClr>
                <a:srgbClr val="000000"/>
              </a:buClr>
              <a:buFont typeface="Wingdings" charset="2"/>
              <a:buChar char=""/>
            </a:pPr>
            <a:r>
              <a:rPr lang="fr-FR" sz="1200" b="0" strike="noStrike" spc="-1" noProof="0" dirty="0" smtClean="0">
                <a:latin typeface="Arial Narrow"/>
              </a:rPr>
              <a:t>Suivi de la progression de l’élève et par l’élève (portfolio) qui permet de formuler une proposition de note au contrôle continu et de préparer aux épreuves.</a:t>
            </a:r>
            <a:endParaRPr lang="fr-FR" sz="1200" b="0" strike="noStrike" spc="-1" noProof="0" dirty="0" smtClean="0">
              <a:latin typeface="Arial"/>
            </a:endParaRPr>
          </a:p>
          <a:p>
            <a:pPr marL="1370160" lvl="3" indent="-285480">
              <a:lnSpc>
                <a:spcPct val="100000"/>
              </a:lnSpc>
              <a:buClr>
                <a:srgbClr val="000000"/>
              </a:buClr>
              <a:buFont typeface="Wingdings" charset="2"/>
              <a:buChar char=""/>
            </a:pPr>
            <a:r>
              <a:rPr lang="fr-FR" sz="1200" b="0" strike="noStrike" spc="-1" noProof="0" dirty="0" smtClean="0">
                <a:latin typeface="Arial Narrow"/>
              </a:rPr>
              <a:t>Différentes formes d’évaluation qui n’altèrent pas le temps d’entraînement : auto-évaluation, </a:t>
            </a:r>
            <a:r>
              <a:rPr lang="fr-FR" sz="1200" b="0" strike="noStrike" spc="-1" noProof="0" dirty="0" err="1" smtClean="0">
                <a:latin typeface="Arial Narrow"/>
              </a:rPr>
              <a:t>co</a:t>
            </a:r>
            <a:r>
              <a:rPr lang="fr-FR" sz="1200" b="0" strike="noStrike" spc="-1" noProof="0" dirty="0" smtClean="0">
                <a:latin typeface="Arial Narrow"/>
              </a:rPr>
              <a:t>-évaluation, …</a:t>
            </a:r>
            <a:endParaRPr lang="fr-FR" sz="1200" b="0" strike="noStrike" spc="-1" noProof="0" dirty="0" smtClean="0">
              <a:latin typeface="Arial"/>
            </a:endParaRPr>
          </a:p>
        </p:txBody>
      </p:sp>
      <p:sp>
        <p:nvSpPr>
          <p:cNvPr id="569" name="TextShape 3"/>
          <p:cNvSpPr txBox="1"/>
          <p:nvPr/>
        </p:nvSpPr>
        <p:spPr>
          <a:xfrm>
            <a:off x="3884760" y="8685360"/>
            <a:ext cx="2971440" cy="458280"/>
          </a:xfrm>
          <a:prstGeom prst="rect">
            <a:avLst/>
          </a:prstGeom>
          <a:noFill/>
          <a:ln>
            <a:noFill/>
          </a:ln>
        </p:spPr>
        <p:txBody>
          <a:bodyPr anchor="b"/>
          <a:lstStyle/>
          <a:p>
            <a:pPr algn="r">
              <a:lnSpc>
                <a:spcPct val="100000"/>
              </a:lnSpc>
            </a:pPr>
            <a:fld id="{6685E4F9-567B-4E51-BB44-79239CA6735A}" type="slidenum">
              <a:rPr lang="en-US" sz="1200" b="0" strike="noStrike" spc="-1">
                <a:solidFill>
                  <a:srgbClr val="000000"/>
                </a:solidFill>
                <a:latin typeface="+mn-lt"/>
                <a:ea typeface="+mn-ea"/>
              </a:rPr>
              <a:pPr algn="r">
                <a:lnSpc>
                  <a:spcPct val="100000"/>
                </a:lnSpc>
              </a:pPr>
              <a:t>6</a:t>
            </a:fld>
            <a:endParaRPr lang="en-US" sz="1200" b="0" strike="noStrike" spc="-1">
              <a:latin typeface="Times New Roman"/>
            </a:endParaRPr>
          </a:p>
        </p:txBody>
      </p:sp>
    </p:spTree>
    <p:extLst>
      <p:ext uri="{BB962C8B-B14F-4D97-AF65-F5344CB8AC3E}">
        <p14:creationId xmlns="" xmlns:p14="http://schemas.microsoft.com/office/powerpoint/2010/main" val="126898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PlaceHolder 1"/>
          <p:cNvSpPr>
            <a:spLocks noGrp="1" noRot="1" noChangeAspect="1"/>
          </p:cNvSpPr>
          <p:nvPr>
            <p:ph type="sldImg"/>
          </p:nvPr>
        </p:nvSpPr>
        <p:spPr>
          <a:xfrm>
            <a:off x="685800" y="1143000"/>
            <a:ext cx="5486400" cy="3086100"/>
          </a:xfrm>
          <a:prstGeom prst="rect">
            <a:avLst/>
          </a:prstGeom>
        </p:spPr>
      </p:sp>
      <p:sp>
        <p:nvSpPr>
          <p:cNvPr id="571" name="PlaceHolder 2"/>
          <p:cNvSpPr>
            <a:spLocks noGrp="1"/>
          </p:cNvSpPr>
          <p:nvPr>
            <p:ph type="body"/>
          </p:nvPr>
        </p:nvSpPr>
        <p:spPr>
          <a:xfrm>
            <a:off x="685800" y="4400640"/>
            <a:ext cx="5486040" cy="3600000"/>
          </a:xfrm>
          <a:prstGeom prst="rect">
            <a:avLst/>
          </a:prstGeom>
        </p:spPr>
        <p:txBody>
          <a:bodyPr/>
          <a:lstStyle/>
          <a:p>
            <a:pPr>
              <a:lnSpc>
                <a:spcPct val="100000"/>
              </a:lnSpc>
            </a:pPr>
            <a:endParaRPr lang="en-US" sz="1600" b="0" strike="noStrike" spc="-1" dirty="0">
              <a:latin typeface="Arial"/>
            </a:endParaRPr>
          </a:p>
        </p:txBody>
      </p:sp>
      <p:sp>
        <p:nvSpPr>
          <p:cNvPr id="572" name="TextShape 3"/>
          <p:cNvSpPr txBox="1"/>
          <p:nvPr/>
        </p:nvSpPr>
        <p:spPr>
          <a:xfrm>
            <a:off x="3884760" y="8685360"/>
            <a:ext cx="2971440" cy="458280"/>
          </a:xfrm>
          <a:prstGeom prst="rect">
            <a:avLst/>
          </a:prstGeom>
          <a:noFill/>
          <a:ln>
            <a:noFill/>
          </a:ln>
        </p:spPr>
        <p:txBody>
          <a:bodyPr anchor="b"/>
          <a:lstStyle/>
          <a:p>
            <a:pPr algn="r">
              <a:lnSpc>
                <a:spcPct val="100000"/>
              </a:lnSpc>
            </a:pPr>
            <a:fld id="{15A42BA8-58F8-477B-8060-EB93324B2E72}" type="slidenum">
              <a:rPr lang="en-US" sz="1200" b="0" strike="noStrike" spc="-1">
                <a:solidFill>
                  <a:srgbClr val="000000"/>
                </a:solidFill>
                <a:latin typeface="+mn-lt"/>
                <a:ea typeface="+mn-ea"/>
              </a:rPr>
              <a:pPr algn="r">
                <a:lnSpc>
                  <a:spcPct val="100000"/>
                </a:lnSpc>
              </a:pPr>
              <a:t>7</a:t>
            </a:fld>
            <a:endParaRPr lang="en-US" sz="1200" b="0" strike="noStrike" spc="-1">
              <a:latin typeface="Times New Roman"/>
            </a:endParaRPr>
          </a:p>
        </p:txBody>
      </p:sp>
    </p:spTree>
    <p:extLst>
      <p:ext uri="{BB962C8B-B14F-4D97-AF65-F5344CB8AC3E}">
        <p14:creationId xmlns="" xmlns:p14="http://schemas.microsoft.com/office/powerpoint/2010/main" val="1012107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PlaceHolder 1"/>
          <p:cNvSpPr>
            <a:spLocks noGrp="1" noRot="1" noChangeAspect="1"/>
          </p:cNvSpPr>
          <p:nvPr>
            <p:ph type="sldImg"/>
          </p:nvPr>
        </p:nvSpPr>
        <p:spPr>
          <a:xfrm>
            <a:off x="685800" y="1143000"/>
            <a:ext cx="5486400" cy="3086100"/>
          </a:xfrm>
          <a:prstGeom prst="rect">
            <a:avLst/>
          </a:prstGeom>
        </p:spPr>
      </p:sp>
      <p:sp>
        <p:nvSpPr>
          <p:cNvPr id="577" name="PlaceHolder 2"/>
          <p:cNvSpPr>
            <a:spLocks noGrp="1"/>
          </p:cNvSpPr>
          <p:nvPr>
            <p:ph type="body"/>
          </p:nvPr>
        </p:nvSpPr>
        <p:spPr>
          <a:xfrm>
            <a:off x="685800" y="4400640"/>
            <a:ext cx="5486040" cy="3600000"/>
          </a:xfrm>
          <a:prstGeom prst="rect">
            <a:avLst/>
          </a:prstGeom>
        </p:spPr>
        <p:txBody>
          <a:bodyPr/>
          <a:lstStyle/>
          <a:p>
            <a:pPr>
              <a:lnSpc>
                <a:spcPct val="100000"/>
              </a:lnSpc>
            </a:pPr>
            <a:r>
              <a:rPr lang="fr-FR" sz="1200" b="0" strike="noStrike" spc="-1" noProof="0" dirty="0" smtClean="0">
                <a:latin typeface="+mn-lt"/>
              </a:rPr>
              <a:t>Un</a:t>
            </a:r>
            <a:r>
              <a:rPr lang="fr-FR" sz="1200" b="0" strike="noStrike" spc="-1" baseline="0" noProof="0" dirty="0" smtClean="0">
                <a:latin typeface="+mn-lt"/>
              </a:rPr>
              <a:t> terme qui ne doit pas faire peur = c’est une étiquette sur une pratique pédagogique déjà bien installée.</a:t>
            </a:r>
            <a:endParaRPr lang="fr-FR" sz="1200" b="0" strike="noStrike" spc="-1" noProof="0" dirty="0" smtClean="0">
              <a:latin typeface="+mn-lt"/>
            </a:endParaRPr>
          </a:p>
          <a:p>
            <a:pPr>
              <a:lnSpc>
                <a:spcPct val="100000"/>
              </a:lnSpc>
            </a:pPr>
            <a:r>
              <a:rPr lang="fr-FR" sz="1200" b="0" strike="noStrike" spc="-1" noProof="0" dirty="0" smtClean="0">
                <a:latin typeface="+mn-lt"/>
              </a:rPr>
              <a:t>Déjà présente dans le CECRL (effet d</a:t>
            </a:r>
            <a:r>
              <a:rPr lang="fr-FR" sz="1200" b="0" strike="noStrike" spc="-1" baseline="0" noProof="0" dirty="0" smtClean="0">
                <a:latin typeface="+mn-lt"/>
              </a:rPr>
              <a:t>e mise en cohérence)</a:t>
            </a:r>
            <a:r>
              <a:rPr lang="fr-FR" sz="1200" b="0" strike="noStrike" spc="-1" noProof="0" dirty="0" smtClean="0">
                <a:latin typeface="+mn-lt"/>
              </a:rPr>
              <a:t>, la médiation est dorénavant explicitement inscrite dans les nouveaux programmes. La médiation se situe à mi-parcours des différentes activités langagières et valorise le recours à des stratégies de collaboration et met en avant la capacité à expliciter les contenus culturels des documents.</a:t>
            </a:r>
          </a:p>
          <a:p>
            <a:pPr>
              <a:lnSpc>
                <a:spcPct val="100000"/>
              </a:lnSpc>
            </a:pPr>
            <a:endParaRPr lang="fr-FR" sz="1200" b="0" strike="noStrike" spc="-1" noProof="0" dirty="0" smtClean="0">
              <a:latin typeface="+mn-lt"/>
            </a:endParaRPr>
          </a:p>
          <a:p>
            <a:pPr>
              <a:lnSpc>
                <a:spcPct val="100000"/>
              </a:lnSpc>
            </a:pPr>
            <a:r>
              <a:rPr lang="fr-FR" sz="1200" b="0" strike="noStrike" spc="-1" noProof="0" dirty="0" err="1" smtClean="0">
                <a:solidFill>
                  <a:srgbClr val="000000"/>
                </a:solidFill>
                <a:latin typeface="+mn-lt"/>
                <a:ea typeface="+mn-ea"/>
              </a:rPr>
              <a:t>J.Erin</a:t>
            </a:r>
            <a:r>
              <a:rPr lang="fr-FR" sz="1200" b="0" strike="noStrike" spc="-1" noProof="0" dirty="0" smtClean="0">
                <a:solidFill>
                  <a:srgbClr val="000000"/>
                </a:solidFill>
                <a:latin typeface="+mn-lt"/>
                <a:ea typeface="+mn-ea"/>
              </a:rPr>
              <a:t>, IGEN :</a:t>
            </a:r>
            <a:r>
              <a:rPr lang="fr-FR" sz="1200" b="0" i="1" strike="noStrike" spc="-1" noProof="0" dirty="0" smtClean="0">
                <a:solidFill>
                  <a:srgbClr val="000000"/>
                </a:solidFill>
                <a:latin typeface="+mn-lt"/>
                <a:ea typeface="+mn-ea"/>
              </a:rPr>
              <a:t> «Tout enseignant se doit d’intégrer dans la réflexion sur le projet de cours ces deux dimensions fondamentales : </a:t>
            </a:r>
            <a:endParaRPr lang="fr-FR" sz="1200" b="0" strike="noStrike" spc="-1" noProof="0" dirty="0" smtClean="0">
              <a:latin typeface="+mn-lt"/>
            </a:endParaRPr>
          </a:p>
          <a:p>
            <a:pPr>
              <a:lnSpc>
                <a:spcPct val="100000"/>
              </a:lnSpc>
            </a:pPr>
            <a:r>
              <a:rPr lang="fr-FR" sz="1200" b="0" i="1" strike="noStrike" spc="-1" noProof="0" dirty="0" smtClean="0">
                <a:solidFill>
                  <a:srgbClr val="000000"/>
                </a:solidFill>
                <a:latin typeface="+mn-lt"/>
                <a:ea typeface="+mn-ea"/>
              </a:rPr>
              <a:t>- le rôle que peut jouer le cours de LV dans le développement chez l’élève d’une capacité à mobiliser l’ensemble des acquis linguistiques et à appréhender au mieux l’apprentissage d’autres langues tout au long sa vie ; </a:t>
            </a:r>
            <a:endParaRPr lang="fr-FR" sz="1200" b="0" strike="noStrike" spc="-1" noProof="0" dirty="0" smtClean="0">
              <a:latin typeface="+mn-lt"/>
            </a:endParaRPr>
          </a:p>
          <a:p>
            <a:pPr marL="171360" indent="-171000">
              <a:lnSpc>
                <a:spcPct val="100000"/>
              </a:lnSpc>
              <a:buClr>
                <a:srgbClr val="000000"/>
              </a:buClr>
              <a:buFont typeface="StarSymbol"/>
              <a:buChar char="-"/>
            </a:pPr>
            <a:r>
              <a:rPr lang="fr-FR" sz="1200" b="0" i="1" strike="noStrike" spc="-1" noProof="0" dirty="0" smtClean="0">
                <a:solidFill>
                  <a:srgbClr val="000000"/>
                </a:solidFill>
                <a:latin typeface="+mn-lt"/>
                <a:ea typeface="+mn-ea"/>
              </a:rPr>
              <a:t>la responsabilité du professeur de langues vivantes dans le développement de la capacité de l’élève à opérer des transferts entre les champs disciplinaires, que ce soit d’un point de vue communicationnel (construction de stratégies de la communication) ou conceptuel (utilisation de la langue cible qui participe à la construction de concepts dans d’autres champs disciplinaires et/ou intégration de contenus d’autres disciplines dans le cours de LV).</a:t>
            </a:r>
            <a:endParaRPr lang="fr-FR" sz="1200" b="0" strike="noStrike" spc="-1" noProof="0" dirty="0" smtClean="0">
              <a:latin typeface="+mn-lt"/>
            </a:endParaRPr>
          </a:p>
          <a:p>
            <a:pPr>
              <a:lnSpc>
                <a:spcPct val="100000"/>
              </a:lnSpc>
            </a:pPr>
            <a:r>
              <a:rPr lang="fr-FR" sz="1200" b="0" i="1" strike="noStrike" spc="-1" noProof="0" dirty="0" smtClean="0">
                <a:solidFill>
                  <a:srgbClr val="000000"/>
                </a:solidFill>
                <a:latin typeface="+mn-lt"/>
                <a:ea typeface="+mn-ea"/>
              </a:rPr>
              <a:t>L’enjeu de médiation ne saurait ainsi se limiter à la définition d’une tâche finale de communication mais doit être lu comme une opportunité pour faire de l’élève un citoyen éclairé et responsable. La reconnaissance de l’altérité, l’acceptation de la diversité et la dimension interculturelle de la coopération constituent des enjeux essentiels du cours de langues vivantes. La médiation rend en particulier plus explicite l’ancrage culturel de l’apprentissage des langues. » </a:t>
            </a:r>
            <a:r>
              <a:rPr lang="fr-FR" sz="1200" b="0" strike="noStrike" spc="-1" noProof="0" dirty="0" smtClean="0">
                <a:solidFill>
                  <a:srgbClr val="000000"/>
                </a:solidFill>
                <a:latin typeface="+mn-lt"/>
                <a:ea typeface="+mn-ea"/>
              </a:rPr>
              <a:t> </a:t>
            </a:r>
            <a:endParaRPr lang="fr-FR" sz="1200" b="0" strike="noStrike" spc="-1" noProof="0" dirty="0" smtClean="0">
              <a:latin typeface="+mn-lt"/>
            </a:endParaRPr>
          </a:p>
          <a:p>
            <a:pPr>
              <a:lnSpc>
                <a:spcPct val="100000"/>
              </a:lnSpc>
            </a:pPr>
            <a:endParaRPr lang="fr-FR" sz="1200" b="0" strike="noStrike" spc="-1" noProof="0" dirty="0" smtClean="0">
              <a:latin typeface="+mn-lt"/>
            </a:endParaRPr>
          </a:p>
          <a:p>
            <a:pPr>
              <a:lnSpc>
                <a:spcPct val="100000"/>
              </a:lnSpc>
            </a:pPr>
            <a:r>
              <a:rPr lang="fr-FR" sz="1200" b="0" strike="noStrike" spc="-1" noProof="0" dirty="0" smtClean="0">
                <a:solidFill>
                  <a:srgbClr val="FF0000"/>
                </a:solidFill>
                <a:latin typeface="+mn-lt"/>
                <a:ea typeface="+mn-ea"/>
              </a:rPr>
              <a:t>La traduction ne représente qu’une des formes possibles de la médiation qui couvre des pratiques bien plus larges et dont les enjeux véritables pourraient être masqués par une certaine tradition scolaire de la traduction. </a:t>
            </a:r>
            <a:endParaRPr lang="fr-FR" sz="1200" b="0" strike="noStrike" spc="-1" noProof="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noProof="0" dirty="0" smtClean="0">
                <a:effectLst/>
                <a:latin typeface="+mn-lt"/>
              </a:rPr>
              <a:t>La médiation est une sorte d’interface.</a:t>
            </a:r>
            <a:br>
              <a:rPr lang="fr-FR" sz="1200" b="0" noProof="0" dirty="0" smtClean="0">
                <a:effectLst/>
                <a:latin typeface="+mn-lt"/>
              </a:rPr>
            </a:br>
            <a:r>
              <a:rPr lang="fr-FR" sz="1200" b="0" noProof="0" dirty="0" smtClean="0">
                <a:effectLst/>
                <a:latin typeface="+mn-lt"/>
              </a:rPr>
              <a:t>Elle pourrait être évaluée (note de bulletin) mais n’apparait pas dans les E3C</a:t>
            </a:r>
          </a:p>
        </p:txBody>
      </p:sp>
      <p:sp>
        <p:nvSpPr>
          <p:cNvPr id="578" name="TextShape 3"/>
          <p:cNvSpPr txBox="1"/>
          <p:nvPr/>
        </p:nvSpPr>
        <p:spPr>
          <a:xfrm>
            <a:off x="3884760" y="8685360"/>
            <a:ext cx="2971440" cy="458280"/>
          </a:xfrm>
          <a:prstGeom prst="rect">
            <a:avLst/>
          </a:prstGeom>
          <a:noFill/>
          <a:ln>
            <a:noFill/>
          </a:ln>
        </p:spPr>
        <p:txBody>
          <a:bodyPr anchor="b"/>
          <a:lstStyle/>
          <a:p>
            <a:pPr algn="r">
              <a:lnSpc>
                <a:spcPct val="100000"/>
              </a:lnSpc>
            </a:pPr>
            <a:fld id="{4952E796-5F28-4CE2-9C69-405A6DC19B32}" type="slidenum">
              <a:rPr lang="en-US" sz="1200" b="0" strike="noStrike" spc="-1">
                <a:solidFill>
                  <a:srgbClr val="000000"/>
                </a:solidFill>
                <a:latin typeface="+mn-lt"/>
                <a:ea typeface="+mn-ea"/>
              </a:rPr>
              <a:pPr algn="r">
                <a:lnSpc>
                  <a:spcPct val="100000"/>
                </a:lnSpc>
              </a:pPr>
              <a:t>8</a:t>
            </a:fld>
            <a:endParaRPr lang="en-US" sz="1200" b="0" strike="noStrike" spc="-1">
              <a:latin typeface="Times New Roman"/>
            </a:endParaRPr>
          </a:p>
        </p:txBody>
      </p:sp>
    </p:spTree>
    <p:extLst>
      <p:ext uri="{BB962C8B-B14F-4D97-AF65-F5344CB8AC3E}">
        <p14:creationId xmlns="" xmlns:p14="http://schemas.microsoft.com/office/powerpoint/2010/main" val="304878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PlaceHolder 1"/>
          <p:cNvSpPr>
            <a:spLocks noGrp="1" noRot="1" noChangeAspect="1"/>
          </p:cNvSpPr>
          <p:nvPr>
            <p:ph type="sldImg"/>
          </p:nvPr>
        </p:nvSpPr>
        <p:spPr>
          <a:xfrm>
            <a:off x="685800" y="1143000"/>
            <a:ext cx="5486400" cy="3086100"/>
          </a:xfrm>
          <a:prstGeom prst="rect">
            <a:avLst/>
          </a:prstGeom>
        </p:spPr>
      </p:sp>
      <p:sp>
        <p:nvSpPr>
          <p:cNvPr id="574" name="PlaceHolder 2"/>
          <p:cNvSpPr>
            <a:spLocks noGrp="1"/>
          </p:cNvSpPr>
          <p:nvPr>
            <p:ph type="body"/>
          </p:nvPr>
        </p:nvSpPr>
        <p:spPr>
          <a:xfrm>
            <a:off x="685800" y="4400640"/>
            <a:ext cx="5486040" cy="36000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strike="noStrike" spc="-1" noProof="0" dirty="0" smtClean="0">
                <a:latin typeface="Arial"/>
              </a:rPr>
              <a:t>Distinguer surtout médiation linguistique et médiation culturelle,</a:t>
            </a:r>
            <a:r>
              <a:rPr lang="fr-FR" sz="1200" b="0" strike="noStrike" spc="-1" baseline="0" noProof="0" dirty="0" smtClean="0">
                <a:latin typeface="Arial"/>
              </a:rPr>
              <a:t> sachant que souvent els 2 s’entremêlent.</a:t>
            </a:r>
            <a:endParaRPr lang="fr-FR" sz="1200" b="0" strike="noStrike" spc="-1" noProof="0" dirty="0" smtClean="0">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strike="noStrike" spc="-1" noProof="0" dirty="0" err="1" smtClean="0">
                <a:latin typeface="Arial"/>
              </a:rPr>
              <a:t>Cf</a:t>
            </a:r>
            <a:r>
              <a:rPr lang="fr-FR" sz="1200" b="0" strike="noStrike" spc="-1" noProof="0" dirty="0" smtClean="0">
                <a:latin typeface="Arial"/>
              </a:rPr>
              <a:t> </a:t>
            </a:r>
            <a:r>
              <a:rPr lang="fr-FR" sz="1200" b="0" strike="noStrike" spc="-1" noProof="0" dirty="0" err="1" smtClean="0">
                <a:latin typeface="Arial"/>
              </a:rPr>
              <a:t>J.Erin</a:t>
            </a:r>
            <a:r>
              <a:rPr lang="fr-FR" sz="1200" b="0" strike="noStrike" spc="-1" noProof="0" dirty="0" smtClean="0">
                <a:latin typeface="Arial"/>
              </a:rPr>
              <a:t>,</a:t>
            </a:r>
            <a:r>
              <a:rPr lang="fr-FR" sz="1200" b="0" strike="noStrike" spc="-1" baseline="0" noProof="0" dirty="0" smtClean="0">
                <a:latin typeface="Arial"/>
              </a:rPr>
              <a:t> </a:t>
            </a:r>
            <a:r>
              <a:rPr lang="fr-FR" sz="1200" b="1" strike="noStrike" spc="-1" noProof="0" dirty="0" smtClean="0">
                <a:solidFill>
                  <a:srgbClr val="000000"/>
                </a:solidFill>
                <a:latin typeface="Arial Narrow"/>
                <a:ea typeface="ＭＳ Ｐゴシック"/>
              </a:rPr>
              <a:t>Rapport du jury Agrégation interne Allemand, 2018</a:t>
            </a:r>
            <a:endParaRPr lang="fr-FR" sz="1200" b="0" strike="noStrike" spc="-1" noProof="0" dirty="0" smtClean="0">
              <a:latin typeface="+mn-lt"/>
            </a:endParaRPr>
          </a:p>
          <a:p>
            <a:pPr marL="105840" algn="just">
              <a:lnSpc>
                <a:spcPct val="100000"/>
              </a:lnSpc>
            </a:pPr>
            <a:endParaRPr lang="fr-FR" sz="1200" b="0" strike="noStrike" spc="-1" noProof="0" dirty="0" smtClean="0">
              <a:latin typeface="+mn-lt"/>
            </a:endParaRPr>
          </a:p>
          <a:p>
            <a:pPr marL="285840" indent="-179640" algn="just">
              <a:lnSpc>
                <a:spcPct val="100000"/>
              </a:lnSpc>
              <a:buClr>
                <a:srgbClr val="000000"/>
              </a:buClr>
              <a:buFont typeface="Wingdings" charset="2"/>
              <a:buChar char=""/>
            </a:pPr>
            <a:r>
              <a:rPr lang="fr-FR" sz="1200" b="0" strike="noStrike" spc="-1" noProof="0" dirty="0" smtClean="0">
                <a:solidFill>
                  <a:srgbClr val="000000"/>
                </a:solidFill>
                <a:latin typeface="Calibri"/>
              </a:rPr>
              <a:t>L’enjeu de la médiation est de faire que la communication soit possible entre des personnes qui, pour une raison quelconque, ne peuvent pas communiquer directement. </a:t>
            </a:r>
            <a:endParaRPr lang="fr-FR" sz="1200" b="0" strike="noStrike" spc="-1" noProof="0" dirty="0" smtClean="0">
              <a:latin typeface="+mn-lt"/>
            </a:endParaRPr>
          </a:p>
          <a:p>
            <a:pPr marL="285840" indent="-179640" algn="just">
              <a:lnSpc>
                <a:spcPct val="100000"/>
              </a:lnSpc>
              <a:buClr>
                <a:srgbClr val="000000"/>
              </a:buClr>
              <a:buFont typeface="Wingdings" charset="2"/>
              <a:buChar char=""/>
            </a:pPr>
            <a:r>
              <a:rPr lang="fr-FR" sz="1200" b="0" strike="noStrike" spc="-1" noProof="0" dirty="0" smtClean="0">
                <a:solidFill>
                  <a:srgbClr val="000000"/>
                </a:solidFill>
                <a:latin typeface="Calibri"/>
              </a:rPr>
              <a:t>L’élève doit être considéré comme un </a:t>
            </a:r>
            <a:r>
              <a:rPr lang="fr-FR" sz="1200" b="1" strike="noStrike" spc="-1" noProof="0" dirty="0" smtClean="0">
                <a:solidFill>
                  <a:srgbClr val="000000"/>
                </a:solidFill>
                <a:latin typeface="Calibri"/>
              </a:rPr>
              <a:t>véritable acteur social.</a:t>
            </a:r>
            <a:r>
              <a:rPr lang="fr-FR" sz="1200" b="0" strike="noStrike" spc="-1" noProof="0" dirty="0" smtClean="0">
                <a:solidFill>
                  <a:srgbClr val="000000"/>
                </a:solidFill>
                <a:latin typeface="Calibri"/>
              </a:rPr>
              <a:t> Il n’est pas qu’un apprenant, il est également un utilisateur de la (des) langue(s) et, dans la perspective d’exercer une citoyenneté démocratique et responsable, </a:t>
            </a:r>
            <a:r>
              <a:rPr lang="fr-FR" sz="1200" b="1" strike="noStrike" spc="-1" noProof="0" dirty="0" smtClean="0">
                <a:solidFill>
                  <a:srgbClr val="000000"/>
                </a:solidFill>
                <a:latin typeface="Calibri"/>
              </a:rPr>
              <a:t>il a vocation à devenir un médiateur culturel capable d’exploiter l’ensemble de son répertoire plurilingue et pluriculturel</a:t>
            </a:r>
            <a:r>
              <a:rPr lang="fr-FR" sz="1200" b="0" strike="noStrike" spc="-1" noProof="0" dirty="0" smtClean="0">
                <a:solidFill>
                  <a:srgbClr val="000000"/>
                </a:solidFill>
                <a:latin typeface="Calibri"/>
              </a:rPr>
              <a:t>. </a:t>
            </a:r>
            <a:endParaRPr lang="fr-FR" sz="1200" b="0" strike="noStrike" spc="-1" noProof="0" dirty="0" smtClean="0">
              <a:latin typeface="+mn-lt"/>
            </a:endParaRPr>
          </a:p>
          <a:p>
            <a:pPr marL="1306080" lvl="2" indent="-285480">
              <a:lnSpc>
                <a:spcPct val="100000"/>
              </a:lnSpc>
              <a:buClr>
                <a:srgbClr val="000000"/>
              </a:buClr>
              <a:buFont typeface="Wingdings" charset="2"/>
              <a:buChar char=""/>
            </a:pPr>
            <a:r>
              <a:rPr lang="fr-FR" sz="1200" b="0" strike="noStrike" spc="-1" noProof="0" dirty="0" smtClean="0">
                <a:solidFill>
                  <a:srgbClr val="000000"/>
                </a:solidFill>
                <a:latin typeface="Calibri"/>
              </a:rPr>
              <a:t>La médiation doit être envisagée comme </a:t>
            </a:r>
            <a:br>
              <a:rPr lang="fr-FR" sz="1200" b="0" strike="noStrike" spc="-1" noProof="0" dirty="0" smtClean="0">
                <a:solidFill>
                  <a:srgbClr val="000000"/>
                </a:solidFill>
                <a:latin typeface="Calibri"/>
              </a:rPr>
            </a:br>
            <a:r>
              <a:rPr lang="fr-FR" sz="1200" b="1" strike="noStrike" spc="-1" noProof="0" dirty="0" smtClean="0">
                <a:solidFill>
                  <a:srgbClr val="0070C0"/>
                </a:solidFill>
                <a:latin typeface="Calibri"/>
              </a:rPr>
              <a:t>linguistique</a:t>
            </a:r>
            <a:r>
              <a:rPr lang="fr-FR" sz="1200" b="0" strike="noStrike" spc="-1" noProof="0" dirty="0" smtClean="0">
                <a:solidFill>
                  <a:srgbClr val="000000"/>
                </a:solidFill>
                <a:latin typeface="Calibri"/>
              </a:rPr>
              <a:t>, </a:t>
            </a:r>
            <a:r>
              <a:rPr lang="fr-FR" sz="1200" b="1" strike="noStrike" spc="-1" noProof="0" dirty="0" smtClean="0">
                <a:solidFill>
                  <a:srgbClr val="0070C0"/>
                </a:solidFill>
                <a:latin typeface="Calibri"/>
              </a:rPr>
              <a:t>sociale</a:t>
            </a:r>
            <a:r>
              <a:rPr lang="fr-FR" sz="1200" b="0" strike="noStrike" spc="-1" noProof="0" dirty="0" smtClean="0">
                <a:solidFill>
                  <a:srgbClr val="000000"/>
                </a:solidFill>
                <a:latin typeface="Calibri"/>
              </a:rPr>
              <a:t> et </a:t>
            </a:r>
            <a:r>
              <a:rPr lang="fr-FR" sz="1200" b="1" strike="noStrike" spc="-1" noProof="0" dirty="0" smtClean="0">
                <a:solidFill>
                  <a:srgbClr val="0070C0"/>
                </a:solidFill>
                <a:latin typeface="Calibri"/>
              </a:rPr>
              <a:t>culturelle</a:t>
            </a:r>
            <a:r>
              <a:rPr lang="fr-FR" sz="1200" b="0" strike="noStrike" spc="-1" noProof="0" dirty="0" smtClean="0">
                <a:solidFill>
                  <a:srgbClr val="000000"/>
                </a:solidFill>
                <a:latin typeface="Calibri"/>
              </a:rPr>
              <a:t>.</a:t>
            </a:r>
            <a:endParaRPr lang="fr-FR" sz="1200" b="0" strike="noStrike" spc="-1" noProof="0" dirty="0" smtClean="0">
              <a:latin typeface="+mn-lt"/>
            </a:endParaRPr>
          </a:p>
          <a:p>
            <a:pPr>
              <a:lnSpc>
                <a:spcPct val="100000"/>
              </a:lnSpc>
            </a:pPr>
            <a:r>
              <a:rPr lang="fr-FR" sz="1200" b="0" strike="noStrike" spc="-1" noProof="0" dirty="0" smtClean="0">
                <a:solidFill>
                  <a:srgbClr val="000000"/>
                </a:solidFill>
                <a:latin typeface="+mn-lt"/>
                <a:ea typeface="+mn-ea"/>
              </a:rPr>
              <a:t>Discipline langue vivante = mettre les élèves en contact avec l’altérité linguistique et culturelle. </a:t>
            </a:r>
            <a:endParaRPr lang="fr-FR" sz="1200" b="0" strike="noStrike" spc="-1" noProof="0" dirty="0" smtClean="0">
              <a:latin typeface="+mn-lt"/>
            </a:endParaRPr>
          </a:p>
          <a:p>
            <a:pPr>
              <a:lnSpc>
                <a:spcPct val="100000"/>
              </a:lnSpc>
            </a:pPr>
            <a:r>
              <a:rPr lang="fr-FR" sz="1200" b="0" strike="noStrike" spc="-1" noProof="0" dirty="0" smtClean="0">
                <a:solidFill>
                  <a:srgbClr val="000000"/>
                </a:solidFill>
                <a:latin typeface="+mn-lt"/>
                <a:ea typeface="+mn-ea"/>
              </a:rPr>
              <a:t>Au-delà de l’objectif d’appropriation de connaissances et de compétences directement liées aux aires culturelles concernées, les pratiques pédagogiques LV ont vocation à développer chez les élèves la capacité à jouer un rôle de médiateur entre les locuteurs d’aires culturelles différentes, c'est-à-dire à rendre compréhensible pour une personne ou un groupe de personnes le contenu d’un texte ou d’un message qui est le produit de pratiques culturelles et  sociétales différentes. </a:t>
            </a:r>
          </a:p>
          <a:p>
            <a:pPr marL="216000" indent="-216000">
              <a:lnSpc>
                <a:spcPct val="100000"/>
              </a:lnSpc>
            </a:pPr>
            <a:r>
              <a:rPr lang="en-US" sz="1200" b="0" strike="noStrike" spc="-1" dirty="0" smtClean="0">
                <a:solidFill>
                  <a:srgbClr val="000000"/>
                </a:solidFill>
                <a:latin typeface="+mn-lt"/>
                <a:ea typeface="+mn-ea"/>
              </a:rPr>
              <a:t>(JE) </a:t>
            </a:r>
            <a:r>
              <a:rPr lang="en-US" sz="1200" b="0" strike="noStrike" spc="-1" dirty="0" err="1" smtClean="0">
                <a:solidFill>
                  <a:srgbClr val="000000"/>
                </a:solidFill>
                <a:latin typeface="+mn-lt"/>
                <a:ea typeface="+mn-ea"/>
              </a:rPr>
              <a:t>Exemples</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d’activité</a:t>
            </a:r>
            <a:r>
              <a:rPr lang="en-US" sz="1200" b="0" strike="noStrike" spc="-1" dirty="0" smtClean="0">
                <a:solidFill>
                  <a:srgbClr val="000000"/>
                </a:solidFill>
                <a:latin typeface="+mn-lt"/>
                <a:ea typeface="+mn-ea"/>
              </a:rPr>
              <a:t> :  </a:t>
            </a:r>
            <a:endParaRPr lang="en-US" sz="1200" b="0" strike="noStrike" spc="-1" dirty="0" smtClean="0">
              <a:latin typeface="+mn-lt"/>
            </a:endParaRPr>
          </a:p>
          <a:p>
            <a:pPr marL="171360" indent="-171000">
              <a:lnSpc>
                <a:spcPct val="100000"/>
              </a:lnSpc>
              <a:buClr>
                <a:srgbClr val="000000"/>
              </a:buClr>
              <a:buFont typeface="StarSymbol"/>
              <a:buChar char="-"/>
            </a:pPr>
            <a:r>
              <a:rPr lang="en-US" sz="1200" b="0" strike="noStrike" spc="-1" dirty="0" smtClean="0">
                <a:solidFill>
                  <a:srgbClr val="000000"/>
                </a:solidFill>
                <a:latin typeface="+mn-lt"/>
                <a:ea typeface="+mn-ea"/>
              </a:rPr>
              <a:t>De </a:t>
            </a:r>
            <a:r>
              <a:rPr lang="en-US" sz="1200" b="0" strike="noStrike" spc="-1" dirty="0" err="1" smtClean="0">
                <a:solidFill>
                  <a:srgbClr val="000000"/>
                </a:solidFill>
                <a:latin typeface="+mn-lt"/>
                <a:ea typeface="+mn-ea"/>
              </a:rPr>
              <a:t>réception</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écrite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orale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ou</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audiovisuelle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repérer</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où</a:t>
            </a:r>
            <a:r>
              <a:rPr lang="en-US" sz="1200" b="0" strike="noStrike" spc="-1" dirty="0" smtClean="0">
                <a:solidFill>
                  <a:srgbClr val="000000"/>
                </a:solidFill>
                <a:latin typeface="+mn-lt"/>
                <a:ea typeface="+mn-ea"/>
              </a:rPr>
              <a:t> se </a:t>
            </a:r>
            <a:r>
              <a:rPr lang="en-US" sz="1200" b="0" strike="noStrike" spc="-1" dirty="0" err="1" smtClean="0">
                <a:solidFill>
                  <a:srgbClr val="000000"/>
                </a:solidFill>
                <a:latin typeface="+mn-lt"/>
                <a:ea typeface="+mn-ea"/>
              </a:rPr>
              <a:t>passe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l’action</a:t>
            </a:r>
            <a:r>
              <a:rPr lang="en-US" sz="1200" b="0" strike="noStrike" spc="-1" dirty="0" smtClean="0">
                <a:solidFill>
                  <a:srgbClr val="000000"/>
                </a:solidFill>
                <a:latin typeface="+mn-lt"/>
                <a:ea typeface="+mn-ea"/>
              </a:rPr>
              <a:t> &gt; comment </a:t>
            </a:r>
            <a:r>
              <a:rPr lang="en-US" sz="1200" b="0" strike="noStrike" spc="-1" dirty="0" err="1" smtClean="0">
                <a:solidFill>
                  <a:srgbClr val="000000"/>
                </a:solidFill>
                <a:latin typeface="+mn-lt"/>
                <a:ea typeface="+mn-ea"/>
              </a:rPr>
              <a:t>savez-vous</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que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cette</a:t>
            </a:r>
            <a:r>
              <a:rPr lang="en-US" sz="1200" b="0" strike="noStrike" spc="-1" dirty="0" smtClean="0">
                <a:solidFill>
                  <a:srgbClr val="000000"/>
                </a:solidFill>
                <a:latin typeface="+mn-lt"/>
                <a:ea typeface="+mn-ea"/>
              </a:rPr>
              <a:t> scène se </a:t>
            </a:r>
            <a:r>
              <a:rPr lang="en-US" sz="1200" b="0" strike="noStrike" spc="-1" dirty="0" err="1" smtClean="0">
                <a:solidFill>
                  <a:srgbClr val="000000"/>
                </a:solidFill>
                <a:latin typeface="+mn-lt"/>
                <a:ea typeface="+mn-ea"/>
              </a:rPr>
              <a:t>passe</a:t>
            </a:r>
            <a:r>
              <a:rPr lang="en-US" sz="1200" b="0" strike="noStrike" spc="-1" dirty="0" smtClean="0">
                <a:solidFill>
                  <a:srgbClr val="000000"/>
                </a:solidFill>
                <a:latin typeface="+mn-lt"/>
                <a:ea typeface="+mn-ea"/>
              </a:rPr>
              <a:t> en </a:t>
            </a:r>
            <a:r>
              <a:rPr lang="en-US" sz="1200" b="0" strike="noStrike" spc="-1" dirty="0" err="1" smtClean="0">
                <a:solidFill>
                  <a:srgbClr val="000000"/>
                </a:solidFill>
                <a:latin typeface="+mn-lt"/>
                <a:ea typeface="+mn-ea"/>
              </a:rPr>
              <a:t>Angleterre</a:t>
            </a:r>
            <a:r>
              <a:rPr lang="en-US" sz="1200" b="0" strike="noStrike" spc="-1" dirty="0" smtClean="0">
                <a:solidFill>
                  <a:srgbClr val="000000"/>
                </a:solidFill>
                <a:latin typeface="+mn-lt"/>
                <a:ea typeface="+mn-ea"/>
              </a:rPr>
              <a:t>/</a:t>
            </a:r>
            <a:r>
              <a:rPr lang="en-US" sz="1200" b="0" strike="noStrike" spc="-1" dirty="0" err="1" smtClean="0">
                <a:solidFill>
                  <a:srgbClr val="000000"/>
                </a:solidFill>
                <a:latin typeface="+mn-lt"/>
                <a:ea typeface="+mn-ea"/>
              </a:rPr>
              <a:t>Allemagne</a:t>
            </a:r>
            <a:r>
              <a:rPr lang="en-US" sz="1200" b="0" strike="noStrike" spc="-1" dirty="0" smtClean="0">
                <a:solidFill>
                  <a:srgbClr val="000000"/>
                </a:solidFill>
                <a:latin typeface="+mn-lt"/>
                <a:ea typeface="+mn-ea"/>
              </a:rPr>
              <a:t>/</a:t>
            </a:r>
            <a:r>
              <a:rPr lang="en-US" sz="1200" b="0" strike="noStrike" spc="-1" dirty="0" err="1" smtClean="0">
                <a:solidFill>
                  <a:srgbClr val="000000"/>
                </a:solidFill>
                <a:latin typeface="+mn-lt"/>
                <a:ea typeface="+mn-ea"/>
              </a:rPr>
              <a:t>Australie</a:t>
            </a:r>
            <a:r>
              <a:rPr lang="en-US" sz="1200" b="0" strike="noStrike" spc="-1" dirty="0" smtClean="0">
                <a:solidFill>
                  <a:srgbClr val="000000"/>
                </a:solidFill>
                <a:latin typeface="+mn-lt"/>
                <a:ea typeface="+mn-ea"/>
              </a:rPr>
              <a:t>/</a:t>
            </a:r>
            <a:r>
              <a:rPr lang="en-US" sz="1200" b="0" strike="noStrike" spc="-1" dirty="0" err="1" smtClean="0">
                <a:solidFill>
                  <a:srgbClr val="000000"/>
                </a:solidFill>
                <a:latin typeface="+mn-lt"/>
                <a:ea typeface="+mn-ea"/>
              </a:rPr>
              <a:t>Espagne</a:t>
            </a:r>
            <a:r>
              <a:rPr lang="en-US" sz="1200" b="0" strike="noStrike" spc="-1" dirty="0" smtClean="0">
                <a:solidFill>
                  <a:srgbClr val="000000"/>
                </a:solidFill>
                <a:latin typeface="+mn-lt"/>
                <a:ea typeface="+mn-ea"/>
              </a:rPr>
              <a:t>/</a:t>
            </a:r>
            <a:r>
              <a:rPr lang="en-US" sz="1200" b="0" strike="noStrike" spc="-1" dirty="0" err="1" smtClean="0">
                <a:solidFill>
                  <a:srgbClr val="000000"/>
                </a:solidFill>
                <a:latin typeface="+mn-lt"/>
                <a:ea typeface="+mn-ea"/>
              </a:rPr>
              <a:t>Italie</a:t>
            </a:r>
            <a:r>
              <a:rPr lang="en-US" sz="1200" b="0" strike="noStrike" spc="-1" dirty="0" smtClean="0">
                <a:solidFill>
                  <a:srgbClr val="000000"/>
                </a:solidFill>
                <a:latin typeface="+mn-lt"/>
                <a:ea typeface="+mn-ea"/>
              </a:rPr>
              <a:t>/etc. (et non en France) ? Y a-t-</a:t>
            </a:r>
            <a:r>
              <a:rPr lang="en-US" sz="1200" b="0" strike="noStrike" spc="-1" dirty="0" err="1" smtClean="0">
                <a:solidFill>
                  <a:srgbClr val="000000"/>
                </a:solidFill>
                <a:latin typeface="+mn-lt"/>
                <a:ea typeface="+mn-ea"/>
              </a:rPr>
              <a:t>il</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d'autres</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éléments</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culturels</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que</a:t>
            </a:r>
            <a:r>
              <a:rPr lang="en-US" sz="1200" b="0" strike="noStrike" spc="-1" dirty="0" smtClean="0">
                <a:solidFill>
                  <a:srgbClr val="000000"/>
                </a:solidFill>
                <a:latin typeface="+mn-lt"/>
                <a:ea typeface="+mn-ea"/>
              </a:rPr>
              <a:t> la langue </a:t>
            </a:r>
            <a:r>
              <a:rPr lang="en-US" sz="1200" b="0" strike="noStrike" spc="-1" dirty="0" err="1" smtClean="0">
                <a:solidFill>
                  <a:srgbClr val="000000"/>
                </a:solidFill>
                <a:latin typeface="+mn-lt"/>
                <a:ea typeface="+mn-ea"/>
              </a:rPr>
              <a:t>dans</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cette</a:t>
            </a:r>
            <a:r>
              <a:rPr lang="en-US" sz="1200" b="0" strike="noStrike" spc="-1" dirty="0" smtClean="0">
                <a:solidFill>
                  <a:srgbClr val="000000"/>
                </a:solidFill>
                <a:latin typeface="+mn-lt"/>
                <a:ea typeface="+mn-ea"/>
              </a:rPr>
              <a:t> situation qui </a:t>
            </a:r>
            <a:r>
              <a:rPr lang="en-US" sz="1200" b="0" strike="noStrike" spc="-1" dirty="0" err="1" smtClean="0">
                <a:solidFill>
                  <a:srgbClr val="000000"/>
                </a:solidFill>
                <a:latin typeface="+mn-lt"/>
                <a:ea typeface="+mn-ea"/>
              </a:rPr>
              <a:t>rendent</a:t>
            </a:r>
            <a:r>
              <a:rPr lang="en-US" sz="1200" b="0" strike="noStrike" spc="-1" dirty="0" smtClean="0">
                <a:solidFill>
                  <a:srgbClr val="000000"/>
                </a:solidFill>
                <a:latin typeface="+mn-lt"/>
                <a:ea typeface="+mn-ea"/>
              </a:rPr>
              <a:t> plus </a:t>
            </a:r>
            <a:r>
              <a:rPr lang="en-US" sz="1200" b="0" strike="noStrike" spc="-1" dirty="0" err="1" smtClean="0">
                <a:solidFill>
                  <a:srgbClr val="000000"/>
                </a:solidFill>
                <a:latin typeface="+mn-lt"/>
                <a:ea typeface="+mn-ea"/>
              </a:rPr>
              <a:t>difficile</a:t>
            </a:r>
            <a:r>
              <a:rPr lang="en-US" sz="1200" b="0" strike="noStrike" spc="-1" dirty="0" smtClean="0">
                <a:solidFill>
                  <a:srgbClr val="000000"/>
                </a:solidFill>
                <a:latin typeface="+mn-lt"/>
                <a:ea typeface="+mn-ea"/>
              </a:rPr>
              <a:t> la communication entre les </a:t>
            </a:r>
            <a:r>
              <a:rPr lang="en-US" sz="1200" b="0" strike="noStrike" spc="-1" dirty="0" err="1" smtClean="0">
                <a:solidFill>
                  <a:srgbClr val="000000"/>
                </a:solidFill>
                <a:latin typeface="+mn-lt"/>
                <a:ea typeface="+mn-ea"/>
              </a:rPr>
              <a:t>deux</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personnes</a:t>
            </a:r>
            <a:r>
              <a:rPr lang="en-US" sz="1200" b="0" strike="noStrike" spc="-1" dirty="0" smtClean="0">
                <a:solidFill>
                  <a:srgbClr val="000000"/>
                </a:solidFill>
                <a:latin typeface="+mn-lt"/>
                <a:ea typeface="+mn-ea"/>
              </a:rPr>
              <a:t>?</a:t>
            </a:r>
            <a:endParaRPr lang="en-US" sz="1200" b="0" strike="noStrike" spc="-1" dirty="0" smtClean="0">
              <a:latin typeface="+mn-lt"/>
            </a:endParaRPr>
          </a:p>
          <a:p>
            <a:pPr marL="171360" indent="-171000">
              <a:lnSpc>
                <a:spcPct val="100000"/>
              </a:lnSpc>
              <a:buClr>
                <a:srgbClr val="000000"/>
              </a:buClr>
              <a:buFont typeface="StarSymbol"/>
              <a:buChar char="-"/>
            </a:pPr>
            <a:r>
              <a:rPr lang="en-US" sz="1200" b="0" strike="noStrike" spc="-1" dirty="0" smtClean="0">
                <a:solidFill>
                  <a:srgbClr val="000000"/>
                </a:solidFill>
                <a:latin typeface="+mn-lt"/>
                <a:ea typeface="+mn-ea"/>
              </a:rPr>
              <a:t>De production </a:t>
            </a:r>
            <a:r>
              <a:rPr lang="en-US" sz="1200" b="0" strike="noStrike" spc="-1" dirty="0" err="1" smtClean="0">
                <a:solidFill>
                  <a:srgbClr val="000000"/>
                </a:solidFill>
                <a:latin typeface="+mn-lt"/>
                <a:ea typeface="+mn-ea"/>
              </a:rPr>
              <a:t>écrite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ou</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orale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doubler</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ou</a:t>
            </a:r>
            <a:r>
              <a:rPr lang="en-US" sz="1200" b="0" strike="noStrike" spc="-1" dirty="0" smtClean="0">
                <a:solidFill>
                  <a:srgbClr val="000000"/>
                </a:solidFill>
                <a:latin typeface="+mn-lt"/>
                <a:ea typeface="+mn-ea"/>
              </a:rPr>
              <a:t> en </a:t>
            </a:r>
            <a:r>
              <a:rPr lang="en-US" sz="1200" b="0" strike="noStrike" spc="-1" dirty="0" err="1" smtClean="0">
                <a:solidFill>
                  <a:srgbClr val="000000"/>
                </a:solidFill>
                <a:latin typeface="+mn-lt"/>
                <a:ea typeface="+mn-ea"/>
              </a:rPr>
              <a:t>fournir</a:t>
            </a:r>
            <a:r>
              <a:rPr lang="en-US" sz="1200" b="0" strike="noStrike" spc="-1" dirty="0" smtClean="0">
                <a:solidFill>
                  <a:srgbClr val="000000"/>
                </a:solidFill>
                <a:latin typeface="+mn-lt"/>
                <a:ea typeface="+mn-ea"/>
              </a:rPr>
              <a:t> les sous-</a:t>
            </a:r>
            <a:r>
              <a:rPr lang="en-US" sz="1200" b="0" strike="noStrike" spc="-1" dirty="0" err="1" smtClean="0">
                <a:solidFill>
                  <a:srgbClr val="000000"/>
                </a:solidFill>
                <a:latin typeface="+mn-lt"/>
                <a:ea typeface="+mn-ea"/>
              </a:rPr>
              <a:t>titres</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une</a:t>
            </a:r>
            <a:r>
              <a:rPr lang="en-US" sz="1200" b="0" strike="noStrike" spc="-1" dirty="0" smtClean="0">
                <a:solidFill>
                  <a:srgbClr val="000000"/>
                </a:solidFill>
                <a:latin typeface="+mn-lt"/>
                <a:ea typeface="+mn-ea"/>
              </a:rPr>
              <a:t> scène de film </a:t>
            </a:r>
            <a:r>
              <a:rPr lang="en-US" sz="1200" b="0" strike="noStrike" spc="-1" dirty="0" err="1" smtClean="0">
                <a:solidFill>
                  <a:srgbClr val="000000"/>
                </a:solidFill>
                <a:latin typeface="+mn-lt"/>
                <a:ea typeface="+mn-ea"/>
              </a:rPr>
              <a:t>ou</a:t>
            </a:r>
            <a:r>
              <a:rPr lang="en-US" sz="1200" b="0" strike="noStrike" spc="-1" dirty="0" smtClean="0">
                <a:solidFill>
                  <a:srgbClr val="000000"/>
                </a:solidFill>
                <a:latin typeface="+mn-lt"/>
                <a:ea typeface="+mn-ea"/>
              </a:rPr>
              <a:t> adapter un spot </a:t>
            </a:r>
            <a:r>
              <a:rPr lang="en-US" sz="1200" b="0" strike="noStrike" spc="-1" dirty="0" err="1" smtClean="0">
                <a:solidFill>
                  <a:srgbClr val="000000"/>
                </a:solidFill>
                <a:latin typeface="+mn-lt"/>
                <a:ea typeface="+mn-ea"/>
              </a:rPr>
              <a:t>publicitaire</a:t>
            </a:r>
            <a:r>
              <a:rPr lang="en-US" sz="1200" b="0" strike="noStrike" spc="-1" dirty="0" smtClean="0">
                <a:solidFill>
                  <a:srgbClr val="000000"/>
                </a:solidFill>
                <a:latin typeface="+mn-lt"/>
                <a:ea typeface="+mn-ea"/>
              </a:rPr>
              <a:t> au </a:t>
            </a:r>
            <a:r>
              <a:rPr lang="en-US" sz="1200" b="0" strike="noStrike" spc="-1" dirty="0" err="1" smtClean="0">
                <a:solidFill>
                  <a:srgbClr val="000000"/>
                </a:solidFill>
                <a:latin typeface="+mn-lt"/>
                <a:ea typeface="+mn-ea"/>
              </a:rPr>
              <a:t>marché</a:t>
            </a:r>
            <a:r>
              <a:rPr lang="en-US" sz="1200" b="0" strike="noStrike" spc="-1" dirty="0" smtClean="0">
                <a:solidFill>
                  <a:srgbClr val="000000"/>
                </a:solidFill>
                <a:latin typeface="+mn-lt"/>
                <a:ea typeface="+mn-ea"/>
              </a:rPr>
              <a:t> d’un </a:t>
            </a:r>
            <a:r>
              <a:rPr lang="en-US" sz="1200" b="0" strike="noStrike" spc="-1" dirty="0" err="1" smtClean="0">
                <a:solidFill>
                  <a:srgbClr val="000000"/>
                </a:solidFill>
                <a:latin typeface="+mn-lt"/>
                <a:ea typeface="+mn-ea"/>
              </a:rPr>
              <a:t>autre</a:t>
            </a:r>
            <a:r>
              <a:rPr lang="en-US" sz="1200" b="0" strike="noStrike" spc="-1" dirty="0" smtClean="0">
                <a:solidFill>
                  <a:srgbClr val="000000"/>
                </a:solidFill>
                <a:latin typeface="+mn-lt"/>
                <a:ea typeface="+mn-ea"/>
              </a:rPr>
              <a:t> pays. </a:t>
            </a:r>
            <a:r>
              <a:rPr lang="en-US" sz="1200" b="0" strike="noStrike" spc="-1" dirty="0" err="1" smtClean="0">
                <a:solidFill>
                  <a:srgbClr val="000000"/>
                </a:solidFill>
                <a:latin typeface="+mn-lt"/>
                <a:ea typeface="+mn-ea"/>
              </a:rPr>
              <a:t>Qu'est-ce</a:t>
            </a:r>
            <a:r>
              <a:rPr lang="en-US" sz="1200" b="0" strike="noStrike" spc="-1" dirty="0" smtClean="0">
                <a:solidFill>
                  <a:srgbClr val="000000"/>
                </a:solidFill>
                <a:latin typeface="+mn-lt"/>
                <a:ea typeface="+mn-ea"/>
              </a:rPr>
              <a:t> qui ne </a:t>
            </a:r>
            <a:r>
              <a:rPr lang="en-US" sz="1200" b="0" strike="noStrike" spc="-1" dirty="0" err="1" smtClean="0">
                <a:solidFill>
                  <a:srgbClr val="000000"/>
                </a:solidFill>
                <a:latin typeface="+mn-lt"/>
                <a:ea typeface="+mn-ea"/>
              </a:rPr>
              <a:t>peut</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être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traduit</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littéralement</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d’une</a:t>
            </a:r>
            <a:r>
              <a:rPr lang="en-US" sz="1200" b="0" strike="noStrike" spc="-1" dirty="0" smtClean="0">
                <a:solidFill>
                  <a:srgbClr val="000000"/>
                </a:solidFill>
                <a:latin typeface="+mn-lt"/>
                <a:ea typeface="+mn-ea"/>
              </a:rPr>
              <a:t> langue à </a:t>
            </a:r>
            <a:r>
              <a:rPr lang="en-US" sz="1200" b="0" strike="noStrike" spc="-1" dirty="0" err="1" smtClean="0">
                <a:solidFill>
                  <a:srgbClr val="000000"/>
                </a:solidFill>
                <a:latin typeface="+mn-lt"/>
                <a:ea typeface="+mn-ea"/>
              </a:rPr>
              <a:t>l’autre</a:t>
            </a:r>
            <a:r>
              <a:rPr lang="en-US" sz="1200" b="0" strike="noStrike" spc="-1" dirty="0" smtClean="0">
                <a:solidFill>
                  <a:srgbClr val="000000"/>
                </a:solidFill>
                <a:latin typeface="+mn-lt"/>
                <a:ea typeface="+mn-ea"/>
              </a:rPr>
              <a:t> et </a:t>
            </a:r>
            <a:r>
              <a:rPr lang="en-US" sz="1200" b="0" strike="noStrike" spc="-1" dirty="0" err="1" smtClean="0">
                <a:solidFill>
                  <a:srgbClr val="000000"/>
                </a:solidFill>
                <a:latin typeface="+mn-lt"/>
                <a:ea typeface="+mn-ea"/>
              </a:rPr>
              <a:t>nécessite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une</a:t>
            </a:r>
            <a:r>
              <a:rPr lang="en-US" sz="1200" b="0" strike="noStrike" spc="-1" dirty="0" smtClean="0">
                <a:solidFill>
                  <a:srgbClr val="000000"/>
                </a:solidFill>
                <a:latin typeface="+mn-lt"/>
                <a:ea typeface="+mn-ea"/>
              </a:rPr>
              <a:t> explication </a:t>
            </a:r>
            <a:r>
              <a:rPr lang="en-US" sz="1200" b="0" strike="noStrike" spc="-1" dirty="0" err="1" smtClean="0">
                <a:solidFill>
                  <a:srgbClr val="000000"/>
                </a:solidFill>
                <a:latin typeface="+mn-lt"/>
                <a:ea typeface="+mn-ea"/>
              </a:rPr>
              <a:t>culturelle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particulière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ou</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une</a:t>
            </a:r>
            <a:r>
              <a:rPr lang="en-US" sz="1200" b="0" strike="noStrike" spc="-1" dirty="0" smtClean="0">
                <a:solidFill>
                  <a:srgbClr val="000000"/>
                </a:solidFill>
                <a:latin typeface="+mn-lt"/>
                <a:ea typeface="+mn-ea"/>
              </a:rPr>
              <a:t> transmission </a:t>
            </a:r>
            <a:r>
              <a:rPr lang="en-US" sz="1200" b="0" strike="noStrike" spc="-1" dirty="0" err="1" smtClean="0">
                <a:solidFill>
                  <a:srgbClr val="000000"/>
                </a:solidFill>
                <a:latin typeface="+mn-lt"/>
                <a:ea typeface="+mn-ea"/>
              </a:rPr>
              <a:t>culturelle</a:t>
            </a:r>
            <a:r>
              <a:rPr lang="en-US" sz="1200" b="0" strike="noStrike" spc="-1" dirty="0" smtClean="0">
                <a:solidFill>
                  <a:srgbClr val="000000"/>
                </a:solidFill>
                <a:latin typeface="+mn-lt"/>
                <a:ea typeface="+mn-ea"/>
              </a:rPr>
              <a:t>? </a:t>
            </a:r>
            <a:endParaRPr lang="en-US" sz="1200" b="0" strike="noStrike" spc="-1" dirty="0" smtClean="0">
              <a:latin typeface="+mn-lt"/>
            </a:endParaRPr>
          </a:p>
          <a:p>
            <a:pPr>
              <a:lnSpc>
                <a:spcPct val="100000"/>
              </a:lnSpc>
            </a:pPr>
            <a:endParaRPr lang="en-US" sz="1200" b="0" strike="noStrike" spc="-1" dirty="0" smtClean="0">
              <a:latin typeface="+mn-lt"/>
            </a:endParaRPr>
          </a:p>
          <a:p>
            <a:pPr>
              <a:lnSpc>
                <a:spcPct val="100000"/>
              </a:lnSpc>
            </a:pPr>
            <a:r>
              <a:rPr lang="en-US" sz="1200" b="0" strike="noStrike" spc="-1" dirty="0" err="1" smtClean="0">
                <a:solidFill>
                  <a:srgbClr val="000000"/>
                </a:solidFill>
                <a:latin typeface="+mn-lt"/>
                <a:ea typeface="+mn-ea"/>
              </a:rPr>
              <a:t>Ces</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activités</a:t>
            </a:r>
            <a:r>
              <a:rPr lang="en-US" sz="1200" b="0" strike="noStrike" spc="-1" dirty="0" smtClean="0">
                <a:solidFill>
                  <a:srgbClr val="000000"/>
                </a:solidFill>
                <a:latin typeface="+mn-lt"/>
                <a:ea typeface="+mn-ea"/>
              </a:rPr>
              <a:t> de </a:t>
            </a:r>
            <a:r>
              <a:rPr lang="en-US" sz="1200" b="0" strike="noStrike" spc="-1" dirty="0" err="1" smtClean="0">
                <a:solidFill>
                  <a:srgbClr val="000000"/>
                </a:solidFill>
                <a:latin typeface="+mn-lt"/>
                <a:ea typeface="+mn-ea"/>
              </a:rPr>
              <a:t>médiation</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entraînent</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l’élève</a:t>
            </a:r>
            <a:r>
              <a:rPr lang="en-US" sz="1200" b="0" strike="noStrike" spc="-1" dirty="0" smtClean="0">
                <a:solidFill>
                  <a:srgbClr val="000000"/>
                </a:solidFill>
                <a:latin typeface="+mn-lt"/>
                <a:ea typeface="+mn-ea"/>
              </a:rPr>
              <a:t> à </a:t>
            </a:r>
            <a:r>
              <a:rPr lang="en-US" sz="1200" b="0" strike="noStrike" spc="-1" dirty="0" err="1" smtClean="0">
                <a:solidFill>
                  <a:srgbClr val="000000"/>
                </a:solidFill>
                <a:latin typeface="+mn-lt"/>
                <a:ea typeface="+mn-ea"/>
              </a:rPr>
              <a:t>repérer</a:t>
            </a:r>
            <a:r>
              <a:rPr lang="en-US" sz="1200" b="0" strike="noStrike" spc="-1" dirty="0" smtClean="0">
                <a:solidFill>
                  <a:srgbClr val="000000"/>
                </a:solidFill>
                <a:latin typeface="+mn-lt"/>
                <a:ea typeface="+mn-ea"/>
              </a:rPr>
              <a:t> des </a:t>
            </a:r>
            <a:r>
              <a:rPr lang="en-US" sz="1200" b="0" strike="noStrike" spc="-1" dirty="0" err="1" smtClean="0">
                <a:solidFill>
                  <a:srgbClr val="000000"/>
                </a:solidFill>
                <a:latin typeface="+mn-lt"/>
                <a:ea typeface="+mn-ea"/>
              </a:rPr>
              <a:t>spécificités</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culturelles</a:t>
            </a:r>
            <a:r>
              <a:rPr lang="en-US" sz="1200" b="0" strike="noStrike" spc="-1" dirty="0" smtClean="0">
                <a:solidFill>
                  <a:srgbClr val="000000"/>
                </a:solidFill>
                <a:latin typeface="+mn-lt"/>
                <a:ea typeface="+mn-ea"/>
              </a:rPr>
              <a:t>, à les </a:t>
            </a:r>
            <a:r>
              <a:rPr lang="en-US" sz="1200" b="0" strike="noStrike" spc="-1" dirty="0" err="1" smtClean="0">
                <a:solidFill>
                  <a:srgbClr val="000000"/>
                </a:solidFill>
                <a:latin typeface="+mn-lt"/>
                <a:ea typeface="+mn-ea"/>
              </a:rPr>
              <a:t>analyser</a:t>
            </a:r>
            <a:r>
              <a:rPr lang="en-US" sz="1200" b="0" strike="noStrike" spc="-1" dirty="0" smtClean="0">
                <a:solidFill>
                  <a:srgbClr val="000000"/>
                </a:solidFill>
                <a:latin typeface="+mn-lt"/>
                <a:ea typeface="+mn-ea"/>
              </a:rPr>
              <a:t>, à les </a:t>
            </a:r>
            <a:r>
              <a:rPr lang="en-US" sz="1200" b="0" strike="noStrike" spc="-1" dirty="0" err="1" smtClean="0">
                <a:solidFill>
                  <a:srgbClr val="000000"/>
                </a:solidFill>
                <a:latin typeface="+mn-lt"/>
                <a:ea typeface="+mn-ea"/>
              </a:rPr>
              <a:t>expliciter</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voire</a:t>
            </a:r>
            <a:r>
              <a:rPr lang="en-US" sz="1200" b="0" strike="noStrike" spc="-1" dirty="0" smtClean="0">
                <a:solidFill>
                  <a:srgbClr val="000000"/>
                </a:solidFill>
                <a:latin typeface="+mn-lt"/>
                <a:ea typeface="+mn-ea"/>
              </a:rPr>
              <a:t> à les </a:t>
            </a:r>
            <a:r>
              <a:rPr lang="en-US" sz="1200" b="0" strike="noStrike" spc="-1" dirty="0" err="1" smtClean="0">
                <a:solidFill>
                  <a:srgbClr val="000000"/>
                </a:solidFill>
                <a:latin typeface="+mn-lt"/>
                <a:ea typeface="+mn-ea"/>
              </a:rPr>
              <a:t>transférer</a:t>
            </a:r>
            <a:r>
              <a:rPr lang="en-US" sz="1200" b="0" strike="noStrike" spc="-1" dirty="0" smtClean="0">
                <a:solidFill>
                  <a:srgbClr val="000000"/>
                </a:solidFill>
                <a:latin typeface="+mn-lt"/>
                <a:ea typeface="+mn-ea"/>
              </a:rPr>
              <a:t> pour les </a:t>
            </a:r>
            <a:r>
              <a:rPr lang="en-US" sz="1200" b="0" strike="noStrike" spc="-1" dirty="0" err="1" smtClean="0">
                <a:solidFill>
                  <a:srgbClr val="000000"/>
                </a:solidFill>
                <a:latin typeface="+mn-lt"/>
                <a:ea typeface="+mn-ea"/>
              </a:rPr>
              <a:t>rendre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intelligibles</a:t>
            </a:r>
            <a:r>
              <a:rPr lang="en-US" sz="1200" b="0" strike="noStrike" spc="-1" dirty="0" smtClean="0">
                <a:solidFill>
                  <a:srgbClr val="000000"/>
                </a:solidFill>
                <a:latin typeface="+mn-lt"/>
                <a:ea typeface="+mn-ea"/>
              </a:rPr>
              <a:t> à des </a:t>
            </a:r>
            <a:r>
              <a:rPr lang="en-US" sz="1200" b="0" strike="noStrike" spc="-1" dirty="0" err="1" smtClean="0">
                <a:solidFill>
                  <a:srgbClr val="000000"/>
                </a:solidFill>
                <a:latin typeface="+mn-lt"/>
                <a:ea typeface="+mn-ea"/>
              </a:rPr>
              <a:t>personnes</a:t>
            </a:r>
            <a:r>
              <a:rPr lang="en-US" sz="1200" b="0" strike="noStrike" spc="-1" dirty="0" smtClean="0">
                <a:solidFill>
                  <a:srgbClr val="000000"/>
                </a:solidFill>
                <a:latin typeface="+mn-lt"/>
                <a:ea typeface="+mn-ea"/>
              </a:rPr>
              <a:t> qui ne </a:t>
            </a:r>
            <a:r>
              <a:rPr lang="en-US" sz="1200" b="0" strike="noStrike" spc="-1" dirty="0" err="1" smtClean="0">
                <a:solidFill>
                  <a:srgbClr val="000000"/>
                </a:solidFill>
                <a:latin typeface="+mn-lt"/>
                <a:ea typeface="+mn-ea"/>
              </a:rPr>
              <a:t>disposent</a:t>
            </a:r>
            <a:r>
              <a:rPr lang="en-US" sz="1200" b="0" strike="noStrike" spc="-1" dirty="0" smtClean="0">
                <a:solidFill>
                  <a:srgbClr val="000000"/>
                </a:solidFill>
                <a:latin typeface="+mn-lt"/>
                <a:ea typeface="+mn-ea"/>
              </a:rPr>
              <a:t> pas des </a:t>
            </a:r>
            <a:r>
              <a:rPr lang="en-US" sz="1200" b="0" strike="noStrike" spc="-1" dirty="0" err="1" smtClean="0">
                <a:solidFill>
                  <a:srgbClr val="000000"/>
                </a:solidFill>
                <a:latin typeface="+mn-lt"/>
                <a:ea typeface="+mn-ea"/>
              </a:rPr>
              <a:t>mêmes</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repères</a:t>
            </a:r>
            <a:r>
              <a:rPr lang="en-US" sz="1200" b="0" strike="noStrike" spc="-1" dirty="0" smtClean="0">
                <a:solidFill>
                  <a:srgbClr val="000000"/>
                </a:solidFill>
                <a:latin typeface="+mn-lt"/>
                <a:ea typeface="+mn-ea"/>
              </a:rPr>
              <a:t>. En </a:t>
            </a:r>
            <a:r>
              <a:rPr lang="en-US" sz="1200" b="0" strike="noStrike" spc="-1" dirty="0" err="1" smtClean="0">
                <a:solidFill>
                  <a:srgbClr val="000000"/>
                </a:solidFill>
                <a:latin typeface="+mn-lt"/>
                <a:ea typeface="+mn-ea"/>
              </a:rPr>
              <a:t>cela</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l’activité</a:t>
            </a:r>
            <a:r>
              <a:rPr lang="en-US" sz="1200" b="0" strike="noStrike" spc="-1" dirty="0" smtClean="0">
                <a:solidFill>
                  <a:srgbClr val="000000"/>
                </a:solidFill>
                <a:latin typeface="+mn-lt"/>
                <a:ea typeface="+mn-ea"/>
              </a:rPr>
              <a:t> de </a:t>
            </a:r>
            <a:r>
              <a:rPr lang="en-US" sz="1200" b="0" strike="noStrike" spc="-1" dirty="0" err="1" smtClean="0">
                <a:solidFill>
                  <a:srgbClr val="000000"/>
                </a:solidFill>
                <a:latin typeface="+mn-lt"/>
                <a:ea typeface="+mn-ea"/>
              </a:rPr>
              <a:t>médiation</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permet</a:t>
            </a:r>
            <a:r>
              <a:rPr lang="en-US" sz="1200" b="0" strike="noStrike" spc="-1" dirty="0" smtClean="0">
                <a:solidFill>
                  <a:srgbClr val="000000"/>
                </a:solidFill>
                <a:latin typeface="+mn-lt"/>
                <a:ea typeface="+mn-ea"/>
              </a:rPr>
              <a:t> à </a:t>
            </a:r>
            <a:r>
              <a:rPr lang="en-US" sz="1200" b="0" strike="noStrike" spc="-1" dirty="0" err="1" smtClean="0">
                <a:solidFill>
                  <a:srgbClr val="000000"/>
                </a:solidFill>
                <a:latin typeface="+mn-lt"/>
                <a:ea typeface="+mn-ea"/>
              </a:rPr>
              <a:t>l’élève</a:t>
            </a:r>
            <a:r>
              <a:rPr lang="en-US" sz="1200" b="0" strike="noStrike" spc="-1" dirty="0" smtClean="0">
                <a:solidFill>
                  <a:srgbClr val="000000"/>
                </a:solidFill>
                <a:latin typeface="+mn-lt"/>
                <a:ea typeface="+mn-ea"/>
              </a:rPr>
              <a:t> de </a:t>
            </a:r>
            <a:r>
              <a:rPr lang="en-US" sz="1200" b="0" strike="noStrike" spc="-1" dirty="0" err="1" smtClean="0">
                <a:solidFill>
                  <a:srgbClr val="000000"/>
                </a:solidFill>
                <a:latin typeface="+mn-lt"/>
                <a:ea typeface="+mn-ea"/>
              </a:rPr>
              <a:t>valoriser</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ses</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connaissances</a:t>
            </a:r>
            <a:r>
              <a:rPr lang="en-US" sz="1200" b="0" strike="noStrike" spc="-1" dirty="0" smtClean="0">
                <a:solidFill>
                  <a:srgbClr val="000000"/>
                </a:solidFill>
                <a:latin typeface="+mn-lt"/>
                <a:ea typeface="+mn-ea"/>
              </a:rPr>
              <a:t> et </a:t>
            </a:r>
            <a:r>
              <a:rPr lang="en-US" sz="1200" b="0" strike="noStrike" spc="-1" dirty="0" err="1" smtClean="0">
                <a:solidFill>
                  <a:srgbClr val="000000"/>
                </a:solidFill>
                <a:latin typeface="+mn-lt"/>
                <a:ea typeface="+mn-ea"/>
              </a:rPr>
              <a:t>compétences</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afin</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d’agir</a:t>
            </a:r>
            <a:r>
              <a:rPr lang="en-US" sz="1200" b="0" strike="noStrike" spc="-1" dirty="0" smtClean="0">
                <a:solidFill>
                  <a:srgbClr val="000000"/>
                </a:solidFill>
                <a:latin typeface="+mn-lt"/>
                <a:ea typeface="+mn-ea"/>
              </a:rPr>
              <a:t> en </a:t>
            </a:r>
            <a:r>
              <a:rPr lang="en-US" sz="1200" b="0" strike="noStrike" spc="-1" dirty="0" err="1" smtClean="0">
                <a:solidFill>
                  <a:srgbClr val="000000"/>
                </a:solidFill>
                <a:latin typeface="+mn-lt"/>
                <a:ea typeface="+mn-ea"/>
              </a:rPr>
              <a:t>tant</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qu’acteur</a:t>
            </a:r>
            <a:r>
              <a:rPr lang="en-US" sz="1200" b="0" strike="noStrike" spc="-1" dirty="0" smtClean="0">
                <a:solidFill>
                  <a:srgbClr val="000000"/>
                </a:solidFill>
                <a:latin typeface="+mn-lt"/>
                <a:ea typeface="+mn-ea"/>
              </a:rPr>
              <a:t> social. La </a:t>
            </a:r>
            <a:r>
              <a:rPr lang="en-US" sz="1200" b="0" strike="noStrike" spc="-1" dirty="0" err="1" smtClean="0">
                <a:solidFill>
                  <a:srgbClr val="000000"/>
                </a:solidFill>
                <a:latin typeface="+mn-lt"/>
                <a:ea typeface="+mn-ea"/>
              </a:rPr>
              <a:t>médiation</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gagne</a:t>
            </a:r>
            <a:r>
              <a:rPr lang="en-US" sz="1200" b="0" strike="noStrike" spc="-1" dirty="0" smtClean="0">
                <a:solidFill>
                  <a:srgbClr val="000000"/>
                </a:solidFill>
                <a:latin typeface="+mn-lt"/>
                <a:ea typeface="+mn-ea"/>
              </a:rPr>
              <a:t> à </a:t>
            </a:r>
            <a:r>
              <a:rPr lang="en-US" sz="1200" b="0" strike="noStrike" spc="-1" dirty="0" err="1" smtClean="0">
                <a:solidFill>
                  <a:srgbClr val="000000"/>
                </a:solidFill>
                <a:latin typeface="+mn-lt"/>
                <a:ea typeface="+mn-ea"/>
              </a:rPr>
              <a:t>être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proposée</a:t>
            </a:r>
            <a:r>
              <a:rPr lang="en-US" sz="1200" b="0" strike="noStrike" spc="-1" dirty="0" smtClean="0">
                <a:solidFill>
                  <a:srgbClr val="000000"/>
                </a:solidFill>
                <a:latin typeface="+mn-lt"/>
                <a:ea typeface="+mn-ea"/>
              </a:rPr>
              <a:t> à </a:t>
            </a:r>
            <a:r>
              <a:rPr lang="en-US" sz="1200" b="0" strike="noStrike" spc="-1" dirty="0" err="1" smtClean="0">
                <a:solidFill>
                  <a:srgbClr val="000000"/>
                </a:solidFill>
                <a:latin typeface="+mn-lt"/>
                <a:ea typeface="+mn-ea"/>
              </a:rPr>
              <a:t>tous</a:t>
            </a:r>
            <a:r>
              <a:rPr lang="en-US" sz="1200" b="0" strike="noStrike" spc="-1" dirty="0" smtClean="0">
                <a:solidFill>
                  <a:srgbClr val="000000"/>
                </a:solidFill>
                <a:latin typeface="+mn-lt"/>
                <a:ea typeface="+mn-ea"/>
              </a:rPr>
              <a:t> les </a:t>
            </a:r>
            <a:r>
              <a:rPr lang="en-US" sz="1200" b="0" strike="noStrike" spc="-1" dirty="0" err="1" smtClean="0">
                <a:solidFill>
                  <a:srgbClr val="000000"/>
                </a:solidFill>
                <a:latin typeface="+mn-lt"/>
                <a:ea typeface="+mn-ea"/>
              </a:rPr>
              <a:t>niveaux</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d’apprentissage</a:t>
            </a:r>
            <a:r>
              <a:rPr lang="en-US" sz="1200" b="0" strike="noStrike" spc="-1" dirty="0" smtClean="0">
                <a:solidFill>
                  <a:srgbClr val="000000"/>
                </a:solidFill>
                <a:latin typeface="+mn-lt"/>
                <a:ea typeface="+mn-ea"/>
              </a:rPr>
              <a:t>, y </a:t>
            </a:r>
            <a:r>
              <a:rPr lang="en-US" sz="1200" b="0" strike="noStrike" spc="-1" dirty="0" err="1" smtClean="0">
                <a:solidFill>
                  <a:srgbClr val="000000"/>
                </a:solidFill>
                <a:latin typeface="+mn-lt"/>
                <a:ea typeface="+mn-ea"/>
              </a:rPr>
              <a:t>compris</a:t>
            </a:r>
            <a:r>
              <a:rPr lang="en-US" sz="1200" b="0" strike="noStrike" spc="-1" dirty="0" smtClean="0">
                <a:solidFill>
                  <a:srgbClr val="000000"/>
                </a:solidFill>
                <a:latin typeface="+mn-lt"/>
                <a:ea typeface="+mn-ea"/>
              </a:rPr>
              <a:t> à des </a:t>
            </a:r>
            <a:r>
              <a:rPr lang="en-US" sz="1200" b="0" strike="noStrike" spc="-1" dirty="0" err="1" smtClean="0">
                <a:solidFill>
                  <a:srgbClr val="000000"/>
                </a:solidFill>
                <a:latin typeface="+mn-lt"/>
                <a:ea typeface="+mn-ea"/>
              </a:rPr>
              <a:t>niveaux</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d’utilisation</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élémentaire</a:t>
            </a:r>
            <a:r>
              <a:rPr lang="en-US" sz="1200" b="0" strike="noStrike" spc="-1" dirty="0" smtClean="0">
                <a:solidFill>
                  <a:srgbClr val="000000"/>
                </a:solidFill>
                <a:latin typeface="+mn-lt"/>
                <a:ea typeface="+mn-ea"/>
              </a:rPr>
              <a:t> de la langue </a:t>
            </a:r>
            <a:r>
              <a:rPr lang="en-US" sz="1200" b="0" strike="noStrike" spc="-1" dirty="0" err="1" smtClean="0">
                <a:solidFill>
                  <a:srgbClr val="000000"/>
                </a:solidFill>
                <a:latin typeface="+mn-lt"/>
                <a:ea typeface="+mn-ea"/>
              </a:rPr>
              <a:t>cible</a:t>
            </a:r>
            <a:r>
              <a:rPr lang="en-US" sz="1200" b="0" strike="noStrike" spc="-1" dirty="0" smtClean="0">
                <a:solidFill>
                  <a:srgbClr val="000000"/>
                </a:solidFill>
                <a:latin typeface="+mn-lt"/>
                <a:ea typeface="+mn-ea"/>
              </a:rPr>
              <a:t>, par </a:t>
            </a:r>
            <a:r>
              <a:rPr lang="en-US" sz="1200" b="0" strike="noStrike" spc="-1" dirty="0" err="1" smtClean="0">
                <a:solidFill>
                  <a:srgbClr val="000000"/>
                </a:solidFill>
                <a:latin typeface="+mn-lt"/>
                <a:ea typeface="+mn-ea"/>
              </a:rPr>
              <a:t>exemple</a:t>
            </a:r>
            <a:r>
              <a:rPr lang="en-US" sz="1200" b="0" strike="noStrike" spc="-1" dirty="0" smtClean="0">
                <a:solidFill>
                  <a:srgbClr val="000000"/>
                </a:solidFill>
                <a:latin typeface="+mn-lt"/>
                <a:ea typeface="+mn-ea"/>
              </a:rPr>
              <a:t> en </a:t>
            </a:r>
            <a:r>
              <a:rPr lang="en-US" sz="1200" b="0" strike="noStrike" spc="-1" dirty="0" err="1" smtClean="0">
                <a:solidFill>
                  <a:srgbClr val="000000"/>
                </a:solidFill>
                <a:latin typeface="+mn-lt"/>
                <a:ea typeface="+mn-ea"/>
              </a:rPr>
              <a:t>demandant</a:t>
            </a:r>
            <a:r>
              <a:rPr lang="en-US" sz="1200" b="0" strike="noStrike" spc="-1" dirty="0" smtClean="0">
                <a:solidFill>
                  <a:srgbClr val="000000"/>
                </a:solidFill>
                <a:latin typeface="+mn-lt"/>
                <a:ea typeface="+mn-ea"/>
              </a:rPr>
              <a:t> à </a:t>
            </a:r>
            <a:r>
              <a:rPr lang="en-US" sz="1200" b="0" strike="noStrike" spc="-1" dirty="0" err="1" smtClean="0">
                <a:solidFill>
                  <a:srgbClr val="000000"/>
                </a:solidFill>
                <a:latin typeface="+mn-lt"/>
                <a:ea typeface="+mn-ea"/>
              </a:rPr>
              <a:t>l’élève</a:t>
            </a:r>
            <a:r>
              <a:rPr lang="en-US" sz="1200" b="0" strike="noStrike" spc="-1" dirty="0" smtClean="0">
                <a:solidFill>
                  <a:srgbClr val="000000"/>
                </a:solidFill>
                <a:latin typeface="+mn-lt"/>
                <a:ea typeface="+mn-ea"/>
              </a:rPr>
              <a:t> de </a:t>
            </a:r>
            <a:r>
              <a:rPr lang="en-US" sz="1200" b="0" strike="noStrike" spc="-1" dirty="0" err="1" smtClean="0">
                <a:solidFill>
                  <a:srgbClr val="000000"/>
                </a:solidFill>
                <a:latin typeface="+mn-lt"/>
                <a:ea typeface="+mn-ea"/>
              </a:rPr>
              <a:t>repérer</a:t>
            </a:r>
            <a:r>
              <a:rPr lang="en-US" sz="1200" b="0" strike="noStrike" spc="-1" dirty="0" smtClean="0">
                <a:solidFill>
                  <a:srgbClr val="000000"/>
                </a:solidFill>
                <a:latin typeface="+mn-lt"/>
                <a:ea typeface="+mn-ea"/>
              </a:rPr>
              <a:t> des </a:t>
            </a:r>
            <a:r>
              <a:rPr lang="en-US" sz="1200" b="0" strike="noStrike" spc="-1" dirty="0" err="1" smtClean="0">
                <a:solidFill>
                  <a:srgbClr val="000000"/>
                </a:solidFill>
                <a:latin typeface="+mn-lt"/>
                <a:ea typeface="+mn-ea"/>
              </a:rPr>
              <a:t>marqueurs</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culturels</a:t>
            </a:r>
            <a:r>
              <a:rPr lang="en-US" sz="1200" b="0" strike="noStrike" spc="-1" dirty="0" smtClean="0">
                <a:solidFill>
                  <a:srgbClr val="000000"/>
                </a:solidFill>
                <a:latin typeface="+mn-lt"/>
                <a:ea typeface="+mn-ea"/>
              </a:rPr>
              <a:t>.  </a:t>
            </a:r>
          </a:p>
          <a:p>
            <a:pPr>
              <a:lnSpc>
                <a:spcPct val="100000"/>
              </a:lnSpc>
            </a:pPr>
            <a:endParaRPr lang="en-US" sz="1200" b="0" strike="noStrike" spc="-1" dirty="0" smtClean="0">
              <a:solidFill>
                <a:srgbClr val="000000"/>
              </a:solidFill>
              <a:latin typeface="+mn-lt"/>
              <a:ea typeface="+mn-ea"/>
            </a:endParaRPr>
          </a:p>
          <a:p>
            <a:pPr rtl="0"/>
            <a:r>
              <a:rPr lang="fr-FR" sz="1200" dirty="0" smtClean="0">
                <a:effectLst/>
              </a:rPr>
              <a:t>Les situations d’utilisation de médiation existent déjà : compte rendu de CO, de CE/synthèse…</a:t>
            </a:r>
          </a:p>
          <a:p>
            <a:pPr rtl="0"/>
            <a:r>
              <a:rPr lang="fr-FR" sz="1200" dirty="0" smtClean="0">
                <a:effectLst/>
              </a:rPr>
              <a:t>Ne pas omettre la médiation culturelle (« J’ai eu 2 en mathématiques » est très bien si on est un élève allemand, moins si on est un élève français…)</a:t>
            </a:r>
          </a:p>
          <a:p>
            <a:pPr>
              <a:lnSpc>
                <a:spcPct val="100000"/>
              </a:lnSpc>
            </a:pPr>
            <a:endParaRPr lang="en-US" sz="1200" b="0" strike="noStrike" spc="-1" dirty="0" smtClean="0">
              <a:latin typeface="+mn-lt"/>
            </a:endParaRPr>
          </a:p>
        </p:txBody>
      </p:sp>
      <p:sp>
        <p:nvSpPr>
          <p:cNvPr id="575" name="TextShape 3"/>
          <p:cNvSpPr txBox="1"/>
          <p:nvPr/>
        </p:nvSpPr>
        <p:spPr>
          <a:xfrm>
            <a:off x="3884760" y="8685360"/>
            <a:ext cx="2971440" cy="458280"/>
          </a:xfrm>
          <a:prstGeom prst="rect">
            <a:avLst/>
          </a:prstGeom>
          <a:noFill/>
          <a:ln>
            <a:noFill/>
          </a:ln>
        </p:spPr>
        <p:txBody>
          <a:bodyPr anchor="b"/>
          <a:lstStyle/>
          <a:p>
            <a:pPr algn="r">
              <a:lnSpc>
                <a:spcPct val="100000"/>
              </a:lnSpc>
            </a:pPr>
            <a:fld id="{50126380-943B-4549-9C03-2D740D066182}" type="slidenum">
              <a:rPr lang="en-US" sz="1200" b="0" strike="noStrike" spc="-1">
                <a:solidFill>
                  <a:srgbClr val="000000"/>
                </a:solidFill>
                <a:latin typeface="+mn-lt"/>
                <a:ea typeface="+mn-ea"/>
              </a:rPr>
              <a:pPr algn="r">
                <a:lnSpc>
                  <a:spcPct val="100000"/>
                </a:lnSpc>
              </a:pPr>
              <a:t>9</a:t>
            </a:fld>
            <a:endParaRPr lang="en-US" sz="1200" b="0" strike="noStrike" spc="-1">
              <a:latin typeface="Times New Roman"/>
            </a:endParaRPr>
          </a:p>
        </p:txBody>
      </p:sp>
    </p:spTree>
    <p:extLst>
      <p:ext uri="{BB962C8B-B14F-4D97-AF65-F5344CB8AC3E}">
        <p14:creationId xmlns="" xmlns:p14="http://schemas.microsoft.com/office/powerpoint/2010/main" val="415978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a:lnSpc>
                <a:spcPct val="100000"/>
              </a:lnSpc>
            </a:pPr>
            <a:fld id="{EA10052D-136C-46F4-9B8C-20AB6924CB26}" type="datetime">
              <a:rPr lang="en-US" sz="1200" b="0" strike="noStrike" spc="-1" smtClean="0">
                <a:solidFill>
                  <a:srgbClr val="8B8B8B"/>
                </a:solidFill>
                <a:latin typeface="Calibri"/>
              </a:rPr>
              <a:pPr>
                <a:lnSpc>
                  <a:spcPct val="100000"/>
                </a:lnSpc>
              </a:pPr>
              <a:t>9/11/2020</a:t>
            </a:fld>
            <a:endParaRPr lang="en-US" sz="1200" b="0" strike="noStrike" spc="-1">
              <a:latin typeface="Times New Roman"/>
            </a:endParaRPr>
          </a:p>
        </p:txBody>
      </p:sp>
      <p:sp>
        <p:nvSpPr>
          <p:cNvPr id="5" name="Espace réservé du pied de page 4"/>
          <p:cNvSpPr>
            <a:spLocks noGrp="1"/>
          </p:cNvSpPr>
          <p:nvPr>
            <p:ph type="ftr" sz="quarter" idx="11"/>
          </p:nvPr>
        </p:nvSpPr>
        <p:spPr/>
        <p:txBody>
          <a:bodyPr/>
          <a:lstStyle/>
          <a:p>
            <a:endParaRPr lang="en-US" sz="2400" b="0" strike="noStrike" spc="-1">
              <a:latin typeface="Times New Roman"/>
            </a:endParaRPr>
          </a:p>
        </p:txBody>
      </p:sp>
      <p:sp>
        <p:nvSpPr>
          <p:cNvPr id="6" name="Espace réservé du numéro de diapositive 5"/>
          <p:cNvSpPr>
            <a:spLocks noGrp="1"/>
          </p:cNvSpPr>
          <p:nvPr>
            <p:ph type="sldNum" sz="quarter" idx="12"/>
          </p:nvPr>
        </p:nvSpPr>
        <p:spPr/>
        <p:txBody>
          <a:bodyPr/>
          <a:lstStyle/>
          <a:p>
            <a:pPr algn="r">
              <a:lnSpc>
                <a:spcPct val="100000"/>
              </a:lnSpc>
            </a:pPr>
            <a:fld id="{64B56001-C2FA-4F85-B7DA-2E527DB626F5}" type="slidenum">
              <a:rPr lang="en-US" sz="1200" b="0" strike="noStrike" spc="-1" smtClean="0">
                <a:solidFill>
                  <a:srgbClr val="8B8B8B"/>
                </a:solidFill>
                <a:latin typeface="Calibri"/>
              </a:rPr>
              <a:pPr algn="r">
                <a:lnSpc>
                  <a:spcPct val="100000"/>
                </a:lnSpc>
              </a:pPr>
              <a:t>‹N°›</a:t>
            </a:fld>
            <a:endParaRPr lang="en-US" sz="1200" b="0" strike="noStrike" spc="-1">
              <a:latin typeface="Times New Roman"/>
            </a:endParaRPr>
          </a:p>
        </p:txBody>
      </p:sp>
    </p:spTree>
    <p:extLst>
      <p:ext uri="{BB962C8B-B14F-4D97-AF65-F5344CB8AC3E}">
        <p14:creationId xmlns="" xmlns:p14="http://schemas.microsoft.com/office/powerpoint/2010/main" val="20838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nSpc>
                <a:spcPct val="100000"/>
              </a:lnSpc>
            </a:pPr>
            <a:fld id="{EA10052D-136C-46F4-9B8C-20AB6924CB26}" type="datetime">
              <a:rPr lang="en-US" sz="1200" b="0" strike="noStrike" spc="-1" smtClean="0">
                <a:solidFill>
                  <a:srgbClr val="8B8B8B"/>
                </a:solidFill>
                <a:latin typeface="Calibri"/>
              </a:rPr>
              <a:pPr>
                <a:lnSpc>
                  <a:spcPct val="100000"/>
                </a:lnSpc>
              </a:pPr>
              <a:t>9/11/2020</a:t>
            </a:fld>
            <a:endParaRPr lang="en-US" sz="1200" b="0" strike="noStrike" spc="-1">
              <a:latin typeface="Times New Roman"/>
            </a:endParaRPr>
          </a:p>
        </p:txBody>
      </p:sp>
      <p:sp>
        <p:nvSpPr>
          <p:cNvPr id="5" name="Espace réservé du pied de page 4"/>
          <p:cNvSpPr>
            <a:spLocks noGrp="1"/>
          </p:cNvSpPr>
          <p:nvPr>
            <p:ph type="ftr" sz="quarter" idx="11"/>
          </p:nvPr>
        </p:nvSpPr>
        <p:spPr/>
        <p:txBody>
          <a:bodyPr/>
          <a:lstStyle/>
          <a:p>
            <a:endParaRPr lang="en-US" sz="2400" b="0" strike="noStrike" spc="-1">
              <a:latin typeface="Times New Roman"/>
            </a:endParaRPr>
          </a:p>
        </p:txBody>
      </p:sp>
      <p:sp>
        <p:nvSpPr>
          <p:cNvPr id="6" name="Espace réservé du numéro de diapositive 5"/>
          <p:cNvSpPr>
            <a:spLocks noGrp="1"/>
          </p:cNvSpPr>
          <p:nvPr>
            <p:ph type="sldNum" sz="quarter" idx="12"/>
          </p:nvPr>
        </p:nvSpPr>
        <p:spPr/>
        <p:txBody>
          <a:bodyPr/>
          <a:lstStyle/>
          <a:p>
            <a:pPr algn="r">
              <a:lnSpc>
                <a:spcPct val="100000"/>
              </a:lnSpc>
            </a:pPr>
            <a:fld id="{64B56001-C2FA-4F85-B7DA-2E527DB626F5}" type="slidenum">
              <a:rPr lang="en-US" sz="1200" b="0" strike="noStrike" spc="-1" smtClean="0">
                <a:solidFill>
                  <a:srgbClr val="8B8B8B"/>
                </a:solidFill>
                <a:latin typeface="Calibri"/>
              </a:rPr>
              <a:pPr algn="r">
                <a:lnSpc>
                  <a:spcPct val="100000"/>
                </a:lnSpc>
              </a:pPr>
              <a:t>‹N°›</a:t>
            </a:fld>
            <a:endParaRPr lang="en-US" sz="1200" b="0" strike="noStrike" spc="-1">
              <a:latin typeface="Times New Roman"/>
            </a:endParaRPr>
          </a:p>
        </p:txBody>
      </p:sp>
    </p:spTree>
    <p:extLst>
      <p:ext uri="{BB962C8B-B14F-4D97-AF65-F5344CB8AC3E}">
        <p14:creationId xmlns="" xmlns:p14="http://schemas.microsoft.com/office/powerpoint/2010/main" val="128846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4"/>
            <a:ext cx="1971675" cy="4358879"/>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273844"/>
            <a:ext cx="5800725" cy="435887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nSpc>
                <a:spcPct val="100000"/>
              </a:lnSpc>
            </a:pPr>
            <a:fld id="{EA10052D-136C-46F4-9B8C-20AB6924CB26}" type="datetime">
              <a:rPr lang="en-US" sz="1200" b="0" strike="noStrike" spc="-1" smtClean="0">
                <a:solidFill>
                  <a:srgbClr val="8B8B8B"/>
                </a:solidFill>
                <a:latin typeface="Calibri"/>
              </a:rPr>
              <a:pPr>
                <a:lnSpc>
                  <a:spcPct val="100000"/>
                </a:lnSpc>
              </a:pPr>
              <a:t>9/11/2020</a:t>
            </a:fld>
            <a:endParaRPr lang="en-US" sz="1200" b="0" strike="noStrike" spc="-1">
              <a:latin typeface="Times New Roman"/>
            </a:endParaRPr>
          </a:p>
        </p:txBody>
      </p:sp>
      <p:sp>
        <p:nvSpPr>
          <p:cNvPr id="5" name="Espace réservé du pied de page 4"/>
          <p:cNvSpPr>
            <a:spLocks noGrp="1"/>
          </p:cNvSpPr>
          <p:nvPr>
            <p:ph type="ftr" sz="quarter" idx="11"/>
          </p:nvPr>
        </p:nvSpPr>
        <p:spPr/>
        <p:txBody>
          <a:bodyPr/>
          <a:lstStyle/>
          <a:p>
            <a:endParaRPr lang="en-US" sz="2400" b="0" strike="noStrike" spc="-1">
              <a:latin typeface="Times New Roman"/>
            </a:endParaRPr>
          </a:p>
        </p:txBody>
      </p:sp>
      <p:sp>
        <p:nvSpPr>
          <p:cNvPr id="6" name="Espace réservé du numéro de diapositive 5"/>
          <p:cNvSpPr>
            <a:spLocks noGrp="1"/>
          </p:cNvSpPr>
          <p:nvPr>
            <p:ph type="sldNum" sz="quarter" idx="12"/>
          </p:nvPr>
        </p:nvSpPr>
        <p:spPr/>
        <p:txBody>
          <a:bodyPr/>
          <a:lstStyle/>
          <a:p>
            <a:pPr algn="r">
              <a:lnSpc>
                <a:spcPct val="100000"/>
              </a:lnSpc>
            </a:pPr>
            <a:fld id="{64B56001-C2FA-4F85-B7DA-2E527DB626F5}" type="slidenum">
              <a:rPr lang="en-US" sz="1200" b="0" strike="noStrike" spc="-1" smtClean="0">
                <a:solidFill>
                  <a:srgbClr val="8B8B8B"/>
                </a:solidFill>
                <a:latin typeface="Calibri"/>
              </a:rPr>
              <a:pPr algn="r">
                <a:lnSpc>
                  <a:spcPct val="100000"/>
                </a:lnSpc>
              </a:pPr>
              <a:t>‹N°›</a:t>
            </a:fld>
            <a:endParaRPr lang="en-US" sz="1200" b="0" strike="noStrike" spc="-1">
              <a:latin typeface="Times New Roman"/>
            </a:endParaRPr>
          </a:p>
        </p:txBody>
      </p:sp>
    </p:spTree>
    <p:extLst>
      <p:ext uri="{BB962C8B-B14F-4D97-AF65-F5344CB8AC3E}">
        <p14:creationId xmlns="" xmlns:p14="http://schemas.microsoft.com/office/powerpoint/2010/main" val="398268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nSpc>
                <a:spcPct val="100000"/>
              </a:lnSpc>
            </a:pPr>
            <a:fld id="{EA10052D-136C-46F4-9B8C-20AB6924CB26}" type="datetime">
              <a:rPr lang="en-US" sz="1200" b="0" strike="noStrike" spc="-1" smtClean="0">
                <a:solidFill>
                  <a:srgbClr val="8B8B8B"/>
                </a:solidFill>
                <a:latin typeface="Calibri"/>
              </a:rPr>
              <a:pPr>
                <a:lnSpc>
                  <a:spcPct val="100000"/>
                </a:lnSpc>
              </a:pPr>
              <a:t>9/11/2020</a:t>
            </a:fld>
            <a:endParaRPr lang="en-US" sz="1200" b="0" strike="noStrike" spc="-1">
              <a:latin typeface="Times New Roman"/>
            </a:endParaRPr>
          </a:p>
        </p:txBody>
      </p:sp>
      <p:sp>
        <p:nvSpPr>
          <p:cNvPr id="5" name="Espace réservé du pied de page 4"/>
          <p:cNvSpPr>
            <a:spLocks noGrp="1"/>
          </p:cNvSpPr>
          <p:nvPr>
            <p:ph type="ftr" sz="quarter" idx="11"/>
          </p:nvPr>
        </p:nvSpPr>
        <p:spPr/>
        <p:txBody>
          <a:bodyPr/>
          <a:lstStyle/>
          <a:p>
            <a:endParaRPr lang="en-US" sz="2400" b="0" strike="noStrike" spc="-1">
              <a:latin typeface="Times New Roman"/>
            </a:endParaRPr>
          </a:p>
        </p:txBody>
      </p:sp>
      <p:sp>
        <p:nvSpPr>
          <p:cNvPr id="6" name="Espace réservé du numéro de diapositive 5"/>
          <p:cNvSpPr>
            <a:spLocks noGrp="1"/>
          </p:cNvSpPr>
          <p:nvPr>
            <p:ph type="sldNum" sz="quarter" idx="12"/>
          </p:nvPr>
        </p:nvSpPr>
        <p:spPr/>
        <p:txBody>
          <a:bodyPr/>
          <a:lstStyle/>
          <a:p>
            <a:pPr algn="r">
              <a:lnSpc>
                <a:spcPct val="100000"/>
              </a:lnSpc>
            </a:pPr>
            <a:fld id="{64B56001-C2FA-4F85-B7DA-2E527DB626F5}" type="slidenum">
              <a:rPr lang="en-US" sz="1200" b="0" strike="noStrike" spc="-1" smtClean="0">
                <a:solidFill>
                  <a:srgbClr val="8B8B8B"/>
                </a:solidFill>
                <a:latin typeface="Calibri"/>
              </a:rPr>
              <a:pPr algn="r">
                <a:lnSpc>
                  <a:spcPct val="100000"/>
                </a:lnSpc>
              </a:pPr>
              <a:t>‹N°›</a:t>
            </a:fld>
            <a:endParaRPr lang="en-US" sz="1200" b="0" strike="noStrike" spc="-1">
              <a:latin typeface="Times New Roman"/>
            </a:endParaRPr>
          </a:p>
        </p:txBody>
      </p:sp>
    </p:spTree>
    <p:extLst>
      <p:ext uri="{BB962C8B-B14F-4D97-AF65-F5344CB8AC3E}">
        <p14:creationId xmlns="" xmlns:p14="http://schemas.microsoft.com/office/powerpoint/2010/main" val="221042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a:lnSpc>
                <a:spcPct val="100000"/>
              </a:lnSpc>
            </a:pPr>
            <a:fld id="{EA10052D-136C-46F4-9B8C-20AB6924CB26}" type="datetime">
              <a:rPr lang="en-US" sz="1200" b="0" strike="noStrike" spc="-1" smtClean="0">
                <a:solidFill>
                  <a:srgbClr val="8B8B8B"/>
                </a:solidFill>
                <a:latin typeface="Calibri"/>
              </a:rPr>
              <a:pPr>
                <a:lnSpc>
                  <a:spcPct val="100000"/>
                </a:lnSpc>
              </a:pPr>
              <a:t>9/11/2020</a:t>
            </a:fld>
            <a:endParaRPr lang="en-US" sz="1200" b="0" strike="noStrike" spc="-1">
              <a:latin typeface="Times New Roman"/>
            </a:endParaRPr>
          </a:p>
        </p:txBody>
      </p:sp>
      <p:sp>
        <p:nvSpPr>
          <p:cNvPr id="5" name="Espace réservé du pied de page 4"/>
          <p:cNvSpPr>
            <a:spLocks noGrp="1"/>
          </p:cNvSpPr>
          <p:nvPr>
            <p:ph type="ftr" sz="quarter" idx="11"/>
          </p:nvPr>
        </p:nvSpPr>
        <p:spPr/>
        <p:txBody>
          <a:bodyPr/>
          <a:lstStyle/>
          <a:p>
            <a:endParaRPr lang="en-US" sz="2400" b="0" strike="noStrike" spc="-1">
              <a:latin typeface="Times New Roman"/>
            </a:endParaRPr>
          </a:p>
        </p:txBody>
      </p:sp>
      <p:sp>
        <p:nvSpPr>
          <p:cNvPr id="6" name="Espace réservé du numéro de diapositive 5"/>
          <p:cNvSpPr>
            <a:spLocks noGrp="1"/>
          </p:cNvSpPr>
          <p:nvPr>
            <p:ph type="sldNum" sz="quarter" idx="12"/>
          </p:nvPr>
        </p:nvSpPr>
        <p:spPr/>
        <p:txBody>
          <a:bodyPr/>
          <a:lstStyle/>
          <a:p>
            <a:pPr algn="r">
              <a:lnSpc>
                <a:spcPct val="100000"/>
              </a:lnSpc>
            </a:pPr>
            <a:fld id="{64B56001-C2FA-4F85-B7DA-2E527DB626F5}" type="slidenum">
              <a:rPr lang="en-US" sz="1200" b="0" strike="noStrike" spc="-1" smtClean="0">
                <a:solidFill>
                  <a:srgbClr val="8B8B8B"/>
                </a:solidFill>
                <a:latin typeface="Calibri"/>
              </a:rPr>
              <a:pPr algn="r">
                <a:lnSpc>
                  <a:spcPct val="100000"/>
                </a:lnSpc>
              </a:pPr>
              <a:t>‹N°›</a:t>
            </a:fld>
            <a:endParaRPr lang="en-US" sz="1200" b="0" strike="noStrike" spc="-1">
              <a:latin typeface="Times New Roman"/>
            </a:endParaRPr>
          </a:p>
        </p:txBody>
      </p:sp>
    </p:spTree>
    <p:extLst>
      <p:ext uri="{BB962C8B-B14F-4D97-AF65-F5344CB8AC3E}">
        <p14:creationId xmlns="" xmlns:p14="http://schemas.microsoft.com/office/powerpoint/2010/main" val="164480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lnSpc>
                <a:spcPct val="100000"/>
              </a:lnSpc>
            </a:pPr>
            <a:fld id="{EA10052D-136C-46F4-9B8C-20AB6924CB26}" type="datetime">
              <a:rPr lang="en-US" sz="1200" b="0" strike="noStrike" spc="-1" smtClean="0">
                <a:solidFill>
                  <a:srgbClr val="8B8B8B"/>
                </a:solidFill>
                <a:latin typeface="Calibri"/>
              </a:rPr>
              <a:pPr>
                <a:lnSpc>
                  <a:spcPct val="100000"/>
                </a:lnSpc>
              </a:pPr>
              <a:t>9/11/2020</a:t>
            </a:fld>
            <a:endParaRPr lang="en-US" sz="1200" b="0" strike="noStrike" spc="-1">
              <a:latin typeface="Times New Roman"/>
            </a:endParaRPr>
          </a:p>
        </p:txBody>
      </p:sp>
      <p:sp>
        <p:nvSpPr>
          <p:cNvPr id="6" name="Espace réservé du pied de page 5"/>
          <p:cNvSpPr>
            <a:spLocks noGrp="1"/>
          </p:cNvSpPr>
          <p:nvPr>
            <p:ph type="ftr" sz="quarter" idx="11"/>
          </p:nvPr>
        </p:nvSpPr>
        <p:spPr/>
        <p:txBody>
          <a:bodyPr/>
          <a:lstStyle/>
          <a:p>
            <a:endParaRPr lang="en-US" sz="2400" b="0" strike="noStrike" spc="-1">
              <a:latin typeface="Times New Roman"/>
            </a:endParaRPr>
          </a:p>
        </p:txBody>
      </p:sp>
      <p:sp>
        <p:nvSpPr>
          <p:cNvPr id="7" name="Espace réservé du numéro de diapositive 6"/>
          <p:cNvSpPr>
            <a:spLocks noGrp="1"/>
          </p:cNvSpPr>
          <p:nvPr>
            <p:ph type="sldNum" sz="quarter" idx="12"/>
          </p:nvPr>
        </p:nvSpPr>
        <p:spPr/>
        <p:txBody>
          <a:bodyPr/>
          <a:lstStyle/>
          <a:p>
            <a:pPr algn="r">
              <a:lnSpc>
                <a:spcPct val="100000"/>
              </a:lnSpc>
            </a:pPr>
            <a:fld id="{64B56001-C2FA-4F85-B7DA-2E527DB626F5}" type="slidenum">
              <a:rPr lang="en-US" sz="1200" b="0" strike="noStrike" spc="-1" smtClean="0">
                <a:solidFill>
                  <a:srgbClr val="8B8B8B"/>
                </a:solidFill>
                <a:latin typeface="Calibri"/>
              </a:rPr>
              <a:pPr algn="r">
                <a:lnSpc>
                  <a:spcPct val="100000"/>
                </a:lnSpc>
              </a:pPr>
              <a:t>‹N°›</a:t>
            </a:fld>
            <a:endParaRPr lang="en-US" sz="1200" b="0" strike="noStrike" spc="-1">
              <a:latin typeface="Times New Roman"/>
            </a:endParaRPr>
          </a:p>
        </p:txBody>
      </p:sp>
    </p:spTree>
    <p:extLst>
      <p:ext uri="{BB962C8B-B14F-4D97-AF65-F5344CB8AC3E}">
        <p14:creationId xmlns="" xmlns:p14="http://schemas.microsoft.com/office/powerpoint/2010/main" val="408589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lnSpc>
                <a:spcPct val="100000"/>
              </a:lnSpc>
            </a:pPr>
            <a:fld id="{EA10052D-136C-46F4-9B8C-20AB6924CB26}" type="datetime">
              <a:rPr lang="en-US" sz="1200" b="0" strike="noStrike" spc="-1" smtClean="0">
                <a:solidFill>
                  <a:srgbClr val="8B8B8B"/>
                </a:solidFill>
                <a:latin typeface="Calibri"/>
              </a:rPr>
              <a:pPr>
                <a:lnSpc>
                  <a:spcPct val="100000"/>
                </a:lnSpc>
              </a:pPr>
              <a:t>9/11/2020</a:t>
            </a:fld>
            <a:endParaRPr lang="en-US" sz="1200" b="0" strike="noStrike" spc="-1">
              <a:latin typeface="Times New Roman"/>
            </a:endParaRPr>
          </a:p>
        </p:txBody>
      </p:sp>
      <p:sp>
        <p:nvSpPr>
          <p:cNvPr id="8" name="Espace réservé du pied de page 7"/>
          <p:cNvSpPr>
            <a:spLocks noGrp="1"/>
          </p:cNvSpPr>
          <p:nvPr>
            <p:ph type="ftr" sz="quarter" idx="11"/>
          </p:nvPr>
        </p:nvSpPr>
        <p:spPr/>
        <p:txBody>
          <a:bodyPr/>
          <a:lstStyle/>
          <a:p>
            <a:endParaRPr lang="en-US" sz="2400" b="0" strike="noStrike" spc="-1">
              <a:latin typeface="Times New Roman"/>
            </a:endParaRPr>
          </a:p>
        </p:txBody>
      </p:sp>
      <p:sp>
        <p:nvSpPr>
          <p:cNvPr id="9" name="Espace réservé du numéro de diapositive 8"/>
          <p:cNvSpPr>
            <a:spLocks noGrp="1"/>
          </p:cNvSpPr>
          <p:nvPr>
            <p:ph type="sldNum" sz="quarter" idx="12"/>
          </p:nvPr>
        </p:nvSpPr>
        <p:spPr/>
        <p:txBody>
          <a:bodyPr/>
          <a:lstStyle/>
          <a:p>
            <a:pPr algn="r">
              <a:lnSpc>
                <a:spcPct val="100000"/>
              </a:lnSpc>
            </a:pPr>
            <a:fld id="{64B56001-C2FA-4F85-B7DA-2E527DB626F5}" type="slidenum">
              <a:rPr lang="en-US" sz="1200" b="0" strike="noStrike" spc="-1" smtClean="0">
                <a:solidFill>
                  <a:srgbClr val="8B8B8B"/>
                </a:solidFill>
                <a:latin typeface="Calibri"/>
              </a:rPr>
              <a:pPr algn="r">
                <a:lnSpc>
                  <a:spcPct val="100000"/>
                </a:lnSpc>
              </a:pPr>
              <a:t>‹N°›</a:t>
            </a:fld>
            <a:endParaRPr lang="en-US" sz="1200" b="0" strike="noStrike" spc="-1">
              <a:latin typeface="Times New Roman"/>
            </a:endParaRPr>
          </a:p>
        </p:txBody>
      </p:sp>
    </p:spTree>
    <p:extLst>
      <p:ext uri="{BB962C8B-B14F-4D97-AF65-F5344CB8AC3E}">
        <p14:creationId xmlns="" xmlns:p14="http://schemas.microsoft.com/office/powerpoint/2010/main" val="257076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a:lnSpc>
                <a:spcPct val="100000"/>
              </a:lnSpc>
            </a:pPr>
            <a:fld id="{EA10052D-136C-46F4-9B8C-20AB6924CB26}" type="datetime">
              <a:rPr lang="en-US" sz="1200" b="0" strike="noStrike" spc="-1" smtClean="0">
                <a:solidFill>
                  <a:srgbClr val="8B8B8B"/>
                </a:solidFill>
                <a:latin typeface="Calibri"/>
              </a:rPr>
              <a:pPr>
                <a:lnSpc>
                  <a:spcPct val="100000"/>
                </a:lnSpc>
              </a:pPr>
              <a:t>9/11/2020</a:t>
            </a:fld>
            <a:endParaRPr lang="en-US" sz="1200" b="0" strike="noStrike" spc="-1">
              <a:latin typeface="Times New Roman"/>
            </a:endParaRPr>
          </a:p>
        </p:txBody>
      </p:sp>
      <p:sp>
        <p:nvSpPr>
          <p:cNvPr id="4" name="Espace réservé du pied de page 3"/>
          <p:cNvSpPr>
            <a:spLocks noGrp="1"/>
          </p:cNvSpPr>
          <p:nvPr>
            <p:ph type="ftr" sz="quarter" idx="11"/>
          </p:nvPr>
        </p:nvSpPr>
        <p:spPr/>
        <p:txBody>
          <a:bodyPr/>
          <a:lstStyle/>
          <a:p>
            <a:endParaRPr lang="en-US" sz="2400" b="0" strike="noStrike" spc="-1">
              <a:latin typeface="Times New Roman"/>
            </a:endParaRPr>
          </a:p>
        </p:txBody>
      </p:sp>
      <p:sp>
        <p:nvSpPr>
          <p:cNvPr id="5" name="Espace réservé du numéro de diapositive 4"/>
          <p:cNvSpPr>
            <a:spLocks noGrp="1"/>
          </p:cNvSpPr>
          <p:nvPr>
            <p:ph type="sldNum" sz="quarter" idx="12"/>
          </p:nvPr>
        </p:nvSpPr>
        <p:spPr/>
        <p:txBody>
          <a:bodyPr/>
          <a:lstStyle/>
          <a:p>
            <a:pPr algn="r">
              <a:lnSpc>
                <a:spcPct val="100000"/>
              </a:lnSpc>
            </a:pPr>
            <a:fld id="{64B56001-C2FA-4F85-B7DA-2E527DB626F5}" type="slidenum">
              <a:rPr lang="en-US" sz="1200" b="0" strike="noStrike" spc="-1" smtClean="0">
                <a:solidFill>
                  <a:srgbClr val="8B8B8B"/>
                </a:solidFill>
                <a:latin typeface="Calibri"/>
              </a:rPr>
              <a:pPr algn="r">
                <a:lnSpc>
                  <a:spcPct val="100000"/>
                </a:lnSpc>
              </a:pPr>
              <a:t>‹N°›</a:t>
            </a:fld>
            <a:endParaRPr lang="en-US" sz="1200" b="0" strike="noStrike" spc="-1">
              <a:latin typeface="Times New Roman"/>
            </a:endParaRPr>
          </a:p>
        </p:txBody>
      </p:sp>
    </p:spTree>
    <p:extLst>
      <p:ext uri="{BB962C8B-B14F-4D97-AF65-F5344CB8AC3E}">
        <p14:creationId xmlns="" xmlns:p14="http://schemas.microsoft.com/office/powerpoint/2010/main" val="32630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nSpc>
                <a:spcPct val="100000"/>
              </a:lnSpc>
            </a:pPr>
            <a:fld id="{EA10052D-136C-46F4-9B8C-20AB6924CB26}" type="datetime">
              <a:rPr lang="en-US" sz="1200" b="0" strike="noStrike" spc="-1" smtClean="0">
                <a:solidFill>
                  <a:srgbClr val="8B8B8B"/>
                </a:solidFill>
                <a:latin typeface="Calibri"/>
              </a:rPr>
              <a:pPr>
                <a:lnSpc>
                  <a:spcPct val="100000"/>
                </a:lnSpc>
              </a:pPr>
              <a:t>9/11/2020</a:t>
            </a:fld>
            <a:endParaRPr lang="en-US" sz="1200" b="0" strike="noStrike" spc="-1">
              <a:latin typeface="Times New Roman"/>
            </a:endParaRPr>
          </a:p>
        </p:txBody>
      </p:sp>
      <p:sp>
        <p:nvSpPr>
          <p:cNvPr id="3" name="Espace réservé du pied de page 2"/>
          <p:cNvSpPr>
            <a:spLocks noGrp="1"/>
          </p:cNvSpPr>
          <p:nvPr>
            <p:ph type="ftr" sz="quarter" idx="11"/>
          </p:nvPr>
        </p:nvSpPr>
        <p:spPr/>
        <p:txBody>
          <a:bodyPr/>
          <a:lstStyle/>
          <a:p>
            <a:endParaRPr lang="en-US" sz="2400" b="0" strike="noStrike" spc="-1">
              <a:latin typeface="Times New Roman"/>
            </a:endParaRPr>
          </a:p>
        </p:txBody>
      </p:sp>
      <p:sp>
        <p:nvSpPr>
          <p:cNvPr id="4" name="Espace réservé du numéro de diapositive 3"/>
          <p:cNvSpPr>
            <a:spLocks noGrp="1"/>
          </p:cNvSpPr>
          <p:nvPr>
            <p:ph type="sldNum" sz="quarter" idx="12"/>
          </p:nvPr>
        </p:nvSpPr>
        <p:spPr/>
        <p:txBody>
          <a:bodyPr/>
          <a:lstStyle/>
          <a:p>
            <a:pPr algn="r">
              <a:lnSpc>
                <a:spcPct val="100000"/>
              </a:lnSpc>
            </a:pPr>
            <a:fld id="{64B56001-C2FA-4F85-B7DA-2E527DB626F5}" type="slidenum">
              <a:rPr lang="en-US" sz="1200" b="0" strike="noStrike" spc="-1" smtClean="0">
                <a:solidFill>
                  <a:srgbClr val="8B8B8B"/>
                </a:solidFill>
                <a:latin typeface="Calibri"/>
              </a:rPr>
              <a:pPr algn="r">
                <a:lnSpc>
                  <a:spcPct val="100000"/>
                </a:lnSpc>
              </a:pPr>
              <a:t>‹N°›</a:t>
            </a:fld>
            <a:endParaRPr lang="en-US" sz="1200" b="0" strike="noStrike" spc="-1">
              <a:latin typeface="Times New Roman"/>
            </a:endParaRPr>
          </a:p>
        </p:txBody>
      </p:sp>
    </p:spTree>
    <p:extLst>
      <p:ext uri="{BB962C8B-B14F-4D97-AF65-F5344CB8AC3E}">
        <p14:creationId xmlns="" xmlns:p14="http://schemas.microsoft.com/office/powerpoint/2010/main" val="68157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a:lnSpc>
                <a:spcPct val="100000"/>
              </a:lnSpc>
            </a:pPr>
            <a:fld id="{EA10052D-136C-46F4-9B8C-20AB6924CB26}" type="datetime">
              <a:rPr lang="en-US" sz="1200" b="0" strike="noStrike" spc="-1" smtClean="0">
                <a:solidFill>
                  <a:srgbClr val="8B8B8B"/>
                </a:solidFill>
                <a:latin typeface="Calibri"/>
              </a:rPr>
              <a:pPr>
                <a:lnSpc>
                  <a:spcPct val="100000"/>
                </a:lnSpc>
              </a:pPr>
              <a:t>9/11/2020</a:t>
            </a:fld>
            <a:endParaRPr lang="en-US" sz="1200" b="0" strike="noStrike" spc="-1">
              <a:latin typeface="Times New Roman"/>
            </a:endParaRPr>
          </a:p>
        </p:txBody>
      </p:sp>
      <p:sp>
        <p:nvSpPr>
          <p:cNvPr id="6" name="Espace réservé du pied de page 5"/>
          <p:cNvSpPr>
            <a:spLocks noGrp="1"/>
          </p:cNvSpPr>
          <p:nvPr>
            <p:ph type="ftr" sz="quarter" idx="11"/>
          </p:nvPr>
        </p:nvSpPr>
        <p:spPr/>
        <p:txBody>
          <a:bodyPr/>
          <a:lstStyle/>
          <a:p>
            <a:endParaRPr lang="en-US" sz="2400" b="0" strike="noStrike" spc="-1">
              <a:latin typeface="Times New Roman"/>
            </a:endParaRPr>
          </a:p>
        </p:txBody>
      </p:sp>
      <p:sp>
        <p:nvSpPr>
          <p:cNvPr id="7" name="Espace réservé du numéro de diapositive 6"/>
          <p:cNvSpPr>
            <a:spLocks noGrp="1"/>
          </p:cNvSpPr>
          <p:nvPr>
            <p:ph type="sldNum" sz="quarter" idx="12"/>
          </p:nvPr>
        </p:nvSpPr>
        <p:spPr/>
        <p:txBody>
          <a:bodyPr/>
          <a:lstStyle/>
          <a:p>
            <a:pPr algn="r">
              <a:lnSpc>
                <a:spcPct val="100000"/>
              </a:lnSpc>
            </a:pPr>
            <a:fld id="{64B56001-C2FA-4F85-B7DA-2E527DB626F5}" type="slidenum">
              <a:rPr lang="en-US" sz="1200" b="0" strike="noStrike" spc="-1" smtClean="0">
                <a:solidFill>
                  <a:srgbClr val="8B8B8B"/>
                </a:solidFill>
                <a:latin typeface="Calibri"/>
              </a:rPr>
              <a:pPr algn="r">
                <a:lnSpc>
                  <a:spcPct val="100000"/>
                </a:lnSpc>
              </a:pPr>
              <a:t>‹N°›</a:t>
            </a:fld>
            <a:endParaRPr lang="en-US" sz="1200" b="0" strike="noStrike" spc="-1">
              <a:latin typeface="Times New Roman"/>
            </a:endParaRPr>
          </a:p>
        </p:txBody>
      </p:sp>
    </p:spTree>
    <p:extLst>
      <p:ext uri="{BB962C8B-B14F-4D97-AF65-F5344CB8AC3E}">
        <p14:creationId xmlns="" xmlns:p14="http://schemas.microsoft.com/office/powerpoint/2010/main" val="399133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a:lnSpc>
                <a:spcPct val="100000"/>
              </a:lnSpc>
            </a:pPr>
            <a:fld id="{EA10052D-136C-46F4-9B8C-20AB6924CB26}" type="datetime">
              <a:rPr lang="en-US" sz="1200" b="0" strike="noStrike" spc="-1" smtClean="0">
                <a:solidFill>
                  <a:srgbClr val="8B8B8B"/>
                </a:solidFill>
                <a:latin typeface="Calibri"/>
              </a:rPr>
              <a:pPr>
                <a:lnSpc>
                  <a:spcPct val="100000"/>
                </a:lnSpc>
              </a:pPr>
              <a:t>9/11/2020</a:t>
            </a:fld>
            <a:endParaRPr lang="en-US" sz="1200" b="0" strike="noStrike" spc="-1">
              <a:latin typeface="Times New Roman"/>
            </a:endParaRPr>
          </a:p>
        </p:txBody>
      </p:sp>
      <p:sp>
        <p:nvSpPr>
          <p:cNvPr id="6" name="Espace réservé du pied de page 5"/>
          <p:cNvSpPr>
            <a:spLocks noGrp="1"/>
          </p:cNvSpPr>
          <p:nvPr>
            <p:ph type="ftr" sz="quarter" idx="11"/>
          </p:nvPr>
        </p:nvSpPr>
        <p:spPr/>
        <p:txBody>
          <a:bodyPr/>
          <a:lstStyle/>
          <a:p>
            <a:endParaRPr lang="en-US" sz="2400" b="0" strike="noStrike" spc="-1">
              <a:latin typeface="Times New Roman"/>
            </a:endParaRPr>
          </a:p>
        </p:txBody>
      </p:sp>
      <p:sp>
        <p:nvSpPr>
          <p:cNvPr id="7" name="Espace réservé du numéro de diapositive 6"/>
          <p:cNvSpPr>
            <a:spLocks noGrp="1"/>
          </p:cNvSpPr>
          <p:nvPr>
            <p:ph type="sldNum" sz="quarter" idx="12"/>
          </p:nvPr>
        </p:nvSpPr>
        <p:spPr/>
        <p:txBody>
          <a:bodyPr/>
          <a:lstStyle/>
          <a:p>
            <a:pPr algn="r">
              <a:lnSpc>
                <a:spcPct val="100000"/>
              </a:lnSpc>
            </a:pPr>
            <a:fld id="{64B56001-C2FA-4F85-B7DA-2E527DB626F5}" type="slidenum">
              <a:rPr lang="en-US" sz="1200" b="0" strike="noStrike" spc="-1" smtClean="0">
                <a:solidFill>
                  <a:srgbClr val="8B8B8B"/>
                </a:solidFill>
                <a:latin typeface="Calibri"/>
              </a:rPr>
              <a:pPr algn="r">
                <a:lnSpc>
                  <a:spcPct val="100000"/>
                </a:lnSpc>
              </a:pPr>
              <a:t>‹N°›</a:t>
            </a:fld>
            <a:endParaRPr lang="en-US" sz="1200" b="0" strike="noStrike" spc="-1">
              <a:latin typeface="Times New Roman"/>
            </a:endParaRPr>
          </a:p>
        </p:txBody>
      </p:sp>
    </p:spTree>
    <p:extLst>
      <p:ext uri="{BB962C8B-B14F-4D97-AF65-F5344CB8AC3E}">
        <p14:creationId xmlns="" xmlns:p14="http://schemas.microsoft.com/office/powerpoint/2010/main" val="21597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lnSpc>
                <a:spcPct val="100000"/>
              </a:lnSpc>
            </a:pPr>
            <a:fld id="{EA10052D-136C-46F4-9B8C-20AB6924CB26}" type="datetime">
              <a:rPr lang="en-US" sz="1200" b="0" strike="noStrike" spc="-1" smtClean="0">
                <a:solidFill>
                  <a:srgbClr val="8B8B8B"/>
                </a:solidFill>
                <a:latin typeface="Calibri"/>
              </a:rPr>
              <a:pPr>
                <a:lnSpc>
                  <a:spcPct val="100000"/>
                </a:lnSpc>
              </a:pPr>
              <a:t>9/11/2020</a:t>
            </a:fld>
            <a:endParaRPr lang="en-US" sz="1200" b="0" strike="noStrike" spc="-1">
              <a:latin typeface="Times New Roman"/>
            </a:endParaRPr>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sz="2400" b="0" strike="noStrike" spc="-1">
              <a:latin typeface="Times New Roman"/>
            </a:endParaRPr>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lgn="r">
              <a:lnSpc>
                <a:spcPct val="100000"/>
              </a:lnSpc>
            </a:pPr>
            <a:fld id="{64B56001-C2FA-4F85-B7DA-2E527DB626F5}" type="slidenum">
              <a:rPr lang="en-US" sz="1200" b="0" strike="noStrike" spc="-1" smtClean="0">
                <a:solidFill>
                  <a:srgbClr val="8B8B8B"/>
                </a:solidFill>
                <a:latin typeface="Calibri"/>
              </a:rPr>
              <a:pPr algn="r">
                <a:lnSpc>
                  <a:spcPct val="100000"/>
                </a:lnSpc>
              </a:pPr>
              <a:t>‹N°›</a:t>
            </a:fld>
            <a:endParaRPr lang="en-US" sz="1200" b="0" strike="noStrike" spc="-1">
              <a:latin typeface="Times New Roman"/>
            </a:endParaRPr>
          </a:p>
        </p:txBody>
      </p:sp>
    </p:spTree>
    <p:extLst>
      <p:ext uri="{BB962C8B-B14F-4D97-AF65-F5344CB8AC3E}">
        <p14:creationId xmlns="" xmlns:p14="http://schemas.microsoft.com/office/powerpoint/2010/main" val="411655816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s://www.education.gouv.fr/pid285/le-bulletin-officiel.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gif"/><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s://www.education.gouv.fr/pid285/le-bulletin-officiel.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education.gouv.fr/pid285/le-bulletin-officiel.html" TargetMode="External"/><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gif"/><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s://www.education.gouv.fr/pid285/le-bulletin-officiel.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s://www.education.gouv.fr/pid285/le-bulletin-officiel.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s://www.education.gouv.fr/pid285/le-bulletin-officiel.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s://www.education.gouv.fr/pid285/le-bulletin-officiel.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s://www.education.gouv.fr/pid285/le-bulletin-officiel.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0" y="0"/>
            <a:ext cx="9167400" cy="21002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8" name="CustomShape 2"/>
          <p:cNvSpPr/>
          <p:nvPr/>
        </p:nvSpPr>
        <p:spPr>
          <a:xfrm>
            <a:off x="3048636" y="658518"/>
            <a:ext cx="5643564" cy="119664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nSpc>
                <a:spcPct val="80000"/>
              </a:lnSpc>
            </a:pPr>
            <a:r>
              <a:rPr lang="en-US" sz="3800" b="1" strike="noStrike" spc="97" dirty="0" smtClean="0">
                <a:solidFill>
                  <a:srgbClr val="0070C0"/>
                </a:solidFill>
                <a:latin typeface="Arial Narrow"/>
              </a:rPr>
              <a:t>Les </a:t>
            </a:r>
            <a:r>
              <a:rPr lang="fr-FR" sz="3800" b="1" strike="noStrike" spc="97" dirty="0" smtClean="0">
                <a:solidFill>
                  <a:srgbClr val="0070C0"/>
                </a:solidFill>
                <a:latin typeface="Arial Narrow"/>
              </a:rPr>
              <a:t>langues</a:t>
            </a:r>
            <a:r>
              <a:rPr lang="en-US" sz="3800" b="1" strike="noStrike" spc="97" dirty="0" smtClean="0">
                <a:solidFill>
                  <a:srgbClr val="0070C0"/>
                </a:solidFill>
                <a:latin typeface="Arial Narrow"/>
              </a:rPr>
              <a:t> </a:t>
            </a:r>
            <a:r>
              <a:rPr lang="fr-FR" sz="3800" b="1" strike="noStrike" spc="97" dirty="0" smtClean="0">
                <a:solidFill>
                  <a:srgbClr val="0070C0"/>
                </a:solidFill>
                <a:latin typeface="Arial Narrow"/>
              </a:rPr>
              <a:t>vivantes</a:t>
            </a:r>
            <a:r>
              <a:rPr lang="en-US" sz="3800" b="1" strike="noStrike" spc="97" dirty="0" smtClean="0">
                <a:solidFill>
                  <a:srgbClr val="0070C0"/>
                </a:solidFill>
                <a:latin typeface="Arial Narrow"/>
              </a:rPr>
              <a:t/>
            </a:r>
            <a:br>
              <a:rPr lang="en-US" sz="3800" b="1" strike="noStrike" spc="97" dirty="0" smtClean="0">
                <a:solidFill>
                  <a:srgbClr val="0070C0"/>
                </a:solidFill>
                <a:latin typeface="Arial Narrow"/>
              </a:rPr>
            </a:br>
            <a:r>
              <a:rPr lang="fr-WINDIES" sz="3800" b="1" strike="noStrike" spc="97" dirty="0" smtClean="0">
                <a:solidFill>
                  <a:srgbClr val="0070C0"/>
                </a:solidFill>
                <a:latin typeface="Arial Narrow"/>
              </a:rPr>
              <a:t>dans</a:t>
            </a:r>
            <a:r>
              <a:rPr lang="en-US" sz="3800" b="1" strike="noStrike" spc="97" dirty="0" smtClean="0">
                <a:solidFill>
                  <a:srgbClr val="0070C0"/>
                </a:solidFill>
                <a:latin typeface="Arial Narrow"/>
              </a:rPr>
              <a:t> le nouveau </a:t>
            </a:r>
            <a:r>
              <a:rPr lang="fr-WINDIES" sz="3800" b="1" strike="noStrike" spc="97" dirty="0" smtClean="0">
                <a:solidFill>
                  <a:srgbClr val="0070C0"/>
                </a:solidFill>
                <a:latin typeface="Arial Narrow"/>
              </a:rPr>
              <a:t>lycée</a:t>
            </a:r>
            <a:r>
              <a:rPr lang="en-US" sz="3800" b="1" strike="noStrike" spc="97" dirty="0" smtClean="0">
                <a:solidFill>
                  <a:srgbClr val="0070C0"/>
                </a:solidFill>
                <a:latin typeface="Arial Narrow"/>
              </a:rPr>
              <a:t> </a:t>
            </a:r>
            <a:endParaRPr lang="en-US" sz="3800" b="0" strike="noStrike" spc="-1" dirty="0">
              <a:solidFill>
                <a:srgbClr val="0070C0"/>
              </a:solidFill>
              <a:latin typeface="Arial"/>
            </a:endParaRPr>
          </a:p>
        </p:txBody>
      </p:sp>
      <p:sp>
        <p:nvSpPr>
          <p:cNvPr id="49" name="CustomShape 3"/>
          <p:cNvSpPr/>
          <p:nvPr/>
        </p:nvSpPr>
        <p:spPr>
          <a:xfrm>
            <a:off x="2427120" y="2214000"/>
            <a:ext cx="5934600" cy="19015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marL="457200" algn="r">
              <a:lnSpc>
                <a:spcPct val="100000"/>
              </a:lnSpc>
            </a:pPr>
            <a:endParaRPr lang="fr-FR" sz="3200" b="0" strike="noStrike" spc="-1" dirty="0" smtClean="0">
              <a:latin typeface="Arial"/>
            </a:endParaRPr>
          </a:p>
          <a:p>
            <a:pPr marL="457200" algn="r">
              <a:lnSpc>
                <a:spcPct val="100000"/>
              </a:lnSpc>
            </a:pPr>
            <a:r>
              <a:rPr lang="fr-FR" sz="2500" b="1" strike="noStrike" spc="-1" dirty="0" smtClean="0">
                <a:latin typeface="Arial Narrow"/>
              </a:rPr>
              <a:t>Septembre 2020</a:t>
            </a:r>
            <a:endParaRPr lang="fr-FR" sz="2500" b="0" strike="noStrike" spc="-1" dirty="0" smtClean="0">
              <a:latin typeface="Arial"/>
            </a:endParaRPr>
          </a:p>
          <a:p>
            <a:pPr marL="457200" algn="r">
              <a:lnSpc>
                <a:spcPct val="100000"/>
              </a:lnSpc>
            </a:pPr>
            <a:r>
              <a:rPr lang="fr-FR" sz="1700" b="0" strike="noStrike" spc="-1" dirty="0" smtClean="0">
                <a:latin typeface="Arial Narrow"/>
              </a:rPr>
              <a:t>IA-IPR de langues vivantes</a:t>
            </a:r>
            <a:endParaRPr lang="fr-FR" sz="1700" b="0" strike="noStrike" spc="-1" dirty="0" smtClean="0">
              <a:latin typeface="Arial"/>
            </a:endParaRPr>
          </a:p>
          <a:p>
            <a:pPr marL="457200" algn="r">
              <a:lnSpc>
                <a:spcPct val="100000"/>
              </a:lnSpc>
            </a:pPr>
            <a:r>
              <a:rPr lang="fr-FR" sz="1700" b="0" strike="noStrike" spc="-1" dirty="0" smtClean="0">
                <a:latin typeface="Arial Narrow"/>
              </a:rPr>
              <a:t>Académie de Nantes</a:t>
            </a:r>
            <a:endParaRPr lang="fr-FR" sz="1700" b="0" strike="noStrike" spc="-1" dirty="0">
              <a:latin typeface="Arial"/>
            </a:endParaRPr>
          </a:p>
        </p:txBody>
      </p:sp>
      <p:grpSp>
        <p:nvGrpSpPr>
          <p:cNvPr id="50" name="Group 4"/>
          <p:cNvGrpSpPr/>
          <p:nvPr/>
        </p:nvGrpSpPr>
        <p:grpSpPr>
          <a:xfrm>
            <a:off x="6530760" y="306360"/>
            <a:ext cx="2161440" cy="301528"/>
            <a:chOff x="6530760" y="306360"/>
            <a:chExt cx="2161440" cy="301528"/>
          </a:xfrm>
          <a:solidFill>
            <a:schemeClr val="accent1"/>
          </a:solidFill>
        </p:grpSpPr>
        <p:sp>
          <p:nvSpPr>
            <p:cNvPr id="51" name="CustomShape 5"/>
            <p:cNvSpPr/>
            <p:nvPr/>
          </p:nvSpPr>
          <p:spPr>
            <a:xfrm rot="10800000">
              <a:off x="6530760" y="306360"/>
              <a:ext cx="2161440" cy="156600"/>
            </a:xfrm>
            <a:prstGeom prst="rect">
              <a:avLst/>
            </a:prstGeom>
            <a:grpFill/>
            <a:ln>
              <a:noFill/>
            </a:ln>
          </p:spPr>
          <p:style>
            <a:lnRef idx="0">
              <a:scrgbClr r="0" g="0" b="0"/>
            </a:lnRef>
            <a:fillRef idx="0">
              <a:scrgbClr r="0" g="0" b="0"/>
            </a:fillRef>
            <a:effectRef idx="0">
              <a:scrgbClr r="0" g="0" b="0"/>
            </a:effectRef>
            <a:fontRef idx="minor"/>
          </p:style>
        </p:sp>
        <p:sp>
          <p:nvSpPr>
            <p:cNvPr id="52" name="CustomShape 6"/>
            <p:cNvSpPr/>
            <p:nvPr/>
          </p:nvSpPr>
          <p:spPr>
            <a:xfrm rot="10800000">
              <a:off x="8544240" y="451288"/>
              <a:ext cx="147960" cy="156600"/>
            </a:xfrm>
            <a:prstGeom prst="rect">
              <a:avLst/>
            </a:prstGeom>
            <a:grpFill/>
            <a:ln>
              <a:noFill/>
            </a:ln>
          </p:spPr>
          <p:style>
            <a:lnRef idx="0">
              <a:scrgbClr r="0" g="0" b="0"/>
            </a:lnRef>
            <a:fillRef idx="0">
              <a:scrgbClr r="0" g="0" b="0"/>
            </a:fillRef>
            <a:effectRef idx="0">
              <a:scrgbClr r="0" g="0" b="0"/>
            </a:effectRef>
            <a:fontRef idx="minor"/>
          </p:style>
        </p:sp>
      </p:grpSp>
      <p:grpSp>
        <p:nvGrpSpPr>
          <p:cNvPr id="53" name="Group 7"/>
          <p:cNvGrpSpPr/>
          <p:nvPr/>
        </p:nvGrpSpPr>
        <p:grpSpPr>
          <a:xfrm>
            <a:off x="690840" y="4528080"/>
            <a:ext cx="2176920" cy="305640"/>
            <a:chOff x="690840" y="4528080"/>
            <a:chExt cx="2176920" cy="305640"/>
          </a:xfrm>
        </p:grpSpPr>
        <p:sp>
          <p:nvSpPr>
            <p:cNvPr id="54" name="CustomShape 8"/>
            <p:cNvSpPr/>
            <p:nvPr/>
          </p:nvSpPr>
          <p:spPr>
            <a:xfrm>
              <a:off x="690840" y="4678920"/>
              <a:ext cx="2176920" cy="1548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55" name="CustomShape 9"/>
            <p:cNvSpPr/>
            <p:nvPr/>
          </p:nvSpPr>
          <p:spPr>
            <a:xfrm>
              <a:off x="690840" y="4528080"/>
              <a:ext cx="149040" cy="1548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56" name="CustomShape 10"/>
          <p:cNvSpPr/>
          <p:nvPr/>
        </p:nvSpPr>
        <p:spPr>
          <a:xfrm>
            <a:off x="7476840" y="4444920"/>
            <a:ext cx="1666800" cy="704160"/>
          </a:xfrm>
          <a:prstGeom prst="rect">
            <a:avLst/>
          </a:prstGeom>
          <a:solidFill>
            <a:schemeClr val="bg1"/>
          </a:solidFill>
          <a:ln>
            <a:noFill/>
          </a:ln>
        </p:spPr>
        <p:style>
          <a:lnRef idx="0">
            <a:scrgbClr r="0" g="0" b="0"/>
          </a:lnRef>
          <a:fillRef idx="0">
            <a:scrgbClr r="0" g="0" b="0"/>
          </a:fillRef>
          <a:effectRef idx="0">
            <a:scrgbClr r="0" g="0" b="0"/>
          </a:effectRef>
          <a:fontRef idx="minor"/>
        </p:style>
      </p:sp>
      <p:pic>
        <p:nvPicPr>
          <p:cNvPr id="2" name="Imag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689" y="52014"/>
            <a:ext cx="1759963" cy="1958269"/>
          </a:xfrm>
          <a:prstGeom prst="rect">
            <a:avLst/>
          </a:prstGeom>
        </p:spPr>
      </p:pic>
      <p:pic>
        <p:nvPicPr>
          <p:cNvPr id="3" name="Image 2"/>
          <p:cNvPicPr>
            <a:picLocks noChangeAspect="1"/>
          </p:cNvPicPr>
          <p:nvPr/>
        </p:nvPicPr>
        <p:blipFill>
          <a:blip r:embed="rId4"/>
          <a:stretch>
            <a:fillRect/>
          </a:stretch>
        </p:blipFill>
        <p:spPr>
          <a:xfrm>
            <a:off x="925670" y="2418559"/>
            <a:ext cx="4219044" cy="2109522"/>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 name="Group 1"/>
          <p:cNvGrpSpPr/>
          <p:nvPr/>
        </p:nvGrpSpPr>
        <p:grpSpPr>
          <a:xfrm>
            <a:off x="7149600" y="4769280"/>
            <a:ext cx="1815120" cy="209880"/>
            <a:chOff x="7149600" y="4769280"/>
            <a:chExt cx="1815120" cy="209880"/>
          </a:xfrm>
        </p:grpSpPr>
        <p:sp>
          <p:nvSpPr>
            <p:cNvPr id="204"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205"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207"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208"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16" name="CustomShape 7"/>
          <p:cNvSpPr/>
          <p:nvPr/>
        </p:nvSpPr>
        <p:spPr>
          <a:xfrm>
            <a:off x="332280" y="936000"/>
            <a:ext cx="7489800" cy="395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nSpc>
                <a:spcPct val="100000"/>
              </a:lnSpc>
            </a:pPr>
            <a:r>
              <a:rPr lang="fr-FR" sz="2000" b="1" strike="noStrike" spc="-1" dirty="0" smtClean="0">
                <a:latin typeface="Calibri"/>
              </a:rPr>
              <a:t>Formation culturelle et interculturelle	</a:t>
            </a:r>
            <a:endParaRPr lang="fr-FR" sz="2000" b="0" strike="noStrike" spc="-1" dirty="0" smtClean="0">
              <a:latin typeface="Arial"/>
            </a:endParaRPr>
          </a:p>
          <a:p>
            <a:pPr marL="457200">
              <a:lnSpc>
                <a:spcPct val="100000"/>
              </a:lnSpc>
            </a:pPr>
            <a:endParaRPr lang="fr-FR" sz="2000" b="0" strike="noStrike" spc="-1" dirty="0" smtClean="0">
              <a:latin typeface="Arial"/>
            </a:endParaRPr>
          </a:p>
          <a:p>
            <a:pPr marL="912960" lvl="2" indent="-285480">
              <a:lnSpc>
                <a:spcPct val="100000"/>
              </a:lnSpc>
              <a:buClr>
                <a:srgbClr val="4F81BD"/>
              </a:buClr>
              <a:buFont typeface="Wingdings" charset="2"/>
              <a:buChar char=""/>
            </a:pPr>
            <a:r>
              <a:rPr lang="fr-FR" sz="2000" b="1" i="1" spc="-1" dirty="0" smtClean="0">
                <a:latin typeface="Calibri"/>
              </a:rPr>
              <a:t>É</a:t>
            </a:r>
            <a:r>
              <a:rPr lang="fr-FR" sz="2000" b="1" i="1" strike="noStrike" spc="-1" dirty="0" smtClean="0">
                <a:latin typeface="Calibri"/>
              </a:rPr>
              <a:t>léments de continuité</a:t>
            </a:r>
            <a:r>
              <a:rPr lang="fr-FR" sz="2000" b="0" strike="noStrike" spc="-1" dirty="0" smtClean="0">
                <a:latin typeface="Calibri"/>
              </a:rPr>
              <a:t>:</a:t>
            </a:r>
            <a:endParaRPr lang="fr-FR" sz="2000" b="0" strike="noStrike" spc="-1" dirty="0" smtClean="0">
              <a:latin typeface="Arial"/>
            </a:endParaRPr>
          </a:p>
          <a:p>
            <a:pPr marL="1370160" lvl="3" indent="-285480">
              <a:lnSpc>
                <a:spcPct val="100000"/>
              </a:lnSpc>
              <a:buClr>
                <a:srgbClr val="4F81BD"/>
              </a:buClr>
              <a:buFont typeface="Wingdings" charset="2"/>
              <a:buChar char=""/>
            </a:pPr>
            <a:r>
              <a:rPr lang="fr-FR" sz="2000" b="0" strike="noStrike" spc="-1" dirty="0" smtClean="0">
                <a:latin typeface="Calibri"/>
              </a:rPr>
              <a:t>L’apprentissage d’une langue comme connaissance de la culture et de l’histoire qu’elle véhicule. </a:t>
            </a:r>
            <a:endParaRPr lang="fr-FR" sz="2000" b="0" strike="noStrike" spc="-1" dirty="0" smtClean="0">
              <a:latin typeface="Arial"/>
            </a:endParaRPr>
          </a:p>
          <a:p>
            <a:pPr marL="1370160" lvl="3" indent="-285480">
              <a:lnSpc>
                <a:spcPct val="100000"/>
              </a:lnSpc>
              <a:buClr>
                <a:srgbClr val="4F81BD"/>
              </a:buClr>
              <a:buFont typeface="Wingdings" charset="2"/>
              <a:buChar char=""/>
            </a:pPr>
            <a:r>
              <a:rPr lang="fr-FR" sz="2000" b="0" strike="noStrike" spc="-1" dirty="0" smtClean="0">
                <a:latin typeface="Calibri"/>
              </a:rPr>
              <a:t>Une thématique commune à toutes les LVER: </a:t>
            </a:r>
            <a:endParaRPr lang="fr-FR" sz="2000" b="0" strike="noStrike" spc="-1" dirty="0" smtClean="0">
              <a:latin typeface="Arial"/>
            </a:endParaRPr>
          </a:p>
          <a:p>
            <a:pPr marL="627120">
              <a:lnSpc>
                <a:spcPct val="100000"/>
              </a:lnSpc>
            </a:pPr>
            <a:r>
              <a:rPr lang="fr-FR" sz="2000" b="0" strike="noStrike" spc="-1" dirty="0" smtClean="0">
                <a:latin typeface="Calibri"/>
              </a:rPr>
              <a:t>		- Seconde: « L’art de vivre ensemble ».</a:t>
            </a:r>
            <a:endParaRPr lang="fr-FR" sz="2000" b="0" strike="noStrike" spc="-1" dirty="0" smtClean="0">
              <a:latin typeface="Arial"/>
            </a:endParaRPr>
          </a:p>
          <a:p>
            <a:pPr marL="627120">
              <a:lnSpc>
                <a:spcPct val="100000"/>
              </a:lnSpc>
            </a:pPr>
            <a:r>
              <a:rPr lang="fr-FR" sz="2000" b="0" strike="noStrike" spc="-1" dirty="0" smtClean="0">
                <a:latin typeface="Calibri"/>
              </a:rPr>
              <a:t>		- Cycle terminal: « Gestes fondateurs et mondes en mouvement ».</a:t>
            </a:r>
            <a:endParaRPr lang="fr-FR" sz="2000" b="0" strike="noStrike" spc="-1" dirty="0" smtClean="0">
              <a:latin typeface="Arial"/>
            </a:endParaRPr>
          </a:p>
          <a:p>
            <a:pPr marL="1370160" lvl="3" indent="-285480">
              <a:lnSpc>
                <a:spcPct val="100000"/>
              </a:lnSpc>
              <a:buClr>
                <a:srgbClr val="4F81BD"/>
              </a:buClr>
              <a:buFont typeface="Wingdings" charset="2"/>
              <a:buChar char=""/>
            </a:pPr>
            <a:r>
              <a:rPr lang="fr-FR" sz="2000" b="0" strike="noStrike" spc="-1" dirty="0" smtClean="0">
                <a:latin typeface="Calibri"/>
              </a:rPr>
              <a:t>Un ancrage culturel propre à chaque </a:t>
            </a:r>
            <a:br>
              <a:rPr lang="fr-FR" sz="2000" b="0" strike="noStrike" spc="-1" dirty="0" smtClean="0">
                <a:latin typeface="Calibri"/>
              </a:rPr>
            </a:br>
            <a:r>
              <a:rPr lang="fr-FR" sz="2000" b="0" strike="noStrike" spc="-1" dirty="0" smtClean="0">
                <a:latin typeface="Calibri"/>
              </a:rPr>
              <a:t>aire linguistique.</a:t>
            </a:r>
            <a:endParaRPr lang="fr-FR" sz="2000" b="0" strike="noStrike" spc="-1" dirty="0" smtClean="0">
              <a:latin typeface="Arial"/>
            </a:endParaRPr>
          </a:p>
          <a:p>
            <a:pPr marL="1370160" lvl="3" indent="-285480">
              <a:lnSpc>
                <a:spcPct val="100000"/>
              </a:lnSpc>
              <a:buClr>
                <a:srgbClr val="4F81BD"/>
              </a:buClr>
              <a:buFont typeface="Wingdings" charset="2"/>
              <a:buChar char=""/>
            </a:pPr>
            <a:r>
              <a:rPr lang="fr-FR" sz="2000" b="0" strike="noStrike" spc="-1" dirty="0" smtClean="0">
                <a:latin typeface="Calibri"/>
              </a:rPr>
              <a:t>La problématisation.</a:t>
            </a:r>
            <a:endParaRPr lang="fr-FR" sz="1600" b="0" strike="noStrike" spc="-1" dirty="0">
              <a:latin typeface="Arial"/>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7" name="Group 8"/>
          <p:cNvGrpSpPr/>
          <p:nvPr/>
        </p:nvGrpSpPr>
        <p:grpSpPr>
          <a:xfrm>
            <a:off x="8417520" y="196920"/>
            <a:ext cx="525240" cy="171360"/>
            <a:chOff x="8417520" y="196920"/>
            <a:chExt cx="525240" cy="171360"/>
          </a:xfrm>
          <a:solidFill>
            <a:schemeClr val="accent1"/>
          </a:solidFill>
        </p:grpSpPr>
        <p:sp>
          <p:nvSpPr>
            <p:cNvPr id="18"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9"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4" name="CustomShape 11"/>
          <p:cNvSpPr/>
          <p:nvPr/>
        </p:nvSpPr>
        <p:spPr>
          <a:xfrm>
            <a:off x="1536480" y="61920"/>
            <a:ext cx="648828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dirty="0" smtClean="0">
                <a:solidFill>
                  <a:srgbClr val="0070C0"/>
                </a:solidFill>
                <a:latin typeface="Calibri"/>
              </a:rPr>
              <a:t>Comparaison anciens/nouveaux programmes : tronc commun</a:t>
            </a:r>
            <a:endParaRPr lang="fr-FR" sz="2800" b="0" strike="noStrike" spc="-1" dirty="0">
              <a:solidFill>
                <a:srgbClr val="0070C0"/>
              </a:solidFill>
              <a:latin typeface="Arial"/>
            </a:endParaRPr>
          </a:p>
        </p:txBody>
      </p:sp>
      <p:sp>
        <p:nvSpPr>
          <p:cNvPr id="21" name="ZoneTexte 20"/>
          <p:cNvSpPr txBox="1"/>
          <p:nvPr/>
        </p:nvSpPr>
        <p:spPr>
          <a:xfrm>
            <a:off x="8804520" y="920381"/>
            <a:ext cx="339120" cy="369332"/>
          </a:xfrm>
          <a:prstGeom prst="rect">
            <a:avLst/>
          </a:prstGeom>
          <a:noFill/>
          <a:ln>
            <a:solidFill>
              <a:srgbClr val="FF0000"/>
            </a:solidFill>
          </a:ln>
        </p:spPr>
        <p:txBody>
          <a:bodyPr wrap="square" rtlCol="0">
            <a:spAutoFit/>
          </a:bodyPr>
          <a:lstStyle/>
          <a:p>
            <a:r>
              <a:rPr lang="fr-FR" b="1" dirty="0">
                <a:solidFill>
                  <a:srgbClr val="FF0000"/>
                </a:solidFill>
              </a:rPr>
              <a:t>9</a:t>
            </a:r>
          </a:p>
        </p:txBody>
      </p:sp>
      <p:pic>
        <p:nvPicPr>
          <p:cNvPr id="2" name="Image 1"/>
          <p:cNvPicPr>
            <a:picLocks noChangeAspect="1"/>
          </p:cNvPicPr>
          <p:nvPr/>
        </p:nvPicPr>
        <p:blipFill>
          <a:blip r:embed="rId4"/>
          <a:stretch>
            <a:fillRect/>
          </a:stretch>
        </p:blipFill>
        <p:spPr>
          <a:xfrm>
            <a:off x="6947228" y="3863687"/>
            <a:ext cx="1749704" cy="8718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6">
                                            <p:txEl>
                                              <p:pRg st="5" end="5"/>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 name="Group 1"/>
          <p:cNvGrpSpPr/>
          <p:nvPr/>
        </p:nvGrpSpPr>
        <p:grpSpPr>
          <a:xfrm>
            <a:off x="7149600" y="4769280"/>
            <a:ext cx="1815120" cy="209880"/>
            <a:chOff x="7149600" y="4769280"/>
            <a:chExt cx="1815120" cy="209880"/>
          </a:xfrm>
        </p:grpSpPr>
        <p:sp>
          <p:nvSpPr>
            <p:cNvPr id="204"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205"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207"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208"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16" name="CustomShape 7"/>
          <p:cNvSpPr/>
          <p:nvPr/>
        </p:nvSpPr>
        <p:spPr>
          <a:xfrm>
            <a:off x="332280" y="936000"/>
            <a:ext cx="7489800" cy="395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nSpc>
                <a:spcPct val="100000"/>
              </a:lnSpc>
            </a:pPr>
            <a:r>
              <a:rPr lang="fr-FR" sz="2000" b="1" strike="noStrike" spc="-1" dirty="0" smtClean="0">
                <a:latin typeface="Calibri"/>
              </a:rPr>
              <a:t>Formation culturelle et interculturelle	</a:t>
            </a:r>
            <a:endParaRPr lang="fr-FR" sz="2000" b="0" strike="noStrike" spc="-1" dirty="0" smtClean="0">
              <a:latin typeface="Arial"/>
            </a:endParaRPr>
          </a:p>
          <a:p>
            <a:pPr marL="457200">
              <a:lnSpc>
                <a:spcPct val="100000"/>
              </a:lnSpc>
            </a:pPr>
            <a:endParaRPr lang="fr-FR" sz="2000" b="0" strike="noStrike" spc="-1" dirty="0" smtClean="0">
              <a:latin typeface="Arial"/>
            </a:endParaRPr>
          </a:p>
          <a:p>
            <a:pPr marL="912960" lvl="2" indent="-285480">
              <a:lnSpc>
                <a:spcPct val="100000"/>
              </a:lnSpc>
              <a:buClr>
                <a:srgbClr val="4F81BD"/>
              </a:buClr>
              <a:buFont typeface="Wingdings" charset="2"/>
              <a:buChar char=""/>
            </a:pPr>
            <a:r>
              <a:rPr lang="fr-FR" sz="2000" b="1" i="1" spc="-1" dirty="0" smtClean="0">
                <a:latin typeface="Calibri"/>
              </a:rPr>
              <a:t>É</a:t>
            </a:r>
            <a:r>
              <a:rPr lang="fr-FR" sz="2000" b="1" i="1" strike="noStrike" spc="-1" dirty="0" smtClean="0">
                <a:latin typeface="Calibri"/>
              </a:rPr>
              <a:t>volutions et points de vigilance</a:t>
            </a:r>
            <a:r>
              <a:rPr lang="fr-FR" sz="2000" b="0" strike="noStrike" spc="-1" dirty="0" smtClean="0">
                <a:latin typeface="Calibri"/>
              </a:rPr>
              <a:t>:</a:t>
            </a:r>
            <a:endParaRPr lang="fr-FR" sz="2000" b="0" strike="noStrike" spc="-1" dirty="0" smtClean="0">
              <a:latin typeface="Arial"/>
            </a:endParaRPr>
          </a:p>
          <a:p>
            <a:pPr marL="1370160" lvl="3" indent="-285480">
              <a:lnSpc>
                <a:spcPct val="100000"/>
              </a:lnSpc>
              <a:buClr>
                <a:srgbClr val="4F81BD"/>
              </a:buClr>
              <a:buFont typeface="Wingdings" charset="2"/>
              <a:buChar char=""/>
            </a:pPr>
            <a:r>
              <a:rPr lang="fr-FR" sz="2000" b="0" strike="noStrike" spc="-1" dirty="0" smtClean="0">
                <a:latin typeface="Calibri"/>
              </a:rPr>
              <a:t>Une thématique déclinée en 8 axes.</a:t>
            </a:r>
            <a:endParaRPr lang="fr-FR" sz="2000" b="0" strike="noStrike" spc="-1" dirty="0" smtClean="0">
              <a:latin typeface="Arial"/>
            </a:endParaRPr>
          </a:p>
          <a:p>
            <a:pPr marL="1370160" lvl="3" indent="-285480">
              <a:lnSpc>
                <a:spcPct val="100000"/>
              </a:lnSpc>
              <a:buClr>
                <a:srgbClr val="4F81BD"/>
              </a:buClr>
              <a:buFont typeface="Wingdings" charset="2"/>
              <a:buChar char=""/>
            </a:pPr>
            <a:r>
              <a:rPr lang="fr-FR" sz="2000" b="0" strike="noStrike" spc="-1" dirty="0" smtClean="0">
                <a:latin typeface="Calibri"/>
              </a:rPr>
              <a:t>Traiter au moins </a:t>
            </a:r>
            <a:endParaRPr lang="fr-FR" sz="2000" b="0" strike="noStrike" spc="-1" dirty="0" smtClean="0">
              <a:latin typeface="Arial"/>
            </a:endParaRPr>
          </a:p>
          <a:p>
            <a:pPr marL="627120">
              <a:lnSpc>
                <a:spcPct val="100000"/>
              </a:lnSpc>
            </a:pPr>
            <a:r>
              <a:rPr lang="fr-FR" sz="2000" b="0" strike="noStrike" spc="-1" dirty="0" smtClean="0">
                <a:latin typeface="Calibri"/>
              </a:rPr>
              <a:t>		- Seconde: 6 axes à travers 1 à 3 séquences. </a:t>
            </a:r>
            <a:endParaRPr lang="fr-FR" sz="2000" b="0" strike="noStrike" spc="-1" dirty="0" smtClean="0">
              <a:latin typeface="Arial"/>
            </a:endParaRPr>
          </a:p>
          <a:p>
            <a:pPr marL="627120">
              <a:lnSpc>
                <a:spcPct val="100000"/>
              </a:lnSpc>
            </a:pPr>
            <a:r>
              <a:rPr lang="fr-FR" sz="2000" b="0" strike="noStrike" spc="-1" dirty="0" smtClean="0">
                <a:latin typeface="Calibri"/>
              </a:rPr>
              <a:t>		- Cycle terminal: 6 axes chaque année à travers </a:t>
            </a:r>
            <a:br>
              <a:rPr lang="fr-FR" sz="2000" b="0" strike="noStrike" spc="-1" dirty="0" smtClean="0">
                <a:latin typeface="Calibri"/>
              </a:rPr>
            </a:br>
            <a:r>
              <a:rPr lang="fr-FR" sz="2000" b="0" strike="noStrike" spc="-1" dirty="0" smtClean="0">
                <a:latin typeface="Calibri"/>
              </a:rPr>
              <a:t>			1 ou 2 séquences. </a:t>
            </a:r>
            <a:endParaRPr lang="fr-FR" sz="2000" b="0" strike="noStrike" spc="-1" dirty="0" smtClean="0">
              <a:latin typeface="Arial"/>
            </a:endParaRPr>
          </a:p>
          <a:p>
            <a:pPr marL="1370160" lvl="3" indent="-285480">
              <a:lnSpc>
                <a:spcPct val="100000"/>
              </a:lnSpc>
              <a:buClr>
                <a:srgbClr val="4F81BD"/>
              </a:buClr>
              <a:buFont typeface="Wingdings" charset="2"/>
              <a:buChar char=""/>
            </a:pPr>
            <a:r>
              <a:rPr lang="fr-FR" sz="2000" b="0" strike="noStrike" spc="-1" dirty="0" smtClean="0">
                <a:latin typeface="Calibri"/>
              </a:rPr>
              <a:t>Il est souhaitable de proposer une séquence </a:t>
            </a:r>
            <a:br>
              <a:rPr lang="fr-FR" sz="2000" b="0" strike="noStrike" spc="-1" dirty="0" smtClean="0">
                <a:latin typeface="Calibri"/>
              </a:rPr>
            </a:br>
            <a:r>
              <a:rPr lang="fr-FR" sz="2000" b="0" strike="noStrike" spc="-1" dirty="0" err="1" smtClean="0">
                <a:latin typeface="Calibri"/>
              </a:rPr>
              <a:t>interlangues</a:t>
            </a:r>
            <a:r>
              <a:rPr lang="fr-FR" sz="2000" b="0" strike="noStrike" spc="-1" dirty="0" smtClean="0">
                <a:latin typeface="Calibri"/>
              </a:rPr>
              <a:t> par an (cycle terminal).</a:t>
            </a:r>
            <a:endParaRPr lang="fr-FR" sz="1600" b="0" strike="noStrike" spc="-1" dirty="0">
              <a:latin typeface="Arial"/>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7" name="Group 8"/>
          <p:cNvGrpSpPr/>
          <p:nvPr/>
        </p:nvGrpSpPr>
        <p:grpSpPr>
          <a:xfrm>
            <a:off x="8417520" y="196920"/>
            <a:ext cx="525240" cy="171360"/>
            <a:chOff x="8417520" y="196920"/>
            <a:chExt cx="525240" cy="171360"/>
          </a:xfrm>
          <a:solidFill>
            <a:schemeClr val="accent1"/>
          </a:solidFill>
        </p:grpSpPr>
        <p:sp>
          <p:nvSpPr>
            <p:cNvPr id="18"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9"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4" name="CustomShape 11"/>
          <p:cNvSpPr/>
          <p:nvPr/>
        </p:nvSpPr>
        <p:spPr>
          <a:xfrm>
            <a:off x="1536480" y="61920"/>
            <a:ext cx="648828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dirty="0" smtClean="0">
                <a:solidFill>
                  <a:srgbClr val="0070C0"/>
                </a:solidFill>
                <a:latin typeface="Calibri"/>
              </a:rPr>
              <a:t>Comparaison anciens/nouveaux programmes : tronc commun</a:t>
            </a:r>
            <a:endParaRPr lang="fr-FR" sz="2800" b="0" strike="noStrike" spc="-1" dirty="0">
              <a:solidFill>
                <a:srgbClr val="0070C0"/>
              </a:solidFill>
              <a:latin typeface="Arial"/>
            </a:endParaRPr>
          </a:p>
        </p:txBody>
      </p:sp>
      <p:sp>
        <p:nvSpPr>
          <p:cNvPr id="21" name="ZoneTexte 20"/>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dirty="0" smtClean="0">
                <a:solidFill>
                  <a:srgbClr val="FF0000"/>
                </a:solidFill>
              </a:rPr>
              <a:t>10</a:t>
            </a:r>
            <a:endParaRPr lang="fr-FR" sz="1200" b="1" dirty="0">
              <a:solidFill>
                <a:srgbClr val="FF0000"/>
              </a:solidFill>
            </a:endParaRPr>
          </a:p>
        </p:txBody>
      </p:sp>
      <p:pic>
        <p:nvPicPr>
          <p:cNvPr id="2" name="Image 1"/>
          <p:cNvPicPr>
            <a:picLocks noChangeAspect="1"/>
          </p:cNvPicPr>
          <p:nvPr/>
        </p:nvPicPr>
        <p:blipFill>
          <a:blip r:embed="rId4"/>
          <a:stretch>
            <a:fillRect/>
          </a:stretch>
        </p:blipFill>
        <p:spPr>
          <a:xfrm>
            <a:off x="6947228" y="3807456"/>
            <a:ext cx="1749704" cy="871804"/>
          </a:xfrm>
          <a:prstGeom prst="rect">
            <a:avLst/>
          </a:prstGeom>
        </p:spPr>
      </p:pic>
    </p:spTree>
    <p:extLst>
      <p:ext uri="{BB962C8B-B14F-4D97-AF65-F5344CB8AC3E}">
        <p14:creationId xmlns="" xmlns:p14="http://schemas.microsoft.com/office/powerpoint/2010/main" val="123375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6">
                                            <p:txEl>
                                              <p:pRg st="5" end="5"/>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 name="Group 1"/>
          <p:cNvGrpSpPr/>
          <p:nvPr/>
        </p:nvGrpSpPr>
        <p:grpSpPr>
          <a:xfrm>
            <a:off x="7149600" y="4769280"/>
            <a:ext cx="1815120" cy="209880"/>
            <a:chOff x="7149600" y="4769280"/>
            <a:chExt cx="1815120" cy="209880"/>
          </a:xfrm>
        </p:grpSpPr>
        <p:sp>
          <p:nvSpPr>
            <p:cNvPr id="204"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205"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207"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208"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16" name="CustomShape 7"/>
          <p:cNvSpPr/>
          <p:nvPr/>
        </p:nvSpPr>
        <p:spPr>
          <a:xfrm>
            <a:off x="332280" y="936000"/>
            <a:ext cx="7489800" cy="395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nSpc>
                <a:spcPct val="100000"/>
              </a:lnSpc>
            </a:pPr>
            <a:r>
              <a:rPr lang="fr-FR" sz="2000" b="1" spc="-1" dirty="0" smtClean="0">
                <a:latin typeface="Calibri"/>
              </a:rPr>
              <a:t>Une </a:t>
            </a:r>
            <a:r>
              <a:rPr lang="fr-FR" sz="2000" b="1" strike="noStrike" spc="-1" dirty="0" smtClean="0">
                <a:latin typeface="Calibri"/>
              </a:rPr>
              <a:t>thématique par cycle</a:t>
            </a:r>
            <a:r>
              <a:rPr lang="fr-FR" sz="2000" b="1" spc="-1" dirty="0" smtClean="0">
                <a:latin typeface="Calibri"/>
              </a:rPr>
              <a:t>, déclinée en 8</a:t>
            </a:r>
            <a:r>
              <a:rPr lang="fr-FR" sz="2000" b="1" strike="noStrike" spc="-1" dirty="0" smtClean="0">
                <a:latin typeface="Calibri"/>
              </a:rPr>
              <a:t> axes d’étude</a:t>
            </a:r>
          </a:p>
          <a:p>
            <a:pPr marL="457200">
              <a:lnSpc>
                <a:spcPct val="100000"/>
              </a:lnSpc>
            </a:pPr>
            <a:endParaRPr lang="fr-FR" sz="1600" b="0" strike="noStrike" spc="-1" dirty="0">
              <a:solidFill>
                <a:srgbClr val="0070C0"/>
              </a:solidFill>
              <a:latin typeface="Arial"/>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7" name="Group 8"/>
          <p:cNvGrpSpPr/>
          <p:nvPr/>
        </p:nvGrpSpPr>
        <p:grpSpPr>
          <a:xfrm>
            <a:off x="8417520" y="196920"/>
            <a:ext cx="525240" cy="171360"/>
            <a:chOff x="8417520" y="196920"/>
            <a:chExt cx="525240" cy="171360"/>
          </a:xfrm>
          <a:solidFill>
            <a:schemeClr val="accent1"/>
          </a:solidFill>
        </p:grpSpPr>
        <p:sp>
          <p:nvSpPr>
            <p:cNvPr id="18"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9"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graphicFrame>
        <p:nvGraphicFramePr>
          <p:cNvPr id="2" name="Tableau 1"/>
          <p:cNvGraphicFramePr>
            <a:graphicFrameLocks noGrp="1"/>
          </p:cNvGraphicFramePr>
          <p:nvPr>
            <p:extLst>
              <p:ext uri="{D42A27DB-BD31-4B8C-83A1-F6EECF244321}">
                <p14:modId xmlns="" xmlns:p14="http://schemas.microsoft.com/office/powerpoint/2010/main" val="2448403693"/>
              </p:ext>
            </p:extLst>
          </p:nvPr>
        </p:nvGraphicFramePr>
        <p:xfrm>
          <a:off x="332278" y="1421104"/>
          <a:ext cx="6693554" cy="3352800"/>
        </p:xfrm>
        <a:graphic>
          <a:graphicData uri="http://schemas.openxmlformats.org/drawingml/2006/table">
            <a:tbl>
              <a:tblPr firstRow="1" bandRow="1">
                <a:tableStyleId>{5C22544A-7EE6-4342-B048-85BDC9FD1C3A}</a:tableStyleId>
              </a:tblPr>
              <a:tblGrid>
                <a:gridCol w="3346777">
                  <a:extLst>
                    <a:ext uri="{9D8B030D-6E8A-4147-A177-3AD203B41FA5}">
                      <a16:colId xmlns="" xmlns:a16="http://schemas.microsoft.com/office/drawing/2014/main" val="20000"/>
                    </a:ext>
                  </a:extLst>
                </a:gridCol>
                <a:gridCol w="3346777">
                  <a:extLst>
                    <a:ext uri="{9D8B030D-6E8A-4147-A177-3AD203B41FA5}">
                      <a16:colId xmlns="" xmlns:a16="http://schemas.microsoft.com/office/drawing/2014/main" val="20001"/>
                    </a:ext>
                  </a:extLst>
                </a:gridCol>
              </a:tblGrid>
              <a:tr h="370840">
                <a:tc>
                  <a:txBody>
                    <a:bodyPr/>
                    <a:lstStyle/>
                    <a:p>
                      <a:r>
                        <a:rPr lang="fr-FR" sz="1600" dirty="0" smtClean="0"/>
                        <a:t>SECONDE :</a:t>
                      </a:r>
                      <a:r>
                        <a:rPr lang="fr-FR" sz="1600" baseline="0" dirty="0" smtClean="0"/>
                        <a:t> L’art de vivre ensemble</a:t>
                      </a:r>
                      <a:endParaRPr lang="fr-FR" sz="1600" dirty="0"/>
                    </a:p>
                  </a:txBody>
                  <a:tcPr/>
                </a:tc>
                <a:tc>
                  <a:txBody>
                    <a:bodyPr/>
                    <a:lstStyle/>
                    <a:p>
                      <a:r>
                        <a:rPr lang="fr-FR" sz="1600" dirty="0" smtClean="0"/>
                        <a:t>CYCLE</a:t>
                      </a:r>
                      <a:r>
                        <a:rPr lang="fr-FR" sz="1600" baseline="0" dirty="0" smtClean="0"/>
                        <a:t> TERMINAL : Gestes fondateurs et mondes en mouvement</a:t>
                      </a:r>
                      <a:endParaRPr lang="fr-FR" sz="1600" dirty="0"/>
                    </a:p>
                  </a:txBody>
                  <a:tcPr/>
                </a:tc>
                <a:extLst>
                  <a:ext uri="{0D108BD9-81ED-4DB2-BD59-A6C34878D82A}">
                    <a16:rowId xmlns="" xmlns:a16="http://schemas.microsoft.com/office/drawing/2014/main" val="10000"/>
                  </a:ext>
                </a:extLst>
              </a:tr>
              <a:tr h="370840">
                <a:tc>
                  <a:txBody>
                    <a:bodyPr/>
                    <a:lstStyle/>
                    <a:p>
                      <a:pPr marL="342900" indent="-342900">
                        <a:buFont typeface="+mj-lt"/>
                        <a:buAutoNum type="arabicPeriod"/>
                      </a:pPr>
                      <a:r>
                        <a:rPr lang="fr-FR" sz="1600" dirty="0" smtClean="0"/>
                        <a:t>Vivre entre générations</a:t>
                      </a:r>
                    </a:p>
                    <a:p>
                      <a:pPr marL="342900" indent="-342900">
                        <a:buFont typeface="+mj-lt"/>
                        <a:buAutoNum type="arabicPeriod"/>
                      </a:pPr>
                      <a:r>
                        <a:rPr lang="fr-FR" sz="1600" dirty="0" smtClean="0"/>
                        <a:t>Les univers professionnels, le monde du travail</a:t>
                      </a:r>
                    </a:p>
                    <a:p>
                      <a:pPr marL="342900" indent="-342900">
                        <a:buFont typeface="+mj-lt"/>
                        <a:buAutoNum type="arabicPeriod"/>
                      </a:pPr>
                      <a:r>
                        <a:rPr lang="fr-FR" sz="1600" dirty="0" smtClean="0"/>
                        <a:t>Le village, le quartier, la ville</a:t>
                      </a:r>
                    </a:p>
                    <a:p>
                      <a:pPr marL="342900" indent="-342900">
                        <a:buFont typeface="+mj-lt"/>
                        <a:buAutoNum type="arabicPeriod"/>
                      </a:pPr>
                      <a:r>
                        <a:rPr lang="fr-FR" sz="1600" dirty="0" smtClean="0"/>
                        <a:t>Représentation de soi et rapport à autrui</a:t>
                      </a:r>
                    </a:p>
                    <a:p>
                      <a:pPr marL="342900" indent="-342900">
                        <a:buFont typeface="+mj-lt"/>
                        <a:buAutoNum type="arabicPeriod"/>
                      </a:pPr>
                      <a:r>
                        <a:rPr lang="fr-FR" sz="1600" dirty="0" smtClean="0"/>
                        <a:t>Sports et société</a:t>
                      </a:r>
                    </a:p>
                    <a:p>
                      <a:pPr marL="342900" indent="-342900">
                        <a:buFont typeface="+mj-lt"/>
                        <a:buAutoNum type="arabicPeriod"/>
                      </a:pPr>
                      <a:r>
                        <a:rPr lang="fr-FR" sz="1600" dirty="0" smtClean="0"/>
                        <a:t>La création et le rapport aux arts</a:t>
                      </a:r>
                    </a:p>
                    <a:p>
                      <a:pPr marL="342900" indent="-342900">
                        <a:buFont typeface="+mj-lt"/>
                        <a:buAutoNum type="arabicPeriod"/>
                      </a:pPr>
                      <a:r>
                        <a:rPr lang="fr-FR" sz="1600" dirty="0" smtClean="0"/>
                        <a:t>Sauver la planète, penser les futurs possibles</a:t>
                      </a:r>
                    </a:p>
                    <a:p>
                      <a:pPr marL="342900" indent="-342900">
                        <a:buFont typeface="+mj-lt"/>
                        <a:buAutoNum type="arabicPeriod"/>
                      </a:pPr>
                      <a:r>
                        <a:rPr lang="fr-FR" sz="1600" dirty="0" smtClean="0"/>
                        <a:t>Le passé dans le présent</a:t>
                      </a:r>
                      <a:endParaRPr lang="fr-FR" sz="1600" dirty="0"/>
                    </a:p>
                  </a:txBody>
                  <a:tcPr/>
                </a:tc>
                <a:tc>
                  <a:txBody>
                    <a:bodyPr/>
                    <a:lstStyle/>
                    <a:p>
                      <a:pPr marL="342900" indent="-342900">
                        <a:buFont typeface="+mj-lt"/>
                        <a:buAutoNum type="arabicPeriod"/>
                      </a:pPr>
                      <a:r>
                        <a:rPr lang="fr-FR" sz="1600" dirty="0" smtClean="0"/>
                        <a:t>Identités et échanges</a:t>
                      </a:r>
                    </a:p>
                    <a:p>
                      <a:pPr marL="342900" indent="-342900">
                        <a:buFont typeface="+mj-lt"/>
                        <a:buAutoNum type="arabicPeriod"/>
                      </a:pPr>
                      <a:r>
                        <a:rPr lang="fr-FR" sz="1600" dirty="0" smtClean="0"/>
                        <a:t>Espace privé et espace public</a:t>
                      </a:r>
                    </a:p>
                    <a:p>
                      <a:pPr marL="342900" indent="-342900">
                        <a:buFont typeface="+mj-lt"/>
                        <a:buAutoNum type="arabicPeriod"/>
                      </a:pPr>
                      <a:r>
                        <a:rPr lang="fr-FR" sz="1600" dirty="0" smtClean="0"/>
                        <a:t>Art et pouvoir</a:t>
                      </a:r>
                    </a:p>
                    <a:p>
                      <a:pPr marL="342900" indent="-342900">
                        <a:buFont typeface="+mj-lt"/>
                        <a:buAutoNum type="arabicPeriod"/>
                      </a:pPr>
                      <a:r>
                        <a:rPr lang="fr-FR" sz="1600" dirty="0" smtClean="0"/>
                        <a:t>Citoyenneté et mondes virtuels</a:t>
                      </a:r>
                    </a:p>
                    <a:p>
                      <a:pPr marL="342900" indent="-342900">
                        <a:buFont typeface="+mj-lt"/>
                        <a:buAutoNum type="arabicPeriod"/>
                      </a:pPr>
                      <a:r>
                        <a:rPr lang="fr-FR" sz="1600" dirty="0" smtClean="0"/>
                        <a:t>Fictions et réalités</a:t>
                      </a:r>
                    </a:p>
                    <a:p>
                      <a:pPr marL="342900" indent="-342900">
                        <a:buFont typeface="+mj-lt"/>
                        <a:buAutoNum type="arabicPeriod"/>
                      </a:pPr>
                      <a:r>
                        <a:rPr lang="fr-FR" sz="1600" dirty="0" smtClean="0"/>
                        <a:t>Innovations scientifiques et responsabilité</a:t>
                      </a:r>
                    </a:p>
                    <a:p>
                      <a:pPr marL="342900" indent="-342900">
                        <a:buFont typeface="+mj-lt"/>
                        <a:buAutoNum type="arabicPeriod"/>
                      </a:pPr>
                      <a:r>
                        <a:rPr lang="fr-FR" sz="1600" dirty="0" smtClean="0"/>
                        <a:t>Diversité et inclusion</a:t>
                      </a:r>
                    </a:p>
                    <a:p>
                      <a:pPr marL="342900" indent="-342900">
                        <a:buFont typeface="+mj-lt"/>
                        <a:buAutoNum type="arabicPeriod"/>
                      </a:pPr>
                      <a:r>
                        <a:rPr lang="fr-FR" sz="1600" dirty="0" smtClean="0"/>
                        <a:t>Territoire et mémoire</a:t>
                      </a:r>
                      <a:endParaRPr lang="fr-FR" sz="1600" dirty="0"/>
                    </a:p>
                  </a:txBody>
                  <a:tcPr/>
                </a:tc>
                <a:extLst>
                  <a:ext uri="{0D108BD9-81ED-4DB2-BD59-A6C34878D82A}">
                    <a16:rowId xmlns="" xmlns:a16="http://schemas.microsoft.com/office/drawing/2014/main" val="10001"/>
                  </a:ext>
                </a:extLst>
              </a:tr>
            </a:tbl>
          </a:graphicData>
        </a:graphic>
      </p:graphicFrame>
      <p:sp>
        <p:nvSpPr>
          <p:cNvPr id="21" name="CustomShape 11"/>
          <p:cNvSpPr/>
          <p:nvPr/>
        </p:nvSpPr>
        <p:spPr>
          <a:xfrm>
            <a:off x="1536480" y="61920"/>
            <a:ext cx="648828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dirty="0" smtClean="0">
                <a:solidFill>
                  <a:srgbClr val="0070C0"/>
                </a:solidFill>
                <a:latin typeface="Calibri"/>
              </a:rPr>
              <a:t>Comparaison anciens/nouveaux programmes : tronc commun</a:t>
            </a:r>
            <a:endParaRPr lang="fr-FR" sz="2800" b="0" strike="noStrike" spc="-1" dirty="0">
              <a:solidFill>
                <a:srgbClr val="0070C0"/>
              </a:solidFill>
              <a:latin typeface="Arial"/>
            </a:endParaRPr>
          </a:p>
        </p:txBody>
      </p:sp>
      <p:sp>
        <p:nvSpPr>
          <p:cNvPr id="22" name="ZoneTexte 21"/>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dirty="0" smtClean="0">
                <a:solidFill>
                  <a:srgbClr val="FF0000"/>
                </a:solidFill>
              </a:rPr>
              <a:t>11</a:t>
            </a:r>
            <a:endParaRPr lang="fr-FR" sz="1200" b="1" dirty="0">
              <a:solidFill>
                <a:srgbClr val="FF0000"/>
              </a:solidFill>
            </a:endParaRPr>
          </a:p>
        </p:txBody>
      </p:sp>
      <p:pic>
        <p:nvPicPr>
          <p:cNvPr id="3" name="Image 2"/>
          <p:cNvPicPr>
            <a:picLocks noChangeAspect="1"/>
          </p:cNvPicPr>
          <p:nvPr/>
        </p:nvPicPr>
        <p:blipFill>
          <a:blip r:embed="rId4"/>
          <a:stretch>
            <a:fillRect/>
          </a:stretch>
        </p:blipFill>
        <p:spPr>
          <a:xfrm>
            <a:off x="7149600" y="3944522"/>
            <a:ext cx="1654920" cy="824577"/>
          </a:xfrm>
          <a:prstGeom prst="rect">
            <a:avLst/>
          </a:prstGeom>
        </p:spPr>
      </p:pic>
    </p:spTree>
    <p:extLst>
      <p:ext uri="{BB962C8B-B14F-4D97-AF65-F5344CB8AC3E}">
        <p14:creationId xmlns="" xmlns:p14="http://schemas.microsoft.com/office/powerpoint/2010/main" val="862188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 name="Group 1"/>
          <p:cNvGrpSpPr/>
          <p:nvPr/>
        </p:nvGrpSpPr>
        <p:grpSpPr>
          <a:xfrm>
            <a:off x="7149600" y="4769280"/>
            <a:ext cx="1815120" cy="209880"/>
            <a:chOff x="7149600" y="4769280"/>
            <a:chExt cx="1815120" cy="209880"/>
          </a:xfrm>
        </p:grpSpPr>
        <p:sp>
          <p:nvSpPr>
            <p:cNvPr id="316"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317"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318" name="CustomShape 4"/>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319" name="CustomShape 5"/>
          <p:cNvSpPr/>
          <p:nvPr/>
        </p:nvSpPr>
        <p:spPr>
          <a:xfrm>
            <a:off x="1115640" y="406080"/>
            <a:ext cx="7543080" cy="522720"/>
          </a:xfrm>
          <a:prstGeom prst="rect">
            <a:avLst/>
          </a:prstGeom>
          <a:noFill/>
          <a:ln>
            <a:noFill/>
          </a:ln>
        </p:spPr>
        <p:style>
          <a:lnRef idx="0">
            <a:scrgbClr r="0" g="0" b="0"/>
          </a:lnRef>
          <a:fillRef idx="0">
            <a:scrgbClr r="0" g="0" b="0"/>
          </a:fillRef>
          <a:effectRef idx="0">
            <a:scrgbClr r="0" g="0" b="0"/>
          </a:effectRef>
          <a:fontRef idx="minor"/>
        </p:style>
      </p:sp>
      <p:sp>
        <p:nvSpPr>
          <p:cNvPr id="320" name="CustomShape 6"/>
          <p:cNvSpPr/>
          <p:nvPr/>
        </p:nvSpPr>
        <p:spPr>
          <a:xfrm>
            <a:off x="277200" y="1095840"/>
            <a:ext cx="8527680" cy="243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5840">
              <a:lnSpc>
                <a:spcPct val="100000"/>
              </a:lnSpc>
            </a:pPr>
            <a:r>
              <a:rPr lang="fr-FR" sz="1800" b="1" i="1" strike="noStrike" spc="-1" dirty="0" smtClean="0">
                <a:latin typeface="Calibri"/>
              </a:rPr>
              <a:t>Amorcée au collège </a:t>
            </a:r>
            <a:r>
              <a:rPr lang="fr-FR" sz="1800" b="0" i="1" strike="noStrike" spc="-1" dirty="0" smtClean="0">
                <a:latin typeface="Calibri"/>
              </a:rPr>
              <a:t>avec la thématique « La rencontre avec d’autres cultures » </a:t>
            </a:r>
            <a:br>
              <a:rPr lang="fr-FR" sz="1800" b="0" i="1" strike="noStrike" spc="-1" dirty="0" smtClean="0">
                <a:latin typeface="Calibri"/>
              </a:rPr>
            </a:br>
            <a:r>
              <a:rPr lang="fr-FR" sz="1800" b="0" i="1" strike="noStrike" spc="-1" dirty="0" smtClean="0">
                <a:latin typeface="Calibri"/>
              </a:rPr>
              <a:t>ou encore “Voyages et migrations”</a:t>
            </a:r>
            <a:endParaRPr lang="fr-FR" sz="1800" b="0" strike="noStrike" spc="-1" dirty="0" smtClean="0">
              <a:latin typeface="Arial"/>
            </a:endParaRPr>
          </a:p>
          <a:p>
            <a:pPr marL="105840">
              <a:lnSpc>
                <a:spcPct val="100000"/>
              </a:lnSpc>
            </a:pPr>
            <a:endParaRPr lang="fr-FR" sz="1800" b="0" strike="noStrike" spc="-1" dirty="0" smtClean="0">
              <a:latin typeface="Arial"/>
            </a:endParaRPr>
          </a:p>
          <a:p>
            <a:pPr marL="105840">
              <a:lnSpc>
                <a:spcPct val="100000"/>
              </a:lnSpc>
            </a:pPr>
            <a:r>
              <a:rPr lang="fr-FR" sz="1800" b="1" i="1" strike="noStrike" spc="-1" dirty="0" smtClean="0">
                <a:latin typeface="Calibri"/>
              </a:rPr>
              <a:t>Consolidée et problématisée au lycée </a:t>
            </a:r>
            <a:r>
              <a:rPr lang="fr-FR" sz="1800" b="0" i="1" strike="noStrike" spc="-1" dirty="0" smtClean="0">
                <a:latin typeface="Calibri"/>
              </a:rPr>
              <a:t>dès la 2</a:t>
            </a:r>
            <a:r>
              <a:rPr lang="fr-FR" sz="1800" b="0" i="1" strike="noStrike" spc="-1" baseline="30000" dirty="0" smtClean="0">
                <a:latin typeface="Calibri"/>
              </a:rPr>
              <a:t>nde</a:t>
            </a:r>
            <a:r>
              <a:rPr lang="fr-FR" sz="1800" b="0" i="1" strike="noStrike" spc="-1" dirty="0" smtClean="0">
                <a:latin typeface="Calibri"/>
              </a:rPr>
              <a:t> avec « L’art de vivre ensemble » puis au cycle terminal dans « Gestes fondateurs et mondes en mouvement » </a:t>
            </a:r>
            <a:endParaRPr lang="fr-FR" sz="1800" b="0" strike="noStrike" spc="-1" dirty="0" smtClean="0">
              <a:latin typeface="Arial"/>
            </a:endParaRPr>
          </a:p>
          <a:p>
            <a:pPr marL="105840">
              <a:lnSpc>
                <a:spcPct val="100000"/>
              </a:lnSpc>
            </a:pPr>
            <a:endParaRPr lang="fr-FR" sz="1800" b="0" strike="noStrike" spc="-1" dirty="0" smtClean="0">
              <a:latin typeface="Arial"/>
            </a:endParaRPr>
          </a:p>
          <a:p>
            <a:pPr marL="105840">
              <a:lnSpc>
                <a:spcPct val="100000"/>
              </a:lnSpc>
            </a:pPr>
            <a:r>
              <a:rPr lang="fr-FR" sz="1800" b="1" i="1" strike="noStrike" spc="-1" dirty="0" smtClean="0">
                <a:latin typeface="Calibri"/>
              </a:rPr>
              <a:t>Poursuivie tout au long de la vie  </a:t>
            </a:r>
            <a:endParaRPr lang="fr-FR" sz="1800" b="0" strike="noStrike" spc="-1" dirty="0" smtClean="0">
              <a:latin typeface="Arial"/>
            </a:endParaRPr>
          </a:p>
          <a:p>
            <a:pPr marL="105840">
              <a:lnSpc>
                <a:spcPct val="100000"/>
              </a:lnSpc>
            </a:pPr>
            <a:endParaRPr lang="fr-FR" sz="1800" b="0" strike="noStrike" spc="-1" dirty="0" smtClean="0">
              <a:latin typeface="Arial"/>
            </a:endParaRPr>
          </a:p>
          <a:p>
            <a:pPr marL="105840" algn="ctr">
              <a:lnSpc>
                <a:spcPct val="100000"/>
              </a:lnSpc>
            </a:pPr>
            <a:r>
              <a:rPr lang="fr-FR" sz="1800" b="1" i="1" strike="noStrike" spc="-1" dirty="0" smtClean="0">
                <a:latin typeface="Calibri"/>
              </a:rPr>
              <a:t>=&gt; PARTICIPE À LA FORMATION DE CITOYENS ÉCLAIRÉS</a:t>
            </a:r>
            <a:endParaRPr lang="fr-FR" sz="1800" b="0" strike="noStrike" spc="-1" dirty="0" smtClean="0">
              <a:latin typeface="Arial"/>
            </a:endParaRPr>
          </a:p>
          <a:p>
            <a:pPr marL="105840">
              <a:lnSpc>
                <a:spcPct val="100000"/>
              </a:lnSpc>
            </a:pPr>
            <a:endParaRPr lang="fr-FR" sz="1800" b="0" strike="noStrike" spc="-1" dirty="0">
              <a:latin typeface="Arial"/>
            </a:endParaRPr>
          </a:p>
        </p:txBody>
      </p:sp>
      <p:sp>
        <p:nvSpPr>
          <p:cNvPr id="326" name="CustomShape 10"/>
          <p:cNvSpPr/>
          <p:nvPr/>
        </p:nvSpPr>
        <p:spPr>
          <a:xfrm>
            <a:off x="1528200" y="406080"/>
            <a:ext cx="72763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spc="-1" dirty="0">
                <a:solidFill>
                  <a:srgbClr val="0070C0"/>
                </a:solidFill>
                <a:latin typeface="Calibri"/>
              </a:rPr>
              <a:t>FORMATION CULTURELLE ET INTERCULTURELLE</a:t>
            </a:r>
            <a:endParaRPr lang="en-US" sz="2800" b="0" strike="noStrike" spc="-1" dirty="0">
              <a:solidFill>
                <a:srgbClr val="0070C0"/>
              </a:solidFill>
              <a:latin typeface="Arial"/>
            </a:endParaRPr>
          </a:p>
        </p:txBody>
      </p:sp>
      <p:sp>
        <p:nvSpPr>
          <p:cNvPr id="327" name="CustomShape 11"/>
          <p:cNvSpPr/>
          <p:nvPr/>
        </p:nvSpPr>
        <p:spPr>
          <a:xfrm>
            <a:off x="2647080" y="3867480"/>
            <a:ext cx="4116600" cy="639000"/>
          </a:xfrm>
          <a:prstGeom prst="rect">
            <a:avLst/>
          </a:prstGeom>
          <a:noFill/>
          <a:ln>
            <a:solidFill>
              <a:schemeClr val="bg1"/>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376092"/>
                </a:solidFill>
                <a:latin typeface="Calibri"/>
              </a:rPr>
              <a:t>L’ambition culturelle est étroitement associée aux objectifs linguistiques</a:t>
            </a:r>
            <a:endParaRPr lang="en-US" sz="1800" b="0" strike="noStrike" spc="-1">
              <a:latin typeface="Arial"/>
            </a:endParaRPr>
          </a:p>
        </p:txBody>
      </p:sp>
      <p:pic>
        <p:nvPicPr>
          <p:cNvPr id="328" name="Image 5"/>
          <p:cNvPicPr/>
          <p:nvPr/>
        </p:nvPicPr>
        <p:blipFill>
          <a:blip r:embed="rId3" cstate="print"/>
          <a:stretch/>
        </p:blipFill>
        <p:spPr>
          <a:xfrm>
            <a:off x="1632960" y="3792960"/>
            <a:ext cx="845640" cy="838080"/>
          </a:xfrm>
          <a:prstGeom prst="rect">
            <a:avLst/>
          </a:prstGeom>
          <a:ln>
            <a:noFill/>
          </a:ln>
        </p:spPr>
      </p:pic>
      <p:pic>
        <p:nvPicPr>
          <p:cNvPr id="17" name="Image 1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8" name="Group 8"/>
          <p:cNvGrpSpPr/>
          <p:nvPr/>
        </p:nvGrpSpPr>
        <p:grpSpPr>
          <a:xfrm>
            <a:off x="8417520" y="196920"/>
            <a:ext cx="525240" cy="171360"/>
            <a:chOff x="8417520" y="196920"/>
            <a:chExt cx="525240" cy="171360"/>
          </a:xfrm>
          <a:solidFill>
            <a:schemeClr val="accent1"/>
          </a:solidFill>
        </p:grpSpPr>
        <p:sp>
          <p:nvSpPr>
            <p:cNvPr id="19"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20"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6" name="ZoneTexte 15"/>
          <p:cNvSpPr txBox="1"/>
          <p:nvPr/>
        </p:nvSpPr>
        <p:spPr>
          <a:xfrm>
            <a:off x="8816395" y="920381"/>
            <a:ext cx="339120" cy="276999"/>
          </a:xfrm>
          <a:prstGeom prst="rect">
            <a:avLst/>
          </a:prstGeom>
          <a:noFill/>
          <a:ln>
            <a:solidFill>
              <a:srgbClr val="FF0000"/>
            </a:solidFill>
          </a:ln>
        </p:spPr>
        <p:txBody>
          <a:bodyPr wrap="square" rtlCol="0">
            <a:spAutoFit/>
          </a:bodyPr>
          <a:lstStyle/>
          <a:p>
            <a:pPr algn="ctr"/>
            <a:r>
              <a:rPr lang="fr-FR" sz="1200" b="1" dirty="0" smtClean="0">
                <a:solidFill>
                  <a:srgbClr val="FF0000"/>
                </a:solidFill>
              </a:rPr>
              <a:t>12</a:t>
            </a:r>
            <a:endParaRPr lang="fr-FR" sz="1200" b="1" dirty="0">
              <a:solidFill>
                <a:srgbClr val="FF0000"/>
              </a:solidFill>
            </a:endParaRPr>
          </a:p>
        </p:txBody>
      </p:sp>
      <p:pic>
        <p:nvPicPr>
          <p:cNvPr id="2" name="Image 1"/>
          <p:cNvPicPr>
            <a:picLocks noChangeAspect="1"/>
          </p:cNvPicPr>
          <p:nvPr/>
        </p:nvPicPr>
        <p:blipFill>
          <a:blip r:embed="rId5"/>
          <a:stretch>
            <a:fillRect/>
          </a:stretch>
        </p:blipFill>
        <p:spPr>
          <a:xfrm>
            <a:off x="7054816" y="3867480"/>
            <a:ext cx="1749704" cy="871804"/>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Group 1"/>
          <p:cNvGrpSpPr/>
          <p:nvPr/>
        </p:nvGrpSpPr>
        <p:grpSpPr>
          <a:xfrm>
            <a:off x="7149600" y="4769280"/>
            <a:ext cx="1815120" cy="209880"/>
            <a:chOff x="7149600" y="4769280"/>
            <a:chExt cx="1815120" cy="209880"/>
          </a:xfrm>
        </p:grpSpPr>
        <p:sp>
          <p:nvSpPr>
            <p:cNvPr id="331"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332"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333" name="CustomShape 4"/>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334" name="CustomShape 5"/>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335" name="CustomShape 6"/>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sp>
      <p:sp>
        <p:nvSpPr>
          <p:cNvPr id="341" name="CustomShape 10"/>
          <p:cNvSpPr/>
          <p:nvPr/>
        </p:nvSpPr>
        <p:spPr>
          <a:xfrm>
            <a:off x="3048120" y="2242080"/>
            <a:ext cx="2476080" cy="1371240"/>
          </a:xfrm>
          <a:prstGeom prst="ellipse">
            <a:avLst/>
          </a:prstGeom>
          <a:ln>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2000" b="0" strike="noStrike" spc="-1">
                <a:solidFill>
                  <a:srgbClr val="254061"/>
                </a:solidFill>
                <a:latin typeface="Calibri"/>
              </a:rPr>
              <a:t>Développer les compétences culturelles</a:t>
            </a:r>
            <a:endParaRPr lang="en-US" sz="2000" b="0" strike="noStrike" spc="-1">
              <a:latin typeface="Arial"/>
            </a:endParaRPr>
          </a:p>
        </p:txBody>
      </p:sp>
      <p:sp>
        <p:nvSpPr>
          <p:cNvPr id="342" name="CustomShape 11"/>
          <p:cNvSpPr/>
          <p:nvPr/>
        </p:nvSpPr>
        <p:spPr>
          <a:xfrm>
            <a:off x="6207840" y="1086480"/>
            <a:ext cx="2553480" cy="941400"/>
          </a:xfrm>
          <a:prstGeom prst="borderCallout1">
            <a:avLst>
              <a:gd name="adj1" fmla="val 55155"/>
              <a:gd name="adj2" fmla="val -3360"/>
              <a:gd name="adj3" fmla="val 131376"/>
              <a:gd name="adj4" fmla="val -36841"/>
            </a:avLst>
          </a:prstGeom>
          <a:ln>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1800" b="1" strike="noStrike" spc="-1">
                <a:solidFill>
                  <a:srgbClr val="FFFFFF"/>
                </a:solidFill>
                <a:latin typeface="Calibri"/>
              </a:rPr>
              <a:t>Développer son sens critique et esthétique</a:t>
            </a:r>
            <a:endParaRPr lang="en-US" sz="1800" b="0" strike="noStrike" spc="-1">
              <a:latin typeface="Arial"/>
            </a:endParaRPr>
          </a:p>
        </p:txBody>
      </p:sp>
      <p:sp>
        <p:nvSpPr>
          <p:cNvPr id="343" name="CustomShape 12"/>
          <p:cNvSpPr/>
          <p:nvPr/>
        </p:nvSpPr>
        <p:spPr>
          <a:xfrm>
            <a:off x="6223680" y="2614320"/>
            <a:ext cx="2553480" cy="708840"/>
          </a:xfrm>
          <a:prstGeom prst="borderCallout1">
            <a:avLst>
              <a:gd name="adj1" fmla="val 18750"/>
              <a:gd name="adj2" fmla="val -1868"/>
              <a:gd name="adj3" fmla="val 17581"/>
              <a:gd name="adj4" fmla="val -23911"/>
            </a:avLst>
          </a:prstGeom>
          <a:ln>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1800" b="1" strike="noStrike" spc="-1">
                <a:solidFill>
                  <a:srgbClr val="FFFFFF"/>
                </a:solidFill>
                <a:latin typeface="Calibri"/>
              </a:rPr>
              <a:t>Développer sa curiosité intellectuelle</a:t>
            </a:r>
            <a:endParaRPr lang="en-US" sz="1800" b="0" strike="noStrike" spc="-1">
              <a:latin typeface="Arial"/>
            </a:endParaRPr>
          </a:p>
        </p:txBody>
      </p:sp>
      <p:sp>
        <p:nvSpPr>
          <p:cNvPr id="344" name="CustomShape 13"/>
          <p:cNvSpPr/>
          <p:nvPr/>
        </p:nvSpPr>
        <p:spPr>
          <a:xfrm flipH="1">
            <a:off x="326520" y="2386440"/>
            <a:ext cx="2437560" cy="1942200"/>
          </a:xfrm>
          <a:prstGeom prst="borderCallout1">
            <a:avLst>
              <a:gd name="adj1" fmla="val 59064"/>
              <a:gd name="adj2" fmla="val -3128"/>
              <a:gd name="adj3" fmla="val 52107"/>
              <a:gd name="adj4" fmla="val -14146"/>
            </a:avLst>
          </a:prstGeom>
          <a:ln>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fr-FR" sz="1800" b="1" strike="noStrike" spc="-1" dirty="0" smtClean="0">
                <a:solidFill>
                  <a:srgbClr val="FFFFFF"/>
                </a:solidFill>
                <a:latin typeface="Calibri"/>
              </a:rPr>
              <a:t>Développer sa capacité à décentrer son point de vue, à prendre du recul, à faire évoluer sa pensée et à se remettre en cause si nécessaire</a:t>
            </a:r>
            <a:endParaRPr lang="fr-FR" sz="1800" b="0" strike="noStrike" spc="-1" dirty="0">
              <a:latin typeface="Arial"/>
            </a:endParaRPr>
          </a:p>
        </p:txBody>
      </p:sp>
      <p:sp>
        <p:nvSpPr>
          <p:cNvPr id="345" name="CustomShape 14"/>
          <p:cNvSpPr/>
          <p:nvPr/>
        </p:nvSpPr>
        <p:spPr>
          <a:xfrm flipH="1">
            <a:off x="372240" y="1234800"/>
            <a:ext cx="2109600" cy="943560"/>
          </a:xfrm>
          <a:prstGeom prst="borderCallout1">
            <a:avLst>
              <a:gd name="adj1" fmla="val 68539"/>
              <a:gd name="adj2" fmla="val -2314"/>
              <a:gd name="adj3" fmla="val 129993"/>
              <a:gd name="adj4" fmla="val -35925"/>
            </a:avLst>
          </a:prstGeom>
          <a:ln>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1800" b="1" strike="noStrike" spc="-1">
                <a:solidFill>
                  <a:srgbClr val="FFFFFF"/>
                </a:solidFill>
                <a:latin typeface="Calibri"/>
              </a:rPr>
              <a:t>Développer ses capacités à nuancer ses propos</a:t>
            </a:r>
            <a:endParaRPr lang="en-US" sz="1800" b="0" strike="noStrike" spc="-1">
              <a:latin typeface="Arial"/>
            </a:endParaRPr>
          </a:p>
        </p:txBody>
      </p:sp>
      <p:sp>
        <p:nvSpPr>
          <p:cNvPr id="346" name="CustomShape 15"/>
          <p:cNvSpPr/>
          <p:nvPr/>
        </p:nvSpPr>
        <p:spPr>
          <a:xfrm>
            <a:off x="3048120" y="995760"/>
            <a:ext cx="2322360" cy="921960"/>
          </a:xfrm>
          <a:prstGeom prst="borderCallout1">
            <a:avLst>
              <a:gd name="adj1" fmla="val 106077"/>
              <a:gd name="adj2" fmla="val 48379"/>
              <a:gd name="adj3" fmla="val 130321"/>
              <a:gd name="adj4" fmla="val 47569"/>
            </a:avLst>
          </a:prstGeom>
          <a:ln>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1800" b="1" strike="noStrike" spc="-1">
                <a:solidFill>
                  <a:srgbClr val="FFFFFF"/>
                </a:solidFill>
                <a:latin typeface="Calibri"/>
              </a:rPr>
              <a:t>S’ouvrir aux autres, appréhender un univers nouveau</a:t>
            </a:r>
            <a:endParaRPr lang="en-US" sz="1800" b="0" strike="noStrike" spc="-1">
              <a:latin typeface="Arial"/>
            </a:endParaRPr>
          </a:p>
        </p:txBody>
      </p:sp>
      <p:sp>
        <p:nvSpPr>
          <p:cNvPr id="347" name="CustomShape 16"/>
          <p:cNvSpPr/>
          <p:nvPr/>
        </p:nvSpPr>
        <p:spPr>
          <a:xfrm>
            <a:off x="3183480" y="3937320"/>
            <a:ext cx="736200" cy="1060200"/>
          </a:xfrm>
          <a:prstGeom prst="chevron">
            <a:avLst>
              <a:gd name="adj" fmla="val 50000"/>
            </a:avLst>
          </a:prstGeom>
          <a:ln>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48" name="CustomShape 17"/>
          <p:cNvSpPr/>
          <p:nvPr/>
        </p:nvSpPr>
        <p:spPr>
          <a:xfrm>
            <a:off x="3722400" y="3897000"/>
            <a:ext cx="3306600"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spc="-1" dirty="0">
                <a:latin typeface="Calibri"/>
              </a:rPr>
              <a:t>Pour </a:t>
            </a:r>
            <a:r>
              <a:rPr lang="en-US" sz="2000" b="1" strike="noStrike" spc="-1" dirty="0" err="1">
                <a:latin typeface="Calibri"/>
              </a:rPr>
              <a:t>gagner</a:t>
            </a:r>
            <a:r>
              <a:rPr lang="en-US" sz="2000" b="1" strike="noStrike" spc="-1" dirty="0">
                <a:latin typeface="Calibri"/>
              </a:rPr>
              <a:t> </a:t>
            </a:r>
            <a:r>
              <a:rPr lang="en-US" sz="2000" b="1" strike="noStrike" spc="-1" dirty="0" err="1">
                <a:latin typeface="Calibri"/>
              </a:rPr>
              <a:t>en</a:t>
            </a:r>
            <a:r>
              <a:rPr lang="en-US" sz="2000" b="1" strike="noStrike" spc="-1" dirty="0">
                <a:latin typeface="Calibri"/>
              </a:rPr>
              <a:t> </a:t>
            </a:r>
            <a:r>
              <a:rPr lang="en-US" sz="2000" b="1" strike="noStrike" spc="-1" dirty="0" err="1">
                <a:latin typeface="Calibri"/>
              </a:rPr>
              <a:t>autonomie</a:t>
            </a:r>
            <a:r>
              <a:rPr lang="en-US" sz="2000" b="1" strike="noStrike" spc="-1" dirty="0">
                <a:latin typeface="Calibri"/>
              </a:rPr>
              <a:t> </a:t>
            </a:r>
            <a:r>
              <a:rPr lang="en-US" sz="2000" b="1" strike="noStrike" spc="-1" dirty="0" err="1">
                <a:latin typeface="Calibri"/>
              </a:rPr>
              <a:t>dans</a:t>
            </a:r>
            <a:r>
              <a:rPr lang="en-US" sz="2000" b="1" strike="noStrike" spc="-1" dirty="0">
                <a:latin typeface="Calibri"/>
              </a:rPr>
              <a:t> son rapport aux </a:t>
            </a:r>
            <a:r>
              <a:rPr lang="en-US" sz="2000" b="1" strike="noStrike" spc="-1" dirty="0" err="1">
                <a:latin typeface="Calibri"/>
              </a:rPr>
              <a:t>apprentissages</a:t>
            </a:r>
            <a:endParaRPr lang="en-US" sz="2000" b="0" strike="noStrike" spc="-1" dirty="0">
              <a:latin typeface="Arial"/>
            </a:endParaRPr>
          </a:p>
        </p:txBody>
      </p:sp>
      <p:sp>
        <p:nvSpPr>
          <p:cNvPr id="349" name="CustomShape 18"/>
          <p:cNvSpPr/>
          <p:nvPr/>
        </p:nvSpPr>
        <p:spPr>
          <a:xfrm>
            <a:off x="1528200" y="406080"/>
            <a:ext cx="72763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spc="-1" dirty="0">
                <a:solidFill>
                  <a:srgbClr val="0070C0"/>
                </a:solidFill>
                <a:latin typeface="Calibri"/>
              </a:rPr>
              <a:t>FORMATION CULTURELLE ET INTERCULTURELLE</a:t>
            </a:r>
            <a:endParaRPr lang="en-US" sz="2800" b="0" strike="noStrike" spc="-1" dirty="0">
              <a:solidFill>
                <a:srgbClr val="0070C0"/>
              </a:solidFill>
              <a:latin typeface="Arial"/>
            </a:endParaRPr>
          </a:p>
        </p:txBody>
      </p:sp>
      <p:pic>
        <p:nvPicPr>
          <p:cNvPr id="23" name="Image 2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24" name="Group 8"/>
          <p:cNvGrpSpPr/>
          <p:nvPr/>
        </p:nvGrpSpPr>
        <p:grpSpPr>
          <a:xfrm>
            <a:off x="8417520" y="196920"/>
            <a:ext cx="525240" cy="171360"/>
            <a:chOff x="8417520" y="196920"/>
            <a:chExt cx="525240" cy="171360"/>
          </a:xfrm>
          <a:solidFill>
            <a:schemeClr val="accent1"/>
          </a:solidFill>
        </p:grpSpPr>
        <p:sp>
          <p:nvSpPr>
            <p:cNvPr id="25"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26"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22" name="ZoneTexte 21"/>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dirty="0" smtClean="0">
                <a:solidFill>
                  <a:srgbClr val="FF0000"/>
                </a:solidFill>
              </a:rPr>
              <a:t>13</a:t>
            </a:r>
            <a:endParaRPr lang="fr-FR" sz="1200" b="1" dirty="0">
              <a:solidFill>
                <a:srgbClr val="FF0000"/>
              </a:solidFill>
            </a:endParaRPr>
          </a:p>
        </p:txBody>
      </p:sp>
      <p:pic>
        <p:nvPicPr>
          <p:cNvPr id="2" name="Image 1"/>
          <p:cNvPicPr>
            <a:picLocks noChangeAspect="1"/>
          </p:cNvPicPr>
          <p:nvPr/>
        </p:nvPicPr>
        <p:blipFill>
          <a:blip r:embed="rId4"/>
          <a:stretch>
            <a:fillRect/>
          </a:stretch>
        </p:blipFill>
        <p:spPr>
          <a:xfrm>
            <a:off x="6947228" y="3870174"/>
            <a:ext cx="1749704" cy="871804"/>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1" name="Group 1"/>
          <p:cNvGrpSpPr/>
          <p:nvPr/>
        </p:nvGrpSpPr>
        <p:grpSpPr>
          <a:xfrm>
            <a:off x="7149600" y="4769280"/>
            <a:ext cx="1815120" cy="209880"/>
            <a:chOff x="7149600" y="4769280"/>
            <a:chExt cx="1815120" cy="209880"/>
          </a:xfrm>
        </p:grpSpPr>
        <p:sp>
          <p:nvSpPr>
            <p:cNvPr id="352"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353"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354" name="CustomShape 4"/>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355" name="CustomShape 5"/>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356" name="CustomShape 6"/>
          <p:cNvSpPr/>
          <p:nvPr/>
        </p:nvSpPr>
        <p:spPr>
          <a:xfrm>
            <a:off x="196920" y="1017720"/>
            <a:ext cx="870408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5840" algn="ctr">
              <a:lnSpc>
                <a:spcPct val="100000"/>
              </a:lnSpc>
            </a:pPr>
            <a:endParaRPr lang="fr-FR" sz="1800" b="0" strike="noStrike" spc="-1" dirty="0" smtClean="0">
              <a:latin typeface="Arial"/>
            </a:endParaRPr>
          </a:p>
          <a:p>
            <a:pPr marL="105840" algn="ctr">
              <a:lnSpc>
                <a:spcPct val="100000"/>
              </a:lnSpc>
            </a:pPr>
            <a:r>
              <a:rPr lang="fr-FR" sz="2800" b="1" i="1" spc="-1" dirty="0" smtClean="0">
                <a:latin typeface="Calibri"/>
              </a:rPr>
              <a:t>Pour y parvenir :</a:t>
            </a:r>
            <a:endParaRPr lang="fr-FR" sz="2800" b="0" strike="noStrike" spc="-1" dirty="0" smtClean="0">
              <a:latin typeface="Arial"/>
            </a:endParaRPr>
          </a:p>
          <a:p>
            <a:pPr marL="105840" algn="ctr">
              <a:lnSpc>
                <a:spcPct val="100000"/>
              </a:lnSpc>
            </a:pPr>
            <a:endParaRPr lang="fr-FR" sz="2800" b="0" strike="noStrike" spc="-1" dirty="0" smtClean="0">
              <a:latin typeface="Arial"/>
            </a:endParaRPr>
          </a:p>
          <a:p>
            <a:pPr marL="106200" algn="just">
              <a:lnSpc>
                <a:spcPct val="200000"/>
              </a:lnSpc>
              <a:buClr>
                <a:srgbClr val="376092"/>
              </a:buClr>
            </a:pPr>
            <a:r>
              <a:rPr lang="fr-FR" sz="1800" b="0" i="1" strike="noStrike" spc="-1" dirty="0" smtClean="0">
                <a:latin typeface="Calibri"/>
              </a:rPr>
              <a:t>…veiller à proposer des documents authentiques issus de champs disciplinaires variés.</a:t>
            </a:r>
            <a:endParaRPr lang="fr-FR" sz="1800" b="0" strike="noStrike" spc="-1" dirty="0" smtClean="0">
              <a:latin typeface="Arial"/>
            </a:endParaRPr>
          </a:p>
          <a:p>
            <a:pPr marL="106200" algn="just">
              <a:lnSpc>
                <a:spcPct val="200000"/>
              </a:lnSpc>
              <a:buClr>
                <a:srgbClr val="376092"/>
              </a:buClr>
            </a:pPr>
            <a:r>
              <a:rPr lang="fr-FR" i="1" spc="-1" dirty="0" smtClean="0">
                <a:latin typeface="Calibri"/>
              </a:rPr>
              <a:t>…</a:t>
            </a:r>
            <a:r>
              <a:rPr lang="fr-FR" sz="1800" b="0" i="1" strike="noStrike" spc="-1" dirty="0" smtClean="0">
                <a:latin typeface="Calibri"/>
              </a:rPr>
              <a:t>accompagner les expériences de mobilité (individuelle, collective, virtuelle).</a:t>
            </a:r>
            <a:endParaRPr lang="fr-FR" sz="1800" b="0" strike="noStrike" spc="-1" dirty="0" smtClean="0">
              <a:latin typeface="Arial"/>
            </a:endParaRPr>
          </a:p>
          <a:p>
            <a:pPr marL="106200" algn="just">
              <a:lnSpc>
                <a:spcPct val="200000"/>
              </a:lnSpc>
              <a:buClr>
                <a:srgbClr val="376092"/>
              </a:buClr>
            </a:pPr>
            <a:r>
              <a:rPr lang="fr-FR" i="1" spc="-1" dirty="0" smtClean="0">
                <a:latin typeface="Calibri"/>
              </a:rPr>
              <a:t>…</a:t>
            </a:r>
            <a:r>
              <a:rPr lang="fr-FR" sz="1800" b="0" i="1" strike="noStrike" spc="-1" dirty="0" smtClean="0">
                <a:latin typeface="Calibri"/>
              </a:rPr>
              <a:t>permettre d’appréhender un sujet de manière de plus en plus complexe et nuancée.</a:t>
            </a:r>
          </a:p>
          <a:p>
            <a:pPr marL="106200" algn="just">
              <a:lnSpc>
                <a:spcPct val="200000"/>
              </a:lnSpc>
              <a:buClr>
                <a:srgbClr val="376092"/>
              </a:buClr>
            </a:pPr>
            <a:r>
              <a:rPr lang="fr-FR" i="1" spc="-1" dirty="0" smtClean="0">
                <a:latin typeface="Calibri"/>
              </a:rPr>
              <a:t>…proposer des pistes pour poursuivre les apprentissages « hors de la classe ».</a:t>
            </a:r>
            <a:endParaRPr lang="fr-FR" sz="1800" b="0" strike="noStrike" spc="-1" dirty="0">
              <a:latin typeface="Arial"/>
            </a:endParaRPr>
          </a:p>
        </p:txBody>
      </p:sp>
      <p:sp>
        <p:nvSpPr>
          <p:cNvPr id="362" name="CustomShape 10"/>
          <p:cNvSpPr/>
          <p:nvPr/>
        </p:nvSpPr>
        <p:spPr>
          <a:xfrm>
            <a:off x="1528200" y="406080"/>
            <a:ext cx="72763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spc="-1" dirty="0">
                <a:solidFill>
                  <a:srgbClr val="0070C0"/>
                </a:solidFill>
                <a:latin typeface="Calibri"/>
              </a:rPr>
              <a:t>FORMATION CULTURELLE ET INTERCULTURELLE</a:t>
            </a:r>
            <a:endParaRPr lang="en-US" sz="2800" b="0" strike="noStrike" spc="-1" dirty="0">
              <a:solidFill>
                <a:srgbClr val="0070C0"/>
              </a:solidFill>
              <a:latin typeface="Arial"/>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6" name="Group 8"/>
          <p:cNvGrpSpPr/>
          <p:nvPr/>
        </p:nvGrpSpPr>
        <p:grpSpPr>
          <a:xfrm>
            <a:off x="8417520" y="196920"/>
            <a:ext cx="525240" cy="171360"/>
            <a:chOff x="8417520" y="196920"/>
            <a:chExt cx="525240" cy="171360"/>
          </a:xfrm>
          <a:solidFill>
            <a:schemeClr val="accent1"/>
          </a:solidFill>
        </p:grpSpPr>
        <p:sp>
          <p:nvSpPr>
            <p:cNvPr id="17"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8"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4" name="ZoneTexte 13"/>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dirty="0" smtClean="0">
                <a:solidFill>
                  <a:srgbClr val="FF0000"/>
                </a:solidFill>
              </a:rPr>
              <a:t>14</a:t>
            </a:r>
            <a:endParaRPr lang="fr-FR" sz="1200" b="1" dirty="0">
              <a:solidFill>
                <a:srgbClr val="FF0000"/>
              </a:solidFill>
            </a:endParaRPr>
          </a:p>
        </p:txBody>
      </p:sp>
      <p:pic>
        <p:nvPicPr>
          <p:cNvPr id="2" name="Image 1"/>
          <p:cNvPicPr>
            <a:picLocks noChangeAspect="1"/>
          </p:cNvPicPr>
          <p:nvPr/>
        </p:nvPicPr>
        <p:blipFill>
          <a:blip r:embed="rId4"/>
          <a:stretch>
            <a:fillRect/>
          </a:stretch>
        </p:blipFill>
        <p:spPr>
          <a:xfrm>
            <a:off x="6909016" y="1029658"/>
            <a:ext cx="1749704" cy="871804"/>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 name="Group 1"/>
          <p:cNvGrpSpPr/>
          <p:nvPr/>
        </p:nvGrpSpPr>
        <p:grpSpPr>
          <a:xfrm>
            <a:off x="7149600" y="4769280"/>
            <a:ext cx="1815120" cy="209880"/>
            <a:chOff x="7149600" y="4769280"/>
            <a:chExt cx="1815120" cy="209880"/>
          </a:xfrm>
        </p:grpSpPr>
        <p:sp>
          <p:nvSpPr>
            <p:cNvPr id="218"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219"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221"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222"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16" name="CustomShape 7"/>
          <p:cNvSpPr/>
          <p:nvPr/>
        </p:nvSpPr>
        <p:spPr>
          <a:xfrm>
            <a:off x="332279" y="1017720"/>
            <a:ext cx="8610481"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nSpc>
                <a:spcPct val="100000"/>
              </a:lnSpc>
            </a:pPr>
            <a:r>
              <a:rPr lang="fr-FR" sz="2000" b="1" strike="noStrike" spc="-1" dirty="0" smtClean="0">
                <a:latin typeface="Calibri"/>
              </a:rPr>
              <a:t>L’organisation de l’enseignement</a:t>
            </a:r>
            <a:endParaRPr lang="fr-FR" sz="2000" b="0" strike="noStrike" spc="-1" dirty="0" smtClean="0">
              <a:latin typeface="Arial"/>
            </a:endParaRPr>
          </a:p>
          <a:p>
            <a:pPr marL="457200">
              <a:lnSpc>
                <a:spcPct val="100000"/>
              </a:lnSpc>
            </a:pPr>
            <a:r>
              <a:rPr lang="fr-FR" sz="2000" b="1" strike="noStrike" spc="-1" dirty="0" smtClean="0">
                <a:latin typeface="Calibri"/>
              </a:rPr>
              <a:t>	</a:t>
            </a:r>
            <a:endParaRPr lang="fr-FR" sz="2000" b="0" strike="noStrike" spc="-1" dirty="0" smtClean="0">
              <a:latin typeface="Arial"/>
            </a:endParaRPr>
          </a:p>
          <a:p>
            <a:pPr marL="912960" lvl="2" indent="-285480">
              <a:lnSpc>
                <a:spcPct val="100000"/>
              </a:lnSpc>
              <a:buClr>
                <a:srgbClr val="4F81BD"/>
              </a:buClr>
              <a:buFont typeface="Wingdings" charset="2"/>
              <a:buChar char=""/>
            </a:pPr>
            <a:r>
              <a:rPr lang="fr-FR" sz="2000" b="1" i="1" spc="-1" dirty="0" smtClean="0">
                <a:latin typeface="Calibri"/>
              </a:rPr>
              <a:t>Points </a:t>
            </a:r>
            <a:r>
              <a:rPr lang="fr-FR" sz="2000" b="1" i="1" strike="noStrike" spc="-1" dirty="0" smtClean="0">
                <a:latin typeface="Calibri"/>
              </a:rPr>
              <a:t>de vigilance</a:t>
            </a:r>
            <a:r>
              <a:rPr lang="fr-FR" sz="2000" b="0" strike="noStrike" spc="-1" dirty="0" smtClean="0">
                <a:latin typeface="Calibri"/>
              </a:rPr>
              <a:t>:</a:t>
            </a:r>
            <a:endParaRPr lang="fr-FR" sz="2000" b="0" strike="noStrike" spc="-1" dirty="0" smtClean="0">
              <a:latin typeface="Arial"/>
            </a:endParaRPr>
          </a:p>
          <a:p>
            <a:pPr marL="1370160" lvl="3" indent="-285480">
              <a:lnSpc>
                <a:spcPct val="100000"/>
              </a:lnSpc>
              <a:buClr>
                <a:srgbClr val="4F81BD"/>
              </a:buClr>
              <a:buFont typeface="Wingdings" charset="2"/>
              <a:buChar char=""/>
            </a:pPr>
            <a:r>
              <a:rPr lang="fr-FR" sz="2000" b="0" strike="noStrike" spc="-1" dirty="0" smtClean="0">
                <a:latin typeface="Calibri"/>
              </a:rPr>
              <a:t>Ne pas se limiter à des documents informatifs : penser aux arts, à la littérature… </a:t>
            </a:r>
          </a:p>
          <a:p>
            <a:pPr marL="1370160" lvl="3" indent="-285480">
              <a:lnSpc>
                <a:spcPct val="100000"/>
              </a:lnSpc>
              <a:buClr>
                <a:srgbClr val="4F81BD"/>
              </a:buClr>
              <a:buFont typeface="Wingdings" charset="2"/>
              <a:buChar char=""/>
            </a:pPr>
            <a:r>
              <a:rPr lang="fr-FR" sz="2000" b="0" strike="noStrike" spc="-1" dirty="0" smtClean="0">
                <a:latin typeface="Calibri"/>
              </a:rPr>
              <a:t>Proposer des projets autour de scénarios pédagogiques :</a:t>
            </a:r>
            <a:endParaRPr lang="fr-FR" sz="2000" b="0" strike="noStrike" spc="-1" dirty="0" smtClean="0">
              <a:latin typeface="Calibri" panose="020F0502020204030204" pitchFamily="34" charset="0"/>
            </a:endParaRPr>
          </a:p>
          <a:p>
            <a:pPr marL="627120">
              <a:lnSpc>
                <a:spcPct val="100000"/>
              </a:lnSpc>
            </a:pPr>
            <a:r>
              <a:rPr lang="fr-FR" sz="2000" b="0" strike="noStrike" spc="-1" dirty="0" smtClean="0">
                <a:latin typeface="Calibri" panose="020F0502020204030204" pitchFamily="34" charset="0"/>
              </a:rPr>
              <a:t>		- avec des entraînements articulés, contextualisés, 				progressifs,</a:t>
            </a:r>
          </a:p>
          <a:p>
            <a:pPr marL="627120">
              <a:lnSpc>
                <a:spcPct val="100000"/>
              </a:lnSpc>
            </a:pPr>
            <a:r>
              <a:rPr lang="fr-FR" sz="2000" b="0" strike="noStrike" spc="-1" dirty="0" smtClean="0">
                <a:latin typeface="Calibri" panose="020F0502020204030204" pitchFamily="34" charset="0"/>
              </a:rPr>
              <a:t>		- avec des entraînements qui aboutissent à des 				productions,</a:t>
            </a:r>
          </a:p>
          <a:p>
            <a:pPr marL="627120">
              <a:lnSpc>
                <a:spcPct val="100000"/>
              </a:lnSpc>
            </a:pPr>
            <a:r>
              <a:rPr lang="fr-FR" sz="2000" b="0" strike="noStrike" spc="-1" dirty="0" smtClean="0">
                <a:latin typeface="Calibri" panose="020F0502020204030204" pitchFamily="34" charset="0"/>
              </a:rPr>
              <a:t>		- qui mettent l’élève en action.</a:t>
            </a:r>
          </a:p>
          <a:p>
            <a:pPr marL="627120">
              <a:lnSpc>
                <a:spcPct val="100000"/>
              </a:lnSpc>
            </a:pPr>
            <a:endParaRPr lang="fr-FR" sz="2000" b="0" strike="noStrike" spc="-1" dirty="0">
              <a:latin typeface="Calibri" panose="020F0502020204030204" pitchFamily="34" charset="0"/>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7" name="Group 8"/>
          <p:cNvGrpSpPr/>
          <p:nvPr/>
        </p:nvGrpSpPr>
        <p:grpSpPr>
          <a:xfrm>
            <a:off x="8417520" y="196920"/>
            <a:ext cx="525240" cy="171360"/>
            <a:chOff x="8417520" y="196920"/>
            <a:chExt cx="525240" cy="171360"/>
          </a:xfrm>
          <a:solidFill>
            <a:schemeClr val="accent1"/>
          </a:solidFill>
        </p:grpSpPr>
        <p:sp>
          <p:nvSpPr>
            <p:cNvPr id="18"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9"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4" name="CustomShape 11"/>
          <p:cNvSpPr/>
          <p:nvPr/>
        </p:nvSpPr>
        <p:spPr>
          <a:xfrm>
            <a:off x="1536480" y="61920"/>
            <a:ext cx="648828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dirty="0" smtClean="0">
                <a:solidFill>
                  <a:srgbClr val="0070C0"/>
                </a:solidFill>
                <a:latin typeface="Calibri"/>
              </a:rPr>
              <a:t>Comparaison anciens/nouveaux programmes : tronc commun</a:t>
            </a:r>
            <a:endParaRPr lang="fr-FR" sz="2800" b="0" strike="noStrike" spc="-1" dirty="0">
              <a:solidFill>
                <a:srgbClr val="0070C0"/>
              </a:solidFill>
              <a:latin typeface="Arial"/>
            </a:endParaRPr>
          </a:p>
        </p:txBody>
      </p:sp>
      <p:sp>
        <p:nvSpPr>
          <p:cNvPr id="21" name="ZoneTexte 20"/>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dirty="0" smtClean="0">
                <a:solidFill>
                  <a:srgbClr val="FF0000"/>
                </a:solidFill>
              </a:rPr>
              <a:t>15</a:t>
            </a:r>
            <a:endParaRPr lang="fr-FR" sz="1200" b="1" dirty="0">
              <a:solidFill>
                <a:srgbClr val="FF0000"/>
              </a:solidFill>
            </a:endParaRPr>
          </a:p>
        </p:txBody>
      </p:sp>
      <p:pic>
        <p:nvPicPr>
          <p:cNvPr id="2" name="Image 1"/>
          <p:cNvPicPr>
            <a:picLocks noChangeAspect="1"/>
          </p:cNvPicPr>
          <p:nvPr/>
        </p:nvPicPr>
        <p:blipFill>
          <a:blip r:embed="rId4"/>
          <a:stretch>
            <a:fillRect/>
          </a:stretch>
        </p:blipFill>
        <p:spPr>
          <a:xfrm>
            <a:off x="7054816" y="3897476"/>
            <a:ext cx="1749704" cy="871804"/>
          </a:xfrm>
          <a:prstGeom prst="rect">
            <a:avLst/>
          </a:prstGeom>
        </p:spPr>
      </p:pic>
    </p:spTree>
    <p:extLst>
      <p:ext uri="{BB962C8B-B14F-4D97-AF65-F5344CB8AC3E}">
        <p14:creationId xmlns="" xmlns:p14="http://schemas.microsoft.com/office/powerpoint/2010/main" val="367735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égende encadrée 1 8"/>
          <p:cNvSpPr/>
          <p:nvPr/>
        </p:nvSpPr>
        <p:spPr>
          <a:xfrm>
            <a:off x="220251" y="3892865"/>
            <a:ext cx="8757001" cy="1097054"/>
          </a:xfrm>
          <a:prstGeom prst="borderCallout1">
            <a:avLst>
              <a:gd name="adj1" fmla="val 727"/>
              <a:gd name="adj2" fmla="val 241"/>
              <a:gd name="adj3" fmla="val 451"/>
              <a:gd name="adj4" fmla="val 8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Ø"/>
            </a:pPr>
            <a:r>
              <a:rPr lang="fr-FR" sz="1600" dirty="0" smtClean="0">
                <a:solidFill>
                  <a:schemeClr val="tx1"/>
                </a:solidFill>
                <a:latin typeface="Calibri" panose="020F0502020204030204" pitchFamily="34" charset="0"/>
                <a:cs typeface="Calibri" panose="020F0502020204030204" pitchFamily="34" charset="0"/>
              </a:rPr>
              <a:t> La spécialité qui ne sera</a:t>
            </a:r>
            <a:r>
              <a:rPr lang="fr-FR" sz="1600" b="1" dirty="0" smtClean="0">
                <a:solidFill>
                  <a:schemeClr val="tx1"/>
                </a:solidFill>
                <a:latin typeface="Calibri" panose="020F0502020204030204" pitchFamily="34" charset="0"/>
                <a:cs typeface="Calibri" panose="020F0502020204030204" pitchFamily="34" charset="0"/>
              </a:rPr>
              <a:t> pas poursuivie en fin de 1</a:t>
            </a:r>
            <a:r>
              <a:rPr lang="fr-FR" sz="1600" b="1" baseline="30000" dirty="0" smtClean="0">
                <a:solidFill>
                  <a:schemeClr val="tx1"/>
                </a:solidFill>
                <a:latin typeface="Calibri" panose="020F0502020204030204" pitchFamily="34" charset="0"/>
                <a:cs typeface="Calibri" panose="020F0502020204030204" pitchFamily="34" charset="0"/>
              </a:rPr>
              <a:t>ère</a:t>
            </a:r>
            <a:r>
              <a:rPr lang="fr-FR" sz="1600" b="1" dirty="0" smtClean="0">
                <a:solidFill>
                  <a:schemeClr val="tx1"/>
                </a:solidFill>
                <a:latin typeface="Calibri" panose="020F0502020204030204" pitchFamily="34" charset="0"/>
                <a:cs typeface="Calibri" panose="020F0502020204030204" pitchFamily="34" charset="0"/>
              </a:rPr>
              <a:t> </a:t>
            </a:r>
            <a:r>
              <a:rPr lang="fr-FR" sz="1600" dirty="0" smtClean="0">
                <a:solidFill>
                  <a:schemeClr val="tx1"/>
                </a:solidFill>
                <a:latin typeface="Calibri" panose="020F0502020204030204" pitchFamily="34" charset="0"/>
                <a:cs typeface="Calibri" panose="020F0502020204030204" pitchFamily="34" charset="0"/>
              </a:rPr>
              <a:t>fera l’objet d’une </a:t>
            </a:r>
            <a:r>
              <a:rPr lang="fr-FR" sz="1600" b="1" dirty="0" smtClean="0">
                <a:solidFill>
                  <a:schemeClr val="tx1"/>
                </a:solidFill>
                <a:latin typeface="Calibri" panose="020F0502020204030204" pitchFamily="34" charset="0"/>
                <a:cs typeface="Calibri" panose="020F0502020204030204" pitchFamily="34" charset="0"/>
              </a:rPr>
              <a:t>évaluation spécifique</a:t>
            </a:r>
            <a:r>
              <a:rPr lang="fr-FR" sz="1600" dirty="0" smtClean="0">
                <a:solidFill>
                  <a:schemeClr val="tx1"/>
                </a:solidFill>
                <a:latin typeface="Calibri" panose="020F0502020204030204" pitchFamily="34" charset="0"/>
                <a:cs typeface="Calibri" panose="020F0502020204030204" pitchFamily="34" charset="0"/>
              </a:rPr>
              <a:t> en contrôle continu (voir diapo 25)</a:t>
            </a:r>
          </a:p>
          <a:p>
            <a:pPr>
              <a:buFont typeface="Wingdings" panose="05000000000000000000" pitchFamily="2" charset="2"/>
              <a:buChar char="Ø"/>
            </a:pPr>
            <a:endParaRPr lang="fr-FR" sz="800" dirty="0" smtClean="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fr-FR" sz="1600" dirty="0" smtClean="0">
                <a:solidFill>
                  <a:schemeClr val="tx1"/>
                </a:solidFill>
                <a:latin typeface="Calibri" panose="020F0502020204030204" pitchFamily="34" charset="0"/>
                <a:cs typeface="Calibri" panose="020F0502020204030204" pitchFamily="34" charset="0"/>
              </a:rPr>
              <a:t> </a:t>
            </a:r>
            <a:r>
              <a:rPr lang="fr-FR" sz="1600" b="1" dirty="0" smtClean="0">
                <a:solidFill>
                  <a:schemeClr val="tx1"/>
                </a:solidFill>
                <a:latin typeface="Calibri" panose="020F0502020204030204" pitchFamily="34" charset="0"/>
                <a:cs typeface="Calibri" panose="020F0502020204030204" pitchFamily="34" charset="0"/>
              </a:rPr>
              <a:t>Grand </a:t>
            </a:r>
            <a:r>
              <a:rPr lang="fr-FR" sz="1600" b="1" dirty="0">
                <a:solidFill>
                  <a:schemeClr val="tx1"/>
                </a:solidFill>
                <a:latin typeface="Calibri" panose="020F0502020204030204" pitchFamily="34" charset="0"/>
                <a:cs typeface="Calibri" panose="020F0502020204030204" pitchFamily="34" charset="0"/>
              </a:rPr>
              <a:t>oral </a:t>
            </a:r>
            <a:r>
              <a:rPr lang="fr-FR" sz="1600" dirty="0" smtClean="0">
                <a:solidFill>
                  <a:schemeClr val="tx1"/>
                </a:solidFill>
                <a:latin typeface="Calibri" panose="020F0502020204030204" pitchFamily="34" charset="0"/>
                <a:cs typeface="Calibri" panose="020F0502020204030204" pitchFamily="34" charset="0"/>
              </a:rPr>
              <a:t>sur un des projets suivis en spécialité : construction </a:t>
            </a:r>
            <a:r>
              <a:rPr lang="fr-FR" sz="1600" dirty="0">
                <a:solidFill>
                  <a:schemeClr val="tx1"/>
                </a:solidFill>
                <a:latin typeface="Calibri" panose="020F0502020204030204" pitchFamily="34" charset="0"/>
                <a:cs typeface="Calibri" panose="020F0502020204030204" pitchFamily="34" charset="0"/>
              </a:rPr>
              <a:t>de compétences de </a:t>
            </a:r>
            <a:r>
              <a:rPr lang="fr-FR" sz="1600" dirty="0" smtClean="0">
                <a:solidFill>
                  <a:schemeClr val="tx1"/>
                </a:solidFill>
                <a:latin typeface="Calibri" panose="020F0502020204030204" pitchFamily="34" charset="0"/>
                <a:cs typeface="Calibri" panose="020F0502020204030204" pitchFamily="34" charset="0"/>
              </a:rPr>
              <a:t>communication et </a:t>
            </a:r>
            <a:r>
              <a:rPr lang="fr-FR" sz="1600" dirty="0">
                <a:solidFill>
                  <a:schemeClr val="tx1"/>
                </a:solidFill>
                <a:latin typeface="Calibri" panose="020F0502020204030204" pitchFamily="34" charset="0"/>
                <a:cs typeface="Calibri" panose="020F0502020204030204" pitchFamily="34" charset="0"/>
              </a:rPr>
              <a:t>d’une culture solide jusqu’à la fin de l’année</a:t>
            </a:r>
          </a:p>
        </p:txBody>
      </p:sp>
      <p:grpSp>
        <p:nvGrpSpPr>
          <p:cNvPr id="217" name="Group 1"/>
          <p:cNvGrpSpPr/>
          <p:nvPr/>
        </p:nvGrpSpPr>
        <p:grpSpPr>
          <a:xfrm>
            <a:off x="7149600" y="4769280"/>
            <a:ext cx="1815120" cy="209880"/>
            <a:chOff x="7149600" y="4769280"/>
            <a:chExt cx="1815120" cy="209880"/>
          </a:xfrm>
        </p:grpSpPr>
        <p:sp>
          <p:nvSpPr>
            <p:cNvPr id="218"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219"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222"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pic>
        <p:nvPicPr>
          <p:cNvPr id="224" name="Image 21"/>
          <p:cNvPicPr/>
          <p:nvPr/>
        </p:nvPicPr>
        <p:blipFill>
          <a:blip r:embed="rId3"/>
          <a:stretch/>
        </p:blipFill>
        <p:spPr>
          <a:xfrm>
            <a:off x="196920" y="71280"/>
            <a:ext cx="579240" cy="827640"/>
          </a:xfrm>
          <a:prstGeom prst="rect">
            <a:avLst/>
          </a:prstGeom>
          <a:ln>
            <a:noFill/>
          </a:ln>
        </p:spPr>
      </p:pic>
      <p:grpSp>
        <p:nvGrpSpPr>
          <p:cNvPr id="225" name="Group 8"/>
          <p:cNvGrpSpPr/>
          <p:nvPr/>
        </p:nvGrpSpPr>
        <p:grpSpPr>
          <a:xfrm>
            <a:off x="8417520" y="196920"/>
            <a:ext cx="525240" cy="171360"/>
            <a:chOff x="8417520" y="196920"/>
            <a:chExt cx="525240" cy="171360"/>
          </a:xfrm>
        </p:grpSpPr>
        <p:sp>
          <p:nvSpPr>
            <p:cNvPr id="226" name="CustomShape 9"/>
            <p:cNvSpPr/>
            <p:nvPr/>
          </p:nvSpPr>
          <p:spPr>
            <a:xfrm rot="10800000">
              <a:off x="8860320" y="196920"/>
              <a:ext cx="82440" cy="171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7" name="CustomShape 10"/>
            <p:cNvSpPr/>
            <p:nvPr/>
          </p:nvSpPr>
          <p:spPr>
            <a:xfrm rot="10800000">
              <a:off x="8417520" y="196920"/>
              <a:ext cx="483840" cy="85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229" name="CustomShape 11"/>
          <p:cNvSpPr/>
          <p:nvPr/>
        </p:nvSpPr>
        <p:spPr>
          <a:xfrm>
            <a:off x="1536480" y="61920"/>
            <a:ext cx="691992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2800" b="0" strike="noStrike" spc="-1" dirty="0">
              <a:latin typeface="Arial"/>
            </a:endParaRPr>
          </a:p>
        </p:txBody>
      </p:sp>
      <p:sp>
        <p:nvSpPr>
          <p:cNvPr id="16" name="CustomShape 7"/>
          <p:cNvSpPr/>
          <p:nvPr/>
        </p:nvSpPr>
        <p:spPr>
          <a:xfrm>
            <a:off x="332280" y="1040022"/>
            <a:ext cx="844452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4680" lvl="3">
              <a:lnSpc>
                <a:spcPct val="100000"/>
              </a:lnSpc>
              <a:buClr>
                <a:srgbClr val="4F81BD"/>
              </a:buClr>
            </a:pPr>
            <a:endParaRPr lang="en-US" sz="1600" b="0" strike="noStrike" spc="-1" dirty="0" smtClean="0">
              <a:solidFill>
                <a:srgbClr val="000000"/>
              </a:solidFill>
              <a:latin typeface="Calibri"/>
            </a:endParaRPr>
          </a:p>
        </p:txBody>
      </p:sp>
      <p:sp>
        <p:nvSpPr>
          <p:cNvPr id="2" name="Rectangle 1"/>
          <p:cNvSpPr/>
          <p:nvPr/>
        </p:nvSpPr>
        <p:spPr>
          <a:xfrm>
            <a:off x="849240" y="264750"/>
            <a:ext cx="7374577" cy="523220"/>
          </a:xfrm>
          <a:prstGeom prst="rect">
            <a:avLst/>
          </a:prstGeom>
        </p:spPr>
        <p:txBody>
          <a:bodyPr wrap="square">
            <a:spAutoFit/>
          </a:bodyPr>
          <a:lstStyle/>
          <a:p>
            <a:pPr algn="ctr">
              <a:lnSpc>
                <a:spcPct val="100000"/>
              </a:lnSpc>
            </a:pPr>
            <a:r>
              <a:rPr lang="en-US" sz="2800" b="1" spc="-1" dirty="0" smtClean="0">
                <a:solidFill>
                  <a:schemeClr val="bg1"/>
                </a:solidFill>
                <a:latin typeface="Calibri"/>
              </a:rPr>
              <a:t>L’EVALUATION</a:t>
            </a:r>
            <a:r>
              <a:rPr lang="en-US" sz="2800" b="1" spc="-1" dirty="0" smtClean="0">
                <a:latin typeface="Calibri"/>
              </a:rPr>
              <a:t> </a:t>
            </a:r>
            <a:endParaRPr lang="en-US" sz="2800" spc="-1" dirty="0"/>
          </a:p>
        </p:txBody>
      </p:sp>
      <p:graphicFrame>
        <p:nvGraphicFramePr>
          <p:cNvPr id="6" name="Graphique 5"/>
          <p:cNvGraphicFramePr/>
          <p:nvPr>
            <p:extLst/>
          </p:nvPr>
        </p:nvGraphicFramePr>
        <p:xfrm>
          <a:off x="1859588" y="632939"/>
          <a:ext cx="5085115" cy="3585760"/>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p:cNvSpPr txBox="1"/>
          <p:nvPr/>
        </p:nvSpPr>
        <p:spPr>
          <a:xfrm>
            <a:off x="144359" y="1106025"/>
            <a:ext cx="3226323" cy="2215991"/>
          </a:xfrm>
          <a:prstGeom prst="rect">
            <a:avLst/>
          </a:prstGeom>
          <a:noFill/>
        </p:spPr>
        <p:txBody>
          <a:bodyPr wrap="square" rtlCol="0">
            <a:spAutoFit/>
          </a:bodyPr>
          <a:lstStyle/>
          <a:p>
            <a:r>
              <a:rPr lang="fr-FR" dirty="0" smtClean="0">
                <a:solidFill>
                  <a:schemeClr val="accent1">
                    <a:lumMod val="50000"/>
                  </a:schemeClr>
                </a:solidFill>
              </a:rPr>
              <a:t>EPREUVES TERMINALES</a:t>
            </a:r>
          </a:p>
          <a:p>
            <a:r>
              <a:rPr lang="fr-FR" dirty="0" smtClean="0">
                <a:solidFill>
                  <a:srgbClr val="FF0000"/>
                </a:solidFill>
              </a:rPr>
              <a:t>1 épreuve anticipée en 1</a:t>
            </a:r>
            <a:r>
              <a:rPr lang="fr-FR" baseline="30000" dirty="0" smtClean="0">
                <a:solidFill>
                  <a:srgbClr val="FF0000"/>
                </a:solidFill>
              </a:rPr>
              <a:t>ère</a:t>
            </a:r>
          </a:p>
          <a:p>
            <a:r>
              <a:rPr lang="fr-FR" dirty="0" smtClean="0">
                <a:solidFill>
                  <a:schemeClr val="accent1">
                    <a:lumMod val="50000"/>
                  </a:schemeClr>
                </a:solidFill>
              </a:rPr>
              <a:t>- </a:t>
            </a:r>
            <a:r>
              <a:rPr lang="fr-FR" dirty="0" smtClean="0"/>
              <a:t>  </a:t>
            </a:r>
            <a:r>
              <a:rPr lang="fr-FR" sz="1600" dirty="0" smtClean="0">
                <a:solidFill>
                  <a:schemeClr val="accent1">
                    <a:lumMod val="50000"/>
                  </a:schemeClr>
                </a:solidFill>
              </a:rPr>
              <a:t>Français écrit et oral</a:t>
            </a:r>
          </a:p>
          <a:p>
            <a:r>
              <a:rPr lang="fr-FR" dirty="0" smtClean="0">
                <a:solidFill>
                  <a:srgbClr val="FF0000"/>
                </a:solidFill>
              </a:rPr>
              <a:t>4 épreuves en terminale :</a:t>
            </a:r>
          </a:p>
          <a:p>
            <a:pPr marL="285750" indent="-285750">
              <a:buFontTx/>
              <a:buChar char="-"/>
            </a:pPr>
            <a:r>
              <a:rPr lang="fr-FR" sz="1600" dirty="0" smtClean="0">
                <a:solidFill>
                  <a:schemeClr val="accent1">
                    <a:lumMod val="50000"/>
                  </a:schemeClr>
                </a:solidFill>
              </a:rPr>
              <a:t>2 enseignements de spécialité</a:t>
            </a:r>
            <a:endParaRPr lang="fr-FR" sz="1600" dirty="0">
              <a:solidFill>
                <a:schemeClr val="accent1">
                  <a:lumMod val="50000"/>
                </a:schemeClr>
              </a:solidFill>
            </a:endParaRPr>
          </a:p>
          <a:p>
            <a:pPr marL="285750" indent="-285750">
              <a:buFontTx/>
              <a:buChar char="-"/>
            </a:pPr>
            <a:r>
              <a:rPr lang="fr-FR" sz="1600" dirty="0" smtClean="0">
                <a:solidFill>
                  <a:schemeClr val="accent1">
                    <a:lumMod val="50000"/>
                  </a:schemeClr>
                </a:solidFill>
              </a:rPr>
              <a:t>Philosophie</a:t>
            </a:r>
          </a:p>
          <a:p>
            <a:pPr marL="285750" indent="-285750">
              <a:buFontTx/>
              <a:buChar char="-"/>
            </a:pPr>
            <a:r>
              <a:rPr lang="fr-FR" sz="1600" dirty="0" smtClean="0">
                <a:solidFill>
                  <a:schemeClr val="accent1">
                    <a:lumMod val="50000"/>
                  </a:schemeClr>
                </a:solidFill>
              </a:rPr>
              <a:t>Grand oral</a:t>
            </a:r>
          </a:p>
          <a:p>
            <a:endParaRPr lang="fr-FR" dirty="0"/>
          </a:p>
        </p:txBody>
      </p:sp>
      <p:sp>
        <p:nvSpPr>
          <p:cNvPr id="22" name="ZoneTexte 21"/>
          <p:cNvSpPr txBox="1"/>
          <p:nvPr/>
        </p:nvSpPr>
        <p:spPr>
          <a:xfrm>
            <a:off x="5741898" y="1043308"/>
            <a:ext cx="3200862" cy="2185214"/>
          </a:xfrm>
          <a:prstGeom prst="rect">
            <a:avLst/>
          </a:prstGeom>
          <a:noFill/>
        </p:spPr>
        <p:txBody>
          <a:bodyPr wrap="square" rtlCol="0">
            <a:spAutoFit/>
          </a:bodyPr>
          <a:lstStyle/>
          <a:p>
            <a:r>
              <a:rPr lang="fr-FR" dirty="0" smtClean="0">
                <a:solidFill>
                  <a:schemeClr val="accent1">
                    <a:lumMod val="50000"/>
                  </a:schemeClr>
                </a:solidFill>
              </a:rPr>
              <a:t>CONTRÔLE CONTINU</a:t>
            </a:r>
          </a:p>
          <a:p>
            <a:r>
              <a:rPr lang="fr-FR" dirty="0" smtClean="0">
                <a:solidFill>
                  <a:srgbClr val="FF0000"/>
                </a:solidFill>
              </a:rPr>
              <a:t>10% de la note finale</a:t>
            </a:r>
            <a:r>
              <a:rPr lang="fr-FR" dirty="0" smtClean="0"/>
              <a:t> </a:t>
            </a:r>
          </a:p>
          <a:p>
            <a:r>
              <a:rPr lang="fr-FR" sz="1600" dirty="0" smtClean="0">
                <a:solidFill>
                  <a:schemeClr val="accent1">
                    <a:lumMod val="50000"/>
                  </a:schemeClr>
                </a:solidFill>
              </a:rPr>
              <a:t>- bulletins scolaires de 1</a:t>
            </a:r>
            <a:r>
              <a:rPr lang="fr-FR" sz="1600" baseline="30000" dirty="0" smtClean="0">
                <a:solidFill>
                  <a:schemeClr val="accent1">
                    <a:lumMod val="50000"/>
                  </a:schemeClr>
                </a:solidFill>
              </a:rPr>
              <a:t>ère</a:t>
            </a:r>
            <a:r>
              <a:rPr lang="fr-FR" sz="1600" dirty="0" smtClean="0">
                <a:solidFill>
                  <a:schemeClr val="accent1">
                    <a:lumMod val="50000"/>
                  </a:schemeClr>
                </a:solidFill>
              </a:rPr>
              <a:t> et de terminale</a:t>
            </a:r>
          </a:p>
          <a:p>
            <a:r>
              <a:rPr lang="fr-FR" dirty="0" smtClean="0">
                <a:solidFill>
                  <a:srgbClr val="FF0000"/>
                </a:solidFill>
              </a:rPr>
              <a:t>30% de la note finale</a:t>
            </a:r>
          </a:p>
          <a:p>
            <a:r>
              <a:rPr lang="fr-FR" sz="1600" dirty="0" smtClean="0">
                <a:solidFill>
                  <a:schemeClr val="accent1">
                    <a:lumMod val="50000"/>
                  </a:schemeClr>
                </a:solidFill>
              </a:rPr>
              <a:t>- évaluations communes : 2 sessions en 1</a:t>
            </a:r>
            <a:r>
              <a:rPr lang="fr-FR" sz="1600" baseline="30000" dirty="0" smtClean="0">
                <a:solidFill>
                  <a:schemeClr val="accent1">
                    <a:lumMod val="50000"/>
                  </a:schemeClr>
                </a:solidFill>
              </a:rPr>
              <a:t>ère</a:t>
            </a:r>
            <a:r>
              <a:rPr lang="fr-FR" sz="1600" dirty="0" smtClean="0">
                <a:solidFill>
                  <a:schemeClr val="accent1">
                    <a:lumMod val="50000"/>
                  </a:schemeClr>
                </a:solidFill>
              </a:rPr>
              <a:t>, 1 session en terminale</a:t>
            </a:r>
          </a:p>
          <a:p>
            <a:endParaRPr lang="fr-FR" dirty="0"/>
          </a:p>
        </p:txBody>
      </p:sp>
      <p:cxnSp>
        <p:nvCxnSpPr>
          <p:cNvPr id="23" name="Connecteur droit avec flèche 22"/>
          <p:cNvCxnSpPr/>
          <p:nvPr/>
        </p:nvCxnSpPr>
        <p:spPr>
          <a:xfrm flipV="1">
            <a:off x="5216784" y="1326240"/>
            <a:ext cx="525114" cy="456866"/>
          </a:xfrm>
          <a:prstGeom prst="straightConnector1">
            <a:avLst/>
          </a:prstGeom>
          <a:ln w="762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20"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pic>
        <p:nvPicPr>
          <p:cNvPr id="21" name="Image 2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sp>
        <p:nvSpPr>
          <p:cNvPr id="24" name="CustomShape 11"/>
          <p:cNvSpPr/>
          <p:nvPr/>
        </p:nvSpPr>
        <p:spPr>
          <a:xfrm>
            <a:off x="1593588" y="91440"/>
            <a:ext cx="7065132"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3600" b="1" strike="noStrike" spc="-1" dirty="0" smtClean="0">
                <a:solidFill>
                  <a:srgbClr val="0070C0"/>
                </a:solidFill>
                <a:latin typeface="Calibri"/>
              </a:rPr>
              <a:t>Évaluation</a:t>
            </a:r>
            <a:endParaRPr lang="en-US" sz="3600" b="0" strike="noStrike" spc="-1" dirty="0">
              <a:solidFill>
                <a:srgbClr val="0070C0"/>
              </a:solidFill>
              <a:latin typeface="Times New Roman"/>
            </a:endParaRPr>
          </a:p>
        </p:txBody>
      </p:sp>
      <p:grpSp>
        <p:nvGrpSpPr>
          <p:cNvPr id="25" name="Group 8"/>
          <p:cNvGrpSpPr/>
          <p:nvPr/>
        </p:nvGrpSpPr>
        <p:grpSpPr>
          <a:xfrm>
            <a:off x="8439594" y="196918"/>
            <a:ext cx="525240" cy="171360"/>
            <a:chOff x="8417520" y="196920"/>
            <a:chExt cx="525240" cy="171360"/>
          </a:xfrm>
          <a:solidFill>
            <a:schemeClr val="accent1"/>
          </a:solidFill>
        </p:grpSpPr>
        <p:sp>
          <p:nvSpPr>
            <p:cNvPr id="26"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27"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28" name="ZoneTexte 27"/>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dirty="0" smtClean="0">
                <a:solidFill>
                  <a:srgbClr val="FF0000"/>
                </a:solidFill>
              </a:rPr>
              <a:t>16</a:t>
            </a:r>
            <a:endParaRPr lang="fr-FR" sz="1200" b="1" dirty="0">
              <a:solidFill>
                <a:srgbClr val="FF0000"/>
              </a:solidFill>
            </a:endParaRPr>
          </a:p>
        </p:txBody>
      </p:sp>
    </p:spTree>
    <p:extLst>
      <p:ext uri="{BB962C8B-B14F-4D97-AF65-F5344CB8AC3E}">
        <p14:creationId xmlns="" xmlns:p14="http://schemas.microsoft.com/office/powerpoint/2010/main" val="131369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3" name="Group 1"/>
          <p:cNvGrpSpPr/>
          <p:nvPr/>
        </p:nvGrpSpPr>
        <p:grpSpPr>
          <a:xfrm>
            <a:off x="7149600" y="4769280"/>
            <a:ext cx="1815120" cy="209880"/>
            <a:chOff x="7149600" y="4769280"/>
            <a:chExt cx="1815120" cy="209880"/>
          </a:xfrm>
        </p:grpSpPr>
        <p:sp>
          <p:nvSpPr>
            <p:cNvPr id="504"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505"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507" name="CustomShape 5"/>
          <p:cNvSpPr/>
          <p:nvPr/>
        </p:nvSpPr>
        <p:spPr>
          <a:xfrm>
            <a:off x="-12032" y="-89741"/>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508"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509"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5840">
              <a:lnSpc>
                <a:spcPct val="100000"/>
              </a:lnSpc>
            </a:pPr>
            <a:endParaRPr lang="en-US" sz="1800" b="0" strike="noStrike" spc="-1">
              <a:latin typeface="Arial"/>
            </a:endParaRPr>
          </a:p>
        </p:txBody>
      </p:sp>
      <p:sp>
        <p:nvSpPr>
          <p:cNvPr id="515" name="CustomShape 11"/>
          <p:cNvSpPr/>
          <p:nvPr/>
        </p:nvSpPr>
        <p:spPr>
          <a:xfrm>
            <a:off x="1315648" y="-76892"/>
            <a:ext cx="6488280" cy="88647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800" b="1" smtClean="0">
                <a:solidFill>
                  <a:srgbClr val="0070C0"/>
                </a:solidFill>
                <a:latin typeface="Calibri" panose="020F0502020204030204" pitchFamily="34" charset="0"/>
                <a:cs typeface="Calibri" panose="020F0502020204030204" pitchFamily="34" charset="0"/>
              </a:rPr>
              <a:t>EC : évaluations communes</a:t>
            </a:r>
            <a:endParaRPr lang="fr-FR" sz="2800" b="1" dirty="0">
              <a:solidFill>
                <a:srgbClr val="0070C0"/>
              </a:solidFill>
              <a:latin typeface="Calibri" panose="020F0502020204030204" pitchFamily="34" charset="0"/>
              <a:cs typeface="Calibri" panose="020F0502020204030204" pitchFamily="34" charset="0"/>
            </a:endParaRPr>
          </a:p>
        </p:txBody>
      </p:sp>
      <p:graphicFrame>
        <p:nvGraphicFramePr>
          <p:cNvPr id="7" name="Tableau 6"/>
          <p:cNvGraphicFramePr>
            <a:graphicFrameLocks noGrp="1"/>
          </p:cNvGraphicFramePr>
          <p:nvPr>
            <p:extLst>
              <p:ext uri="{D42A27DB-BD31-4B8C-83A1-F6EECF244321}">
                <p14:modId xmlns="" xmlns:p14="http://schemas.microsoft.com/office/powerpoint/2010/main" val="2216548217"/>
              </p:ext>
            </p:extLst>
          </p:nvPr>
        </p:nvGraphicFramePr>
        <p:xfrm>
          <a:off x="492120" y="1373456"/>
          <a:ext cx="7925400" cy="1309585"/>
        </p:xfrm>
        <a:graphic>
          <a:graphicData uri="http://schemas.openxmlformats.org/drawingml/2006/table">
            <a:tbl>
              <a:tblPr firstRow="1" firstCol="1" bandRow="1">
                <a:tableStyleId>{5C22544A-7EE6-4342-B048-85BDC9FD1C3A}</a:tableStyleId>
              </a:tblPr>
              <a:tblGrid>
                <a:gridCol w="3962044">
                  <a:extLst>
                    <a:ext uri="{9D8B030D-6E8A-4147-A177-3AD203B41FA5}">
                      <a16:colId xmlns="" xmlns:a16="http://schemas.microsoft.com/office/drawing/2014/main" val="1064170157"/>
                    </a:ext>
                  </a:extLst>
                </a:gridCol>
                <a:gridCol w="3963356">
                  <a:extLst>
                    <a:ext uri="{9D8B030D-6E8A-4147-A177-3AD203B41FA5}">
                      <a16:colId xmlns="" xmlns:a16="http://schemas.microsoft.com/office/drawing/2014/main" val="1971688131"/>
                    </a:ext>
                  </a:extLst>
                </a:gridCol>
              </a:tblGrid>
              <a:tr h="1309585">
                <a:tc>
                  <a:txBody>
                    <a:bodyPr/>
                    <a:lstStyle/>
                    <a:p>
                      <a:pPr algn="ctr">
                        <a:lnSpc>
                          <a:spcPct val="107000"/>
                        </a:lnSpc>
                        <a:spcAft>
                          <a:spcPts val="0"/>
                        </a:spcAft>
                      </a:pPr>
                      <a:r>
                        <a:rPr lang="fr-FR" sz="2800" dirty="0" smtClean="0">
                          <a:effectLst/>
                        </a:rPr>
                        <a:t>EC1</a:t>
                      </a:r>
                      <a:endParaRPr lang="fr-FR" sz="2800" dirty="0">
                        <a:effectLst/>
                      </a:endParaRPr>
                    </a:p>
                    <a:p>
                      <a:pPr algn="ctr">
                        <a:lnSpc>
                          <a:spcPct val="107000"/>
                        </a:lnSpc>
                        <a:spcAft>
                          <a:spcPts val="0"/>
                        </a:spcAft>
                      </a:pPr>
                      <a:r>
                        <a:rPr lang="fr-FR" sz="2800" dirty="0">
                          <a:effectLst/>
                        </a:rPr>
                        <a:t>2</a:t>
                      </a:r>
                      <a:r>
                        <a:rPr lang="fr-FR" sz="2800" baseline="30000" dirty="0">
                          <a:effectLst/>
                        </a:rPr>
                        <a:t>ème</a:t>
                      </a:r>
                      <a:r>
                        <a:rPr lang="fr-FR" sz="2800" dirty="0">
                          <a:effectLst/>
                        </a:rPr>
                        <a:t> trimestre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07000"/>
                        </a:lnSpc>
                        <a:spcAft>
                          <a:spcPts val="0"/>
                        </a:spcAft>
                      </a:pPr>
                      <a:r>
                        <a:rPr lang="fr-FR" sz="2800" dirty="0" smtClean="0">
                          <a:effectLst/>
                        </a:rPr>
                        <a:t>EC2</a:t>
                      </a:r>
                      <a:endParaRPr lang="fr-FR" sz="2800" dirty="0">
                        <a:effectLst/>
                      </a:endParaRPr>
                    </a:p>
                    <a:p>
                      <a:pPr algn="ctr">
                        <a:lnSpc>
                          <a:spcPct val="107000"/>
                        </a:lnSpc>
                        <a:spcAft>
                          <a:spcPts val="0"/>
                        </a:spcAft>
                      </a:pPr>
                      <a:r>
                        <a:rPr lang="fr-FR" sz="2800" dirty="0">
                          <a:effectLst/>
                        </a:rPr>
                        <a:t>3</a:t>
                      </a:r>
                      <a:r>
                        <a:rPr lang="fr-FR" sz="2800" baseline="30000" dirty="0">
                          <a:effectLst/>
                        </a:rPr>
                        <a:t>ème</a:t>
                      </a:r>
                      <a:r>
                        <a:rPr lang="fr-FR" sz="2800" dirty="0">
                          <a:effectLst/>
                        </a:rPr>
                        <a:t> </a:t>
                      </a:r>
                      <a:r>
                        <a:rPr lang="fr-FR" sz="2800" dirty="0" smtClean="0">
                          <a:effectLst/>
                        </a:rPr>
                        <a:t>trimestre</a:t>
                      </a:r>
                    </a:p>
                  </a:txBody>
                  <a:tcPr marL="68580" marR="68580" marT="0" marB="0">
                    <a:solidFill>
                      <a:schemeClr val="accent2">
                        <a:lumMod val="60000"/>
                        <a:lumOff val="40000"/>
                      </a:schemeClr>
                    </a:solidFill>
                  </a:tcPr>
                </a:tc>
                <a:extLst>
                  <a:ext uri="{0D108BD9-81ED-4DB2-BD59-A6C34878D82A}">
                    <a16:rowId xmlns="" xmlns:a16="http://schemas.microsoft.com/office/drawing/2014/main" val="1801022976"/>
                  </a:ext>
                </a:extLst>
              </a:tr>
            </a:tbl>
          </a:graphicData>
        </a:graphic>
      </p:graphicFrame>
      <p:sp>
        <p:nvSpPr>
          <p:cNvPr id="8" name="Rectangle 3"/>
          <p:cNvSpPr>
            <a:spLocks noChangeArrowheads="1"/>
          </p:cNvSpPr>
          <p:nvPr/>
        </p:nvSpPr>
        <p:spPr bwMode="auto">
          <a:xfrm>
            <a:off x="2663169" y="894478"/>
            <a:ext cx="3328558"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 classe de 1</a:t>
            </a:r>
            <a:r>
              <a:rPr kumimoji="0" lang="fr-FR" altLang="fr-FR" sz="2400" b="0" i="0" u="none" strike="noStrike" cap="none" normalizeH="0" baseline="3000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ère </a:t>
            </a:r>
            <a:r>
              <a:rPr kumimoji="0" lang="fr-FR" altLang="fr-FR" sz="24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2400" b="0" i="0" u="none" strike="noStrike" cap="none" normalizeH="0" baseline="0" dirty="0" smtClean="0">
              <a:ln>
                <a:noFill/>
              </a:ln>
              <a:solidFill>
                <a:srgbClr val="0070C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0" name="Tableau 9"/>
          <p:cNvGraphicFramePr>
            <a:graphicFrameLocks noGrp="1"/>
          </p:cNvGraphicFramePr>
          <p:nvPr>
            <p:extLst>
              <p:ext uri="{D42A27DB-BD31-4B8C-83A1-F6EECF244321}">
                <p14:modId xmlns="" xmlns:p14="http://schemas.microsoft.com/office/powerpoint/2010/main" val="3235862974"/>
              </p:ext>
            </p:extLst>
          </p:nvPr>
        </p:nvGraphicFramePr>
        <p:xfrm>
          <a:off x="2308218" y="3621895"/>
          <a:ext cx="3954788" cy="1303265"/>
        </p:xfrm>
        <a:graphic>
          <a:graphicData uri="http://schemas.openxmlformats.org/drawingml/2006/table">
            <a:tbl>
              <a:tblPr firstRow="1" firstCol="1" bandRow="1">
                <a:tableStyleId>{5C22544A-7EE6-4342-B048-85BDC9FD1C3A}</a:tableStyleId>
              </a:tblPr>
              <a:tblGrid>
                <a:gridCol w="2588635">
                  <a:extLst>
                    <a:ext uri="{9D8B030D-6E8A-4147-A177-3AD203B41FA5}">
                      <a16:colId xmlns="" xmlns:a16="http://schemas.microsoft.com/office/drawing/2014/main" val="2743445175"/>
                    </a:ext>
                  </a:extLst>
                </a:gridCol>
                <a:gridCol w="1366153">
                  <a:extLst>
                    <a:ext uri="{9D8B030D-6E8A-4147-A177-3AD203B41FA5}">
                      <a16:colId xmlns="" xmlns:a16="http://schemas.microsoft.com/office/drawing/2014/main" val="2451210823"/>
                    </a:ext>
                  </a:extLst>
                </a:gridCol>
              </a:tblGrid>
              <a:tr h="667983">
                <a:tc gridSpan="2">
                  <a:txBody>
                    <a:bodyPr/>
                    <a:lstStyle/>
                    <a:p>
                      <a:pPr algn="ctr">
                        <a:lnSpc>
                          <a:spcPct val="107000"/>
                        </a:lnSpc>
                        <a:spcAft>
                          <a:spcPts val="0"/>
                        </a:spcAft>
                      </a:pPr>
                      <a:r>
                        <a:rPr lang="fr-FR" sz="2400" smtClean="0">
                          <a:effectLst/>
                        </a:rPr>
                        <a:t>EC3</a:t>
                      </a:r>
                      <a:r>
                        <a:rPr lang="fr-FR" sz="2400" dirty="0">
                          <a:effectLst/>
                        </a:rPr>
                        <a:t> : 2</a:t>
                      </a:r>
                      <a:r>
                        <a:rPr lang="fr-FR" sz="2400" baseline="30000" dirty="0">
                          <a:effectLst/>
                        </a:rPr>
                        <a:t>ème</a:t>
                      </a:r>
                      <a:r>
                        <a:rPr lang="fr-FR" sz="2400" dirty="0">
                          <a:effectLst/>
                        </a:rPr>
                        <a:t> trimestre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hMerge="1">
                  <a:txBody>
                    <a:bodyPr/>
                    <a:lstStyle/>
                    <a:p>
                      <a:endParaRPr lang="fr-FR"/>
                    </a:p>
                  </a:txBody>
                  <a:tcPr/>
                </a:tc>
                <a:extLst>
                  <a:ext uri="{0D108BD9-81ED-4DB2-BD59-A6C34878D82A}">
                    <a16:rowId xmlns="" xmlns:a16="http://schemas.microsoft.com/office/drawing/2014/main" val="1955185662"/>
                  </a:ext>
                </a:extLst>
              </a:tr>
              <a:tr h="635282">
                <a:tc>
                  <a:txBody>
                    <a:bodyPr/>
                    <a:lstStyle/>
                    <a:p>
                      <a:pPr algn="ctr">
                        <a:lnSpc>
                          <a:spcPct val="107000"/>
                        </a:lnSpc>
                        <a:spcAft>
                          <a:spcPts val="0"/>
                        </a:spcAft>
                      </a:pPr>
                      <a:r>
                        <a:rPr lang="fr-FR" sz="2400" dirty="0">
                          <a:effectLst/>
                        </a:rPr>
                        <a:t>Temps 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fr-FR" sz="2400" dirty="0">
                          <a:effectLst/>
                        </a:rPr>
                        <a:t>Temps 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 xmlns:a16="http://schemas.microsoft.com/office/drawing/2014/main" val="751069587"/>
                  </a:ext>
                </a:extLst>
              </a:tr>
            </a:tbl>
          </a:graphicData>
        </a:graphic>
      </p:graphicFrame>
      <p:sp>
        <p:nvSpPr>
          <p:cNvPr id="11" name="Rectangle 4"/>
          <p:cNvSpPr>
            <a:spLocks noChangeArrowheads="1"/>
          </p:cNvSpPr>
          <p:nvPr/>
        </p:nvSpPr>
        <p:spPr bwMode="auto">
          <a:xfrm>
            <a:off x="-48092" y="3519738"/>
            <a:ext cx="12602749"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20" name="Image 1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918" y="-72192"/>
            <a:ext cx="827178" cy="920381"/>
          </a:xfrm>
          <a:prstGeom prst="rect">
            <a:avLst/>
          </a:prstGeom>
        </p:spPr>
      </p:pic>
      <p:grpSp>
        <p:nvGrpSpPr>
          <p:cNvPr id="21" name="Group 8"/>
          <p:cNvGrpSpPr/>
          <p:nvPr/>
        </p:nvGrpSpPr>
        <p:grpSpPr>
          <a:xfrm>
            <a:off x="8417520" y="196920"/>
            <a:ext cx="525240" cy="171360"/>
            <a:chOff x="8417520" y="196920"/>
            <a:chExt cx="525240" cy="171360"/>
          </a:xfrm>
          <a:solidFill>
            <a:schemeClr val="accent1"/>
          </a:solidFill>
        </p:grpSpPr>
        <p:sp>
          <p:nvSpPr>
            <p:cNvPr id="22"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23"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25" name="Rectangle 3"/>
          <p:cNvSpPr>
            <a:spLocks noChangeArrowheads="1"/>
          </p:cNvSpPr>
          <p:nvPr/>
        </p:nvSpPr>
        <p:spPr bwMode="auto">
          <a:xfrm>
            <a:off x="2815569" y="2971933"/>
            <a:ext cx="3328558"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 classe de Terminale</a:t>
            </a:r>
            <a:r>
              <a:rPr kumimoji="0" lang="fr-FR" altLang="fr-FR" sz="2400" b="0" i="0" u="none" strike="noStrike" cap="none" normalizeH="0" baseline="3000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2400" b="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2400" b="0" i="0" u="none" strike="noStrike" cap="none" normalizeH="0" baseline="0" dirty="0" smtClean="0">
              <a:ln>
                <a:noFill/>
              </a:ln>
              <a:solidFill>
                <a:srgbClr val="0070C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19" name="ZoneTexte 18"/>
          <p:cNvSpPr txBox="1"/>
          <p:nvPr/>
        </p:nvSpPr>
        <p:spPr>
          <a:xfrm>
            <a:off x="8804520" y="837256"/>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17</a:t>
            </a:r>
            <a:endParaRPr lang="fr-FR" sz="1200" b="1" dirty="0">
              <a:solidFill>
                <a:srgbClr val="FF0000"/>
              </a:solidFill>
            </a:endParaRPr>
          </a:p>
        </p:txBody>
      </p:sp>
      <p:pic>
        <p:nvPicPr>
          <p:cNvPr id="2" name="Image 1"/>
          <p:cNvPicPr>
            <a:picLocks noChangeAspect="1"/>
          </p:cNvPicPr>
          <p:nvPr/>
        </p:nvPicPr>
        <p:blipFill>
          <a:blip r:embed="rId4"/>
          <a:stretch>
            <a:fillRect/>
          </a:stretch>
        </p:blipFill>
        <p:spPr>
          <a:xfrm>
            <a:off x="6947588" y="3909428"/>
            <a:ext cx="1749704" cy="871804"/>
          </a:xfrm>
          <a:prstGeom prst="rect">
            <a:avLst/>
          </a:prstGeom>
        </p:spPr>
      </p:pic>
      <p:pic>
        <p:nvPicPr>
          <p:cNvPr id="3" name="Image 2"/>
          <p:cNvPicPr>
            <a:picLocks noChangeAspect="1"/>
          </p:cNvPicPr>
          <p:nvPr/>
        </p:nvPicPr>
        <p:blipFill>
          <a:blip r:embed="rId5"/>
          <a:stretch>
            <a:fillRect/>
          </a:stretch>
        </p:blipFill>
        <p:spPr>
          <a:xfrm>
            <a:off x="5849379" y="57053"/>
            <a:ext cx="1450974" cy="1024217"/>
          </a:xfrm>
          <a:prstGeom prst="rect">
            <a:avLst/>
          </a:prstGeom>
        </p:spPr>
      </p:pic>
    </p:spTree>
    <p:extLst>
      <p:ext uri="{BB962C8B-B14F-4D97-AF65-F5344CB8AC3E}">
        <p14:creationId xmlns="" xmlns:p14="http://schemas.microsoft.com/office/powerpoint/2010/main" val="346956990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 name="Group 1"/>
          <p:cNvGrpSpPr/>
          <p:nvPr/>
        </p:nvGrpSpPr>
        <p:grpSpPr>
          <a:xfrm>
            <a:off x="7149600" y="4769280"/>
            <a:ext cx="1815120" cy="209880"/>
            <a:chOff x="7149600" y="4769280"/>
            <a:chExt cx="1815120" cy="209880"/>
          </a:xfrm>
        </p:grpSpPr>
        <p:sp>
          <p:nvSpPr>
            <p:cNvPr id="462"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63"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65"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grpSp>
        <p:nvGrpSpPr>
          <p:cNvPr id="469" name="Group 8"/>
          <p:cNvGrpSpPr/>
          <p:nvPr/>
        </p:nvGrpSpPr>
        <p:grpSpPr>
          <a:xfrm>
            <a:off x="8417520" y="196920"/>
            <a:ext cx="525240" cy="171360"/>
            <a:chOff x="8417520" y="196920"/>
            <a:chExt cx="525240" cy="171360"/>
          </a:xfrm>
        </p:grpSpPr>
        <p:sp>
          <p:nvSpPr>
            <p:cNvPr id="470" name="CustomShape 9"/>
            <p:cNvSpPr/>
            <p:nvPr/>
          </p:nvSpPr>
          <p:spPr>
            <a:xfrm rot="10800000">
              <a:off x="8860320" y="196920"/>
              <a:ext cx="82440" cy="171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471" name="CustomShape 10"/>
            <p:cNvSpPr/>
            <p:nvPr/>
          </p:nvSpPr>
          <p:spPr>
            <a:xfrm rot="10800000">
              <a:off x="8417520" y="196920"/>
              <a:ext cx="483840" cy="85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473"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a:solidFill>
                  <a:srgbClr val="0070C0"/>
                </a:solidFill>
                <a:latin typeface="Calibri"/>
              </a:rPr>
              <a:t>Les épreuves du Baccalauréat </a:t>
            </a:r>
          </a:p>
          <a:p>
            <a:r>
              <a:rPr lang="fr-FR" sz="2200" b="1" spc="-1">
                <a:solidFill>
                  <a:srgbClr val="0070C0"/>
                </a:solidFill>
                <a:latin typeface="Calibri"/>
              </a:rPr>
              <a:t>                    </a:t>
            </a:r>
            <a:r>
              <a:rPr lang="fr-FR" b="1" smtClean="0">
                <a:solidFill>
                  <a:srgbClr val="0070C0"/>
                </a:solidFill>
              </a:rPr>
              <a:t>Spé n°6 </a:t>
            </a:r>
            <a:r>
              <a:rPr lang="fr-FR" b="1">
                <a:solidFill>
                  <a:srgbClr val="0070C0"/>
                </a:solidFill>
              </a:rPr>
              <a:t>du </a:t>
            </a:r>
            <a:r>
              <a:rPr lang="fr-FR" b="1" smtClean="0">
                <a:solidFill>
                  <a:srgbClr val="0070C0"/>
                </a:solidFill>
              </a:rPr>
              <a:t>31 juillet 2020 </a:t>
            </a:r>
            <a:endParaRPr lang="en-US" b="1" spc="-1" dirty="0">
              <a:solidFill>
                <a:srgbClr val="0070C0"/>
              </a:solidFill>
            </a:endParaRPr>
          </a:p>
        </p:txBody>
      </p:sp>
      <p:sp>
        <p:nvSpPr>
          <p:cNvPr id="16"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endParaRPr lang="fr-FR" sz="1400" spc="-1" dirty="0">
              <a:solidFill>
                <a:srgbClr val="000000"/>
              </a:solidFill>
              <a:latin typeface="Times New Roman"/>
            </a:endParaRPr>
          </a:p>
          <a:p>
            <a:pPr algn="just"/>
            <a:endParaRPr lang="fr-FR" sz="1400" spc="-1" dirty="0">
              <a:solidFill>
                <a:srgbClr val="000000"/>
              </a:solidFill>
              <a:latin typeface="Times New Roman"/>
            </a:endParaRPr>
          </a:p>
        </p:txBody>
      </p:sp>
      <p:sp>
        <p:nvSpPr>
          <p:cNvPr id="3" name="Flèche droite 2"/>
          <p:cNvSpPr/>
          <p:nvPr/>
        </p:nvSpPr>
        <p:spPr>
          <a:xfrm>
            <a:off x="486540" y="1009412"/>
            <a:ext cx="8466480" cy="1957847"/>
          </a:xfrm>
          <a:prstGeom prst="rightArrow">
            <a:avLst>
              <a:gd name="adj1" fmla="val 50000"/>
              <a:gd name="adj2" fmla="val 37025"/>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4" name="Rectangle 3"/>
          <p:cNvSpPr/>
          <p:nvPr/>
        </p:nvSpPr>
        <p:spPr>
          <a:xfrm>
            <a:off x="1727014" y="1995327"/>
            <a:ext cx="911957" cy="422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dirty="0" smtClean="0"/>
              <a:t>Trim. 2</a:t>
            </a:r>
            <a:endParaRPr lang="fr-FR" dirty="0"/>
          </a:p>
        </p:txBody>
      </p:sp>
      <p:sp>
        <p:nvSpPr>
          <p:cNvPr id="18" name="Rectangle 17"/>
          <p:cNvSpPr/>
          <p:nvPr/>
        </p:nvSpPr>
        <p:spPr>
          <a:xfrm>
            <a:off x="542626" y="1996368"/>
            <a:ext cx="911957" cy="42229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dirty="0" smtClean="0"/>
              <a:t>Trim. 1</a:t>
            </a:r>
            <a:endParaRPr lang="fr-FR" dirty="0"/>
          </a:p>
        </p:txBody>
      </p:sp>
      <p:sp>
        <p:nvSpPr>
          <p:cNvPr id="19" name="Rectangle 18"/>
          <p:cNvSpPr/>
          <p:nvPr/>
        </p:nvSpPr>
        <p:spPr>
          <a:xfrm>
            <a:off x="2911402" y="1996368"/>
            <a:ext cx="911957" cy="422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dirty="0" smtClean="0"/>
              <a:t>Trim. 3</a:t>
            </a:r>
            <a:endParaRPr lang="fr-FR" dirty="0"/>
          </a:p>
        </p:txBody>
      </p:sp>
      <p:sp>
        <p:nvSpPr>
          <p:cNvPr id="20" name="Rectangle 19"/>
          <p:cNvSpPr/>
          <p:nvPr/>
        </p:nvSpPr>
        <p:spPr>
          <a:xfrm>
            <a:off x="4740841" y="1995327"/>
            <a:ext cx="911957" cy="42229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dirty="0" smtClean="0"/>
              <a:t>Trim. 1</a:t>
            </a:r>
            <a:endParaRPr lang="fr-FR" dirty="0"/>
          </a:p>
        </p:txBody>
      </p:sp>
      <p:sp>
        <p:nvSpPr>
          <p:cNvPr id="21" name="Rectangle 20"/>
          <p:cNvSpPr/>
          <p:nvPr/>
        </p:nvSpPr>
        <p:spPr>
          <a:xfrm>
            <a:off x="5925229" y="1995326"/>
            <a:ext cx="911957" cy="422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dirty="0" smtClean="0"/>
              <a:t>Trim. </a:t>
            </a:r>
            <a:r>
              <a:rPr lang="fr-FR" dirty="0"/>
              <a:t>2</a:t>
            </a:r>
          </a:p>
        </p:txBody>
      </p:sp>
      <p:sp>
        <p:nvSpPr>
          <p:cNvPr id="22" name="Rectangle 21"/>
          <p:cNvSpPr/>
          <p:nvPr/>
        </p:nvSpPr>
        <p:spPr>
          <a:xfrm>
            <a:off x="7109617" y="2006461"/>
            <a:ext cx="911957" cy="41115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dirty="0" smtClean="0"/>
              <a:t>Trim. 3</a:t>
            </a:r>
            <a:endParaRPr lang="fr-FR" dirty="0"/>
          </a:p>
        </p:txBody>
      </p:sp>
      <p:sp>
        <p:nvSpPr>
          <p:cNvPr id="5" name="ZoneTexte 4"/>
          <p:cNvSpPr txBox="1"/>
          <p:nvPr/>
        </p:nvSpPr>
        <p:spPr>
          <a:xfrm>
            <a:off x="542625" y="1572012"/>
            <a:ext cx="7572112" cy="346249"/>
          </a:xfrm>
          <a:prstGeom prst="rect">
            <a:avLst/>
          </a:prstGeom>
          <a:noFill/>
        </p:spPr>
        <p:txBody>
          <a:bodyPr wrap="square" lIns="68580" tIns="34290" rIns="68580" bIns="34290" rtlCol="0">
            <a:spAutoFit/>
          </a:bodyPr>
          <a:lstStyle/>
          <a:p>
            <a:pPr algn="ctr"/>
            <a:r>
              <a:rPr lang="fr-FR" b="1" dirty="0"/>
              <a:t>Classe de 1</a:t>
            </a:r>
            <a:r>
              <a:rPr lang="fr-FR" b="1" baseline="30000" dirty="0"/>
              <a:t>ère</a:t>
            </a:r>
            <a:r>
              <a:rPr lang="fr-FR" b="1" dirty="0"/>
              <a:t> 			    	         Classe de Terminale</a:t>
            </a:r>
          </a:p>
        </p:txBody>
      </p:sp>
      <p:sp>
        <p:nvSpPr>
          <p:cNvPr id="6" name="Légende encadrée 1 5"/>
          <p:cNvSpPr/>
          <p:nvPr/>
        </p:nvSpPr>
        <p:spPr>
          <a:xfrm>
            <a:off x="419762" y="2646327"/>
            <a:ext cx="2168450" cy="1293223"/>
          </a:xfrm>
          <a:prstGeom prst="borderCallout1">
            <a:avLst>
              <a:gd name="adj1" fmla="val 568"/>
              <a:gd name="adj2" fmla="val 98460"/>
              <a:gd name="adj3" fmla="val -11743"/>
              <a:gd name="adj4" fmla="val 97271"/>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b="1" dirty="0">
                <a:solidFill>
                  <a:schemeClr val="accent1">
                    <a:lumMod val="50000"/>
                  </a:schemeClr>
                </a:solidFill>
              </a:rPr>
              <a:t>ÉVALUATION </a:t>
            </a:r>
            <a:r>
              <a:rPr lang="fr-FR" b="1" dirty="0">
                <a:solidFill>
                  <a:srgbClr val="FF0000"/>
                </a:solidFill>
              </a:rPr>
              <a:t>1</a:t>
            </a:r>
          </a:p>
          <a:p>
            <a:r>
              <a:rPr lang="fr-FR" b="1" dirty="0">
                <a:solidFill>
                  <a:srgbClr val="FF0000"/>
                </a:solidFill>
              </a:rPr>
              <a:t>C</a:t>
            </a:r>
            <a:r>
              <a:rPr lang="fr-FR" b="1" dirty="0">
                <a:solidFill>
                  <a:schemeClr val="accent1">
                    <a:lumMod val="50000"/>
                  </a:schemeClr>
                </a:solidFill>
              </a:rPr>
              <a:t>ompréhension </a:t>
            </a:r>
            <a:r>
              <a:rPr lang="fr-FR" b="1">
                <a:solidFill>
                  <a:schemeClr val="accent1">
                    <a:lumMod val="50000"/>
                  </a:schemeClr>
                </a:solidFill>
              </a:rPr>
              <a:t>de </a:t>
            </a:r>
            <a:r>
              <a:rPr lang="fr-FR" b="1" smtClean="0">
                <a:solidFill>
                  <a:schemeClr val="accent1">
                    <a:lumMod val="50000"/>
                  </a:schemeClr>
                </a:solidFill>
              </a:rPr>
              <a:t>l’</a:t>
            </a:r>
            <a:r>
              <a:rPr lang="fr-FR" b="1" smtClean="0">
                <a:solidFill>
                  <a:srgbClr val="FF0000"/>
                </a:solidFill>
              </a:rPr>
              <a:t>O</a:t>
            </a:r>
            <a:r>
              <a:rPr lang="fr-FR" b="1" smtClean="0">
                <a:solidFill>
                  <a:schemeClr val="accent1">
                    <a:lumMod val="50000"/>
                  </a:schemeClr>
                </a:solidFill>
              </a:rPr>
              <a:t>ral</a:t>
            </a:r>
            <a:endParaRPr lang="fr-FR" b="1" dirty="0">
              <a:solidFill>
                <a:schemeClr val="accent1">
                  <a:lumMod val="50000"/>
                </a:schemeClr>
              </a:solidFill>
            </a:endParaRPr>
          </a:p>
        </p:txBody>
      </p:sp>
      <p:sp>
        <p:nvSpPr>
          <p:cNvPr id="25" name="Légende encadrée 1 24"/>
          <p:cNvSpPr/>
          <p:nvPr/>
        </p:nvSpPr>
        <p:spPr>
          <a:xfrm>
            <a:off x="2675694" y="2639937"/>
            <a:ext cx="2164530" cy="1293223"/>
          </a:xfrm>
          <a:prstGeom prst="borderCallout1">
            <a:avLst>
              <a:gd name="adj1" fmla="val 569"/>
              <a:gd name="adj2" fmla="val 40558"/>
              <a:gd name="adj3" fmla="val -11742"/>
              <a:gd name="adj4" fmla="val 40504"/>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b="1" dirty="0" smtClean="0">
                <a:solidFill>
                  <a:schemeClr val="accent1">
                    <a:lumMod val="50000"/>
                  </a:schemeClr>
                </a:solidFill>
              </a:rPr>
              <a:t>ÉVALUATION </a:t>
            </a:r>
            <a:r>
              <a:rPr lang="fr-FR" b="1" dirty="0">
                <a:solidFill>
                  <a:srgbClr val="FF0000"/>
                </a:solidFill>
              </a:rPr>
              <a:t>2</a:t>
            </a:r>
          </a:p>
          <a:p>
            <a:r>
              <a:rPr lang="fr-FR" b="1" dirty="0">
                <a:solidFill>
                  <a:srgbClr val="FF0000"/>
                </a:solidFill>
              </a:rPr>
              <a:t>C</a:t>
            </a:r>
            <a:r>
              <a:rPr lang="fr-FR" b="1" dirty="0">
                <a:solidFill>
                  <a:schemeClr val="accent1">
                    <a:lumMod val="50000"/>
                  </a:schemeClr>
                </a:solidFill>
              </a:rPr>
              <a:t>ompréhension de l’</a:t>
            </a:r>
            <a:r>
              <a:rPr lang="fr-FR" b="1" dirty="0">
                <a:solidFill>
                  <a:srgbClr val="FF0000"/>
                </a:solidFill>
              </a:rPr>
              <a:t>É</a:t>
            </a:r>
            <a:r>
              <a:rPr lang="fr-FR" b="1" dirty="0">
                <a:solidFill>
                  <a:schemeClr val="accent1">
                    <a:lumMod val="50000"/>
                  </a:schemeClr>
                </a:solidFill>
              </a:rPr>
              <a:t>crit</a:t>
            </a:r>
          </a:p>
          <a:p>
            <a:r>
              <a:rPr lang="fr-FR" b="1" dirty="0">
                <a:solidFill>
                  <a:srgbClr val="FF0000"/>
                </a:solidFill>
              </a:rPr>
              <a:t>E</a:t>
            </a:r>
            <a:r>
              <a:rPr lang="fr-FR" b="1" dirty="0">
                <a:solidFill>
                  <a:schemeClr val="accent1">
                    <a:lumMod val="50000"/>
                  </a:schemeClr>
                </a:solidFill>
              </a:rPr>
              <a:t>xpression</a:t>
            </a:r>
            <a:r>
              <a:rPr lang="fr-FR" b="1" dirty="0">
                <a:solidFill>
                  <a:srgbClr val="FF0000"/>
                </a:solidFill>
              </a:rPr>
              <a:t> </a:t>
            </a:r>
            <a:r>
              <a:rPr lang="fr-FR" b="1" dirty="0" smtClean="0">
                <a:solidFill>
                  <a:srgbClr val="FF0000"/>
                </a:solidFill>
              </a:rPr>
              <a:t>É</a:t>
            </a:r>
            <a:r>
              <a:rPr lang="fr-FR" b="1" dirty="0" smtClean="0">
                <a:solidFill>
                  <a:schemeClr val="accent1">
                    <a:lumMod val="50000"/>
                  </a:schemeClr>
                </a:solidFill>
              </a:rPr>
              <a:t>crite</a:t>
            </a:r>
            <a:endParaRPr lang="fr-FR" b="1" dirty="0">
              <a:solidFill>
                <a:schemeClr val="accent1">
                  <a:lumMod val="50000"/>
                </a:schemeClr>
              </a:solidFill>
            </a:endParaRPr>
          </a:p>
        </p:txBody>
      </p:sp>
      <p:sp>
        <p:nvSpPr>
          <p:cNvPr id="26" name="Légende encadrée 1 25"/>
          <p:cNvSpPr/>
          <p:nvPr/>
        </p:nvSpPr>
        <p:spPr>
          <a:xfrm>
            <a:off x="5196819" y="2657603"/>
            <a:ext cx="2869974" cy="2371461"/>
          </a:xfrm>
          <a:prstGeom prst="borderCallout1">
            <a:avLst>
              <a:gd name="adj1" fmla="val -426"/>
              <a:gd name="adj2" fmla="val 51777"/>
              <a:gd name="adj3" fmla="val -6163"/>
              <a:gd name="adj4" fmla="val 51721"/>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b="1" dirty="0">
                <a:solidFill>
                  <a:schemeClr val="accent1">
                    <a:lumMod val="50000"/>
                  </a:schemeClr>
                </a:solidFill>
              </a:rPr>
              <a:t>ÉVALUATION </a:t>
            </a:r>
            <a:r>
              <a:rPr lang="fr-FR" b="1" dirty="0">
                <a:solidFill>
                  <a:srgbClr val="FF0000"/>
                </a:solidFill>
              </a:rPr>
              <a:t>3</a:t>
            </a:r>
          </a:p>
          <a:p>
            <a:pPr algn="ctr"/>
            <a:r>
              <a:rPr lang="fr-FR" b="1" dirty="0">
                <a:solidFill>
                  <a:srgbClr val="FF0000"/>
                </a:solidFill>
              </a:rPr>
              <a:t>PARTIE 1</a:t>
            </a:r>
          </a:p>
          <a:p>
            <a:r>
              <a:rPr lang="fr-FR" b="1" dirty="0">
                <a:solidFill>
                  <a:srgbClr val="FF0000"/>
                </a:solidFill>
              </a:rPr>
              <a:t>C</a:t>
            </a:r>
            <a:r>
              <a:rPr lang="fr-FR" b="1" dirty="0">
                <a:solidFill>
                  <a:schemeClr val="accent1">
                    <a:lumMod val="50000"/>
                  </a:schemeClr>
                </a:solidFill>
              </a:rPr>
              <a:t>ompréhension de l’</a:t>
            </a:r>
            <a:r>
              <a:rPr lang="fr-FR" b="1" dirty="0">
                <a:solidFill>
                  <a:srgbClr val="FF0000"/>
                </a:solidFill>
              </a:rPr>
              <a:t>O</a:t>
            </a:r>
            <a:r>
              <a:rPr lang="fr-FR" b="1" dirty="0">
                <a:solidFill>
                  <a:schemeClr val="accent1">
                    <a:lumMod val="50000"/>
                  </a:schemeClr>
                </a:solidFill>
              </a:rPr>
              <a:t>ral</a:t>
            </a:r>
          </a:p>
          <a:p>
            <a:r>
              <a:rPr lang="fr-FR" b="1" dirty="0">
                <a:solidFill>
                  <a:srgbClr val="FF0000"/>
                </a:solidFill>
              </a:rPr>
              <a:t>C</a:t>
            </a:r>
            <a:r>
              <a:rPr lang="fr-FR" b="1" dirty="0">
                <a:solidFill>
                  <a:schemeClr val="accent1">
                    <a:lumMod val="50000"/>
                  </a:schemeClr>
                </a:solidFill>
              </a:rPr>
              <a:t>ompréhension de l’</a:t>
            </a:r>
            <a:r>
              <a:rPr lang="fr-FR" b="1" dirty="0">
                <a:solidFill>
                  <a:srgbClr val="FF0000"/>
                </a:solidFill>
              </a:rPr>
              <a:t>É</a:t>
            </a:r>
            <a:r>
              <a:rPr lang="fr-FR" b="1" dirty="0">
                <a:solidFill>
                  <a:schemeClr val="accent1">
                    <a:lumMod val="50000"/>
                  </a:schemeClr>
                </a:solidFill>
              </a:rPr>
              <a:t>crit</a:t>
            </a:r>
          </a:p>
          <a:p>
            <a:r>
              <a:rPr lang="fr-FR" b="1" dirty="0">
                <a:solidFill>
                  <a:srgbClr val="FF0000"/>
                </a:solidFill>
              </a:rPr>
              <a:t>E</a:t>
            </a:r>
            <a:r>
              <a:rPr lang="fr-FR" b="1" dirty="0">
                <a:solidFill>
                  <a:schemeClr val="accent1">
                    <a:lumMod val="50000"/>
                  </a:schemeClr>
                </a:solidFill>
              </a:rPr>
              <a:t>xpression</a:t>
            </a:r>
            <a:r>
              <a:rPr lang="fr-FR" b="1" dirty="0">
                <a:solidFill>
                  <a:srgbClr val="FF0000"/>
                </a:solidFill>
              </a:rPr>
              <a:t> É</a:t>
            </a:r>
            <a:r>
              <a:rPr lang="fr-FR" b="1" dirty="0">
                <a:solidFill>
                  <a:schemeClr val="accent1">
                    <a:lumMod val="50000"/>
                  </a:schemeClr>
                </a:solidFill>
              </a:rPr>
              <a:t>crite</a:t>
            </a:r>
          </a:p>
          <a:p>
            <a:pPr algn="ctr"/>
            <a:r>
              <a:rPr lang="fr-FR" b="1" dirty="0" smtClean="0">
                <a:solidFill>
                  <a:srgbClr val="FF0000"/>
                </a:solidFill>
              </a:rPr>
              <a:t>PARTIE </a:t>
            </a:r>
            <a:r>
              <a:rPr lang="fr-FR" b="1" dirty="0">
                <a:solidFill>
                  <a:srgbClr val="FF0000"/>
                </a:solidFill>
              </a:rPr>
              <a:t>2</a:t>
            </a:r>
          </a:p>
          <a:p>
            <a:r>
              <a:rPr lang="fr-FR" b="1" dirty="0">
                <a:solidFill>
                  <a:srgbClr val="FF0000"/>
                </a:solidFill>
              </a:rPr>
              <a:t>E</a:t>
            </a:r>
            <a:r>
              <a:rPr lang="fr-FR" b="1" dirty="0">
                <a:solidFill>
                  <a:schemeClr val="accent1">
                    <a:lumMod val="50000"/>
                  </a:schemeClr>
                </a:solidFill>
              </a:rPr>
              <a:t>xpression </a:t>
            </a:r>
            <a:r>
              <a:rPr lang="fr-FR" b="1" dirty="0">
                <a:solidFill>
                  <a:srgbClr val="FF0000"/>
                </a:solidFill>
              </a:rPr>
              <a:t>O</a:t>
            </a:r>
            <a:r>
              <a:rPr lang="fr-FR" b="1" dirty="0">
                <a:solidFill>
                  <a:schemeClr val="accent1">
                    <a:lumMod val="50000"/>
                  </a:schemeClr>
                </a:solidFill>
              </a:rPr>
              <a:t>rale + </a:t>
            </a:r>
            <a:r>
              <a:rPr lang="fr-FR" b="1" dirty="0" smtClean="0">
                <a:solidFill>
                  <a:srgbClr val="FF0000"/>
                </a:solidFill>
              </a:rPr>
              <a:t>I</a:t>
            </a:r>
            <a:r>
              <a:rPr lang="fr-FR" b="1" dirty="0" smtClean="0">
                <a:solidFill>
                  <a:schemeClr val="accent1">
                    <a:lumMod val="50000"/>
                  </a:schemeClr>
                </a:solidFill>
              </a:rPr>
              <a:t>nteraction</a:t>
            </a:r>
            <a:endParaRPr lang="fr-FR" b="1" dirty="0">
              <a:solidFill>
                <a:schemeClr val="accent1">
                  <a:lumMod val="50000"/>
                </a:schemeClr>
              </a:solidFill>
            </a:endParaRPr>
          </a:p>
        </p:txBody>
      </p:sp>
      <p:sp>
        <p:nvSpPr>
          <p:cNvPr id="8" name="Légende encadrée 1 7"/>
          <p:cNvSpPr/>
          <p:nvPr/>
        </p:nvSpPr>
        <p:spPr>
          <a:xfrm>
            <a:off x="914039" y="4241949"/>
            <a:ext cx="3720422" cy="748723"/>
          </a:xfrm>
          <a:prstGeom prst="borderCallout1">
            <a:avLst>
              <a:gd name="adj1" fmla="val 25000"/>
              <a:gd name="adj2" fmla="val 100256"/>
              <a:gd name="adj3" fmla="val 45145"/>
              <a:gd name="adj4" fmla="val 11513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b="1" dirty="0">
                <a:solidFill>
                  <a:srgbClr val="FF0000"/>
                </a:solidFill>
              </a:rPr>
              <a:t>ETLV </a:t>
            </a:r>
            <a:r>
              <a:rPr lang="fr-FR" b="1" dirty="0">
                <a:solidFill>
                  <a:schemeClr val="accent1">
                    <a:lumMod val="50000"/>
                  </a:schemeClr>
                </a:solidFill>
              </a:rPr>
              <a:t>: </a:t>
            </a:r>
            <a:r>
              <a:rPr lang="fr-FR" dirty="0" smtClean="0">
                <a:solidFill>
                  <a:schemeClr val="accent1">
                    <a:lumMod val="50000"/>
                  </a:schemeClr>
                </a:solidFill>
              </a:rPr>
              <a:t>se </a:t>
            </a:r>
            <a:r>
              <a:rPr lang="fr-FR" dirty="0">
                <a:solidFill>
                  <a:schemeClr val="accent1">
                    <a:lumMod val="50000"/>
                  </a:schemeClr>
                </a:solidFill>
              </a:rPr>
              <a:t>substitue </a:t>
            </a:r>
            <a:r>
              <a:rPr lang="fr-FR" dirty="0" smtClean="0">
                <a:solidFill>
                  <a:schemeClr val="accent1">
                    <a:lumMod val="50000"/>
                  </a:schemeClr>
                </a:solidFill>
              </a:rPr>
              <a:t>à la partie 2 de l’évaluation 3 </a:t>
            </a:r>
            <a:r>
              <a:rPr lang="fr-FR" dirty="0">
                <a:solidFill>
                  <a:schemeClr val="accent1">
                    <a:lumMod val="50000"/>
                  </a:schemeClr>
                </a:solidFill>
              </a:rPr>
              <a:t>de la LVA du </a:t>
            </a:r>
            <a:r>
              <a:rPr lang="fr-FR" dirty="0" smtClean="0">
                <a:solidFill>
                  <a:schemeClr val="accent1">
                    <a:lumMod val="50000"/>
                  </a:schemeClr>
                </a:solidFill>
              </a:rPr>
              <a:t>candidat</a:t>
            </a:r>
          </a:p>
        </p:txBody>
      </p:sp>
      <p:pic>
        <p:nvPicPr>
          <p:cNvPr id="28" name="Image 2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pic>
        <p:nvPicPr>
          <p:cNvPr id="29" name="Image 28" descr="https://cache.media.education.gouv.fr/image/Bulletin_officiel/20/8/Entete_BO_375172_457208.png">
            <a:hlinkClick r:id="rId4"/>
          </p:cNvPr>
          <p:cNvPicPr/>
          <p:nvPr/>
        </p:nvPicPr>
        <p:blipFill>
          <a:blip r:embed="rId5" cstate="print">
            <a:duotone>
              <a:prstClr val="black"/>
              <a:schemeClr val="accent5">
                <a:tint val="45000"/>
                <a:satMod val="400000"/>
              </a:schemeClr>
            </a:duotone>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914038" y="467820"/>
            <a:ext cx="1081088" cy="395288"/>
          </a:xfrm>
          <a:prstGeom prst="rect">
            <a:avLst/>
          </a:prstGeom>
          <a:noFill/>
          <a:ln>
            <a:noFill/>
          </a:ln>
        </p:spPr>
      </p:pic>
      <p:sp>
        <p:nvSpPr>
          <p:cNvPr id="27" name="ZoneTexte 26"/>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18</a:t>
            </a:r>
            <a:endParaRPr lang="fr-FR" sz="1200" b="1" dirty="0">
              <a:solidFill>
                <a:srgbClr val="FF0000"/>
              </a:solidFill>
            </a:endParaRPr>
          </a:p>
        </p:txBody>
      </p:sp>
      <p:pic>
        <p:nvPicPr>
          <p:cNvPr id="2" name="Image 1"/>
          <p:cNvPicPr>
            <a:picLocks noChangeAspect="1"/>
          </p:cNvPicPr>
          <p:nvPr/>
        </p:nvPicPr>
        <p:blipFill>
          <a:blip r:embed="rId7"/>
          <a:stretch>
            <a:fillRect/>
          </a:stretch>
        </p:blipFill>
        <p:spPr>
          <a:xfrm>
            <a:off x="2285999" y="922111"/>
            <a:ext cx="1390773" cy="981722"/>
          </a:xfrm>
          <a:prstGeom prst="rect">
            <a:avLst/>
          </a:prstGeom>
        </p:spPr>
      </p:pic>
    </p:spTree>
    <p:extLst>
      <p:ext uri="{BB962C8B-B14F-4D97-AF65-F5344CB8AC3E}">
        <p14:creationId xmlns="" xmlns:p14="http://schemas.microsoft.com/office/powerpoint/2010/main" val="256690749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1"/>
          <p:cNvGrpSpPr/>
          <p:nvPr/>
        </p:nvGrpSpPr>
        <p:grpSpPr>
          <a:xfrm>
            <a:off x="7149600" y="4769280"/>
            <a:ext cx="1815120" cy="209880"/>
            <a:chOff x="7149600" y="4769280"/>
            <a:chExt cx="1815120" cy="209880"/>
          </a:xfrm>
        </p:grpSpPr>
        <p:sp>
          <p:nvSpPr>
            <p:cNvPr id="62"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63"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65"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66"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67"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5840">
              <a:lnSpc>
                <a:spcPct val="100000"/>
              </a:lnSpc>
            </a:pPr>
            <a:r>
              <a:rPr lang="fr-FR" sz="1800" b="1" strike="noStrike" spc="-1" dirty="0" smtClean="0">
                <a:latin typeface="Calibri"/>
              </a:rPr>
              <a:t>Organisation générale des enseignements de langues vivantes</a:t>
            </a:r>
            <a:endParaRPr lang="fr-FR" sz="1800" b="0" strike="noStrike" spc="-1" dirty="0" smtClean="0">
              <a:latin typeface="Arial"/>
            </a:endParaRPr>
          </a:p>
          <a:p>
            <a:pPr marL="105840">
              <a:lnSpc>
                <a:spcPct val="100000"/>
              </a:lnSpc>
            </a:pPr>
            <a:endParaRPr lang="fr-FR" sz="1800" b="0" strike="noStrike" spc="-1" dirty="0" smtClean="0">
              <a:latin typeface="Arial"/>
            </a:endParaRPr>
          </a:p>
          <a:p>
            <a:pPr marL="391680" indent="-285480">
              <a:lnSpc>
                <a:spcPct val="100000"/>
              </a:lnSpc>
              <a:buClr>
                <a:srgbClr val="000000"/>
              </a:buClr>
              <a:buFont typeface="Wingdings" charset="2"/>
              <a:buChar char=""/>
            </a:pPr>
            <a:r>
              <a:rPr lang="fr-FR" sz="1800" b="0" strike="noStrike" spc="-1" dirty="0" smtClean="0">
                <a:latin typeface="Calibri"/>
              </a:rPr>
              <a:t>Les LV font partie du tronc commun : LVA, LVB - Horaires globalisés :</a:t>
            </a:r>
            <a:endParaRPr lang="fr-FR" sz="1800" b="0" strike="noStrike" spc="-1" dirty="0" smtClean="0">
              <a:latin typeface="Arial"/>
            </a:endParaRPr>
          </a:p>
          <a:p>
            <a:pPr marL="105840">
              <a:lnSpc>
                <a:spcPct val="100000"/>
              </a:lnSpc>
            </a:pPr>
            <a:r>
              <a:rPr lang="fr-FR" sz="1800" b="0" strike="noStrike" spc="-1" dirty="0" smtClean="0">
                <a:latin typeface="Calibri"/>
              </a:rPr>
              <a:t>	- Seconde : 5h30.</a:t>
            </a:r>
            <a:endParaRPr lang="fr-FR" sz="1800" b="0" strike="noStrike" spc="-1" dirty="0" smtClean="0">
              <a:latin typeface="Arial"/>
            </a:endParaRPr>
          </a:p>
          <a:p>
            <a:pPr marL="105840">
              <a:lnSpc>
                <a:spcPct val="100000"/>
              </a:lnSpc>
            </a:pPr>
            <a:r>
              <a:rPr lang="fr-FR" sz="1800" b="0" strike="noStrike" spc="-1" dirty="0" smtClean="0">
                <a:latin typeface="Calibri"/>
              </a:rPr>
              <a:t>	- Première :   séries générales 4h30.</a:t>
            </a:r>
            <a:endParaRPr lang="fr-FR" sz="1800" b="0" strike="noStrike" spc="-1" dirty="0" smtClean="0">
              <a:latin typeface="Arial"/>
            </a:endParaRPr>
          </a:p>
          <a:p>
            <a:pPr marL="105840">
              <a:lnSpc>
                <a:spcPct val="100000"/>
              </a:lnSpc>
            </a:pPr>
            <a:r>
              <a:rPr lang="fr-FR" sz="1800" b="0" strike="noStrike" spc="-1" dirty="0" smtClean="0">
                <a:latin typeface="Calibri"/>
              </a:rPr>
              <a:t>		</a:t>
            </a:r>
            <a:r>
              <a:rPr lang="fr-FR" spc="-1" dirty="0" smtClean="0">
                <a:latin typeface="Calibri"/>
              </a:rPr>
              <a:t>     </a:t>
            </a:r>
            <a:r>
              <a:rPr lang="fr-FR" sz="1800" b="0" strike="noStrike" spc="-1" dirty="0" smtClean="0">
                <a:latin typeface="Calibri"/>
              </a:rPr>
              <a:t>séries technologiques 4h (dont 1h ETLV).</a:t>
            </a:r>
            <a:endParaRPr lang="fr-FR" sz="1800" b="0" strike="noStrike" spc="-1" dirty="0" smtClean="0">
              <a:latin typeface="Arial"/>
            </a:endParaRPr>
          </a:p>
          <a:p>
            <a:pPr marL="105840">
              <a:lnSpc>
                <a:spcPct val="100000"/>
              </a:lnSpc>
            </a:pPr>
            <a:r>
              <a:rPr lang="fr-FR" sz="1800" b="0" strike="noStrike" spc="-1" dirty="0" smtClean="0">
                <a:latin typeface="Calibri"/>
              </a:rPr>
              <a:t>	- Terminale :  séries générales 4h.</a:t>
            </a:r>
            <a:endParaRPr lang="fr-FR" sz="1800" b="0" strike="noStrike" spc="-1" dirty="0" smtClean="0">
              <a:latin typeface="Arial"/>
            </a:endParaRPr>
          </a:p>
          <a:p>
            <a:pPr marL="105840">
              <a:lnSpc>
                <a:spcPct val="100000"/>
              </a:lnSpc>
            </a:pPr>
            <a:r>
              <a:rPr lang="fr-FR" sz="1800" b="0" strike="noStrike" spc="-1" dirty="0" smtClean="0">
                <a:latin typeface="Calibri"/>
              </a:rPr>
              <a:t>		</a:t>
            </a:r>
            <a:r>
              <a:rPr lang="fr-FR" spc="-1" dirty="0" smtClean="0">
                <a:latin typeface="Calibri"/>
              </a:rPr>
              <a:t>     </a:t>
            </a:r>
            <a:r>
              <a:rPr lang="fr-FR" sz="1800" b="0" strike="noStrike" spc="-1" dirty="0" smtClean="0">
                <a:latin typeface="Calibri"/>
              </a:rPr>
              <a:t>séries technologiques 4h (dont 1h ETLV).</a:t>
            </a:r>
            <a:endParaRPr lang="fr-FR" sz="1800" b="0" strike="noStrike" spc="-1" dirty="0" smtClean="0">
              <a:latin typeface="Arial"/>
            </a:endParaRPr>
          </a:p>
          <a:p>
            <a:pPr marL="105840">
              <a:lnSpc>
                <a:spcPct val="100000"/>
              </a:lnSpc>
            </a:pPr>
            <a:endParaRPr lang="fr-FR" sz="1800" b="0" strike="noStrike" spc="-1" dirty="0" smtClean="0">
              <a:latin typeface="Arial"/>
            </a:endParaRPr>
          </a:p>
          <a:p>
            <a:pPr marL="391680" indent="-285480">
              <a:lnSpc>
                <a:spcPct val="100000"/>
              </a:lnSpc>
              <a:buClr>
                <a:srgbClr val="000000"/>
              </a:buClr>
              <a:buFont typeface="Wingdings" charset="2"/>
              <a:buChar char=""/>
            </a:pPr>
            <a:r>
              <a:rPr lang="fr-FR" sz="1800" b="0" strike="noStrike" spc="-1" dirty="0" smtClean="0">
                <a:latin typeface="Calibri"/>
              </a:rPr>
              <a:t>Un enseignement optionnel : la LVC - 3h par semaine.</a:t>
            </a:r>
            <a:endParaRPr lang="fr-FR" sz="1800" b="0" strike="noStrike" spc="-1" dirty="0" smtClean="0">
              <a:latin typeface="Arial"/>
            </a:endParaRPr>
          </a:p>
          <a:p>
            <a:pPr marL="105840">
              <a:lnSpc>
                <a:spcPct val="100000"/>
              </a:lnSpc>
            </a:pPr>
            <a:endParaRPr lang="fr-FR" sz="1800" b="0" strike="noStrike" spc="-1" dirty="0" smtClean="0">
              <a:latin typeface="Arial"/>
            </a:endParaRPr>
          </a:p>
          <a:p>
            <a:pPr marL="391680" indent="-285480">
              <a:lnSpc>
                <a:spcPct val="100000"/>
              </a:lnSpc>
              <a:buClr>
                <a:srgbClr val="000000"/>
              </a:buClr>
              <a:buFont typeface="Wingdings" charset="2"/>
              <a:buChar char=""/>
            </a:pPr>
            <a:r>
              <a:rPr lang="fr-FR" sz="1800" b="0" strike="noStrike" spc="-1" dirty="0" smtClean="0">
                <a:latin typeface="Calibri"/>
              </a:rPr>
              <a:t>Un enseignement de spécialité : LLCE.</a:t>
            </a:r>
            <a:endParaRPr lang="fr-FR" sz="1800" b="0" strike="noStrike" spc="-1" dirty="0" smtClean="0">
              <a:latin typeface="Arial"/>
            </a:endParaRPr>
          </a:p>
          <a:p>
            <a:pPr marL="105840">
              <a:lnSpc>
                <a:spcPct val="100000"/>
              </a:lnSpc>
            </a:pPr>
            <a:r>
              <a:rPr lang="fr-FR" sz="1800" b="0" strike="noStrike" spc="-1" dirty="0" smtClean="0">
                <a:latin typeface="Calibri"/>
              </a:rPr>
              <a:t>	- Première: 4h.</a:t>
            </a:r>
            <a:endParaRPr lang="fr-FR" sz="1800" b="0" strike="noStrike" spc="-1" dirty="0" smtClean="0">
              <a:latin typeface="Arial"/>
            </a:endParaRPr>
          </a:p>
          <a:p>
            <a:pPr marL="105840">
              <a:lnSpc>
                <a:spcPct val="100000"/>
              </a:lnSpc>
            </a:pPr>
            <a:r>
              <a:rPr lang="fr-FR" sz="1800" b="0" strike="noStrike" spc="-1" dirty="0" smtClean="0">
                <a:latin typeface="Calibri"/>
              </a:rPr>
              <a:t>	- Terminale: 6h.</a:t>
            </a:r>
            <a:endParaRPr lang="fr-FR" sz="1800" b="0" strike="noStrike" spc="-1" dirty="0">
              <a:latin typeface="Arial"/>
            </a:endParaRPr>
          </a:p>
        </p:txBody>
      </p:sp>
      <p:grpSp>
        <p:nvGrpSpPr>
          <p:cNvPr id="69" name="Group 8"/>
          <p:cNvGrpSpPr/>
          <p:nvPr/>
        </p:nvGrpSpPr>
        <p:grpSpPr>
          <a:xfrm>
            <a:off x="8417520" y="196920"/>
            <a:ext cx="525240" cy="171360"/>
            <a:chOff x="8417520" y="196920"/>
            <a:chExt cx="525240" cy="171360"/>
          </a:xfrm>
          <a:solidFill>
            <a:schemeClr val="accent1"/>
          </a:solidFill>
        </p:grpSpPr>
        <p:sp>
          <p:nvSpPr>
            <p:cNvPr id="70"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71"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73" name="CustomShape 11"/>
          <p:cNvSpPr/>
          <p:nvPr/>
        </p:nvSpPr>
        <p:spPr>
          <a:xfrm>
            <a:off x="1536480" y="61920"/>
            <a:ext cx="648828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spc="-1">
                <a:solidFill>
                  <a:srgbClr val="0070C0"/>
                </a:solidFill>
                <a:latin typeface="Calibri"/>
              </a:rPr>
              <a:t>LES LANGUES VIVANTES DANS LA REFORME DU LYCEE</a:t>
            </a:r>
            <a:endParaRPr lang="en-US" sz="2800" b="0" strike="noStrike" spc="-1">
              <a:solidFill>
                <a:srgbClr val="0070C0"/>
              </a:solidFill>
              <a:latin typeface="Arial"/>
            </a:endParaRPr>
          </a:p>
        </p:txBody>
      </p:sp>
      <p:pic>
        <p:nvPicPr>
          <p:cNvPr id="2" name="Imag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sp>
        <p:nvSpPr>
          <p:cNvPr id="3" name="ZoneTexte 2"/>
          <p:cNvSpPr txBox="1"/>
          <p:nvPr/>
        </p:nvSpPr>
        <p:spPr>
          <a:xfrm>
            <a:off x="8804520" y="920381"/>
            <a:ext cx="339120" cy="369332"/>
          </a:xfrm>
          <a:prstGeom prst="rect">
            <a:avLst/>
          </a:prstGeom>
          <a:noFill/>
          <a:ln>
            <a:solidFill>
              <a:srgbClr val="FF0000"/>
            </a:solidFill>
          </a:ln>
        </p:spPr>
        <p:txBody>
          <a:bodyPr wrap="square" rtlCol="0">
            <a:spAutoFit/>
          </a:bodyPr>
          <a:lstStyle/>
          <a:p>
            <a:r>
              <a:rPr lang="fr-FR" b="1" dirty="0" smtClean="0">
                <a:solidFill>
                  <a:srgbClr val="FF0000"/>
                </a:solidFill>
              </a:rPr>
              <a:t>1</a:t>
            </a:r>
            <a:endParaRPr lang="fr-FR" b="1" dirty="0">
              <a:solidFill>
                <a:srgbClr val="FF0000"/>
              </a:solidFill>
            </a:endParaRPr>
          </a:p>
        </p:txBody>
      </p:sp>
      <p:pic>
        <p:nvPicPr>
          <p:cNvPr id="4" name="Image 3"/>
          <p:cNvPicPr>
            <a:picLocks noChangeAspect="1"/>
          </p:cNvPicPr>
          <p:nvPr/>
        </p:nvPicPr>
        <p:blipFill>
          <a:blip r:embed="rId4" cstate="print"/>
          <a:stretch>
            <a:fillRect/>
          </a:stretch>
        </p:blipFill>
        <p:spPr>
          <a:xfrm>
            <a:off x="7055180" y="3863687"/>
            <a:ext cx="1749340" cy="87467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67">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6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6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6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67">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67">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67">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 name="Group 1"/>
          <p:cNvGrpSpPr/>
          <p:nvPr/>
        </p:nvGrpSpPr>
        <p:grpSpPr>
          <a:xfrm>
            <a:off x="7149600" y="4769280"/>
            <a:ext cx="1815120" cy="209880"/>
            <a:chOff x="7149600" y="4769280"/>
            <a:chExt cx="1815120" cy="209880"/>
          </a:xfrm>
        </p:grpSpPr>
        <p:sp>
          <p:nvSpPr>
            <p:cNvPr id="462"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63"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65"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grpSp>
        <p:nvGrpSpPr>
          <p:cNvPr id="469" name="Group 8"/>
          <p:cNvGrpSpPr/>
          <p:nvPr/>
        </p:nvGrpSpPr>
        <p:grpSpPr>
          <a:xfrm>
            <a:off x="8417520" y="196920"/>
            <a:ext cx="525240" cy="171360"/>
            <a:chOff x="8417520" y="196920"/>
            <a:chExt cx="525240" cy="171360"/>
          </a:xfrm>
        </p:grpSpPr>
        <p:sp>
          <p:nvSpPr>
            <p:cNvPr id="470" name="CustomShape 9"/>
            <p:cNvSpPr/>
            <p:nvPr/>
          </p:nvSpPr>
          <p:spPr>
            <a:xfrm rot="10800000">
              <a:off x="8860320" y="196920"/>
              <a:ext cx="82440" cy="171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471" name="CustomShape 10"/>
            <p:cNvSpPr/>
            <p:nvPr/>
          </p:nvSpPr>
          <p:spPr>
            <a:xfrm rot="10800000">
              <a:off x="8417520" y="196920"/>
              <a:ext cx="483840" cy="85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473"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a:solidFill>
                  <a:srgbClr val="0070C0"/>
                </a:solidFill>
                <a:latin typeface="Calibri"/>
              </a:rPr>
              <a:t>Les épreuves du Baccalauréat </a:t>
            </a:r>
          </a:p>
          <a:p>
            <a:r>
              <a:rPr lang="fr-FR" sz="2200" b="1" spc="-1">
                <a:solidFill>
                  <a:srgbClr val="0070C0"/>
                </a:solidFill>
                <a:latin typeface="Calibri"/>
              </a:rPr>
              <a:t> </a:t>
            </a:r>
            <a:r>
              <a:rPr lang="fr-FR" sz="2200" b="1" spc="-1" smtClean="0">
                <a:solidFill>
                  <a:srgbClr val="0070C0"/>
                </a:solidFill>
                <a:latin typeface="Calibri"/>
              </a:rPr>
              <a:t>                   </a:t>
            </a:r>
            <a:r>
              <a:rPr lang="fr-FR" b="1" smtClean="0">
                <a:solidFill>
                  <a:srgbClr val="0070C0"/>
                </a:solidFill>
              </a:rPr>
              <a:t> Spé n°6 du 31 juillet 2020 </a:t>
            </a:r>
            <a:endParaRPr lang="en-US" b="1" spc="-1" dirty="0">
              <a:solidFill>
                <a:srgbClr val="0070C0"/>
              </a:solidFill>
            </a:endParaRPr>
          </a:p>
        </p:txBody>
      </p:sp>
      <p:sp>
        <p:nvSpPr>
          <p:cNvPr id="16"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endParaRPr lang="fr-FR" sz="1400" spc="-1" dirty="0">
              <a:solidFill>
                <a:srgbClr val="000000"/>
              </a:solidFill>
              <a:latin typeface="Times New Roman"/>
            </a:endParaRPr>
          </a:p>
          <a:p>
            <a:pPr algn="just"/>
            <a:endParaRPr lang="fr-FR" sz="1400" spc="-1" dirty="0">
              <a:solidFill>
                <a:srgbClr val="000000"/>
              </a:solidFill>
              <a:latin typeface="Times New Roman"/>
            </a:endParaRPr>
          </a:p>
        </p:txBody>
      </p:sp>
      <p:sp>
        <p:nvSpPr>
          <p:cNvPr id="27" name="Légende encadrée 1 26"/>
          <p:cNvSpPr/>
          <p:nvPr/>
        </p:nvSpPr>
        <p:spPr>
          <a:xfrm>
            <a:off x="170180" y="1059449"/>
            <a:ext cx="2446020" cy="1558118"/>
          </a:xfrm>
          <a:prstGeom prst="borderCallout1">
            <a:avLst>
              <a:gd name="adj1" fmla="val 568"/>
              <a:gd name="adj2" fmla="val 98460"/>
              <a:gd name="adj3" fmla="val 2535"/>
              <a:gd name="adj4" fmla="val 9953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b="1" dirty="0">
                <a:solidFill>
                  <a:schemeClr val="accent1">
                    <a:lumMod val="50000"/>
                  </a:schemeClr>
                </a:solidFill>
              </a:rPr>
              <a:t>ÉVALUATION </a:t>
            </a:r>
            <a:r>
              <a:rPr lang="fr-FR" b="1" dirty="0">
                <a:solidFill>
                  <a:srgbClr val="FF0000"/>
                </a:solidFill>
              </a:rPr>
              <a:t>1</a:t>
            </a:r>
          </a:p>
          <a:p>
            <a:r>
              <a:rPr lang="fr-FR" sz="1500" b="1" dirty="0">
                <a:solidFill>
                  <a:srgbClr val="FF0000"/>
                </a:solidFill>
              </a:rPr>
              <a:t>C</a:t>
            </a:r>
            <a:r>
              <a:rPr lang="fr-FR" sz="1500" b="1" dirty="0">
                <a:solidFill>
                  <a:schemeClr val="accent1">
                    <a:lumMod val="50000"/>
                  </a:schemeClr>
                </a:solidFill>
              </a:rPr>
              <a:t>ompréhension de l’</a:t>
            </a:r>
            <a:r>
              <a:rPr lang="fr-FR" sz="1500" b="1" dirty="0">
                <a:solidFill>
                  <a:srgbClr val="FF0000"/>
                </a:solidFill>
              </a:rPr>
              <a:t>O</a:t>
            </a:r>
            <a:r>
              <a:rPr lang="fr-FR" sz="1500" b="1" dirty="0">
                <a:solidFill>
                  <a:schemeClr val="accent1">
                    <a:lumMod val="50000"/>
                  </a:schemeClr>
                </a:solidFill>
              </a:rPr>
              <a:t>ral</a:t>
            </a:r>
          </a:p>
          <a:p>
            <a:r>
              <a:rPr lang="fr-FR" sz="1500" b="1" dirty="0" smtClean="0">
                <a:solidFill>
                  <a:schemeClr val="accent1">
                    <a:lumMod val="50000"/>
                  </a:schemeClr>
                </a:solidFill>
              </a:rPr>
              <a:t>Durée </a:t>
            </a:r>
            <a:r>
              <a:rPr lang="fr-FR" sz="1500" b="1" dirty="0">
                <a:solidFill>
                  <a:schemeClr val="accent1">
                    <a:lumMod val="50000"/>
                  </a:schemeClr>
                </a:solidFill>
              </a:rPr>
              <a:t>: </a:t>
            </a:r>
            <a:r>
              <a:rPr lang="fr-FR" sz="1500" b="1" dirty="0" smtClean="0">
                <a:solidFill>
                  <a:srgbClr val="FF0000"/>
                </a:solidFill>
              </a:rPr>
              <a:t>20 minutes </a:t>
            </a:r>
            <a:r>
              <a:rPr lang="fr-FR" sz="1500" b="1" u="sng" dirty="0" smtClean="0">
                <a:solidFill>
                  <a:schemeClr val="accent1">
                    <a:lumMod val="50000"/>
                  </a:schemeClr>
                </a:solidFill>
              </a:rPr>
              <a:t>hors temps d’écoute</a:t>
            </a:r>
            <a:endParaRPr lang="fr-FR" sz="1500" b="1" u="sng" dirty="0">
              <a:solidFill>
                <a:schemeClr val="accent1">
                  <a:lumMod val="50000"/>
                </a:schemeClr>
              </a:solidFill>
            </a:endParaRPr>
          </a:p>
        </p:txBody>
      </p:sp>
      <p:sp>
        <p:nvSpPr>
          <p:cNvPr id="2" name="Rectangle 1"/>
          <p:cNvSpPr/>
          <p:nvPr/>
        </p:nvSpPr>
        <p:spPr>
          <a:xfrm>
            <a:off x="2755900" y="1034048"/>
            <a:ext cx="6083900" cy="3116238"/>
          </a:xfrm>
          <a:prstGeom prst="rect">
            <a:avLst/>
          </a:prstGeom>
        </p:spPr>
        <p:txBody>
          <a:bodyPr wrap="square" lIns="68580" tIns="34290" rIns="68580" bIns="34290">
            <a:spAutoFit/>
          </a:bodyPr>
          <a:lstStyle/>
          <a:p>
            <a:pPr marL="257175" indent="-257175">
              <a:buFont typeface="Arial" panose="020B0604020202020204" pitchFamily="34" charset="0"/>
              <a:buChar char="•"/>
            </a:pPr>
            <a:r>
              <a:rPr lang="fr-FR" b="1" dirty="0">
                <a:solidFill>
                  <a:srgbClr val="FF0000"/>
                </a:solidFill>
              </a:rPr>
              <a:t>Niveau attendu :   </a:t>
            </a:r>
            <a:r>
              <a:rPr lang="fr-FR" b="1" dirty="0">
                <a:solidFill>
                  <a:schemeClr val="accent1">
                    <a:lumMod val="50000"/>
                  </a:schemeClr>
                </a:solidFill>
              </a:rPr>
              <a:t>LVA → B1   /   LVB → A2-B1</a:t>
            </a:r>
          </a:p>
          <a:p>
            <a:pPr marL="257175" indent="-257175" algn="ctr">
              <a:buFont typeface="Arial" panose="020B0604020202020204" pitchFamily="34" charset="0"/>
              <a:buChar char="•"/>
            </a:pPr>
            <a:endParaRPr lang="fr-FR" b="1" dirty="0">
              <a:solidFill>
                <a:schemeClr val="accent1">
                  <a:lumMod val="50000"/>
                </a:schemeClr>
              </a:solidFill>
            </a:endParaRPr>
          </a:p>
          <a:p>
            <a:pPr marL="257175" indent="-257175" algn="just">
              <a:buFont typeface="Arial" panose="020B0604020202020204" pitchFamily="34" charset="0"/>
              <a:buChar char="•"/>
            </a:pPr>
            <a:r>
              <a:rPr lang="fr-FR" b="1" dirty="0">
                <a:solidFill>
                  <a:srgbClr val="FF0000"/>
                </a:solidFill>
              </a:rPr>
              <a:t>C.O</a:t>
            </a:r>
            <a:r>
              <a:rPr lang="fr-FR" b="1">
                <a:solidFill>
                  <a:srgbClr val="FF0000"/>
                </a:solidFill>
              </a:rPr>
              <a:t>. </a:t>
            </a:r>
            <a:r>
              <a:rPr lang="fr-FR" b="1" smtClean="0">
                <a:solidFill>
                  <a:srgbClr val="FF0000"/>
                </a:solidFill>
              </a:rPr>
              <a:t>/ 20 points</a:t>
            </a:r>
            <a:endParaRPr lang="fr-FR" b="1" dirty="0">
              <a:solidFill>
                <a:schemeClr val="accent1">
                  <a:lumMod val="50000"/>
                </a:schemeClr>
              </a:solidFill>
            </a:endParaRPr>
          </a:p>
          <a:p>
            <a:pPr marL="257175" indent="-257175" algn="just">
              <a:buFont typeface="Wingdings" panose="05000000000000000000" pitchFamily="2" charset="2"/>
              <a:buChar char="Ø"/>
            </a:pPr>
            <a:r>
              <a:rPr lang="fr-FR" dirty="0">
                <a:solidFill>
                  <a:schemeClr val="accent1">
                    <a:lumMod val="50000"/>
                  </a:schemeClr>
                </a:solidFill>
              </a:rPr>
              <a:t>document audio ou vidéo (1 mn 30 max.)</a:t>
            </a:r>
          </a:p>
          <a:p>
            <a:pPr marL="257175" indent="-257175" algn="just">
              <a:buFont typeface="Wingdings" panose="05000000000000000000" pitchFamily="2" charset="2"/>
              <a:buChar char="Ø"/>
            </a:pPr>
            <a:r>
              <a:rPr lang="fr-FR" dirty="0">
                <a:solidFill>
                  <a:schemeClr val="accent1">
                    <a:lumMod val="50000"/>
                  </a:schemeClr>
                </a:solidFill>
              </a:rPr>
              <a:t>3 écoutes espacées d'une minute</a:t>
            </a:r>
          </a:p>
          <a:p>
            <a:pPr marL="257175" indent="-257175" algn="just">
              <a:buFont typeface="Wingdings" panose="05000000000000000000" pitchFamily="2" charset="2"/>
              <a:buChar char="Ø"/>
            </a:pPr>
            <a:r>
              <a:rPr lang="fr-FR" dirty="0">
                <a:solidFill>
                  <a:schemeClr val="accent1">
                    <a:lumMod val="50000"/>
                  </a:schemeClr>
                </a:solidFill>
              </a:rPr>
              <a:t>compte rendu libre ou guidé </a:t>
            </a:r>
            <a:r>
              <a:rPr lang="fr-FR" b="1" dirty="0">
                <a:solidFill>
                  <a:schemeClr val="accent1">
                    <a:lumMod val="50000"/>
                  </a:schemeClr>
                </a:solidFill>
              </a:rPr>
              <a:t>en français </a:t>
            </a:r>
            <a:endParaRPr lang="fr-FR" b="1" dirty="0" smtClean="0">
              <a:solidFill>
                <a:schemeClr val="accent1">
                  <a:lumMod val="50000"/>
                </a:schemeClr>
              </a:solidFill>
            </a:endParaRPr>
          </a:p>
          <a:p>
            <a:pPr marL="257175" indent="-257175" algn="just"/>
            <a:endParaRPr lang="fr-FR" b="1" dirty="0" smtClean="0">
              <a:solidFill>
                <a:schemeClr val="accent1">
                  <a:lumMod val="50000"/>
                </a:schemeClr>
              </a:solidFill>
            </a:endParaRPr>
          </a:p>
          <a:p>
            <a:pPr marL="257175" indent="-257175" algn="just">
              <a:buFont typeface="Wingdings" panose="05000000000000000000" pitchFamily="2" charset="2"/>
              <a:buChar char="Ø"/>
            </a:pPr>
            <a:r>
              <a:rPr lang="fr-FR" i="1" dirty="0" smtClean="0">
                <a:solidFill>
                  <a:schemeClr val="accent1">
                    <a:lumMod val="50000"/>
                  </a:schemeClr>
                </a:solidFill>
              </a:rPr>
              <a:t>le titre du document est donné aux candidats avec éventuellement des noms propres </a:t>
            </a:r>
            <a:endParaRPr lang="fr-FR" i="1" dirty="0">
              <a:solidFill>
                <a:schemeClr val="accent1">
                  <a:lumMod val="50000"/>
                </a:schemeClr>
              </a:solidFill>
            </a:endParaRPr>
          </a:p>
          <a:p>
            <a:pPr marL="257175" indent="-257175" algn="just">
              <a:buFont typeface="Arial" panose="020B0604020202020204" pitchFamily="34" charset="0"/>
              <a:buChar char="•"/>
            </a:pPr>
            <a:endParaRPr lang="fr-FR" b="1" dirty="0">
              <a:solidFill>
                <a:schemeClr val="accent1">
                  <a:lumMod val="50000"/>
                </a:schemeClr>
              </a:solidFill>
            </a:endParaRPr>
          </a:p>
          <a:p>
            <a:pPr marL="257175" indent="-257175">
              <a:buFont typeface="Arial" panose="020B0604020202020204" pitchFamily="34" charset="0"/>
              <a:buChar char="•"/>
            </a:pPr>
            <a:endParaRPr lang="fr-FR" b="1" dirty="0">
              <a:solidFill>
                <a:schemeClr val="accent1">
                  <a:lumMod val="50000"/>
                </a:schemeClr>
              </a:solidFill>
            </a:endParaRPr>
          </a:p>
        </p:txBody>
      </p:sp>
      <p:pic>
        <p:nvPicPr>
          <p:cNvPr id="19" name="Image 1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pic>
        <p:nvPicPr>
          <p:cNvPr id="20" name="Image 19" descr="https://cache.media.education.gouv.fr/image/Bulletin_officiel/20/8/Entete_BO_375172_457208.png">
            <a:hlinkClick r:id="rId4"/>
          </p:cNvPr>
          <p:cNvPicPr/>
          <p:nvPr/>
        </p:nvPicPr>
        <p:blipFill>
          <a:blip r:embed="rId5" cstate="print">
            <a:duotone>
              <a:prstClr val="black"/>
              <a:schemeClr val="accent5">
                <a:tint val="45000"/>
                <a:satMod val="400000"/>
              </a:schemeClr>
            </a:duotone>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914038" y="467820"/>
            <a:ext cx="1081088" cy="395288"/>
          </a:xfrm>
          <a:prstGeom prst="rect">
            <a:avLst/>
          </a:prstGeom>
          <a:noFill/>
          <a:ln>
            <a:noFill/>
          </a:ln>
        </p:spPr>
      </p:pic>
      <p:sp>
        <p:nvSpPr>
          <p:cNvPr id="17" name="ZoneTexte 16"/>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19</a:t>
            </a:r>
            <a:endParaRPr lang="fr-FR" sz="1200" b="1" dirty="0">
              <a:solidFill>
                <a:srgbClr val="FF0000"/>
              </a:solidFill>
            </a:endParaRPr>
          </a:p>
        </p:txBody>
      </p:sp>
      <p:pic>
        <p:nvPicPr>
          <p:cNvPr id="3" name="Image 2"/>
          <p:cNvPicPr>
            <a:picLocks noChangeAspect="1"/>
          </p:cNvPicPr>
          <p:nvPr/>
        </p:nvPicPr>
        <p:blipFill>
          <a:blip r:embed="rId7"/>
          <a:stretch>
            <a:fillRect/>
          </a:stretch>
        </p:blipFill>
        <p:spPr>
          <a:xfrm>
            <a:off x="729095" y="2813743"/>
            <a:ext cx="1450974" cy="1024217"/>
          </a:xfrm>
          <a:prstGeom prst="rect">
            <a:avLst/>
          </a:prstGeom>
        </p:spPr>
      </p:pic>
      <p:pic>
        <p:nvPicPr>
          <p:cNvPr id="4" name="Image 3"/>
          <p:cNvPicPr>
            <a:picLocks noChangeAspect="1"/>
          </p:cNvPicPr>
          <p:nvPr/>
        </p:nvPicPr>
        <p:blipFill>
          <a:blip r:embed="rId8"/>
          <a:stretch>
            <a:fillRect/>
          </a:stretch>
        </p:blipFill>
        <p:spPr>
          <a:xfrm>
            <a:off x="7054816" y="3953050"/>
            <a:ext cx="1749704" cy="871804"/>
          </a:xfrm>
          <a:prstGeom prst="rect">
            <a:avLst/>
          </a:prstGeom>
        </p:spPr>
      </p:pic>
    </p:spTree>
    <p:extLst>
      <p:ext uri="{BB962C8B-B14F-4D97-AF65-F5344CB8AC3E}">
        <p14:creationId xmlns="" xmlns:p14="http://schemas.microsoft.com/office/powerpoint/2010/main" val="421919284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 name="Group 1"/>
          <p:cNvGrpSpPr/>
          <p:nvPr/>
        </p:nvGrpSpPr>
        <p:grpSpPr>
          <a:xfrm>
            <a:off x="7149600" y="4769280"/>
            <a:ext cx="1815120" cy="209880"/>
            <a:chOff x="7149600" y="4769280"/>
            <a:chExt cx="1815120" cy="209880"/>
          </a:xfrm>
        </p:grpSpPr>
        <p:sp>
          <p:nvSpPr>
            <p:cNvPr id="462"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63"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65"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grpSp>
        <p:nvGrpSpPr>
          <p:cNvPr id="469" name="Group 8"/>
          <p:cNvGrpSpPr/>
          <p:nvPr/>
        </p:nvGrpSpPr>
        <p:grpSpPr>
          <a:xfrm>
            <a:off x="8417520" y="196920"/>
            <a:ext cx="525240" cy="171360"/>
            <a:chOff x="8417520" y="196920"/>
            <a:chExt cx="525240" cy="171360"/>
          </a:xfrm>
        </p:grpSpPr>
        <p:sp>
          <p:nvSpPr>
            <p:cNvPr id="470" name="CustomShape 9"/>
            <p:cNvSpPr/>
            <p:nvPr/>
          </p:nvSpPr>
          <p:spPr>
            <a:xfrm rot="10800000">
              <a:off x="8860320" y="196920"/>
              <a:ext cx="82440" cy="171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471" name="CustomShape 10"/>
            <p:cNvSpPr/>
            <p:nvPr/>
          </p:nvSpPr>
          <p:spPr>
            <a:xfrm rot="10800000">
              <a:off x="8417520" y="196920"/>
              <a:ext cx="483840" cy="85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473"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a:solidFill>
                  <a:srgbClr val="0070C0"/>
                </a:solidFill>
                <a:latin typeface="Calibri"/>
              </a:rPr>
              <a:t>Les épreuves du Baccalauréat </a:t>
            </a:r>
          </a:p>
          <a:p>
            <a:r>
              <a:rPr lang="fr-FR" b="1" smtClean="0">
                <a:solidFill>
                  <a:srgbClr val="0070C0"/>
                </a:solidFill>
              </a:rPr>
              <a:t>                         Spé n°6 du 31 juillet 2020 </a:t>
            </a:r>
            <a:endParaRPr lang="en-US" b="1" spc="-1" dirty="0">
              <a:solidFill>
                <a:srgbClr val="0070C0"/>
              </a:solidFill>
            </a:endParaRPr>
          </a:p>
        </p:txBody>
      </p:sp>
      <p:sp>
        <p:nvSpPr>
          <p:cNvPr id="16"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endParaRPr lang="fr-FR" sz="1400" spc="-1" dirty="0">
              <a:solidFill>
                <a:srgbClr val="000000"/>
              </a:solidFill>
              <a:latin typeface="Times New Roman"/>
            </a:endParaRPr>
          </a:p>
          <a:p>
            <a:pPr algn="just"/>
            <a:endParaRPr lang="fr-FR" sz="1400" spc="-1" dirty="0">
              <a:solidFill>
                <a:srgbClr val="000000"/>
              </a:solidFill>
              <a:latin typeface="Times New Roman"/>
            </a:endParaRPr>
          </a:p>
        </p:txBody>
      </p:sp>
      <p:sp>
        <p:nvSpPr>
          <p:cNvPr id="27" name="Légende encadrée 1 26"/>
          <p:cNvSpPr/>
          <p:nvPr/>
        </p:nvSpPr>
        <p:spPr>
          <a:xfrm>
            <a:off x="114001" y="1034049"/>
            <a:ext cx="2626724" cy="1558118"/>
          </a:xfrm>
          <a:prstGeom prst="borderCallout1">
            <a:avLst>
              <a:gd name="adj1" fmla="val 568"/>
              <a:gd name="adj2" fmla="val 98460"/>
              <a:gd name="adj3" fmla="val 2535"/>
              <a:gd name="adj4" fmla="val 9953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sz="2100" b="1" dirty="0">
                <a:solidFill>
                  <a:schemeClr val="accent1">
                    <a:lumMod val="50000"/>
                  </a:schemeClr>
                </a:solidFill>
              </a:rPr>
              <a:t>ÉVALUATION </a:t>
            </a:r>
            <a:r>
              <a:rPr lang="fr-FR" sz="2100" b="1" dirty="0">
                <a:solidFill>
                  <a:srgbClr val="FF0000"/>
                </a:solidFill>
              </a:rPr>
              <a:t>2</a:t>
            </a:r>
          </a:p>
          <a:p>
            <a:r>
              <a:rPr lang="fr-FR" sz="1500" b="1" dirty="0">
                <a:solidFill>
                  <a:srgbClr val="FF0000"/>
                </a:solidFill>
              </a:rPr>
              <a:t>C</a:t>
            </a:r>
            <a:r>
              <a:rPr lang="fr-FR" sz="1500" b="1" dirty="0">
                <a:solidFill>
                  <a:schemeClr val="accent1">
                    <a:lumMod val="50000"/>
                  </a:schemeClr>
                </a:solidFill>
              </a:rPr>
              <a:t>ompréhension de l’</a:t>
            </a:r>
            <a:r>
              <a:rPr lang="fr-FR" sz="1500" b="1" dirty="0">
                <a:solidFill>
                  <a:srgbClr val="FF0000"/>
                </a:solidFill>
              </a:rPr>
              <a:t>É</a:t>
            </a:r>
            <a:r>
              <a:rPr lang="fr-FR" sz="1500" b="1" dirty="0">
                <a:solidFill>
                  <a:schemeClr val="accent1">
                    <a:lumMod val="50000"/>
                  </a:schemeClr>
                </a:solidFill>
              </a:rPr>
              <a:t>crit</a:t>
            </a:r>
          </a:p>
          <a:p>
            <a:r>
              <a:rPr lang="fr-FR" sz="1500" b="1" dirty="0">
                <a:solidFill>
                  <a:srgbClr val="FF0000"/>
                </a:solidFill>
              </a:rPr>
              <a:t>E</a:t>
            </a:r>
            <a:r>
              <a:rPr lang="fr-FR" sz="1500" b="1" dirty="0">
                <a:solidFill>
                  <a:schemeClr val="accent1">
                    <a:lumMod val="50000"/>
                  </a:schemeClr>
                </a:solidFill>
              </a:rPr>
              <a:t>xpression</a:t>
            </a:r>
            <a:r>
              <a:rPr lang="fr-FR" sz="1500" b="1" dirty="0">
                <a:solidFill>
                  <a:srgbClr val="FF0000"/>
                </a:solidFill>
              </a:rPr>
              <a:t> É</a:t>
            </a:r>
            <a:r>
              <a:rPr lang="fr-FR" sz="1500" b="1" dirty="0">
                <a:solidFill>
                  <a:schemeClr val="accent1">
                    <a:lumMod val="50000"/>
                  </a:schemeClr>
                </a:solidFill>
              </a:rPr>
              <a:t>crite</a:t>
            </a:r>
          </a:p>
          <a:p>
            <a:r>
              <a:rPr lang="fr-FR" sz="1500" b="1" dirty="0">
                <a:solidFill>
                  <a:schemeClr val="accent1">
                    <a:lumMod val="50000"/>
                  </a:schemeClr>
                </a:solidFill>
              </a:rPr>
              <a:t>Durée : </a:t>
            </a:r>
            <a:r>
              <a:rPr lang="fr-FR" sz="1500" b="1" dirty="0">
                <a:solidFill>
                  <a:srgbClr val="FF0000"/>
                </a:solidFill>
              </a:rPr>
              <a:t>1h30</a:t>
            </a:r>
          </a:p>
        </p:txBody>
      </p:sp>
      <p:sp>
        <p:nvSpPr>
          <p:cNvPr id="2" name="Rectangle 1"/>
          <p:cNvSpPr/>
          <p:nvPr/>
        </p:nvSpPr>
        <p:spPr>
          <a:xfrm>
            <a:off x="2889504" y="1034048"/>
            <a:ext cx="5950296" cy="3393237"/>
          </a:xfrm>
          <a:prstGeom prst="rect">
            <a:avLst/>
          </a:prstGeom>
        </p:spPr>
        <p:txBody>
          <a:bodyPr wrap="square" lIns="68580" tIns="34290" rIns="68580" bIns="34290">
            <a:spAutoFit/>
          </a:bodyPr>
          <a:lstStyle/>
          <a:p>
            <a:pPr marL="257175" indent="-257175">
              <a:buFont typeface="Arial" panose="020B0604020202020204" pitchFamily="34" charset="0"/>
              <a:buChar char="•"/>
            </a:pPr>
            <a:r>
              <a:rPr lang="fr-FR" b="1" dirty="0">
                <a:solidFill>
                  <a:srgbClr val="FF0000"/>
                </a:solidFill>
              </a:rPr>
              <a:t>Niveau attendu :   </a:t>
            </a:r>
            <a:r>
              <a:rPr lang="fr-FR" b="1" dirty="0">
                <a:solidFill>
                  <a:schemeClr val="accent1">
                    <a:lumMod val="50000"/>
                  </a:schemeClr>
                </a:solidFill>
              </a:rPr>
              <a:t>LVA → B1-B2   /   LVB → A2-B1</a:t>
            </a:r>
          </a:p>
          <a:p>
            <a:pPr marL="257175" indent="-257175" algn="ctr">
              <a:buFont typeface="Arial" panose="020B0604020202020204" pitchFamily="34" charset="0"/>
              <a:buChar char="•"/>
            </a:pPr>
            <a:endParaRPr lang="fr-FR" b="1" dirty="0">
              <a:solidFill>
                <a:schemeClr val="accent1">
                  <a:lumMod val="50000"/>
                </a:schemeClr>
              </a:solidFill>
            </a:endParaRPr>
          </a:p>
          <a:p>
            <a:pPr marL="257175" indent="-257175" algn="just">
              <a:buFont typeface="Arial" panose="020B0604020202020204" pitchFamily="34" charset="0"/>
              <a:buChar char="•"/>
            </a:pPr>
            <a:r>
              <a:rPr lang="fr-FR" b="1" dirty="0">
                <a:solidFill>
                  <a:srgbClr val="FF0000"/>
                </a:solidFill>
              </a:rPr>
              <a:t>C.E. /10 points</a:t>
            </a:r>
            <a:endParaRPr lang="fr-FR" b="1" dirty="0">
              <a:solidFill>
                <a:schemeClr val="accent1">
                  <a:lumMod val="50000"/>
                </a:schemeClr>
              </a:solidFill>
            </a:endParaRPr>
          </a:p>
          <a:p>
            <a:pPr marL="257175" indent="-257175" algn="just">
              <a:buFont typeface="Wingdings" panose="05000000000000000000" pitchFamily="2" charset="2"/>
              <a:buChar char="Ø"/>
            </a:pPr>
            <a:r>
              <a:rPr lang="fr-FR" dirty="0"/>
              <a:t>1 ou 2 textes (2300-4000 signes*)</a:t>
            </a:r>
          </a:p>
          <a:p>
            <a:pPr marL="257175" indent="-257175" algn="just">
              <a:buFont typeface="Wingdings" panose="05000000000000000000" pitchFamily="2" charset="2"/>
              <a:buChar char="Ø"/>
            </a:pPr>
            <a:r>
              <a:rPr lang="fr-FR" dirty="0"/>
              <a:t>compte rendu libre ou guidé </a:t>
            </a:r>
            <a:r>
              <a:rPr lang="fr-FR" dirty="0">
                <a:solidFill>
                  <a:srgbClr val="FF0000"/>
                </a:solidFill>
              </a:rPr>
              <a:t>en </a:t>
            </a:r>
            <a:r>
              <a:rPr lang="fr-FR">
                <a:solidFill>
                  <a:srgbClr val="FF0000"/>
                </a:solidFill>
              </a:rPr>
              <a:t>langue </a:t>
            </a:r>
            <a:r>
              <a:rPr lang="fr-FR" smtClean="0">
                <a:solidFill>
                  <a:srgbClr val="FF0000"/>
                </a:solidFill>
              </a:rPr>
              <a:t>cible ou en français </a:t>
            </a:r>
            <a:r>
              <a:rPr lang="fr-FR" b="1" smtClean="0"/>
              <a:t>selon la consigne donnée</a:t>
            </a:r>
            <a:endParaRPr lang="fr-FR" b="1" dirty="0"/>
          </a:p>
          <a:p>
            <a:pPr marL="257175" indent="-257175" algn="just">
              <a:buFont typeface="Arial" panose="020B0604020202020204" pitchFamily="34" charset="0"/>
              <a:buChar char="•"/>
            </a:pPr>
            <a:endParaRPr lang="fr-FR" b="1" dirty="0">
              <a:solidFill>
                <a:schemeClr val="accent1">
                  <a:lumMod val="50000"/>
                </a:schemeClr>
              </a:solidFill>
            </a:endParaRPr>
          </a:p>
          <a:p>
            <a:pPr marL="257175" indent="-257175" algn="just">
              <a:buFont typeface="Arial" panose="020B0604020202020204" pitchFamily="34" charset="0"/>
              <a:buChar char="•"/>
            </a:pPr>
            <a:r>
              <a:rPr lang="fr-FR" b="1" dirty="0">
                <a:solidFill>
                  <a:srgbClr val="FF0000"/>
                </a:solidFill>
              </a:rPr>
              <a:t>E.E. /10 points</a:t>
            </a:r>
            <a:endParaRPr lang="fr-FR" b="1" dirty="0">
              <a:solidFill>
                <a:schemeClr val="accent1">
                  <a:lumMod val="50000"/>
                </a:schemeClr>
              </a:solidFill>
            </a:endParaRPr>
          </a:p>
          <a:p>
            <a:pPr marL="257175" indent="-257175" algn="just">
              <a:buFont typeface="Wingdings" panose="05000000000000000000" pitchFamily="2" charset="2"/>
              <a:buChar char="Ø"/>
            </a:pPr>
            <a:r>
              <a:rPr lang="fr-FR" dirty="0"/>
              <a:t>1 ou 2 questions, en lien avec la thématique de la C.E.</a:t>
            </a:r>
          </a:p>
          <a:p>
            <a:pPr marL="257175" indent="-257175" algn="just">
              <a:buFont typeface="Wingdings" panose="05000000000000000000" pitchFamily="2" charset="2"/>
              <a:buChar char="Ø"/>
            </a:pPr>
            <a:r>
              <a:rPr lang="fr-FR" dirty="0"/>
              <a:t>à traiter </a:t>
            </a:r>
            <a:r>
              <a:rPr lang="fr-FR" b="1" dirty="0"/>
              <a:t>en langue cible</a:t>
            </a:r>
          </a:p>
          <a:p>
            <a:pPr marL="257175" indent="-257175" algn="just">
              <a:buFont typeface="Wingdings" panose="05000000000000000000" pitchFamily="2" charset="2"/>
              <a:buChar char="Ø"/>
            </a:pPr>
            <a:r>
              <a:rPr lang="fr-FR" dirty="0"/>
              <a:t>peut prendre appui sur un document iconographique</a:t>
            </a:r>
          </a:p>
          <a:p>
            <a:pPr marL="257175" indent="-257175">
              <a:buFont typeface="Arial" panose="020B0604020202020204" pitchFamily="34" charset="0"/>
              <a:buChar char="•"/>
            </a:pPr>
            <a:endParaRPr lang="fr-FR" b="1" dirty="0">
              <a:solidFill>
                <a:schemeClr val="accent1">
                  <a:lumMod val="50000"/>
                </a:schemeClr>
              </a:solidFill>
            </a:endParaRPr>
          </a:p>
        </p:txBody>
      </p:sp>
      <p:sp>
        <p:nvSpPr>
          <p:cNvPr id="3" name="Rectangle 2"/>
          <p:cNvSpPr/>
          <p:nvPr/>
        </p:nvSpPr>
        <p:spPr>
          <a:xfrm>
            <a:off x="78377" y="4730035"/>
            <a:ext cx="2998257" cy="315471"/>
          </a:xfrm>
          <a:prstGeom prst="rect">
            <a:avLst/>
          </a:prstGeom>
        </p:spPr>
        <p:txBody>
          <a:bodyPr wrap="none" lIns="68580" tIns="34290" rIns="68580" bIns="34290">
            <a:spAutoFit/>
          </a:bodyPr>
          <a:lstStyle/>
          <a:p>
            <a:r>
              <a:rPr lang="fr-FR" sz="1600" dirty="0">
                <a:solidFill>
                  <a:schemeClr val="tx2"/>
                </a:solidFill>
                <a:latin typeface="Arial" panose="020B0604020202020204" pitchFamily="34" charset="0"/>
                <a:ea typeface="Times New Roman" panose="02020603050405020304" pitchFamily="18" charset="0"/>
              </a:rPr>
              <a:t>*</a:t>
            </a:r>
            <a:r>
              <a:rPr lang="fr-FR" sz="1600" dirty="0" smtClean="0">
                <a:solidFill>
                  <a:schemeClr val="tx2"/>
                </a:solidFill>
                <a:latin typeface="Arial" panose="020B0604020202020204" pitchFamily="34" charset="0"/>
                <a:ea typeface="Times New Roman" panose="02020603050405020304" pitchFamily="18" charset="0"/>
              </a:rPr>
              <a:t>700-900 en chinois </a:t>
            </a:r>
            <a:r>
              <a:rPr lang="fr-FR" sz="1600" dirty="0">
                <a:solidFill>
                  <a:schemeClr val="tx2"/>
                </a:solidFill>
                <a:latin typeface="Arial" panose="020B0604020202020204" pitchFamily="34" charset="0"/>
                <a:ea typeface="Times New Roman" panose="02020603050405020304" pitchFamily="18" charset="0"/>
              </a:rPr>
              <a:t>et </a:t>
            </a:r>
            <a:r>
              <a:rPr lang="fr-FR" sz="1600" dirty="0" smtClean="0">
                <a:solidFill>
                  <a:schemeClr val="tx2"/>
                </a:solidFill>
                <a:latin typeface="Arial" panose="020B0604020202020204" pitchFamily="34" charset="0"/>
                <a:ea typeface="Times New Roman" panose="02020603050405020304" pitchFamily="18" charset="0"/>
              </a:rPr>
              <a:t>japonais</a:t>
            </a:r>
            <a:endParaRPr lang="fr-FR" sz="1600" dirty="0">
              <a:solidFill>
                <a:schemeClr val="tx2"/>
              </a:solidFill>
            </a:endParaRPr>
          </a:p>
        </p:txBody>
      </p:sp>
      <p:pic>
        <p:nvPicPr>
          <p:cNvPr id="17" name="Image 16" descr="https://cache.media.education.gouv.fr/image/Bulletin_officiel/20/8/Entete_BO_375172_457208.png">
            <a:hlinkClick r:id="rId3"/>
          </p:cNvPr>
          <p:cNvPicPr/>
          <p:nvPr/>
        </p:nvPicPr>
        <p:blipFill>
          <a:blip r:embed="rId4" cstate="print">
            <a:duotone>
              <a:prstClr val="black"/>
              <a:schemeClr val="accent5">
                <a:tint val="45000"/>
                <a:satMod val="400000"/>
              </a:schemeClr>
            </a:duotone>
            <a:extLst>
              <a:ext uri="{28A0092B-C50C-407E-A947-70E740481C1C}">
                <a14:useLocalDpi xmlns="" xmlns:a14="http://schemas.microsoft.com/office/drawing/2010/main" val="0"/>
              </a:ext>
            </a:extLst>
          </a:blip>
          <a:srcRect/>
          <a:stretch>
            <a:fillRect/>
          </a:stretch>
        </p:blipFill>
        <p:spPr bwMode="auto">
          <a:xfrm>
            <a:off x="914038" y="467820"/>
            <a:ext cx="1081088" cy="395288"/>
          </a:xfrm>
          <a:prstGeom prst="rect">
            <a:avLst/>
          </a:prstGeom>
          <a:noFill/>
          <a:ln>
            <a:noFill/>
          </a:ln>
        </p:spPr>
      </p:pic>
      <p:pic>
        <p:nvPicPr>
          <p:cNvPr id="18" name="Image 1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sp>
        <p:nvSpPr>
          <p:cNvPr id="20" name="ZoneTexte 19"/>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20</a:t>
            </a:r>
            <a:endParaRPr lang="fr-FR" sz="1200" b="1" dirty="0">
              <a:solidFill>
                <a:srgbClr val="FF0000"/>
              </a:solidFill>
            </a:endParaRPr>
          </a:p>
        </p:txBody>
      </p:sp>
      <p:pic>
        <p:nvPicPr>
          <p:cNvPr id="4" name="Image 3"/>
          <p:cNvPicPr>
            <a:picLocks noChangeAspect="1"/>
          </p:cNvPicPr>
          <p:nvPr/>
        </p:nvPicPr>
        <p:blipFill>
          <a:blip r:embed="rId6"/>
          <a:stretch>
            <a:fillRect/>
          </a:stretch>
        </p:blipFill>
        <p:spPr>
          <a:xfrm>
            <a:off x="7281746" y="4095206"/>
            <a:ext cx="1557334" cy="775954"/>
          </a:xfrm>
          <a:prstGeom prst="rect">
            <a:avLst/>
          </a:prstGeom>
        </p:spPr>
      </p:pic>
      <p:pic>
        <p:nvPicPr>
          <p:cNvPr id="5" name="Image 4"/>
          <p:cNvPicPr>
            <a:picLocks noChangeAspect="1"/>
          </p:cNvPicPr>
          <p:nvPr/>
        </p:nvPicPr>
        <p:blipFill>
          <a:blip r:embed="rId7"/>
          <a:stretch>
            <a:fillRect/>
          </a:stretch>
        </p:blipFill>
        <p:spPr>
          <a:xfrm>
            <a:off x="1212060" y="2239895"/>
            <a:ext cx="1390008" cy="981541"/>
          </a:xfrm>
          <a:prstGeom prst="rect">
            <a:avLst/>
          </a:prstGeom>
        </p:spPr>
      </p:pic>
    </p:spTree>
    <p:extLst>
      <p:ext uri="{BB962C8B-B14F-4D97-AF65-F5344CB8AC3E}">
        <p14:creationId xmlns="" xmlns:p14="http://schemas.microsoft.com/office/powerpoint/2010/main" val="264074226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grpSp>
        <p:nvGrpSpPr>
          <p:cNvPr id="469" name="Group 8"/>
          <p:cNvGrpSpPr/>
          <p:nvPr/>
        </p:nvGrpSpPr>
        <p:grpSpPr>
          <a:xfrm>
            <a:off x="8417520" y="196920"/>
            <a:ext cx="525240" cy="171360"/>
            <a:chOff x="8417520" y="196920"/>
            <a:chExt cx="525240" cy="171360"/>
          </a:xfrm>
          <a:solidFill>
            <a:schemeClr val="accent1"/>
          </a:solidFill>
        </p:grpSpPr>
        <p:sp>
          <p:nvSpPr>
            <p:cNvPr id="470"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471"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473"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a:solidFill>
                  <a:srgbClr val="0070C0"/>
                </a:solidFill>
                <a:latin typeface="Calibri"/>
              </a:rPr>
              <a:t>Les épreuves du Baccalauréat </a:t>
            </a:r>
          </a:p>
          <a:p>
            <a:r>
              <a:rPr lang="fr-FR" b="1" dirty="0" smtClean="0">
                <a:solidFill>
                  <a:srgbClr val="0070C0"/>
                </a:solidFill>
              </a:rPr>
              <a:t>                        Spé n°6 du 31 juillet 2020 </a:t>
            </a:r>
            <a:endParaRPr lang="en-US" b="1" spc="-1" dirty="0">
              <a:solidFill>
                <a:srgbClr val="0070C0"/>
              </a:solidFill>
            </a:endParaRPr>
          </a:p>
        </p:txBody>
      </p:sp>
      <p:sp>
        <p:nvSpPr>
          <p:cNvPr id="16"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endParaRPr lang="fr-FR" sz="1400" spc="-1" dirty="0">
              <a:solidFill>
                <a:srgbClr val="000000"/>
              </a:solidFill>
              <a:latin typeface="Times New Roman"/>
            </a:endParaRPr>
          </a:p>
          <a:p>
            <a:pPr algn="just"/>
            <a:endParaRPr lang="fr-FR" sz="1400" spc="-1" dirty="0">
              <a:solidFill>
                <a:srgbClr val="000000"/>
              </a:solidFill>
              <a:latin typeface="Times New Roman"/>
            </a:endParaRPr>
          </a:p>
        </p:txBody>
      </p:sp>
      <p:sp>
        <p:nvSpPr>
          <p:cNvPr id="2" name="Rectangle 1"/>
          <p:cNvSpPr/>
          <p:nvPr/>
        </p:nvSpPr>
        <p:spPr>
          <a:xfrm>
            <a:off x="2873271" y="1048319"/>
            <a:ext cx="5785449" cy="3762568"/>
          </a:xfrm>
          <a:prstGeom prst="rect">
            <a:avLst/>
          </a:prstGeom>
        </p:spPr>
        <p:txBody>
          <a:bodyPr wrap="square" lIns="68580" tIns="34290" rIns="68580" bIns="34290">
            <a:spAutoFit/>
          </a:bodyPr>
          <a:lstStyle/>
          <a:p>
            <a:pPr marL="257175" indent="-257175">
              <a:buFont typeface="Arial" panose="020B0604020202020204" pitchFamily="34" charset="0"/>
              <a:buChar char="•"/>
            </a:pPr>
            <a:r>
              <a:rPr lang="fr-FR" sz="1500" b="1" dirty="0">
                <a:solidFill>
                  <a:srgbClr val="FF0000"/>
                </a:solidFill>
              </a:rPr>
              <a:t>Niveau attendu :   </a:t>
            </a:r>
            <a:r>
              <a:rPr lang="fr-FR" sz="1500" b="1" dirty="0">
                <a:solidFill>
                  <a:schemeClr val="accent1">
                    <a:lumMod val="50000"/>
                  </a:schemeClr>
                </a:solidFill>
              </a:rPr>
              <a:t>LVA → B2   /   LVB → </a:t>
            </a:r>
            <a:r>
              <a:rPr lang="fr-FR" sz="1500" b="1" dirty="0" smtClean="0">
                <a:solidFill>
                  <a:schemeClr val="accent1">
                    <a:lumMod val="50000"/>
                  </a:schemeClr>
                </a:solidFill>
              </a:rPr>
              <a:t>B1</a:t>
            </a:r>
            <a:endParaRPr lang="fr-FR" sz="1500" b="1" dirty="0">
              <a:solidFill>
                <a:schemeClr val="accent1">
                  <a:lumMod val="50000"/>
                </a:schemeClr>
              </a:solidFill>
            </a:endParaRPr>
          </a:p>
          <a:p>
            <a:r>
              <a:rPr lang="fr-FR" sz="1500" b="1" u="sng" dirty="0">
                <a:solidFill>
                  <a:srgbClr val="FF0000"/>
                </a:solidFill>
              </a:rPr>
              <a:t>PARTIE 1</a:t>
            </a:r>
            <a:r>
              <a:rPr lang="fr-FR" sz="1500" b="1" u="sng" dirty="0" smtClean="0">
                <a:solidFill>
                  <a:srgbClr val="FF0000"/>
                </a:solidFill>
              </a:rPr>
              <a:t>____________________________________</a:t>
            </a:r>
            <a:endParaRPr lang="fr-FR" sz="1500" b="1" u="sng" dirty="0">
              <a:solidFill>
                <a:schemeClr val="accent1">
                  <a:lumMod val="50000"/>
                </a:schemeClr>
              </a:solidFill>
            </a:endParaRPr>
          </a:p>
          <a:p>
            <a:pPr marL="257175" indent="-257175" algn="just">
              <a:buFont typeface="Arial" panose="020B0604020202020204" pitchFamily="34" charset="0"/>
              <a:buChar char="•"/>
            </a:pPr>
            <a:r>
              <a:rPr lang="fr-FR" sz="1500" b="1" dirty="0">
                <a:solidFill>
                  <a:srgbClr val="FF0000"/>
                </a:solidFill>
              </a:rPr>
              <a:t>C.O. </a:t>
            </a:r>
            <a:endParaRPr lang="fr-FR" sz="1500" b="1" dirty="0">
              <a:solidFill>
                <a:schemeClr val="accent1">
                  <a:lumMod val="50000"/>
                </a:schemeClr>
              </a:solidFill>
            </a:endParaRPr>
          </a:p>
          <a:p>
            <a:pPr marL="257175" indent="-257175" algn="just">
              <a:buFont typeface="Wingdings" panose="05000000000000000000" pitchFamily="2" charset="2"/>
              <a:buChar char="Ø"/>
            </a:pPr>
            <a:r>
              <a:rPr lang="fr-FR" sz="1500" dirty="0"/>
              <a:t>document audio ou vidéo (1 mn 30 max.)</a:t>
            </a:r>
          </a:p>
          <a:p>
            <a:pPr marL="257175" indent="-257175" algn="just">
              <a:buFont typeface="Wingdings" panose="05000000000000000000" pitchFamily="2" charset="2"/>
              <a:buChar char="Ø"/>
            </a:pPr>
            <a:r>
              <a:rPr lang="fr-FR" sz="1500" dirty="0"/>
              <a:t>3 écoutes espacées d'une minute</a:t>
            </a:r>
          </a:p>
          <a:p>
            <a:pPr marL="257175" indent="-257175" algn="just">
              <a:buFont typeface="Wingdings" panose="05000000000000000000" pitchFamily="2" charset="2"/>
              <a:buChar char="Ø"/>
            </a:pPr>
            <a:r>
              <a:rPr lang="fr-FR" sz="1500" dirty="0"/>
              <a:t>compte rendu libre ou guidé </a:t>
            </a:r>
            <a:r>
              <a:rPr lang="fr-FR" sz="1500" b="1" dirty="0"/>
              <a:t>en français </a:t>
            </a:r>
          </a:p>
          <a:p>
            <a:pPr marL="257175" indent="-257175" algn="just">
              <a:buFont typeface="Arial" panose="020B0604020202020204" pitchFamily="34" charset="0"/>
              <a:buChar char="•"/>
            </a:pPr>
            <a:r>
              <a:rPr lang="fr-FR" sz="1500" b="1" dirty="0" smtClean="0">
                <a:solidFill>
                  <a:srgbClr val="FF0000"/>
                </a:solidFill>
              </a:rPr>
              <a:t>C.E</a:t>
            </a:r>
            <a:r>
              <a:rPr lang="fr-FR" sz="1500" b="1" dirty="0">
                <a:solidFill>
                  <a:srgbClr val="FF0000"/>
                </a:solidFill>
              </a:rPr>
              <a:t>. </a:t>
            </a:r>
            <a:endParaRPr lang="fr-FR" sz="1500" b="1" dirty="0">
              <a:solidFill>
                <a:schemeClr val="accent1">
                  <a:lumMod val="50000"/>
                </a:schemeClr>
              </a:solidFill>
            </a:endParaRPr>
          </a:p>
          <a:p>
            <a:pPr marL="257175" indent="-257175" algn="just">
              <a:buFont typeface="Wingdings" panose="05000000000000000000" pitchFamily="2" charset="2"/>
              <a:buChar char="Ø"/>
            </a:pPr>
            <a:r>
              <a:rPr lang="fr-FR" sz="1500" dirty="0"/>
              <a:t>1 ou 2 textes (</a:t>
            </a:r>
            <a:r>
              <a:rPr lang="fr-FR" sz="1500" dirty="0" smtClean="0"/>
              <a:t>2500-4300 </a:t>
            </a:r>
            <a:r>
              <a:rPr lang="fr-FR" sz="1500" dirty="0"/>
              <a:t>signes*)</a:t>
            </a:r>
          </a:p>
          <a:p>
            <a:pPr marL="257175" indent="-257175" algn="just">
              <a:buFont typeface="Wingdings" panose="05000000000000000000" pitchFamily="2" charset="2"/>
              <a:buChar char="Ø"/>
            </a:pPr>
            <a:r>
              <a:rPr lang="fr-FR" sz="1500" dirty="0"/>
              <a:t>compte rendu guidé </a:t>
            </a:r>
            <a:r>
              <a:rPr lang="fr-FR" sz="1500" b="1" dirty="0"/>
              <a:t>en langue cible </a:t>
            </a:r>
            <a:r>
              <a:rPr lang="fr-FR" sz="1500" b="1" dirty="0" smtClean="0"/>
              <a:t> </a:t>
            </a:r>
            <a:r>
              <a:rPr lang="fr-FR" sz="1500" b="1" dirty="0" smtClean="0">
                <a:solidFill>
                  <a:srgbClr val="FF0000"/>
                </a:solidFill>
              </a:rPr>
              <a:t>ou en français selon la consigne donnée</a:t>
            </a:r>
            <a:endParaRPr lang="fr-FR" sz="1500" b="1" dirty="0">
              <a:solidFill>
                <a:srgbClr val="FF0000"/>
              </a:solidFill>
            </a:endParaRPr>
          </a:p>
          <a:p>
            <a:pPr marL="257175" indent="-257175" algn="just">
              <a:buFont typeface="Wingdings" panose="05000000000000000000" pitchFamily="2" charset="2"/>
              <a:buChar char="Ø"/>
            </a:pPr>
            <a:r>
              <a:rPr lang="fr-FR" sz="1500" dirty="0" smtClean="0"/>
              <a:t>+ possibilité d’avoir une question à traiter sur</a:t>
            </a:r>
            <a:r>
              <a:rPr lang="fr-FR" sz="1500" b="1" dirty="0" smtClean="0"/>
              <a:t> </a:t>
            </a:r>
            <a:r>
              <a:rPr lang="fr-FR" sz="1500" b="1" dirty="0"/>
              <a:t>l’ensemble du dossier </a:t>
            </a:r>
            <a:r>
              <a:rPr lang="fr-FR" sz="1500" dirty="0"/>
              <a:t>(C.O. + C.E</a:t>
            </a:r>
            <a:r>
              <a:rPr lang="fr-FR" sz="1500" dirty="0" smtClean="0"/>
              <a:t>.) en langue-cible ou en français selon la consigne donnée</a:t>
            </a:r>
            <a:endParaRPr lang="fr-FR" sz="1500" dirty="0"/>
          </a:p>
          <a:p>
            <a:pPr marL="257175" indent="-257175" algn="just">
              <a:buFont typeface="Arial" panose="020B0604020202020204" pitchFamily="34" charset="0"/>
              <a:buChar char="•"/>
            </a:pPr>
            <a:r>
              <a:rPr lang="fr-FR" sz="1500" b="1" dirty="0" smtClean="0">
                <a:solidFill>
                  <a:srgbClr val="FF0000"/>
                </a:solidFill>
              </a:rPr>
              <a:t>E.E</a:t>
            </a:r>
            <a:r>
              <a:rPr lang="fr-FR" sz="1500" b="1" dirty="0">
                <a:solidFill>
                  <a:srgbClr val="FF0000"/>
                </a:solidFill>
              </a:rPr>
              <a:t>. </a:t>
            </a:r>
            <a:endParaRPr lang="fr-FR" sz="1500" b="1" dirty="0">
              <a:solidFill>
                <a:schemeClr val="accent1">
                  <a:lumMod val="50000"/>
                </a:schemeClr>
              </a:solidFill>
            </a:endParaRPr>
          </a:p>
          <a:p>
            <a:pPr marL="257175" indent="-257175" algn="just">
              <a:buFont typeface="Wingdings" panose="05000000000000000000" pitchFamily="2" charset="2"/>
              <a:buChar char="Ø"/>
            </a:pPr>
            <a:r>
              <a:rPr lang="fr-FR" sz="1500" dirty="0"/>
              <a:t>1 ou 2 questions, en lien avec la thématique du dossier</a:t>
            </a:r>
          </a:p>
          <a:p>
            <a:pPr marL="257175" indent="-257175" algn="just">
              <a:buFont typeface="Wingdings" panose="05000000000000000000" pitchFamily="2" charset="2"/>
              <a:buChar char="Ø"/>
            </a:pPr>
            <a:r>
              <a:rPr lang="fr-FR" sz="1500" dirty="0"/>
              <a:t>à traiter </a:t>
            </a:r>
            <a:r>
              <a:rPr lang="fr-FR" sz="1500" b="1" dirty="0"/>
              <a:t>en langue cible</a:t>
            </a:r>
          </a:p>
          <a:p>
            <a:pPr marL="257175" indent="-257175" algn="just">
              <a:buFont typeface="Wingdings" panose="05000000000000000000" pitchFamily="2" charset="2"/>
              <a:buChar char="Ø"/>
            </a:pPr>
            <a:r>
              <a:rPr lang="fr-FR" sz="1500" dirty="0"/>
              <a:t>peut prendre appui sur un document </a:t>
            </a:r>
            <a:r>
              <a:rPr lang="fr-FR" sz="1500" dirty="0" smtClean="0"/>
              <a:t>iconographique</a:t>
            </a:r>
            <a:endParaRPr lang="fr-FR" b="1" dirty="0"/>
          </a:p>
        </p:txBody>
      </p:sp>
      <p:sp>
        <p:nvSpPr>
          <p:cNvPr id="3" name="Rectangle 2"/>
          <p:cNvSpPr/>
          <p:nvPr/>
        </p:nvSpPr>
        <p:spPr>
          <a:xfrm>
            <a:off x="61601" y="4764121"/>
            <a:ext cx="2754600" cy="346249"/>
          </a:xfrm>
          <a:prstGeom prst="rect">
            <a:avLst/>
          </a:prstGeom>
        </p:spPr>
        <p:txBody>
          <a:bodyPr wrap="none" lIns="68580" tIns="34290" rIns="68580" bIns="34290">
            <a:spAutoFit/>
          </a:bodyPr>
          <a:lstStyle/>
          <a:p>
            <a:r>
              <a:rPr lang="fr-FR" dirty="0" smtClean="0">
                <a:solidFill>
                  <a:schemeClr val="tx2"/>
                </a:solidFill>
                <a:latin typeface="Arial" panose="020B0604020202020204" pitchFamily="34" charset="0"/>
                <a:ea typeface="Times New Roman" panose="02020603050405020304" pitchFamily="18" charset="0"/>
              </a:rPr>
              <a:t>*</a:t>
            </a:r>
            <a:r>
              <a:rPr lang="fr-FR" sz="1400" dirty="0" smtClean="0">
                <a:solidFill>
                  <a:schemeClr val="tx2"/>
                </a:solidFill>
                <a:latin typeface="Arial" panose="020B0604020202020204" pitchFamily="34" charset="0"/>
                <a:ea typeface="Times New Roman" panose="02020603050405020304" pitchFamily="18" charset="0"/>
              </a:rPr>
              <a:t>800-1000 en chinois </a:t>
            </a:r>
            <a:r>
              <a:rPr lang="fr-FR" sz="1400" dirty="0">
                <a:solidFill>
                  <a:schemeClr val="tx2"/>
                </a:solidFill>
                <a:latin typeface="Arial" panose="020B0604020202020204" pitchFamily="34" charset="0"/>
                <a:ea typeface="Times New Roman" panose="02020603050405020304" pitchFamily="18" charset="0"/>
              </a:rPr>
              <a:t>et </a:t>
            </a:r>
            <a:r>
              <a:rPr lang="fr-FR" sz="1400" dirty="0" smtClean="0">
                <a:solidFill>
                  <a:schemeClr val="tx2"/>
                </a:solidFill>
                <a:latin typeface="Arial" panose="020B0604020202020204" pitchFamily="34" charset="0"/>
                <a:ea typeface="Times New Roman" panose="02020603050405020304" pitchFamily="18" charset="0"/>
              </a:rPr>
              <a:t>japonais</a:t>
            </a:r>
            <a:endParaRPr lang="fr-FR" sz="1400" dirty="0">
              <a:solidFill>
                <a:schemeClr val="tx2"/>
              </a:solidFill>
            </a:endParaRPr>
          </a:p>
        </p:txBody>
      </p:sp>
      <p:sp>
        <p:nvSpPr>
          <p:cNvPr id="17" name="Légende encadrée 1 16"/>
          <p:cNvSpPr/>
          <p:nvPr/>
        </p:nvSpPr>
        <p:spPr>
          <a:xfrm>
            <a:off x="77272" y="1035157"/>
            <a:ext cx="2559050" cy="2907451"/>
          </a:xfrm>
          <a:prstGeom prst="borderCallout1">
            <a:avLst>
              <a:gd name="adj1" fmla="val -426"/>
              <a:gd name="adj2" fmla="val 51777"/>
              <a:gd name="adj3" fmla="val -379"/>
              <a:gd name="adj4" fmla="val 5247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b="1" dirty="0">
                <a:solidFill>
                  <a:schemeClr val="accent1">
                    <a:lumMod val="50000"/>
                  </a:schemeClr>
                </a:solidFill>
              </a:rPr>
              <a:t>ÉVALUATION </a:t>
            </a:r>
            <a:r>
              <a:rPr lang="fr-FR" b="1" dirty="0">
                <a:solidFill>
                  <a:srgbClr val="FF0000"/>
                </a:solidFill>
              </a:rPr>
              <a:t>3</a:t>
            </a:r>
          </a:p>
          <a:p>
            <a:pPr algn="ctr"/>
            <a:r>
              <a:rPr lang="fr-FR" sz="1500" b="1" dirty="0">
                <a:solidFill>
                  <a:srgbClr val="FF0000"/>
                </a:solidFill>
              </a:rPr>
              <a:t>PARTIE 1</a:t>
            </a:r>
          </a:p>
          <a:p>
            <a:r>
              <a:rPr lang="fr-FR" sz="1500" b="1" dirty="0">
                <a:solidFill>
                  <a:srgbClr val="FF0000"/>
                </a:solidFill>
              </a:rPr>
              <a:t>C</a:t>
            </a:r>
            <a:r>
              <a:rPr lang="fr-FR" sz="1500" b="1" dirty="0">
                <a:solidFill>
                  <a:schemeClr val="accent1">
                    <a:lumMod val="50000"/>
                  </a:schemeClr>
                </a:solidFill>
              </a:rPr>
              <a:t>ompréhension de l’</a:t>
            </a:r>
            <a:r>
              <a:rPr lang="fr-FR" sz="1500" b="1" dirty="0">
                <a:solidFill>
                  <a:srgbClr val="FF0000"/>
                </a:solidFill>
              </a:rPr>
              <a:t>O</a:t>
            </a:r>
            <a:r>
              <a:rPr lang="fr-FR" sz="1500" b="1" dirty="0">
                <a:solidFill>
                  <a:schemeClr val="accent1">
                    <a:lumMod val="50000"/>
                  </a:schemeClr>
                </a:solidFill>
              </a:rPr>
              <a:t>ral</a:t>
            </a:r>
          </a:p>
          <a:p>
            <a:r>
              <a:rPr lang="fr-FR" sz="1500" b="1" dirty="0">
                <a:solidFill>
                  <a:srgbClr val="FF0000"/>
                </a:solidFill>
              </a:rPr>
              <a:t>C</a:t>
            </a:r>
            <a:r>
              <a:rPr lang="fr-FR" sz="1500" b="1" dirty="0">
                <a:solidFill>
                  <a:schemeClr val="accent1">
                    <a:lumMod val="50000"/>
                  </a:schemeClr>
                </a:solidFill>
              </a:rPr>
              <a:t>ompréhension de l’</a:t>
            </a:r>
            <a:r>
              <a:rPr lang="fr-FR" sz="1500" b="1" dirty="0">
                <a:solidFill>
                  <a:srgbClr val="FF0000"/>
                </a:solidFill>
              </a:rPr>
              <a:t>É</a:t>
            </a:r>
            <a:r>
              <a:rPr lang="fr-FR" sz="1500" b="1" dirty="0">
                <a:solidFill>
                  <a:schemeClr val="accent1">
                    <a:lumMod val="50000"/>
                  </a:schemeClr>
                </a:solidFill>
              </a:rPr>
              <a:t>crit</a:t>
            </a:r>
          </a:p>
          <a:p>
            <a:r>
              <a:rPr lang="fr-FR" sz="1500" b="1" dirty="0">
                <a:solidFill>
                  <a:srgbClr val="FF0000"/>
                </a:solidFill>
              </a:rPr>
              <a:t>E</a:t>
            </a:r>
            <a:r>
              <a:rPr lang="fr-FR" sz="1500" b="1" dirty="0">
                <a:solidFill>
                  <a:schemeClr val="accent1">
                    <a:lumMod val="50000"/>
                  </a:schemeClr>
                </a:solidFill>
              </a:rPr>
              <a:t>xpression</a:t>
            </a:r>
            <a:r>
              <a:rPr lang="fr-FR" sz="1500" b="1" dirty="0">
                <a:solidFill>
                  <a:srgbClr val="FF0000"/>
                </a:solidFill>
              </a:rPr>
              <a:t> É</a:t>
            </a:r>
            <a:r>
              <a:rPr lang="fr-FR" sz="1500" b="1" dirty="0">
                <a:solidFill>
                  <a:schemeClr val="accent1">
                    <a:lumMod val="50000"/>
                  </a:schemeClr>
                </a:solidFill>
              </a:rPr>
              <a:t>crite</a:t>
            </a:r>
          </a:p>
          <a:p>
            <a:r>
              <a:rPr lang="fr-FR" sz="1500" b="1" dirty="0">
                <a:solidFill>
                  <a:schemeClr val="accent1">
                    <a:lumMod val="50000"/>
                  </a:schemeClr>
                </a:solidFill>
              </a:rPr>
              <a:t>Durée : </a:t>
            </a:r>
            <a:r>
              <a:rPr lang="fr-FR" sz="1500" b="1" dirty="0" smtClean="0">
                <a:solidFill>
                  <a:srgbClr val="FF0000"/>
                </a:solidFill>
              </a:rPr>
              <a:t>1h30</a:t>
            </a:r>
            <a:endParaRPr lang="fr-FR" sz="1500" b="1" dirty="0">
              <a:solidFill>
                <a:srgbClr val="FF0000"/>
              </a:solidFill>
            </a:endParaRPr>
          </a:p>
          <a:p>
            <a:pPr algn="ctr"/>
            <a:r>
              <a:rPr lang="fr-FR" sz="1500" b="1" dirty="0">
                <a:solidFill>
                  <a:srgbClr val="FF0000"/>
                </a:solidFill>
              </a:rPr>
              <a:t>PARTIE 2</a:t>
            </a:r>
          </a:p>
          <a:p>
            <a:r>
              <a:rPr lang="fr-FR" sz="1500" b="1" dirty="0">
                <a:solidFill>
                  <a:srgbClr val="FF0000"/>
                </a:solidFill>
              </a:rPr>
              <a:t>E</a:t>
            </a:r>
            <a:r>
              <a:rPr lang="fr-FR" sz="1500" b="1" dirty="0">
                <a:solidFill>
                  <a:schemeClr val="accent1">
                    <a:lumMod val="50000"/>
                  </a:schemeClr>
                </a:solidFill>
              </a:rPr>
              <a:t>xpression </a:t>
            </a:r>
            <a:r>
              <a:rPr lang="fr-FR" sz="1500" b="1" dirty="0">
                <a:solidFill>
                  <a:srgbClr val="FF0000"/>
                </a:solidFill>
              </a:rPr>
              <a:t>O</a:t>
            </a:r>
            <a:r>
              <a:rPr lang="fr-FR" sz="1500" b="1" dirty="0">
                <a:solidFill>
                  <a:schemeClr val="accent1">
                    <a:lumMod val="50000"/>
                  </a:schemeClr>
                </a:solidFill>
              </a:rPr>
              <a:t>rale + </a:t>
            </a:r>
            <a:r>
              <a:rPr lang="fr-FR" sz="1500" b="1" dirty="0" smtClean="0">
                <a:solidFill>
                  <a:srgbClr val="FF0000"/>
                </a:solidFill>
              </a:rPr>
              <a:t>I</a:t>
            </a:r>
            <a:r>
              <a:rPr lang="fr-FR" sz="1500" b="1" dirty="0" smtClean="0">
                <a:solidFill>
                  <a:schemeClr val="accent1">
                    <a:lumMod val="50000"/>
                  </a:schemeClr>
                </a:solidFill>
              </a:rPr>
              <a:t>nteraction</a:t>
            </a:r>
          </a:p>
          <a:p>
            <a:r>
              <a:rPr lang="fr-FR" sz="1400" b="1" dirty="0" smtClean="0">
                <a:solidFill>
                  <a:schemeClr val="accent1">
                    <a:lumMod val="50000"/>
                  </a:schemeClr>
                </a:solidFill>
              </a:rPr>
              <a:t>Durée : </a:t>
            </a:r>
            <a:r>
              <a:rPr lang="fr-FR" sz="1400" b="1" dirty="0" smtClean="0">
                <a:solidFill>
                  <a:srgbClr val="FF0000"/>
                </a:solidFill>
              </a:rPr>
              <a:t>10 ou 20 mn , </a:t>
            </a:r>
          </a:p>
          <a:p>
            <a:r>
              <a:rPr lang="fr-FR" sz="1400" b="1" dirty="0" smtClean="0">
                <a:solidFill>
                  <a:srgbClr val="FF0000"/>
                </a:solidFill>
              </a:rPr>
              <a:t>avec ou sans préparation,</a:t>
            </a:r>
          </a:p>
          <a:p>
            <a:r>
              <a:rPr lang="fr-FR" sz="1400" b="1" dirty="0" smtClean="0">
                <a:solidFill>
                  <a:srgbClr val="FF0000"/>
                </a:solidFill>
              </a:rPr>
              <a:t> selon la voie et la langue</a:t>
            </a:r>
            <a:r>
              <a:rPr lang="fr-FR" sz="1400" dirty="0" smtClean="0">
                <a:solidFill>
                  <a:schemeClr val="accent1">
                    <a:lumMod val="50000"/>
                  </a:schemeClr>
                </a:solidFill>
              </a:rPr>
              <a:t>.  </a:t>
            </a:r>
          </a:p>
          <a:p>
            <a:endParaRPr lang="fr-FR" sz="1500" b="1" dirty="0">
              <a:solidFill>
                <a:schemeClr val="accent1">
                  <a:lumMod val="50000"/>
                </a:schemeClr>
              </a:solidFill>
            </a:endParaRPr>
          </a:p>
        </p:txBody>
      </p:sp>
      <p:pic>
        <p:nvPicPr>
          <p:cNvPr id="19" name="Image 1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pic>
        <p:nvPicPr>
          <p:cNvPr id="23" name="Image 22" descr="https://cache.media.education.gouv.fr/image/Bulletin_officiel/20/8/Entete_BO_375172_457208.png">
            <a:hlinkClick r:id="rId4"/>
          </p:cNvPr>
          <p:cNvPicPr/>
          <p:nvPr/>
        </p:nvPicPr>
        <p:blipFill>
          <a:blip r:embed="rId5" cstate="print">
            <a:duotone>
              <a:prstClr val="black"/>
              <a:schemeClr val="accent5">
                <a:tint val="45000"/>
                <a:satMod val="400000"/>
              </a:schemeClr>
            </a:duotone>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914038" y="467820"/>
            <a:ext cx="1081088" cy="395288"/>
          </a:xfrm>
          <a:prstGeom prst="rect">
            <a:avLst/>
          </a:prstGeom>
          <a:noFill/>
          <a:ln>
            <a:noFill/>
          </a:ln>
        </p:spPr>
      </p:pic>
      <p:sp>
        <p:nvSpPr>
          <p:cNvPr id="18" name="ZoneTexte 17"/>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21</a:t>
            </a:r>
            <a:endParaRPr lang="fr-FR" sz="1200" b="1" dirty="0">
              <a:solidFill>
                <a:srgbClr val="FF0000"/>
              </a:solidFill>
            </a:endParaRPr>
          </a:p>
        </p:txBody>
      </p:sp>
      <p:pic>
        <p:nvPicPr>
          <p:cNvPr id="4" name="Image 3"/>
          <p:cNvPicPr>
            <a:picLocks noChangeAspect="1"/>
          </p:cNvPicPr>
          <p:nvPr/>
        </p:nvPicPr>
        <p:blipFill>
          <a:blip r:embed="rId7"/>
          <a:stretch>
            <a:fillRect/>
          </a:stretch>
        </p:blipFill>
        <p:spPr>
          <a:xfrm>
            <a:off x="1012758" y="3627968"/>
            <a:ext cx="1390008" cy="981541"/>
          </a:xfrm>
          <a:prstGeom prst="rect">
            <a:avLst/>
          </a:prstGeom>
        </p:spPr>
      </p:pic>
    </p:spTree>
    <p:extLst>
      <p:ext uri="{BB962C8B-B14F-4D97-AF65-F5344CB8AC3E}">
        <p14:creationId xmlns="" xmlns:p14="http://schemas.microsoft.com/office/powerpoint/2010/main" val="135548298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grpSp>
        <p:nvGrpSpPr>
          <p:cNvPr id="469" name="Group 8"/>
          <p:cNvGrpSpPr/>
          <p:nvPr/>
        </p:nvGrpSpPr>
        <p:grpSpPr>
          <a:xfrm>
            <a:off x="8417520" y="196920"/>
            <a:ext cx="525240" cy="171360"/>
            <a:chOff x="8417520" y="196920"/>
            <a:chExt cx="525240" cy="171360"/>
          </a:xfrm>
          <a:solidFill>
            <a:schemeClr val="accent1"/>
          </a:solidFill>
        </p:grpSpPr>
        <p:sp>
          <p:nvSpPr>
            <p:cNvPr id="470"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471"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473"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a:solidFill>
                  <a:srgbClr val="0070C0"/>
                </a:solidFill>
                <a:latin typeface="Calibri"/>
              </a:rPr>
              <a:t>Les épreuves du Baccalauréat </a:t>
            </a:r>
          </a:p>
          <a:p>
            <a:r>
              <a:rPr lang="fr-FR" b="1" smtClean="0">
                <a:solidFill>
                  <a:srgbClr val="0070C0"/>
                </a:solidFill>
              </a:rPr>
              <a:t>                        Spé n°6 du 31 juillet 2020 </a:t>
            </a:r>
            <a:endParaRPr lang="en-US" b="1" spc="-1" dirty="0">
              <a:solidFill>
                <a:srgbClr val="0070C0"/>
              </a:solidFill>
            </a:endParaRPr>
          </a:p>
        </p:txBody>
      </p:sp>
      <p:sp>
        <p:nvSpPr>
          <p:cNvPr id="16"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endParaRPr lang="fr-FR" sz="1400" spc="-1" dirty="0">
              <a:solidFill>
                <a:srgbClr val="000000"/>
              </a:solidFill>
              <a:latin typeface="Times New Roman"/>
            </a:endParaRPr>
          </a:p>
          <a:p>
            <a:pPr algn="just"/>
            <a:endParaRPr lang="fr-FR" sz="1400" spc="-1" dirty="0">
              <a:solidFill>
                <a:srgbClr val="000000"/>
              </a:solidFill>
              <a:latin typeface="Times New Roman"/>
            </a:endParaRPr>
          </a:p>
        </p:txBody>
      </p:sp>
      <p:sp>
        <p:nvSpPr>
          <p:cNvPr id="2" name="Rectangle 1"/>
          <p:cNvSpPr/>
          <p:nvPr/>
        </p:nvSpPr>
        <p:spPr>
          <a:xfrm>
            <a:off x="2873271" y="772886"/>
            <a:ext cx="5817869" cy="4950432"/>
          </a:xfrm>
          <a:prstGeom prst="rect">
            <a:avLst/>
          </a:prstGeom>
        </p:spPr>
        <p:txBody>
          <a:bodyPr wrap="square" lIns="68580" tIns="34290" rIns="68580" bIns="34290">
            <a:spAutoFit/>
          </a:bodyPr>
          <a:lstStyle/>
          <a:p>
            <a:pPr marL="257175" indent="-257175" algn="ctr">
              <a:buFont typeface="Arial" panose="020B0604020202020204" pitchFamily="34" charset="0"/>
              <a:buChar char="•"/>
            </a:pPr>
            <a:endParaRPr lang="fr-FR" sz="900" b="1" dirty="0">
              <a:solidFill>
                <a:schemeClr val="accent1">
                  <a:lumMod val="50000"/>
                </a:schemeClr>
              </a:solidFill>
            </a:endParaRPr>
          </a:p>
          <a:p>
            <a:r>
              <a:rPr lang="fr-FR" b="1" u="sng" dirty="0">
                <a:solidFill>
                  <a:srgbClr val="FF0000"/>
                </a:solidFill>
              </a:rPr>
              <a:t>PARTIE 2 - VOIE </a:t>
            </a:r>
            <a:r>
              <a:rPr lang="fr-FR" b="1" u="sng" dirty="0" smtClean="0">
                <a:solidFill>
                  <a:srgbClr val="FF0000"/>
                </a:solidFill>
              </a:rPr>
              <a:t>GÉNÉRALE (LVA et LVB)et TECHNOLOGIQUE (LVB </a:t>
            </a:r>
            <a:r>
              <a:rPr lang="fr-FR" b="1" u="sng" smtClean="0">
                <a:solidFill>
                  <a:srgbClr val="FF0000"/>
                </a:solidFill>
              </a:rPr>
              <a:t>uniquement)</a:t>
            </a:r>
            <a:endParaRPr lang="fr-FR" b="1" u="sng" dirty="0">
              <a:solidFill>
                <a:schemeClr val="accent1">
                  <a:lumMod val="50000"/>
                </a:schemeClr>
              </a:solidFill>
            </a:endParaRPr>
          </a:p>
          <a:p>
            <a:pPr marL="257175" indent="-257175" algn="just">
              <a:buFont typeface="Arial" pitchFamily="34" charset="0"/>
              <a:buChar char="•"/>
            </a:pPr>
            <a:r>
              <a:rPr lang="fr-FR" b="1" dirty="0">
                <a:solidFill>
                  <a:srgbClr val="FF0000"/>
                </a:solidFill>
              </a:rPr>
              <a:t>E.O. </a:t>
            </a:r>
            <a:endParaRPr lang="fr-FR" b="1" dirty="0">
              <a:solidFill>
                <a:schemeClr val="accent1">
                  <a:lumMod val="50000"/>
                </a:schemeClr>
              </a:solidFill>
            </a:endParaRPr>
          </a:p>
          <a:p>
            <a:pPr marL="257175" indent="-257175" algn="just">
              <a:buFont typeface="Wingdings" panose="05000000000000000000" pitchFamily="2" charset="2"/>
              <a:buChar char="Ø"/>
            </a:pPr>
            <a:r>
              <a:rPr lang="fr-FR" sz="1600" dirty="0"/>
              <a:t>l’examinateur propose au candidat 3 axes culturels du </a:t>
            </a:r>
            <a:r>
              <a:rPr lang="fr-FR" sz="1600" dirty="0" smtClean="0"/>
              <a:t>programme, le candidat en choisit 1</a:t>
            </a:r>
            <a:endParaRPr lang="fr-FR" sz="1600" dirty="0"/>
          </a:p>
          <a:p>
            <a:pPr marL="257175" indent="-257175" algn="just">
              <a:buFont typeface="Wingdings" panose="05000000000000000000" pitchFamily="2" charset="2"/>
              <a:buChar char="Ø"/>
            </a:pPr>
            <a:r>
              <a:rPr lang="fr-FR" sz="1600" dirty="0"/>
              <a:t>supports : 2 documents iconographiques OU 2 citations OU 1 document iconographique + 1 citation </a:t>
            </a:r>
          </a:p>
          <a:p>
            <a:pPr marL="257175" indent="-257175" algn="just">
              <a:buFont typeface="Wingdings" panose="05000000000000000000" pitchFamily="2" charset="2"/>
              <a:buChar char="Ø"/>
            </a:pPr>
            <a:r>
              <a:rPr lang="fr-FR" sz="1600" dirty="0"/>
              <a:t>durée : </a:t>
            </a:r>
            <a:r>
              <a:rPr lang="fr-FR" sz="1600" b="1" dirty="0"/>
              <a:t>10 mn </a:t>
            </a:r>
            <a:r>
              <a:rPr lang="fr-FR" sz="1600" b="1" dirty="0" smtClean="0"/>
              <a:t>de  </a:t>
            </a:r>
            <a:r>
              <a:rPr lang="fr-FR" sz="1600" b="1" dirty="0"/>
              <a:t>préparation </a:t>
            </a:r>
            <a:r>
              <a:rPr lang="fr-FR" sz="1600" b="1" dirty="0" smtClean="0"/>
              <a:t> </a:t>
            </a:r>
            <a:r>
              <a:rPr lang="fr-FR" sz="1600" dirty="0" smtClean="0"/>
              <a:t>et 10 mn d’oral:</a:t>
            </a:r>
            <a:endParaRPr lang="fr-FR" sz="1600" dirty="0"/>
          </a:p>
          <a:p>
            <a:pPr algn="just"/>
            <a:r>
              <a:rPr lang="fr-FR" sz="1600" dirty="0"/>
              <a:t>                   5 mn (max.) d’E.O.C. du candidat + 5 mn d’E.O.I.</a:t>
            </a:r>
          </a:p>
          <a:p>
            <a:pPr algn="just"/>
            <a:endParaRPr lang="fr-FR" sz="800" b="1" dirty="0">
              <a:solidFill>
                <a:schemeClr val="accent1">
                  <a:lumMod val="50000"/>
                </a:schemeClr>
              </a:solidFill>
            </a:endParaRPr>
          </a:p>
          <a:p>
            <a:pPr algn="just"/>
            <a:r>
              <a:rPr lang="fr-FR" b="1" u="sng" dirty="0">
                <a:solidFill>
                  <a:srgbClr val="FF0000"/>
                </a:solidFill>
              </a:rPr>
              <a:t>PARTIE 2  - VOIE TECHNOLOGIQUE </a:t>
            </a:r>
            <a:r>
              <a:rPr lang="fr-FR" b="1" u="sng" dirty="0" smtClean="0">
                <a:solidFill>
                  <a:srgbClr val="FF0000"/>
                </a:solidFill>
              </a:rPr>
              <a:t>(pour les </a:t>
            </a:r>
            <a:r>
              <a:rPr lang="fr-FR" b="1" u="sng" smtClean="0">
                <a:solidFill>
                  <a:srgbClr val="FF0000"/>
                </a:solidFill>
              </a:rPr>
              <a:t>LVA)</a:t>
            </a:r>
            <a:endParaRPr lang="fr-FR" b="1" u="sng" dirty="0">
              <a:solidFill>
                <a:srgbClr val="FF0000"/>
              </a:solidFill>
            </a:endParaRPr>
          </a:p>
          <a:p>
            <a:pPr algn="just">
              <a:buFont typeface="Arial" pitchFamily="34" charset="0"/>
              <a:buChar char="•"/>
            </a:pPr>
            <a:r>
              <a:rPr lang="fr-FR" b="1" dirty="0" smtClean="0">
                <a:solidFill>
                  <a:srgbClr val="FF0000"/>
                </a:solidFill>
              </a:rPr>
              <a:t>   E.O</a:t>
            </a:r>
            <a:r>
              <a:rPr lang="fr-FR" b="1" dirty="0">
                <a:solidFill>
                  <a:srgbClr val="FF0000"/>
                </a:solidFill>
              </a:rPr>
              <a:t>. </a:t>
            </a:r>
            <a:endParaRPr lang="fr-FR" b="1" dirty="0">
              <a:solidFill>
                <a:schemeClr val="accent1">
                  <a:lumMod val="50000"/>
                </a:schemeClr>
              </a:solidFill>
            </a:endParaRPr>
          </a:p>
          <a:p>
            <a:pPr marL="257175" indent="-257175" algn="just">
              <a:buFont typeface="Wingdings" panose="05000000000000000000" pitchFamily="2" charset="2"/>
              <a:buChar char="Ø"/>
            </a:pPr>
            <a:r>
              <a:rPr lang="fr-FR" sz="1600" dirty="0"/>
              <a:t>repose sur l'ETLV suivi en terminale</a:t>
            </a:r>
          </a:p>
          <a:p>
            <a:pPr marL="257175" indent="-257175" algn="just">
              <a:buFont typeface="Wingdings" panose="05000000000000000000" pitchFamily="2" charset="2"/>
              <a:buChar char="Ø"/>
            </a:pPr>
            <a:r>
              <a:rPr lang="fr-FR" sz="1600" dirty="0"/>
              <a:t>supports fournis par le candidat</a:t>
            </a:r>
          </a:p>
          <a:p>
            <a:pPr marL="257175" indent="-257175" algn="just">
              <a:buFont typeface="Wingdings" panose="05000000000000000000" pitchFamily="2" charset="2"/>
              <a:buChar char="Ø"/>
            </a:pPr>
            <a:r>
              <a:rPr lang="fr-FR" sz="1600" dirty="0"/>
              <a:t>durée : 10 mn </a:t>
            </a:r>
            <a:r>
              <a:rPr lang="fr-FR" sz="1600" b="1" dirty="0"/>
              <a:t>sans préparation </a:t>
            </a:r>
            <a:r>
              <a:rPr lang="fr-FR" sz="1600" dirty="0"/>
              <a:t>=</a:t>
            </a:r>
          </a:p>
          <a:p>
            <a:pPr algn="just"/>
            <a:r>
              <a:rPr lang="fr-FR" sz="1600" dirty="0"/>
              <a:t>                   5 mn (max.) d’E.O.C. du candidat + 5 mn d’E.O.I.</a:t>
            </a:r>
          </a:p>
          <a:p>
            <a:pPr algn="just"/>
            <a:endParaRPr lang="fr-FR" b="1" dirty="0">
              <a:solidFill>
                <a:schemeClr val="accent1">
                  <a:lumMod val="50000"/>
                </a:schemeClr>
              </a:solidFill>
            </a:endParaRPr>
          </a:p>
          <a:p>
            <a:pPr marL="257175" indent="-257175" algn="just">
              <a:buFont typeface="Arial" panose="020B0604020202020204" pitchFamily="34" charset="0"/>
              <a:buChar char="•"/>
            </a:pPr>
            <a:endParaRPr lang="fr-FR" sz="600" b="1" dirty="0">
              <a:solidFill>
                <a:srgbClr val="FF0000"/>
              </a:solidFill>
            </a:endParaRPr>
          </a:p>
          <a:p>
            <a:pPr marL="257175" indent="-257175">
              <a:buFont typeface="Arial" panose="020B0604020202020204" pitchFamily="34" charset="0"/>
              <a:buChar char="•"/>
            </a:pPr>
            <a:endParaRPr lang="fr-FR" b="1" dirty="0">
              <a:solidFill>
                <a:schemeClr val="accent1">
                  <a:lumMod val="50000"/>
                </a:schemeClr>
              </a:solidFill>
            </a:endParaRPr>
          </a:p>
        </p:txBody>
      </p:sp>
      <p:sp>
        <p:nvSpPr>
          <p:cNvPr id="17" name="Légende encadrée 1 16"/>
          <p:cNvSpPr/>
          <p:nvPr/>
        </p:nvSpPr>
        <p:spPr>
          <a:xfrm>
            <a:off x="77272" y="1035157"/>
            <a:ext cx="2617460" cy="3183275"/>
          </a:xfrm>
          <a:prstGeom prst="borderCallout1">
            <a:avLst>
              <a:gd name="adj1" fmla="val -426"/>
              <a:gd name="adj2" fmla="val 51777"/>
              <a:gd name="adj3" fmla="val -379"/>
              <a:gd name="adj4" fmla="val 5247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b="1" dirty="0">
                <a:solidFill>
                  <a:schemeClr val="accent1">
                    <a:lumMod val="50000"/>
                  </a:schemeClr>
                </a:solidFill>
              </a:rPr>
              <a:t>ÉVALUATION </a:t>
            </a:r>
            <a:r>
              <a:rPr lang="fr-FR" b="1" dirty="0">
                <a:solidFill>
                  <a:srgbClr val="FF0000"/>
                </a:solidFill>
              </a:rPr>
              <a:t>3</a:t>
            </a:r>
          </a:p>
          <a:p>
            <a:pPr algn="ctr"/>
            <a:r>
              <a:rPr lang="fr-FR" sz="1500" b="1" dirty="0">
                <a:solidFill>
                  <a:srgbClr val="FF0000"/>
                </a:solidFill>
              </a:rPr>
              <a:t>PARTIE 1</a:t>
            </a:r>
          </a:p>
          <a:p>
            <a:r>
              <a:rPr lang="fr-FR" sz="1500" b="1" dirty="0">
                <a:solidFill>
                  <a:srgbClr val="FF0000"/>
                </a:solidFill>
              </a:rPr>
              <a:t>C</a:t>
            </a:r>
            <a:r>
              <a:rPr lang="fr-FR" sz="1500" b="1" dirty="0">
                <a:solidFill>
                  <a:schemeClr val="accent1">
                    <a:lumMod val="50000"/>
                  </a:schemeClr>
                </a:solidFill>
              </a:rPr>
              <a:t>ompréhension de l’</a:t>
            </a:r>
            <a:r>
              <a:rPr lang="fr-FR" sz="1500" b="1" dirty="0">
                <a:solidFill>
                  <a:srgbClr val="FF0000"/>
                </a:solidFill>
              </a:rPr>
              <a:t>O</a:t>
            </a:r>
            <a:r>
              <a:rPr lang="fr-FR" sz="1500" b="1" dirty="0">
                <a:solidFill>
                  <a:schemeClr val="accent1">
                    <a:lumMod val="50000"/>
                  </a:schemeClr>
                </a:solidFill>
              </a:rPr>
              <a:t>ral</a:t>
            </a:r>
          </a:p>
          <a:p>
            <a:r>
              <a:rPr lang="fr-FR" sz="1500" b="1" dirty="0">
                <a:solidFill>
                  <a:srgbClr val="FF0000"/>
                </a:solidFill>
              </a:rPr>
              <a:t>C</a:t>
            </a:r>
            <a:r>
              <a:rPr lang="fr-FR" sz="1500" b="1" dirty="0">
                <a:solidFill>
                  <a:schemeClr val="accent1">
                    <a:lumMod val="50000"/>
                  </a:schemeClr>
                </a:solidFill>
              </a:rPr>
              <a:t>ompréhension de l’</a:t>
            </a:r>
            <a:r>
              <a:rPr lang="fr-FR" sz="1500" b="1" dirty="0">
                <a:solidFill>
                  <a:srgbClr val="FF0000"/>
                </a:solidFill>
              </a:rPr>
              <a:t>É</a:t>
            </a:r>
            <a:r>
              <a:rPr lang="fr-FR" sz="1500" b="1" dirty="0">
                <a:solidFill>
                  <a:schemeClr val="accent1">
                    <a:lumMod val="50000"/>
                  </a:schemeClr>
                </a:solidFill>
              </a:rPr>
              <a:t>crit</a:t>
            </a:r>
          </a:p>
          <a:p>
            <a:r>
              <a:rPr lang="fr-FR" sz="1500" b="1" dirty="0">
                <a:solidFill>
                  <a:srgbClr val="FF0000"/>
                </a:solidFill>
              </a:rPr>
              <a:t>E</a:t>
            </a:r>
            <a:r>
              <a:rPr lang="fr-FR" sz="1500" b="1" dirty="0">
                <a:solidFill>
                  <a:schemeClr val="accent1">
                    <a:lumMod val="50000"/>
                  </a:schemeClr>
                </a:solidFill>
              </a:rPr>
              <a:t>xpression</a:t>
            </a:r>
            <a:r>
              <a:rPr lang="fr-FR" sz="1500" b="1" dirty="0">
                <a:solidFill>
                  <a:srgbClr val="FF0000"/>
                </a:solidFill>
              </a:rPr>
              <a:t> É</a:t>
            </a:r>
            <a:r>
              <a:rPr lang="fr-FR" sz="1500" b="1" dirty="0">
                <a:solidFill>
                  <a:schemeClr val="accent1">
                    <a:lumMod val="50000"/>
                  </a:schemeClr>
                </a:solidFill>
              </a:rPr>
              <a:t>crite</a:t>
            </a:r>
          </a:p>
          <a:p>
            <a:r>
              <a:rPr lang="fr-FR" sz="1500" b="1" dirty="0">
                <a:solidFill>
                  <a:schemeClr val="accent1">
                    <a:lumMod val="50000"/>
                  </a:schemeClr>
                </a:solidFill>
              </a:rPr>
              <a:t>Durée : </a:t>
            </a:r>
            <a:r>
              <a:rPr lang="fr-FR" sz="1500" b="1" dirty="0" smtClean="0">
                <a:solidFill>
                  <a:srgbClr val="FF0000"/>
                </a:solidFill>
              </a:rPr>
              <a:t>1h30</a:t>
            </a:r>
            <a:endParaRPr lang="fr-FR" sz="1500" b="1" dirty="0">
              <a:solidFill>
                <a:srgbClr val="FF0000"/>
              </a:solidFill>
            </a:endParaRPr>
          </a:p>
          <a:p>
            <a:pPr algn="ctr"/>
            <a:r>
              <a:rPr lang="fr-FR" sz="1500" b="1" dirty="0">
                <a:solidFill>
                  <a:srgbClr val="FF0000"/>
                </a:solidFill>
              </a:rPr>
              <a:t>PARTIE 2</a:t>
            </a:r>
          </a:p>
          <a:p>
            <a:r>
              <a:rPr lang="fr-FR" sz="1500" b="1" dirty="0">
                <a:solidFill>
                  <a:srgbClr val="FF0000"/>
                </a:solidFill>
              </a:rPr>
              <a:t>E</a:t>
            </a:r>
            <a:r>
              <a:rPr lang="fr-FR" sz="1500" b="1" dirty="0">
                <a:solidFill>
                  <a:schemeClr val="accent1">
                    <a:lumMod val="50000"/>
                  </a:schemeClr>
                </a:solidFill>
              </a:rPr>
              <a:t>xpression </a:t>
            </a:r>
            <a:r>
              <a:rPr lang="fr-FR" sz="1500" b="1" dirty="0">
                <a:solidFill>
                  <a:srgbClr val="FF0000"/>
                </a:solidFill>
              </a:rPr>
              <a:t>O</a:t>
            </a:r>
            <a:r>
              <a:rPr lang="fr-FR" sz="1500" b="1" dirty="0">
                <a:solidFill>
                  <a:schemeClr val="accent1">
                    <a:lumMod val="50000"/>
                  </a:schemeClr>
                </a:solidFill>
              </a:rPr>
              <a:t>rale + </a:t>
            </a:r>
            <a:r>
              <a:rPr lang="fr-FR" sz="1500" b="1" dirty="0">
                <a:solidFill>
                  <a:srgbClr val="FF0000"/>
                </a:solidFill>
              </a:rPr>
              <a:t>I</a:t>
            </a:r>
            <a:r>
              <a:rPr lang="fr-FR" sz="1500" b="1" dirty="0">
                <a:solidFill>
                  <a:schemeClr val="accent1">
                    <a:lumMod val="50000"/>
                  </a:schemeClr>
                </a:solidFill>
              </a:rPr>
              <a:t>nteraction</a:t>
            </a:r>
          </a:p>
          <a:p>
            <a:r>
              <a:rPr lang="fr-FR" sz="1500" b="1" dirty="0">
                <a:solidFill>
                  <a:schemeClr val="accent1">
                    <a:lumMod val="50000"/>
                  </a:schemeClr>
                </a:solidFill>
              </a:rPr>
              <a:t>Durée : </a:t>
            </a:r>
            <a:r>
              <a:rPr lang="fr-FR" sz="1500" b="1" dirty="0" smtClean="0">
                <a:solidFill>
                  <a:srgbClr val="FF0000"/>
                </a:solidFill>
              </a:rPr>
              <a:t>10 ou 20 </a:t>
            </a:r>
            <a:r>
              <a:rPr lang="fr-FR" sz="1500" b="1" dirty="0">
                <a:solidFill>
                  <a:srgbClr val="FF0000"/>
                </a:solidFill>
              </a:rPr>
              <a:t>mn </a:t>
            </a:r>
            <a:r>
              <a:rPr lang="fr-FR" sz="1500" b="1" dirty="0" smtClean="0">
                <a:solidFill>
                  <a:srgbClr val="FF0000"/>
                </a:solidFill>
              </a:rPr>
              <a:t>, </a:t>
            </a:r>
          </a:p>
          <a:p>
            <a:r>
              <a:rPr lang="fr-FR" sz="1600" b="1" dirty="0" smtClean="0">
                <a:solidFill>
                  <a:srgbClr val="FF0000"/>
                </a:solidFill>
              </a:rPr>
              <a:t>avec ou sans préparation</a:t>
            </a:r>
            <a:r>
              <a:rPr lang="fr-FR" sz="1600" dirty="0" smtClean="0">
                <a:solidFill>
                  <a:schemeClr val="accent1">
                    <a:lumMod val="50000"/>
                  </a:schemeClr>
                </a:solidFill>
              </a:rPr>
              <a:t>,</a:t>
            </a:r>
          </a:p>
          <a:p>
            <a:r>
              <a:rPr lang="fr-FR" sz="1600" dirty="0" smtClean="0">
                <a:solidFill>
                  <a:schemeClr val="accent1">
                    <a:lumMod val="50000"/>
                  </a:schemeClr>
                </a:solidFill>
              </a:rPr>
              <a:t> </a:t>
            </a:r>
            <a:r>
              <a:rPr lang="fr-FR" sz="1600" b="1" dirty="0" smtClean="0">
                <a:solidFill>
                  <a:srgbClr val="FF0000"/>
                </a:solidFill>
              </a:rPr>
              <a:t>selon la voie et la langue</a:t>
            </a:r>
            <a:r>
              <a:rPr lang="fr-FR" sz="1600" dirty="0" smtClean="0">
                <a:solidFill>
                  <a:schemeClr val="accent1">
                    <a:lumMod val="50000"/>
                  </a:schemeClr>
                </a:solidFill>
              </a:rPr>
              <a:t>.  </a:t>
            </a:r>
            <a:endParaRPr lang="fr-FR" sz="1600" dirty="0">
              <a:solidFill>
                <a:schemeClr val="accent1">
                  <a:lumMod val="50000"/>
                </a:schemeClr>
              </a:solidFill>
            </a:endParaRPr>
          </a:p>
        </p:txBody>
      </p:sp>
      <p:pic>
        <p:nvPicPr>
          <p:cNvPr id="19" name="Image 1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20" name="Group 1"/>
          <p:cNvGrpSpPr/>
          <p:nvPr/>
        </p:nvGrpSpPr>
        <p:grpSpPr>
          <a:xfrm>
            <a:off x="7149600" y="4769280"/>
            <a:ext cx="1815120" cy="209880"/>
            <a:chOff x="7149600" y="4769280"/>
            <a:chExt cx="1815120" cy="209880"/>
          </a:xfrm>
        </p:grpSpPr>
        <p:sp>
          <p:nvSpPr>
            <p:cNvPr id="21"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22"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pic>
        <p:nvPicPr>
          <p:cNvPr id="23" name="Image 22" descr="https://cache.media.education.gouv.fr/image/Bulletin_officiel/20/8/Entete_BO_375172_457208.png">
            <a:hlinkClick r:id="rId4"/>
          </p:cNvPr>
          <p:cNvPicPr/>
          <p:nvPr/>
        </p:nvPicPr>
        <p:blipFill>
          <a:blip r:embed="rId5" cstate="print">
            <a:duotone>
              <a:prstClr val="black"/>
              <a:schemeClr val="accent5">
                <a:tint val="45000"/>
                <a:satMod val="400000"/>
              </a:schemeClr>
            </a:duotone>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914038" y="467820"/>
            <a:ext cx="1081088" cy="395288"/>
          </a:xfrm>
          <a:prstGeom prst="rect">
            <a:avLst/>
          </a:prstGeom>
          <a:noFill/>
          <a:ln>
            <a:noFill/>
          </a:ln>
        </p:spPr>
      </p:pic>
      <p:sp>
        <p:nvSpPr>
          <p:cNvPr id="15" name="ZoneTexte 14"/>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22</a:t>
            </a:r>
            <a:endParaRPr lang="fr-FR" sz="1200" b="1" dirty="0">
              <a:solidFill>
                <a:srgbClr val="FF0000"/>
              </a:solidFill>
            </a:endParaRPr>
          </a:p>
        </p:txBody>
      </p:sp>
      <p:pic>
        <p:nvPicPr>
          <p:cNvPr id="18" name="Image 17"/>
          <p:cNvPicPr>
            <a:picLocks noChangeAspect="1"/>
          </p:cNvPicPr>
          <p:nvPr/>
        </p:nvPicPr>
        <p:blipFill>
          <a:blip r:embed="rId7"/>
          <a:stretch>
            <a:fillRect/>
          </a:stretch>
        </p:blipFill>
        <p:spPr>
          <a:xfrm>
            <a:off x="7822080" y="2468712"/>
            <a:ext cx="1146724" cy="809748"/>
          </a:xfrm>
          <a:prstGeom prst="rect">
            <a:avLst/>
          </a:prstGeom>
        </p:spPr>
      </p:pic>
    </p:spTree>
    <p:extLst>
      <p:ext uri="{BB962C8B-B14F-4D97-AF65-F5344CB8AC3E}">
        <p14:creationId xmlns="" xmlns:p14="http://schemas.microsoft.com/office/powerpoint/2010/main" val="274407111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 name="Group 1"/>
          <p:cNvGrpSpPr/>
          <p:nvPr/>
        </p:nvGrpSpPr>
        <p:grpSpPr>
          <a:xfrm>
            <a:off x="7149600" y="4769280"/>
            <a:ext cx="1815120" cy="209880"/>
            <a:chOff x="7149600" y="4769280"/>
            <a:chExt cx="1815120" cy="209880"/>
          </a:xfrm>
        </p:grpSpPr>
        <p:sp>
          <p:nvSpPr>
            <p:cNvPr id="462"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63"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65"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grpSp>
        <p:nvGrpSpPr>
          <p:cNvPr id="469" name="Group 8"/>
          <p:cNvGrpSpPr/>
          <p:nvPr/>
        </p:nvGrpSpPr>
        <p:grpSpPr>
          <a:xfrm>
            <a:off x="8417520" y="196920"/>
            <a:ext cx="525240" cy="171360"/>
            <a:chOff x="8417520" y="196920"/>
            <a:chExt cx="525240" cy="171360"/>
          </a:xfrm>
          <a:solidFill>
            <a:schemeClr val="accent1"/>
          </a:solidFill>
        </p:grpSpPr>
        <p:sp>
          <p:nvSpPr>
            <p:cNvPr id="470"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471"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473"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a:solidFill>
                  <a:srgbClr val="0070C0"/>
                </a:solidFill>
                <a:latin typeface="Calibri"/>
              </a:rPr>
              <a:t>Les épreuves du Baccalauréat </a:t>
            </a:r>
          </a:p>
          <a:p>
            <a:r>
              <a:rPr lang="fr-FR" b="1" smtClean="0">
                <a:solidFill>
                  <a:srgbClr val="0070C0"/>
                </a:solidFill>
              </a:rPr>
              <a:t>                         Spé n°6 du 31 juillet 2020 </a:t>
            </a:r>
            <a:endParaRPr lang="en-US" b="1" spc="-1" dirty="0">
              <a:solidFill>
                <a:srgbClr val="0070C0"/>
              </a:solidFill>
            </a:endParaRPr>
          </a:p>
        </p:txBody>
      </p:sp>
      <p:sp>
        <p:nvSpPr>
          <p:cNvPr id="16"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endParaRPr lang="fr-FR" sz="1400" spc="-1" dirty="0">
              <a:solidFill>
                <a:srgbClr val="000000"/>
              </a:solidFill>
              <a:latin typeface="Times New Roman"/>
            </a:endParaRPr>
          </a:p>
          <a:p>
            <a:pPr algn="just"/>
            <a:endParaRPr lang="fr-FR" sz="1400" spc="-1" dirty="0">
              <a:solidFill>
                <a:srgbClr val="000000"/>
              </a:solidFill>
              <a:latin typeface="Times New Roman"/>
            </a:endParaRPr>
          </a:p>
        </p:txBody>
      </p:sp>
      <p:sp>
        <p:nvSpPr>
          <p:cNvPr id="27" name="Légende encadrée 1 26"/>
          <p:cNvSpPr/>
          <p:nvPr/>
        </p:nvSpPr>
        <p:spPr>
          <a:xfrm>
            <a:off x="196920" y="1054241"/>
            <a:ext cx="2660580" cy="2127871"/>
          </a:xfrm>
          <a:prstGeom prst="borderCallout1">
            <a:avLst>
              <a:gd name="adj1" fmla="val 568"/>
              <a:gd name="adj2" fmla="val 98460"/>
              <a:gd name="adj3" fmla="val 2535"/>
              <a:gd name="adj4" fmla="val 9953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b="1" dirty="0">
                <a:solidFill>
                  <a:schemeClr val="accent1">
                    <a:lumMod val="50000"/>
                  </a:schemeClr>
                </a:solidFill>
              </a:rPr>
              <a:t>ÉVALUATION LLCE/R</a:t>
            </a:r>
          </a:p>
          <a:p>
            <a:pPr algn="ctr"/>
            <a:r>
              <a:rPr lang="fr-FR" sz="1500" b="1" dirty="0">
                <a:solidFill>
                  <a:srgbClr val="FF0000"/>
                </a:solidFill>
              </a:rPr>
              <a:t>si suivi uniquement en 1</a:t>
            </a:r>
            <a:r>
              <a:rPr lang="fr-FR" sz="1500" b="1" baseline="30000" dirty="0">
                <a:solidFill>
                  <a:srgbClr val="FF0000"/>
                </a:solidFill>
              </a:rPr>
              <a:t>ère</a:t>
            </a:r>
            <a:r>
              <a:rPr lang="fr-FR" sz="1500" b="1" dirty="0">
                <a:solidFill>
                  <a:srgbClr val="FF0000"/>
                </a:solidFill>
              </a:rPr>
              <a:t> </a:t>
            </a:r>
          </a:p>
          <a:p>
            <a:r>
              <a:rPr lang="fr-FR" sz="1500" b="1" smtClean="0">
                <a:solidFill>
                  <a:srgbClr val="FF0000"/>
                </a:solidFill>
              </a:rPr>
              <a:t>E</a:t>
            </a:r>
            <a:r>
              <a:rPr lang="fr-FR" sz="1500" b="1" smtClean="0">
                <a:solidFill>
                  <a:schemeClr val="accent1">
                    <a:lumMod val="50000"/>
                  </a:schemeClr>
                </a:solidFill>
              </a:rPr>
              <a:t>xpression </a:t>
            </a:r>
            <a:r>
              <a:rPr lang="fr-FR" sz="1500" b="1" smtClean="0">
                <a:solidFill>
                  <a:srgbClr val="FF0000"/>
                </a:solidFill>
              </a:rPr>
              <a:t>O</a:t>
            </a:r>
            <a:r>
              <a:rPr lang="fr-FR" sz="1500" b="1" smtClean="0">
                <a:solidFill>
                  <a:schemeClr val="accent1">
                    <a:lumMod val="50000"/>
                  </a:schemeClr>
                </a:solidFill>
              </a:rPr>
              <a:t>rale et </a:t>
            </a:r>
            <a:r>
              <a:rPr lang="fr-FR" sz="1500" b="1" smtClean="0">
                <a:solidFill>
                  <a:srgbClr val="FF0000"/>
                </a:solidFill>
              </a:rPr>
              <a:t>I</a:t>
            </a:r>
            <a:r>
              <a:rPr lang="fr-FR" sz="1500" b="1" smtClean="0">
                <a:solidFill>
                  <a:schemeClr val="accent1">
                    <a:lumMod val="50000"/>
                  </a:schemeClr>
                </a:solidFill>
              </a:rPr>
              <a:t>nteraction</a:t>
            </a:r>
          </a:p>
          <a:p>
            <a:r>
              <a:rPr lang="fr-FR" sz="1500" b="1" smtClean="0">
                <a:solidFill>
                  <a:schemeClr val="accent1">
                    <a:lumMod val="50000"/>
                  </a:schemeClr>
                </a:solidFill>
              </a:rPr>
              <a:t>Durée </a:t>
            </a:r>
            <a:r>
              <a:rPr lang="fr-FR" sz="1500" b="1">
                <a:solidFill>
                  <a:schemeClr val="accent1">
                    <a:lumMod val="50000"/>
                  </a:schemeClr>
                </a:solidFill>
              </a:rPr>
              <a:t>: </a:t>
            </a:r>
            <a:r>
              <a:rPr lang="fr-FR" sz="1500" b="1" smtClean="0">
                <a:solidFill>
                  <a:srgbClr val="FF0000"/>
                </a:solidFill>
              </a:rPr>
              <a:t>20 mn sans préparation</a:t>
            </a:r>
            <a:endParaRPr lang="fr-FR" sz="1500" b="1" dirty="0">
              <a:solidFill>
                <a:srgbClr val="FF0000"/>
              </a:solidFill>
            </a:endParaRPr>
          </a:p>
        </p:txBody>
      </p:sp>
      <p:sp>
        <p:nvSpPr>
          <p:cNvPr id="2" name="Rectangle 1"/>
          <p:cNvSpPr/>
          <p:nvPr/>
        </p:nvSpPr>
        <p:spPr>
          <a:xfrm>
            <a:off x="2992860" y="1034049"/>
            <a:ext cx="5846940" cy="4085734"/>
          </a:xfrm>
          <a:prstGeom prst="rect">
            <a:avLst/>
          </a:prstGeom>
        </p:spPr>
        <p:txBody>
          <a:bodyPr wrap="square" lIns="68580" tIns="34290" rIns="68580" bIns="34290">
            <a:spAutoFit/>
          </a:bodyPr>
          <a:lstStyle/>
          <a:p>
            <a:pPr marL="257175" indent="-257175">
              <a:buFont typeface="Arial" panose="020B0604020202020204" pitchFamily="34" charset="0"/>
              <a:buChar char="•"/>
            </a:pPr>
            <a:r>
              <a:rPr lang="fr-FR" b="1" dirty="0">
                <a:solidFill>
                  <a:srgbClr val="FF0000"/>
                </a:solidFill>
              </a:rPr>
              <a:t>Niveau attendu : B2</a:t>
            </a:r>
          </a:p>
          <a:p>
            <a:pPr marL="257175" indent="-257175">
              <a:buFont typeface="Arial" panose="020B0604020202020204" pitchFamily="34" charset="0"/>
              <a:buChar char="•"/>
            </a:pPr>
            <a:endParaRPr lang="fr-FR" b="1" dirty="0">
              <a:solidFill>
                <a:schemeClr val="accent1">
                  <a:lumMod val="50000"/>
                </a:schemeClr>
              </a:solidFill>
            </a:endParaRPr>
          </a:p>
          <a:p>
            <a:pPr marL="257175" indent="-257175" algn="just">
              <a:buFont typeface="Arial" panose="020B0604020202020204" pitchFamily="34" charset="0"/>
              <a:buChar char="•"/>
            </a:pPr>
            <a:r>
              <a:rPr lang="fr-FR" b="1" dirty="0">
                <a:solidFill>
                  <a:srgbClr val="FF0000"/>
                </a:solidFill>
              </a:rPr>
              <a:t>Objectif : </a:t>
            </a:r>
            <a:r>
              <a:rPr lang="fr-FR" sz="1500" dirty="0"/>
              <a:t>évaluer la maîtrise par le candidat des attendus du programme de l'enseignement de spécialité </a:t>
            </a:r>
          </a:p>
          <a:p>
            <a:pPr marL="257175" indent="-257175">
              <a:buFont typeface="Arial" panose="020B0604020202020204" pitchFamily="34" charset="0"/>
              <a:buChar char="•"/>
            </a:pPr>
            <a:endParaRPr lang="fr-FR" b="1" dirty="0">
              <a:solidFill>
                <a:schemeClr val="accent1">
                  <a:lumMod val="50000"/>
                </a:schemeClr>
              </a:solidFill>
            </a:endParaRPr>
          </a:p>
          <a:p>
            <a:pPr marL="257175" indent="-257175">
              <a:buFont typeface="Arial" panose="020B0604020202020204" pitchFamily="34" charset="0"/>
              <a:buChar char="•"/>
            </a:pPr>
            <a:r>
              <a:rPr lang="fr-FR" b="1" smtClean="0">
                <a:solidFill>
                  <a:srgbClr val="FF0000"/>
                </a:solidFill>
              </a:rPr>
              <a:t>E.O. </a:t>
            </a:r>
            <a:r>
              <a:rPr lang="fr-FR" b="1" dirty="0">
                <a:solidFill>
                  <a:srgbClr val="FF0000"/>
                </a:solidFill>
              </a:rPr>
              <a:t>/20 points</a:t>
            </a:r>
            <a:endParaRPr lang="fr-FR" b="1" dirty="0">
              <a:solidFill>
                <a:schemeClr val="accent1">
                  <a:lumMod val="50000"/>
                </a:schemeClr>
              </a:solidFill>
            </a:endParaRPr>
          </a:p>
          <a:p>
            <a:pPr marL="257175" indent="-257175" algn="just">
              <a:buFont typeface="Wingdings" panose="05000000000000000000" pitchFamily="2" charset="2"/>
              <a:buChar char="Ø"/>
            </a:pPr>
            <a:r>
              <a:rPr lang="fr-FR" sz="1500" b="1" smtClean="0"/>
              <a:t>EOC: </a:t>
            </a:r>
            <a:r>
              <a:rPr lang="fr-FR" sz="1500" smtClean="0"/>
              <a:t>10mn: Présentation d’un dossier*  par le candidat (savoir en justifier le choix, expliquer sa logique interne)</a:t>
            </a:r>
          </a:p>
          <a:p>
            <a:pPr marL="257175" indent="-257175" algn="just">
              <a:buFont typeface="Wingdings" panose="05000000000000000000" pitchFamily="2" charset="2"/>
              <a:buChar char="Ø"/>
            </a:pPr>
            <a:r>
              <a:rPr lang="fr-FR" sz="1500" smtClean="0"/>
              <a:t>EOI: 10 min: interaction avec examinateur</a:t>
            </a:r>
          </a:p>
          <a:p>
            <a:pPr marL="257175" indent="-257175" algn="just">
              <a:buFont typeface="Wingdings" panose="05000000000000000000" pitchFamily="2" charset="2"/>
              <a:buChar char="Ø"/>
            </a:pPr>
            <a:endParaRPr lang="fr-FR" sz="1500" smtClean="0"/>
          </a:p>
          <a:p>
            <a:pPr marL="257175" indent="-257175" algn="just">
              <a:buFont typeface="Wingdings" panose="05000000000000000000" pitchFamily="2" charset="2"/>
              <a:buChar char="Ø"/>
            </a:pPr>
            <a:r>
              <a:rPr lang="fr-FR" sz="1500" smtClean="0"/>
              <a:t>*le dossier se compose de 3 à 5 documents textuels et/ou iconographiques étudiés ou pas en classe, en lien avec programme</a:t>
            </a:r>
          </a:p>
          <a:p>
            <a:pPr marL="257175" indent="-257175" algn="just">
              <a:buFont typeface="Wingdings" panose="05000000000000000000" pitchFamily="2" charset="2"/>
              <a:buChar char="Ø"/>
            </a:pPr>
            <a:r>
              <a:rPr lang="fr-FR" sz="1500" smtClean="0"/>
              <a:t>Voir composition de ce dossier dans BO spé 6 du 31 juillet 20: https://www.education.gouv.fr/bo/20/Special7/MENE2019489N.htm</a:t>
            </a:r>
            <a:endParaRPr lang="fr-FR" sz="1500" dirty="0"/>
          </a:p>
          <a:p>
            <a:pPr marL="257175" indent="-257175" algn="just">
              <a:buFont typeface="Wingdings" panose="05000000000000000000" pitchFamily="2" charset="2"/>
              <a:buChar char="Ø"/>
            </a:pPr>
            <a:endParaRPr lang="fr-FR" b="1" dirty="0">
              <a:solidFill>
                <a:srgbClr val="FF0000"/>
              </a:solidFill>
            </a:endParaRPr>
          </a:p>
          <a:p>
            <a:pPr marL="257175" indent="-257175">
              <a:buFont typeface="Arial" panose="020B0604020202020204" pitchFamily="34" charset="0"/>
              <a:buChar char="•"/>
            </a:pPr>
            <a:endParaRPr lang="fr-FR" b="1" dirty="0">
              <a:solidFill>
                <a:schemeClr val="accent1">
                  <a:lumMod val="50000"/>
                </a:schemeClr>
              </a:solidFill>
            </a:endParaRPr>
          </a:p>
        </p:txBody>
      </p:sp>
      <p:pic>
        <p:nvPicPr>
          <p:cNvPr id="18" name="Image 1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pic>
        <p:nvPicPr>
          <p:cNvPr id="19" name="Image 18" descr="https://cache.media.education.gouv.fr/image/Bulletin_officiel/20/8/Entete_BO_375172_457208.png">
            <a:hlinkClick r:id="rId4"/>
          </p:cNvPr>
          <p:cNvPicPr/>
          <p:nvPr/>
        </p:nvPicPr>
        <p:blipFill>
          <a:blip r:embed="rId5" cstate="print">
            <a:duotone>
              <a:prstClr val="black"/>
              <a:schemeClr val="accent5">
                <a:tint val="45000"/>
                <a:satMod val="400000"/>
              </a:schemeClr>
            </a:duotone>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914038" y="467820"/>
            <a:ext cx="1081088" cy="395288"/>
          </a:xfrm>
          <a:prstGeom prst="rect">
            <a:avLst/>
          </a:prstGeom>
          <a:noFill/>
          <a:ln>
            <a:noFill/>
          </a:ln>
        </p:spPr>
      </p:pic>
      <p:sp>
        <p:nvSpPr>
          <p:cNvPr id="15" name="ZoneTexte 14"/>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23</a:t>
            </a:r>
            <a:endParaRPr lang="fr-FR" sz="1200" b="1" dirty="0">
              <a:solidFill>
                <a:srgbClr val="FF0000"/>
              </a:solidFill>
            </a:endParaRPr>
          </a:p>
        </p:txBody>
      </p:sp>
      <p:pic>
        <p:nvPicPr>
          <p:cNvPr id="3" name="Image 2"/>
          <p:cNvPicPr>
            <a:picLocks noChangeAspect="1"/>
          </p:cNvPicPr>
          <p:nvPr/>
        </p:nvPicPr>
        <p:blipFill>
          <a:blip r:embed="rId7"/>
          <a:stretch>
            <a:fillRect/>
          </a:stretch>
        </p:blipFill>
        <p:spPr>
          <a:xfrm>
            <a:off x="759578" y="2735442"/>
            <a:ext cx="1390008" cy="981541"/>
          </a:xfrm>
          <a:prstGeom prst="rect">
            <a:avLst/>
          </a:prstGeom>
        </p:spPr>
      </p:pic>
    </p:spTree>
    <p:extLst>
      <p:ext uri="{BB962C8B-B14F-4D97-AF65-F5344CB8AC3E}">
        <p14:creationId xmlns="" xmlns:p14="http://schemas.microsoft.com/office/powerpoint/2010/main" val="294051613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p:nvPr/>
        </p:nvGrpSpPr>
        <p:grpSpPr>
          <a:xfrm>
            <a:off x="7149600" y="4769280"/>
            <a:ext cx="1815120" cy="209880"/>
            <a:chOff x="7149600" y="4769280"/>
            <a:chExt cx="1815120" cy="209880"/>
          </a:xfrm>
        </p:grpSpPr>
        <p:sp>
          <p:nvSpPr>
            <p:cNvPr id="462"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63"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65"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grpSp>
        <p:nvGrpSpPr>
          <p:cNvPr id="4" name="Group 8"/>
          <p:cNvGrpSpPr/>
          <p:nvPr/>
        </p:nvGrpSpPr>
        <p:grpSpPr>
          <a:xfrm>
            <a:off x="8417520" y="196920"/>
            <a:ext cx="525240" cy="171360"/>
            <a:chOff x="8417520" y="196920"/>
            <a:chExt cx="525240" cy="171360"/>
          </a:xfrm>
          <a:solidFill>
            <a:schemeClr val="accent1"/>
          </a:solidFill>
        </p:grpSpPr>
        <p:sp>
          <p:nvSpPr>
            <p:cNvPr id="470"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471"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473"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a:solidFill>
                  <a:srgbClr val="0070C0"/>
                </a:solidFill>
                <a:latin typeface="Calibri"/>
              </a:rPr>
              <a:t>Les épreuves du Baccalauréat </a:t>
            </a:r>
          </a:p>
          <a:p>
            <a:r>
              <a:rPr lang="fr-FR" b="1" smtClean="0">
                <a:solidFill>
                  <a:srgbClr val="0070C0"/>
                </a:solidFill>
              </a:rPr>
              <a:t>                         Spé n°6 du 31 juillet 2020 </a:t>
            </a:r>
            <a:endParaRPr lang="en-US" b="1" spc="-1" dirty="0">
              <a:solidFill>
                <a:srgbClr val="0070C0"/>
              </a:solidFill>
            </a:endParaRPr>
          </a:p>
        </p:txBody>
      </p:sp>
      <p:sp>
        <p:nvSpPr>
          <p:cNvPr id="16"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endParaRPr lang="fr-FR" sz="1400" spc="-1" dirty="0">
              <a:solidFill>
                <a:srgbClr val="000000"/>
              </a:solidFill>
              <a:latin typeface="Times New Roman"/>
            </a:endParaRPr>
          </a:p>
          <a:p>
            <a:pPr algn="just"/>
            <a:endParaRPr lang="fr-FR" sz="1400" spc="-1" dirty="0">
              <a:solidFill>
                <a:srgbClr val="000000"/>
              </a:solidFill>
              <a:latin typeface="Times New Roman"/>
            </a:endParaRPr>
          </a:p>
        </p:txBody>
      </p:sp>
      <p:sp>
        <p:nvSpPr>
          <p:cNvPr id="27" name="Légende encadrée 1 26"/>
          <p:cNvSpPr/>
          <p:nvPr/>
        </p:nvSpPr>
        <p:spPr>
          <a:xfrm>
            <a:off x="218691" y="1099458"/>
            <a:ext cx="2660580" cy="2612572"/>
          </a:xfrm>
          <a:prstGeom prst="borderCallout1">
            <a:avLst>
              <a:gd name="adj1" fmla="val 568"/>
              <a:gd name="adj2" fmla="val 98460"/>
              <a:gd name="adj3" fmla="val 2535"/>
              <a:gd name="adj4" fmla="val 9953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b="1" dirty="0">
                <a:solidFill>
                  <a:schemeClr val="accent1">
                    <a:lumMod val="50000"/>
                  </a:schemeClr>
                </a:solidFill>
              </a:rPr>
              <a:t>ÉVALUATION LLCE/R</a:t>
            </a:r>
          </a:p>
          <a:p>
            <a:pPr algn="ctr"/>
            <a:r>
              <a:rPr lang="fr-FR" sz="1500" b="1">
                <a:solidFill>
                  <a:srgbClr val="FF0000"/>
                </a:solidFill>
              </a:rPr>
              <a:t>si </a:t>
            </a:r>
            <a:r>
              <a:rPr lang="fr-FR" sz="1500" b="1" smtClean="0">
                <a:solidFill>
                  <a:srgbClr val="FF0000"/>
                </a:solidFill>
              </a:rPr>
              <a:t>poursuivi en Term</a:t>
            </a:r>
          </a:p>
          <a:p>
            <a:pPr algn="ctr"/>
            <a:endParaRPr lang="fr-FR" sz="1500" b="1" dirty="0">
              <a:solidFill>
                <a:srgbClr val="FF0000"/>
              </a:solidFill>
            </a:endParaRPr>
          </a:p>
          <a:p>
            <a:pPr algn="ctr"/>
            <a:r>
              <a:rPr lang="fr-FR" sz="1500" b="1" smtClean="0">
                <a:solidFill>
                  <a:srgbClr val="FF0000"/>
                </a:solidFill>
              </a:rPr>
              <a:t>PARTIE 1</a:t>
            </a:r>
            <a:endParaRPr lang="fr-FR" sz="1500" b="1" smtClean="0">
              <a:solidFill>
                <a:schemeClr val="accent1">
                  <a:lumMod val="50000"/>
                </a:schemeClr>
              </a:solidFill>
            </a:endParaRPr>
          </a:p>
          <a:p>
            <a:r>
              <a:rPr lang="fr-FR" sz="1500" b="1" smtClean="0">
                <a:solidFill>
                  <a:srgbClr val="FF0000"/>
                </a:solidFill>
              </a:rPr>
              <a:t>E</a:t>
            </a:r>
            <a:r>
              <a:rPr lang="fr-FR" sz="1500" b="1" smtClean="0">
                <a:solidFill>
                  <a:schemeClr val="accent1">
                    <a:lumMod val="50000"/>
                  </a:schemeClr>
                </a:solidFill>
              </a:rPr>
              <a:t>xpression</a:t>
            </a:r>
            <a:r>
              <a:rPr lang="fr-FR" sz="1500" b="1" smtClean="0">
                <a:solidFill>
                  <a:srgbClr val="FF0000"/>
                </a:solidFill>
              </a:rPr>
              <a:t> É</a:t>
            </a:r>
            <a:r>
              <a:rPr lang="fr-FR" sz="1500" b="1" smtClean="0">
                <a:solidFill>
                  <a:schemeClr val="accent1">
                    <a:lumMod val="50000"/>
                  </a:schemeClr>
                </a:solidFill>
              </a:rPr>
              <a:t>crite et Traduction</a:t>
            </a:r>
          </a:p>
          <a:p>
            <a:r>
              <a:rPr lang="fr-FR" sz="1500" b="1" smtClean="0">
                <a:solidFill>
                  <a:schemeClr val="accent1">
                    <a:lumMod val="50000"/>
                  </a:schemeClr>
                </a:solidFill>
              </a:rPr>
              <a:t>Durée : </a:t>
            </a:r>
            <a:r>
              <a:rPr lang="fr-FR" sz="1500" b="1" smtClean="0">
                <a:solidFill>
                  <a:srgbClr val="FF0000"/>
                </a:solidFill>
              </a:rPr>
              <a:t>3h30</a:t>
            </a:r>
          </a:p>
          <a:p>
            <a:pPr algn="ctr"/>
            <a:r>
              <a:rPr lang="fr-FR" sz="1500" b="1" smtClean="0">
                <a:solidFill>
                  <a:srgbClr val="FF0000"/>
                </a:solidFill>
              </a:rPr>
              <a:t>PARTIE 2</a:t>
            </a:r>
          </a:p>
          <a:p>
            <a:r>
              <a:rPr lang="fr-FR" sz="1500" b="1" smtClean="0">
                <a:solidFill>
                  <a:srgbClr val="FF0000"/>
                </a:solidFill>
              </a:rPr>
              <a:t>E</a:t>
            </a:r>
            <a:r>
              <a:rPr lang="fr-FR" sz="1500" b="1" smtClean="0">
                <a:solidFill>
                  <a:schemeClr val="accent1">
                    <a:lumMod val="50000"/>
                  </a:schemeClr>
                </a:solidFill>
              </a:rPr>
              <a:t>xpression </a:t>
            </a:r>
            <a:r>
              <a:rPr lang="fr-FR" sz="1500" b="1" smtClean="0">
                <a:solidFill>
                  <a:srgbClr val="FF0000"/>
                </a:solidFill>
              </a:rPr>
              <a:t>O</a:t>
            </a:r>
            <a:r>
              <a:rPr lang="fr-FR" sz="1500" b="1" smtClean="0">
                <a:solidFill>
                  <a:schemeClr val="accent1">
                    <a:lumMod val="50000"/>
                  </a:schemeClr>
                </a:solidFill>
              </a:rPr>
              <a:t>rale + </a:t>
            </a:r>
            <a:r>
              <a:rPr lang="fr-FR" sz="1500" b="1" smtClean="0">
                <a:solidFill>
                  <a:srgbClr val="FF0000"/>
                </a:solidFill>
              </a:rPr>
              <a:t>I</a:t>
            </a:r>
            <a:r>
              <a:rPr lang="fr-FR" sz="1500" b="1" smtClean="0">
                <a:solidFill>
                  <a:schemeClr val="accent1">
                    <a:lumMod val="50000"/>
                  </a:schemeClr>
                </a:solidFill>
              </a:rPr>
              <a:t>nteraction</a:t>
            </a:r>
          </a:p>
          <a:p>
            <a:r>
              <a:rPr lang="fr-FR" sz="1500" b="1" smtClean="0">
                <a:solidFill>
                  <a:schemeClr val="accent1">
                    <a:lumMod val="50000"/>
                  </a:schemeClr>
                </a:solidFill>
              </a:rPr>
              <a:t>Durée : </a:t>
            </a:r>
            <a:r>
              <a:rPr lang="fr-FR" sz="1500" b="1" smtClean="0">
                <a:solidFill>
                  <a:srgbClr val="FF0000"/>
                </a:solidFill>
              </a:rPr>
              <a:t>20 mn </a:t>
            </a:r>
          </a:p>
          <a:p>
            <a:r>
              <a:rPr lang="fr-FR" sz="1600" smtClean="0">
                <a:solidFill>
                  <a:schemeClr val="accent1">
                    <a:lumMod val="50000"/>
                  </a:schemeClr>
                </a:solidFill>
              </a:rPr>
              <a:t>(sans préparation)</a:t>
            </a:r>
            <a:endParaRPr lang="fr-FR" sz="1600" dirty="0">
              <a:solidFill>
                <a:schemeClr val="accent1">
                  <a:lumMod val="50000"/>
                </a:schemeClr>
              </a:solidFill>
            </a:endParaRPr>
          </a:p>
        </p:txBody>
      </p:sp>
      <p:sp>
        <p:nvSpPr>
          <p:cNvPr id="2" name="Rectangle 1"/>
          <p:cNvSpPr/>
          <p:nvPr/>
        </p:nvSpPr>
        <p:spPr>
          <a:xfrm>
            <a:off x="2992860" y="1034049"/>
            <a:ext cx="5846940" cy="4501232"/>
          </a:xfrm>
          <a:prstGeom prst="rect">
            <a:avLst/>
          </a:prstGeom>
        </p:spPr>
        <p:txBody>
          <a:bodyPr wrap="square" lIns="68580" tIns="34290" rIns="68580" bIns="34290">
            <a:spAutoFit/>
          </a:bodyPr>
          <a:lstStyle/>
          <a:p>
            <a:pPr marL="257175" indent="-257175">
              <a:buFont typeface="Arial" panose="020B0604020202020204" pitchFamily="34" charset="0"/>
              <a:buChar char="•"/>
            </a:pPr>
            <a:r>
              <a:rPr lang="fr-FR" sz="1400" b="1" dirty="0">
                <a:solidFill>
                  <a:srgbClr val="FF0000"/>
                </a:solidFill>
              </a:rPr>
              <a:t>Niveau attendu : </a:t>
            </a:r>
            <a:r>
              <a:rPr lang="fr-FR" sz="1400" b="1" dirty="0" smtClean="0">
                <a:solidFill>
                  <a:srgbClr val="FF0000"/>
                </a:solidFill>
              </a:rPr>
              <a:t>B2/C1 </a:t>
            </a:r>
            <a:r>
              <a:rPr lang="fr-FR" sz="1400" dirty="0" smtClean="0">
                <a:solidFill>
                  <a:srgbClr val="FF0000"/>
                </a:solidFill>
              </a:rPr>
              <a:t>(C1 pour anglais MC)</a:t>
            </a:r>
            <a:endParaRPr lang="fr-FR" sz="1400" dirty="0">
              <a:solidFill>
                <a:schemeClr val="accent1">
                  <a:lumMod val="50000"/>
                </a:schemeClr>
              </a:solidFill>
            </a:endParaRPr>
          </a:p>
          <a:p>
            <a:pPr marL="257175" indent="-257175" algn="just">
              <a:buFont typeface="Arial" panose="020B0604020202020204" pitchFamily="34" charset="0"/>
              <a:buChar char="•"/>
            </a:pPr>
            <a:r>
              <a:rPr lang="fr-FR" sz="1400" b="1" dirty="0">
                <a:solidFill>
                  <a:srgbClr val="FF0000"/>
                </a:solidFill>
              </a:rPr>
              <a:t>Objectif : </a:t>
            </a:r>
            <a:r>
              <a:rPr lang="fr-FR" sz="1400" dirty="0"/>
              <a:t>évaluer la maîtrise par le candidat des attendus du programme de l'enseignement de spécialité </a:t>
            </a:r>
            <a:endParaRPr lang="fr-FR" sz="1400" dirty="0" smtClean="0"/>
          </a:p>
          <a:p>
            <a:pPr marL="257175" indent="-257175" algn="just">
              <a:buFont typeface="Arial" panose="020B0604020202020204" pitchFamily="34" charset="0"/>
              <a:buChar char="•"/>
            </a:pPr>
            <a:endParaRPr lang="fr-FR" sz="1400" dirty="0" smtClean="0"/>
          </a:p>
          <a:p>
            <a:r>
              <a:rPr lang="fr-FR" sz="1400" b="1" dirty="0" smtClean="0"/>
              <a:t>L’épreuve écrite comporte deux parties</a:t>
            </a:r>
            <a:r>
              <a:rPr lang="fr-FR" sz="1400" dirty="0" smtClean="0"/>
              <a:t>: </a:t>
            </a:r>
          </a:p>
          <a:p>
            <a:pPr marL="257175" indent="-257175">
              <a:buFont typeface="Arial" panose="020B0604020202020204" pitchFamily="34" charset="0"/>
              <a:buChar char="•"/>
            </a:pPr>
            <a:r>
              <a:rPr lang="fr-FR" sz="1400" b="1" u="sng" dirty="0" smtClean="0">
                <a:solidFill>
                  <a:srgbClr val="FF0000"/>
                </a:solidFill>
              </a:rPr>
              <a:t>PARTIE 1 A  EE/16pts</a:t>
            </a:r>
            <a:r>
              <a:rPr lang="fr-FR" sz="1400" u="sng" dirty="0" smtClean="0">
                <a:solidFill>
                  <a:srgbClr val="FF0000"/>
                </a:solidFill>
              </a:rPr>
              <a:t>__________________________________</a:t>
            </a:r>
            <a:endParaRPr lang="fr-FR" sz="1400" dirty="0" smtClean="0">
              <a:solidFill>
                <a:schemeClr val="accent1">
                  <a:lumMod val="50000"/>
                </a:schemeClr>
              </a:solidFill>
            </a:endParaRPr>
          </a:p>
          <a:p>
            <a:pPr marL="257175" indent="-257175">
              <a:buFont typeface="Wingdings" pitchFamily="2" charset="2"/>
              <a:buChar char="Ø"/>
            </a:pPr>
            <a:r>
              <a:rPr lang="fr-FR" sz="1400" dirty="0" smtClean="0"/>
              <a:t>Synthèse en langue étrangère d’un dossier documentaire guidée par 2 ou 3 questions ou consignes</a:t>
            </a:r>
          </a:p>
          <a:p>
            <a:pPr marL="257175" indent="-257175">
              <a:buFont typeface="Wingdings" pitchFamily="2" charset="2"/>
              <a:buChar char="Ø"/>
            </a:pPr>
            <a:r>
              <a:rPr lang="fr-FR" sz="1400" dirty="0" smtClean="0"/>
              <a:t>500 mots</a:t>
            </a:r>
          </a:p>
          <a:p>
            <a:pPr marL="257175" indent="-257175">
              <a:buFont typeface="Wingdings" pitchFamily="2" charset="2"/>
              <a:buChar char="Ø"/>
            </a:pPr>
            <a:r>
              <a:rPr lang="fr-FR" sz="1400" dirty="0" smtClean="0"/>
              <a:t>Synthèse peut être complétée par un écrit complémentaire de type argumentatif (max 500 mots)</a:t>
            </a:r>
          </a:p>
          <a:p>
            <a:pPr marL="257175" indent="-257175">
              <a:buFont typeface="Arial" pitchFamily="34" charset="0"/>
              <a:buChar char="•"/>
            </a:pPr>
            <a:r>
              <a:rPr lang="fr-FR" sz="1400" b="1" u="sng" dirty="0" smtClean="0">
                <a:solidFill>
                  <a:srgbClr val="FF0000"/>
                </a:solidFill>
              </a:rPr>
              <a:t>PARTIE 1 B  Traduction ou transposition* au français/4pts_</a:t>
            </a:r>
            <a:r>
              <a:rPr lang="fr-FR" sz="1400" u="sng" dirty="0" smtClean="0">
                <a:solidFill>
                  <a:srgbClr val="FF0000"/>
                </a:solidFill>
              </a:rPr>
              <a:t>____</a:t>
            </a:r>
            <a:endParaRPr lang="fr-FR" sz="1400" dirty="0" smtClean="0">
              <a:solidFill>
                <a:schemeClr val="accent1">
                  <a:lumMod val="50000"/>
                </a:schemeClr>
              </a:solidFill>
            </a:endParaRPr>
          </a:p>
          <a:p>
            <a:pPr marL="257175" indent="-257175"/>
            <a:endParaRPr lang="fr-FR" sz="1400" dirty="0" smtClean="0">
              <a:solidFill>
                <a:schemeClr val="accent1">
                  <a:lumMod val="50000"/>
                </a:schemeClr>
              </a:solidFill>
            </a:endParaRPr>
          </a:p>
          <a:p>
            <a:pPr marL="257175" indent="-257175">
              <a:buFont typeface="Wingdings" pitchFamily="2" charset="2"/>
              <a:buChar char="Ø"/>
            </a:pPr>
            <a:r>
              <a:rPr lang="fr-FR" sz="1400" dirty="0" smtClean="0"/>
              <a:t>L’une ou l’autre des possibilités sera précisée  dans le sujet: si transposition: rendre compte des idées principales du document</a:t>
            </a:r>
          </a:p>
          <a:p>
            <a:pPr marL="257175" indent="-257175">
              <a:buFont typeface="Wingdings" pitchFamily="2" charset="2"/>
              <a:buChar char="Ø"/>
            </a:pPr>
            <a:r>
              <a:rPr lang="fr-FR" sz="1400" dirty="0" smtClean="0"/>
              <a:t>Le dictionnaire unilingue est autorisé</a:t>
            </a:r>
          </a:p>
          <a:p>
            <a:pPr marL="257175" indent="-257175">
              <a:buFont typeface="Arial" panose="020B0604020202020204" pitchFamily="34" charset="0"/>
              <a:buChar char="•"/>
            </a:pPr>
            <a:endParaRPr lang="fr-FR" sz="1400" b="1" dirty="0" smtClean="0"/>
          </a:p>
          <a:p>
            <a:pPr algn="just"/>
            <a:r>
              <a:rPr lang="fr-FR" sz="1400" dirty="0" smtClean="0"/>
              <a:t>https://www.education.gouv.fr/bo/20/Special7/MENE2019311N.htm</a:t>
            </a:r>
            <a:endParaRPr lang="fr-FR" sz="1400" dirty="0"/>
          </a:p>
          <a:p>
            <a:pPr marL="257175" indent="-257175" algn="just">
              <a:buFont typeface="Wingdings" panose="05000000000000000000" pitchFamily="2" charset="2"/>
              <a:buChar char="Ø"/>
            </a:pPr>
            <a:endParaRPr lang="fr-FR" b="1" dirty="0">
              <a:solidFill>
                <a:srgbClr val="FF0000"/>
              </a:solidFill>
            </a:endParaRPr>
          </a:p>
          <a:p>
            <a:pPr marL="257175" indent="-257175">
              <a:buFont typeface="Arial" panose="020B0604020202020204" pitchFamily="34" charset="0"/>
              <a:buChar char="•"/>
            </a:pPr>
            <a:endParaRPr lang="fr-FR" b="1" dirty="0">
              <a:solidFill>
                <a:schemeClr val="accent1">
                  <a:lumMod val="50000"/>
                </a:schemeClr>
              </a:solidFill>
            </a:endParaRPr>
          </a:p>
        </p:txBody>
      </p:sp>
      <p:pic>
        <p:nvPicPr>
          <p:cNvPr id="18" name="Image 1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pic>
        <p:nvPicPr>
          <p:cNvPr id="19" name="Image 18" descr="https://cache.media.education.gouv.fr/image/Bulletin_officiel/20/8/Entete_BO_375172_457208.png">
            <a:hlinkClick r:id="rId4"/>
          </p:cNvPr>
          <p:cNvPicPr/>
          <p:nvPr/>
        </p:nvPicPr>
        <p:blipFill>
          <a:blip r:embed="rId5" cstate="print">
            <a:duotone>
              <a:prstClr val="black"/>
              <a:schemeClr val="accent5">
                <a:tint val="45000"/>
                <a:satMod val="400000"/>
              </a:schemeClr>
            </a:duotone>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914038" y="467820"/>
            <a:ext cx="1081088" cy="395288"/>
          </a:xfrm>
          <a:prstGeom prst="rect">
            <a:avLst/>
          </a:prstGeom>
          <a:noFill/>
          <a:ln>
            <a:noFill/>
          </a:ln>
        </p:spPr>
      </p:pic>
      <p:sp>
        <p:nvSpPr>
          <p:cNvPr id="15" name="ZoneTexte 14"/>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24</a:t>
            </a:r>
            <a:endParaRPr lang="fr-FR" sz="1200" b="1" dirty="0">
              <a:solidFill>
                <a:srgbClr val="FF0000"/>
              </a:solidFill>
            </a:endParaRPr>
          </a:p>
        </p:txBody>
      </p:sp>
      <p:pic>
        <p:nvPicPr>
          <p:cNvPr id="5" name="Image 4"/>
          <p:cNvPicPr>
            <a:picLocks noChangeAspect="1"/>
          </p:cNvPicPr>
          <p:nvPr/>
        </p:nvPicPr>
        <p:blipFill>
          <a:blip r:embed="rId7"/>
          <a:stretch>
            <a:fillRect/>
          </a:stretch>
        </p:blipFill>
        <p:spPr>
          <a:xfrm>
            <a:off x="1280136" y="3462749"/>
            <a:ext cx="1390008" cy="981541"/>
          </a:xfrm>
          <a:prstGeom prst="rect">
            <a:avLst/>
          </a:prstGeom>
        </p:spPr>
      </p:pic>
    </p:spTree>
    <p:extLst>
      <p:ext uri="{BB962C8B-B14F-4D97-AF65-F5344CB8AC3E}">
        <p14:creationId xmlns="" xmlns:p14="http://schemas.microsoft.com/office/powerpoint/2010/main" val="294051613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p:nvPr/>
        </p:nvGrpSpPr>
        <p:grpSpPr>
          <a:xfrm>
            <a:off x="7149600" y="4769280"/>
            <a:ext cx="1815120" cy="209880"/>
            <a:chOff x="7149600" y="4769280"/>
            <a:chExt cx="1815120" cy="209880"/>
          </a:xfrm>
        </p:grpSpPr>
        <p:sp>
          <p:nvSpPr>
            <p:cNvPr id="462"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63"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65"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grpSp>
        <p:nvGrpSpPr>
          <p:cNvPr id="4" name="Group 8"/>
          <p:cNvGrpSpPr/>
          <p:nvPr/>
        </p:nvGrpSpPr>
        <p:grpSpPr>
          <a:xfrm>
            <a:off x="8417520" y="196920"/>
            <a:ext cx="525240" cy="171360"/>
            <a:chOff x="8417520" y="196920"/>
            <a:chExt cx="525240" cy="171360"/>
          </a:xfrm>
          <a:solidFill>
            <a:schemeClr val="accent1"/>
          </a:solidFill>
        </p:grpSpPr>
        <p:sp>
          <p:nvSpPr>
            <p:cNvPr id="470"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471"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473"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a:solidFill>
                  <a:srgbClr val="0070C0"/>
                </a:solidFill>
                <a:latin typeface="Calibri"/>
              </a:rPr>
              <a:t>Les épreuves du Baccalauréat </a:t>
            </a:r>
          </a:p>
          <a:p>
            <a:r>
              <a:rPr lang="fr-FR" b="1" smtClean="0">
                <a:solidFill>
                  <a:srgbClr val="0070C0"/>
                </a:solidFill>
              </a:rPr>
              <a:t>                         Spé n°6 du 31 juillet 2020 </a:t>
            </a:r>
            <a:endParaRPr lang="en-US" b="1" spc="-1" dirty="0">
              <a:solidFill>
                <a:srgbClr val="0070C0"/>
              </a:solidFill>
            </a:endParaRPr>
          </a:p>
        </p:txBody>
      </p:sp>
      <p:sp>
        <p:nvSpPr>
          <p:cNvPr id="16"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endParaRPr lang="fr-FR" sz="1400" spc="-1" dirty="0">
              <a:solidFill>
                <a:srgbClr val="000000"/>
              </a:solidFill>
              <a:latin typeface="Times New Roman"/>
            </a:endParaRPr>
          </a:p>
          <a:p>
            <a:pPr algn="just"/>
            <a:endParaRPr lang="fr-FR" sz="1400" spc="-1" dirty="0">
              <a:solidFill>
                <a:srgbClr val="000000"/>
              </a:solidFill>
              <a:latin typeface="Times New Roman"/>
            </a:endParaRPr>
          </a:p>
        </p:txBody>
      </p:sp>
      <p:sp>
        <p:nvSpPr>
          <p:cNvPr id="27" name="Légende encadrée 1 26"/>
          <p:cNvSpPr/>
          <p:nvPr/>
        </p:nvSpPr>
        <p:spPr>
          <a:xfrm>
            <a:off x="218691" y="1099458"/>
            <a:ext cx="2660580" cy="2612572"/>
          </a:xfrm>
          <a:prstGeom prst="borderCallout1">
            <a:avLst>
              <a:gd name="adj1" fmla="val 568"/>
              <a:gd name="adj2" fmla="val 98460"/>
              <a:gd name="adj3" fmla="val 2535"/>
              <a:gd name="adj4" fmla="val 9953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b="1" dirty="0">
                <a:solidFill>
                  <a:schemeClr val="accent1">
                    <a:lumMod val="50000"/>
                  </a:schemeClr>
                </a:solidFill>
              </a:rPr>
              <a:t>ÉVALUATION LLCE/R</a:t>
            </a:r>
          </a:p>
          <a:p>
            <a:pPr algn="ctr"/>
            <a:r>
              <a:rPr lang="fr-FR" sz="1500" b="1">
                <a:solidFill>
                  <a:srgbClr val="FF0000"/>
                </a:solidFill>
              </a:rPr>
              <a:t>si </a:t>
            </a:r>
            <a:r>
              <a:rPr lang="fr-FR" sz="1500" b="1" smtClean="0">
                <a:solidFill>
                  <a:srgbClr val="FF0000"/>
                </a:solidFill>
              </a:rPr>
              <a:t>poursuivi en Term</a:t>
            </a:r>
          </a:p>
          <a:p>
            <a:pPr algn="ctr"/>
            <a:endParaRPr lang="fr-FR" sz="1500" b="1" dirty="0">
              <a:solidFill>
                <a:srgbClr val="FF0000"/>
              </a:solidFill>
            </a:endParaRPr>
          </a:p>
          <a:p>
            <a:pPr algn="ctr"/>
            <a:r>
              <a:rPr lang="fr-FR" sz="1500" b="1" smtClean="0">
                <a:solidFill>
                  <a:srgbClr val="FF0000"/>
                </a:solidFill>
              </a:rPr>
              <a:t>PARTIE 1</a:t>
            </a:r>
            <a:endParaRPr lang="fr-FR" sz="1500" b="1" smtClean="0">
              <a:solidFill>
                <a:schemeClr val="accent1">
                  <a:lumMod val="50000"/>
                </a:schemeClr>
              </a:solidFill>
            </a:endParaRPr>
          </a:p>
          <a:p>
            <a:r>
              <a:rPr lang="fr-FR" sz="1500" b="1" smtClean="0">
                <a:solidFill>
                  <a:srgbClr val="FF0000"/>
                </a:solidFill>
              </a:rPr>
              <a:t>E</a:t>
            </a:r>
            <a:r>
              <a:rPr lang="fr-FR" sz="1500" b="1" smtClean="0">
                <a:solidFill>
                  <a:schemeClr val="accent1">
                    <a:lumMod val="50000"/>
                  </a:schemeClr>
                </a:solidFill>
              </a:rPr>
              <a:t>xpression</a:t>
            </a:r>
            <a:r>
              <a:rPr lang="fr-FR" sz="1500" b="1" smtClean="0">
                <a:solidFill>
                  <a:srgbClr val="FF0000"/>
                </a:solidFill>
              </a:rPr>
              <a:t> É</a:t>
            </a:r>
            <a:r>
              <a:rPr lang="fr-FR" sz="1500" b="1" smtClean="0">
                <a:solidFill>
                  <a:schemeClr val="accent1">
                    <a:lumMod val="50000"/>
                  </a:schemeClr>
                </a:solidFill>
              </a:rPr>
              <a:t>crite et Traduction</a:t>
            </a:r>
          </a:p>
          <a:p>
            <a:r>
              <a:rPr lang="fr-FR" sz="1500" b="1" smtClean="0">
                <a:solidFill>
                  <a:schemeClr val="accent1">
                    <a:lumMod val="50000"/>
                  </a:schemeClr>
                </a:solidFill>
              </a:rPr>
              <a:t>Durée : </a:t>
            </a:r>
            <a:r>
              <a:rPr lang="fr-FR" sz="1500" b="1" smtClean="0">
                <a:solidFill>
                  <a:srgbClr val="FF0000"/>
                </a:solidFill>
              </a:rPr>
              <a:t>3h30</a:t>
            </a:r>
          </a:p>
          <a:p>
            <a:pPr algn="ctr"/>
            <a:r>
              <a:rPr lang="fr-FR" sz="1500" b="1" smtClean="0">
                <a:solidFill>
                  <a:srgbClr val="FF0000"/>
                </a:solidFill>
              </a:rPr>
              <a:t>PARTIE 2</a:t>
            </a:r>
          </a:p>
          <a:p>
            <a:r>
              <a:rPr lang="fr-FR" sz="1500" b="1" smtClean="0">
                <a:solidFill>
                  <a:srgbClr val="FF0000"/>
                </a:solidFill>
              </a:rPr>
              <a:t>E</a:t>
            </a:r>
            <a:r>
              <a:rPr lang="fr-FR" sz="1500" b="1" smtClean="0">
                <a:solidFill>
                  <a:schemeClr val="accent1">
                    <a:lumMod val="50000"/>
                  </a:schemeClr>
                </a:solidFill>
              </a:rPr>
              <a:t>xpression </a:t>
            </a:r>
            <a:r>
              <a:rPr lang="fr-FR" sz="1500" b="1" smtClean="0">
                <a:solidFill>
                  <a:srgbClr val="FF0000"/>
                </a:solidFill>
              </a:rPr>
              <a:t>O</a:t>
            </a:r>
            <a:r>
              <a:rPr lang="fr-FR" sz="1500" b="1" smtClean="0">
                <a:solidFill>
                  <a:schemeClr val="accent1">
                    <a:lumMod val="50000"/>
                  </a:schemeClr>
                </a:solidFill>
              </a:rPr>
              <a:t>rale + </a:t>
            </a:r>
            <a:r>
              <a:rPr lang="fr-FR" sz="1500" b="1" smtClean="0">
                <a:solidFill>
                  <a:srgbClr val="FF0000"/>
                </a:solidFill>
              </a:rPr>
              <a:t>I</a:t>
            </a:r>
            <a:r>
              <a:rPr lang="fr-FR" sz="1500" b="1" smtClean="0">
                <a:solidFill>
                  <a:schemeClr val="accent1">
                    <a:lumMod val="50000"/>
                  </a:schemeClr>
                </a:solidFill>
              </a:rPr>
              <a:t>nteraction</a:t>
            </a:r>
          </a:p>
          <a:p>
            <a:r>
              <a:rPr lang="fr-FR" sz="1500" b="1" smtClean="0">
                <a:solidFill>
                  <a:schemeClr val="accent1">
                    <a:lumMod val="50000"/>
                  </a:schemeClr>
                </a:solidFill>
              </a:rPr>
              <a:t>Durée : </a:t>
            </a:r>
            <a:r>
              <a:rPr lang="fr-FR" sz="1500" b="1" smtClean="0">
                <a:solidFill>
                  <a:srgbClr val="FF0000"/>
                </a:solidFill>
              </a:rPr>
              <a:t>20 mn </a:t>
            </a:r>
          </a:p>
          <a:p>
            <a:r>
              <a:rPr lang="fr-FR" sz="1600" smtClean="0">
                <a:solidFill>
                  <a:schemeClr val="accent1">
                    <a:lumMod val="50000"/>
                  </a:schemeClr>
                </a:solidFill>
              </a:rPr>
              <a:t>(sans préparation)</a:t>
            </a:r>
            <a:endParaRPr lang="fr-FR" sz="1600" dirty="0">
              <a:solidFill>
                <a:schemeClr val="accent1">
                  <a:lumMod val="50000"/>
                </a:schemeClr>
              </a:solidFill>
            </a:endParaRPr>
          </a:p>
        </p:txBody>
      </p:sp>
      <p:sp>
        <p:nvSpPr>
          <p:cNvPr id="2" name="Rectangle 1"/>
          <p:cNvSpPr/>
          <p:nvPr/>
        </p:nvSpPr>
        <p:spPr>
          <a:xfrm>
            <a:off x="2992860" y="1034049"/>
            <a:ext cx="5846940" cy="4039567"/>
          </a:xfrm>
          <a:prstGeom prst="rect">
            <a:avLst/>
          </a:prstGeom>
        </p:spPr>
        <p:txBody>
          <a:bodyPr wrap="square" lIns="68580" tIns="34290" rIns="68580" bIns="34290">
            <a:spAutoFit/>
          </a:bodyPr>
          <a:lstStyle/>
          <a:p>
            <a:pPr marL="257175" indent="-257175">
              <a:buFont typeface="Arial" panose="020B0604020202020204" pitchFamily="34" charset="0"/>
              <a:buChar char="•"/>
            </a:pPr>
            <a:r>
              <a:rPr lang="fr-FR" b="1" dirty="0">
                <a:solidFill>
                  <a:srgbClr val="FF0000"/>
                </a:solidFill>
              </a:rPr>
              <a:t>Niveau attendu : </a:t>
            </a:r>
            <a:r>
              <a:rPr lang="fr-FR" b="1" dirty="0" smtClean="0">
                <a:solidFill>
                  <a:srgbClr val="FF0000"/>
                </a:solidFill>
              </a:rPr>
              <a:t>B2/C1 </a:t>
            </a:r>
            <a:r>
              <a:rPr lang="fr-FR" dirty="0" smtClean="0">
                <a:solidFill>
                  <a:srgbClr val="FF0000"/>
                </a:solidFill>
              </a:rPr>
              <a:t>(C1 pour anglais MC)</a:t>
            </a:r>
            <a:endParaRPr lang="fr-FR" dirty="0">
              <a:solidFill>
                <a:schemeClr val="accent1">
                  <a:lumMod val="50000"/>
                </a:schemeClr>
              </a:solidFill>
            </a:endParaRPr>
          </a:p>
          <a:p>
            <a:pPr marL="257175" indent="-257175" algn="just">
              <a:buFont typeface="Arial" panose="020B0604020202020204" pitchFamily="34" charset="0"/>
              <a:buChar char="•"/>
            </a:pPr>
            <a:r>
              <a:rPr lang="fr-FR" b="1" dirty="0">
                <a:solidFill>
                  <a:srgbClr val="FF0000"/>
                </a:solidFill>
              </a:rPr>
              <a:t>Objectif : </a:t>
            </a:r>
            <a:r>
              <a:rPr lang="fr-FR" sz="1500" dirty="0"/>
              <a:t>évaluer la maîtrise par le candidat des attendus du programme de l'enseignement de spécialité </a:t>
            </a:r>
            <a:endParaRPr lang="fr-FR" sz="1600" b="1" dirty="0" smtClean="0"/>
          </a:p>
          <a:p>
            <a:pPr marL="257175" indent="-257175">
              <a:buFont typeface="Arial" panose="020B0604020202020204" pitchFamily="34" charset="0"/>
              <a:buChar char="•"/>
            </a:pPr>
            <a:endParaRPr lang="fr-FR" b="1" dirty="0">
              <a:solidFill>
                <a:schemeClr val="accent1">
                  <a:lumMod val="50000"/>
                </a:schemeClr>
              </a:solidFill>
            </a:endParaRPr>
          </a:p>
          <a:p>
            <a:pPr marL="257175" indent="-257175">
              <a:buFont typeface="Arial" panose="020B0604020202020204" pitchFamily="34" charset="0"/>
              <a:buChar char="•"/>
            </a:pPr>
            <a:r>
              <a:rPr lang="fr-FR" b="1" u="sng" dirty="0" smtClean="0">
                <a:solidFill>
                  <a:srgbClr val="FF0000"/>
                </a:solidFill>
              </a:rPr>
              <a:t>PARTIE  2: E.O. / 20 points</a:t>
            </a:r>
            <a:endParaRPr lang="fr-FR" b="1" u="sng" dirty="0">
              <a:solidFill>
                <a:schemeClr val="accent1">
                  <a:lumMod val="50000"/>
                </a:schemeClr>
              </a:solidFill>
            </a:endParaRPr>
          </a:p>
          <a:p>
            <a:pPr marL="257175" indent="-257175" algn="just">
              <a:buFont typeface="Wingdings" panose="05000000000000000000" pitchFamily="2" charset="2"/>
              <a:buChar char="Ø"/>
            </a:pPr>
            <a:r>
              <a:rPr lang="fr-FR" sz="1500" b="1" dirty="0" smtClean="0"/>
              <a:t>EOC: 10mn: Présentation d’un dossier*  par le candidat</a:t>
            </a:r>
            <a:r>
              <a:rPr lang="fr-FR" sz="1500" dirty="0" smtClean="0"/>
              <a:t>( en justifier le choix, expliquer sa logique interne)</a:t>
            </a:r>
          </a:p>
          <a:p>
            <a:pPr marL="257175" indent="-257175" algn="just">
              <a:buFont typeface="Wingdings" panose="05000000000000000000" pitchFamily="2" charset="2"/>
              <a:buChar char="Ø"/>
            </a:pPr>
            <a:r>
              <a:rPr lang="fr-FR" sz="1500" dirty="0" smtClean="0"/>
              <a:t>EOI: 10 min: interaction avec examinateur</a:t>
            </a:r>
          </a:p>
          <a:p>
            <a:pPr marL="257175" indent="-257175" algn="just">
              <a:buFont typeface="Wingdings" panose="05000000000000000000" pitchFamily="2" charset="2"/>
              <a:buChar char="Ø"/>
            </a:pPr>
            <a:endParaRPr lang="fr-FR" sz="1500" dirty="0" smtClean="0"/>
          </a:p>
          <a:p>
            <a:pPr algn="just"/>
            <a:r>
              <a:rPr lang="fr-FR" sz="1500" dirty="0" smtClean="0"/>
              <a:t>*le dossier se compose de 4 à 6 documents textuels et/ou iconographiques étudiés ou pas en classe, en lien avec le programme.</a:t>
            </a:r>
          </a:p>
          <a:p>
            <a:pPr algn="just"/>
            <a:r>
              <a:rPr lang="fr-FR" sz="1500" dirty="0" smtClean="0"/>
              <a:t>Voir composition de ce dossier dans BO spé 6 du 31 juillet 20: https://www.education.gouv.fr/bo/20/Special7/MENE2019311N.htm</a:t>
            </a:r>
          </a:p>
          <a:p>
            <a:pPr marL="257175" indent="-257175" algn="just">
              <a:buFont typeface="Wingdings" panose="05000000000000000000" pitchFamily="2" charset="2"/>
              <a:buChar char="Ø"/>
            </a:pPr>
            <a:endParaRPr lang="fr-FR" sz="1500" dirty="0">
              <a:solidFill>
                <a:schemeClr val="accent1">
                  <a:lumMod val="50000"/>
                </a:schemeClr>
              </a:solidFill>
            </a:endParaRPr>
          </a:p>
          <a:p>
            <a:pPr marL="257175" indent="-257175" algn="just">
              <a:buFont typeface="Wingdings" panose="05000000000000000000" pitchFamily="2" charset="2"/>
              <a:buChar char="Ø"/>
            </a:pPr>
            <a:endParaRPr lang="fr-FR" b="1" dirty="0">
              <a:solidFill>
                <a:srgbClr val="FF0000"/>
              </a:solidFill>
            </a:endParaRPr>
          </a:p>
          <a:p>
            <a:pPr marL="257175" indent="-257175">
              <a:buFont typeface="Arial" panose="020B0604020202020204" pitchFamily="34" charset="0"/>
              <a:buChar char="•"/>
            </a:pPr>
            <a:endParaRPr lang="fr-FR" b="1" dirty="0">
              <a:solidFill>
                <a:schemeClr val="accent1">
                  <a:lumMod val="50000"/>
                </a:schemeClr>
              </a:solidFill>
            </a:endParaRPr>
          </a:p>
        </p:txBody>
      </p:sp>
      <p:pic>
        <p:nvPicPr>
          <p:cNvPr id="18" name="Image 1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pic>
        <p:nvPicPr>
          <p:cNvPr id="19" name="Image 18" descr="https://cache.media.education.gouv.fr/image/Bulletin_officiel/20/8/Entete_BO_375172_457208.png">
            <a:hlinkClick r:id="rId4"/>
          </p:cNvPr>
          <p:cNvPicPr/>
          <p:nvPr/>
        </p:nvPicPr>
        <p:blipFill>
          <a:blip r:embed="rId5" cstate="print">
            <a:duotone>
              <a:prstClr val="black"/>
              <a:schemeClr val="accent5">
                <a:tint val="45000"/>
                <a:satMod val="400000"/>
              </a:schemeClr>
            </a:duotone>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914038" y="467820"/>
            <a:ext cx="1081088" cy="395288"/>
          </a:xfrm>
          <a:prstGeom prst="rect">
            <a:avLst/>
          </a:prstGeom>
          <a:noFill/>
          <a:ln>
            <a:noFill/>
          </a:ln>
        </p:spPr>
      </p:pic>
      <p:sp>
        <p:nvSpPr>
          <p:cNvPr id="15" name="ZoneTexte 14"/>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25</a:t>
            </a:r>
            <a:endParaRPr lang="fr-FR" sz="1200" b="1" dirty="0">
              <a:solidFill>
                <a:srgbClr val="FF0000"/>
              </a:solidFill>
            </a:endParaRPr>
          </a:p>
        </p:txBody>
      </p:sp>
    </p:spTree>
    <p:extLst>
      <p:ext uri="{BB962C8B-B14F-4D97-AF65-F5344CB8AC3E}">
        <p14:creationId xmlns="" xmlns:p14="http://schemas.microsoft.com/office/powerpoint/2010/main" val="294051613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7" name="Group 1"/>
          <p:cNvGrpSpPr/>
          <p:nvPr/>
        </p:nvGrpSpPr>
        <p:grpSpPr>
          <a:xfrm>
            <a:off x="7149600" y="4769280"/>
            <a:ext cx="1815120" cy="209880"/>
            <a:chOff x="7149600" y="4769280"/>
            <a:chExt cx="1815120" cy="209880"/>
          </a:xfrm>
        </p:grpSpPr>
        <p:sp>
          <p:nvSpPr>
            <p:cNvPr id="448"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49"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51"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52"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7" name="Group 8"/>
          <p:cNvGrpSpPr/>
          <p:nvPr/>
        </p:nvGrpSpPr>
        <p:grpSpPr>
          <a:xfrm>
            <a:off x="8417520" y="196920"/>
            <a:ext cx="525240" cy="171360"/>
            <a:chOff x="8417520" y="196920"/>
            <a:chExt cx="525240" cy="171360"/>
          </a:xfrm>
          <a:solidFill>
            <a:schemeClr val="accent1"/>
          </a:solidFill>
        </p:grpSpPr>
        <p:sp>
          <p:nvSpPr>
            <p:cNvPr id="18"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9"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3"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smtClean="0">
                <a:solidFill>
                  <a:srgbClr val="0070C0"/>
                </a:solidFill>
                <a:latin typeface="Calibri"/>
              </a:rPr>
              <a:t>Le Grand </a:t>
            </a:r>
            <a:r>
              <a:rPr lang="fr-FR" sz="2200" b="1" spc="-1" dirty="0">
                <a:solidFill>
                  <a:srgbClr val="0070C0"/>
                </a:solidFill>
                <a:latin typeface="Calibri"/>
              </a:rPr>
              <a:t>O</a:t>
            </a:r>
            <a:r>
              <a:rPr lang="fr-FR" sz="2200" b="1" spc="-1" dirty="0" smtClean="0">
                <a:solidFill>
                  <a:srgbClr val="0070C0"/>
                </a:solidFill>
                <a:latin typeface="Calibri"/>
              </a:rPr>
              <a:t>ral</a:t>
            </a:r>
          </a:p>
          <a:p>
            <a:r>
              <a:rPr lang="fr-FR" sz="2200" b="1" strike="noStrike" spc="-1" dirty="0" smtClean="0">
                <a:solidFill>
                  <a:srgbClr val="0070C0"/>
                </a:solidFill>
                <a:latin typeface="Calibri"/>
              </a:rPr>
              <a:t>BO spé 2 du 13 février 2020</a:t>
            </a:r>
          </a:p>
          <a:p>
            <a:endParaRPr lang="en-US" sz="2200" b="0" strike="noStrike" spc="-1" dirty="0">
              <a:solidFill>
                <a:srgbClr val="0070C0"/>
              </a:solidFill>
              <a:latin typeface="Times New Roman"/>
            </a:endParaRPr>
          </a:p>
        </p:txBody>
      </p:sp>
      <p:sp>
        <p:nvSpPr>
          <p:cNvPr id="14" name="CustomShape 7"/>
          <p:cNvSpPr/>
          <p:nvPr/>
        </p:nvSpPr>
        <p:spPr>
          <a:xfrm>
            <a:off x="111512" y="1017720"/>
            <a:ext cx="7519068" cy="385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gn="just">
              <a:buFont typeface="Arial" panose="020B0604020202020204" pitchFamily="34" charset="0"/>
              <a:buChar char="•"/>
            </a:pPr>
            <a:r>
              <a:rPr lang="fr-FR" spc="-1" dirty="0" smtClean="0">
                <a:latin typeface="Arial"/>
              </a:rPr>
              <a:t>Objectif: permettre aux élèves de montrer leur capacité à prendre la parole en public de façon claire et convaincante</a:t>
            </a:r>
          </a:p>
          <a:p>
            <a:pPr marL="342900" indent="-342900" algn="just">
              <a:buFont typeface="Arial" panose="020B0604020202020204" pitchFamily="34" charset="0"/>
              <a:buChar char="•"/>
            </a:pPr>
            <a:r>
              <a:rPr lang="fr-FR" spc="-1" dirty="0" smtClean="0">
                <a:latin typeface="Arial"/>
              </a:rPr>
              <a:t>Compétence travaillée au long cours dès la seconde dans tous les enseignements. Prend appui sur l’un des enseignements de spécialité suivis en terminale, ou bien sur les deux enseignements suivis.</a:t>
            </a:r>
          </a:p>
          <a:p>
            <a:pPr marL="342900" indent="-342900" algn="just">
              <a:buFont typeface="Arial" panose="020B0604020202020204" pitchFamily="34" charset="0"/>
              <a:buChar char="•"/>
            </a:pPr>
            <a:r>
              <a:rPr lang="fr-FR" spc="-1" dirty="0" smtClean="0">
                <a:latin typeface="Arial"/>
              </a:rPr>
              <a:t>Place de la LV: épreuve de 20 minutes ( 5 min + 10 min + 5 min) en </a:t>
            </a:r>
            <a:r>
              <a:rPr lang="fr-FR" u="sng" spc="-1" dirty="0" smtClean="0">
                <a:latin typeface="Arial"/>
              </a:rPr>
              <a:t>3 temps </a:t>
            </a:r>
            <a:r>
              <a:rPr lang="fr-FR" spc="-1" dirty="0" smtClean="0">
                <a:latin typeface="Arial"/>
              </a:rPr>
              <a:t>(présentation d’une question – échange avec le candidat – échange sur le projet d’orientation) </a:t>
            </a:r>
            <a:r>
              <a:rPr lang="fr-FR" spc="-1" dirty="0" smtClean="0">
                <a:latin typeface="Times New Roman" panose="02020603050405020304" pitchFamily="18" charset="0"/>
                <a:cs typeface="Times New Roman" panose="02020603050405020304" pitchFamily="18" charset="0"/>
              </a:rPr>
              <a:t>►</a:t>
            </a:r>
            <a:r>
              <a:rPr lang="fr-FR" spc="-1" dirty="0" smtClean="0">
                <a:latin typeface="Arial"/>
              </a:rPr>
              <a:t> « Si </a:t>
            </a:r>
            <a:r>
              <a:rPr lang="fr-FR" spc="-1" dirty="0">
                <a:latin typeface="Arial"/>
              </a:rPr>
              <a:t>la question traitée concerne l'enseignement de spécialité langues, littératures et cultures étrangères et régionales, </a:t>
            </a:r>
            <a:r>
              <a:rPr lang="fr-FR" u="sng" spc="-1" dirty="0">
                <a:latin typeface="Arial"/>
              </a:rPr>
              <a:t>chacun des deux premiers temps de l'épreuve orale terminale peut se dérouler, en partie, dans la langue vivante concernée par l'enseignement de spécialité</a:t>
            </a:r>
            <a:r>
              <a:rPr lang="fr-FR" spc="-1" dirty="0">
                <a:latin typeface="Arial"/>
              </a:rPr>
              <a:t>, selon le </a:t>
            </a:r>
            <a:r>
              <a:rPr lang="fr-FR" u="sng" spc="-1" dirty="0">
                <a:latin typeface="Arial"/>
              </a:rPr>
              <a:t>choix du </a:t>
            </a:r>
            <a:r>
              <a:rPr lang="fr-FR" u="sng" spc="-1" dirty="0" smtClean="0">
                <a:latin typeface="Arial"/>
              </a:rPr>
              <a:t>candidat</a:t>
            </a:r>
            <a:r>
              <a:rPr lang="fr-FR" spc="-1" dirty="0" smtClean="0">
                <a:latin typeface="Arial"/>
              </a:rPr>
              <a:t> »</a:t>
            </a:r>
          </a:p>
        </p:txBody>
      </p:sp>
      <p:sp>
        <p:nvSpPr>
          <p:cNvPr id="20" name="ZoneTexte 19"/>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26</a:t>
            </a:r>
            <a:endParaRPr lang="fr-FR" sz="1200" b="1" dirty="0">
              <a:solidFill>
                <a:srgbClr val="FF0000"/>
              </a:solidFill>
            </a:endParaRPr>
          </a:p>
        </p:txBody>
      </p:sp>
      <p:pic>
        <p:nvPicPr>
          <p:cNvPr id="2" name="Image 1"/>
          <p:cNvPicPr>
            <a:picLocks noChangeAspect="1"/>
          </p:cNvPicPr>
          <p:nvPr/>
        </p:nvPicPr>
        <p:blipFill>
          <a:blip r:embed="rId4" cstate="print"/>
          <a:stretch>
            <a:fillRect/>
          </a:stretch>
        </p:blipFill>
        <p:spPr>
          <a:xfrm>
            <a:off x="7776380" y="4257000"/>
            <a:ext cx="1028140" cy="512279"/>
          </a:xfrm>
          <a:prstGeom prst="rect">
            <a:avLst/>
          </a:prstGeom>
        </p:spPr>
      </p:pic>
    </p:spTree>
    <p:extLst>
      <p:ext uri="{BB962C8B-B14F-4D97-AF65-F5344CB8AC3E}">
        <p14:creationId xmlns="" xmlns:p14="http://schemas.microsoft.com/office/powerpoint/2010/main" val="88955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7" name="Group 1"/>
          <p:cNvGrpSpPr/>
          <p:nvPr/>
        </p:nvGrpSpPr>
        <p:grpSpPr>
          <a:xfrm>
            <a:off x="7149600" y="4769280"/>
            <a:ext cx="1815120" cy="209880"/>
            <a:chOff x="7149600" y="4769280"/>
            <a:chExt cx="1815120" cy="209880"/>
          </a:xfrm>
        </p:grpSpPr>
        <p:sp>
          <p:nvSpPr>
            <p:cNvPr id="448"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49"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51"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52"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16"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endParaRPr lang="fr-FR" sz="3600" b="1" spc="-1" dirty="0" smtClean="0">
              <a:solidFill>
                <a:srgbClr val="0070C0"/>
              </a:solidFill>
            </a:endParaRPr>
          </a:p>
          <a:p>
            <a:pPr algn="ctr"/>
            <a:r>
              <a:rPr lang="fr-FR" sz="3600" b="1" spc="-1" dirty="0" smtClean="0">
                <a:solidFill>
                  <a:srgbClr val="0070C0"/>
                </a:solidFill>
              </a:rPr>
              <a:t>L’enseignement </a:t>
            </a:r>
            <a:r>
              <a:rPr lang="fr-FR" sz="3600" b="1" spc="-1" dirty="0">
                <a:solidFill>
                  <a:srgbClr val="0070C0"/>
                </a:solidFill>
              </a:rPr>
              <a:t>de spécialité de langues, littératures et cultures </a:t>
            </a:r>
            <a:r>
              <a:rPr lang="fr-FR" sz="3600" b="1" spc="-1" dirty="0" smtClean="0">
                <a:solidFill>
                  <a:srgbClr val="0070C0"/>
                </a:solidFill>
              </a:rPr>
              <a:t>étrangères</a:t>
            </a:r>
          </a:p>
          <a:p>
            <a:pPr algn="ctr"/>
            <a:endParaRPr lang="fr-FR" sz="3600" b="1" spc="-1" dirty="0" smtClean="0">
              <a:solidFill>
                <a:srgbClr val="0070C0"/>
              </a:solidFill>
            </a:endParaRPr>
          </a:p>
          <a:p>
            <a:pPr algn="ctr"/>
            <a:r>
              <a:rPr lang="fr-FR" sz="3600" b="1" spc="-1" dirty="0" smtClean="0">
                <a:solidFill>
                  <a:srgbClr val="0070C0"/>
                </a:solidFill>
              </a:rPr>
              <a:t>LLCE</a:t>
            </a:r>
            <a:endParaRPr lang="en-US" sz="3600" spc="-1" dirty="0">
              <a:solidFill>
                <a:srgbClr val="0070C0"/>
              </a:solidFill>
            </a:endParaRPr>
          </a:p>
          <a:p>
            <a:pPr algn="just"/>
            <a:endParaRPr lang="fr-FR" sz="3600" b="0" strike="noStrike" spc="-1" dirty="0">
              <a:solidFill>
                <a:srgbClr val="000000"/>
              </a:solidFill>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7" name="Group 8"/>
          <p:cNvGrpSpPr/>
          <p:nvPr/>
        </p:nvGrpSpPr>
        <p:grpSpPr>
          <a:xfrm>
            <a:off x="8417520" y="196920"/>
            <a:ext cx="525240" cy="171360"/>
            <a:chOff x="8417520" y="196920"/>
            <a:chExt cx="525240" cy="171360"/>
          </a:xfrm>
          <a:solidFill>
            <a:schemeClr val="accent1"/>
          </a:solidFill>
        </p:grpSpPr>
        <p:sp>
          <p:nvSpPr>
            <p:cNvPr id="18"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9"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3" name="ZoneTexte 12"/>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27</a:t>
            </a:r>
            <a:endParaRPr lang="fr-FR" sz="1200" b="1" dirty="0">
              <a:solidFill>
                <a:srgbClr val="FF0000"/>
              </a:solidFill>
            </a:endParaRPr>
          </a:p>
        </p:txBody>
      </p:sp>
      <p:pic>
        <p:nvPicPr>
          <p:cNvPr id="2" name="Image 1"/>
          <p:cNvPicPr>
            <a:picLocks noChangeAspect="1"/>
          </p:cNvPicPr>
          <p:nvPr/>
        </p:nvPicPr>
        <p:blipFill>
          <a:blip r:embed="rId4"/>
          <a:stretch>
            <a:fillRect/>
          </a:stretch>
        </p:blipFill>
        <p:spPr>
          <a:xfrm>
            <a:off x="7178896" y="4046555"/>
            <a:ext cx="1479824" cy="736405"/>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7" name="Group 1"/>
          <p:cNvGrpSpPr/>
          <p:nvPr/>
        </p:nvGrpSpPr>
        <p:grpSpPr>
          <a:xfrm>
            <a:off x="7149600" y="4769280"/>
            <a:ext cx="1815120" cy="209880"/>
            <a:chOff x="7149600" y="4769280"/>
            <a:chExt cx="1815120" cy="209880"/>
          </a:xfrm>
        </p:grpSpPr>
        <p:sp>
          <p:nvSpPr>
            <p:cNvPr id="448"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49"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51"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52"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459"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a:solidFill>
                  <a:srgbClr val="0070C0"/>
                </a:solidFill>
                <a:latin typeface="Calibri"/>
              </a:rPr>
              <a:t>L</a:t>
            </a:r>
            <a:r>
              <a:rPr lang="fr-FR" sz="2200" b="1" spc="-1" dirty="0" smtClean="0">
                <a:solidFill>
                  <a:srgbClr val="0070C0"/>
                </a:solidFill>
                <a:latin typeface="Calibri"/>
              </a:rPr>
              <a:t>’e</a:t>
            </a:r>
            <a:r>
              <a:rPr lang="fr-FR" sz="2200" b="1" strike="noStrike" spc="-1" dirty="0" smtClean="0">
                <a:solidFill>
                  <a:srgbClr val="0070C0"/>
                </a:solidFill>
                <a:latin typeface="Calibri"/>
              </a:rPr>
              <a:t>nseignement </a:t>
            </a:r>
            <a:r>
              <a:rPr lang="fr-FR" sz="2200" b="1" strike="noStrike" spc="-1" dirty="0">
                <a:solidFill>
                  <a:srgbClr val="0070C0"/>
                </a:solidFill>
                <a:latin typeface="Calibri"/>
              </a:rPr>
              <a:t>de spécialité </a:t>
            </a:r>
            <a:r>
              <a:rPr lang="fr-FR" sz="2200" b="1" strike="noStrike" spc="-1" dirty="0" smtClean="0">
                <a:solidFill>
                  <a:srgbClr val="0070C0"/>
                </a:solidFill>
                <a:latin typeface="Calibri"/>
              </a:rPr>
              <a:t>LLCE : présentation</a:t>
            </a:r>
            <a:endParaRPr lang="en-US" sz="2200" b="0" strike="noStrike" spc="-1" dirty="0">
              <a:solidFill>
                <a:srgbClr val="0070C0"/>
              </a:solidFill>
              <a:latin typeface="Times New Roman"/>
            </a:endParaRPr>
          </a:p>
        </p:txBody>
      </p:sp>
      <p:sp>
        <p:nvSpPr>
          <p:cNvPr id="16"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fr-FR" sz="2400" b="1" strike="noStrike" spc="-1" dirty="0" smtClean="0">
                <a:solidFill>
                  <a:schemeClr val="accent1">
                    <a:lumMod val="75000"/>
                  </a:schemeClr>
                </a:solidFill>
                <a:latin typeface="Calibri"/>
              </a:rPr>
              <a:t>Principes </a:t>
            </a:r>
            <a:r>
              <a:rPr lang="fr-FR" sz="2400" b="1" strike="noStrike" spc="-1" dirty="0">
                <a:solidFill>
                  <a:schemeClr val="accent1">
                    <a:lumMod val="75000"/>
                  </a:schemeClr>
                </a:solidFill>
                <a:latin typeface="Calibri"/>
              </a:rPr>
              <a:t>et objectifs (communs aux quatre langues) :</a:t>
            </a:r>
            <a:endParaRPr lang="fr-FR" sz="2400" b="0" strike="noStrike" spc="-1" dirty="0">
              <a:solidFill>
                <a:schemeClr val="accent1">
                  <a:lumMod val="75000"/>
                </a:schemeClr>
              </a:solidFill>
              <a:latin typeface="Arial"/>
            </a:endParaRPr>
          </a:p>
          <a:p>
            <a:pPr marL="285750" indent="-285750" algn="just">
              <a:buFont typeface="Arial" panose="020B0604020202020204" pitchFamily="34" charset="0"/>
              <a:buChar char="•"/>
            </a:pPr>
            <a:r>
              <a:rPr lang="fr-FR" sz="2400" b="0" strike="noStrike" spc="-1" dirty="0" smtClean="0">
                <a:latin typeface="Calibri"/>
              </a:rPr>
              <a:t>Explorer </a:t>
            </a:r>
            <a:r>
              <a:rPr lang="fr-FR" sz="2400" b="0" strike="noStrike" spc="-1" dirty="0">
                <a:latin typeface="Calibri"/>
              </a:rPr>
              <a:t>la langue, la littérature et la culture de manière </a:t>
            </a:r>
            <a:r>
              <a:rPr lang="fr-FR" sz="2400" b="0" strike="noStrike" spc="-1" dirty="0" smtClean="0">
                <a:latin typeface="Calibri"/>
              </a:rPr>
              <a:t>approfondie.</a:t>
            </a:r>
            <a:endParaRPr lang="fr-FR" sz="2400" b="0" strike="noStrike" spc="-1" dirty="0">
              <a:latin typeface="Arial"/>
            </a:endParaRPr>
          </a:p>
          <a:p>
            <a:pPr marL="285750" indent="-285750">
              <a:buFont typeface="Arial" panose="020B0604020202020204" pitchFamily="34" charset="0"/>
              <a:buChar char="•"/>
            </a:pPr>
            <a:r>
              <a:rPr lang="fr-FR" sz="2400" b="0" strike="noStrike" spc="-1" dirty="0" smtClean="0">
                <a:latin typeface="Calibri"/>
                <a:ea typeface="Arial Unicode MS"/>
              </a:rPr>
              <a:t>Développer </a:t>
            </a:r>
            <a:r>
              <a:rPr lang="fr-FR" sz="2400" b="0" strike="noStrike" spc="-1" dirty="0">
                <a:latin typeface="Calibri"/>
                <a:ea typeface="Arial Unicode MS"/>
              </a:rPr>
              <a:t>le goût de </a:t>
            </a:r>
            <a:r>
              <a:rPr lang="fr-FR" sz="2400" b="0" strike="noStrike" spc="-1" dirty="0" smtClean="0">
                <a:latin typeface="Calibri"/>
                <a:ea typeface="Arial Unicode MS"/>
              </a:rPr>
              <a:t>lire. </a:t>
            </a:r>
            <a:endParaRPr lang="fr-FR" sz="2400" b="0" strike="noStrike" spc="-1" dirty="0">
              <a:latin typeface="Arial"/>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7" name="Group 8"/>
          <p:cNvGrpSpPr/>
          <p:nvPr/>
        </p:nvGrpSpPr>
        <p:grpSpPr>
          <a:xfrm>
            <a:off x="8417520" y="196920"/>
            <a:ext cx="525240" cy="171360"/>
            <a:chOff x="8417520" y="196920"/>
            <a:chExt cx="525240" cy="171360"/>
          </a:xfrm>
          <a:solidFill>
            <a:schemeClr val="accent1"/>
          </a:solidFill>
        </p:grpSpPr>
        <p:sp>
          <p:nvSpPr>
            <p:cNvPr id="18"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9"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4" name="ZoneTexte 13"/>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28</a:t>
            </a:r>
            <a:endParaRPr lang="fr-FR" sz="1200" b="1" dirty="0">
              <a:solidFill>
                <a:srgbClr val="FF0000"/>
              </a:solidFill>
            </a:endParaRPr>
          </a:p>
        </p:txBody>
      </p:sp>
      <p:pic>
        <p:nvPicPr>
          <p:cNvPr id="2" name="Image 1"/>
          <p:cNvPicPr>
            <a:picLocks noChangeAspect="1"/>
          </p:cNvPicPr>
          <p:nvPr/>
        </p:nvPicPr>
        <p:blipFill>
          <a:blip r:embed="rId4"/>
          <a:stretch>
            <a:fillRect/>
          </a:stretch>
        </p:blipFill>
        <p:spPr>
          <a:xfrm>
            <a:off x="7183360" y="3956020"/>
            <a:ext cx="1475360" cy="737680"/>
          </a:xfrm>
          <a:prstGeom prst="rect">
            <a:avLst/>
          </a:prstGeom>
        </p:spPr>
      </p:pic>
    </p:spTree>
    <p:extLst>
      <p:ext uri="{BB962C8B-B14F-4D97-AF65-F5344CB8AC3E}">
        <p14:creationId xmlns="" xmlns:p14="http://schemas.microsoft.com/office/powerpoint/2010/main" val="198916511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1"/>
          <p:cNvGrpSpPr/>
          <p:nvPr/>
        </p:nvGrpSpPr>
        <p:grpSpPr>
          <a:xfrm>
            <a:off x="7149600" y="4769280"/>
            <a:ext cx="1815120" cy="209880"/>
            <a:chOff x="7149600" y="4769280"/>
            <a:chExt cx="1815120" cy="209880"/>
          </a:xfrm>
        </p:grpSpPr>
        <p:sp>
          <p:nvSpPr>
            <p:cNvPr id="76"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77"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79"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80"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81"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5840" algn="ctr">
              <a:lnSpc>
                <a:spcPct val="100000"/>
              </a:lnSpc>
            </a:pPr>
            <a:r>
              <a:rPr lang="fr-FR" sz="1800" b="1" strike="noStrike" spc="-1" smtClean="0">
                <a:latin typeface="Calibri"/>
              </a:rPr>
              <a:t>                   LLCE </a:t>
            </a:r>
            <a:r>
              <a:rPr lang="fr-FR" sz="1800" b="1" strike="noStrike" spc="-1" dirty="0" smtClean="0">
                <a:latin typeface="Calibri"/>
              </a:rPr>
              <a:t>(Langues, Littératures et Cultures </a:t>
            </a:r>
            <a:r>
              <a:rPr lang="fr-FR" b="1" spc="-1" dirty="0" smtClean="0">
                <a:latin typeface="Calibri"/>
              </a:rPr>
              <a:t>É</a:t>
            </a:r>
            <a:r>
              <a:rPr lang="fr-FR" sz="1800" b="1" strike="noStrike" spc="-1" dirty="0" smtClean="0">
                <a:latin typeface="Calibri"/>
              </a:rPr>
              <a:t>trangères)</a:t>
            </a:r>
          </a:p>
          <a:p>
            <a:pPr marL="105840" algn="ctr">
              <a:lnSpc>
                <a:spcPct val="100000"/>
              </a:lnSpc>
            </a:pPr>
            <a:endParaRPr lang="fr-FR" b="1" spc="-1" dirty="0" smtClean="0">
              <a:latin typeface="Calibri"/>
            </a:endParaRPr>
          </a:p>
          <a:p>
            <a:pPr marL="105840" algn="ctr">
              <a:lnSpc>
                <a:spcPct val="100000"/>
              </a:lnSpc>
            </a:pPr>
            <a:r>
              <a:rPr lang="fr-FR" b="1" spc="-1" dirty="0" smtClean="0">
                <a:latin typeface="Calibri"/>
              </a:rPr>
              <a:t>P</a:t>
            </a:r>
            <a:r>
              <a:rPr lang="fr-FR" sz="1800" b="1" strike="noStrike" spc="-1" dirty="0" smtClean="0">
                <a:latin typeface="Calibri"/>
              </a:rPr>
              <a:t>oints de vigilance</a:t>
            </a:r>
            <a:endParaRPr lang="fr-FR" sz="1800" b="0" strike="noStrike" spc="-1" dirty="0" smtClean="0">
              <a:latin typeface="Arial"/>
            </a:endParaRPr>
          </a:p>
          <a:p>
            <a:pPr marL="105840">
              <a:lnSpc>
                <a:spcPct val="100000"/>
              </a:lnSpc>
            </a:pPr>
            <a:endParaRPr lang="fr-FR" sz="1800" b="0" strike="noStrike" spc="-1" dirty="0" smtClean="0">
              <a:latin typeface="Arial"/>
            </a:endParaRPr>
          </a:p>
          <a:p>
            <a:pPr marL="285840" indent="-285480">
              <a:lnSpc>
                <a:spcPct val="100000"/>
              </a:lnSpc>
              <a:buClr>
                <a:srgbClr val="000000"/>
              </a:buClr>
              <a:buFont typeface="Wingdings" charset="2"/>
              <a:buChar char=""/>
            </a:pPr>
            <a:r>
              <a:rPr lang="fr-FR" sz="1800" b="1" strike="noStrike" spc="-1" dirty="0" smtClean="0">
                <a:latin typeface="Calibri"/>
              </a:rPr>
              <a:t>4 LV , 5 spécialités</a:t>
            </a:r>
            <a:r>
              <a:rPr lang="fr-FR" sz="1800" b="0" strike="noStrike" spc="-1" dirty="0" smtClean="0">
                <a:latin typeface="Calibri"/>
              </a:rPr>
              <a:t>: allemand – anglais - anglais, monde contemporain –espagnol - italien. </a:t>
            </a:r>
            <a:r>
              <a:rPr lang="fr-FR" b="1" spc="-1" dirty="0" smtClean="0">
                <a:latin typeface="Calibri"/>
              </a:rPr>
              <a:t>Programmes différents</a:t>
            </a:r>
            <a:r>
              <a:rPr lang="fr-FR" spc="-1" dirty="0" smtClean="0">
                <a:latin typeface="Calibri"/>
              </a:rPr>
              <a:t>, m</a:t>
            </a:r>
            <a:r>
              <a:rPr lang="fr-FR" sz="1800" b="0" strike="noStrike" spc="-1" dirty="0" smtClean="0">
                <a:latin typeface="Calibri"/>
              </a:rPr>
              <a:t>ais un </a:t>
            </a:r>
            <a:r>
              <a:rPr lang="fr-FR" sz="1800" b="1" strike="noStrike" spc="-1" dirty="0" smtClean="0">
                <a:latin typeface="Calibri"/>
              </a:rPr>
              <a:t>préambule commun </a:t>
            </a:r>
            <a:r>
              <a:rPr lang="fr-FR" sz="1800" b="0" strike="noStrike" spc="-1" dirty="0" smtClean="0">
                <a:latin typeface="Calibri"/>
              </a:rPr>
              <a:t>qui en définit l’esprit.</a:t>
            </a:r>
            <a:endParaRPr lang="fr-FR" sz="1800" b="0" strike="noStrike" spc="-1" dirty="0" smtClean="0">
              <a:latin typeface="Arial"/>
            </a:endParaRPr>
          </a:p>
          <a:p>
            <a:pPr marL="285840" indent="-285480">
              <a:lnSpc>
                <a:spcPct val="100000"/>
              </a:lnSpc>
              <a:buClr>
                <a:srgbClr val="000000"/>
              </a:buClr>
              <a:buFont typeface="Wingdings" charset="2"/>
              <a:buChar char=""/>
            </a:pPr>
            <a:r>
              <a:rPr lang="fr-FR" sz="1800" b="0" strike="noStrike" spc="-1" dirty="0" smtClean="0">
                <a:latin typeface="Calibri"/>
              </a:rPr>
              <a:t>Enseignement qui ne peut porter que sur la LVA ou sur la LVB enseignée en tronc commun.</a:t>
            </a:r>
            <a:endParaRPr lang="fr-FR" sz="1800" b="0" strike="noStrike" spc="-1" dirty="0" smtClean="0">
              <a:latin typeface="Arial"/>
            </a:endParaRPr>
          </a:p>
          <a:p>
            <a:pPr marL="285840" indent="-285480">
              <a:lnSpc>
                <a:spcPct val="100000"/>
              </a:lnSpc>
              <a:buClr>
                <a:srgbClr val="000000"/>
              </a:buClr>
              <a:buFont typeface="Wingdings" charset="2"/>
              <a:buChar char=""/>
            </a:pPr>
            <a:r>
              <a:rPr lang="fr-FR" sz="1800" b="0" strike="noStrike" spc="-1" dirty="0" smtClean="0">
                <a:latin typeface="Calibri"/>
              </a:rPr>
              <a:t>L’horaire ne peut </a:t>
            </a:r>
            <a:r>
              <a:rPr lang="fr-FR" sz="1800" b="1" strike="noStrike" spc="-1" dirty="0" smtClean="0">
                <a:latin typeface="Calibri"/>
              </a:rPr>
              <a:t>pas</a:t>
            </a:r>
            <a:r>
              <a:rPr lang="fr-FR" sz="1800" b="0" strike="noStrike" spc="-1" dirty="0" smtClean="0">
                <a:latin typeface="Calibri"/>
              </a:rPr>
              <a:t> être réparti entre plusieurs langues.</a:t>
            </a:r>
            <a:endParaRPr lang="fr-FR" spc="-1" dirty="0" smtClean="0">
              <a:latin typeface="Calibri"/>
            </a:endParaRPr>
          </a:p>
          <a:p>
            <a:pPr marL="285840" indent="-285480">
              <a:lnSpc>
                <a:spcPct val="100000"/>
              </a:lnSpc>
              <a:buClr>
                <a:srgbClr val="000000"/>
              </a:buClr>
              <a:buFont typeface="Wingdings" charset="2"/>
              <a:buChar char=""/>
            </a:pPr>
            <a:r>
              <a:rPr lang="fr-FR" sz="1800" b="0" strike="noStrike" spc="-1" dirty="0" smtClean="0">
                <a:latin typeface="Calibri"/>
              </a:rPr>
              <a:t>Les trois composantes (langue, littérature et culture</a:t>
            </a:r>
            <a:r>
              <a:rPr lang="fr-FR" sz="1800" b="1" strike="noStrike" spc="-1" dirty="0" smtClean="0">
                <a:latin typeface="Calibri"/>
              </a:rPr>
              <a:t>) ne peuvent pas être dissociées</a:t>
            </a:r>
            <a:r>
              <a:rPr lang="fr-FR" sz="1800" b="0" strike="noStrike" spc="-1" dirty="0" smtClean="0">
                <a:latin typeface="Calibri"/>
              </a:rPr>
              <a:t>. </a:t>
            </a:r>
            <a:endParaRPr lang="fr-FR" sz="1800" b="0" strike="noStrike" spc="-1" dirty="0" smtClean="0">
              <a:latin typeface="Arial"/>
            </a:endParaRPr>
          </a:p>
          <a:p>
            <a:pPr marL="285840" indent="-285480">
              <a:lnSpc>
                <a:spcPct val="100000"/>
              </a:lnSpc>
              <a:buClr>
                <a:srgbClr val="000000"/>
              </a:buClr>
              <a:buFont typeface="Wingdings" charset="2"/>
              <a:buChar char=""/>
            </a:pPr>
            <a:r>
              <a:rPr lang="fr-FR" spc="-1" dirty="0" smtClean="0">
                <a:latin typeface="Calibri"/>
              </a:rPr>
              <a:t>Un élève ne peut suivre </a:t>
            </a:r>
            <a:r>
              <a:rPr lang="fr-FR" b="1" spc="-1" dirty="0" smtClean="0">
                <a:latin typeface="Calibri"/>
              </a:rPr>
              <a:t>qu’un seul </a:t>
            </a:r>
            <a:r>
              <a:rPr lang="fr-FR" spc="-1" dirty="0" smtClean="0">
                <a:latin typeface="Calibri"/>
              </a:rPr>
              <a:t>enseignement de LLCE.</a:t>
            </a:r>
            <a:endParaRPr lang="fr-FR" sz="1800" b="0" strike="noStrike" spc="-1" dirty="0">
              <a:latin typeface="Arial"/>
            </a:endParaRPr>
          </a:p>
        </p:txBody>
      </p:sp>
      <p:pic>
        <p:nvPicPr>
          <p:cNvPr id="16" name="Image 1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8" name="Group 8"/>
          <p:cNvGrpSpPr/>
          <p:nvPr/>
        </p:nvGrpSpPr>
        <p:grpSpPr>
          <a:xfrm>
            <a:off x="8417520" y="196920"/>
            <a:ext cx="525240" cy="171360"/>
            <a:chOff x="8417520" y="196920"/>
            <a:chExt cx="525240" cy="171360"/>
          </a:xfrm>
          <a:solidFill>
            <a:schemeClr val="accent1"/>
          </a:solidFill>
        </p:grpSpPr>
        <p:sp>
          <p:nvSpPr>
            <p:cNvPr id="19"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20"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21" name="CustomShape 11"/>
          <p:cNvSpPr/>
          <p:nvPr/>
        </p:nvSpPr>
        <p:spPr>
          <a:xfrm>
            <a:off x="1536480" y="61920"/>
            <a:ext cx="648828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spc="-1">
                <a:solidFill>
                  <a:srgbClr val="0070C0"/>
                </a:solidFill>
                <a:latin typeface="Calibri"/>
              </a:rPr>
              <a:t>LES LANGUES VIVANTES DANS LA REFORME DU LYCEE</a:t>
            </a:r>
            <a:endParaRPr lang="en-US" sz="2800" b="0" strike="noStrike" spc="-1">
              <a:solidFill>
                <a:srgbClr val="0070C0"/>
              </a:solidFill>
              <a:latin typeface="Arial"/>
            </a:endParaRPr>
          </a:p>
        </p:txBody>
      </p:sp>
      <p:sp>
        <p:nvSpPr>
          <p:cNvPr id="14" name="ZoneTexte 13"/>
          <p:cNvSpPr txBox="1"/>
          <p:nvPr/>
        </p:nvSpPr>
        <p:spPr>
          <a:xfrm>
            <a:off x="8804520" y="920381"/>
            <a:ext cx="339120" cy="369332"/>
          </a:xfrm>
          <a:prstGeom prst="rect">
            <a:avLst/>
          </a:prstGeom>
          <a:noFill/>
          <a:ln>
            <a:solidFill>
              <a:srgbClr val="FF0000"/>
            </a:solidFill>
          </a:ln>
        </p:spPr>
        <p:txBody>
          <a:bodyPr wrap="square" rtlCol="0">
            <a:spAutoFit/>
          </a:bodyPr>
          <a:lstStyle/>
          <a:p>
            <a:r>
              <a:rPr lang="fr-FR" b="1" dirty="0">
                <a:solidFill>
                  <a:srgbClr val="FF0000"/>
                </a:solidFill>
              </a:rPr>
              <a:t>2</a:t>
            </a:r>
          </a:p>
        </p:txBody>
      </p:sp>
      <p:pic>
        <p:nvPicPr>
          <p:cNvPr id="2" name="Image 1"/>
          <p:cNvPicPr>
            <a:picLocks noChangeAspect="1"/>
          </p:cNvPicPr>
          <p:nvPr/>
        </p:nvPicPr>
        <p:blipFill>
          <a:blip r:embed="rId4"/>
          <a:stretch>
            <a:fillRect/>
          </a:stretch>
        </p:blipFill>
        <p:spPr>
          <a:xfrm>
            <a:off x="7357105" y="4132504"/>
            <a:ext cx="1400110" cy="697616"/>
          </a:xfrm>
          <a:prstGeom prst="rect">
            <a:avLst/>
          </a:prstGeom>
        </p:spPr>
      </p:pic>
      <p:sp>
        <p:nvSpPr>
          <p:cNvPr id="3" name="Organigramme : Bande perforée 2"/>
          <p:cNvSpPr/>
          <p:nvPr/>
        </p:nvSpPr>
        <p:spPr>
          <a:xfrm>
            <a:off x="186481" y="1129320"/>
            <a:ext cx="1441598" cy="1011714"/>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N</a:t>
            </a:r>
            <a:r>
              <a:rPr lang="fr-FR" sz="1400" dirty="0" smtClean="0">
                <a:solidFill>
                  <a:schemeClr val="bg1"/>
                </a:solidFill>
              </a:rPr>
              <a:t>OUVEAU septembre 2020</a:t>
            </a:r>
            <a:endParaRPr lang="fr-FR" sz="1400" dirty="0">
              <a:solidFill>
                <a:schemeClr val="bg1"/>
              </a:solidFil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8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8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8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8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8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7" name="Group 1"/>
          <p:cNvGrpSpPr/>
          <p:nvPr/>
        </p:nvGrpSpPr>
        <p:grpSpPr>
          <a:xfrm>
            <a:off x="7149600" y="4769280"/>
            <a:ext cx="1815120" cy="209880"/>
            <a:chOff x="7149600" y="4769280"/>
            <a:chExt cx="1815120" cy="209880"/>
          </a:xfrm>
        </p:grpSpPr>
        <p:sp>
          <p:nvSpPr>
            <p:cNvPr id="448"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49"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51"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52"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16" name="CustomShape 7"/>
          <p:cNvSpPr/>
          <p:nvPr/>
        </p:nvSpPr>
        <p:spPr>
          <a:xfrm>
            <a:off x="332279" y="1017720"/>
            <a:ext cx="8198403"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fr-FR" sz="2400" b="1" strike="noStrike" spc="-1" dirty="0" smtClean="0">
                <a:solidFill>
                  <a:schemeClr val="accent1">
                    <a:lumMod val="75000"/>
                  </a:schemeClr>
                </a:solidFill>
                <a:latin typeface="Calibri"/>
              </a:rPr>
              <a:t>Les textes:</a:t>
            </a:r>
          </a:p>
          <a:p>
            <a:pPr algn="just"/>
            <a:endParaRPr lang="fr-FR" sz="2400" b="0" strike="noStrike" spc="-1" dirty="0" smtClean="0">
              <a:solidFill>
                <a:schemeClr val="accent1">
                  <a:lumMod val="75000"/>
                </a:schemeClr>
              </a:solidFill>
              <a:latin typeface="Calibri"/>
            </a:endParaRPr>
          </a:p>
          <a:p>
            <a:pPr marL="285750" indent="-285750" algn="just">
              <a:buFont typeface="Arial" panose="020B0604020202020204" pitchFamily="34" charset="0"/>
              <a:buChar char="•"/>
            </a:pPr>
            <a:r>
              <a:rPr lang="fr-FR" sz="2400" spc="-1" dirty="0" smtClean="0">
                <a:latin typeface="Calibri"/>
              </a:rPr>
              <a:t>Programme de 1</a:t>
            </a:r>
            <a:r>
              <a:rPr lang="fr-FR" sz="2400" spc="-1" baseline="30000" dirty="0" smtClean="0">
                <a:latin typeface="Calibri"/>
              </a:rPr>
              <a:t>ère</a:t>
            </a:r>
            <a:r>
              <a:rPr lang="fr-FR" sz="2400" spc="-1" dirty="0" smtClean="0">
                <a:latin typeface="Calibri"/>
              </a:rPr>
              <a:t>: BO spé 1 du 22 janvier 2019, Annexe 3</a:t>
            </a:r>
          </a:p>
          <a:p>
            <a:pPr marL="285750" indent="-285750" algn="just">
              <a:buFont typeface="Arial" panose="020B0604020202020204" pitchFamily="34" charset="0"/>
              <a:buChar char="•"/>
            </a:pPr>
            <a:r>
              <a:rPr lang="fr-FR" sz="2400" b="0" strike="noStrike" spc="-1" dirty="0" smtClean="0">
                <a:latin typeface="Calibri"/>
              </a:rPr>
              <a:t>Programme de Terminale: BO spé 8 du 25 juillet 19, Annexe 3</a:t>
            </a:r>
          </a:p>
          <a:p>
            <a:pPr marL="285750" indent="-285750" algn="just">
              <a:buFont typeface="Arial" panose="020B0604020202020204" pitchFamily="34" charset="0"/>
              <a:buChar char="•"/>
            </a:pPr>
            <a:r>
              <a:rPr lang="fr-FR" sz="2400" i="1" spc="-1" dirty="0" smtClean="0">
                <a:latin typeface="Calibri"/>
              </a:rPr>
              <a:t>Programme LLCE Anglais Monde contemporain: </a:t>
            </a:r>
            <a:r>
              <a:rPr lang="fr-FR" sz="2400" b="0" i="1" strike="noStrike" spc="-1" dirty="0" smtClean="0">
                <a:latin typeface="Calibri"/>
              </a:rPr>
              <a:t>BO n°30 du 23 juillet 2020 (1</a:t>
            </a:r>
            <a:r>
              <a:rPr lang="fr-FR" sz="2400" b="0" i="1" strike="noStrike" spc="-1" baseline="30000" dirty="0" smtClean="0">
                <a:latin typeface="Calibri"/>
              </a:rPr>
              <a:t>ère</a:t>
            </a:r>
            <a:r>
              <a:rPr lang="fr-FR" sz="2400" b="0" i="1" strike="noStrike" spc="-1" dirty="0" smtClean="0">
                <a:latin typeface="Calibri"/>
              </a:rPr>
              <a:t> et Terminale)</a:t>
            </a:r>
          </a:p>
          <a:p>
            <a:pPr marL="285750" indent="-285750" algn="just">
              <a:buFont typeface="Arial" panose="020B0604020202020204" pitchFamily="34" charset="0"/>
              <a:buChar char="•"/>
            </a:pPr>
            <a:r>
              <a:rPr lang="fr-FR" sz="2400" i="1" spc="-1" dirty="0" smtClean="0">
                <a:latin typeface="Calibri"/>
              </a:rPr>
              <a:t>Des programmes limitatifs pour la LLCER</a:t>
            </a:r>
          </a:p>
          <a:p>
            <a:pPr algn="just"/>
            <a:r>
              <a:rPr lang="fr-FR" sz="2400" i="1" spc="-1" dirty="0" smtClean="0">
                <a:latin typeface="Calibri"/>
              </a:rPr>
              <a:t> (sauf pour la spécialité anglais, monde contemporain)</a:t>
            </a:r>
            <a:endParaRPr lang="fr-FR" sz="2400" b="0" i="1" strike="noStrike" spc="-1" dirty="0">
              <a:latin typeface="Arial"/>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7" name="Group 8"/>
          <p:cNvGrpSpPr/>
          <p:nvPr/>
        </p:nvGrpSpPr>
        <p:grpSpPr>
          <a:xfrm>
            <a:off x="8417520" y="196920"/>
            <a:ext cx="525240" cy="171360"/>
            <a:chOff x="8417520" y="196920"/>
            <a:chExt cx="525240" cy="171360"/>
          </a:xfrm>
          <a:solidFill>
            <a:schemeClr val="accent1"/>
          </a:solidFill>
        </p:grpSpPr>
        <p:sp>
          <p:nvSpPr>
            <p:cNvPr id="18"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9"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21"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a:solidFill>
                  <a:srgbClr val="0070C0"/>
                </a:solidFill>
                <a:latin typeface="Calibri"/>
              </a:rPr>
              <a:t>L</a:t>
            </a:r>
            <a:r>
              <a:rPr lang="fr-FR" sz="2200" b="1" spc="-1" dirty="0" smtClean="0">
                <a:solidFill>
                  <a:srgbClr val="0070C0"/>
                </a:solidFill>
                <a:latin typeface="Calibri"/>
              </a:rPr>
              <a:t>’e</a:t>
            </a:r>
            <a:r>
              <a:rPr lang="fr-FR" sz="2200" b="1" strike="noStrike" spc="-1" dirty="0" smtClean="0">
                <a:solidFill>
                  <a:srgbClr val="0070C0"/>
                </a:solidFill>
                <a:latin typeface="Calibri"/>
              </a:rPr>
              <a:t>nseignement </a:t>
            </a:r>
            <a:r>
              <a:rPr lang="fr-FR" sz="2200" b="1" strike="noStrike" spc="-1" dirty="0">
                <a:solidFill>
                  <a:srgbClr val="0070C0"/>
                </a:solidFill>
                <a:latin typeface="Calibri"/>
              </a:rPr>
              <a:t>de spécialité </a:t>
            </a:r>
            <a:r>
              <a:rPr lang="fr-FR" sz="2200" b="1" strike="noStrike" spc="-1" dirty="0" smtClean="0">
                <a:solidFill>
                  <a:srgbClr val="0070C0"/>
                </a:solidFill>
                <a:latin typeface="Calibri"/>
              </a:rPr>
              <a:t>LLCE : présentation</a:t>
            </a:r>
            <a:endParaRPr lang="en-US" sz="2200" b="0" strike="noStrike" spc="-1" dirty="0">
              <a:solidFill>
                <a:srgbClr val="0070C0"/>
              </a:solidFill>
              <a:latin typeface="Times New Roman"/>
            </a:endParaRPr>
          </a:p>
        </p:txBody>
      </p:sp>
      <p:sp>
        <p:nvSpPr>
          <p:cNvPr id="14" name="ZoneTexte 13"/>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29</a:t>
            </a:r>
            <a:endParaRPr lang="fr-FR" sz="1200" b="1" dirty="0">
              <a:solidFill>
                <a:srgbClr val="FF0000"/>
              </a:solidFill>
            </a:endParaRPr>
          </a:p>
        </p:txBody>
      </p:sp>
      <p:pic>
        <p:nvPicPr>
          <p:cNvPr id="20" name="Image 19"/>
          <p:cNvPicPr>
            <a:picLocks noChangeAspect="1"/>
          </p:cNvPicPr>
          <p:nvPr/>
        </p:nvPicPr>
        <p:blipFill>
          <a:blip r:embed="rId4"/>
          <a:stretch>
            <a:fillRect/>
          </a:stretch>
        </p:blipFill>
        <p:spPr>
          <a:xfrm>
            <a:off x="7357693" y="3627879"/>
            <a:ext cx="1390008" cy="981541"/>
          </a:xfrm>
          <a:prstGeom prst="rect">
            <a:avLst/>
          </a:prstGeom>
        </p:spPr>
      </p:pic>
    </p:spTree>
    <p:extLst>
      <p:ext uri="{BB962C8B-B14F-4D97-AF65-F5344CB8AC3E}">
        <p14:creationId xmlns="" xmlns:p14="http://schemas.microsoft.com/office/powerpoint/2010/main" val="242248630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7" name="Group 1"/>
          <p:cNvGrpSpPr/>
          <p:nvPr/>
        </p:nvGrpSpPr>
        <p:grpSpPr>
          <a:xfrm>
            <a:off x="7149600" y="4769280"/>
            <a:ext cx="1815120" cy="209880"/>
            <a:chOff x="7149600" y="4769280"/>
            <a:chExt cx="1815120" cy="209880"/>
          </a:xfrm>
        </p:grpSpPr>
        <p:sp>
          <p:nvSpPr>
            <p:cNvPr id="448"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49"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51"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52"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16" name="CustomShape 7"/>
          <p:cNvSpPr/>
          <p:nvPr/>
        </p:nvSpPr>
        <p:spPr>
          <a:xfrm>
            <a:off x="332280" y="1017720"/>
            <a:ext cx="7862596"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fr-FR" b="1" strike="noStrike" spc="-1" dirty="0" smtClean="0">
                <a:solidFill>
                  <a:schemeClr val="accent1">
                    <a:lumMod val="75000"/>
                  </a:schemeClr>
                </a:solidFill>
                <a:latin typeface="Calibri"/>
              </a:rPr>
              <a:t>Points </a:t>
            </a:r>
            <a:r>
              <a:rPr lang="fr-FR" b="1" strike="noStrike" spc="-1" dirty="0">
                <a:solidFill>
                  <a:schemeClr val="accent1">
                    <a:lumMod val="75000"/>
                  </a:schemeClr>
                </a:solidFill>
                <a:latin typeface="Calibri"/>
              </a:rPr>
              <a:t>de convergence avec l’enseignement commun et quelques spécificités :</a:t>
            </a:r>
            <a:endParaRPr lang="fr-FR" b="1" strike="noStrike" spc="-1" dirty="0">
              <a:solidFill>
                <a:schemeClr val="accent1">
                  <a:lumMod val="75000"/>
                </a:schemeClr>
              </a:solidFill>
              <a:latin typeface="Arial"/>
            </a:endParaRPr>
          </a:p>
          <a:p>
            <a:pPr marL="285750" indent="-285750" algn="just">
              <a:buFont typeface="Arial" panose="020B0604020202020204" pitchFamily="34" charset="0"/>
              <a:buChar char="•"/>
            </a:pPr>
            <a:r>
              <a:rPr lang="fr-FR" b="0" strike="noStrike" spc="-1" dirty="0" smtClean="0">
                <a:latin typeface="Calibri"/>
              </a:rPr>
              <a:t>L’approche </a:t>
            </a:r>
            <a:r>
              <a:rPr lang="fr-FR" b="0" strike="noStrike" spc="-1" dirty="0">
                <a:latin typeface="Calibri"/>
              </a:rPr>
              <a:t>actionnelle et la démarche de projet pour rendre les élèves autonomes dans l’usage de la </a:t>
            </a:r>
            <a:r>
              <a:rPr lang="fr-FR" b="0" strike="noStrike" spc="-1" dirty="0" smtClean="0">
                <a:latin typeface="Calibri"/>
              </a:rPr>
              <a:t>langue.</a:t>
            </a:r>
            <a:endParaRPr lang="fr-FR" b="0" strike="noStrike" spc="-1" dirty="0">
              <a:latin typeface="Arial"/>
            </a:endParaRPr>
          </a:p>
          <a:p>
            <a:pPr marL="285750" indent="-285750" algn="just">
              <a:buFont typeface="Arial" panose="020B0604020202020204" pitchFamily="34" charset="0"/>
              <a:buChar char="•"/>
            </a:pPr>
            <a:r>
              <a:rPr lang="fr-FR" b="0" strike="noStrike" spc="-1" dirty="0" smtClean="0">
                <a:latin typeface="Calibri"/>
              </a:rPr>
              <a:t>Dossier </a:t>
            </a:r>
            <a:r>
              <a:rPr lang="fr-FR" b="0" i="1" strike="noStrike" spc="-1" dirty="0" smtClean="0">
                <a:latin typeface="Calibri"/>
              </a:rPr>
              <a:t>vs.</a:t>
            </a:r>
            <a:r>
              <a:rPr lang="fr-FR" b="0" strike="noStrike" spc="-1" dirty="0" smtClean="0">
                <a:latin typeface="Calibri"/>
              </a:rPr>
              <a:t> portfolio numérique.</a:t>
            </a:r>
            <a:endParaRPr lang="fr-FR" b="0" strike="noStrike" spc="-1" dirty="0">
              <a:latin typeface="Arial"/>
            </a:endParaRPr>
          </a:p>
          <a:p>
            <a:pPr marL="285750" indent="-285750" algn="just">
              <a:buFont typeface="Arial" panose="020B0604020202020204" pitchFamily="34" charset="0"/>
              <a:buChar char="•"/>
            </a:pPr>
            <a:r>
              <a:rPr lang="fr-FR" b="0" strike="noStrike" spc="-1" dirty="0" smtClean="0">
                <a:latin typeface="Calibri"/>
              </a:rPr>
              <a:t>Les </a:t>
            </a:r>
            <a:r>
              <a:rPr lang="fr-FR" b="0" strike="noStrike" spc="-1" dirty="0">
                <a:latin typeface="Calibri"/>
              </a:rPr>
              <a:t>outils numériques </a:t>
            </a:r>
            <a:r>
              <a:rPr lang="fr-FR" b="0" strike="noStrike" spc="-1" dirty="0">
                <a:latin typeface="Calibri"/>
                <a:ea typeface="Arial Unicode MS"/>
              </a:rPr>
              <a:t>permettent de renforcer les compétences des </a:t>
            </a:r>
            <a:r>
              <a:rPr lang="fr-FR" b="0" strike="noStrike" spc="-1" dirty="0" smtClean="0">
                <a:latin typeface="Calibri"/>
                <a:ea typeface="Arial Unicode MS"/>
              </a:rPr>
              <a:t>élèves.</a:t>
            </a:r>
            <a:endParaRPr lang="fr-FR" b="0" strike="noStrike" spc="-1" dirty="0">
              <a:latin typeface="Arial"/>
            </a:endParaRPr>
          </a:p>
          <a:p>
            <a:pPr marL="285750" indent="-285750" algn="just">
              <a:buFont typeface="Arial" panose="020B0604020202020204" pitchFamily="34" charset="0"/>
              <a:buChar char="•"/>
            </a:pPr>
            <a:r>
              <a:rPr lang="fr-FR" b="0" strike="noStrike" spc="-1" dirty="0" smtClean="0">
                <a:latin typeface="Calibri"/>
                <a:ea typeface="Arial Unicode MS"/>
              </a:rPr>
              <a:t>La </a:t>
            </a:r>
            <a:r>
              <a:rPr lang="fr-FR" b="0" strike="noStrike" spc="-1" dirty="0">
                <a:latin typeface="Calibri"/>
                <a:ea typeface="Arial Unicode MS"/>
              </a:rPr>
              <a:t>compétence linguistique :</a:t>
            </a:r>
            <a:r>
              <a:rPr lang="fr-FR" b="0" strike="noStrike" spc="-1" dirty="0">
                <a:latin typeface="Calibri"/>
              </a:rPr>
              <a:t> axe privilégié du cours, enseignée en contexte d’utilisation, à </a:t>
            </a:r>
            <a:r>
              <a:rPr lang="fr-FR" b="0" strike="noStrike" spc="-1" dirty="0" smtClean="0">
                <a:latin typeface="Calibri"/>
              </a:rPr>
              <a:t>l’occasion </a:t>
            </a:r>
            <a:r>
              <a:rPr lang="fr-FR" b="0" strike="noStrike" spc="-1" dirty="0">
                <a:latin typeface="Calibri"/>
              </a:rPr>
              <a:t>de l’étude de documents authentiques riches et variés, dans une approche </a:t>
            </a:r>
            <a:r>
              <a:rPr lang="fr-FR" b="0" strike="noStrike" spc="-1" dirty="0" smtClean="0">
                <a:latin typeface="Calibri"/>
              </a:rPr>
              <a:t>comparative.</a:t>
            </a:r>
            <a:endParaRPr lang="fr-FR" b="1" strike="noStrike" spc="-1" dirty="0">
              <a:latin typeface="Arial"/>
            </a:endParaRPr>
          </a:p>
          <a:p>
            <a:pPr marL="285750" indent="-285750" algn="just">
              <a:buFont typeface="Arial" panose="020B0604020202020204" pitchFamily="34" charset="0"/>
              <a:buChar char="•"/>
            </a:pPr>
            <a:r>
              <a:rPr lang="fr-FR" b="0" strike="noStrike" spc="-1" dirty="0" smtClean="0">
                <a:latin typeface="Calibri"/>
              </a:rPr>
              <a:t>Elle </a:t>
            </a:r>
            <a:r>
              <a:rPr lang="fr-FR" b="0" strike="noStrike" spc="-1" dirty="0">
                <a:latin typeface="Calibri"/>
              </a:rPr>
              <a:t>concerne les aspects phonologiques de la langue ainsi que la maîtrise de </a:t>
            </a:r>
            <a:r>
              <a:rPr lang="fr-FR" b="0" strike="noStrike" spc="-1" dirty="0" smtClean="0">
                <a:latin typeface="Calibri"/>
              </a:rPr>
              <a:t>l’orthographe</a:t>
            </a:r>
            <a:r>
              <a:rPr lang="fr-FR" b="0" strike="noStrike" spc="-1" dirty="0">
                <a:latin typeface="Calibri"/>
              </a:rPr>
              <a:t>, du lexique et de la grammaire</a:t>
            </a:r>
            <a:r>
              <a:rPr lang="fr-FR" b="0" strike="noStrike" spc="-1" dirty="0" smtClean="0">
                <a:latin typeface="Calibri"/>
              </a:rPr>
              <a:t>.</a:t>
            </a:r>
            <a:endParaRPr lang="fr-FR" b="0" strike="noStrike" spc="-1" dirty="0">
              <a:latin typeface="Arial"/>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7" name="Group 8"/>
          <p:cNvGrpSpPr/>
          <p:nvPr/>
        </p:nvGrpSpPr>
        <p:grpSpPr>
          <a:xfrm>
            <a:off x="8417520" y="196920"/>
            <a:ext cx="525240" cy="171360"/>
            <a:chOff x="8417520" y="196920"/>
            <a:chExt cx="525240" cy="171360"/>
          </a:xfrm>
          <a:solidFill>
            <a:schemeClr val="accent1"/>
          </a:solidFill>
        </p:grpSpPr>
        <p:sp>
          <p:nvSpPr>
            <p:cNvPr id="18"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9"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21"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a:solidFill>
                  <a:srgbClr val="0070C0"/>
                </a:solidFill>
                <a:latin typeface="Calibri"/>
              </a:rPr>
              <a:t>L</a:t>
            </a:r>
            <a:r>
              <a:rPr lang="fr-FR" sz="2200" b="1" spc="-1" dirty="0" smtClean="0">
                <a:solidFill>
                  <a:srgbClr val="0070C0"/>
                </a:solidFill>
                <a:latin typeface="Calibri"/>
              </a:rPr>
              <a:t>’e</a:t>
            </a:r>
            <a:r>
              <a:rPr lang="fr-FR" sz="2200" b="1" strike="noStrike" spc="-1" dirty="0" smtClean="0">
                <a:solidFill>
                  <a:srgbClr val="0070C0"/>
                </a:solidFill>
                <a:latin typeface="Calibri"/>
              </a:rPr>
              <a:t>nseignement </a:t>
            </a:r>
            <a:r>
              <a:rPr lang="fr-FR" sz="2200" b="1" strike="noStrike" spc="-1" dirty="0">
                <a:solidFill>
                  <a:srgbClr val="0070C0"/>
                </a:solidFill>
                <a:latin typeface="Calibri"/>
              </a:rPr>
              <a:t>de spécialité </a:t>
            </a:r>
            <a:r>
              <a:rPr lang="fr-FR" sz="2200" b="1" strike="noStrike" spc="-1" dirty="0" smtClean="0">
                <a:solidFill>
                  <a:srgbClr val="0070C0"/>
                </a:solidFill>
                <a:latin typeface="Calibri"/>
              </a:rPr>
              <a:t>LLCE : présentation</a:t>
            </a:r>
            <a:endParaRPr lang="en-US" sz="2200" b="0" strike="noStrike" spc="-1" dirty="0">
              <a:solidFill>
                <a:srgbClr val="0070C0"/>
              </a:solidFill>
              <a:latin typeface="Times New Roman"/>
            </a:endParaRPr>
          </a:p>
        </p:txBody>
      </p:sp>
      <p:sp>
        <p:nvSpPr>
          <p:cNvPr id="14" name="ZoneTexte 13"/>
          <p:cNvSpPr txBox="1"/>
          <p:nvPr/>
        </p:nvSpPr>
        <p:spPr>
          <a:xfrm>
            <a:off x="8804520" y="920381"/>
            <a:ext cx="339120" cy="461665"/>
          </a:xfrm>
          <a:prstGeom prst="rect">
            <a:avLst/>
          </a:prstGeom>
          <a:noFill/>
          <a:ln>
            <a:solidFill>
              <a:srgbClr val="FF0000"/>
            </a:solidFill>
          </a:ln>
        </p:spPr>
        <p:txBody>
          <a:bodyPr wrap="square" rtlCol="0">
            <a:spAutoFit/>
          </a:bodyPr>
          <a:lstStyle/>
          <a:p>
            <a:pPr algn="ctr"/>
            <a:r>
              <a:rPr lang="fr-FR" sz="1200" b="1" smtClean="0">
                <a:solidFill>
                  <a:srgbClr val="FF0000"/>
                </a:solidFill>
              </a:rPr>
              <a:t>30</a:t>
            </a:r>
          </a:p>
          <a:p>
            <a:pPr algn="ctr"/>
            <a:endParaRPr lang="fr-FR" sz="1200" b="1" dirty="0">
              <a:solidFill>
                <a:srgbClr val="FF0000"/>
              </a:solidFill>
            </a:endParaRPr>
          </a:p>
        </p:txBody>
      </p:sp>
      <p:pic>
        <p:nvPicPr>
          <p:cNvPr id="2" name="Image 1"/>
          <p:cNvPicPr>
            <a:picLocks noChangeAspect="1"/>
          </p:cNvPicPr>
          <p:nvPr/>
        </p:nvPicPr>
        <p:blipFill>
          <a:blip r:embed="rId4"/>
          <a:stretch>
            <a:fillRect/>
          </a:stretch>
        </p:blipFill>
        <p:spPr>
          <a:xfrm>
            <a:off x="7319480" y="4055914"/>
            <a:ext cx="1475360" cy="737680"/>
          </a:xfrm>
          <a:prstGeom prst="rect">
            <a:avLst/>
          </a:prstGeom>
        </p:spPr>
      </p:pic>
    </p:spTree>
    <p:extLst>
      <p:ext uri="{BB962C8B-B14F-4D97-AF65-F5344CB8AC3E}">
        <p14:creationId xmlns="" xmlns:p14="http://schemas.microsoft.com/office/powerpoint/2010/main" val="81845132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5" name="Group 1"/>
          <p:cNvGrpSpPr/>
          <p:nvPr/>
        </p:nvGrpSpPr>
        <p:grpSpPr>
          <a:xfrm>
            <a:off x="7149600" y="4769280"/>
            <a:ext cx="1815120" cy="209880"/>
            <a:chOff x="7149600" y="4769280"/>
            <a:chExt cx="1815120" cy="209880"/>
          </a:xfrm>
        </p:grpSpPr>
        <p:sp>
          <p:nvSpPr>
            <p:cNvPr id="476"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77"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79"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80"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481" name="CustomShape 7"/>
          <p:cNvSpPr/>
          <p:nvPr/>
        </p:nvSpPr>
        <p:spPr>
          <a:xfrm>
            <a:off x="332279" y="1017720"/>
            <a:ext cx="8528041" cy="376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endParaRPr lang="fr-FR" sz="1800" b="0" strike="noStrike" spc="-1" dirty="0">
              <a:solidFill>
                <a:srgbClr val="000000"/>
              </a:solidFill>
              <a:latin typeface="Times New Roman"/>
            </a:endParaRPr>
          </a:p>
        </p:txBody>
      </p:sp>
      <p:sp>
        <p:nvSpPr>
          <p:cNvPr id="487"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smtClean="0">
                <a:solidFill>
                  <a:srgbClr val="0070C0"/>
                </a:solidFill>
              </a:rPr>
              <a:t>LLCE : 2 spécialités en anglais</a:t>
            </a:r>
            <a:endParaRPr lang="en-US" sz="2200" spc="-1" dirty="0">
              <a:solidFill>
                <a:srgbClr val="0070C0"/>
              </a:solidFill>
              <a:latin typeface="Times New Roman"/>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7" name="Group 8"/>
          <p:cNvGrpSpPr/>
          <p:nvPr/>
        </p:nvGrpSpPr>
        <p:grpSpPr>
          <a:xfrm>
            <a:off x="8417520" y="196920"/>
            <a:ext cx="525240" cy="171360"/>
            <a:chOff x="8417520" y="196920"/>
            <a:chExt cx="525240" cy="171360"/>
          </a:xfrm>
          <a:solidFill>
            <a:schemeClr val="accent1"/>
          </a:solidFill>
        </p:grpSpPr>
        <p:sp>
          <p:nvSpPr>
            <p:cNvPr id="18"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9"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4" name="ZoneTexte 13"/>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31</a:t>
            </a:r>
            <a:endParaRPr lang="fr-FR" sz="1200" b="1" dirty="0">
              <a:solidFill>
                <a:srgbClr val="FF0000"/>
              </a:solidFill>
            </a:endParaRPr>
          </a:p>
        </p:txBody>
      </p:sp>
      <p:sp>
        <p:nvSpPr>
          <p:cNvPr id="9" name="Titre 8"/>
          <p:cNvSpPr>
            <a:spLocks noGrp="1"/>
          </p:cNvSpPr>
          <p:nvPr>
            <p:ph type="title"/>
          </p:nvPr>
        </p:nvSpPr>
        <p:spPr>
          <a:xfrm>
            <a:off x="332279" y="1002460"/>
            <a:ext cx="8368561" cy="839409"/>
          </a:xfrm>
          <a:ln>
            <a:solidFill>
              <a:schemeClr val="tx1"/>
            </a:solidFill>
          </a:ln>
        </p:spPr>
        <p:txBody>
          <a:bodyPr>
            <a:noAutofit/>
          </a:bodyPr>
          <a:lstStyle/>
          <a:p>
            <a:r>
              <a:rPr lang="fr-FR" sz="1600" dirty="0" smtClean="0">
                <a:latin typeface="Times New Roman" panose="02020603050405020304" pitchFamily="18" charset="0"/>
                <a:cs typeface="Times New Roman" panose="02020603050405020304" pitchFamily="18" charset="0"/>
              </a:rPr>
              <a:t>►</a:t>
            </a:r>
            <a:r>
              <a:rPr lang="fr-FR" sz="1600" dirty="0" smtClean="0">
                <a:latin typeface="+mn-lt"/>
              </a:rPr>
              <a:t>Un programme </a:t>
            </a:r>
            <a:r>
              <a:rPr lang="fr-FR" sz="1600" dirty="0">
                <a:latin typeface="+mn-lt"/>
              </a:rPr>
              <a:t>culturel </a:t>
            </a:r>
            <a:r>
              <a:rPr lang="fr-FR" sz="1600" dirty="0" smtClean="0">
                <a:latin typeface="+mn-lt"/>
              </a:rPr>
              <a:t>qui s’articule </a:t>
            </a:r>
            <a:r>
              <a:rPr lang="fr-FR" sz="1600" dirty="0">
                <a:latin typeface="+mn-lt"/>
              </a:rPr>
              <a:t>autour de deux </a:t>
            </a:r>
            <a:r>
              <a:rPr lang="fr-FR" sz="1600" dirty="0" smtClean="0">
                <a:latin typeface="+mn-lt"/>
              </a:rPr>
              <a:t>thématiques obligatoires </a:t>
            </a:r>
            <a:r>
              <a:rPr lang="fr-FR" sz="1600" dirty="0">
                <a:latin typeface="+mn-lt"/>
              </a:rPr>
              <a:t>en première et de trois thématiques </a:t>
            </a:r>
            <a:r>
              <a:rPr lang="fr-FR" sz="1600" dirty="0" smtClean="0">
                <a:latin typeface="+mn-lt"/>
              </a:rPr>
              <a:t>obligatoires en </a:t>
            </a:r>
            <a:r>
              <a:rPr lang="fr-FR" sz="1600" dirty="0">
                <a:latin typeface="+mn-lt"/>
              </a:rPr>
              <a:t>terminale, déclinées en axes d’étude. Chaque spécialité présente des thématiques propres permettant deux approches différentes du monde anglophone</a:t>
            </a:r>
          </a:p>
        </p:txBody>
      </p:sp>
      <p:sp>
        <p:nvSpPr>
          <p:cNvPr id="7" name="Espace réservé du contenu 6"/>
          <p:cNvSpPr>
            <a:spLocks noGrp="1"/>
          </p:cNvSpPr>
          <p:nvPr>
            <p:ph sz="half" idx="1"/>
          </p:nvPr>
        </p:nvSpPr>
        <p:spPr>
          <a:xfrm>
            <a:off x="332280" y="1996068"/>
            <a:ext cx="3800283" cy="1884556"/>
          </a:xfrm>
          <a:ln>
            <a:solidFill>
              <a:schemeClr val="tx1"/>
            </a:solidFill>
          </a:ln>
        </p:spPr>
        <p:txBody>
          <a:bodyPr>
            <a:normAutofit fontScale="70000" lnSpcReduction="20000"/>
          </a:bodyPr>
          <a:lstStyle/>
          <a:p>
            <a:pPr marL="0" indent="0">
              <a:buNone/>
            </a:pPr>
            <a:r>
              <a:rPr lang="fr-FR" b="1" dirty="0"/>
              <a:t>LLCE ANGLAIS</a:t>
            </a:r>
          </a:p>
          <a:p>
            <a:r>
              <a:rPr lang="fr-FR" dirty="0" smtClean="0"/>
              <a:t>une entrée par la littérature et les arts sans pour autant négliger les autres champs culturels et </a:t>
            </a:r>
            <a:r>
              <a:rPr lang="fr-FR" dirty="0"/>
              <a:t>l'histoire des idées ;</a:t>
            </a:r>
            <a:endParaRPr lang="fr-FR" dirty="0" smtClean="0"/>
          </a:p>
          <a:p>
            <a:r>
              <a:rPr lang="fr-FR" dirty="0" smtClean="0"/>
              <a:t>en </a:t>
            </a:r>
            <a:r>
              <a:rPr lang="fr-FR" dirty="0"/>
              <a:t>première et en terminale, un programme limitatif à traiter à raison d’une œuvre par thématique (programme défini par note de service, renouvelé intégralement ou partiellement tous les deux ans</a:t>
            </a:r>
            <a:r>
              <a:rPr lang="fr-FR" dirty="0" smtClean="0"/>
              <a:t>).</a:t>
            </a:r>
          </a:p>
          <a:p>
            <a:endParaRPr lang="fr-FR" dirty="0">
              <a:solidFill>
                <a:schemeClr val="accent1">
                  <a:lumMod val="75000"/>
                </a:schemeClr>
              </a:solidFill>
            </a:endParaRPr>
          </a:p>
        </p:txBody>
      </p:sp>
      <p:sp>
        <p:nvSpPr>
          <p:cNvPr id="8" name="Espace réservé du contenu 7"/>
          <p:cNvSpPr>
            <a:spLocks noGrp="1"/>
          </p:cNvSpPr>
          <p:nvPr>
            <p:ph sz="half" idx="2"/>
          </p:nvPr>
        </p:nvSpPr>
        <p:spPr>
          <a:xfrm>
            <a:off x="4415883" y="1996068"/>
            <a:ext cx="4284957" cy="1884556"/>
          </a:xfrm>
          <a:ln>
            <a:solidFill>
              <a:schemeClr val="tx1"/>
            </a:solidFill>
          </a:ln>
        </p:spPr>
        <p:txBody>
          <a:bodyPr>
            <a:normAutofit fontScale="70000" lnSpcReduction="20000"/>
          </a:bodyPr>
          <a:lstStyle/>
          <a:p>
            <a:pPr marL="0" indent="0">
              <a:buNone/>
            </a:pPr>
            <a:r>
              <a:rPr lang="fr-FR" b="1" dirty="0"/>
              <a:t>LLCE ANGLAIS, </a:t>
            </a:r>
            <a:r>
              <a:rPr lang="fr-FR" b="1" dirty="0" smtClean="0"/>
              <a:t>MONDE CONTEMPORAIN</a:t>
            </a:r>
          </a:p>
          <a:p>
            <a:r>
              <a:rPr lang="fr-FR" dirty="0"/>
              <a:t>une entrée par </a:t>
            </a:r>
            <a:r>
              <a:rPr lang="fr-FR" dirty="0" smtClean="0"/>
              <a:t>l’actualité, les sciences humaines, les sciences et la technologie,  sans pour </a:t>
            </a:r>
            <a:r>
              <a:rPr lang="fr-FR" dirty="0"/>
              <a:t>autant négliger les autres champs culturels;</a:t>
            </a:r>
          </a:p>
          <a:p>
            <a:r>
              <a:rPr lang="fr-FR" dirty="0" smtClean="0"/>
              <a:t>un </a:t>
            </a:r>
            <a:r>
              <a:rPr lang="fr-FR" dirty="0"/>
              <a:t>nombre défini d’axes </a:t>
            </a:r>
            <a:r>
              <a:rPr lang="fr-FR" dirty="0" smtClean="0"/>
              <a:t>à étudier par thématique.</a:t>
            </a:r>
            <a:endParaRPr lang="fr-FR" dirty="0"/>
          </a:p>
          <a:p>
            <a:endParaRPr lang="fr-FR" dirty="0">
              <a:solidFill>
                <a:schemeClr val="accent1">
                  <a:lumMod val="75000"/>
                </a:schemeClr>
              </a:solidFill>
            </a:endParaRPr>
          </a:p>
        </p:txBody>
      </p:sp>
      <p:sp>
        <p:nvSpPr>
          <p:cNvPr id="23" name="Titre 8"/>
          <p:cNvSpPr txBox="1">
            <a:spLocks/>
          </p:cNvSpPr>
          <p:nvPr/>
        </p:nvSpPr>
        <p:spPr>
          <a:xfrm>
            <a:off x="332279" y="4148255"/>
            <a:ext cx="8368561" cy="376926"/>
          </a:xfrm>
          <a:prstGeom prst="rect">
            <a:avLst/>
          </a:prstGeom>
          <a:ln>
            <a:solidFill>
              <a:schemeClr val="tx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600" dirty="0" smtClean="0">
                <a:latin typeface="Times New Roman" panose="02020603050405020304" pitchFamily="18" charset="0"/>
                <a:cs typeface="Times New Roman" panose="02020603050405020304" pitchFamily="18" charset="0"/>
              </a:rPr>
              <a:t>►</a:t>
            </a:r>
            <a:r>
              <a:rPr lang="fr-FR" sz="1600" dirty="0" smtClean="0">
                <a:latin typeface="+mn-lt"/>
                <a:cs typeface="Times New Roman" panose="02020603050405020304" pitchFamily="18" charset="0"/>
              </a:rPr>
              <a:t>Des épreuves de même format pour l’évaluation au baccalauréat. </a:t>
            </a:r>
            <a:endParaRPr lang="fr-FR" sz="1600" dirty="0">
              <a:latin typeface="+mn-lt"/>
            </a:endParaRPr>
          </a:p>
        </p:txBody>
      </p:sp>
      <p:pic>
        <p:nvPicPr>
          <p:cNvPr id="10" name="Image 9"/>
          <p:cNvPicPr>
            <a:picLocks noChangeAspect="1"/>
          </p:cNvPicPr>
          <p:nvPr/>
        </p:nvPicPr>
        <p:blipFill>
          <a:blip r:embed="rId4"/>
          <a:stretch>
            <a:fillRect/>
          </a:stretch>
        </p:blipFill>
        <p:spPr>
          <a:xfrm>
            <a:off x="6687103" y="3145263"/>
            <a:ext cx="1185658" cy="837241"/>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9" name="Group 1"/>
          <p:cNvGrpSpPr/>
          <p:nvPr/>
        </p:nvGrpSpPr>
        <p:grpSpPr>
          <a:xfrm>
            <a:off x="7149600" y="4769280"/>
            <a:ext cx="1815120" cy="209880"/>
            <a:chOff x="7149600" y="4769280"/>
            <a:chExt cx="1815120" cy="209880"/>
          </a:xfrm>
        </p:grpSpPr>
        <p:sp>
          <p:nvSpPr>
            <p:cNvPr id="490"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91"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93"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94"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495" name="CustomShape 7"/>
          <p:cNvSpPr/>
          <p:nvPr/>
        </p:nvSpPr>
        <p:spPr>
          <a:xfrm>
            <a:off x="332280" y="1017720"/>
            <a:ext cx="847152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endParaRPr lang="fr-FR" sz="2000" spc="-1" dirty="0" smtClean="0">
              <a:solidFill>
                <a:srgbClr val="000000"/>
              </a:solidFill>
            </a:endParaRPr>
          </a:p>
        </p:txBody>
      </p:sp>
      <p:sp>
        <p:nvSpPr>
          <p:cNvPr id="501"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a:solidFill>
                  <a:srgbClr val="0070C0"/>
                </a:solidFill>
              </a:rPr>
              <a:t>LLCE ANGLAIS ET LLCE ANGLAIS, MONDE CONTEMPORAIN: LES </a:t>
            </a:r>
            <a:r>
              <a:rPr lang="fr-FR" sz="2200" b="1" spc="-1" dirty="0" smtClean="0">
                <a:solidFill>
                  <a:srgbClr val="0070C0"/>
                </a:solidFill>
              </a:rPr>
              <a:t>THEMATIQUES et AXES</a:t>
            </a:r>
            <a:endParaRPr lang="fr-FR" sz="2200" b="1" spc="-1" dirty="0">
              <a:solidFill>
                <a:srgbClr val="0070C0"/>
              </a:solidFill>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8" name="Group 8"/>
          <p:cNvGrpSpPr/>
          <p:nvPr/>
        </p:nvGrpSpPr>
        <p:grpSpPr>
          <a:xfrm>
            <a:off x="8417520" y="196920"/>
            <a:ext cx="525240" cy="171360"/>
            <a:chOff x="8417520" y="196920"/>
            <a:chExt cx="525240" cy="171360"/>
          </a:xfrm>
          <a:solidFill>
            <a:schemeClr val="accent1"/>
          </a:solidFill>
        </p:grpSpPr>
        <p:sp>
          <p:nvSpPr>
            <p:cNvPr id="19"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20"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21" name="ZoneTexte 20"/>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32</a:t>
            </a:r>
            <a:endParaRPr lang="fr-FR" sz="1200" b="1" dirty="0">
              <a:solidFill>
                <a:srgbClr val="FF0000"/>
              </a:solidFill>
            </a:endParaRPr>
          </a:p>
        </p:txBody>
      </p:sp>
      <p:pic>
        <p:nvPicPr>
          <p:cNvPr id="2" name="Image 1"/>
          <p:cNvPicPr>
            <a:picLocks noChangeAspect="1"/>
          </p:cNvPicPr>
          <p:nvPr/>
        </p:nvPicPr>
        <p:blipFill>
          <a:blip r:embed="rId4"/>
          <a:stretch>
            <a:fillRect/>
          </a:stretch>
        </p:blipFill>
        <p:spPr>
          <a:xfrm>
            <a:off x="7183360" y="3972400"/>
            <a:ext cx="1475360" cy="737680"/>
          </a:xfrm>
          <a:prstGeom prst="rect">
            <a:avLst/>
          </a:prstGeom>
        </p:spPr>
      </p:pic>
      <p:graphicFrame>
        <p:nvGraphicFramePr>
          <p:cNvPr id="6" name="Tableau 5"/>
          <p:cNvGraphicFramePr>
            <a:graphicFrameLocks noGrp="1"/>
          </p:cNvGraphicFramePr>
          <p:nvPr>
            <p:extLst>
              <p:ext uri="{D42A27DB-BD31-4B8C-83A1-F6EECF244321}">
                <p14:modId xmlns="" xmlns:p14="http://schemas.microsoft.com/office/powerpoint/2010/main" val="581236626"/>
              </p:ext>
            </p:extLst>
          </p:nvPr>
        </p:nvGraphicFramePr>
        <p:xfrm>
          <a:off x="331560" y="1250276"/>
          <a:ext cx="8472240" cy="2284660"/>
        </p:xfrm>
        <a:graphic>
          <a:graphicData uri="http://schemas.openxmlformats.org/drawingml/2006/table">
            <a:tbl>
              <a:tblPr firstRow="1" firstCol="1" bandRow="1"/>
              <a:tblGrid>
                <a:gridCol w="4059898">
                  <a:extLst>
                    <a:ext uri="{9D8B030D-6E8A-4147-A177-3AD203B41FA5}">
                      <a16:colId xmlns="" xmlns:a16="http://schemas.microsoft.com/office/drawing/2014/main" val="3592631033"/>
                    </a:ext>
                  </a:extLst>
                </a:gridCol>
                <a:gridCol w="4412342">
                  <a:extLst>
                    <a:ext uri="{9D8B030D-6E8A-4147-A177-3AD203B41FA5}">
                      <a16:colId xmlns="" xmlns:a16="http://schemas.microsoft.com/office/drawing/2014/main" val="3423623939"/>
                    </a:ext>
                  </a:extLst>
                </a:gridCol>
              </a:tblGrid>
              <a:tr h="228466">
                <a:tc>
                  <a:txBody>
                    <a:bodyPr/>
                    <a:lstStyle/>
                    <a:p>
                      <a:pP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LLCER Anglais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LLCER Anglais Monde contemporain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94817916"/>
                  </a:ext>
                </a:extLst>
              </a:tr>
              <a:tr h="228466">
                <a:tc>
                  <a:txBody>
                    <a:bodyPr/>
                    <a:lstStyle/>
                    <a:p>
                      <a:pP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1ère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E8FF"/>
                    </a:solidFill>
                  </a:tcPr>
                </a:tc>
                <a:tc>
                  <a:txBody>
                    <a:bodyPr/>
                    <a:lstStyle/>
                    <a:p>
                      <a:pP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1ère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E8FF"/>
                    </a:solidFill>
                  </a:tcPr>
                </a:tc>
                <a:extLst>
                  <a:ext uri="{0D108BD9-81ED-4DB2-BD59-A6C34878D82A}">
                    <a16:rowId xmlns="" xmlns:a16="http://schemas.microsoft.com/office/drawing/2014/main" val="4281388406"/>
                  </a:ext>
                </a:extLst>
              </a:tr>
              <a:tr h="228466">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Thématique 1 : Imaginaires</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Thématique 1 : Savoirs, création, innovation</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3666812977"/>
                  </a:ext>
                </a:extLst>
              </a:tr>
              <a:tr h="228466">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Axe 1 : L’imagination créatrice et visionnaire</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Axe 1 : Production et circulation des savoirs</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 xmlns:a16="http://schemas.microsoft.com/office/drawing/2014/main" val="3476758839"/>
                  </a:ext>
                </a:extLst>
              </a:tr>
              <a:tr h="228466">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Axe 2 : Imaginaires effrayants</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Axe 2 : Sciences et techniques, promesses et défis</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 xmlns:a16="http://schemas.microsoft.com/office/drawing/2014/main" val="3811389334"/>
                  </a:ext>
                </a:extLst>
              </a:tr>
              <a:tr h="228466">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Axe 3 : Utopies et dystopies</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 xmlns:a16="http://schemas.microsoft.com/office/drawing/2014/main" val="3521384280"/>
                  </a:ext>
                </a:extLst>
              </a:tr>
              <a:tr h="228466">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Thématique 2 : Rencontres</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Thématique 2 : Représentations</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128949749"/>
                  </a:ext>
                </a:extLst>
              </a:tr>
              <a:tr h="228466">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Axe 1 : L’amour et l’amitié</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Axe 1 : Faire entendre sa voix</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 xmlns:a16="http://schemas.microsoft.com/office/drawing/2014/main" val="2083359501"/>
                  </a:ext>
                </a:extLst>
              </a:tr>
              <a:tr h="228466">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Axe 2 : Relation entre l’individu et le groupe </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Axe 2 : Informer et s’informer</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 xmlns:a16="http://schemas.microsoft.com/office/drawing/2014/main" val="3369787861"/>
                  </a:ext>
                </a:extLst>
              </a:tr>
              <a:tr h="228466">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Calibri" panose="020F0502020204030204" pitchFamily="34" charset="0"/>
                        </a:rPr>
                        <a:t>Axe 3 : La confrontation à la différence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Axe 3: Représenter le monde et se représenter</a:t>
                      </a: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 xmlns:a16="http://schemas.microsoft.com/office/drawing/2014/main" val="2519523613"/>
                  </a:ext>
                </a:extLst>
              </a:tr>
            </a:tbl>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9" name="Group 1"/>
          <p:cNvGrpSpPr/>
          <p:nvPr/>
        </p:nvGrpSpPr>
        <p:grpSpPr>
          <a:xfrm>
            <a:off x="7149600" y="4769280"/>
            <a:ext cx="1815120" cy="209880"/>
            <a:chOff x="7149600" y="4769280"/>
            <a:chExt cx="1815120" cy="209880"/>
          </a:xfrm>
        </p:grpSpPr>
        <p:sp>
          <p:nvSpPr>
            <p:cNvPr id="490"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91"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93"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94"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501"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pc="-1" dirty="0">
                <a:solidFill>
                  <a:srgbClr val="0070C0"/>
                </a:solidFill>
              </a:rPr>
              <a:t>LLCE ANGLAIS ET LLCE ANGLAIS, MONDE CONTEMPORAIN: LES </a:t>
            </a:r>
            <a:r>
              <a:rPr lang="fr-FR" sz="2200" b="1" spc="-1" dirty="0" smtClean="0">
                <a:solidFill>
                  <a:srgbClr val="0070C0"/>
                </a:solidFill>
              </a:rPr>
              <a:t>THEMATIQUES et AXES</a:t>
            </a:r>
            <a:endParaRPr lang="fr-FR" sz="2200" b="1" spc="-1" dirty="0">
              <a:solidFill>
                <a:srgbClr val="0070C0"/>
              </a:solidFill>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8" name="Group 8"/>
          <p:cNvGrpSpPr/>
          <p:nvPr/>
        </p:nvGrpSpPr>
        <p:grpSpPr>
          <a:xfrm>
            <a:off x="8417520" y="196920"/>
            <a:ext cx="525240" cy="171360"/>
            <a:chOff x="8417520" y="196920"/>
            <a:chExt cx="525240" cy="171360"/>
          </a:xfrm>
          <a:solidFill>
            <a:schemeClr val="accent1"/>
          </a:solidFill>
        </p:grpSpPr>
        <p:sp>
          <p:nvSpPr>
            <p:cNvPr id="19"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20"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21" name="ZoneTexte 20"/>
          <p:cNvSpPr txBox="1"/>
          <p:nvPr/>
        </p:nvSpPr>
        <p:spPr>
          <a:xfrm>
            <a:off x="8658720" y="920381"/>
            <a:ext cx="484920" cy="276999"/>
          </a:xfrm>
          <a:prstGeom prst="rect">
            <a:avLst/>
          </a:prstGeom>
          <a:noFill/>
          <a:ln>
            <a:solidFill>
              <a:srgbClr val="FF0000"/>
            </a:solidFill>
          </a:ln>
        </p:spPr>
        <p:txBody>
          <a:bodyPr wrap="square" rtlCol="0">
            <a:spAutoFit/>
          </a:bodyPr>
          <a:lstStyle/>
          <a:p>
            <a:pPr algn="ctr"/>
            <a:r>
              <a:rPr lang="fr-FR" sz="1200" b="1" dirty="0" smtClean="0">
                <a:solidFill>
                  <a:srgbClr val="FF0000"/>
                </a:solidFill>
              </a:rPr>
              <a:t>32b</a:t>
            </a:r>
            <a:endParaRPr lang="fr-FR" sz="1200" b="1" dirty="0">
              <a:solidFill>
                <a:srgbClr val="FF0000"/>
              </a:solidFill>
            </a:endParaRPr>
          </a:p>
        </p:txBody>
      </p:sp>
      <p:pic>
        <p:nvPicPr>
          <p:cNvPr id="2" name="Image 1"/>
          <p:cNvPicPr>
            <a:picLocks noChangeAspect="1"/>
          </p:cNvPicPr>
          <p:nvPr/>
        </p:nvPicPr>
        <p:blipFill>
          <a:blip r:embed="rId4"/>
          <a:stretch>
            <a:fillRect/>
          </a:stretch>
        </p:blipFill>
        <p:spPr>
          <a:xfrm>
            <a:off x="7183360" y="3972400"/>
            <a:ext cx="1475360" cy="737680"/>
          </a:xfrm>
          <a:prstGeom prst="rect">
            <a:avLst/>
          </a:prstGeom>
        </p:spPr>
      </p:pic>
      <p:graphicFrame>
        <p:nvGraphicFramePr>
          <p:cNvPr id="3" name="Tableau 2"/>
          <p:cNvGraphicFramePr>
            <a:graphicFrameLocks noGrp="1"/>
          </p:cNvGraphicFramePr>
          <p:nvPr>
            <p:extLst>
              <p:ext uri="{D42A27DB-BD31-4B8C-83A1-F6EECF244321}">
                <p14:modId xmlns="" xmlns:p14="http://schemas.microsoft.com/office/powerpoint/2010/main" val="632909158"/>
              </p:ext>
            </p:extLst>
          </p:nvPr>
        </p:nvGraphicFramePr>
        <p:xfrm>
          <a:off x="260658" y="1197380"/>
          <a:ext cx="8398062" cy="2506840"/>
        </p:xfrm>
        <a:graphic>
          <a:graphicData uri="http://schemas.openxmlformats.org/drawingml/2006/table">
            <a:tbl>
              <a:tblPr firstRow="1" firstCol="1" bandRow="1"/>
              <a:tblGrid>
                <a:gridCol w="4024351">
                  <a:extLst>
                    <a:ext uri="{9D8B030D-6E8A-4147-A177-3AD203B41FA5}">
                      <a16:colId xmlns="" xmlns:a16="http://schemas.microsoft.com/office/drawing/2014/main" val="1738032992"/>
                    </a:ext>
                  </a:extLst>
                </a:gridCol>
                <a:gridCol w="4373711">
                  <a:extLst>
                    <a:ext uri="{9D8B030D-6E8A-4147-A177-3AD203B41FA5}">
                      <a16:colId xmlns="" xmlns:a16="http://schemas.microsoft.com/office/drawing/2014/main" val="2523887360"/>
                    </a:ext>
                  </a:extLst>
                </a:gridCol>
              </a:tblGrid>
              <a:tr h="195583">
                <a:tc>
                  <a:txBody>
                    <a:bodyPr/>
                    <a:lstStyle/>
                    <a:p>
                      <a:pP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LLCER Anglais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LLCER Anglais Monde contemporain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65757709"/>
                  </a:ext>
                </a:extLst>
              </a:tr>
              <a:tr h="177789">
                <a:tc>
                  <a:txBody>
                    <a:bodyPr/>
                    <a:lstStyle/>
                    <a:p>
                      <a:pPr>
                        <a:lnSpc>
                          <a:spcPct val="107000"/>
                        </a:lnSpc>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Terminale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D6F1"/>
                    </a:solidFill>
                  </a:tcPr>
                </a:tc>
                <a:tc>
                  <a:txBody>
                    <a:bodyPr/>
                    <a:lstStyle/>
                    <a:p>
                      <a:pPr>
                        <a:lnSpc>
                          <a:spcPct val="107000"/>
                        </a:lnSpc>
                        <a:spcAft>
                          <a:spcPts val="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Terminale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D6F1"/>
                    </a:solidFill>
                  </a:tcPr>
                </a:tc>
                <a:extLst>
                  <a:ext uri="{0D108BD9-81ED-4DB2-BD59-A6C34878D82A}">
                    <a16:rowId xmlns="" xmlns:a16="http://schemas.microsoft.com/office/drawing/2014/main" val="30121168"/>
                  </a:ext>
                </a:extLst>
              </a:tr>
              <a:tr h="177789">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Thématique 1 : Arts et débats d’idées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Thématique 1 : Faire société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512595545"/>
                  </a:ext>
                </a:extLst>
              </a:tr>
              <a:tr h="177789">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1 : Art et contestation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1 : Unité et pluralité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1819478944"/>
                  </a:ext>
                </a:extLst>
              </a:tr>
              <a:tr h="177789">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2 : L’art qui fait débat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2 : Liberté publiques et libertés individuelles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3087248471"/>
                  </a:ext>
                </a:extLst>
              </a:tr>
              <a:tr h="177789">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3 : L’art du débat</a:t>
                      </a:r>
                      <a:r>
                        <a:rPr lang="fr-FR"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3 : Egalités et inégalités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677617366"/>
                  </a:ext>
                </a:extLst>
              </a:tr>
              <a:tr h="177789">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Thématique 2 : Expression et construction de soi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Thématique 2 : Environnement en mutation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376241266"/>
                  </a:ext>
                </a:extLst>
              </a:tr>
              <a:tr h="177789">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1 : L’expression des émotions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1 : Frontière et espace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3140572857"/>
                  </a:ext>
                </a:extLst>
              </a:tr>
              <a:tr h="177789">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2 : Mise en scène de soi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2 : De la protection de la nature à la transition écologique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2137036812"/>
                  </a:ext>
                </a:extLst>
              </a:tr>
              <a:tr h="177789">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3 : Initiation, apprentissage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3 : Repenser la ville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453789083"/>
                  </a:ext>
                </a:extLst>
              </a:tr>
              <a:tr h="177789">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Thématique 3 : Voyages, territoires, frontières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Thématique 3 : Relation au monde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719784676"/>
                  </a:ext>
                </a:extLst>
              </a:tr>
              <a:tr h="177789">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1 : Exploration et aventure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1 : Puissance et influence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785394995"/>
                  </a:ext>
                </a:extLst>
              </a:tr>
              <a:tr h="177789">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2 : Ancrage et héritage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2 : Rivalités et interdépendances</a:t>
                      </a:r>
                      <a:r>
                        <a:rPr lang="fr-FR" sz="1000" i="1">
                          <a:effectLst/>
                          <a:latin typeface="Calibri" panose="020F0502020204030204" pitchFamily="34" charset="0"/>
                          <a:ea typeface="Calibri" panose="020F0502020204030204" pitchFamily="34" charset="0"/>
                          <a:cs typeface="Times New Roman" panose="02020603050405020304" pitchFamily="18" charset="0"/>
                        </a:rPr>
                        <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1594425185"/>
                  </a:ext>
                </a:extLst>
              </a:tr>
              <a:tr h="177789">
                <a:tc>
                  <a:txBody>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Axe 3 : Migration et exil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Axe 3 : Héritage commun et diversité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57" marR="6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 xmlns:a16="http://schemas.microsoft.com/office/drawing/2014/main" val="2180661790"/>
                  </a:ext>
                </a:extLst>
              </a:tr>
            </a:tbl>
          </a:graphicData>
        </a:graphic>
      </p:graphicFrame>
    </p:spTree>
    <p:extLst>
      <p:ext uri="{BB962C8B-B14F-4D97-AF65-F5344CB8AC3E}">
        <p14:creationId xmlns="" xmlns:p14="http://schemas.microsoft.com/office/powerpoint/2010/main" val="304155044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5" name="Group 1"/>
          <p:cNvGrpSpPr/>
          <p:nvPr/>
        </p:nvGrpSpPr>
        <p:grpSpPr>
          <a:xfrm>
            <a:off x="7149600" y="4769280"/>
            <a:ext cx="1815120" cy="209880"/>
            <a:chOff x="7149600" y="4769280"/>
            <a:chExt cx="1815120" cy="209880"/>
          </a:xfrm>
        </p:grpSpPr>
        <p:sp>
          <p:nvSpPr>
            <p:cNvPr id="476"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77"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79"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80"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487"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trike="noStrike" spc="-1" dirty="0" smtClean="0">
                <a:solidFill>
                  <a:srgbClr val="0070C0"/>
                </a:solidFill>
                <a:latin typeface="Calibri"/>
              </a:rPr>
              <a:t>LLCE Allemand : quelques extraits</a:t>
            </a:r>
            <a:endParaRPr lang="en-US" sz="2200" b="0" strike="noStrike" spc="-1" dirty="0">
              <a:solidFill>
                <a:srgbClr val="0070C0"/>
              </a:solidFill>
              <a:latin typeface="Times New Roman"/>
            </a:endParaRPr>
          </a:p>
        </p:txBody>
      </p:sp>
      <p:sp>
        <p:nvSpPr>
          <p:cNvPr id="16" name="CustomShape 7"/>
          <p:cNvSpPr/>
          <p:nvPr/>
        </p:nvSpPr>
        <p:spPr>
          <a:xfrm>
            <a:off x="630720" y="1000800"/>
            <a:ext cx="831204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000" b="1" spc="-1" dirty="0" smtClean="0">
                <a:solidFill>
                  <a:schemeClr val="accent1">
                    <a:lumMod val="75000"/>
                  </a:schemeClr>
                </a:solidFill>
              </a:rPr>
              <a:t>LLCE ALLEMAND</a:t>
            </a:r>
          </a:p>
          <a:p>
            <a:pPr marL="285750" indent="-285750">
              <a:buFont typeface="Arial" panose="020B0604020202020204" pitchFamily="34" charset="0"/>
              <a:buChar char="•"/>
            </a:pPr>
            <a:r>
              <a:rPr lang="fr-FR" spc="-1" dirty="0" smtClean="0"/>
              <a:t>Programme </a:t>
            </a:r>
            <a:r>
              <a:rPr lang="fr-FR" spc="-1" dirty="0"/>
              <a:t>culturel </a:t>
            </a:r>
            <a:r>
              <a:rPr lang="fr-FR" spc="-1" dirty="0" smtClean="0"/>
              <a:t>de 1</a:t>
            </a:r>
            <a:r>
              <a:rPr lang="fr-FR" spc="-1" baseline="30000" dirty="0" smtClean="0"/>
              <a:t>ère</a:t>
            </a:r>
            <a:r>
              <a:rPr lang="fr-FR" spc="-1" dirty="0" smtClean="0"/>
              <a:t> organisé </a:t>
            </a:r>
            <a:r>
              <a:rPr lang="fr-FR" spc="-1" dirty="0"/>
              <a:t>autour de </a:t>
            </a:r>
            <a:r>
              <a:rPr lang="fr-FR" spc="-1" dirty="0" smtClean="0"/>
              <a:t>2 thématiques</a:t>
            </a:r>
            <a:r>
              <a:rPr lang="fr-FR" spc="-1" dirty="0"/>
              <a:t> : « </a:t>
            </a:r>
            <a:r>
              <a:rPr lang="fr-FR" b="1" spc="-1" dirty="0"/>
              <a:t>Les imaginaires </a:t>
            </a:r>
            <a:r>
              <a:rPr lang="fr-FR" spc="-1" dirty="0"/>
              <a:t>» (commune avec l’anglais) et « </a:t>
            </a:r>
            <a:r>
              <a:rPr lang="fr-FR" b="1" spc="-1" dirty="0"/>
              <a:t>Représentations et expressions de la mémoire </a:t>
            </a:r>
            <a:r>
              <a:rPr lang="fr-FR" spc="-1" dirty="0"/>
              <a:t>» (propre à l’allemand). </a:t>
            </a:r>
          </a:p>
          <a:p>
            <a:pPr marL="285750" indent="-285750">
              <a:buFont typeface="Arial" panose="020B0604020202020204" pitchFamily="34" charset="0"/>
              <a:buChar char="•"/>
            </a:pPr>
            <a:r>
              <a:rPr lang="fr-FR" spc="-1" dirty="0" smtClean="0"/>
              <a:t>2 thématiques déclinées </a:t>
            </a:r>
            <a:r>
              <a:rPr lang="fr-FR" spc="-1" dirty="0"/>
              <a:t>en axes d’études.</a:t>
            </a:r>
          </a:p>
          <a:p>
            <a:pPr marL="285750" indent="-285750">
              <a:buFont typeface="Arial" panose="020B0604020202020204" pitchFamily="34" charset="0"/>
              <a:buChar char="•"/>
            </a:pPr>
            <a:r>
              <a:rPr lang="fr-FR" spc="-1" dirty="0" smtClean="0"/>
              <a:t>«</a:t>
            </a:r>
            <a:r>
              <a:rPr lang="fr-FR" spc="-1" dirty="0"/>
              <a:t> </a:t>
            </a:r>
            <a:r>
              <a:rPr lang="fr-FR" i="1" spc="-1" dirty="0"/>
              <a:t>Deux œuvres littéraires adaptées en contenu et longueur à des élèves de cycle terminal ont vocation à être lues de manière suivie chaque année dans leur intégralité. À ces deux œuvres littéraires s’ajoute l’étude d’une œuvre </a:t>
            </a:r>
            <a:r>
              <a:rPr lang="fr-FR" i="1" spc="-1" dirty="0" smtClean="0"/>
              <a:t>filmique.</a:t>
            </a:r>
            <a:r>
              <a:rPr lang="fr-FR" spc="-1" dirty="0"/>
              <a:t> »  </a:t>
            </a:r>
          </a:p>
          <a:p>
            <a:pPr marL="285750" indent="-285750">
              <a:buFont typeface="Arial" panose="020B0604020202020204" pitchFamily="34" charset="0"/>
              <a:buChar char="•"/>
            </a:pPr>
            <a:r>
              <a:rPr lang="fr-FR" spc="-1" dirty="0" smtClean="0"/>
              <a:t>«</a:t>
            </a:r>
            <a:r>
              <a:rPr lang="fr-FR" spc="-1" dirty="0"/>
              <a:t> </a:t>
            </a:r>
            <a:r>
              <a:rPr lang="fr-FR" i="1" spc="-1" dirty="0"/>
              <a:t>Les œuvres mentionnées en annexe</a:t>
            </a:r>
            <a:r>
              <a:rPr lang="fr-FR" spc="-1" dirty="0"/>
              <a:t> » du programme « </a:t>
            </a:r>
            <a:r>
              <a:rPr lang="fr-FR" i="1" spc="-1" dirty="0"/>
              <a:t>ne le sont qu’à titre indicatif et leur liste n’est ni limitative ni </a:t>
            </a:r>
            <a:r>
              <a:rPr lang="fr-FR" i="1" spc="-1" dirty="0" smtClean="0"/>
              <a:t>exhaustive. Bien d’autres œuvres </a:t>
            </a:r>
            <a:br>
              <a:rPr lang="fr-FR" i="1" spc="-1" dirty="0" smtClean="0"/>
            </a:br>
            <a:r>
              <a:rPr lang="fr-FR" i="1" spc="-1" dirty="0" smtClean="0"/>
              <a:t>ou </a:t>
            </a:r>
            <a:r>
              <a:rPr lang="fr-FR" i="1" spc="-1" dirty="0"/>
              <a:t>extraits d’œuvres peuvent être choisis par les professeurs </a:t>
            </a:r>
            <a:r>
              <a:rPr lang="fr-FR" i="1" spc="-1" dirty="0" smtClean="0"/>
              <a:t/>
            </a:r>
            <a:br>
              <a:rPr lang="fr-FR" i="1" spc="-1" dirty="0" smtClean="0"/>
            </a:br>
            <a:r>
              <a:rPr lang="fr-FR" i="1" spc="-1" dirty="0" smtClean="0"/>
              <a:t>dans </a:t>
            </a:r>
            <a:r>
              <a:rPr lang="fr-FR" i="1" spc="-1" dirty="0"/>
              <a:t>leur classe. </a:t>
            </a:r>
            <a:r>
              <a:rPr lang="fr-FR" spc="-1" dirty="0"/>
              <a:t>»</a:t>
            </a:r>
            <a:endParaRPr lang="fr-FR" sz="1800" b="0" strike="noStrike" spc="-1" dirty="0"/>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8" name="Group 8"/>
          <p:cNvGrpSpPr/>
          <p:nvPr/>
        </p:nvGrpSpPr>
        <p:grpSpPr>
          <a:xfrm>
            <a:off x="8417520" y="196920"/>
            <a:ext cx="525240" cy="171360"/>
            <a:chOff x="8417520" y="196920"/>
            <a:chExt cx="525240" cy="171360"/>
          </a:xfrm>
          <a:solidFill>
            <a:schemeClr val="accent1"/>
          </a:solidFill>
        </p:grpSpPr>
        <p:sp>
          <p:nvSpPr>
            <p:cNvPr id="19"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20"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4" name="ZoneTexte 13"/>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33</a:t>
            </a:r>
            <a:endParaRPr lang="fr-FR" sz="1200" b="1" dirty="0">
              <a:solidFill>
                <a:srgbClr val="FF0000"/>
              </a:solidFill>
            </a:endParaRPr>
          </a:p>
        </p:txBody>
      </p:sp>
      <p:pic>
        <p:nvPicPr>
          <p:cNvPr id="2" name="Image 1"/>
          <p:cNvPicPr>
            <a:picLocks noChangeAspect="1"/>
          </p:cNvPicPr>
          <p:nvPr/>
        </p:nvPicPr>
        <p:blipFill>
          <a:blip r:embed="rId4"/>
          <a:stretch>
            <a:fillRect/>
          </a:stretch>
        </p:blipFill>
        <p:spPr>
          <a:xfrm>
            <a:off x="7257020" y="4028360"/>
            <a:ext cx="1475360" cy="737680"/>
          </a:xfrm>
          <a:prstGeom prst="rect">
            <a:avLst/>
          </a:prstGeom>
        </p:spPr>
      </p:pic>
    </p:spTree>
    <p:extLst>
      <p:ext uri="{BB962C8B-B14F-4D97-AF65-F5344CB8AC3E}">
        <p14:creationId xmlns="" xmlns:p14="http://schemas.microsoft.com/office/powerpoint/2010/main" val="177234927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5" name="Group 1"/>
          <p:cNvGrpSpPr/>
          <p:nvPr/>
        </p:nvGrpSpPr>
        <p:grpSpPr>
          <a:xfrm>
            <a:off x="7149600" y="4769280"/>
            <a:ext cx="1815120" cy="209880"/>
            <a:chOff x="7149600" y="4769280"/>
            <a:chExt cx="1815120" cy="209880"/>
          </a:xfrm>
        </p:grpSpPr>
        <p:sp>
          <p:nvSpPr>
            <p:cNvPr id="476"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77"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79"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80"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2" name="Rectangle 1"/>
          <p:cNvSpPr/>
          <p:nvPr/>
        </p:nvSpPr>
        <p:spPr>
          <a:xfrm>
            <a:off x="822960" y="1096228"/>
            <a:ext cx="7835760" cy="1292662"/>
          </a:xfrm>
          <a:prstGeom prst="rect">
            <a:avLst/>
          </a:prstGeom>
        </p:spPr>
        <p:txBody>
          <a:bodyPr wrap="square">
            <a:spAutoFit/>
          </a:bodyPr>
          <a:lstStyle/>
          <a:p>
            <a:pPr algn="ctr"/>
            <a:r>
              <a:rPr lang="fr-FR" sz="2000" b="1" spc="-1" dirty="0">
                <a:solidFill>
                  <a:srgbClr val="0070C0"/>
                </a:solidFill>
              </a:rPr>
              <a:t>LLCE </a:t>
            </a:r>
            <a:r>
              <a:rPr lang="fr-FR" sz="2000" b="1" spc="-1" dirty="0" smtClean="0">
                <a:solidFill>
                  <a:srgbClr val="0070C0"/>
                </a:solidFill>
              </a:rPr>
              <a:t>ALLEMAND</a:t>
            </a:r>
            <a:endParaRPr lang="fr-FR" sz="2000" b="1" spc="-1" dirty="0">
              <a:solidFill>
                <a:srgbClr val="0070C0"/>
              </a:solidFill>
              <a:latin typeface="Times New Roman"/>
            </a:endParaRPr>
          </a:p>
          <a:p>
            <a:pPr algn="just"/>
            <a:endParaRPr lang="fr-FR" sz="2000" spc="-1" dirty="0" smtClean="0">
              <a:solidFill>
                <a:srgbClr val="0070C0"/>
              </a:solidFill>
            </a:endParaRPr>
          </a:p>
          <a:p>
            <a:pPr algn="just"/>
            <a:r>
              <a:rPr lang="fr-FR" sz="2000" spc="-1" dirty="0" smtClean="0">
                <a:solidFill>
                  <a:srgbClr val="0070C0"/>
                </a:solidFill>
              </a:rPr>
              <a:t>Thématiques </a:t>
            </a:r>
            <a:r>
              <a:rPr lang="fr-FR" sz="2000" spc="-1" dirty="0">
                <a:solidFill>
                  <a:srgbClr val="0070C0"/>
                </a:solidFill>
              </a:rPr>
              <a:t>de la classe de </a:t>
            </a:r>
            <a:r>
              <a:rPr lang="fr-FR" sz="2000" spc="-1" dirty="0" smtClean="0">
                <a:solidFill>
                  <a:srgbClr val="0070C0"/>
                </a:solidFill>
              </a:rPr>
              <a:t>première, déclinées en axes d’étude</a:t>
            </a:r>
            <a:endParaRPr lang="fr-FR" sz="2000" spc="-1" dirty="0">
              <a:solidFill>
                <a:srgbClr val="0070C0"/>
              </a:solidFill>
            </a:endParaRPr>
          </a:p>
          <a:p>
            <a:pPr algn="just"/>
            <a:endParaRPr lang="fr-FR" spc="-1" dirty="0">
              <a:solidFill>
                <a:srgbClr val="0070C0"/>
              </a:solidFill>
              <a:effectLst>
                <a:outerShdw blurRad="38100" dist="38100" dir="2700000" algn="tl">
                  <a:srgbClr val="000000">
                    <a:alpha val="43137"/>
                  </a:srgbClr>
                </a:outerShdw>
              </a:effectLst>
              <a:latin typeface="Times New Roman"/>
            </a:endParaRPr>
          </a:p>
        </p:txBody>
      </p:sp>
      <p:pic>
        <p:nvPicPr>
          <p:cNvPr id="16" name="Image 1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sp>
        <p:nvSpPr>
          <p:cNvPr id="18"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trike="noStrike" spc="-1" dirty="0" smtClean="0">
                <a:solidFill>
                  <a:srgbClr val="0070C0"/>
                </a:solidFill>
                <a:latin typeface="Calibri"/>
              </a:rPr>
              <a:t>LLCE Allemand : quelques extraits</a:t>
            </a:r>
            <a:endParaRPr lang="en-US" sz="2200" b="0" strike="noStrike" spc="-1" dirty="0">
              <a:solidFill>
                <a:srgbClr val="0070C0"/>
              </a:solidFill>
              <a:latin typeface="Times New Roman"/>
            </a:endParaRPr>
          </a:p>
        </p:txBody>
      </p:sp>
      <p:graphicFrame>
        <p:nvGraphicFramePr>
          <p:cNvPr id="19" name="Tableau 18"/>
          <p:cNvGraphicFramePr>
            <a:graphicFrameLocks noGrp="1"/>
          </p:cNvGraphicFramePr>
          <p:nvPr>
            <p:extLst>
              <p:ext uri="{D42A27DB-BD31-4B8C-83A1-F6EECF244321}">
                <p14:modId xmlns="" xmlns:p14="http://schemas.microsoft.com/office/powerpoint/2010/main" val="4149256066"/>
              </p:ext>
            </p:extLst>
          </p:nvPr>
        </p:nvGraphicFramePr>
        <p:xfrm>
          <a:off x="822960" y="2286569"/>
          <a:ext cx="6096000" cy="231648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2000" spc="-1" dirty="0" smtClean="0">
                          <a:solidFill>
                            <a:schemeClr val="bg1"/>
                          </a:solidFill>
                        </a:rPr>
                        <a:t>Les imaginaires</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2000" spc="-1" dirty="0" smtClean="0">
                          <a:solidFill>
                            <a:schemeClr val="bg1"/>
                          </a:solidFill>
                        </a:rPr>
                        <a:t>Représentations et expressions de la mémoire</a:t>
                      </a:r>
                    </a:p>
                  </a:txBody>
                  <a:tcPr/>
                </a:tc>
                <a:extLst>
                  <a:ext uri="{0D108BD9-81ED-4DB2-BD59-A6C34878D82A}">
                    <a16:rowId xmlns="" xmlns:a16="http://schemas.microsoft.com/office/drawing/2014/main" val="10000"/>
                  </a:ext>
                </a:extLst>
              </a:tr>
              <a:tr h="370840">
                <a:tc>
                  <a:txBody>
                    <a:bodyPr/>
                    <a:lstStyle/>
                    <a:p>
                      <a:pPr marL="285750" indent="-285750">
                        <a:buFont typeface="Arial" panose="020B0604020202020204" pitchFamily="34" charset="0"/>
                        <a:buChar char="•"/>
                      </a:pPr>
                      <a:r>
                        <a:rPr lang="fr-FR" sz="2000" spc="-1" dirty="0" smtClean="0">
                          <a:solidFill>
                            <a:srgbClr val="000000"/>
                          </a:solidFill>
                        </a:rPr>
                        <a:t>L’imaginaire populaire allemand</a:t>
                      </a:r>
                    </a:p>
                    <a:p>
                      <a:pPr marL="285750" indent="-285750">
                        <a:buFont typeface="Arial" panose="020B0604020202020204" pitchFamily="34" charset="0"/>
                        <a:buChar char="•"/>
                      </a:pPr>
                      <a:r>
                        <a:rPr lang="fr-FR" sz="2000" spc="-1" dirty="0" smtClean="0">
                          <a:solidFill>
                            <a:srgbClr val="000000"/>
                          </a:solidFill>
                        </a:rPr>
                        <a:t>L’inquiétante étrangeté</a:t>
                      </a:r>
                    </a:p>
                    <a:p>
                      <a:pPr marL="285750" indent="-285750">
                        <a:buFont typeface="Arial" panose="020B0604020202020204" pitchFamily="34" charset="0"/>
                        <a:buChar char="•"/>
                      </a:pPr>
                      <a:r>
                        <a:rPr lang="fr-FR" sz="2000" spc="-1" dirty="0" smtClean="0">
                          <a:solidFill>
                            <a:srgbClr val="000000"/>
                          </a:solidFill>
                        </a:rPr>
                        <a:t>L’imaginaire fantastique</a:t>
                      </a:r>
                    </a:p>
                  </a:txBody>
                  <a:tcPr/>
                </a:tc>
                <a:tc>
                  <a:txBody>
                    <a:bodyPr/>
                    <a:lstStyle/>
                    <a:p>
                      <a:pPr marL="285750" indent="-285750">
                        <a:buFont typeface="Arial" panose="020B0604020202020204" pitchFamily="34" charset="0"/>
                        <a:buChar char="•"/>
                      </a:pPr>
                      <a:r>
                        <a:rPr lang="fr-FR" sz="2000" spc="-1" dirty="0" smtClean="0">
                          <a:solidFill>
                            <a:srgbClr val="000000"/>
                          </a:solidFill>
                        </a:rPr>
                        <a:t>Histoire(s) et territoires</a:t>
                      </a:r>
                    </a:p>
                    <a:p>
                      <a:pPr marL="285750" indent="-285750">
                        <a:buFont typeface="Arial" panose="020B0604020202020204" pitchFamily="34" charset="0"/>
                        <a:buChar char="•"/>
                      </a:pPr>
                      <a:r>
                        <a:rPr lang="fr-FR" sz="2000" spc="-1" dirty="0" smtClean="0">
                          <a:solidFill>
                            <a:srgbClr val="000000"/>
                          </a:solidFill>
                        </a:rPr>
                        <a:t>La construction de la mémoire</a:t>
                      </a:r>
                      <a:endParaRPr lang="fr-FR" sz="2000" i="1" spc="-1" dirty="0" smtClean="0">
                        <a:solidFill>
                          <a:srgbClr val="000000"/>
                        </a:solidFill>
                      </a:endParaRPr>
                    </a:p>
                    <a:p>
                      <a:pPr marL="285750" indent="-285750">
                        <a:buFont typeface="Arial" panose="020B0604020202020204" pitchFamily="34" charset="0"/>
                        <a:buChar char="•"/>
                      </a:pPr>
                      <a:r>
                        <a:rPr lang="fr-FR" sz="2000" spc="-1" dirty="0" smtClean="0">
                          <a:solidFill>
                            <a:srgbClr val="000000"/>
                          </a:solidFill>
                        </a:rPr>
                        <a:t>« </a:t>
                      </a:r>
                      <a:r>
                        <a:rPr lang="fr-FR" sz="2000" spc="-1" dirty="0" err="1" smtClean="0">
                          <a:solidFill>
                            <a:srgbClr val="000000"/>
                          </a:solidFill>
                        </a:rPr>
                        <a:t>Erinnerungskultur</a:t>
                      </a:r>
                      <a:r>
                        <a:rPr lang="fr-FR" sz="2000" spc="-1" dirty="0" smtClean="0">
                          <a:solidFill>
                            <a:srgbClr val="000000"/>
                          </a:solidFill>
                        </a:rPr>
                        <a:t> » (« devoir de mémoire »)</a:t>
                      </a:r>
                      <a:endParaRPr lang="fr-FR" sz="2000" b="0" strike="noStrike" spc="-1" dirty="0" smtClean="0">
                        <a:solidFill>
                          <a:srgbClr val="000000"/>
                        </a:solidFill>
                      </a:endParaRPr>
                    </a:p>
                  </a:txBody>
                  <a:tcPr/>
                </a:tc>
                <a:extLst>
                  <a:ext uri="{0D108BD9-81ED-4DB2-BD59-A6C34878D82A}">
                    <a16:rowId xmlns="" xmlns:a16="http://schemas.microsoft.com/office/drawing/2014/main" val="10001"/>
                  </a:ext>
                </a:extLst>
              </a:tr>
            </a:tbl>
          </a:graphicData>
        </a:graphic>
      </p:graphicFrame>
      <p:grpSp>
        <p:nvGrpSpPr>
          <p:cNvPr id="21" name="Group 8"/>
          <p:cNvGrpSpPr/>
          <p:nvPr/>
        </p:nvGrpSpPr>
        <p:grpSpPr>
          <a:xfrm>
            <a:off x="8417520" y="196920"/>
            <a:ext cx="525240" cy="171360"/>
            <a:chOff x="8417520" y="196920"/>
            <a:chExt cx="525240" cy="171360"/>
          </a:xfrm>
          <a:solidFill>
            <a:schemeClr val="accent1"/>
          </a:solidFill>
        </p:grpSpPr>
        <p:sp>
          <p:nvSpPr>
            <p:cNvPr id="22"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23"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5" name="ZoneTexte 14"/>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34</a:t>
            </a:r>
            <a:endParaRPr lang="fr-FR" sz="1200" b="1" dirty="0">
              <a:solidFill>
                <a:srgbClr val="FF0000"/>
              </a:solidFill>
            </a:endParaRPr>
          </a:p>
        </p:txBody>
      </p:sp>
      <p:pic>
        <p:nvPicPr>
          <p:cNvPr id="3" name="Image 2"/>
          <p:cNvPicPr>
            <a:picLocks noChangeAspect="1"/>
          </p:cNvPicPr>
          <p:nvPr/>
        </p:nvPicPr>
        <p:blipFill>
          <a:blip r:embed="rId4"/>
          <a:stretch>
            <a:fillRect/>
          </a:stretch>
        </p:blipFill>
        <p:spPr>
          <a:xfrm>
            <a:off x="7257020" y="4031600"/>
            <a:ext cx="1475360" cy="737680"/>
          </a:xfrm>
          <a:prstGeom prst="rect">
            <a:avLst/>
          </a:prstGeom>
        </p:spPr>
      </p:pic>
    </p:spTree>
    <p:extLst>
      <p:ext uri="{BB962C8B-B14F-4D97-AF65-F5344CB8AC3E}">
        <p14:creationId xmlns="" xmlns:p14="http://schemas.microsoft.com/office/powerpoint/2010/main" val="47158288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5" name="Group 1"/>
          <p:cNvGrpSpPr/>
          <p:nvPr/>
        </p:nvGrpSpPr>
        <p:grpSpPr>
          <a:xfrm>
            <a:off x="7149600" y="4769280"/>
            <a:ext cx="1815120" cy="209880"/>
            <a:chOff x="7149600" y="4769280"/>
            <a:chExt cx="1815120" cy="209880"/>
          </a:xfrm>
        </p:grpSpPr>
        <p:sp>
          <p:nvSpPr>
            <p:cNvPr id="476"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77"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79"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80"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2" name="Rectangle 1"/>
          <p:cNvSpPr/>
          <p:nvPr/>
        </p:nvSpPr>
        <p:spPr>
          <a:xfrm>
            <a:off x="822960" y="1096228"/>
            <a:ext cx="7835760" cy="954107"/>
          </a:xfrm>
          <a:prstGeom prst="rect">
            <a:avLst/>
          </a:prstGeom>
        </p:spPr>
        <p:txBody>
          <a:bodyPr wrap="square">
            <a:spAutoFit/>
          </a:bodyPr>
          <a:lstStyle/>
          <a:p>
            <a:pPr algn="ctr"/>
            <a:r>
              <a:rPr lang="fr-FR" sz="2000" b="1" spc="-1" dirty="0" smtClean="0">
                <a:solidFill>
                  <a:schemeClr val="accent1">
                    <a:lumMod val="75000"/>
                  </a:schemeClr>
                </a:solidFill>
              </a:rPr>
              <a:t>LLCE ESPAGNOL</a:t>
            </a:r>
          </a:p>
          <a:p>
            <a:pPr algn="just"/>
            <a:endParaRPr lang="fr-FR" b="1" spc="-1" dirty="0">
              <a:solidFill>
                <a:schemeClr val="accent1">
                  <a:lumMod val="75000"/>
                </a:schemeClr>
              </a:solidFill>
            </a:endParaRPr>
          </a:p>
          <a:p>
            <a:pPr algn="just"/>
            <a:r>
              <a:rPr lang="fr-FR" b="1" spc="-1" dirty="0" smtClean="0">
                <a:solidFill>
                  <a:schemeClr val="accent1">
                    <a:lumMod val="75000"/>
                  </a:schemeClr>
                </a:solidFill>
              </a:rPr>
              <a:t>Un programme limitatif</a:t>
            </a:r>
            <a:endParaRPr lang="fr-FR" b="1" spc="-1" dirty="0">
              <a:solidFill>
                <a:schemeClr val="accent1">
                  <a:lumMod val="75000"/>
                </a:schemeClr>
              </a:solidFill>
              <a:effectLst>
                <a:outerShdw blurRad="38100" dist="38100" dir="2700000" algn="tl">
                  <a:srgbClr val="000000">
                    <a:alpha val="43137"/>
                  </a:srgbClr>
                </a:outerShdw>
              </a:effectLst>
              <a:latin typeface="Times New Roman"/>
            </a:endParaRPr>
          </a:p>
        </p:txBody>
      </p:sp>
      <p:sp>
        <p:nvSpPr>
          <p:cNvPr id="3" name="Rectangle 2"/>
          <p:cNvSpPr/>
          <p:nvPr/>
        </p:nvSpPr>
        <p:spPr>
          <a:xfrm>
            <a:off x="937549" y="2023016"/>
            <a:ext cx="6073155" cy="2031325"/>
          </a:xfrm>
          <a:prstGeom prst="rect">
            <a:avLst/>
          </a:prstGeom>
        </p:spPr>
        <p:txBody>
          <a:bodyPr wrap="square">
            <a:spAutoFit/>
          </a:bodyPr>
          <a:lstStyle/>
          <a:p>
            <a:pPr marL="285750" indent="-285750" algn="just">
              <a:buFont typeface="Arial" panose="020B0604020202020204" pitchFamily="34" charset="0"/>
              <a:buChar char="•"/>
            </a:pPr>
            <a:r>
              <a:rPr lang="fr-FR" i="1" spc="-1" dirty="0"/>
              <a:t>2 œuvres littéraires intégrales (court roman, nouvelles, pièce de théâtre), 1 par thématique + éventuellement 1 œuvre filmique choisis dans le programme limitatif.</a:t>
            </a:r>
          </a:p>
          <a:p>
            <a:pPr marL="285750" indent="-285750" algn="just">
              <a:buFont typeface="Arial" panose="020B0604020202020204" pitchFamily="34" charset="0"/>
              <a:buChar char="•"/>
            </a:pPr>
            <a:r>
              <a:rPr lang="fr-FR" i="1" spc="-1" dirty="0"/>
              <a:t>Renouvelé intégralement ou partiellement tous les deux ans.</a:t>
            </a:r>
          </a:p>
          <a:p>
            <a:pPr marL="285750" indent="-285750" algn="just">
              <a:buFont typeface="Arial" panose="020B0604020202020204" pitchFamily="34" charset="0"/>
              <a:buChar char="•"/>
            </a:pPr>
            <a:r>
              <a:rPr lang="fr-FR" i="1" spc="-1" dirty="0"/>
              <a:t>Les extraits des autres œuvres abordées en classe pourront être sélectionnées dans les listes indicatives figurant en annexe. </a:t>
            </a:r>
            <a:endParaRPr lang="fr-FR" spc="-1" dirty="0"/>
          </a:p>
        </p:txBody>
      </p:sp>
      <p:pic>
        <p:nvPicPr>
          <p:cNvPr id="16" name="Image 1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sp>
        <p:nvSpPr>
          <p:cNvPr id="18"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trike="noStrike" spc="-1" dirty="0" smtClean="0">
                <a:solidFill>
                  <a:srgbClr val="0070C0"/>
                </a:solidFill>
                <a:latin typeface="Calibri"/>
              </a:rPr>
              <a:t>LLCE Espagnol : quelques extraits</a:t>
            </a:r>
            <a:endParaRPr lang="en-US" sz="2200" b="0" strike="noStrike" spc="-1" dirty="0">
              <a:solidFill>
                <a:srgbClr val="0070C0"/>
              </a:solidFill>
              <a:latin typeface="Times New Roman"/>
            </a:endParaRPr>
          </a:p>
        </p:txBody>
      </p:sp>
      <p:grpSp>
        <p:nvGrpSpPr>
          <p:cNvPr id="19" name="Group 8"/>
          <p:cNvGrpSpPr/>
          <p:nvPr/>
        </p:nvGrpSpPr>
        <p:grpSpPr>
          <a:xfrm>
            <a:off x="8417520" y="196920"/>
            <a:ext cx="525240" cy="171360"/>
            <a:chOff x="8417520" y="196920"/>
            <a:chExt cx="525240" cy="171360"/>
          </a:xfrm>
          <a:solidFill>
            <a:schemeClr val="accent1"/>
          </a:solidFill>
        </p:grpSpPr>
        <p:sp>
          <p:nvSpPr>
            <p:cNvPr id="20"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21"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5" name="ZoneTexte 14"/>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35</a:t>
            </a:r>
            <a:endParaRPr lang="fr-FR" sz="1200" b="1" dirty="0">
              <a:solidFill>
                <a:srgbClr val="FF0000"/>
              </a:solidFill>
            </a:endParaRPr>
          </a:p>
        </p:txBody>
      </p:sp>
      <p:pic>
        <p:nvPicPr>
          <p:cNvPr id="4" name="Image 3"/>
          <p:cNvPicPr>
            <a:picLocks noChangeAspect="1"/>
          </p:cNvPicPr>
          <p:nvPr/>
        </p:nvPicPr>
        <p:blipFill>
          <a:blip r:embed="rId4"/>
          <a:stretch>
            <a:fillRect/>
          </a:stretch>
        </p:blipFill>
        <p:spPr>
          <a:xfrm>
            <a:off x="7183360" y="4031600"/>
            <a:ext cx="1475360" cy="737680"/>
          </a:xfrm>
          <a:prstGeom prst="rect">
            <a:avLst/>
          </a:prstGeom>
        </p:spPr>
      </p:pic>
    </p:spTree>
    <p:extLst>
      <p:ext uri="{BB962C8B-B14F-4D97-AF65-F5344CB8AC3E}">
        <p14:creationId xmlns="" xmlns:p14="http://schemas.microsoft.com/office/powerpoint/2010/main" val="2410042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5" name="Group 1"/>
          <p:cNvGrpSpPr/>
          <p:nvPr/>
        </p:nvGrpSpPr>
        <p:grpSpPr>
          <a:xfrm>
            <a:off x="7149600" y="4769280"/>
            <a:ext cx="1815120" cy="209880"/>
            <a:chOff x="7149600" y="4769280"/>
            <a:chExt cx="1815120" cy="209880"/>
          </a:xfrm>
        </p:grpSpPr>
        <p:sp>
          <p:nvSpPr>
            <p:cNvPr id="476"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77"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79"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80"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487"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trike="noStrike" spc="-1" dirty="0" smtClean="0">
                <a:solidFill>
                  <a:srgbClr val="0070C0"/>
                </a:solidFill>
                <a:latin typeface="Calibri"/>
              </a:rPr>
              <a:t>LLCE Espagnol : quelques extraits</a:t>
            </a:r>
            <a:endParaRPr lang="en-US" sz="2200" b="0" strike="noStrike" spc="-1" dirty="0">
              <a:solidFill>
                <a:srgbClr val="0070C0"/>
              </a:solidFill>
              <a:latin typeface="Times New Roman"/>
            </a:endParaRPr>
          </a:p>
        </p:txBody>
      </p:sp>
      <p:sp>
        <p:nvSpPr>
          <p:cNvPr id="16" name="CustomShape 7"/>
          <p:cNvSpPr/>
          <p:nvPr/>
        </p:nvSpPr>
        <p:spPr>
          <a:xfrm>
            <a:off x="492120" y="1000800"/>
            <a:ext cx="845064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pc="-1" dirty="0" smtClean="0"/>
              <a:t>Thématiques de 1</a:t>
            </a:r>
            <a:r>
              <a:rPr lang="fr-FR" spc="-1" baseline="30000" dirty="0" smtClean="0"/>
              <a:t>ère</a:t>
            </a:r>
            <a:r>
              <a:rPr lang="fr-FR" spc="-1" dirty="0" smtClean="0"/>
              <a:t> abordées </a:t>
            </a:r>
            <a:r>
              <a:rPr lang="fr-FR" spc="-1" dirty="0"/>
              <a:t>à travers </a:t>
            </a:r>
            <a:r>
              <a:rPr lang="fr-FR" spc="-1" dirty="0" smtClean="0"/>
              <a:t>les 7 domaines </a:t>
            </a:r>
            <a:r>
              <a:rPr lang="fr-FR" spc="-1" dirty="0"/>
              <a:t>suivants : </a:t>
            </a:r>
            <a:r>
              <a:rPr lang="fr-FR" b="1" spc="-1" dirty="0"/>
              <a:t>arts, croyances et représentations, histoire et géopolitique, langue et langages, littérature, sciences et techniques, sociologie et économie</a:t>
            </a:r>
            <a:r>
              <a:rPr lang="fr-FR" spc="-1" dirty="0"/>
              <a:t>. </a:t>
            </a:r>
            <a:endParaRPr lang="fr-FR" spc="-1" dirty="0" smtClean="0"/>
          </a:p>
          <a:p>
            <a:r>
              <a:rPr lang="fr-FR" spc="-1" dirty="0" smtClean="0"/>
              <a:t>Les </a:t>
            </a:r>
            <a:r>
              <a:rPr lang="fr-FR" u="sng" spc="-1" dirty="0"/>
              <a:t>croisements</a:t>
            </a:r>
            <a:r>
              <a:rPr lang="fr-FR" spc="-1" dirty="0"/>
              <a:t> </a:t>
            </a:r>
            <a:r>
              <a:rPr lang="fr-FR" spc="-1" dirty="0" smtClean="0"/>
              <a:t>entre </a:t>
            </a:r>
            <a:r>
              <a:rPr lang="fr-FR" spc="-1" dirty="0"/>
              <a:t>thématiques et domaines permettent </a:t>
            </a:r>
            <a:r>
              <a:rPr lang="fr-FR" spc="-1" dirty="0" smtClean="0"/>
              <a:t>au </a:t>
            </a:r>
            <a:r>
              <a:rPr lang="fr-FR" spc="-1" dirty="0"/>
              <a:t>long du cycle </a:t>
            </a:r>
            <a:r>
              <a:rPr lang="fr-FR" spc="-1" dirty="0" smtClean="0"/>
              <a:t>de </a:t>
            </a:r>
            <a:r>
              <a:rPr lang="fr-FR" spc="-1" dirty="0"/>
              <a:t>développer et de consolider les repères culturels des élèves, et de conduire à des problématisations très diverses. Ces croisements favorisent l’ouverture d'esprit des élèves, la formation de leur jugement et de leur esprit </a:t>
            </a:r>
            <a:r>
              <a:rPr lang="fr-FR" spc="-1" dirty="0" smtClean="0"/>
              <a:t>critique.</a:t>
            </a:r>
            <a:endParaRPr lang="fr-FR" sz="1800" b="0" strike="noStrike" spc="-1" dirty="0"/>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aphicFrame>
        <p:nvGraphicFramePr>
          <p:cNvPr id="2" name="Tableau 1"/>
          <p:cNvGraphicFramePr>
            <a:graphicFrameLocks noGrp="1"/>
          </p:cNvGraphicFramePr>
          <p:nvPr>
            <p:extLst>
              <p:ext uri="{D42A27DB-BD31-4B8C-83A1-F6EECF244321}">
                <p14:modId xmlns="" xmlns:p14="http://schemas.microsoft.com/office/powerpoint/2010/main" val="939856609"/>
              </p:ext>
            </p:extLst>
          </p:nvPr>
        </p:nvGraphicFramePr>
        <p:xfrm>
          <a:off x="630720" y="3042360"/>
          <a:ext cx="6096000" cy="18288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800" spc="-1" dirty="0" smtClean="0">
                          <a:solidFill>
                            <a:schemeClr val="bg1"/>
                          </a:solidFill>
                        </a:rPr>
                        <a:t>Circulation des hommes et circulation des idées</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800" spc="-1" dirty="0" smtClean="0">
                          <a:solidFill>
                            <a:schemeClr val="bg1"/>
                          </a:solidFill>
                        </a:rPr>
                        <a:t>Diversité du monde hispanophone</a:t>
                      </a:r>
                    </a:p>
                  </a:txBody>
                  <a:tcPr/>
                </a:tc>
                <a:extLst>
                  <a:ext uri="{0D108BD9-81ED-4DB2-BD59-A6C34878D82A}">
                    <a16:rowId xmlns="" xmlns:a16="http://schemas.microsoft.com/office/drawing/2014/main" val="10000"/>
                  </a:ext>
                </a:extLst>
              </a:tr>
              <a:tr h="370840">
                <a:tc>
                  <a:txBody>
                    <a:bodyPr/>
                    <a:lstStyle/>
                    <a:p>
                      <a:pPr marL="285750" indent="-285750">
                        <a:buFont typeface="Arial" panose="020B0604020202020204" pitchFamily="34" charset="0"/>
                        <a:buChar char="•"/>
                      </a:pPr>
                      <a:r>
                        <a:rPr lang="fr-FR" sz="1800" spc="-1" dirty="0" smtClean="0">
                          <a:solidFill>
                            <a:srgbClr val="000000"/>
                          </a:solidFill>
                        </a:rPr>
                        <a:t>Voyages et exils</a:t>
                      </a:r>
                    </a:p>
                    <a:p>
                      <a:pPr marL="285750" indent="-285750">
                        <a:buFont typeface="Arial" panose="020B0604020202020204" pitchFamily="34" charset="0"/>
                        <a:buChar char="•"/>
                      </a:pPr>
                      <a:r>
                        <a:rPr lang="fr-FR" sz="1800" spc="-1" dirty="0" smtClean="0">
                          <a:solidFill>
                            <a:srgbClr val="000000"/>
                          </a:solidFill>
                        </a:rPr>
                        <a:t>Mémoire(s): écrire l’histoire, écrire son histoire</a:t>
                      </a:r>
                    </a:p>
                    <a:p>
                      <a:pPr marL="285750" indent="-285750">
                        <a:buFont typeface="Arial" panose="020B0604020202020204" pitchFamily="34" charset="0"/>
                        <a:buChar char="•"/>
                      </a:pPr>
                      <a:r>
                        <a:rPr lang="fr-FR" sz="1800" spc="-1" dirty="0" smtClean="0">
                          <a:solidFill>
                            <a:srgbClr val="000000"/>
                          </a:solidFill>
                        </a:rPr>
                        <a:t>Échanges et transmissions</a:t>
                      </a:r>
                    </a:p>
                  </a:txBody>
                  <a:tcPr/>
                </a:tc>
                <a:tc>
                  <a:txBody>
                    <a:bodyPr/>
                    <a:lstStyle/>
                    <a:p>
                      <a:pPr marL="285750" indent="-285750">
                        <a:buFont typeface="Arial" panose="020B0604020202020204" pitchFamily="34" charset="0"/>
                        <a:buChar char="•"/>
                      </a:pPr>
                      <a:r>
                        <a:rPr lang="fr-FR" sz="1800" spc="-1" dirty="0" smtClean="0">
                          <a:solidFill>
                            <a:srgbClr val="000000"/>
                          </a:solidFill>
                        </a:rPr>
                        <a:t>Pluralité des espaces, pluralité des langues</a:t>
                      </a:r>
                    </a:p>
                    <a:p>
                      <a:pPr marL="285750" indent="-285750">
                        <a:buFont typeface="Arial" panose="020B0604020202020204" pitchFamily="34" charset="0"/>
                        <a:buChar char="•"/>
                      </a:pPr>
                      <a:r>
                        <a:rPr lang="fr-FR" sz="1800" spc="-1" dirty="0" smtClean="0">
                          <a:solidFill>
                            <a:srgbClr val="000000"/>
                          </a:solidFill>
                        </a:rPr>
                        <a:t>Altérité et </a:t>
                      </a:r>
                      <a:r>
                        <a:rPr lang="fr-FR" sz="1800" i="1" spc="-1" dirty="0" err="1" smtClean="0">
                          <a:solidFill>
                            <a:srgbClr val="000000"/>
                          </a:solidFill>
                        </a:rPr>
                        <a:t>convivencia</a:t>
                      </a:r>
                      <a:endParaRPr lang="fr-FR" sz="1800" i="1" spc="-1" dirty="0" smtClean="0">
                        <a:solidFill>
                          <a:srgbClr val="000000"/>
                        </a:solidFill>
                      </a:endParaRPr>
                    </a:p>
                    <a:p>
                      <a:pPr marL="285750" indent="-285750">
                        <a:buFont typeface="Arial" panose="020B0604020202020204" pitchFamily="34" charset="0"/>
                        <a:buChar char="•"/>
                      </a:pPr>
                      <a:r>
                        <a:rPr lang="fr-FR" sz="1800" spc="-1" dirty="0" smtClean="0">
                          <a:solidFill>
                            <a:srgbClr val="000000"/>
                          </a:solidFill>
                        </a:rPr>
                        <a:t>Métissages et syncrétisme</a:t>
                      </a:r>
                      <a:endParaRPr lang="fr-FR" sz="1800" b="0" strike="noStrike" spc="-1" dirty="0" smtClean="0">
                        <a:solidFill>
                          <a:srgbClr val="000000"/>
                        </a:solidFill>
                      </a:endParaRPr>
                    </a:p>
                  </a:txBody>
                  <a:tcPr/>
                </a:tc>
                <a:extLst>
                  <a:ext uri="{0D108BD9-81ED-4DB2-BD59-A6C34878D82A}">
                    <a16:rowId xmlns="" xmlns:a16="http://schemas.microsoft.com/office/drawing/2014/main" val="10001"/>
                  </a:ext>
                </a:extLst>
              </a:tr>
            </a:tbl>
          </a:graphicData>
        </a:graphic>
      </p:graphicFrame>
      <p:grpSp>
        <p:nvGrpSpPr>
          <p:cNvPr id="18" name="Group 8"/>
          <p:cNvGrpSpPr/>
          <p:nvPr/>
        </p:nvGrpSpPr>
        <p:grpSpPr>
          <a:xfrm>
            <a:off x="8417520" y="196920"/>
            <a:ext cx="525240" cy="171360"/>
            <a:chOff x="8417520" y="196920"/>
            <a:chExt cx="525240" cy="171360"/>
          </a:xfrm>
          <a:solidFill>
            <a:schemeClr val="accent1"/>
          </a:solidFill>
        </p:grpSpPr>
        <p:sp>
          <p:nvSpPr>
            <p:cNvPr id="19"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20"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21" name="ZoneTexte 20"/>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36</a:t>
            </a:r>
            <a:endParaRPr lang="fr-FR" sz="1200" b="1" dirty="0">
              <a:solidFill>
                <a:srgbClr val="FF0000"/>
              </a:solidFill>
            </a:endParaRPr>
          </a:p>
        </p:txBody>
      </p:sp>
      <p:pic>
        <p:nvPicPr>
          <p:cNvPr id="3" name="Image 2"/>
          <p:cNvPicPr>
            <a:picLocks noChangeAspect="1"/>
          </p:cNvPicPr>
          <p:nvPr/>
        </p:nvPicPr>
        <p:blipFill>
          <a:blip r:embed="rId4"/>
          <a:stretch>
            <a:fillRect/>
          </a:stretch>
        </p:blipFill>
        <p:spPr>
          <a:xfrm>
            <a:off x="7257020" y="4028360"/>
            <a:ext cx="1475360" cy="737680"/>
          </a:xfrm>
          <a:prstGeom prst="rect">
            <a:avLst/>
          </a:prstGeom>
        </p:spPr>
      </p:pic>
    </p:spTree>
    <p:extLst>
      <p:ext uri="{BB962C8B-B14F-4D97-AF65-F5344CB8AC3E}">
        <p14:creationId xmlns="" xmlns:p14="http://schemas.microsoft.com/office/powerpoint/2010/main" val="389295931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9" name="Group 1"/>
          <p:cNvGrpSpPr/>
          <p:nvPr/>
        </p:nvGrpSpPr>
        <p:grpSpPr>
          <a:xfrm>
            <a:off x="7149600" y="4769280"/>
            <a:ext cx="1815120" cy="209880"/>
            <a:chOff x="7149600" y="4769280"/>
            <a:chExt cx="1815120" cy="209880"/>
          </a:xfrm>
        </p:grpSpPr>
        <p:sp>
          <p:nvSpPr>
            <p:cNvPr id="490"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91"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93"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94"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495"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fr-FR" sz="2000" b="1" spc="-1" dirty="0">
                <a:solidFill>
                  <a:srgbClr val="0070C0"/>
                </a:solidFill>
              </a:rPr>
              <a:t>LLCE </a:t>
            </a:r>
            <a:r>
              <a:rPr lang="fr-FR" sz="2000" b="1" spc="-1" dirty="0" smtClean="0">
                <a:solidFill>
                  <a:srgbClr val="0070C0"/>
                </a:solidFill>
              </a:rPr>
              <a:t>ITALIEN</a:t>
            </a:r>
            <a:endParaRPr lang="fr-FR" sz="2000" b="1" spc="-1" dirty="0">
              <a:solidFill>
                <a:srgbClr val="0070C0"/>
              </a:solidFill>
              <a:latin typeface="Times New Roman"/>
            </a:endParaRPr>
          </a:p>
          <a:p>
            <a:pPr algn="just"/>
            <a:r>
              <a:rPr lang="fr-FR" sz="2000" spc="-1" dirty="0" smtClean="0">
                <a:solidFill>
                  <a:srgbClr val="0070C0"/>
                </a:solidFill>
              </a:rPr>
              <a:t>Thématiques </a:t>
            </a:r>
            <a:r>
              <a:rPr lang="fr-FR" sz="2000" spc="-1" dirty="0">
                <a:solidFill>
                  <a:srgbClr val="0070C0"/>
                </a:solidFill>
              </a:rPr>
              <a:t>de la classe de première, déclinées en axes </a:t>
            </a:r>
            <a:r>
              <a:rPr lang="fr-FR" sz="2000" spc="-1" dirty="0" smtClean="0">
                <a:solidFill>
                  <a:srgbClr val="0070C0"/>
                </a:solidFill>
              </a:rPr>
              <a:t>d’étude indicatifs</a:t>
            </a:r>
            <a:endParaRPr lang="fr-FR" sz="2000" spc="-1" dirty="0">
              <a:solidFill>
                <a:srgbClr val="0070C0"/>
              </a:solidFill>
            </a:endParaRPr>
          </a:p>
          <a:p>
            <a:pPr algn="just"/>
            <a:endParaRPr lang="fr-FR" sz="2000" spc="-1" dirty="0">
              <a:solidFill>
                <a:srgbClr val="FFFF00"/>
              </a:solidFill>
              <a:effectLst>
                <a:outerShdw blurRad="38100" dist="38100" dir="2700000" algn="tl">
                  <a:srgbClr val="000000">
                    <a:alpha val="43137"/>
                  </a:srgbClr>
                </a:outerShdw>
              </a:effectLst>
              <a:latin typeface="Times New Roman"/>
            </a:endParaRPr>
          </a:p>
        </p:txBody>
      </p:sp>
      <p:sp>
        <p:nvSpPr>
          <p:cNvPr id="501"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200" b="1" strike="noStrike" spc="-1" dirty="0" smtClean="0">
                <a:solidFill>
                  <a:srgbClr val="0070C0"/>
                </a:solidFill>
                <a:latin typeface="Calibri"/>
              </a:rPr>
              <a:t>LLCE Italien : quelques extraits</a:t>
            </a:r>
            <a:endParaRPr lang="en-US" sz="2200" b="0" strike="noStrike" spc="-1" dirty="0">
              <a:solidFill>
                <a:srgbClr val="0070C0"/>
              </a:solidFill>
              <a:latin typeface="Times New Roman"/>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aphicFrame>
        <p:nvGraphicFramePr>
          <p:cNvPr id="16" name="Tableau 15"/>
          <p:cNvGraphicFramePr>
            <a:graphicFrameLocks noGrp="1"/>
          </p:cNvGraphicFramePr>
          <p:nvPr>
            <p:extLst>
              <p:ext uri="{D42A27DB-BD31-4B8C-83A1-F6EECF244321}">
                <p14:modId xmlns="" xmlns:p14="http://schemas.microsoft.com/office/powerpoint/2010/main" val="1003817481"/>
              </p:ext>
            </p:extLst>
          </p:nvPr>
        </p:nvGraphicFramePr>
        <p:xfrm>
          <a:off x="822960" y="2053080"/>
          <a:ext cx="6326640" cy="2316480"/>
        </p:xfrm>
        <a:graphic>
          <a:graphicData uri="http://schemas.openxmlformats.org/drawingml/2006/table">
            <a:tbl>
              <a:tblPr firstRow="1" bandRow="1">
                <a:tableStyleId>{5C22544A-7EE6-4342-B048-85BDC9FD1C3A}</a:tableStyleId>
              </a:tblPr>
              <a:tblGrid>
                <a:gridCol w="3163320">
                  <a:extLst>
                    <a:ext uri="{9D8B030D-6E8A-4147-A177-3AD203B41FA5}">
                      <a16:colId xmlns="" xmlns:a16="http://schemas.microsoft.com/office/drawing/2014/main" val="20000"/>
                    </a:ext>
                  </a:extLst>
                </a:gridCol>
                <a:gridCol w="3163320">
                  <a:extLst>
                    <a:ext uri="{9D8B030D-6E8A-4147-A177-3AD203B41FA5}">
                      <a16:colId xmlns="" xmlns:a16="http://schemas.microsoft.com/office/drawing/2014/main" val="20001"/>
                    </a:ext>
                  </a:extLst>
                </a:gridCol>
              </a:tblGrid>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2000" spc="-1" dirty="0" smtClean="0">
                          <a:solidFill>
                            <a:schemeClr val="bg1"/>
                          </a:solidFill>
                        </a:rPr>
                        <a:t>Imaginaires</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2000" spc="-1" dirty="0" smtClean="0">
                          <a:solidFill>
                            <a:schemeClr val="bg1"/>
                          </a:solidFill>
                        </a:rPr>
                        <a:t>Pouvoirs et contre-pouvoirs</a:t>
                      </a:r>
                    </a:p>
                  </a:txBody>
                  <a:tcPr/>
                </a:tc>
                <a:extLst>
                  <a:ext uri="{0D108BD9-81ED-4DB2-BD59-A6C34878D82A}">
                    <a16:rowId xmlns="" xmlns:a16="http://schemas.microsoft.com/office/drawing/2014/main" val="10000"/>
                  </a:ext>
                </a:extLst>
              </a:tr>
              <a:tr h="370840">
                <a:tc>
                  <a:txBody>
                    <a:bodyPr/>
                    <a:lstStyle/>
                    <a:p>
                      <a:pPr marL="285750" indent="-285750">
                        <a:buFont typeface="Arial" panose="020B0604020202020204" pitchFamily="34" charset="0"/>
                        <a:buChar char="•"/>
                      </a:pPr>
                      <a:r>
                        <a:rPr lang="fr-FR" sz="2000" spc="-1" dirty="0" smtClean="0">
                          <a:solidFill>
                            <a:srgbClr val="000000"/>
                          </a:solidFill>
                        </a:rPr>
                        <a:t>Espaces imaginés</a:t>
                      </a:r>
                    </a:p>
                    <a:p>
                      <a:pPr marL="285750" indent="-285750">
                        <a:buFont typeface="Arial" panose="020B0604020202020204" pitchFamily="34" charset="0"/>
                        <a:buChar char="•"/>
                      </a:pPr>
                      <a:r>
                        <a:rPr lang="fr-FR" sz="2000" spc="-1" dirty="0" err="1" smtClean="0">
                          <a:solidFill>
                            <a:srgbClr val="000000"/>
                          </a:solidFill>
                        </a:rPr>
                        <a:t>Re-présenter</a:t>
                      </a:r>
                      <a:r>
                        <a:rPr lang="fr-FR" sz="2000" spc="-1" dirty="0" smtClean="0">
                          <a:solidFill>
                            <a:srgbClr val="000000"/>
                          </a:solidFill>
                        </a:rPr>
                        <a:t> le réel</a:t>
                      </a:r>
                    </a:p>
                    <a:p>
                      <a:pPr marL="285750" indent="-285750">
                        <a:buFont typeface="Arial" panose="020B0604020202020204" pitchFamily="34" charset="0"/>
                        <a:buChar char="•"/>
                      </a:pPr>
                      <a:r>
                        <a:rPr lang="fr-FR" sz="2000" spc="-1" dirty="0" smtClean="0">
                          <a:solidFill>
                            <a:srgbClr val="000000"/>
                          </a:solidFill>
                        </a:rPr>
                        <a:t>Le Beau, une histoire d’imagination</a:t>
                      </a:r>
                    </a:p>
                    <a:p>
                      <a:pPr marL="285750" indent="-285750">
                        <a:buFont typeface="Arial" panose="020B0604020202020204" pitchFamily="34" charset="0"/>
                        <a:buChar char="•"/>
                      </a:pPr>
                      <a:r>
                        <a:rPr lang="fr-FR" sz="2000" spc="-1" dirty="0" smtClean="0">
                          <a:solidFill>
                            <a:srgbClr val="000000"/>
                          </a:solidFill>
                        </a:rPr>
                        <a:t>Du passé imaginaire au futur imaginé</a:t>
                      </a:r>
                    </a:p>
                  </a:txBody>
                  <a:tcPr/>
                </a:tc>
                <a:tc>
                  <a:txBody>
                    <a:bodyPr/>
                    <a:lstStyle/>
                    <a:p>
                      <a:pPr marL="285750" indent="-285750">
                        <a:buFont typeface="Arial" panose="020B0604020202020204" pitchFamily="34" charset="0"/>
                        <a:buChar char="•"/>
                      </a:pPr>
                      <a:r>
                        <a:rPr lang="fr-FR" sz="2000" spc="-1" dirty="0" smtClean="0">
                          <a:solidFill>
                            <a:srgbClr val="000000"/>
                          </a:solidFill>
                        </a:rPr>
                        <a:t>Incarnations du pouvoir</a:t>
                      </a:r>
                    </a:p>
                    <a:p>
                      <a:pPr marL="285750" indent="-285750">
                        <a:buFont typeface="Arial" panose="020B0604020202020204" pitchFamily="34" charset="0"/>
                        <a:buChar char="•"/>
                      </a:pPr>
                      <a:r>
                        <a:rPr lang="fr-FR" sz="2000" spc="-1" dirty="0" smtClean="0">
                          <a:solidFill>
                            <a:srgbClr val="000000"/>
                          </a:solidFill>
                        </a:rPr>
                        <a:t>Pouvoirs symboliques</a:t>
                      </a:r>
                      <a:endParaRPr lang="fr-FR" sz="2000" i="1" spc="-1" dirty="0" smtClean="0">
                        <a:solidFill>
                          <a:srgbClr val="000000"/>
                        </a:solidFill>
                      </a:endParaRPr>
                    </a:p>
                    <a:p>
                      <a:pPr marL="285750" indent="-285750">
                        <a:buFont typeface="Arial" panose="020B0604020202020204" pitchFamily="34" charset="0"/>
                        <a:buChar char="•"/>
                      </a:pPr>
                      <a:r>
                        <a:rPr lang="fr-FR" sz="2000" spc="-1" dirty="0" smtClean="0">
                          <a:solidFill>
                            <a:srgbClr val="000000"/>
                          </a:solidFill>
                        </a:rPr>
                        <a:t>Les formes d’engagement de la société civile</a:t>
                      </a:r>
                    </a:p>
                    <a:p>
                      <a:pPr marL="285750" indent="-285750">
                        <a:buFont typeface="Arial" panose="020B0604020202020204" pitchFamily="34" charset="0"/>
                        <a:buChar char="•"/>
                      </a:pPr>
                      <a:r>
                        <a:rPr lang="fr-FR" sz="2000" b="0" strike="noStrike" spc="-1" dirty="0" smtClean="0">
                          <a:solidFill>
                            <a:srgbClr val="000000"/>
                          </a:solidFill>
                        </a:rPr>
                        <a:t>Désobéissances et résistances</a:t>
                      </a:r>
                    </a:p>
                  </a:txBody>
                  <a:tcPr/>
                </a:tc>
                <a:extLst>
                  <a:ext uri="{0D108BD9-81ED-4DB2-BD59-A6C34878D82A}">
                    <a16:rowId xmlns="" xmlns:a16="http://schemas.microsoft.com/office/drawing/2014/main" val="10001"/>
                  </a:ext>
                </a:extLst>
              </a:tr>
            </a:tbl>
          </a:graphicData>
        </a:graphic>
      </p:graphicFrame>
      <p:pic>
        <p:nvPicPr>
          <p:cNvPr id="18" name="Image 1"/>
          <p:cNvPicPr/>
          <p:nvPr/>
        </p:nvPicPr>
        <p:blipFill>
          <a:blip r:embed="rId4" cstate="print"/>
          <a:stretch/>
        </p:blipFill>
        <p:spPr>
          <a:xfrm>
            <a:off x="7100280" y="3837960"/>
            <a:ext cx="1704240" cy="981720"/>
          </a:xfrm>
          <a:prstGeom prst="rect">
            <a:avLst/>
          </a:prstGeom>
          <a:ln>
            <a:noFill/>
          </a:ln>
        </p:spPr>
      </p:pic>
      <p:grpSp>
        <p:nvGrpSpPr>
          <p:cNvPr id="19" name="Group 8"/>
          <p:cNvGrpSpPr/>
          <p:nvPr/>
        </p:nvGrpSpPr>
        <p:grpSpPr>
          <a:xfrm>
            <a:off x="8417520" y="196920"/>
            <a:ext cx="525240" cy="171360"/>
            <a:chOff x="8417520" y="196920"/>
            <a:chExt cx="525240" cy="171360"/>
          </a:xfrm>
          <a:solidFill>
            <a:schemeClr val="accent1"/>
          </a:solidFill>
        </p:grpSpPr>
        <p:sp>
          <p:nvSpPr>
            <p:cNvPr id="20"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21"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7" name="ZoneTexte 16"/>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37</a:t>
            </a:r>
            <a:endParaRPr lang="fr-FR" sz="1200" b="1" dirty="0">
              <a:solidFill>
                <a:srgbClr val="FF0000"/>
              </a:solidFill>
            </a:endParaRPr>
          </a:p>
        </p:txBody>
      </p:sp>
    </p:spTree>
    <p:extLst>
      <p:ext uri="{BB962C8B-B14F-4D97-AF65-F5344CB8AC3E}">
        <p14:creationId xmlns="" xmlns:p14="http://schemas.microsoft.com/office/powerpoint/2010/main" val="346884541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1"/>
          <p:cNvGrpSpPr/>
          <p:nvPr/>
        </p:nvGrpSpPr>
        <p:grpSpPr>
          <a:xfrm>
            <a:off x="7149600" y="4769280"/>
            <a:ext cx="1815120" cy="209880"/>
            <a:chOff x="7149600" y="4769280"/>
            <a:chExt cx="1815120" cy="209880"/>
          </a:xfrm>
        </p:grpSpPr>
        <p:sp>
          <p:nvSpPr>
            <p:cNvPr id="90"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91"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93"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94"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95"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5840" algn="ctr">
              <a:lnSpc>
                <a:spcPct val="100000"/>
              </a:lnSpc>
            </a:pPr>
            <a:r>
              <a:rPr lang="fr-FR" sz="1800" b="1" strike="noStrike" spc="-1" dirty="0" smtClean="0">
                <a:latin typeface="Calibri"/>
              </a:rPr>
              <a:t>ETLV</a:t>
            </a:r>
            <a:endParaRPr lang="fr-FR" sz="1800" b="0" strike="noStrike" spc="-1" dirty="0" smtClean="0">
              <a:latin typeface="Arial"/>
            </a:endParaRPr>
          </a:p>
          <a:p>
            <a:pPr marL="105840">
              <a:lnSpc>
                <a:spcPct val="100000"/>
              </a:lnSpc>
            </a:pPr>
            <a:endParaRPr lang="fr-FR" sz="1800" b="0" strike="noStrike" spc="-1" dirty="0" smtClean="0">
              <a:latin typeface="Arial"/>
            </a:endParaRPr>
          </a:p>
          <a:p>
            <a:pPr marL="391680" indent="-285480">
              <a:lnSpc>
                <a:spcPct val="100000"/>
              </a:lnSpc>
              <a:buClr>
                <a:srgbClr val="000000"/>
              </a:buClr>
              <a:buFont typeface="Wingdings" charset="2"/>
              <a:buChar char=""/>
            </a:pPr>
            <a:r>
              <a:rPr lang="fr-FR" sz="1800" b="0" strike="noStrike" spc="-1" dirty="0" smtClean="0">
                <a:latin typeface="Calibri"/>
              </a:rPr>
              <a:t>LVA (niveau visé B2).</a:t>
            </a:r>
            <a:endParaRPr lang="fr-FR" sz="1800" b="0" strike="noStrike" spc="-1" dirty="0" smtClean="0">
              <a:latin typeface="Arial"/>
            </a:endParaRPr>
          </a:p>
          <a:p>
            <a:pPr marL="391680" indent="-285480">
              <a:lnSpc>
                <a:spcPct val="100000"/>
              </a:lnSpc>
              <a:buClr>
                <a:srgbClr val="000000"/>
              </a:buClr>
              <a:buFont typeface="Wingdings" charset="2"/>
              <a:buChar char=""/>
            </a:pPr>
            <a:r>
              <a:rPr lang="fr-FR" sz="1800" b="0" strike="noStrike" spc="-1" dirty="0" smtClean="0">
                <a:latin typeface="Calibri"/>
              </a:rPr>
              <a:t>Enseignement repose sur le programme de LV </a:t>
            </a:r>
            <a:r>
              <a:rPr lang="fr-FR" sz="1800" b="1" u="sng" strike="noStrike" spc="-1" dirty="0" smtClean="0">
                <a:latin typeface="Calibri"/>
              </a:rPr>
              <a:t>et</a:t>
            </a:r>
            <a:r>
              <a:rPr lang="fr-FR" sz="1800" b="0" strike="noStrike" spc="-1" dirty="0" smtClean="0">
                <a:latin typeface="Calibri"/>
              </a:rPr>
              <a:t> sur celui de la spécialité de science et technologie qui lui sert d’appui. </a:t>
            </a:r>
          </a:p>
          <a:p>
            <a:pPr marL="391680" indent="-285480">
              <a:lnSpc>
                <a:spcPct val="100000"/>
              </a:lnSpc>
              <a:buClr>
                <a:srgbClr val="000000"/>
              </a:buClr>
              <a:buFont typeface="Wingdings" charset="2"/>
              <a:buChar char=""/>
            </a:pPr>
            <a:r>
              <a:rPr lang="fr-FR" sz="1800" b="0" strike="noStrike" spc="-1" dirty="0" smtClean="0">
                <a:latin typeface="Calibri"/>
              </a:rPr>
              <a:t>Nouveauté pour STMG &amp; ST2S depuis 2019-20.</a:t>
            </a:r>
            <a:endParaRPr lang="fr-FR" sz="1800" b="0" strike="noStrike" spc="-1" dirty="0" smtClean="0">
              <a:latin typeface="Arial"/>
            </a:endParaRPr>
          </a:p>
          <a:p>
            <a:pPr marL="391680" indent="-285480">
              <a:lnSpc>
                <a:spcPct val="100000"/>
              </a:lnSpc>
              <a:buClr>
                <a:srgbClr val="000000"/>
              </a:buClr>
              <a:buFont typeface="Wingdings" charset="2"/>
              <a:buChar char=""/>
            </a:pPr>
            <a:r>
              <a:rPr lang="fr-FR" sz="1800" b="0" strike="noStrike" spc="-1" dirty="0" smtClean="0">
                <a:latin typeface="Calibri"/>
              </a:rPr>
              <a:t>Des situations de communication qui favorisent le développement de compétences linguistiques, sociolinguistiques, culturelles et pragmatiques ancrées dans les spécificités de la spécialité.</a:t>
            </a:r>
            <a:endParaRPr lang="fr-FR" sz="1800" b="0" strike="noStrike" spc="-1" dirty="0" smtClean="0">
              <a:latin typeface="Arial"/>
            </a:endParaRPr>
          </a:p>
          <a:p>
            <a:pPr marL="391680" indent="-285480">
              <a:lnSpc>
                <a:spcPct val="100000"/>
              </a:lnSpc>
              <a:buClr>
                <a:srgbClr val="000000"/>
              </a:buClr>
              <a:buFont typeface="Wingdings" charset="2"/>
              <a:buChar char=""/>
            </a:pPr>
            <a:r>
              <a:rPr lang="fr-FR" sz="1800" b="0" strike="noStrike" spc="-1" dirty="0" smtClean="0">
                <a:latin typeface="Calibri"/>
              </a:rPr>
              <a:t>Pris en charge conjointement par les deux enseignants.</a:t>
            </a:r>
            <a:endParaRPr lang="fr-FR" sz="1800" b="0" strike="noStrike" spc="-1" dirty="0" smtClean="0">
              <a:latin typeface="Arial"/>
            </a:endParaRPr>
          </a:p>
          <a:p>
            <a:pPr marL="391680" indent="-285480">
              <a:lnSpc>
                <a:spcPct val="100000"/>
              </a:lnSpc>
              <a:buClr>
                <a:srgbClr val="000000"/>
              </a:buClr>
              <a:buFont typeface="Wingdings" charset="2"/>
              <a:buChar char=""/>
            </a:pPr>
            <a:r>
              <a:rPr lang="fr-FR" sz="1800" b="0" strike="noStrike" spc="-1" dirty="0" smtClean="0">
                <a:latin typeface="Calibri"/>
              </a:rPr>
              <a:t>Privilégier les activités orales.</a:t>
            </a:r>
            <a:endParaRPr lang="fr-FR" sz="1800" b="0" strike="noStrike" spc="-1" dirty="0">
              <a:latin typeface="Arial"/>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9" name="Group 8"/>
          <p:cNvGrpSpPr/>
          <p:nvPr/>
        </p:nvGrpSpPr>
        <p:grpSpPr>
          <a:xfrm>
            <a:off x="8417520" y="196920"/>
            <a:ext cx="525240" cy="171360"/>
            <a:chOff x="8417520" y="196920"/>
            <a:chExt cx="525240" cy="171360"/>
          </a:xfrm>
          <a:solidFill>
            <a:schemeClr val="accent1"/>
          </a:solidFill>
        </p:grpSpPr>
        <p:sp>
          <p:nvSpPr>
            <p:cNvPr id="20"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21"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22" name="CustomShape 11"/>
          <p:cNvSpPr/>
          <p:nvPr/>
        </p:nvSpPr>
        <p:spPr>
          <a:xfrm>
            <a:off x="1536480" y="61920"/>
            <a:ext cx="6488280" cy="858461"/>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spc="-1" dirty="0">
                <a:solidFill>
                  <a:srgbClr val="0070C0"/>
                </a:solidFill>
                <a:latin typeface="Calibri"/>
              </a:rPr>
              <a:t>LES LANGUES VIVANTES DANS LA REFORME DU LYCEE</a:t>
            </a:r>
            <a:endParaRPr lang="en-US" sz="2800" b="0" strike="noStrike" spc="-1" dirty="0">
              <a:solidFill>
                <a:srgbClr val="0070C0"/>
              </a:solidFill>
              <a:latin typeface="Arial"/>
            </a:endParaRPr>
          </a:p>
        </p:txBody>
      </p:sp>
      <p:sp>
        <p:nvSpPr>
          <p:cNvPr id="14" name="ZoneTexte 13"/>
          <p:cNvSpPr txBox="1"/>
          <p:nvPr/>
        </p:nvSpPr>
        <p:spPr>
          <a:xfrm>
            <a:off x="8804520" y="920381"/>
            <a:ext cx="339120" cy="369332"/>
          </a:xfrm>
          <a:prstGeom prst="rect">
            <a:avLst/>
          </a:prstGeom>
          <a:noFill/>
          <a:ln>
            <a:solidFill>
              <a:srgbClr val="FF0000"/>
            </a:solidFill>
          </a:ln>
        </p:spPr>
        <p:txBody>
          <a:bodyPr wrap="square" rtlCol="0">
            <a:spAutoFit/>
          </a:bodyPr>
          <a:lstStyle/>
          <a:p>
            <a:r>
              <a:rPr lang="fr-FR" b="1" dirty="0">
                <a:solidFill>
                  <a:srgbClr val="FF0000"/>
                </a:solidFill>
              </a:rPr>
              <a:t>3</a:t>
            </a:r>
          </a:p>
        </p:txBody>
      </p:sp>
      <p:pic>
        <p:nvPicPr>
          <p:cNvPr id="16" name="Image 15"/>
          <p:cNvPicPr>
            <a:picLocks noChangeAspect="1"/>
          </p:cNvPicPr>
          <p:nvPr/>
        </p:nvPicPr>
        <p:blipFill>
          <a:blip r:embed="rId4" cstate="print"/>
          <a:stretch>
            <a:fillRect/>
          </a:stretch>
        </p:blipFill>
        <p:spPr>
          <a:xfrm>
            <a:off x="7055180" y="3863687"/>
            <a:ext cx="1749340" cy="87467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9" name="Group 1"/>
          <p:cNvGrpSpPr/>
          <p:nvPr/>
        </p:nvGrpSpPr>
        <p:grpSpPr>
          <a:xfrm>
            <a:off x="7149600" y="4769280"/>
            <a:ext cx="1815120" cy="209880"/>
            <a:chOff x="7149600" y="4769280"/>
            <a:chExt cx="1815120" cy="209880"/>
          </a:xfrm>
        </p:grpSpPr>
        <p:sp>
          <p:nvSpPr>
            <p:cNvPr id="490"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91"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493"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94"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495" name="CustomShape 7"/>
          <p:cNvSpPr/>
          <p:nvPr/>
        </p:nvSpPr>
        <p:spPr>
          <a:xfrm>
            <a:off x="332280" y="1017720"/>
            <a:ext cx="789732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buFont typeface="Arial" panose="020B0604020202020204" pitchFamily="34" charset="0"/>
              <a:buChar char="•"/>
            </a:pPr>
            <a:r>
              <a:rPr lang="fr-FR" sz="2400" dirty="0" smtClean="0"/>
              <a:t>Mise à disposition de ce support + commentaires complémentaires (début juillet)</a:t>
            </a:r>
          </a:p>
          <a:p>
            <a:pPr marL="342900" indent="-342900">
              <a:buFont typeface="Arial" panose="020B0604020202020204" pitchFamily="34" charset="0"/>
              <a:buChar char="•"/>
            </a:pPr>
            <a:r>
              <a:rPr lang="fr-FR" sz="2400" dirty="0" err="1" smtClean="0"/>
              <a:t>Eduscol</a:t>
            </a:r>
            <a:r>
              <a:rPr lang="fr-FR" sz="2400" dirty="0" smtClean="0"/>
              <a:t> : ressources nationales d’accompagnement des programmes (à paraître)</a:t>
            </a:r>
          </a:p>
          <a:p>
            <a:pPr marL="342900" indent="-342900">
              <a:buFont typeface="Arial" panose="020B0604020202020204" pitchFamily="34" charset="0"/>
              <a:buChar char="•"/>
            </a:pPr>
            <a:r>
              <a:rPr lang="fr-FR" sz="2400" dirty="0" err="1" smtClean="0"/>
              <a:t>Webinaires</a:t>
            </a:r>
            <a:r>
              <a:rPr lang="fr-FR" sz="2400" dirty="0" smtClean="0"/>
              <a:t> académiques en format « classes virtuelles », en direct ou à la demande </a:t>
            </a:r>
          </a:p>
          <a:p>
            <a:pPr marL="342900" indent="-342900">
              <a:buFont typeface="Arial" panose="020B0604020202020204" pitchFamily="34" charset="0"/>
              <a:buChar char="•"/>
            </a:pPr>
            <a:r>
              <a:rPr lang="fr-FR" sz="2400" dirty="0" smtClean="0"/>
              <a:t>Catalogue de formation (P.A.F.) actualisé pour 2020-21</a:t>
            </a:r>
            <a:endParaRPr lang="fr-FR" sz="2400" dirty="0"/>
          </a:p>
        </p:txBody>
      </p:sp>
      <p:sp>
        <p:nvSpPr>
          <p:cNvPr id="501" name="CustomShape 11"/>
          <p:cNvSpPr/>
          <p:nvPr/>
        </p:nvSpPr>
        <p:spPr>
          <a:xfrm>
            <a:off x="822960" y="91440"/>
            <a:ext cx="78357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3200" b="1" strike="noStrike" spc="-1" dirty="0" smtClean="0">
                <a:solidFill>
                  <a:srgbClr val="0070C0"/>
                </a:solidFill>
                <a:latin typeface="Calibri"/>
              </a:rPr>
              <a:t>Pour vous accompagner</a:t>
            </a:r>
            <a:endParaRPr lang="en-US" sz="3200" b="0" strike="noStrike" spc="-1" dirty="0">
              <a:solidFill>
                <a:srgbClr val="0070C0"/>
              </a:solidFill>
              <a:latin typeface="Times New Roman"/>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9" name="Group 8"/>
          <p:cNvGrpSpPr/>
          <p:nvPr/>
        </p:nvGrpSpPr>
        <p:grpSpPr>
          <a:xfrm>
            <a:off x="8417520" y="196920"/>
            <a:ext cx="525240" cy="171360"/>
            <a:chOff x="8417520" y="196920"/>
            <a:chExt cx="525240" cy="171360"/>
          </a:xfrm>
          <a:solidFill>
            <a:schemeClr val="accent1"/>
          </a:solidFill>
        </p:grpSpPr>
        <p:sp>
          <p:nvSpPr>
            <p:cNvPr id="20"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21"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6" name="ZoneTexte 15"/>
          <p:cNvSpPr txBox="1"/>
          <p:nvPr/>
        </p:nvSpPr>
        <p:spPr>
          <a:xfrm>
            <a:off x="8804520" y="920381"/>
            <a:ext cx="339120" cy="276999"/>
          </a:xfrm>
          <a:prstGeom prst="rect">
            <a:avLst/>
          </a:prstGeom>
          <a:noFill/>
          <a:ln>
            <a:solidFill>
              <a:srgbClr val="FF0000"/>
            </a:solidFill>
          </a:ln>
        </p:spPr>
        <p:txBody>
          <a:bodyPr wrap="square" rtlCol="0">
            <a:spAutoFit/>
          </a:bodyPr>
          <a:lstStyle/>
          <a:p>
            <a:pPr algn="ctr"/>
            <a:r>
              <a:rPr lang="fr-FR" sz="1200" b="1" smtClean="0">
                <a:solidFill>
                  <a:srgbClr val="FF0000"/>
                </a:solidFill>
              </a:rPr>
              <a:t>38</a:t>
            </a:r>
            <a:endParaRPr lang="fr-FR" sz="1200" b="1" dirty="0">
              <a:solidFill>
                <a:srgbClr val="FF0000"/>
              </a:solidFill>
            </a:endParaRPr>
          </a:p>
        </p:txBody>
      </p:sp>
      <p:pic>
        <p:nvPicPr>
          <p:cNvPr id="2" name="Image 1"/>
          <p:cNvPicPr>
            <a:picLocks noChangeAspect="1"/>
          </p:cNvPicPr>
          <p:nvPr/>
        </p:nvPicPr>
        <p:blipFill>
          <a:blip r:embed="rId4"/>
          <a:stretch>
            <a:fillRect/>
          </a:stretch>
        </p:blipFill>
        <p:spPr>
          <a:xfrm>
            <a:off x="7183360" y="4045280"/>
            <a:ext cx="1475360" cy="737680"/>
          </a:xfrm>
          <a:prstGeom prst="rect">
            <a:avLst/>
          </a:prstGeom>
        </p:spPr>
      </p:pic>
    </p:spTree>
    <p:extLst>
      <p:ext uri="{BB962C8B-B14F-4D97-AF65-F5344CB8AC3E}">
        <p14:creationId xmlns="" xmlns:p14="http://schemas.microsoft.com/office/powerpoint/2010/main" val="215840374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23760" y="0"/>
            <a:ext cx="9167400" cy="21002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48" name="CustomShape 2"/>
          <p:cNvSpPr/>
          <p:nvPr/>
        </p:nvSpPr>
        <p:spPr>
          <a:xfrm>
            <a:off x="3048636" y="658518"/>
            <a:ext cx="5643564" cy="119664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nSpc>
                <a:spcPct val="80000"/>
              </a:lnSpc>
            </a:pPr>
            <a:endParaRPr lang="en-US" sz="3800" b="0" strike="noStrike" spc="-1" dirty="0">
              <a:solidFill>
                <a:srgbClr val="0070C0"/>
              </a:solidFill>
              <a:latin typeface="Arial"/>
            </a:endParaRPr>
          </a:p>
        </p:txBody>
      </p:sp>
      <p:sp>
        <p:nvSpPr>
          <p:cNvPr id="49" name="CustomShape 3"/>
          <p:cNvSpPr/>
          <p:nvPr/>
        </p:nvSpPr>
        <p:spPr>
          <a:xfrm>
            <a:off x="5090220" y="3616036"/>
            <a:ext cx="3528000" cy="986924"/>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marL="457200" algn="r">
              <a:lnSpc>
                <a:spcPct val="100000"/>
              </a:lnSpc>
            </a:pPr>
            <a:r>
              <a:rPr lang="fr-FR" sz="1600" b="0" i="1" strike="noStrike" spc="-1" dirty="0" smtClean="0">
                <a:latin typeface="Arial"/>
              </a:rPr>
              <a:t>Diaporama réalisé en liaison avec les IA-IPR de LV dans l’académie de Rennes</a:t>
            </a:r>
          </a:p>
        </p:txBody>
      </p:sp>
      <p:grpSp>
        <p:nvGrpSpPr>
          <p:cNvPr id="50" name="Group 4"/>
          <p:cNvGrpSpPr/>
          <p:nvPr/>
        </p:nvGrpSpPr>
        <p:grpSpPr>
          <a:xfrm>
            <a:off x="6530760" y="306360"/>
            <a:ext cx="2161440" cy="301528"/>
            <a:chOff x="6530760" y="306360"/>
            <a:chExt cx="2161440" cy="301528"/>
          </a:xfrm>
          <a:solidFill>
            <a:schemeClr val="accent1"/>
          </a:solidFill>
        </p:grpSpPr>
        <p:sp>
          <p:nvSpPr>
            <p:cNvPr id="51" name="CustomShape 5"/>
            <p:cNvSpPr/>
            <p:nvPr/>
          </p:nvSpPr>
          <p:spPr>
            <a:xfrm rot="10800000">
              <a:off x="6530760" y="306360"/>
              <a:ext cx="2161440" cy="156600"/>
            </a:xfrm>
            <a:prstGeom prst="rect">
              <a:avLst/>
            </a:prstGeom>
            <a:grpFill/>
            <a:ln>
              <a:noFill/>
            </a:ln>
          </p:spPr>
          <p:style>
            <a:lnRef idx="0">
              <a:scrgbClr r="0" g="0" b="0"/>
            </a:lnRef>
            <a:fillRef idx="0">
              <a:scrgbClr r="0" g="0" b="0"/>
            </a:fillRef>
            <a:effectRef idx="0">
              <a:scrgbClr r="0" g="0" b="0"/>
            </a:effectRef>
            <a:fontRef idx="minor"/>
          </p:style>
        </p:sp>
        <p:sp>
          <p:nvSpPr>
            <p:cNvPr id="52" name="CustomShape 6"/>
            <p:cNvSpPr/>
            <p:nvPr/>
          </p:nvSpPr>
          <p:spPr>
            <a:xfrm rot="10800000">
              <a:off x="8544240" y="451288"/>
              <a:ext cx="147960" cy="156600"/>
            </a:xfrm>
            <a:prstGeom prst="rect">
              <a:avLst/>
            </a:prstGeom>
            <a:grpFill/>
            <a:ln>
              <a:noFill/>
            </a:ln>
          </p:spPr>
          <p:style>
            <a:lnRef idx="0">
              <a:scrgbClr r="0" g="0" b="0"/>
            </a:lnRef>
            <a:fillRef idx="0">
              <a:scrgbClr r="0" g="0" b="0"/>
            </a:fillRef>
            <a:effectRef idx="0">
              <a:scrgbClr r="0" g="0" b="0"/>
            </a:effectRef>
            <a:fontRef idx="minor"/>
          </p:style>
        </p:sp>
      </p:grpSp>
      <p:grpSp>
        <p:nvGrpSpPr>
          <p:cNvPr id="53" name="Group 7"/>
          <p:cNvGrpSpPr/>
          <p:nvPr/>
        </p:nvGrpSpPr>
        <p:grpSpPr>
          <a:xfrm>
            <a:off x="690840" y="4528080"/>
            <a:ext cx="2176920" cy="305640"/>
            <a:chOff x="690840" y="4528080"/>
            <a:chExt cx="2176920" cy="305640"/>
          </a:xfrm>
        </p:grpSpPr>
        <p:sp>
          <p:nvSpPr>
            <p:cNvPr id="54" name="CustomShape 8"/>
            <p:cNvSpPr/>
            <p:nvPr/>
          </p:nvSpPr>
          <p:spPr>
            <a:xfrm>
              <a:off x="690840" y="4678920"/>
              <a:ext cx="2176920" cy="1548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55" name="CustomShape 9"/>
            <p:cNvSpPr/>
            <p:nvPr/>
          </p:nvSpPr>
          <p:spPr>
            <a:xfrm>
              <a:off x="690840" y="4528080"/>
              <a:ext cx="149040" cy="1548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56" name="CustomShape 10"/>
          <p:cNvSpPr/>
          <p:nvPr/>
        </p:nvSpPr>
        <p:spPr>
          <a:xfrm>
            <a:off x="7476840" y="4444920"/>
            <a:ext cx="1666800" cy="704160"/>
          </a:xfrm>
          <a:prstGeom prst="rect">
            <a:avLst/>
          </a:prstGeom>
          <a:solidFill>
            <a:schemeClr val="bg1"/>
          </a:solidFill>
          <a:ln>
            <a:noFill/>
          </a:ln>
        </p:spPr>
        <p:style>
          <a:lnRef idx="0">
            <a:scrgbClr r="0" g="0" b="0"/>
          </a:lnRef>
          <a:fillRef idx="0">
            <a:scrgbClr r="0" g="0" b="0"/>
          </a:fillRef>
          <a:effectRef idx="0">
            <a:scrgbClr r="0" g="0" b="0"/>
          </a:effectRef>
          <a:fontRef idx="minor"/>
        </p:style>
      </p:sp>
      <p:pic>
        <p:nvPicPr>
          <p:cNvPr id="2" name="Imag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689" y="52014"/>
            <a:ext cx="1759963" cy="1958269"/>
          </a:xfrm>
          <a:prstGeom prst="rect">
            <a:avLst/>
          </a:prstGeom>
        </p:spPr>
      </p:pic>
      <p:pic>
        <p:nvPicPr>
          <p:cNvPr id="3" name="Image 2"/>
          <p:cNvPicPr>
            <a:picLocks noChangeAspect="1"/>
          </p:cNvPicPr>
          <p:nvPr/>
        </p:nvPicPr>
        <p:blipFill>
          <a:blip r:embed="rId4"/>
          <a:stretch>
            <a:fillRect/>
          </a:stretch>
        </p:blipFill>
        <p:spPr>
          <a:xfrm>
            <a:off x="925670" y="2350740"/>
            <a:ext cx="4188360" cy="2094180"/>
          </a:xfrm>
          <a:prstGeom prst="rect">
            <a:avLst/>
          </a:prstGeom>
        </p:spPr>
      </p:pic>
    </p:spTree>
    <p:extLst>
      <p:ext uri="{BB962C8B-B14F-4D97-AF65-F5344CB8AC3E}">
        <p14:creationId xmlns="" xmlns:p14="http://schemas.microsoft.com/office/powerpoint/2010/main" val="307943118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
          <p:cNvGrpSpPr/>
          <p:nvPr/>
        </p:nvGrpSpPr>
        <p:grpSpPr>
          <a:xfrm>
            <a:off x="7149600" y="4769280"/>
            <a:ext cx="1815120" cy="209880"/>
            <a:chOff x="7149600" y="4769280"/>
            <a:chExt cx="1815120" cy="209880"/>
          </a:xfrm>
        </p:grpSpPr>
        <p:sp>
          <p:nvSpPr>
            <p:cNvPr id="104"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05"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107"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108"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109" name="CustomShape 7"/>
          <p:cNvSpPr/>
          <p:nvPr/>
        </p:nvSpPr>
        <p:spPr>
          <a:xfrm>
            <a:off x="352440" y="1017720"/>
            <a:ext cx="842436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5840">
              <a:lnSpc>
                <a:spcPct val="100000"/>
              </a:lnSpc>
            </a:pPr>
            <a:r>
              <a:rPr lang="fr-FR" sz="1800" b="1" strike="noStrike" spc="-1" dirty="0" smtClean="0">
                <a:latin typeface="Calibri"/>
              </a:rPr>
              <a:t>Objectifs</a:t>
            </a:r>
            <a:endParaRPr lang="fr-FR" sz="1800" b="0" strike="noStrike" spc="-1" dirty="0" smtClean="0">
              <a:latin typeface="Arial"/>
            </a:endParaRPr>
          </a:p>
          <a:p>
            <a:pPr marL="105840">
              <a:lnSpc>
                <a:spcPct val="100000"/>
              </a:lnSpc>
            </a:pPr>
            <a:endParaRPr lang="fr-FR" sz="1800" b="0" strike="noStrike" spc="-1" dirty="0" smtClean="0">
              <a:latin typeface="Arial"/>
            </a:endParaRPr>
          </a:p>
          <a:p>
            <a:pPr marL="912960" lvl="2" indent="-285480">
              <a:lnSpc>
                <a:spcPct val="100000"/>
              </a:lnSpc>
              <a:buClr>
                <a:srgbClr val="4F81BD"/>
              </a:buClr>
              <a:buFont typeface="Wingdings" charset="2"/>
              <a:buChar char=""/>
            </a:pPr>
            <a:r>
              <a:rPr lang="fr-FR" sz="1600" b="1" i="1" spc="-1" dirty="0" smtClean="0">
                <a:latin typeface="Calibri"/>
              </a:rPr>
              <a:t>É</a:t>
            </a:r>
            <a:r>
              <a:rPr lang="fr-FR" sz="1600" b="1" i="1" strike="noStrike" spc="-1" dirty="0" smtClean="0">
                <a:latin typeface="Calibri"/>
              </a:rPr>
              <a:t>léments de continuité</a:t>
            </a:r>
            <a:r>
              <a:rPr lang="fr-FR" sz="1600" b="0" strike="noStrike" spc="-1" dirty="0" smtClean="0">
                <a:latin typeface="Calibri"/>
              </a:rPr>
              <a:t>:</a:t>
            </a: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b="0" strike="noStrike" spc="-1" dirty="0" smtClean="0">
                <a:latin typeface="Calibri"/>
              </a:rPr>
              <a:t>Aisance en particulier dans la communication orale : pratique systématique.</a:t>
            </a: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b="0" strike="noStrike" spc="-1" dirty="0" smtClean="0">
                <a:latin typeface="Calibri"/>
              </a:rPr>
              <a:t>Consolidation des compétences linguistiques et de communication.</a:t>
            </a: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b="0" strike="noStrike" spc="-1" dirty="0" smtClean="0">
                <a:latin typeface="Calibri"/>
              </a:rPr>
              <a:t>Approfondissement de la connaissance des aires géographiques et culturelles.</a:t>
            </a: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b="0" strike="noStrike" spc="-1" dirty="0" smtClean="0">
                <a:latin typeface="Calibri"/>
              </a:rPr>
              <a:t>Mise en activité des élèves dans des situations de communication propices aux échanges.</a:t>
            </a: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b="0" strike="noStrike" spc="-1" dirty="0" smtClean="0">
                <a:latin typeface="Calibri"/>
              </a:rPr>
              <a:t>Développement de l’autonomie.</a:t>
            </a: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b="0" strike="noStrike" spc="-1" dirty="0" smtClean="0">
                <a:latin typeface="Calibri"/>
              </a:rPr>
              <a:t>Préparation à l’enseignement supérieur.</a:t>
            </a:r>
          </a:p>
          <a:p>
            <a:pPr>
              <a:lnSpc>
                <a:spcPct val="100000"/>
              </a:lnSpc>
            </a:pPr>
            <a:endParaRPr lang="fr-FR" sz="1600" b="0" strike="noStrike" spc="-1" dirty="0" smtClean="0">
              <a:latin typeface="Arial"/>
            </a:endParaRPr>
          </a:p>
          <a:p>
            <a:pPr marL="912960" lvl="2" indent="-285480">
              <a:lnSpc>
                <a:spcPct val="100000"/>
              </a:lnSpc>
              <a:buClr>
                <a:srgbClr val="4F81BD"/>
              </a:buClr>
              <a:buFont typeface="Wingdings" charset="2"/>
              <a:buChar char=""/>
            </a:pPr>
            <a:r>
              <a:rPr lang="fr-FR" sz="1600" b="1" i="1" spc="-1" dirty="0" smtClean="0">
                <a:latin typeface="Calibri"/>
              </a:rPr>
              <a:t>É</a:t>
            </a:r>
            <a:r>
              <a:rPr lang="fr-FR" sz="1600" b="1" i="1" strike="noStrike" spc="-1" dirty="0" smtClean="0">
                <a:latin typeface="Calibri"/>
              </a:rPr>
              <a:t>volutions et points de vigilance</a:t>
            </a:r>
            <a:r>
              <a:rPr lang="fr-FR" sz="1600" b="0" strike="noStrike" spc="-1" dirty="0" smtClean="0">
                <a:latin typeface="Calibri"/>
              </a:rPr>
              <a:t>:</a:t>
            </a: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b="0" strike="noStrike" spc="-1" dirty="0" smtClean="0">
                <a:latin typeface="Calibri"/>
              </a:rPr>
              <a:t>L’oral et l’écrit sont complémentaires et s’articulent.</a:t>
            </a: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b="0" strike="noStrike" spc="-1" dirty="0" smtClean="0">
                <a:latin typeface="Calibri"/>
              </a:rPr>
              <a:t>Cycle terminal: « pédagogie de projet » pour développer autonomie, créativité, travail en équipe</a:t>
            </a:r>
            <a:r>
              <a:rPr lang="fr-FR" sz="1600" spc="-1" dirty="0">
                <a:latin typeface="Calibri"/>
              </a:rPr>
              <a:t>.</a:t>
            </a:r>
            <a:endParaRPr lang="fr-FR" sz="1600" b="0" strike="noStrike" spc="-1" dirty="0">
              <a:latin typeface="Arial"/>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sp>
        <p:nvSpPr>
          <p:cNvPr id="16" name="CustomShape 11"/>
          <p:cNvSpPr/>
          <p:nvPr/>
        </p:nvSpPr>
        <p:spPr>
          <a:xfrm>
            <a:off x="1536480" y="61920"/>
            <a:ext cx="648828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dirty="0" smtClean="0">
                <a:solidFill>
                  <a:srgbClr val="0070C0"/>
                </a:solidFill>
                <a:latin typeface="Calibri"/>
              </a:rPr>
              <a:t>Comparaison anciens/nouveaux programmes : tronc commun</a:t>
            </a:r>
            <a:endParaRPr lang="fr-FR" sz="2800" b="0" strike="noStrike" spc="-1" dirty="0">
              <a:solidFill>
                <a:srgbClr val="0070C0"/>
              </a:solidFill>
              <a:latin typeface="Arial"/>
            </a:endParaRPr>
          </a:p>
        </p:txBody>
      </p:sp>
      <p:grpSp>
        <p:nvGrpSpPr>
          <p:cNvPr id="17" name="Group 8"/>
          <p:cNvGrpSpPr/>
          <p:nvPr/>
        </p:nvGrpSpPr>
        <p:grpSpPr>
          <a:xfrm>
            <a:off x="8417520" y="196920"/>
            <a:ext cx="525240" cy="171360"/>
            <a:chOff x="8417520" y="196920"/>
            <a:chExt cx="525240" cy="171360"/>
          </a:xfrm>
          <a:solidFill>
            <a:schemeClr val="accent1"/>
          </a:solidFill>
        </p:grpSpPr>
        <p:sp>
          <p:nvSpPr>
            <p:cNvPr id="18"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9"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4" name="ZoneTexte 13"/>
          <p:cNvSpPr txBox="1"/>
          <p:nvPr/>
        </p:nvSpPr>
        <p:spPr>
          <a:xfrm>
            <a:off x="8804520" y="920381"/>
            <a:ext cx="339120" cy="369332"/>
          </a:xfrm>
          <a:prstGeom prst="rect">
            <a:avLst/>
          </a:prstGeom>
          <a:noFill/>
          <a:ln>
            <a:solidFill>
              <a:srgbClr val="FF0000"/>
            </a:solidFill>
          </a:ln>
        </p:spPr>
        <p:txBody>
          <a:bodyPr wrap="square" rtlCol="0">
            <a:spAutoFit/>
          </a:bodyPr>
          <a:lstStyle/>
          <a:p>
            <a:r>
              <a:rPr lang="fr-FR" b="1" dirty="0">
                <a:solidFill>
                  <a:srgbClr val="FF0000"/>
                </a:solidFill>
              </a:rPr>
              <a:t>4</a:t>
            </a:r>
          </a:p>
        </p:txBody>
      </p:sp>
      <p:pic>
        <p:nvPicPr>
          <p:cNvPr id="2" name="Image 1"/>
          <p:cNvPicPr>
            <a:picLocks noChangeAspect="1"/>
          </p:cNvPicPr>
          <p:nvPr/>
        </p:nvPicPr>
        <p:blipFill>
          <a:blip r:embed="rId4"/>
          <a:stretch>
            <a:fillRect/>
          </a:stretch>
        </p:blipFill>
        <p:spPr>
          <a:xfrm>
            <a:off x="6909016" y="3117155"/>
            <a:ext cx="1749704" cy="871804"/>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9">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
          <p:cNvGrpSpPr/>
          <p:nvPr/>
        </p:nvGrpSpPr>
        <p:grpSpPr>
          <a:xfrm>
            <a:off x="7149600" y="4769280"/>
            <a:ext cx="1815120" cy="209880"/>
            <a:chOff x="7149600" y="4769280"/>
            <a:chExt cx="1815120" cy="209880"/>
          </a:xfrm>
        </p:grpSpPr>
        <p:sp>
          <p:nvSpPr>
            <p:cNvPr id="118"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19"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121"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122"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123"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5840">
              <a:lnSpc>
                <a:spcPct val="100000"/>
              </a:lnSpc>
            </a:pPr>
            <a:r>
              <a:rPr lang="fr-FR" sz="1800" b="1" strike="noStrike" spc="-1" dirty="0" smtClean="0">
                <a:latin typeface="Calibri"/>
              </a:rPr>
              <a:t>L’étude de la langue</a:t>
            </a:r>
            <a:endParaRPr lang="fr-FR" sz="1800" b="0" strike="noStrike" spc="-1" dirty="0" smtClean="0">
              <a:latin typeface="Arial"/>
            </a:endParaRPr>
          </a:p>
          <a:p>
            <a:pPr marL="105840">
              <a:lnSpc>
                <a:spcPct val="100000"/>
              </a:lnSpc>
            </a:pPr>
            <a:endParaRPr lang="fr-FR" sz="1800" b="0" strike="noStrike" spc="-1" dirty="0" smtClean="0">
              <a:latin typeface="Arial"/>
            </a:endParaRPr>
          </a:p>
          <a:p>
            <a:pPr marL="912960" lvl="2" indent="-285480">
              <a:lnSpc>
                <a:spcPct val="100000"/>
              </a:lnSpc>
              <a:buClr>
                <a:srgbClr val="4F81BD"/>
              </a:buClr>
              <a:buFont typeface="Wingdings" charset="2"/>
              <a:buChar char=""/>
            </a:pPr>
            <a:r>
              <a:rPr lang="fr-FR" sz="1600" b="1" i="1" spc="-1" dirty="0" smtClean="0">
                <a:latin typeface="Calibri"/>
              </a:rPr>
              <a:t>É</a:t>
            </a:r>
            <a:r>
              <a:rPr lang="fr-FR" sz="1600" b="1" i="1" strike="noStrike" spc="-1" dirty="0" smtClean="0">
                <a:latin typeface="Calibri"/>
              </a:rPr>
              <a:t>léments de continuité</a:t>
            </a:r>
            <a:r>
              <a:rPr lang="fr-FR" sz="1600" b="0" strike="noStrike" spc="-1" dirty="0" smtClean="0">
                <a:latin typeface="Calibri"/>
              </a:rPr>
              <a:t>:</a:t>
            </a:r>
            <a:endParaRPr lang="fr-FR" sz="1600" b="0" strike="noStrike" spc="-1" dirty="0" smtClean="0">
              <a:latin typeface="Arial"/>
            </a:endParaRPr>
          </a:p>
          <a:p>
            <a:pPr marL="627120">
              <a:lnSpc>
                <a:spcPct val="100000"/>
              </a:lnSpc>
            </a:pP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b="0" strike="noStrike" spc="-1" dirty="0" smtClean="0">
                <a:latin typeface="Calibri"/>
              </a:rPr>
              <a:t>Objectifs de niveaux de compétences:</a:t>
            </a:r>
            <a:endParaRPr lang="fr-FR" sz="1600" b="0" strike="noStrike" spc="-1" dirty="0" smtClean="0">
              <a:latin typeface="Arial"/>
            </a:endParaRPr>
          </a:p>
          <a:p>
            <a:pPr marL="627120">
              <a:lnSpc>
                <a:spcPct val="100000"/>
              </a:lnSpc>
            </a:pPr>
            <a:r>
              <a:rPr lang="fr-FR" sz="1600" b="0" strike="noStrike" spc="-1" dirty="0" smtClean="0">
                <a:latin typeface="Calibri"/>
              </a:rPr>
              <a:t>		LVA: B1 en seconde &gt; B2 en fin de terminale.</a:t>
            </a:r>
            <a:endParaRPr lang="fr-FR" sz="1600" b="0" strike="noStrike" spc="-1" dirty="0" smtClean="0">
              <a:latin typeface="Arial"/>
            </a:endParaRPr>
          </a:p>
          <a:p>
            <a:pPr marL="627120">
              <a:lnSpc>
                <a:spcPct val="100000"/>
              </a:lnSpc>
            </a:pPr>
            <a:r>
              <a:rPr lang="fr-FR" sz="1600" b="0" strike="noStrike" spc="-1" dirty="0" smtClean="0">
                <a:latin typeface="Calibri"/>
              </a:rPr>
              <a:t>		LVB: A2 en seconde &gt; B1 en fin de terminale.</a:t>
            </a:r>
            <a:endParaRPr lang="fr-FR" sz="1600" b="0" strike="noStrike" spc="-1" dirty="0" smtClean="0">
              <a:latin typeface="Arial"/>
            </a:endParaRPr>
          </a:p>
          <a:p>
            <a:pPr marL="627120">
              <a:lnSpc>
                <a:spcPct val="100000"/>
              </a:lnSpc>
            </a:pPr>
            <a:r>
              <a:rPr lang="fr-FR" sz="1600" b="0" strike="noStrike" spc="-1" dirty="0" smtClean="0">
                <a:latin typeface="Calibri"/>
              </a:rPr>
              <a:t>		</a:t>
            </a: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b="0" strike="noStrike" spc="-1" dirty="0" smtClean="0">
                <a:latin typeface="Calibri"/>
              </a:rPr>
              <a:t>Une approche toujours en lien avec un contexte d’utilisation.</a:t>
            </a:r>
            <a:endParaRPr lang="fr-FR" sz="1600" b="0" strike="noStrike" spc="-1" dirty="0" smtClean="0">
              <a:latin typeface="Arial"/>
            </a:endParaRPr>
          </a:p>
          <a:p>
            <a:pPr marL="627120">
              <a:lnSpc>
                <a:spcPct val="100000"/>
              </a:lnSpc>
            </a:pP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b="0" strike="noStrike" spc="-1" dirty="0" smtClean="0">
                <a:latin typeface="Calibri"/>
              </a:rPr>
              <a:t>Les activités langagières: réception, production, interaction.</a:t>
            </a:r>
            <a:endParaRPr lang="fr-FR" sz="1600" b="0" strike="noStrike" spc="-1" dirty="0" smtClean="0">
              <a:latin typeface="Arial"/>
            </a:endParaRPr>
          </a:p>
          <a:p>
            <a:pPr marL="627120">
              <a:lnSpc>
                <a:spcPct val="100000"/>
              </a:lnSpc>
            </a:pPr>
            <a:endParaRPr lang="fr-FR" sz="1600" b="0" strike="noStrike" spc="-1" dirty="0" smtClean="0">
              <a:solidFill>
                <a:srgbClr val="0070C0"/>
              </a:solidFill>
              <a:latin typeface="Arial"/>
            </a:endParaRPr>
          </a:p>
          <a:p>
            <a:pPr marL="627120">
              <a:lnSpc>
                <a:spcPct val="100000"/>
              </a:lnSpc>
            </a:pPr>
            <a:endParaRPr lang="fr-FR" sz="1600" b="0" strike="noStrike" spc="-1" dirty="0" smtClean="0">
              <a:latin typeface="Arial"/>
            </a:endParaRPr>
          </a:p>
          <a:p>
            <a:pPr>
              <a:lnSpc>
                <a:spcPct val="100000"/>
              </a:lnSpc>
            </a:pPr>
            <a:endParaRPr lang="fr-FR" sz="1600" b="0" strike="noStrike" spc="-1" dirty="0">
              <a:latin typeface="Arial"/>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7" name="Group 8"/>
          <p:cNvGrpSpPr/>
          <p:nvPr/>
        </p:nvGrpSpPr>
        <p:grpSpPr>
          <a:xfrm>
            <a:off x="8417520" y="196920"/>
            <a:ext cx="525240" cy="171360"/>
            <a:chOff x="8417520" y="196920"/>
            <a:chExt cx="525240" cy="171360"/>
          </a:xfrm>
          <a:solidFill>
            <a:schemeClr val="accent1"/>
          </a:solidFill>
        </p:grpSpPr>
        <p:sp>
          <p:nvSpPr>
            <p:cNvPr id="18"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9"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22" name="CustomShape 11"/>
          <p:cNvSpPr/>
          <p:nvPr/>
        </p:nvSpPr>
        <p:spPr>
          <a:xfrm>
            <a:off x="1536480" y="61920"/>
            <a:ext cx="6488280" cy="86760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dirty="0" smtClean="0">
                <a:solidFill>
                  <a:srgbClr val="0070C0"/>
                </a:solidFill>
                <a:latin typeface="Calibri"/>
              </a:rPr>
              <a:t>Comparaison anciens/nouveaux programmes : tronc commun</a:t>
            </a:r>
            <a:endParaRPr lang="fr-FR" sz="2800" b="0" strike="noStrike" spc="-1" dirty="0">
              <a:solidFill>
                <a:srgbClr val="0070C0"/>
              </a:solidFill>
              <a:latin typeface="Arial"/>
            </a:endParaRPr>
          </a:p>
        </p:txBody>
      </p:sp>
      <p:sp>
        <p:nvSpPr>
          <p:cNvPr id="14" name="ZoneTexte 13"/>
          <p:cNvSpPr txBox="1"/>
          <p:nvPr/>
        </p:nvSpPr>
        <p:spPr>
          <a:xfrm>
            <a:off x="8804520" y="920381"/>
            <a:ext cx="339120" cy="369332"/>
          </a:xfrm>
          <a:prstGeom prst="rect">
            <a:avLst/>
          </a:prstGeom>
          <a:noFill/>
          <a:ln>
            <a:solidFill>
              <a:srgbClr val="FF0000"/>
            </a:solidFill>
          </a:ln>
        </p:spPr>
        <p:txBody>
          <a:bodyPr wrap="square" rtlCol="0">
            <a:spAutoFit/>
          </a:bodyPr>
          <a:lstStyle/>
          <a:p>
            <a:r>
              <a:rPr lang="fr-FR" b="1" dirty="0">
                <a:solidFill>
                  <a:srgbClr val="FF0000"/>
                </a:solidFill>
              </a:rPr>
              <a:t>5</a:t>
            </a:r>
          </a:p>
        </p:txBody>
      </p:sp>
      <p:pic>
        <p:nvPicPr>
          <p:cNvPr id="16" name="Image 15"/>
          <p:cNvPicPr>
            <a:picLocks noChangeAspect="1"/>
          </p:cNvPicPr>
          <p:nvPr/>
        </p:nvPicPr>
        <p:blipFill>
          <a:blip r:embed="rId4" cstate="print"/>
          <a:stretch>
            <a:fillRect/>
          </a:stretch>
        </p:blipFill>
        <p:spPr>
          <a:xfrm>
            <a:off x="7055180" y="3863687"/>
            <a:ext cx="1749340" cy="87467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3">
                                            <p:txEl>
                                              <p:pRg st="4" end="4"/>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3">
                                            <p:txEl>
                                              <p:pRg st="5" end="5"/>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23">
                                            <p:txEl>
                                              <p:pRg st="6" end="6"/>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2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2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
          <p:cNvGrpSpPr/>
          <p:nvPr/>
        </p:nvGrpSpPr>
        <p:grpSpPr>
          <a:xfrm>
            <a:off x="7149600" y="4769280"/>
            <a:ext cx="1815120" cy="209880"/>
            <a:chOff x="7149600" y="4769280"/>
            <a:chExt cx="1815120" cy="209880"/>
          </a:xfrm>
        </p:grpSpPr>
        <p:sp>
          <p:nvSpPr>
            <p:cNvPr id="132"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33"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135" name="CustomShape 5"/>
          <p:cNvSpPr/>
          <p:nvPr/>
        </p:nvSpPr>
        <p:spPr>
          <a:xfrm>
            <a:off x="0" y="0"/>
            <a:ext cx="9143640" cy="920381"/>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136"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137" name="CustomShape 7"/>
          <p:cNvSpPr/>
          <p:nvPr/>
        </p:nvSpPr>
        <p:spPr>
          <a:xfrm>
            <a:off x="332280" y="1005480"/>
            <a:ext cx="8326800" cy="388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5840">
              <a:lnSpc>
                <a:spcPct val="100000"/>
              </a:lnSpc>
            </a:pPr>
            <a:r>
              <a:rPr lang="fr-FR" sz="1800" b="1" strike="noStrike" spc="-1" dirty="0" smtClean="0">
                <a:latin typeface="Calibri"/>
              </a:rPr>
              <a:t>L’étude de la langue</a:t>
            </a:r>
            <a:endParaRPr lang="fr-FR" sz="1800" b="0" strike="noStrike" spc="-1" dirty="0" smtClean="0">
              <a:latin typeface="Arial"/>
            </a:endParaRPr>
          </a:p>
          <a:p>
            <a:pPr marL="105840">
              <a:lnSpc>
                <a:spcPct val="100000"/>
              </a:lnSpc>
            </a:pPr>
            <a:endParaRPr lang="fr-FR" sz="1800" b="0" strike="noStrike" spc="-1" dirty="0" smtClean="0">
              <a:latin typeface="Arial"/>
            </a:endParaRPr>
          </a:p>
          <a:p>
            <a:pPr marL="912960" lvl="2" indent="-285480">
              <a:lnSpc>
                <a:spcPct val="100000"/>
              </a:lnSpc>
              <a:buClr>
                <a:srgbClr val="4F81BD"/>
              </a:buClr>
              <a:buFont typeface="Wingdings" charset="2"/>
              <a:buChar char=""/>
            </a:pPr>
            <a:r>
              <a:rPr lang="fr-FR" sz="1600" b="1" i="1" spc="-1" dirty="0" smtClean="0">
                <a:latin typeface="Calibri"/>
              </a:rPr>
              <a:t>É</a:t>
            </a:r>
            <a:r>
              <a:rPr lang="fr-FR" sz="1600" b="1" i="1" strike="noStrike" spc="-1" dirty="0" smtClean="0">
                <a:latin typeface="Calibri"/>
              </a:rPr>
              <a:t>volutions et points de vigilance</a:t>
            </a:r>
            <a:r>
              <a:rPr lang="fr-FR" sz="1600" b="0" strike="noStrike" spc="-1" dirty="0" smtClean="0">
                <a:latin typeface="Calibri"/>
              </a:rPr>
              <a:t>:</a:t>
            </a:r>
            <a:endParaRPr lang="fr-FR" sz="1600" b="0" strike="noStrike" spc="-1" dirty="0" smtClean="0">
              <a:latin typeface="Arial"/>
            </a:endParaRPr>
          </a:p>
          <a:p>
            <a:pPr marL="627120">
              <a:lnSpc>
                <a:spcPct val="100000"/>
              </a:lnSpc>
            </a:pP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b="0" strike="noStrike" spc="-1" dirty="0" smtClean="0">
                <a:latin typeface="Calibri"/>
              </a:rPr>
              <a:t>Pour chaque activité langagière : définition, progressivité, stratégies.</a:t>
            </a: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b="0" strike="noStrike" spc="-1" dirty="0" smtClean="0">
                <a:latin typeface="Calibri"/>
              </a:rPr>
              <a:t>Grilles des descripteurs de niveau de compétences par activité (annexe) : exemples de situations de communication + repères pour faciliter l’évaluation.</a:t>
            </a: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b="0" strike="noStrike" spc="-1" dirty="0" smtClean="0">
                <a:latin typeface="Calibri"/>
              </a:rPr>
              <a:t>Volume complémentaire du CECRL: </a:t>
            </a:r>
            <a:endParaRPr lang="fr-FR" sz="1600" b="0" strike="noStrike" spc="-1" dirty="0" smtClean="0">
              <a:latin typeface="Arial"/>
            </a:endParaRPr>
          </a:p>
          <a:p>
            <a:pPr marL="627120">
              <a:lnSpc>
                <a:spcPct val="100000"/>
              </a:lnSpc>
            </a:pPr>
            <a:r>
              <a:rPr lang="fr-FR" sz="1600" b="0" strike="noStrike" spc="-1" dirty="0" smtClean="0">
                <a:latin typeface="Calibri"/>
              </a:rPr>
              <a:t>		- descripteurs renouvelés pour prendre en compte les nouveaux enjeux 		(diversification culturelle des sociétés, communication numérique, …);</a:t>
            </a:r>
            <a:endParaRPr lang="fr-FR" sz="1600" b="0" strike="noStrike" spc="-1" dirty="0" smtClean="0">
              <a:latin typeface="Arial"/>
            </a:endParaRPr>
          </a:p>
          <a:p>
            <a:pPr marL="627120">
              <a:lnSpc>
                <a:spcPct val="100000"/>
              </a:lnSpc>
            </a:pPr>
            <a:r>
              <a:rPr lang="fr-FR" sz="1600" b="0" strike="noStrike" spc="-1" dirty="0" smtClean="0">
                <a:latin typeface="Calibri"/>
              </a:rPr>
              <a:t>		- les nouvelles formes de communication écrite, notamment en interaction;</a:t>
            </a:r>
            <a:endParaRPr lang="fr-FR" sz="1600" b="0" strike="noStrike" spc="-1" dirty="0" smtClean="0">
              <a:latin typeface="Arial"/>
            </a:endParaRPr>
          </a:p>
          <a:p>
            <a:pPr marL="627120">
              <a:lnSpc>
                <a:spcPct val="100000"/>
              </a:lnSpc>
            </a:pPr>
            <a:r>
              <a:rPr lang="fr-FR" sz="1600" b="0" strike="noStrike" spc="-1" dirty="0" smtClean="0">
                <a:latin typeface="Calibri"/>
              </a:rPr>
              <a:t>		- évaluation plus réaliste de la maîtrise phonologique</a:t>
            </a:r>
            <a:r>
              <a:rPr lang="fr-FR" sz="1600" spc="-1" dirty="0" smtClean="0">
                <a:latin typeface="Calibri"/>
              </a:rPr>
              <a:t>;</a:t>
            </a:r>
            <a:endParaRPr lang="fr-FR" sz="1600" b="0" strike="noStrike" spc="-1" dirty="0" smtClean="0">
              <a:latin typeface="Arial"/>
            </a:endParaRPr>
          </a:p>
          <a:p>
            <a:pPr marL="627120">
              <a:lnSpc>
                <a:spcPct val="100000"/>
              </a:lnSpc>
            </a:pPr>
            <a:r>
              <a:rPr lang="fr-FR" sz="1600" b="0" strike="noStrike" spc="-1" dirty="0" smtClean="0">
                <a:latin typeface="Calibri"/>
              </a:rPr>
              <a:t>		- la médiation.</a:t>
            </a:r>
            <a:endParaRPr lang="fr-FR" sz="1600" b="0" strike="noStrike" spc="-1" dirty="0" smtClean="0">
              <a:latin typeface="Arial"/>
            </a:endParaRPr>
          </a:p>
          <a:p>
            <a:pPr marL="1370160" lvl="3" indent="-285480">
              <a:lnSpc>
                <a:spcPct val="100000"/>
              </a:lnSpc>
              <a:buClr>
                <a:srgbClr val="4F81BD"/>
              </a:buClr>
              <a:buFont typeface="Wingdings" charset="2"/>
              <a:buChar char=""/>
            </a:pPr>
            <a:r>
              <a:rPr lang="fr-FR" sz="1600" spc="-1" dirty="0" smtClean="0">
                <a:latin typeface="Calibri"/>
              </a:rPr>
              <a:t>À</a:t>
            </a:r>
            <a:r>
              <a:rPr lang="fr-FR" sz="1600" b="0" strike="noStrike" spc="-1" dirty="0" smtClean="0">
                <a:latin typeface="Calibri"/>
              </a:rPr>
              <a:t> l’articulation des activités langagières : la médiation. </a:t>
            </a:r>
          </a:p>
          <a:p>
            <a:pPr marL="1370160" lvl="3" indent="-285480">
              <a:buClr>
                <a:srgbClr val="4F81BD"/>
              </a:buClr>
              <a:buFont typeface="Wingdings" charset="2"/>
              <a:buChar char=""/>
            </a:pPr>
            <a:r>
              <a:rPr lang="fr-FR" sz="1600" spc="-1" dirty="0" smtClean="0">
                <a:latin typeface="Calibri"/>
              </a:rPr>
              <a:t>LVC : A2 en seconde &gt; B1 en fin de terminale.</a:t>
            </a:r>
            <a:endParaRPr lang="fr-FR" sz="1600" b="0" strike="noStrike" spc="-1" dirty="0">
              <a:latin typeface="Arial"/>
            </a:endParaRPr>
          </a:p>
        </p:txBody>
      </p:sp>
      <p:pic>
        <p:nvPicPr>
          <p:cNvPr id="15" name="Imag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6" name="Group 8"/>
          <p:cNvGrpSpPr/>
          <p:nvPr/>
        </p:nvGrpSpPr>
        <p:grpSpPr>
          <a:xfrm>
            <a:off x="8417520" y="196920"/>
            <a:ext cx="525240" cy="171360"/>
            <a:chOff x="8417520" y="196920"/>
            <a:chExt cx="525240" cy="171360"/>
          </a:xfrm>
          <a:solidFill>
            <a:schemeClr val="accent1"/>
          </a:solidFill>
        </p:grpSpPr>
        <p:sp>
          <p:nvSpPr>
            <p:cNvPr id="17"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8"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9" name="CustomShape 11"/>
          <p:cNvSpPr/>
          <p:nvPr/>
        </p:nvSpPr>
        <p:spPr>
          <a:xfrm>
            <a:off x="1536480" y="61920"/>
            <a:ext cx="6488280" cy="85500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dirty="0" smtClean="0">
                <a:solidFill>
                  <a:srgbClr val="0070C0"/>
                </a:solidFill>
                <a:latin typeface="Calibri"/>
              </a:rPr>
              <a:t>Comparaison anciens/nouveaux programmes : tronc commun</a:t>
            </a:r>
            <a:endParaRPr lang="fr-FR" sz="2800" b="0" strike="noStrike" spc="-1" dirty="0">
              <a:solidFill>
                <a:srgbClr val="0070C0"/>
              </a:solidFill>
              <a:latin typeface="Arial"/>
            </a:endParaRPr>
          </a:p>
        </p:txBody>
      </p:sp>
      <p:sp>
        <p:nvSpPr>
          <p:cNvPr id="14" name="ZoneTexte 13"/>
          <p:cNvSpPr txBox="1"/>
          <p:nvPr/>
        </p:nvSpPr>
        <p:spPr>
          <a:xfrm>
            <a:off x="8804520" y="920381"/>
            <a:ext cx="339120" cy="369332"/>
          </a:xfrm>
          <a:prstGeom prst="rect">
            <a:avLst/>
          </a:prstGeom>
          <a:noFill/>
          <a:ln>
            <a:solidFill>
              <a:srgbClr val="FF0000"/>
            </a:solidFill>
          </a:ln>
        </p:spPr>
        <p:txBody>
          <a:bodyPr wrap="square" rtlCol="0">
            <a:spAutoFit/>
          </a:bodyPr>
          <a:lstStyle/>
          <a:p>
            <a:r>
              <a:rPr lang="fr-FR" b="1" dirty="0">
                <a:solidFill>
                  <a:srgbClr val="FF0000"/>
                </a:solidFill>
              </a:rPr>
              <a:t>6</a:t>
            </a:r>
          </a:p>
        </p:txBody>
      </p:sp>
      <p:pic>
        <p:nvPicPr>
          <p:cNvPr id="2" name="Image 1"/>
          <p:cNvPicPr>
            <a:picLocks noChangeAspect="1"/>
          </p:cNvPicPr>
          <p:nvPr/>
        </p:nvPicPr>
        <p:blipFill>
          <a:blip r:embed="rId4"/>
          <a:stretch>
            <a:fillRect/>
          </a:stretch>
        </p:blipFill>
        <p:spPr>
          <a:xfrm>
            <a:off x="6909016" y="3910796"/>
            <a:ext cx="1749704" cy="871804"/>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3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3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3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37">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3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
          <p:cNvGrpSpPr/>
          <p:nvPr/>
        </p:nvGrpSpPr>
        <p:grpSpPr>
          <a:xfrm>
            <a:off x="7149600" y="4769280"/>
            <a:ext cx="1815120" cy="209880"/>
            <a:chOff x="7149600" y="4769280"/>
            <a:chExt cx="1815120" cy="209880"/>
          </a:xfrm>
        </p:grpSpPr>
        <p:sp>
          <p:nvSpPr>
            <p:cNvPr id="161"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62"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164"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166" name="CustomShape 7"/>
          <p:cNvSpPr/>
          <p:nvPr/>
        </p:nvSpPr>
        <p:spPr>
          <a:xfrm>
            <a:off x="492120" y="1125360"/>
            <a:ext cx="7489800" cy="3643200"/>
          </a:xfrm>
          <a:prstGeom prst="rect">
            <a:avLst/>
          </a:prstGeom>
          <a:noFill/>
          <a:ln>
            <a:noFill/>
          </a:ln>
        </p:spPr>
        <p:style>
          <a:lnRef idx="0">
            <a:scrgbClr r="0" g="0" b="0"/>
          </a:lnRef>
          <a:fillRef idx="0">
            <a:scrgbClr r="0" g="0" b="0"/>
          </a:fillRef>
          <a:effectRef idx="0">
            <a:scrgbClr r="0" g="0" b="0"/>
          </a:effectRef>
          <a:fontRef idx="minor"/>
        </p:style>
      </p:sp>
      <p:sp>
        <p:nvSpPr>
          <p:cNvPr id="172" name="CustomShape 11"/>
          <p:cNvSpPr/>
          <p:nvPr/>
        </p:nvSpPr>
        <p:spPr>
          <a:xfrm>
            <a:off x="262800" y="2165040"/>
            <a:ext cx="8743320" cy="146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i="1" strike="noStrike" spc="-1" dirty="0" smtClean="0">
                <a:latin typeface="Calibri"/>
              </a:rPr>
              <a:t>« La médiation introduite dans le CECRL consiste à </a:t>
            </a:r>
            <a:r>
              <a:rPr lang="fr-FR" sz="1800" b="1" i="1" strike="noStrike" spc="-1" dirty="0" smtClean="0">
                <a:latin typeface="Calibri"/>
              </a:rPr>
              <a:t>expliciter un discours  lu et entendu à quelqu’un qui ne peut le comprendre. </a:t>
            </a:r>
            <a:endParaRPr lang="fr-FR" sz="1800" b="0" strike="noStrike" spc="-1" dirty="0" smtClean="0">
              <a:latin typeface="Arial"/>
            </a:endParaRPr>
          </a:p>
          <a:p>
            <a:pPr>
              <a:lnSpc>
                <a:spcPct val="100000"/>
              </a:lnSpc>
            </a:pPr>
            <a:endParaRPr lang="fr-FR" sz="1800" b="0" strike="noStrike" spc="-1" dirty="0" smtClean="0">
              <a:latin typeface="Arial"/>
            </a:endParaRPr>
          </a:p>
          <a:p>
            <a:pPr>
              <a:lnSpc>
                <a:spcPct val="100000"/>
              </a:lnSpc>
            </a:pPr>
            <a:r>
              <a:rPr lang="fr-FR" sz="1800" b="0" i="1" strike="noStrike" spc="-1" dirty="0" smtClean="0">
                <a:latin typeface="Calibri"/>
              </a:rPr>
              <a:t>En termes scolaires, elle se traduit en une série d’exercices qui vont de la paraphrase à la traduction. »</a:t>
            </a:r>
            <a:endParaRPr lang="fr-FR" sz="1800" b="0" strike="noStrike" spc="-1" dirty="0">
              <a:latin typeface="Arial"/>
            </a:endParaRPr>
          </a:p>
        </p:txBody>
      </p:sp>
      <p:sp>
        <p:nvSpPr>
          <p:cNvPr id="173" name="CustomShape 12"/>
          <p:cNvSpPr/>
          <p:nvPr/>
        </p:nvSpPr>
        <p:spPr>
          <a:xfrm>
            <a:off x="1887840" y="4269600"/>
            <a:ext cx="69523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1800" b="0" strike="noStrike" spc="-1" dirty="0" smtClean="0">
              <a:latin typeface="Arial"/>
            </a:endParaRPr>
          </a:p>
          <a:p>
            <a:pPr algn="r">
              <a:lnSpc>
                <a:spcPct val="100000"/>
              </a:lnSpc>
            </a:pPr>
            <a:r>
              <a:rPr lang="fr-FR" sz="1400" b="0" strike="noStrike" spc="-1" dirty="0" smtClean="0">
                <a:solidFill>
                  <a:srgbClr val="000000"/>
                </a:solidFill>
                <a:latin typeface="Calibri"/>
              </a:rPr>
              <a:t>Conseil supérieur des programmes, Langues vivantes A, B, C (MEN, 2019) </a:t>
            </a:r>
            <a:endParaRPr lang="fr-FR" sz="1400" b="0" strike="noStrike" spc="-1" dirty="0">
              <a:latin typeface="Arial"/>
            </a:endParaRPr>
          </a:p>
        </p:txBody>
      </p:sp>
      <p:pic>
        <p:nvPicPr>
          <p:cNvPr id="16" name="Image 1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7" name="Group 8"/>
          <p:cNvGrpSpPr/>
          <p:nvPr/>
        </p:nvGrpSpPr>
        <p:grpSpPr>
          <a:xfrm>
            <a:off x="8417520" y="196920"/>
            <a:ext cx="525240" cy="171360"/>
            <a:chOff x="8417520" y="196920"/>
            <a:chExt cx="525240" cy="171360"/>
          </a:xfrm>
          <a:solidFill>
            <a:schemeClr val="accent1"/>
          </a:solidFill>
        </p:grpSpPr>
        <p:sp>
          <p:nvSpPr>
            <p:cNvPr id="18"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9"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5" name="CustomShape 11"/>
          <p:cNvSpPr/>
          <p:nvPr/>
        </p:nvSpPr>
        <p:spPr>
          <a:xfrm>
            <a:off x="262800" y="1142640"/>
            <a:ext cx="648828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dirty="0" smtClean="0">
                <a:latin typeface="Calibri"/>
              </a:rPr>
              <a:t>À l’articulation des </a:t>
            </a:r>
            <a:br>
              <a:rPr lang="fr-FR" sz="2800" b="1" strike="noStrike" spc="-1" dirty="0" smtClean="0">
                <a:latin typeface="Calibri"/>
              </a:rPr>
            </a:br>
            <a:r>
              <a:rPr lang="fr-FR" sz="2800" b="1" strike="noStrike" spc="-1" dirty="0" smtClean="0">
                <a:latin typeface="Calibri"/>
              </a:rPr>
              <a:t>activités langagi</a:t>
            </a:r>
            <a:r>
              <a:rPr lang="fr-FR" sz="2800" b="1" spc="-1" dirty="0" smtClean="0">
                <a:latin typeface="Calibri"/>
              </a:rPr>
              <a:t>ères : la médiation</a:t>
            </a:r>
            <a:endParaRPr lang="fr-FR" sz="2800" b="0" strike="noStrike" spc="-1" dirty="0">
              <a:latin typeface="Arial"/>
            </a:endParaRPr>
          </a:p>
        </p:txBody>
      </p:sp>
      <p:sp>
        <p:nvSpPr>
          <p:cNvPr id="21" name="CustomShape 11"/>
          <p:cNvSpPr/>
          <p:nvPr/>
        </p:nvSpPr>
        <p:spPr>
          <a:xfrm>
            <a:off x="1536480" y="61920"/>
            <a:ext cx="648828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dirty="0" smtClean="0">
                <a:solidFill>
                  <a:srgbClr val="0070C0"/>
                </a:solidFill>
                <a:latin typeface="Calibri"/>
              </a:rPr>
              <a:t>Comparaison anciens/nouveaux programmes : tronc commun</a:t>
            </a:r>
            <a:endParaRPr lang="fr-FR" sz="2800" b="0" strike="noStrike" spc="-1" dirty="0">
              <a:solidFill>
                <a:srgbClr val="0070C0"/>
              </a:solidFill>
              <a:latin typeface="Arial"/>
            </a:endParaRPr>
          </a:p>
        </p:txBody>
      </p:sp>
      <p:sp>
        <p:nvSpPr>
          <p:cNvPr id="22" name="ZoneTexte 21"/>
          <p:cNvSpPr txBox="1"/>
          <p:nvPr/>
        </p:nvSpPr>
        <p:spPr>
          <a:xfrm>
            <a:off x="8804520" y="920381"/>
            <a:ext cx="339120" cy="369332"/>
          </a:xfrm>
          <a:prstGeom prst="rect">
            <a:avLst/>
          </a:prstGeom>
          <a:noFill/>
          <a:ln>
            <a:solidFill>
              <a:srgbClr val="FF0000"/>
            </a:solidFill>
          </a:ln>
        </p:spPr>
        <p:txBody>
          <a:bodyPr wrap="square" rtlCol="0">
            <a:spAutoFit/>
          </a:bodyPr>
          <a:lstStyle/>
          <a:p>
            <a:r>
              <a:rPr lang="fr-FR" b="1" dirty="0">
                <a:solidFill>
                  <a:srgbClr val="FF0000"/>
                </a:solidFill>
              </a:rPr>
              <a:t>7</a:t>
            </a:r>
          </a:p>
        </p:txBody>
      </p:sp>
      <p:pic>
        <p:nvPicPr>
          <p:cNvPr id="2" name="Image 1"/>
          <p:cNvPicPr>
            <a:picLocks noChangeAspect="1"/>
          </p:cNvPicPr>
          <p:nvPr/>
        </p:nvPicPr>
        <p:blipFill>
          <a:blip r:embed="rId4"/>
          <a:stretch>
            <a:fillRect/>
          </a:stretch>
        </p:blipFill>
        <p:spPr>
          <a:xfrm>
            <a:off x="6834496" y="499738"/>
            <a:ext cx="1749704" cy="8718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 1"/>
          <p:cNvGrpSpPr/>
          <p:nvPr/>
        </p:nvGrpSpPr>
        <p:grpSpPr>
          <a:xfrm>
            <a:off x="7149600" y="4769280"/>
            <a:ext cx="1815120" cy="209880"/>
            <a:chOff x="7149600" y="4769280"/>
            <a:chExt cx="1815120" cy="209880"/>
          </a:xfrm>
        </p:grpSpPr>
        <p:sp>
          <p:nvSpPr>
            <p:cNvPr id="146" name="CustomShape 2"/>
            <p:cNvSpPr/>
            <p:nvPr/>
          </p:nvSpPr>
          <p:spPr>
            <a:xfrm flipH="1">
              <a:off x="7149600" y="4871160"/>
              <a:ext cx="181512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47" name="CustomShape 3"/>
            <p:cNvSpPr/>
            <p:nvPr/>
          </p:nvSpPr>
          <p:spPr>
            <a:xfrm flipH="1">
              <a:off x="8839800" y="4769280"/>
              <a:ext cx="124200" cy="108000"/>
            </a:xfrm>
            <a:prstGeom prst="rect">
              <a:avLst/>
            </a:prstGeom>
            <a:solidFill>
              <a:schemeClr val="accent1"/>
            </a:solidFill>
            <a:ln>
              <a:noFill/>
            </a:ln>
          </p:spPr>
          <p:style>
            <a:lnRef idx="0">
              <a:scrgbClr r="0" g="0" b="0"/>
            </a:lnRef>
            <a:fillRef idx="0">
              <a:scrgbClr r="0" g="0" b="0"/>
            </a:fillRef>
            <a:effectRef idx="0">
              <a:scrgbClr r="0" g="0" b="0"/>
            </a:effectRef>
            <a:fontRef idx="minor"/>
          </p:style>
        </p:sp>
      </p:grpSp>
      <p:sp>
        <p:nvSpPr>
          <p:cNvPr id="149" name="CustomShape 5"/>
          <p:cNvSpPr/>
          <p:nvPr/>
        </p:nvSpPr>
        <p:spPr>
          <a:xfrm>
            <a:off x="0" y="0"/>
            <a:ext cx="9143640" cy="93564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p:style>
      </p:sp>
      <p:sp>
        <p:nvSpPr>
          <p:cNvPr id="150" name="CustomShape 6"/>
          <p:cNvSpPr/>
          <p:nvPr/>
        </p:nvSpPr>
        <p:spPr>
          <a:xfrm>
            <a:off x="1115640" y="406080"/>
            <a:ext cx="7543080" cy="1059480"/>
          </a:xfrm>
          <a:prstGeom prst="rect">
            <a:avLst/>
          </a:prstGeom>
          <a:noFill/>
          <a:ln>
            <a:noFill/>
          </a:ln>
        </p:spPr>
        <p:style>
          <a:lnRef idx="0">
            <a:scrgbClr r="0" g="0" b="0"/>
          </a:lnRef>
          <a:fillRef idx="0">
            <a:scrgbClr r="0" g="0" b="0"/>
          </a:fillRef>
          <a:effectRef idx="0">
            <a:scrgbClr r="0" g="0" b="0"/>
          </a:effectRef>
          <a:fontRef idx="minor"/>
        </p:style>
      </p:sp>
      <p:sp>
        <p:nvSpPr>
          <p:cNvPr id="151" name="CustomShape 7"/>
          <p:cNvSpPr/>
          <p:nvPr/>
        </p:nvSpPr>
        <p:spPr>
          <a:xfrm>
            <a:off x="332280" y="1017720"/>
            <a:ext cx="7489800" cy="387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i="1" strike="noStrike" spc="-1" dirty="0" smtClean="0">
                <a:latin typeface="Calibri"/>
              </a:rPr>
              <a:t>« À l’oral comme à l’écrit, l’élève médiateur : </a:t>
            </a:r>
            <a:endParaRPr lang="fr-FR" sz="1800" b="0" strike="noStrike" spc="-1" dirty="0" smtClean="0">
              <a:latin typeface="Arial"/>
            </a:endParaRPr>
          </a:p>
          <a:p>
            <a:pPr marL="285840" indent="-285480">
              <a:lnSpc>
                <a:spcPct val="100000"/>
              </a:lnSpc>
              <a:buClr>
                <a:srgbClr val="000000"/>
              </a:buClr>
              <a:buFont typeface="StarSymbol"/>
              <a:buChar char="-"/>
            </a:pPr>
            <a:r>
              <a:rPr lang="fr-FR" sz="1800" b="0" i="1" strike="noStrike" spc="-1" dirty="0" smtClean="0">
                <a:latin typeface="Calibri"/>
              </a:rPr>
              <a:t>prend des notes, paraphrase ou synthétise un propos ou un dossier documentaire pour autrui ; </a:t>
            </a:r>
            <a:endParaRPr lang="fr-FR" sz="1800" b="0" strike="noStrike" spc="-1" dirty="0" smtClean="0">
              <a:latin typeface="Arial"/>
            </a:endParaRPr>
          </a:p>
          <a:p>
            <a:pPr marL="285840" indent="-285480">
              <a:lnSpc>
                <a:spcPct val="100000"/>
              </a:lnSpc>
              <a:buClr>
                <a:srgbClr val="000000"/>
              </a:buClr>
              <a:buFont typeface="StarSymbol"/>
              <a:buChar char="-"/>
            </a:pPr>
            <a:r>
              <a:rPr lang="fr-FR" sz="1800" b="0" i="1" strike="noStrike" spc="-1" dirty="0" smtClean="0">
                <a:latin typeface="Calibri"/>
              </a:rPr>
              <a:t>identifie les repères culturels inaccessibles à autrui et les lui rend compréhensibles ; </a:t>
            </a:r>
            <a:endParaRPr lang="fr-FR" sz="1800" b="0" strike="noStrike" spc="-1" dirty="0" smtClean="0">
              <a:latin typeface="Arial"/>
            </a:endParaRPr>
          </a:p>
          <a:p>
            <a:pPr marL="285840" indent="-285480">
              <a:lnSpc>
                <a:spcPct val="100000"/>
              </a:lnSpc>
              <a:buClr>
                <a:srgbClr val="000000"/>
              </a:buClr>
              <a:buFont typeface="StarSymbol"/>
              <a:buChar char="-"/>
            </a:pPr>
            <a:r>
              <a:rPr lang="fr-FR" sz="1800" b="0" i="1" strike="noStrike" spc="-1" dirty="0" smtClean="0">
                <a:latin typeface="Calibri"/>
              </a:rPr>
              <a:t>traduit un texte écrit, interprète un texte oral ou double une scène de film pour autrui ; </a:t>
            </a:r>
            <a:endParaRPr lang="fr-FR" sz="1800" b="0" strike="noStrike" spc="-1" dirty="0" smtClean="0">
              <a:latin typeface="Arial"/>
            </a:endParaRPr>
          </a:p>
          <a:p>
            <a:pPr marL="285840" indent="-285480">
              <a:lnSpc>
                <a:spcPct val="100000"/>
              </a:lnSpc>
              <a:buClr>
                <a:srgbClr val="000000"/>
              </a:buClr>
              <a:buFont typeface="StarSymbol"/>
              <a:buChar char="-"/>
            </a:pPr>
            <a:r>
              <a:rPr lang="fr-FR" sz="1800" b="0" i="1" strike="noStrike" spc="-1" dirty="0" smtClean="0">
                <a:latin typeface="Calibri"/>
              </a:rPr>
              <a:t>anime un travail collectif, facilite la coopération, contribue à des échanges interculturels, etc. </a:t>
            </a:r>
            <a:endParaRPr lang="fr-FR" sz="1800" b="0" strike="noStrike" spc="-1" dirty="0" smtClean="0">
              <a:latin typeface="Arial"/>
            </a:endParaRPr>
          </a:p>
          <a:p>
            <a:pPr>
              <a:lnSpc>
                <a:spcPct val="100000"/>
              </a:lnSpc>
            </a:pPr>
            <a:endParaRPr lang="fr-FR" sz="1800" b="0" strike="noStrike" spc="-1" dirty="0" smtClean="0">
              <a:latin typeface="Arial"/>
            </a:endParaRPr>
          </a:p>
          <a:p>
            <a:pPr algn="ctr">
              <a:lnSpc>
                <a:spcPct val="100000"/>
              </a:lnSpc>
            </a:pPr>
            <a:r>
              <a:rPr lang="fr-FR" sz="1800" b="1" i="1" strike="noStrike" spc="-1" dirty="0" smtClean="0">
                <a:latin typeface="Calibri"/>
              </a:rPr>
              <a:t>La médiation place l’élève en situation de valoriser l’ensemble de ses connaissances et compétences</a:t>
            </a:r>
            <a:r>
              <a:rPr lang="fr-FR" sz="1800" b="0" i="1" strike="noStrike" spc="-1" dirty="0" smtClean="0">
                <a:latin typeface="Calibri"/>
              </a:rPr>
              <a:t>. »</a:t>
            </a:r>
            <a:endParaRPr lang="fr-FR" sz="1800" b="0" strike="noStrike" spc="-1" dirty="0">
              <a:latin typeface="Arial"/>
            </a:endParaRPr>
          </a:p>
        </p:txBody>
      </p:sp>
      <p:sp>
        <p:nvSpPr>
          <p:cNvPr id="158" name="CustomShape 12"/>
          <p:cNvSpPr/>
          <p:nvPr/>
        </p:nvSpPr>
        <p:spPr>
          <a:xfrm>
            <a:off x="1848428" y="4285063"/>
            <a:ext cx="69523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dirty="0">
              <a:latin typeface="Arial"/>
            </a:endParaRPr>
          </a:p>
          <a:p>
            <a:pPr algn="r">
              <a:lnSpc>
                <a:spcPct val="100000"/>
              </a:lnSpc>
            </a:pPr>
            <a:r>
              <a:rPr lang="en-US" sz="1400" b="0" strike="noStrike" spc="-1" dirty="0" err="1">
                <a:latin typeface="Calibri"/>
              </a:rPr>
              <a:t>Conseil</a:t>
            </a:r>
            <a:r>
              <a:rPr lang="en-US" sz="1400" b="0" strike="noStrike" spc="-1" dirty="0">
                <a:latin typeface="Calibri"/>
              </a:rPr>
              <a:t> </a:t>
            </a:r>
            <a:r>
              <a:rPr lang="en-US" sz="1400" b="0" strike="noStrike" spc="-1" dirty="0" err="1">
                <a:latin typeface="Calibri"/>
              </a:rPr>
              <a:t>supérieur</a:t>
            </a:r>
            <a:r>
              <a:rPr lang="en-US" sz="1400" b="0" strike="noStrike" spc="-1" dirty="0">
                <a:latin typeface="Calibri"/>
              </a:rPr>
              <a:t> des </a:t>
            </a:r>
            <a:r>
              <a:rPr lang="en-US" sz="1400" b="0" strike="noStrike" spc="-1" dirty="0" err="1">
                <a:latin typeface="Calibri"/>
              </a:rPr>
              <a:t>programmes</a:t>
            </a:r>
            <a:r>
              <a:rPr lang="en-US" sz="1400" b="0" strike="noStrike" spc="-1" dirty="0">
                <a:latin typeface="Calibri"/>
              </a:rPr>
              <a:t>, </a:t>
            </a:r>
            <a:r>
              <a:rPr lang="en-US" sz="1400" b="0" strike="noStrike" spc="-1" dirty="0" err="1">
                <a:latin typeface="Calibri"/>
              </a:rPr>
              <a:t>Langues</a:t>
            </a:r>
            <a:r>
              <a:rPr lang="en-US" sz="1400" b="0" strike="noStrike" spc="-1" dirty="0">
                <a:latin typeface="Calibri"/>
              </a:rPr>
              <a:t> </a:t>
            </a:r>
            <a:r>
              <a:rPr lang="en-US" sz="1400" b="0" strike="noStrike" spc="-1" dirty="0" err="1">
                <a:latin typeface="Calibri"/>
              </a:rPr>
              <a:t>vivantes</a:t>
            </a:r>
            <a:r>
              <a:rPr lang="en-US" sz="1400" b="0" strike="noStrike" spc="-1" dirty="0">
                <a:latin typeface="Calibri"/>
              </a:rPr>
              <a:t> A, B, C (MEN, 2019) </a:t>
            </a:r>
            <a:endParaRPr lang="en-US" sz="1400" b="0" strike="noStrike" spc="-1" dirty="0">
              <a:latin typeface="Arial"/>
            </a:endParaRPr>
          </a:p>
        </p:txBody>
      </p:sp>
      <p:pic>
        <p:nvPicPr>
          <p:cNvPr id="16" name="Image 1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950" y="0"/>
            <a:ext cx="827178" cy="920381"/>
          </a:xfrm>
          <a:prstGeom prst="rect">
            <a:avLst/>
          </a:prstGeom>
        </p:spPr>
      </p:pic>
      <p:grpSp>
        <p:nvGrpSpPr>
          <p:cNvPr id="17" name="Group 8"/>
          <p:cNvGrpSpPr/>
          <p:nvPr/>
        </p:nvGrpSpPr>
        <p:grpSpPr>
          <a:xfrm>
            <a:off x="8417520" y="196920"/>
            <a:ext cx="525240" cy="171360"/>
            <a:chOff x="8417520" y="196920"/>
            <a:chExt cx="525240" cy="171360"/>
          </a:xfrm>
          <a:solidFill>
            <a:schemeClr val="accent1"/>
          </a:solidFill>
        </p:grpSpPr>
        <p:sp>
          <p:nvSpPr>
            <p:cNvPr id="18" name="CustomShape 9"/>
            <p:cNvSpPr/>
            <p:nvPr/>
          </p:nvSpPr>
          <p:spPr>
            <a:xfrm rot="10800000">
              <a:off x="8860320" y="196920"/>
              <a:ext cx="82440" cy="171360"/>
            </a:xfrm>
            <a:prstGeom prst="rect">
              <a:avLst/>
            </a:prstGeom>
            <a:grpFill/>
            <a:ln>
              <a:noFill/>
            </a:ln>
          </p:spPr>
          <p:style>
            <a:lnRef idx="2">
              <a:schemeClr val="accent1">
                <a:shade val="50000"/>
              </a:schemeClr>
            </a:lnRef>
            <a:fillRef idx="1">
              <a:schemeClr val="accent1"/>
            </a:fillRef>
            <a:effectRef idx="0">
              <a:schemeClr val="accent1"/>
            </a:effectRef>
            <a:fontRef idx="minor"/>
          </p:style>
        </p:sp>
        <p:sp>
          <p:nvSpPr>
            <p:cNvPr id="19" name="CustomShape 10"/>
            <p:cNvSpPr/>
            <p:nvPr/>
          </p:nvSpPr>
          <p:spPr>
            <a:xfrm rot="10800000">
              <a:off x="8417520" y="196920"/>
              <a:ext cx="483840" cy="85320"/>
            </a:xfrm>
            <a:prstGeom prst="rect">
              <a:avLst/>
            </a:prstGeom>
            <a:grpFill/>
            <a:ln>
              <a:noFill/>
            </a:ln>
          </p:spPr>
          <p:style>
            <a:lnRef idx="2">
              <a:schemeClr val="accent1">
                <a:shade val="50000"/>
              </a:schemeClr>
            </a:lnRef>
            <a:fillRef idx="1">
              <a:schemeClr val="accent1"/>
            </a:fillRef>
            <a:effectRef idx="0">
              <a:schemeClr val="accent1"/>
            </a:effectRef>
            <a:fontRef idx="minor"/>
          </p:style>
        </p:sp>
      </p:grpSp>
      <p:sp>
        <p:nvSpPr>
          <p:cNvPr id="15" name="CustomShape 11"/>
          <p:cNvSpPr/>
          <p:nvPr/>
        </p:nvSpPr>
        <p:spPr>
          <a:xfrm>
            <a:off x="1536480" y="61920"/>
            <a:ext cx="648828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dirty="0" smtClean="0">
                <a:solidFill>
                  <a:srgbClr val="0070C0"/>
                </a:solidFill>
                <a:latin typeface="Calibri"/>
              </a:rPr>
              <a:t>Comparaison anciens/nouveaux programmes : tronc commun</a:t>
            </a:r>
            <a:endParaRPr lang="fr-FR" sz="2800" b="0" strike="noStrike" spc="-1" dirty="0">
              <a:solidFill>
                <a:srgbClr val="0070C0"/>
              </a:solidFill>
              <a:latin typeface="Arial"/>
            </a:endParaRPr>
          </a:p>
        </p:txBody>
      </p:sp>
      <p:sp>
        <p:nvSpPr>
          <p:cNvPr id="20" name="ZoneTexte 19"/>
          <p:cNvSpPr txBox="1"/>
          <p:nvPr/>
        </p:nvSpPr>
        <p:spPr>
          <a:xfrm>
            <a:off x="8804520" y="920381"/>
            <a:ext cx="339120" cy="369332"/>
          </a:xfrm>
          <a:prstGeom prst="rect">
            <a:avLst/>
          </a:prstGeom>
          <a:noFill/>
          <a:ln>
            <a:solidFill>
              <a:srgbClr val="FF0000"/>
            </a:solidFill>
          </a:ln>
        </p:spPr>
        <p:txBody>
          <a:bodyPr wrap="square" rtlCol="0">
            <a:spAutoFit/>
          </a:bodyPr>
          <a:lstStyle/>
          <a:p>
            <a:r>
              <a:rPr lang="fr-FR" b="1" dirty="0">
                <a:solidFill>
                  <a:srgbClr val="FF0000"/>
                </a:solidFill>
              </a:rPr>
              <a:t>8</a:t>
            </a:r>
          </a:p>
        </p:txBody>
      </p:sp>
      <p:pic>
        <p:nvPicPr>
          <p:cNvPr id="2" name="Image 1"/>
          <p:cNvPicPr>
            <a:picLocks noChangeAspect="1"/>
          </p:cNvPicPr>
          <p:nvPr/>
        </p:nvPicPr>
        <p:blipFill>
          <a:blip r:embed="rId4"/>
          <a:stretch>
            <a:fillRect/>
          </a:stretch>
        </p:blipFill>
        <p:spPr>
          <a:xfrm>
            <a:off x="6981916" y="417909"/>
            <a:ext cx="1749704" cy="871804"/>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TM03457475[[fn=Cadre]] (1)</Template>
  <TotalTime>25209</TotalTime>
  <Words>4403</Words>
  <Application>Microsoft Office PowerPoint</Application>
  <PresentationFormat>Affichage à l'écran (16:9)</PresentationFormat>
  <Paragraphs>725</Paragraphs>
  <Slides>41</Slides>
  <Notes>41</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►Un programme culturel qui s’articule autour de deux thématiques obligatoires en première et de trois thématiques obligatoires en terminale, déclinées en axes d’étude. Chaque spécialité présente des thématiques propres permettant deux approches différentes du monde anglophone</vt:lpstr>
      <vt:lpstr>Diapositive 33</vt:lpstr>
      <vt:lpstr>Diapositive 34</vt:lpstr>
      <vt:lpstr>Diapositive 35</vt:lpstr>
      <vt:lpstr>Diapositive 36</vt:lpstr>
      <vt:lpstr>Diapositive 37</vt:lpstr>
      <vt:lpstr>Diapositive 38</vt:lpstr>
      <vt:lpstr>Diapositive 39</vt:lpstr>
      <vt:lpstr>Diapositive 40</vt:lpstr>
      <vt:lpstr>Diapositive 41</vt:lpstr>
    </vt:vector>
  </TitlesOfParts>
  <Company>RECTORAT DE L'ACADÉMIE DE RENNES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PAO SERVICE COM</dc:creator>
  <dc:description/>
  <cp:lastModifiedBy>Utilisateur</cp:lastModifiedBy>
  <cp:revision>268</cp:revision>
  <cp:lastPrinted>2018-11-07T10:27:26Z</cp:lastPrinted>
  <dcterms:created xsi:type="dcterms:W3CDTF">2017-05-10T15:18:46Z</dcterms:created>
  <dcterms:modified xsi:type="dcterms:W3CDTF">2020-09-11T16:21:27Z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RECTORAT DE L'ACADÉMIE DE RENNES</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29</vt:i4>
  </property>
  <property fmtid="{D5CDD505-2E9C-101B-9397-08002B2CF9AE}" pid="9" name="PresentationFormat">
    <vt:lpwstr>Affichage à l'écran (16:9)</vt:lpwstr>
  </property>
  <property fmtid="{D5CDD505-2E9C-101B-9397-08002B2CF9AE}" pid="10" name="ScaleCrop">
    <vt:bool>false</vt:bool>
  </property>
  <property fmtid="{D5CDD505-2E9C-101B-9397-08002B2CF9AE}" pid="11" name="ShareDoc">
    <vt:bool>false</vt:bool>
  </property>
  <property fmtid="{D5CDD505-2E9C-101B-9397-08002B2CF9AE}" pid="12" name="Slides">
    <vt:i4>29</vt:i4>
  </property>
</Properties>
</file>