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Default Extension="bin" ContentType="application/vnd.openxmlformats-officedocument.oleObject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handoutMasterIdLst>
    <p:handoutMasterId r:id="rId13"/>
  </p:handoutMasterIdLst>
  <p:sldIdLst>
    <p:sldId id="275" r:id="rId2"/>
    <p:sldId id="277" r:id="rId3"/>
    <p:sldId id="287" r:id="rId4"/>
    <p:sldId id="261" r:id="rId5"/>
    <p:sldId id="262" r:id="rId6"/>
    <p:sldId id="263" r:id="rId7"/>
    <p:sldId id="352" r:id="rId8"/>
    <p:sldId id="353" r:id="rId9"/>
    <p:sldId id="351" r:id="rId10"/>
    <p:sldId id="302" r:id="rId11"/>
  </p:sldIdLst>
  <p:sldSz cx="9144000" cy="6858000" type="screen4x3"/>
  <p:notesSz cx="6858000" cy="9144000"/>
  <p:defaultTextStyle>
    <a:defPPr>
      <a:defRPr lang="fr-FR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CC"/>
    <a:srgbClr val="9966FF"/>
    <a:srgbClr val="FFCCFF"/>
    <a:srgbClr val="FFFF99"/>
    <a:srgbClr val="FF99CC"/>
    <a:srgbClr val="FFFFFF"/>
    <a:srgbClr val="FF000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105" autoAdjust="0"/>
    <p:restoredTop sz="90895" autoAdjust="0"/>
  </p:normalViewPr>
  <p:slideViewPr>
    <p:cSldViewPr snapToObjects="1">
      <p:cViewPr>
        <p:scale>
          <a:sx n="75" d="100"/>
          <a:sy n="75" d="100"/>
        </p:scale>
        <p:origin x="-1398" y="-25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Objects="1">
      <p:cViewPr varScale="1">
        <p:scale>
          <a:sx n="56" d="100"/>
          <a:sy n="56" d="100"/>
        </p:scale>
        <p:origin x="-2622" y="-96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/>
            </a:lvl1pPr>
          </a:lstStyle>
          <a:p>
            <a:endParaRPr lang="fr-FR"/>
          </a:p>
        </p:txBody>
      </p:sp>
      <p:sp>
        <p:nvSpPr>
          <p:cNvPr id="12493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/>
            </a:lvl1pPr>
          </a:lstStyle>
          <a:p>
            <a:fld id="{BE8CB546-48A5-407E-B5ED-27140D8F61BF}" type="datetimeFigureOut">
              <a:rPr lang="fr-FR"/>
              <a:pPr/>
              <a:t>09/02/2012</a:t>
            </a:fld>
            <a:endParaRPr lang="fr-FR"/>
          </a:p>
        </p:txBody>
      </p:sp>
      <p:sp>
        <p:nvSpPr>
          <p:cNvPr id="12493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/>
            </a:lvl1pPr>
          </a:lstStyle>
          <a:p>
            <a:endParaRPr lang="fr-FR"/>
          </a:p>
        </p:txBody>
      </p:sp>
      <p:sp>
        <p:nvSpPr>
          <p:cNvPr id="12493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/>
            </a:lvl1pPr>
          </a:lstStyle>
          <a:p>
            <a:fld id="{2F64A636-A331-4DB7-B9C6-958D8E5F6621}" type="slidenum">
              <a:rPr lang="fr-FR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0964" name="Rectangle 4"/>
          <p:cNvSpPr>
            <a:spLocks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noProof="0" smtClean="0"/>
              <a:t>Cliquez pour modifier les styles du texte du masque</a:t>
            </a:r>
          </a:p>
          <a:p>
            <a:pPr lvl="1"/>
            <a:r>
              <a:rPr lang="fr-FR" noProof="0" smtClean="0"/>
              <a:t>Deuxième niveau</a:t>
            </a:r>
          </a:p>
          <a:p>
            <a:pPr lvl="2"/>
            <a:r>
              <a:rPr lang="fr-FR" noProof="0" smtClean="0"/>
              <a:t>Troisième niveau</a:t>
            </a:r>
          </a:p>
          <a:p>
            <a:pPr lvl="3"/>
            <a:r>
              <a:rPr lang="fr-FR" noProof="0" smtClean="0"/>
              <a:t>Quatrième niveau</a:t>
            </a:r>
          </a:p>
          <a:p>
            <a:pPr lvl="4"/>
            <a:r>
              <a:rPr lang="fr-FR" noProof="0" smtClean="0"/>
              <a:t>Cinquième niveau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D1B215BB-EC40-4B36-8665-7A572DD236FD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</p:spPr>
        <p:txBody>
          <a:bodyPr/>
          <a:lstStyle/>
          <a:p>
            <a:endParaRPr lang="fr-FR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7107" name="Espace réservé des commentaires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fr-FR" smtClean="0"/>
          </a:p>
        </p:txBody>
      </p:sp>
      <p:sp>
        <p:nvSpPr>
          <p:cNvPr id="47108" name="Espace réservé du numéro de diapositive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0852877-CCE9-4702-A159-D0C72C1C229F}" type="slidenum">
              <a:rPr lang="fr-FR" smtClean="0"/>
              <a:pPr/>
              <a:t>2</a:t>
            </a:fld>
            <a:endParaRPr lang="fr-FR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8131" name="Espace réservé des commentaires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fr-FR" smtClean="0"/>
          </a:p>
        </p:txBody>
      </p:sp>
      <p:sp>
        <p:nvSpPr>
          <p:cNvPr id="48132" name="Espace réservé du numéro de diapositive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1E7680C-F5E9-4D03-8ACE-692C28D8A73D}" type="slidenum">
              <a:rPr lang="fr-FR" smtClean="0"/>
              <a:pPr/>
              <a:t>3</a:t>
            </a:fld>
            <a:endParaRPr lang="fr-FR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9155" name="Espace réservé des commentaires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fr-FR" smtClean="0"/>
          </a:p>
        </p:txBody>
      </p:sp>
      <p:sp>
        <p:nvSpPr>
          <p:cNvPr id="49156" name="Espace réservé du numéro de diapositive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F2AF3D3-ADC5-431C-8CDB-47A4D919B94C}" type="slidenum">
              <a:rPr lang="fr-FR" smtClean="0"/>
              <a:pPr/>
              <a:t>4</a:t>
            </a:fld>
            <a:endParaRPr lang="fr-FR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0179" name="Espace réservé des commentaires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fr-FR" smtClean="0"/>
          </a:p>
        </p:txBody>
      </p:sp>
      <p:sp>
        <p:nvSpPr>
          <p:cNvPr id="50180" name="Espace réservé du numéro de diapositive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557A7EC-ACEF-44F3-96D0-549F9743BE22}" type="slidenum">
              <a:rPr lang="fr-FR" smtClean="0"/>
              <a:pPr/>
              <a:t>5</a:t>
            </a:fld>
            <a:endParaRPr lang="fr-FR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Séminaire National BEP MEI – le 24 octobre 2007 - Chambéry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Séminaire National BEP MEI – le 24 octobre 2007 - Chambéry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896100" y="304800"/>
            <a:ext cx="1943100" cy="5562600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1066800" y="304800"/>
            <a:ext cx="5676900" cy="5562600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Séminaire National BEP MEI – le 24 octobre 2007 - Chambéry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re. Text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133600" y="304800"/>
            <a:ext cx="6248400" cy="990600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half" idx="1"/>
          </p:nvPr>
        </p:nvSpPr>
        <p:spPr>
          <a:xfrm>
            <a:off x="1066800" y="1752600"/>
            <a:ext cx="3810000" cy="4114800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5029200" y="1752600"/>
            <a:ext cx="3810000" cy="4114800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Séminaire National BEP MEI – le 24 octobre 2007 - Chambéry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re et table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133600" y="304800"/>
            <a:ext cx="6248400" cy="990600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ableau 2"/>
          <p:cNvSpPr>
            <a:spLocks noGrp="1"/>
          </p:cNvSpPr>
          <p:nvPr>
            <p:ph type="tbl" idx="1"/>
          </p:nvPr>
        </p:nvSpPr>
        <p:spPr>
          <a:xfrm>
            <a:off x="1066800" y="1752600"/>
            <a:ext cx="7772400" cy="4114800"/>
          </a:xfrm>
        </p:spPr>
        <p:txBody>
          <a:bodyPr/>
          <a:lstStyle/>
          <a:p>
            <a:pPr lvl="0"/>
            <a:endParaRPr lang="fr-FR" noProof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Séminaire National BEP MEI – le 24 octobre 2007 - Chambéry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/>
          </p:nvPr>
        </p:nvSpPr>
        <p:spPr>
          <a:xfrm>
            <a:off x="1066800" y="304800"/>
            <a:ext cx="7772400" cy="5562600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0"/>
          </p:nvPr>
        </p:nvSpPr>
        <p:spPr>
          <a:xfrm>
            <a:off x="2133600" y="6629400"/>
            <a:ext cx="4876800" cy="2286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fr-FR"/>
              <a:t>Séminaire National BEP MEI – le 24 octobre 2007 - Chambéry</a:t>
            </a:r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Séminaire National BEP MEI – le 24 octobre 2007 - Chambéry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Séminaire National BEP MEI – le 24 octobre 2007 - Chambéry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1066800" y="17526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5029200" y="17526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Séminaire National BEP MEI – le 24 octobre 2007 - Chambéry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Séminaire National BEP MEI – le 24 octobre 2007 - Chambéry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Séminaire National BEP MEI – le 24 octobre 2007 - Chambéry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Séminaire National BEP MEI – le 24 octobre 2007 - Chambéry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Séminaire National BEP MEI – le 24 octobre 2007 - Chambéry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FR" noProof="0" smtClean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Séminaire National BEP MEI – le 24 octobre 2007 - Chambéry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6699FF"/>
            </a:gs>
            <a:gs pos="50000">
              <a:srgbClr val="CCFFFF"/>
            </a:gs>
            <a:gs pos="100000">
              <a:srgbClr val="6699FF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133600" y="304800"/>
            <a:ext cx="62484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 style du titre du masque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66800" y="17526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133600" y="6629400"/>
            <a:ext cx="48768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>
                <a:effectLst>
                  <a:outerShdw blurRad="38100" dist="38100" dir="2700000" algn="tl">
                    <a:srgbClr val="FFFFFF"/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r>
              <a:rPr lang="fr-FR"/>
              <a:t>Séminaire National BEP MEI – le 24 octobre 2007 - Chambéry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0" r:id="rId2"/>
    <p:sldLayoutId id="2147483659" r:id="rId3"/>
    <p:sldLayoutId id="2147483658" r:id="rId4"/>
    <p:sldLayoutId id="2147483657" r:id="rId5"/>
    <p:sldLayoutId id="2147483656" r:id="rId6"/>
    <p:sldLayoutId id="2147483655" r:id="rId7"/>
    <p:sldLayoutId id="2147483654" r:id="rId8"/>
    <p:sldLayoutId id="2147483653" r:id="rId9"/>
    <p:sldLayoutId id="2147483652" r:id="rId10"/>
    <p:sldLayoutId id="2147483651" r:id="rId11"/>
    <p:sldLayoutId id="2147483650" r:id="rId12"/>
    <p:sldLayoutId id="2147483649" r:id="rId13"/>
    <p:sldLayoutId id="2147483662" r:id="rId14"/>
  </p:sldLayoutIdLst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 Narrow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 Narrow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 Narrow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 Narrow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000" b="1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 Narrow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000" b="1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 Narrow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000" b="1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 Narrow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000" b="1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 Narrow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rgbClr val="0000CC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rgbClr val="0000CC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rgbClr val="0000CC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rgbClr val="0000CC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0000CC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0000CC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0000CC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0000CC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0000CC"/>
          </a:solidFill>
          <a:latin typeface="+mn-lt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4" Type="http://schemas.openxmlformats.org/officeDocument/2006/relationships/oleObject" Target="../embeddings/oleObject1.bin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974725" y="1124744"/>
            <a:ext cx="6981825" cy="503238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fr-FR" sz="2800" b="1" dirty="0" smtClean="0">
                <a:latin typeface="Arial" charset="0"/>
              </a:rPr>
              <a:t>PALETTISEUR « MULTITECH »</a:t>
            </a:r>
          </a:p>
        </p:txBody>
      </p:sp>
      <p:pic>
        <p:nvPicPr>
          <p:cNvPr id="44036" name="Picture 4" descr="Photo 00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78438" y="2779713"/>
            <a:ext cx="3351212" cy="352901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pic>
      <p:sp>
        <p:nvSpPr>
          <p:cNvPr id="44040" name="Text Box 8"/>
          <p:cNvSpPr txBox="1">
            <a:spLocks noChangeArrowheads="1"/>
          </p:cNvSpPr>
          <p:nvPr/>
        </p:nvSpPr>
        <p:spPr bwMode="auto">
          <a:xfrm>
            <a:off x="61913" y="2779713"/>
            <a:ext cx="5140325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fr-FR">
                <a:solidFill>
                  <a:srgbClr val="0000CC"/>
                </a:solidFill>
                <a:latin typeface="Arial" charset="0"/>
              </a:rPr>
              <a:t>Ce système est destiné au stockage vertical et à la distribution de palettes. (empilage – dépilage)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035" grpId="1" build="p"/>
      <p:bldP spid="4404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3" name="Text Box 4"/>
          <p:cNvSpPr txBox="1">
            <a:spLocks noChangeArrowheads="1"/>
          </p:cNvSpPr>
          <p:nvPr/>
        </p:nvSpPr>
        <p:spPr bwMode="auto">
          <a:xfrm>
            <a:off x="250825" y="4378325"/>
            <a:ext cx="8280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sz="1200" b="1" i="1" u="sng" dirty="0">
                <a:latin typeface="Arial" charset="0"/>
              </a:rPr>
              <a:t>Travail demandé</a:t>
            </a:r>
            <a:r>
              <a:rPr lang="fr-FR" sz="1200" i="1" dirty="0">
                <a:latin typeface="Arial" charset="0"/>
              </a:rPr>
              <a:t> :</a:t>
            </a:r>
          </a:p>
          <a:p>
            <a:pPr>
              <a:buFontTx/>
              <a:buChar char="•"/>
            </a:pPr>
            <a:r>
              <a:rPr lang="fr-FR" sz="1200" i="1" dirty="0">
                <a:latin typeface="Arial" charset="0"/>
              </a:rPr>
              <a:t> Identifier les composants sur lesquels il est nécessaire d’intervenir lors des réglages précédant la mise en service.</a:t>
            </a:r>
          </a:p>
        </p:txBody>
      </p:sp>
      <p:sp>
        <p:nvSpPr>
          <p:cNvPr id="1105" name="Text Box 81"/>
          <p:cNvSpPr txBox="1">
            <a:spLocks noChangeArrowheads="1"/>
          </p:cNvSpPr>
          <p:nvPr/>
        </p:nvSpPr>
        <p:spPr bwMode="auto">
          <a:xfrm>
            <a:off x="2589213" y="5575300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fr-FR"/>
          </a:p>
        </p:txBody>
      </p:sp>
      <p:sp>
        <p:nvSpPr>
          <p:cNvPr id="1106" name="Text Box 3"/>
          <p:cNvSpPr txBox="1">
            <a:spLocks noChangeArrowheads="1"/>
          </p:cNvSpPr>
          <p:nvPr/>
        </p:nvSpPr>
        <p:spPr bwMode="auto">
          <a:xfrm>
            <a:off x="250825" y="3429000"/>
            <a:ext cx="3960813" cy="738664"/>
          </a:xfrm>
          <a:prstGeom prst="rect">
            <a:avLst/>
          </a:prstGeom>
          <a:solidFill>
            <a:srgbClr val="FFFF99"/>
          </a:solidFill>
          <a:ln w="12700" algn="ctr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sz="1400" b="1" u="sng" dirty="0">
                <a:latin typeface="Arial" charset="0"/>
              </a:rPr>
              <a:t>Compétences évaluées</a:t>
            </a:r>
            <a:r>
              <a:rPr lang="fr-FR" sz="1400" b="1" dirty="0">
                <a:latin typeface="Arial" charset="0"/>
              </a:rPr>
              <a:t> </a:t>
            </a:r>
            <a:r>
              <a:rPr lang="fr-FR" sz="1400" b="1" i="1" dirty="0">
                <a:solidFill>
                  <a:schemeClr val="accent2"/>
                </a:solidFill>
                <a:latin typeface="Arial" charset="0"/>
              </a:rPr>
              <a:t>CP </a:t>
            </a:r>
            <a:r>
              <a:rPr lang="fr-FR" sz="1400" b="1" i="1" dirty="0" smtClean="0">
                <a:solidFill>
                  <a:schemeClr val="accent2"/>
                </a:solidFill>
                <a:latin typeface="Arial" charset="0"/>
              </a:rPr>
              <a:t>2.2</a:t>
            </a:r>
            <a:endParaRPr lang="fr-FR" sz="1400" b="1" dirty="0">
              <a:latin typeface="Arial" charset="0"/>
            </a:endParaRPr>
          </a:p>
          <a:p>
            <a:pPr>
              <a:buFontTx/>
              <a:buChar char="•"/>
            </a:pPr>
            <a:r>
              <a:rPr lang="fr-FR" sz="1400" dirty="0">
                <a:latin typeface="Arial" charset="0"/>
              </a:rPr>
              <a:t> </a:t>
            </a:r>
            <a:r>
              <a:rPr lang="fr-FR" sz="1400" b="1" i="1" dirty="0" smtClean="0">
                <a:solidFill>
                  <a:schemeClr val="accent2"/>
                </a:solidFill>
                <a:latin typeface="Arial" charset="0"/>
              </a:rPr>
              <a:t>L20 </a:t>
            </a:r>
            <a:r>
              <a:rPr lang="fr-FR" sz="1400" i="1" dirty="0" smtClean="0">
                <a:latin typeface="Arial" charset="0"/>
              </a:rPr>
              <a:t>Identifier les solutions constructives associées aux fonctions techniques</a:t>
            </a:r>
            <a:endParaRPr lang="fr-FR" sz="1400" dirty="0">
              <a:latin typeface="Arial" charset="0"/>
            </a:endParaRPr>
          </a:p>
        </p:txBody>
      </p:sp>
      <p:sp>
        <p:nvSpPr>
          <p:cNvPr id="1107" name="Text Box 83"/>
          <p:cNvSpPr txBox="1">
            <a:spLocks noChangeArrowheads="1"/>
          </p:cNvSpPr>
          <p:nvPr/>
        </p:nvSpPr>
        <p:spPr bwMode="auto">
          <a:xfrm>
            <a:off x="-1588" y="404813"/>
            <a:ext cx="792163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 sz="4400" b="1">
                <a:sym typeface="Wingdings" pitchFamily="2" charset="2"/>
              </a:rPr>
              <a:t></a:t>
            </a:r>
          </a:p>
        </p:txBody>
      </p:sp>
      <p:graphicFrame>
        <p:nvGraphicFramePr>
          <p:cNvPr id="7" name="Tableau 6"/>
          <p:cNvGraphicFramePr>
            <a:graphicFrameLocks noGrp="1"/>
          </p:cNvGraphicFramePr>
          <p:nvPr/>
        </p:nvGraphicFramePr>
        <p:xfrm>
          <a:off x="663625" y="295593"/>
          <a:ext cx="8208913" cy="1742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42009"/>
                <a:gridCol w="1287544"/>
                <a:gridCol w="1974235"/>
                <a:gridCol w="1630890"/>
                <a:gridCol w="1201709"/>
                <a:gridCol w="772526"/>
              </a:tblGrid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fr-FR" sz="1400" dirty="0" smtClean="0">
                          <a:solidFill>
                            <a:schemeClr val="bg1"/>
                          </a:solidFill>
                        </a:rPr>
                        <a:t>S’approprier le fonctionnement du mécanisme</a:t>
                      </a:r>
                      <a:endParaRPr lang="fr-FR" sz="14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1400" dirty="0" smtClean="0">
                          <a:solidFill>
                            <a:schemeClr val="bg1"/>
                          </a:solidFill>
                        </a:rPr>
                        <a:t>Poser les paliers</a:t>
                      </a:r>
                      <a:endParaRPr lang="fr-FR" sz="14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1400" dirty="0" smtClean="0">
                          <a:solidFill>
                            <a:schemeClr val="bg1"/>
                          </a:solidFill>
                        </a:rPr>
                        <a:t>Poser et immobiliser l’arbre de transmission « équipé  »</a:t>
                      </a:r>
                      <a:endParaRPr lang="fr-FR" sz="14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1400" dirty="0" smtClean="0">
                          <a:solidFill>
                            <a:schemeClr val="bg1"/>
                          </a:solidFill>
                        </a:rPr>
                        <a:t>Poser et immobiliser le moto </a:t>
                      </a:r>
                      <a:r>
                        <a:rPr lang="fr-FR" sz="1400" dirty="0" err="1" smtClean="0">
                          <a:solidFill>
                            <a:schemeClr val="bg1"/>
                          </a:solidFill>
                        </a:rPr>
                        <a:t>réd</a:t>
                      </a:r>
                      <a:r>
                        <a:rPr lang="fr-FR" sz="1400" dirty="0" smtClean="0">
                          <a:solidFill>
                            <a:schemeClr val="bg1"/>
                          </a:solidFill>
                        </a:rPr>
                        <a:t>. sur l’arbre de transmission</a:t>
                      </a:r>
                      <a:endParaRPr lang="fr-FR" sz="14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1400" dirty="0" smtClean="0">
                          <a:solidFill>
                            <a:schemeClr val="bg1"/>
                          </a:solidFill>
                        </a:rPr>
                        <a:t>Régler la position du moto </a:t>
                      </a:r>
                      <a:r>
                        <a:rPr lang="fr-FR" sz="1400" dirty="0" err="1" smtClean="0">
                          <a:solidFill>
                            <a:schemeClr val="bg1"/>
                          </a:solidFill>
                        </a:rPr>
                        <a:t>réd</a:t>
                      </a:r>
                      <a:r>
                        <a:rPr lang="fr-FR" sz="1400" dirty="0" smtClean="0">
                          <a:solidFill>
                            <a:schemeClr val="bg1"/>
                          </a:solidFill>
                        </a:rPr>
                        <a:t>. et l’immobiliser par rapport au bâti</a:t>
                      </a:r>
                      <a:endParaRPr lang="fr-FR" sz="14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1400" dirty="0" smtClean="0">
                          <a:solidFill>
                            <a:srgbClr val="FF0000"/>
                          </a:solidFill>
                        </a:rPr>
                        <a:t>Régler la position des pignons.</a:t>
                      </a:r>
                      <a:endParaRPr lang="fr-FR" sz="14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370840">
                <a:tc gridSpan="6">
                  <a:txBody>
                    <a:bodyPr/>
                    <a:lstStyle/>
                    <a:p>
                      <a:pPr algn="ctr"/>
                      <a:r>
                        <a:rPr lang="fr-FR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A1-T2: Préparer son intervention son dépannage.</a:t>
                      </a:r>
                      <a:endParaRPr lang="fr-FR" sz="10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/>
                      <a:endParaRPr lang="fr-FR" sz="10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/>
                      <a:endParaRPr lang="fr-FR" sz="10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/>
                      <a:endParaRPr lang="fr-FR" sz="10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/>
                      <a:endParaRPr lang="fr-FR" sz="10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/>
                      <a:endParaRPr lang="fr-FR" sz="1000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 Box 5"/>
          <p:cNvSpPr txBox="1">
            <a:spLocks noChangeArrowheads="1"/>
          </p:cNvSpPr>
          <p:nvPr/>
        </p:nvSpPr>
        <p:spPr bwMode="auto">
          <a:xfrm>
            <a:off x="950913" y="2081213"/>
            <a:ext cx="19653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fr-FR"/>
          </a:p>
        </p:txBody>
      </p:sp>
      <p:sp>
        <p:nvSpPr>
          <p:cNvPr id="49158" name="Rectangle 6"/>
          <p:cNvSpPr>
            <a:spLocks noChangeArrowheads="1"/>
          </p:cNvSpPr>
          <p:nvPr/>
        </p:nvSpPr>
        <p:spPr bwMode="auto">
          <a:xfrm>
            <a:off x="158750" y="2205038"/>
            <a:ext cx="5472113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fr-FR" b="1" i="1" u="sng">
                <a:solidFill>
                  <a:srgbClr val="000000"/>
                </a:solidFill>
              </a:rPr>
              <a:t>Problématique</a:t>
            </a:r>
          </a:p>
          <a:p>
            <a:pPr algn="ctr"/>
            <a:r>
              <a:rPr lang="fr-FR" sz="2000" b="1" i="1"/>
              <a:t>A la suite d’un reconditionnement de l’empileur / dépileur, le service production a fait le choix d’acquérir la motorisation électrique du système d’élévation proposée par le fabriquant.</a:t>
            </a:r>
          </a:p>
          <a:p>
            <a:pPr algn="ctr"/>
            <a:endParaRPr lang="fr-FR" sz="2000" b="1" i="1"/>
          </a:p>
          <a:p>
            <a:pPr algn="ctr"/>
            <a:r>
              <a:rPr lang="fr-FR" sz="2000" b="1" i="1"/>
              <a:t>Suite à la réception du matériel par le service maintenance, vous êtes chargé de la pose de cet ensemble sur le palettiseur présent à l’atelier.</a:t>
            </a:r>
          </a:p>
        </p:txBody>
      </p:sp>
      <p:pic>
        <p:nvPicPr>
          <p:cNvPr id="11269" name="Picture 11" descr="DSCN2189"/>
          <p:cNvPicPr>
            <a:picLocks noChangeAspect="1" noChangeArrowheads="1"/>
          </p:cNvPicPr>
          <p:nvPr>
            <p:ph type="body"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5803900" y="2205038"/>
            <a:ext cx="3225800" cy="2663825"/>
          </a:xfrm>
          <a:noFill/>
          <a:ln>
            <a:solidFill>
              <a:srgbClr val="000000"/>
            </a:solidFill>
          </a:ln>
        </p:spPr>
      </p:pic>
      <p:sp>
        <p:nvSpPr>
          <p:cNvPr id="11273" name="Text Box 9"/>
          <p:cNvSpPr txBox="1">
            <a:spLocks noChangeArrowheads="1"/>
          </p:cNvSpPr>
          <p:nvPr/>
        </p:nvSpPr>
        <p:spPr bwMode="auto">
          <a:xfrm>
            <a:off x="6135688" y="4867275"/>
            <a:ext cx="2590800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fr-FR" sz="1400" i="1">
                <a:latin typeface="Arial" charset="0"/>
              </a:rPr>
              <a:t>Palettiseur avant l’adaptation de la motorisation électrique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158" grpId="0"/>
      <p:bldP spid="1127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827088" y="0"/>
            <a:ext cx="8018462" cy="990600"/>
          </a:xfrm>
          <a:noFill/>
        </p:spPr>
        <p:txBody>
          <a:bodyPr/>
          <a:lstStyle/>
          <a:p>
            <a:r>
              <a:rPr lang="fr-FR" sz="3200" smtClean="0">
                <a:effectLst/>
                <a:latin typeface="Calibri" pitchFamily="34" charset="0"/>
              </a:rPr>
              <a:t>Synoptique de l’adaptation du sous ensemble</a:t>
            </a:r>
          </a:p>
        </p:txBody>
      </p:sp>
      <p:pic>
        <p:nvPicPr>
          <p:cNvPr id="12293" name="Picture 7" descr="DSCN218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7088" y="4149725"/>
            <a:ext cx="3024187" cy="2308225"/>
          </a:xfrm>
          <a:prstGeom prst="rect">
            <a:avLst/>
          </a:prstGeom>
          <a:noFill/>
          <a:ln w="6350" algn="ctr">
            <a:solidFill>
              <a:srgbClr val="000000"/>
            </a:solidFill>
            <a:miter lim="800000"/>
            <a:headEnd/>
            <a:tailEnd/>
          </a:ln>
          <a:effectLst/>
        </p:spPr>
      </p:pic>
      <p:pic>
        <p:nvPicPr>
          <p:cNvPr id="12296" name="Picture 10" descr="DSCN218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27088" y="1524000"/>
            <a:ext cx="3024187" cy="2460625"/>
          </a:xfrm>
          <a:prstGeom prst="rect">
            <a:avLst/>
          </a:prstGeom>
          <a:noFill/>
          <a:ln w="6350">
            <a:solidFill>
              <a:srgbClr val="000000"/>
            </a:solidFill>
            <a:miter lim="800000"/>
            <a:headEnd/>
            <a:tailEnd/>
          </a:ln>
        </p:spPr>
      </p:pic>
      <p:sp>
        <p:nvSpPr>
          <p:cNvPr id="12304" name="AutoShape 16"/>
          <p:cNvSpPr>
            <a:spLocks/>
          </p:cNvSpPr>
          <p:nvPr/>
        </p:nvSpPr>
        <p:spPr bwMode="auto">
          <a:xfrm>
            <a:off x="4067175" y="1524000"/>
            <a:ext cx="865188" cy="4933950"/>
          </a:xfrm>
          <a:prstGeom prst="rightBrace">
            <a:avLst>
              <a:gd name="adj1" fmla="val 47523"/>
              <a:gd name="adj2" fmla="val 50000"/>
            </a:avLst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grpSp>
        <p:nvGrpSpPr>
          <p:cNvPr id="12307" name="Group 19"/>
          <p:cNvGrpSpPr>
            <a:grpSpLocks/>
          </p:cNvGrpSpPr>
          <p:nvPr/>
        </p:nvGrpSpPr>
        <p:grpSpPr bwMode="auto">
          <a:xfrm>
            <a:off x="5124450" y="2320925"/>
            <a:ext cx="3455988" cy="2998788"/>
            <a:chOff x="3228" y="1462"/>
            <a:chExt cx="2177" cy="1889"/>
          </a:xfrm>
        </p:grpSpPr>
        <p:pic>
          <p:nvPicPr>
            <p:cNvPr id="60421" name="Picture 5" descr="Photo 005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3326" y="1876"/>
              <a:ext cx="1966" cy="1475"/>
            </a:xfrm>
            <a:prstGeom prst="rect">
              <a:avLst/>
            </a:prstGeom>
            <a:noFill/>
            <a:ln w="6350" cap="flat" cmpd="sng" algn="ctr">
              <a:solidFill>
                <a:srgbClr val="000000"/>
              </a:solidFill>
              <a:prstDash val="solid"/>
              <a:miter lim="800000"/>
              <a:headEnd/>
              <a:tailEnd/>
            </a:ln>
            <a:effectLst/>
          </p:spPr>
        </p:pic>
        <p:sp>
          <p:nvSpPr>
            <p:cNvPr id="12305" name="Text Box 17"/>
            <p:cNvSpPr txBox="1">
              <a:spLocks noChangeArrowheads="1"/>
            </p:cNvSpPr>
            <p:nvPr/>
          </p:nvSpPr>
          <p:spPr bwMode="auto">
            <a:xfrm>
              <a:off x="3228" y="1462"/>
              <a:ext cx="2177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fr-FR">
                  <a:latin typeface="Arial" charset="0"/>
                </a:rPr>
                <a:t>Objectif final de l’activité</a:t>
              </a:r>
            </a:p>
          </p:txBody>
        </p:sp>
      </p:grpSp>
      <p:sp>
        <p:nvSpPr>
          <p:cNvPr id="12306" name="Text Box 18"/>
          <p:cNvSpPr txBox="1">
            <a:spLocks noChangeArrowheads="1"/>
          </p:cNvSpPr>
          <p:nvPr/>
        </p:nvSpPr>
        <p:spPr bwMode="auto">
          <a:xfrm>
            <a:off x="1042988" y="979488"/>
            <a:ext cx="27447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fr-FR">
                <a:latin typeface="Arial" charset="0"/>
              </a:rPr>
              <a:t>Situation de départ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68" name="Text Box 56"/>
          <p:cNvSpPr txBox="1">
            <a:spLocks noChangeArrowheads="1"/>
          </p:cNvSpPr>
          <p:nvPr/>
        </p:nvSpPr>
        <p:spPr bwMode="auto">
          <a:xfrm>
            <a:off x="900113" y="323850"/>
            <a:ext cx="76327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fr-FR" sz="2000" b="1" i="1" dirty="0">
                <a:solidFill>
                  <a:srgbClr val="000000"/>
                </a:solidFill>
                <a:latin typeface="Arial" charset="0"/>
              </a:rPr>
              <a:t>La frise ci-dessous représente l’ordonnancement des étapes de </a:t>
            </a:r>
            <a:r>
              <a:rPr lang="fr-FR" sz="2000" b="1" i="1" dirty="0" smtClean="0">
                <a:solidFill>
                  <a:srgbClr val="000000"/>
                </a:solidFill>
                <a:latin typeface="Arial" charset="0"/>
              </a:rPr>
              <a:t>l’intervention</a:t>
            </a:r>
            <a:endParaRPr lang="fr-FR" dirty="0"/>
          </a:p>
        </p:txBody>
      </p:sp>
      <p:grpSp>
        <p:nvGrpSpPr>
          <p:cNvPr id="13393" name="Group 81"/>
          <p:cNvGrpSpPr>
            <a:grpSpLocks/>
          </p:cNvGrpSpPr>
          <p:nvPr/>
        </p:nvGrpSpPr>
        <p:grpSpPr bwMode="auto">
          <a:xfrm>
            <a:off x="214313" y="4443413"/>
            <a:ext cx="8093075" cy="2390775"/>
            <a:chOff x="135" y="2799"/>
            <a:chExt cx="5098" cy="1506"/>
          </a:xfrm>
        </p:grpSpPr>
        <p:pic>
          <p:nvPicPr>
            <p:cNvPr id="13316" name="Picture 7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567" y="2936"/>
              <a:ext cx="1416" cy="1369"/>
            </a:xfrm>
            <a:prstGeom prst="rect">
              <a:avLst/>
            </a:prstGeom>
            <a:noFill/>
            <a:ln w="9525" algn="in">
              <a:noFill/>
              <a:miter lim="800000"/>
              <a:headEnd/>
              <a:tailEnd/>
            </a:ln>
          </p:spPr>
        </p:pic>
        <p:sp>
          <p:nvSpPr>
            <p:cNvPr id="13317" name="Oval 8"/>
            <p:cNvSpPr>
              <a:spLocks noChangeArrowheads="1"/>
            </p:cNvSpPr>
            <p:nvPr/>
          </p:nvSpPr>
          <p:spPr bwMode="auto">
            <a:xfrm rot="727862">
              <a:off x="567" y="3169"/>
              <a:ext cx="773" cy="397"/>
            </a:xfrm>
            <a:prstGeom prst="ellipse">
              <a:avLst/>
            </a:prstGeom>
            <a:noFill/>
            <a:ln w="19050" algn="in">
              <a:solidFill>
                <a:srgbClr val="000000"/>
              </a:solidFill>
              <a:round/>
              <a:headEnd/>
              <a:tailEnd/>
            </a:ln>
          </p:spPr>
          <p:txBody>
            <a:bodyPr lIns="36576" tIns="36576" rIns="36576" bIns="36576"/>
            <a:lstStyle/>
            <a:p>
              <a:endParaRPr lang="fr-FR"/>
            </a:p>
          </p:txBody>
        </p:sp>
        <p:sp>
          <p:nvSpPr>
            <p:cNvPr id="13318" name="Text Box 9"/>
            <p:cNvSpPr txBox="1">
              <a:spLocks noChangeArrowheads="1"/>
            </p:cNvSpPr>
            <p:nvPr/>
          </p:nvSpPr>
          <p:spPr bwMode="auto">
            <a:xfrm>
              <a:off x="135" y="2799"/>
              <a:ext cx="922" cy="191"/>
            </a:xfrm>
            <a:prstGeom prst="rect">
              <a:avLst/>
            </a:prstGeom>
            <a:noFill/>
            <a:ln w="12700" algn="in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36576" tIns="36576" rIns="36576" bIns="36576"/>
            <a:lstStyle/>
            <a:p>
              <a:pPr algn="ctr"/>
              <a:r>
                <a:rPr lang="fr-FR" sz="1400" b="1" i="1">
                  <a:solidFill>
                    <a:srgbClr val="000000"/>
                  </a:solidFill>
                  <a:latin typeface="Arial" charset="0"/>
                </a:rPr>
                <a:t>Zone d’étude</a:t>
              </a:r>
            </a:p>
          </p:txBody>
        </p:sp>
        <p:sp>
          <p:nvSpPr>
            <p:cNvPr id="13319" name="Line 10"/>
            <p:cNvSpPr>
              <a:spLocks noChangeShapeType="1"/>
            </p:cNvSpPr>
            <p:nvPr/>
          </p:nvSpPr>
          <p:spPr bwMode="auto">
            <a:xfrm>
              <a:off x="567" y="2990"/>
              <a:ext cx="136" cy="179"/>
            </a:xfrm>
            <a:prstGeom prst="line">
              <a:avLst/>
            </a:prstGeom>
            <a:noFill/>
            <a:ln w="12700" algn="ctr">
              <a:solidFill>
                <a:srgbClr val="000000"/>
              </a:solidFill>
              <a:miter lim="800000"/>
              <a:headEnd/>
              <a:tailEnd type="stealth" w="med" len="med"/>
            </a:ln>
          </p:spPr>
          <p:txBody>
            <a:bodyPr lIns="36576" tIns="36576" rIns="36576" bIns="36576"/>
            <a:lstStyle/>
            <a:p>
              <a:endParaRPr lang="fr-FR"/>
            </a:p>
          </p:txBody>
        </p:sp>
        <p:grpSp>
          <p:nvGrpSpPr>
            <p:cNvPr id="13390" name="Group 78"/>
            <p:cNvGrpSpPr>
              <a:grpSpLocks/>
            </p:cNvGrpSpPr>
            <p:nvPr/>
          </p:nvGrpSpPr>
          <p:grpSpPr bwMode="auto">
            <a:xfrm>
              <a:off x="2790" y="2807"/>
              <a:ext cx="2443" cy="1409"/>
              <a:chOff x="2472" y="2816"/>
              <a:chExt cx="2443" cy="1409"/>
            </a:xfrm>
          </p:grpSpPr>
          <p:pic>
            <p:nvPicPr>
              <p:cNvPr id="13315" name="Picture 6"/>
              <p:cNvPicPr>
                <a:picLocks noChangeAspect="1" noChangeArrowheads="1"/>
              </p:cNvPicPr>
              <p:nvPr/>
            </p:nvPicPr>
            <p:blipFill>
              <a:blip r:embed="rId5" cstate="print">
                <a:clrChange>
                  <a:clrFrom>
                    <a:srgbClr val="F8F8F8"/>
                  </a:clrFrom>
                  <a:clrTo>
                    <a:srgbClr val="F8F8F8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3532" y="2816"/>
                <a:ext cx="1383" cy="1109"/>
              </a:xfrm>
              <a:prstGeom prst="rect">
                <a:avLst/>
              </a:prstGeom>
              <a:noFill/>
              <a:ln w="6350" algn="in">
                <a:solidFill>
                  <a:srgbClr val="000000"/>
                </a:solidFill>
                <a:miter lim="800000"/>
                <a:headEnd/>
                <a:tailEnd/>
              </a:ln>
            </p:spPr>
          </p:pic>
          <p:sp>
            <p:nvSpPr>
              <p:cNvPr id="13321" name="Text Box 12"/>
              <p:cNvSpPr txBox="1">
                <a:spLocks noChangeArrowheads="1"/>
              </p:cNvSpPr>
              <p:nvPr/>
            </p:nvSpPr>
            <p:spPr bwMode="auto">
              <a:xfrm>
                <a:off x="2472" y="3824"/>
                <a:ext cx="1008" cy="401"/>
              </a:xfrm>
              <a:prstGeom prst="rect">
                <a:avLst/>
              </a:prstGeom>
              <a:noFill/>
              <a:ln w="9525" algn="in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lIns="36576" tIns="36576" rIns="36576" bIns="36576" anchor="ctr"/>
              <a:lstStyle/>
              <a:p>
                <a:pPr algn="ctr"/>
                <a:r>
                  <a:rPr lang="fr-FR" sz="1400" b="1" i="1">
                    <a:solidFill>
                      <a:srgbClr val="000000"/>
                    </a:solidFill>
                    <a:latin typeface="Arial" charset="0"/>
                  </a:rPr>
                  <a:t>Moto réducteur</a:t>
                </a:r>
              </a:p>
              <a:p>
                <a:pPr algn="ctr"/>
                <a:r>
                  <a:rPr lang="fr-FR" sz="1400" b="1" i="1">
                    <a:solidFill>
                      <a:srgbClr val="000000"/>
                    </a:solidFill>
                    <a:latin typeface="Arial" charset="0"/>
                  </a:rPr>
                  <a:t>à mettre en place</a:t>
                </a:r>
                <a:endParaRPr lang="fr-FR" sz="1400" b="1">
                  <a:latin typeface="Arial" charset="0"/>
                </a:endParaRPr>
              </a:p>
            </p:txBody>
          </p:sp>
          <p:sp>
            <p:nvSpPr>
              <p:cNvPr id="13322" name="Line 13"/>
              <p:cNvSpPr>
                <a:spLocks noChangeShapeType="1"/>
              </p:cNvSpPr>
              <p:nvPr/>
            </p:nvSpPr>
            <p:spPr bwMode="auto">
              <a:xfrm flipV="1">
                <a:off x="3072" y="3475"/>
                <a:ext cx="741" cy="357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triangle" w="med" len="med"/>
              </a:ln>
            </p:spPr>
            <p:txBody>
              <a:bodyPr lIns="36576" tIns="36576" rIns="36576" bIns="36576"/>
              <a:lstStyle/>
              <a:p>
                <a:endParaRPr lang="fr-FR"/>
              </a:p>
            </p:txBody>
          </p:sp>
        </p:grpSp>
        <p:sp>
          <p:nvSpPr>
            <p:cNvPr id="13391" name="Freeform 79"/>
            <p:cNvSpPr>
              <a:spLocks/>
            </p:cNvSpPr>
            <p:nvPr/>
          </p:nvSpPr>
          <p:spPr bwMode="auto">
            <a:xfrm>
              <a:off x="1314" y="3035"/>
              <a:ext cx="2519" cy="329"/>
            </a:xfrm>
            <a:custGeom>
              <a:avLst/>
              <a:gdLst/>
              <a:ahLst/>
              <a:cxnLst>
                <a:cxn ang="0">
                  <a:pos x="0" y="341"/>
                </a:cxn>
                <a:cxn ang="0">
                  <a:pos x="544" y="69"/>
                </a:cxn>
                <a:cxn ang="0">
                  <a:pos x="1451" y="23"/>
                </a:cxn>
                <a:cxn ang="0">
                  <a:pos x="2540" y="205"/>
                </a:cxn>
              </a:cxnLst>
              <a:rect l="0" t="0" r="r" b="b"/>
              <a:pathLst>
                <a:path w="2540" h="341">
                  <a:moveTo>
                    <a:pt x="0" y="341"/>
                  </a:moveTo>
                  <a:cubicBezTo>
                    <a:pt x="151" y="231"/>
                    <a:pt x="302" y="122"/>
                    <a:pt x="544" y="69"/>
                  </a:cubicBezTo>
                  <a:cubicBezTo>
                    <a:pt x="786" y="16"/>
                    <a:pt x="1118" y="0"/>
                    <a:pt x="1451" y="23"/>
                  </a:cubicBezTo>
                  <a:cubicBezTo>
                    <a:pt x="1784" y="46"/>
                    <a:pt x="2411" y="160"/>
                    <a:pt x="2540" y="205"/>
                  </a:cubicBezTo>
                </a:path>
              </a:pathLst>
            </a:custGeom>
            <a:noFill/>
            <a:ln w="19050" cmpd="sng">
              <a:solidFill>
                <a:schemeClr val="tx1"/>
              </a:solidFill>
              <a:round/>
              <a:headEnd/>
              <a:tailEnd type="stealth" w="lg" len="lg"/>
            </a:ln>
            <a:effectLst/>
          </p:spPr>
          <p:txBody>
            <a:bodyPr/>
            <a:lstStyle/>
            <a:p>
              <a:endParaRPr lang="fr-FR"/>
            </a:p>
          </p:txBody>
        </p:sp>
      </p:grpSp>
      <p:graphicFrame>
        <p:nvGraphicFramePr>
          <p:cNvPr id="15" name="Tableau 14"/>
          <p:cNvGraphicFramePr>
            <a:graphicFrameLocks noGrp="1"/>
          </p:cNvGraphicFramePr>
          <p:nvPr/>
        </p:nvGraphicFramePr>
        <p:xfrm>
          <a:off x="539552" y="1025525"/>
          <a:ext cx="8208913" cy="1742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42009"/>
                <a:gridCol w="1287544"/>
                <a:gridCol w="1974235"/>
                <a:gridCol w="1630890"/>
                <a:gridCol w="1201709"/>
                <a:gridCol w="772526"/>
              </a:tblGrid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fr-FR" sz="1400" dirty="0" smtClean="0">
                          <a:solidFill>
                            <a:schemeClr val="bg1"/>
                          </a:solidFill>
                        </a:rPr>
                        <a:t>S’approprier le fonctionnement du mécanisme</a:t>
                      </a:r>
                      <a:endParaRPr lang="fr-FR" sz="14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1400" dirty="0" smtClean="0"/>
                        <a:t>Poser les paliers</a:t>
                      </a:r>
                      <a:endParaRPr lang="fr-F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1400" dirty="0" smtClean="0"/>
                        <a:t>Poser et immobiliser l’arbre de transmission « équipé  »</a:t>
                      </a:r>
                      <a:endParaRPr lang="fr-F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1400" dirty="0" smtClean="0"/>
                        <a:t>Poser et immobiliser le moto </a:t>
                      </a:r>
                      <a:r>
                        <a:rPr lang="fr-FR" sz="1400" dirty="0" err="1" smtClean="0"/>
                        <a:t>réd</a:t>
                      </a:r>
                      <a:r>
                        <a:rPr lang="fr-FR" sz="1400" dirty="0" smtClean="0"/>
                        <a:t>. sur l’arbre de transmission</a:t>
                      </a:r>
                      <a:endParaRPr lang="fr-F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1400" dirty="0" smtClean="0"/>
                        <a:t>Régler la position du moto </a:t>
                      </a:r>
                      <a:r>
                        <a:rPr lang="fr-FR" sz="1400" dirty="0" err="1" smtClean="0"/>
                        <a:t>réd</a:t>
                      </a:r>
                      <a:r>
                        <a:rPr lang="fr-FR" sz="1400" dirty="0" smtClean="0"/>
                        <a:t>. et l’immobiliser par rapport au bâti</a:t>
                      </a:r>
                      <a:endParaRPr lang="fr-F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1400" dirty="0" smtClean="0"/>
                        <a:t>Régler la position des pignons.</a:t>
                      </a:r>
                      <a:endParaRPr lang="fr-FR" sz="1400" dirty="0"/>
                    </a:p>
                  </a:txBody>
                  <a:tcPr/>
                </a:tc>
              </a:tr>
              <a:tr h="370840">
                <a:tc gridSpan="6">
                  <a:txBody>
                    <a:bodyPr/>
                    <a:lstStyle/>
                    <a:p>
                      <a:pPr algn="ctr"/>
                      <a:r>
                        <a:rPr lang="fr-FR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A1-T2: Préparer son intervention son dépannage.</a:t>
                      </a:r>
                      <a:endParaRPr lang="fr-FR" sz="10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/>
                      <a:endParaRPr lang="fr-FR" sz="10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/>
                      <a:endParaRPr lang="fr-FR" sz="10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/>
                      <a:endParaRPr lang="fr-FR" sz="10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/>
                      <a:endParaRPr lang="fr-FR" sz="10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/>
                      <a:endParaRPr lang="fr-FR" sz="1000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7" name="Group 22"/>
          <p:cNvGraphicFramePr>
            <a:graphicFrameLocks noGrp="1"/>
          </p:cNvGraphicFramePr>
          <p:nvPr/>
        </p:nvGraphicFramePr>
        <p:xfrm>
          <a:off x="539552" y="2996952"/>
          <a:ext cx="8280400" cy="1258888"/>
        </p:xfrm>
        <a:graphic>
          <a:graphicData uri="http://schemas.openxmlformats.org/drawingml/2006/table">
            <a:tbl>
              <a:tblPr/>
              <a:tblGrid>
                <a:gridCol w="1150937"/>
                <a:gridCol w="7129463"/>
              </a:tblGrid>
              <a:tr h="62865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charset="0"/>
                        </a:rPr>
                        <a:t>CP2.1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fr-FR" sz="18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Analyser le fonctionnement et l’organisation d’un système.</a:t>
                      </a:r>
                      <a:endParaRPr kumimoji="0" lang="fr-FR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3023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charset="0"/>
                        </a:rPr>
                        <a:t>CP2.2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fr-FR" sz="18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Analyser les solutions mécaniques réalisant les fonctions opératives.</a:t>
                      </a:r>
                      <a:endParaRPr kumimoji="0" lang="fr-FR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79" name="Text Box 43"/>
          <p:cNvSpPr txBox="1">
            <a:spLocks noChangeArrowheads="1"/>
          </p:cNvSpPr>
          <p:nvPr/>
        </p:nvSpPr>
        <p:spPr bwMode="auto">
          <a:xfrm>
            <a:off x="146050" y="2101007"/>
            <a:ext cx="2773363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/>
            <a:r>
              <a:rPr lang="fr-FR" sz="1600" i="1" u="sng" dirty="0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Cette partie à pour objectif :</a:t>
            </a:r>
          </a:p>
        </p:txBody>
      </p:sp>
      <p:grpSp>
        <p:nvGrpSpPr>
          <p:cNvPr id="14408" name="Group 72"/>
          <p:cNvGrpSpPr>
            <a:grpSpLocks/>
          </p:cNvGrpSpPr>
          <p:nvPr/>
        </p:nvGrpSpPr>
        <p:grpSpPr bwMode="auto">
          <a:xfrm>
            <a:off x="215900" y="2499521"/>
            <a:ext cx="7958138" cy="1709738"/>
            <a:chOff x="498" y="2291"/>
            <a:chExt cx="5013" cy="1077"/>
          </a:xfrm>
        </p:grpSpPr>
        <p:sp>
          <p:nvSpPr>
            <p:cNvPr id="14338" name="Text Box 2"/>
            <p:cNvSpPr txBox="1">
              <a:spLocks noChangeArrowheads="1"/>
            </p:cNvSpPr>
            <p:nvPr/>
          </p:nvSpPr>
          <p:spPr bwMode="auto">
            <a:xfrm>
              <a:off x="793" y="2291"/>
              <a:ext cx="4718" cy="209"/>
            </a:xfrm>
            <a:prstGeom prst="rect">
              <a:avLst/>
            </a:prstGeom>
            <a:solidFill>
              <a:srgbClr val="FFFF66"/>
            </a:solidFill>
            <a:ln w="12700" algn="in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35560" tIns="35560" rIns="35560" bIns="35560"/>
            <a:lstStyle/>
            <a:p>
              <a:pPr algn="just"/>
              <a:r>
                <a:rPr lang="fr-FR" sz="1400">
                  <a:solidFill>
                    <a:srgbClr val="800000"/>
                  </a:solidFill>
                  <a:latin typeface="Arial Black" pitchFamily="34" charset="0"/>
                </a:rPr>
                <a:t>L’identification des composants de l’ensemble « élévation électrique »</a:t>
              </a:r>
              <a:endParaRPr lang="fr-FR" sz="1400">
                <a:latin typeface="Arial" charset="0"/>
              </a:endParaRPr>
            </a:p>
          </p:txBody>
        </p:sp>
        <p:sp>
          <p:nvSpPr>
            <p:cNvPr id="14339" name="Text Box 3"/>
            <p:cNvSpPr txBox="1">
              <a:spLocks noChangeArrowheads="1"/>
            </p:cNvSpPr>
            <p:nvPr/>
          </p:nvSpPr>
          <p:spPr bwMode="auto">
            <a:xfrm>
              <a:off x="793" y="2500"/>
              <a:ext cx="4356" cy="465"/>
            </a:xfrm>
            <a:prstGeom prst="rect">
              <a:avLst/>
            </a:prstGeom>
            <a:solidFill>
              <a:srgbClr val="FFFF99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fr-FR" sz="1400" b="1" u="sng" dirty="0">
                  <a:latin typeface="Arial" charset="0"/>
                </a:rPr>
                <a:t>Compétences évaluées  </a:t>
              </a:r>
              <a:r>
                <a:rPr lang="fr-FR" sz="1400" b="1" i="1" dirty="0">
                  <a:solidFill>
                    <a:schemeClr val="accent2"/>
                  </a:solidFill>
                  <a:latin typeface="Arial" charset="0"/>
                </a:rPr>
                <a:t>CP </a:t>
              </a:r>
              <a:r>
                <a:rPr lang="fr-FR" sz="1400" b="1" i="1" dirty="0" smtClean="0">
                  <a:solidFill>
                    <a:schemeClr val="accent2"/>
                  </a:solidFill>
                  <a:latin typeface="Arial" charset="0"/>
                </a:rPr>
                <a:t>2.1</a:t>
              </a:r>
              <a:endParaRPr lang="fr-FR" sz="1400" dirty="0">
                <a:latin typeface="Arial" charset="0"/>
              </a:endParaRPr>
            </a:p>
            <a:p>
              <a:r>
                <a:rPr lang="fr-FR" sz="1400" dirty="0">
                  <a:latin typeface="Arial" charset="0"/>
                </a:rPr>
                <a:t> </a:t>
              </a:r>
              <a:r>
                <a:rPr lang="fr-FR" sz="1400" i="1" dirty="0" smtClean="0">
                  <a:solidFill>
                    <a:schemeClr val="accent2"/>
                  </a:solidFill>
                  <a:latin typeface="Arial" charset="0"/>
                </a:rPr>
                <a:t>A1</a:t>
              </a:r>
              <a:r>
                <a:rPr lang="fr-FR" sz="1400" dirty="0" smtClean="0">
                  <a:latin typeface="Arial" charset="0"/>
                </a:rPr>
                <a:t> Pour un système, sous ensemble ou produit : identifier les solutions constructives associées aux fonctions techniques..</a:t>
              </a:r>
              <a:endParaRPr lang="fr-FR" sz="1400" dirty="0">
                <a:latin typeface="Arial" charset="0"/>
              </a:endParaRPr>
            </a:p>
          </p:txBody>
        </p:sp>
        <p:sp>
          <p:nvSpPr>
            <p:cNvPr id="14340" name="Text Box 4"/>
            <p:cNvSpPr txBox="1">
              <a:spLocks noChangeArrowheads="1"/>
            </p:cNvSpPr>
            <p:nvPr/>
          </p:nvSpPr>
          <p:spPr bwMode="auto">
            <a:xfrm>
              <a:off x="793" y="2965"/>
              <a:ext cx="4040" cy="40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fr-FR" sz="1200" b="1" i="1" u="sng" dirty="0">
                  <a:latin typeface="Arial" charset="0"/>
                </a:rPr>
                <a:t>Travail demandé</a:t>
              </a:r>
              <a:r>
                <a:rPr lang="fr-FR" sz="1200" b="1" i="1" dirty="0">
                  <a:latin typeface="Arial" charset="0"/>
                </a:rPr>
                <a:t> :</a:t>
              </a:r>
            </a:p>
            <a:p>
              <a:pPr algn="just">
                <a:buFontTx/>
                <a:buChar char="•"/>
              </a:pPr>
              <a:r>
                <a:rPr lang="fr-FR" sz="1200" i="1" dirty="0">
                  <a:latin typeface="Arial" charset="0"/>
                </a:rPr>
                <a:t> Identifier les </a:t>
              </a:r>
              <a:r>
                <a:rPr lang="fr-FR" sz="1200" b="1" i="1" dirty="0">
                  <a:latin typeface="Arial" charset="0"/>
                </a:rPr>
                <a:t>sous-ensembles du système</a:t>
              </a:r>
              <a:r>
                <a:rPr lang="fr-FR" sz="1200" i="1" dirty="0">
                  <a:latin typeface="Arial" charset="0"/>
                </a:rPr>
                <a:t> et rechercher l’identification du moto réducteur dans la documentation constructeur (informatisée).</a:t>
              </a:r>
            </a:p>
          </p:txBody>
        </p:sp>
        <p:sp>
          <p:nvSpPr>
            <p:cNvPr id="14402" name="AutoShape 66"/>
            <p:cNvSpPr>
              <a:spLocks noChangeArrowheads="1"/>
            </p:cNvSpPr>
            <p:nvPr/>
          </p:nvSpPr>
          <p:spPr bwMode="auto">
            <a:xfrm>
              <a:off x="498" y="2328"/>
              <a:ext cx="295" cy="124"/>
            </a:xfrm>
            <a:prstGeom prst="rightArrow">
              <a:avLst>
                <a:gd name="adj1" fmla="val 50000"/>
                <a:gd name="adj2" fmla="val 59476"/>
              </a:avLst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</p:grpSp>
      <p:grpSp>
        <p:nvGrpSpPr>
          <p:cNvPr id="14406" name="Group 70"/>
          <p:cNvGrpSpPr>
            <a:grpSpLocks/>
          </p:cNvGrpSpPr>
          <p:nvPr/>
        </p:nvGrpSpPr>
        <p:grpSpPr bwMode="auto">
          <a:xfrm>
            <a:off x="215900" y="4209259"/>
            <a:ext cx="7383463" cy="1960561"/>
            <a:chOff x="498" y="3419"/>
            <a:chExt cx="4651" cy="1235"/>
          </a:xfrm>
        </p:grpSpPr>
        <p:grpSp>
          <p:nvGrpSpPr>
            <p:cNvPr id="14404" name="Group 68"/>
            <p:cNvGrpSpPr>
              <a:grpSpLocks/>
            </p:cNvGrpSpPr>
            <p:nvPr/>
          </p:nvGrpSpPr>
          <p:grpSpPr bwMode="auto">
            <a:xfrm>
              <a:off x="498" y="3419"/>
              <a:ext cx="2632" cy="227"/>
              <a:chOff x="498" y="3019"/>
              <a:chExt cx="2632" cy="227"/>
            </a:xfrm>
          </p:grpSpPr>
          <p:sp>
            <p:nvSpPr>
              <p:cNvPr id="14401" name="Text Box 3"/>
              <p:cNvSpPr txBox="1">
                <a:spLocks noChangeArrowheads="1"/>
              </p:cNvSpPr>
              <p:nvPr/>
            </p:nvSpPr>
            <p:spPr bwMode="auto">
              <a:xfrm>
                <a:off x="793" y="3019"/>
                <a:ext cx="2337" cy="227"/>
              </a:xfrm>
              <a:prstGeom prst="rect">
                <a:avLst/>
              </a:prstGeom>
              <a:solidFill>
                <a:srgbClr val="FFFF66"/>
              </a:solidFill>
              <a:ln w="12700" algn="in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lIns="35560" tIns="35560" rIns="35560" bIns="35560"/>
              <a:lstStyle/>
              <a:p>
                <a:r>
                  <a:rPr lang="fr-FR" sz="1400">
                    <a:solidFill>
                      <a:srgbClr val="800000"/>
                    </a:solidFill>
                    <a:latin typeface="Arial Black" pitchFamily="34" charset="0"/>
                  </a:rPr>
                  <a:t>L’ étude cinématique de l’empileur</a:t>
                </a:r>
              </a:p>
            </p:txBody>
          </p:sp>
          <p:sp>
            <p:nvSpPr>
              <p:cNvPr id="14403" name="AutoShape 67"/>
              <p:cNvSpPr>
                <a:spLocks noChangeArrowheads="1"/>
              </p:cNvSpPr>
              <p:nvPr/>
            </p:nvSpPr>
            <p:spPr bwMode="auto">
              <a:xfrm>
                <a:off x="498" y="3056"/>
                <a:ext cx="295" cy="124"/>
              </a:xfrm>
              <a:prstGeom prst="rightArrow">
                <a:avLst>
                  <a:gd name="adj1" fmla="val 50000"/>
                  <a:gd name="adj2" fmla="val 59476"/>
                </a:avLst>
              </a:prstGeom>
              <a:solidFill>
                <a:srgbClr val="FFFF9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fr-FR"/>
              </a:p>
            </p:txBody>
          </p:sp>
        </p:grpSp>
        <p:sp>
          <p:nvSpPr>
            <p:cNvPr id="14405" name="Text Box 2"/>
            <p:cNvSpPr txBox="1">
              <a:spLocks noChangeArrowheads="1"/>
            </p:cNvSpPr>
            <p:nvPr/>
          </p:nvSpPr>
          <p:spPr bwMode="auto">
            <a:xfrm>
              <a:off x="793" y="3646"/>
              <a:ext cx="4356" cy="1008"/>
            </a:xfrm>
            <a:prstGeom prst="rect">
              <a:avLst/>
            </a:prstGeom>
            <a:solidFill>
              <a:srgbClr val="FFFF99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fr-FR" sz="1400" b="1" i="1" u="sng" dirty="0">
                  <a:latin typeface="Arial" charset="0"/>
                </a:rPr>
                <a:t>Compétences évaluées</a:t>
              </a:r>
              <a:r>
                <a:rPr lang="fr-FR" sz="1400" b="1" i="1" dirty="0">
                  <a:latin typeface="Arial" charset="0"/>
                </a:rPr>
                <a:t>  </a:t>
              </a:r>
              <a:r>
                <a:rPr lang="fr-FR" sz="1400" b="1" i="1" dirty="0">
                  <a:solidFill>
                    <a:schemeClr val="accent2"/>
                  </a:solidFill>
                  <a:latin typeface="Arial" charset="0"/>
                </a:rPr>
                <a:t>CP </a:t>
              </a:r>
              <a:r>
                <a:rPr lang="fr-FR" sz="1400" b="1" i="1" dirty="0" smtClean="0">
                  <a:solidFill>
                    <a:schemeClr val="accent2"/>
                  </a:solidFill>
                  <a:latin typeface="Arial" charset="0"/>
                </a:rPr>
                <a:t>2.2</a:t>
              </a:r>
              <a:endParaRPr lang="fr-FR" sz="1400" b="1" i="1" dirty="0">
                <a:latin typeface="Arial" charset="0"/>
              </a:endParaRPr>
            </a:p>
            <a:p>
              <a:pPr>
                <a:buFontTx/>
                <a:buChar char="•"/>
              </a:pPr>
              <a:r>
                <a:rPr lang="fr-FR" sz="1400" dirty="0">
                  <a:latin typeface="Arial" charset="0"/>
                </a:rPr>
                <a:t> </a:t>
              </a:r>
              <a:r>
                <a:rPr lang="fr-FR" sz="1400" i="1" dirty="0" smtClean="0">
                  <a:solidFill>
                    <a:schemeClr val="accent2"/>
                  </a:solidFill>
                  <a:latin typeface="Arial" charset="0"/>
                </a:rPr>
                <a:t>A5</a:t>
              </a:r>
              <a:r>
                <a:rPr lang="fr-FR" sz="1400" dirty="0" smtClean="0">
                  <a:latin typeface="Arial" charset="0"/>
                </a:rPr>
                <a:t> Repérer les pièces constituant des sous ensembles cinématiquement équivalents..</a:t>
              </a:r>
              <a:endParaRPr lang="fr-FR" sz="1400" dirty="0">
                <a:latin typeface="Arial" charset="0"/>
              </a:endParaRPr>
            </a:p>
            <a:p>
              <a:pPr>
                <a:buFontTx/>
                <a:buChar char="•"/>
              </a:pPr>
              <a:r>
                <a:rPr lang="fr-FR" sz="1400" dirty="0">
                  <a:latin typeface="Arial" charset="0"/>
                </a:rPr>
                <a:t> </a:t>
              </a:r>
              <a:r>
                <a:rPr lang="fr-FR" sz="1400" i="1" dirty="0" smtClean="0">
                  <a:solidFill>
                    <a:schemeClr val="accent2"/>
                  </a:solidFill>
                  <a:latin typeface="Arial" charset="0"/>
                </a:rPr>
                <a:t>A6</a:t>
              </a:r>
              <a:r>
                <a:rPr lang="fr-FR" sz="1400" dirty="0" smtClean="0">
                  <a:latin typeface="Arial" charset="0"/>
                </a:rPr>
                <a:t> Définir les liaisons entre sous ensembles dans une configuration et pour une fonction donnée..</a:t>
              </a:r>
            </a:p>
            <a:p>
              <a:pPr>
                <a:buFontTx/>
                <a:buChar char="•"/>
              </a:pPr>
              <a:r>
                <a:rPr lang="fr-FR" sz="1400" dirty="0">
                  <a:latin typeface="Arial" charset="0"/>
                </a:rPr>
                <a:t> </a:t>
              </a:r>
              <a:r>
                <a:rPr lang="fr-FR" sz="1400" dirty="0" smtClean="0">
                  <a:solidFill>
                    <a:srgbClr val="0000CC"/>
                  </a:solidFill>
                  <a:latin typeface="Arial" charset="0"/>
                </a:rPr>
                <a:t>ECC1</a:t>
              </a:r>
              <a:r>
                <a:rPr lang="fr-FR" sz="1400" dirty="0" smtClean="0">
                  <a:latin typeface="Arial" charset="0"/>
                </a:rPr>
                <a:t>  Identifier le mouvement d'un solide en rotation, translation dans un repère imposé.</a:t>
              </a:r>
              <a:endParaRPr lang="fr-FR" sz="1400" dirty="0">
                <a:latin typeface="Arial" charset="0"/>
              </a:endParaRPr>
            </a:p>
          </p:txBody>
        </p:sp>
      </p:grpSp>
      <p:sp>
        <p:nvSpPr>
          <p:cNvPr id="14407" name="Text Box 4"/>
          <p:cNvSpPr txBox="1">
            <a:spLocks noChangeArrowheads="1"/>
          </p:cNvSpPr>
          <p:nvPr/>
        </p:nvSpPr>
        <p:spPr bwMode="auto">
          <a:xfrm>
            <a:off x="503238" y="6218237"/>
            <a:ext cx="8640762" cy="639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sz="1200" b="1" i="1" u="sng" dirty="0">
                <a:latin typeface="Arial" charset="0"/>
              </a:rPr>
              <a:t>Travail demandé</a:t>
            </a:r>
            <a:r>
              <a:rPr lang="fr-FR" sz="1200" b="1" i="1" dirty="0">
                <a:latin typeface="Arial" charset="0"/>
              </a:rPr>
              <a:t> :</a:t>
            </a:r>
          </a:p>
          <a:p>
            <a:pPr>
              <a:buFontTx/>
              <a:buChar char="•"/>
            </a:pPr>
            <a:r>
              <a:rPr lang="fr-FR" sz="1200" i="1" dirty="0">
                <a:latin typeface="Arial" charset="0"/>
              </a:rPr>
              <a:t> Identifier les </a:t>
            </a:r>
            <a:r>
              <a:rPr lang="fr-FR" sz="1200" b="1" i="1" dirty="0">
                <a:latin typeface="Arial" charset="0"/>
              </a:rPr>
              <a:t>ensembles cinématiquement équivalents</a:t>
            </a:r>
            <a:r>
              <a:rPr lang="fr-FR" sz="1200" i="1" dirty="0">
                <a:latin typeface="Arial" charset="0"/>
              </a:rPr>
              <a:t> puis reconnaître les liaisons sur le schéma cinématique spatial.</a:t>
            </a:r>
          </a:p>
          <a:p>
            <a:pPr>
              <a:buFontTx/>
              <a:buChar char="•"/>
            </a:pPr>
            <a:r>
              <a:rPr lang="fr-FR" sz="1200" i="1" dirty="0">
                <a:latin typeface="Arial" charset="0"/>
              </a:rPr>
              <a:t> Déterminer les </a:t>
            </a:r>
            <a:r>
              <a:rPr lang="fr-FR" sz="1200" b="1" i="1" dirty="0">
                <a:latin typeface="Arial" charset="0"/>
              </a:rPr>
              <a:t>mouvements</a:t>
            </a:r>
            <a:r>
              <a:rPr lang="fr-FR" sz="1200" i="1" dirty="0">
                <a:latin typeface="Arial" charset="0"/>
              </a:rPr>
              <a:t> entre ces ensembles.</a:t>
            </a:r>
          </a:p>
        </p:txBody>
      </p:sp>
      <p:sp>
        <p:nvSpPr>
          <p:cNvPr id="14409" name="Text Box 73"/>
          <p:cNvSpPr txBox="1">
            <a:spLocks noChangeArrowheads="1"/>
          </p:cNvSpPr>
          <p:nvPr/>
        </p:nvSpPr>
        <p:spPr bwMode="auto">
          <a:xfrm>
            <a:off x="-1588" y="404813"/>
            <a:ext cx="792163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 sz="4400" b="1">
                <a:sym typeface="Wingdings" pitchFamily="2" charset="2"/>
              </a:rPr>
              <a:t></a:t>
            </a:r>
          </a:p>
        </p:txBody>
      </p:sp>
      <p:graphicFrame>
        <p:nvGraphicFramePr>
          <p:cNvPr id="16" name="Tableau 15"/>
          <p:cNvGraphicFramePr>
            <a:graphicFrameLocks noGrp="1"/>
          </p:cNvGraphicFramePr>
          <p:nvPr/>
        </p:nvGraphicFramePr>
        <p:xfrm>
          <a:off x="790575" y="295593"/>
          <a:ext cx="8208913" cy="1742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42009"/>
                <a:gridCol w="1287544"/>
                <a:gridCol w="1974235"/>
                <a:gridCol w="1630890"/>
                <a:gridCol w="1201709"/>
                <a:gridCol w="772526"/>
              </a:tblGrid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fr-FR" sz="1400" dirty="0" smtClean="0">
                          <a:solidFill>
                            <a:srgbClr val="FF0000"/>
                          </a:solidFill>
                        </a:rPr>
                        <a:t>S’approprier le fonctionnement du mécanisme</a:t>
                      </a:r>
                      <a:endParaRPr lang="fr-FR" sz="14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1400" dirty="0" smtClean="0"/>
                        <a:t>Poser les paliers</a:t>
                      </a:r>
                      <a:endParaRPr lang="fr-F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1400" dirty="0" smtClean="0"/>
                        <a:t>Poser et immobiliser l’arbre de transmission « équipé  »</a:t>
                      </a:r>
                      <a:endParaRPr lang="fr-F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1400" dirty="0" smtClean="0"/>
                        <a:t>Poser et immobiliser le moto </a:t>
                      </a:r>
                      <a:r>
                        <a:rPr lang="fr-FR" sz="1400" dirty="0" err="1" smtClean="0"/>
                        <a:t>réd</a:t>
                      </a:r>
                      <a:r>
                        <a:rPr lang="fr-FR" sz="1400" dirty="0" smtClean="0"/>
                        <a:t>. sur l’arbre de transmission</a:t>
                      </a:r>
                      <a:endParaRPr lang="fr-F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1400" dirty="0" smtClean="0"/>
                        <a:t>Régler la position du moto </a:t>
                      </a:r>
                      <a:r>
                        <a:rPr lang="fr-FR" sz="1400" dirty="0" err="1" smtClean="0"/>
                        <a:t>réd</a:t>
                      </a:r>
                      <a:r>
                        <a:rPr lang="fr-FR" sz="1400" dirty="0" smtClean="0"/>
                        <a:t>. et l’immobiliser par rapport au bâti</a:t>
                      </a:r>
                      <a:endParaRPr lang="fr-F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1400" dirty="0" smtClean="0"/>
                        <a:t>Régler la position des pignons.</a:t>
                      </a:r>
                      <a:endParaRPr lang="fr-FR" sz="1400" dirty="0"/>
                    </a:p>
                  </a:txBody>
                  <a:tcPr/>
                </a:tc>
              </a:tr>
              <a:tr h="370840">
                <a:tc gridSpan="6">
                  <a:txBody>
                    <a:bodyPr/>
                    <a:lstStyle/>
                    <a:p>
                      <a:pPr algn="ctr"/>
                      <a:r>
                        <a:rPr lang="fr-FR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A1-T2: Préparer son intervention son dépannage.</a:t>
                      </a:r>
                      <a:endParaRPr lang="fr-FR" sz="10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/>
                      <a:endParaRPr lang="fr-FR" sz="10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/>
                      <a:endParaRPr lang="fr-FR" sz="10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/>
                      <a:endParaRPr lang="fr-FR" sz="10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/>
                      <a:endParaRPr lang="fr-FR" sz="10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/>
                      <a:endParaRPr lang="fr-FR" sz="1000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15" name="Text Box 3"/>
          <p:cNvSpPr txBox="1">
            <a:spLocks noChangeArrowheads="1"/>
          </p:cNvSpPr>
          <p:nvPr/>
        </p:nvSpPr>
        <p:spPr bwMode="auto">
          <a:xfrm>
            <a:off x="315913" y="3244850"/>
            <a:ext cx="4687887" cy="1169551"/>
          </a:xfrm>
          <a:prstGeom prst="rect">
            <a:avLst/>
          </a:prstGeom>
          <a:solidFill>
            <a:srgbClr val="FFFF99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sz="1400" b="1" u="sng" dirty="0">
                <a:latin typeface="Arial" charset="0"/>
              </a:rPr>
              <a:t>Compétences évaluées </a:t>
            </a:r>
            <a:r>
              <a:rPr lang="fr-FR" sz="1400" b="1" i="1" dirty="0">
                <a:solidFill>
                  <a:schemeClr val="accent2"/>
                </a:solidFill>
                <a:latin typeface="Arial" charset="0"/>
              </a:rPr>
              <a:t>CP </a:t>
            </a:r>
            <a:r>
              <a:rPr lang="fr-FR" sz="1400" b="1" i="1" dirty="0" smtClean="0">
                <a:solidFill>
                  <a:schemeClr val="accent2"/>
                </a:solidFill>
                <a:latin typeface="Arial" charset="0"/>
              </a:rPr>
              <a:t>2.2.</a:t>
            </a:r>
            <a:endParaRPr lang="fr-FR" sz="1400" b="1" dirty="0">
              <a:latin typeface="Arial" charset="0"/>
            </a:endParaRPr>
          </a:p>
          <a:p>
            <a:r>
              <a:rPr lang="fr-FR" sz="1400" dirty="0">
                <a:latin typeface="Arial" charset="0"/>
              </a:rPr>
              <a:t> </a:t>
            </a:r>
            <a:r>
              <a:rPr lang="fr-FR" sz="1400" i="1" dirty="0" smtClean="0">
                <a:solidFill>
                  <a:schemeClr val="accent2"/>
                </a:solidFill>
                <a:latin typeface="Arial" charset="0"/>
              </a:rPr>
              <a:t>L1 </a:t>
            </a:r>
            <a:r>
              <a:rPr lang="fr-FR" sz="1400" dirty="0">
                <a:latin typeface="Arial" charset="0"/>
              </a:rPr>
              <a:t>Identifier les formes géométriques d’une pièce. </a:t>
            </a:r>
          </a:p>
          <a:p>
            <a:r>
              <a:rPr lang="fr-FR" sz="1400" i="1" dirty="0" smtClean="0">
                <a:solidFill>
                  <a:srgbClr val="0070C0"/>
                </a:solidFill>
                <a:latin typeface="Arial" charset="0"/>
              </a:rPr>
              <a:t>L7</a:t>
            </a:r>
            <a:r>
              <a:rPr lang="fr-FR" sz="1400" dirty="0" smtClean="0">
                <a:latin typeface="Arial" charset="0"/>
              </a:rPr>
              <a:t> Décoder </a:t>
            </a:r>
            <a:r>
              <a:rPr lang="fr-FR" sz="1400" dirty="0">
                <a:latin typeface="Arial" charset="0"/>
              </a:rPr>
              <a:t>les cotes et les spécifications géométriques.</a:t>
            </a:r>
          </a:p>
          <a:p>
            <a:r>
              <a:rPr lang="fr-FR" sz="1400" i="1" dirty="0" smtClean="0">
                <a:solidFill>
                  <a:schemeClr val="accent2"/>
                </a:solidFill>
                <a:latin typeface="Arial" charset="0"/>
              </a:rPr>
              <a:t>L13 </a:t>
            </a:r>
            <a:r>
              <a:rPr lang="fr-FR" sz="1400" i="1" dirty="0" smtClean="0">
                <a:latin typeface="Arial" charset="0"/>
              </a:rPr>
              <a:t>Décrire une solution constructive à partir d'une mise en plan.</a:t>
            </a:r>
            <a:endParaRPr lang="fr-FR" sz="1400" dirty="0">
              <a:latin typeface="Arial" charset="0"/>
            </a:endParaRPr>
          </a:p>
        </p:txBody>
      </p:sp>
      <p:sp>
        <p:nvSpPr>
          <p:cNvPr id="15416" name="Text Box 4"/>
          <p:cNvSpPr txBox="1">
            <a:spLocks noChangeArrowheads="1"/>
          </p:cNvSpPr>
          <p:nvPr/>
        </p:nvSpPr>
        <p:spPr bwMode="auto">
          <a:xfrm>
            <a:off x="315913" y="4616450"/>
            <a:ext cx="4535487" cy="639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sz="1200" b="1" i="1" u="sng" dirty="0">
                <a:latin typeface="Arial" charset="0"/>
              </a:rPr>
              <a:t>Travail demandé</a:t>
            </a:r>
            <a:r>
              <a:rPr lang="fr-FR" sz="1200" b="1" i="1" dirty="0">
                <a:latin typeface="Arial" charset="0"/>
              </a:rPr>
              <a:t> : </a:t>
            </a:r>
          </a:p>
          <a:p>
            <a:r>
              <a:rPr lang="fr-FR" sz="1200" i="1" dirty="0">
                <a:latin typeface="Arial" charset="0"/>
              </a:rPr>
              <a:t> Identifier les pièces participant au montage des paliers ; identifier la liaison cinématique et choisir l’outillage nécessaire.</a:t>
            </a:r>
          </a:p>
        </p:txBody>
      </p:sp>
      <p:pic>
        <p:nvPicPr>
          <p:cNvPr id="15424" name="Picture 6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40325" y="3459163"/>
            <a:ext cx="3857625" cy="253523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</p:pic>
      <p:sp>
        <p:nvSpPr>
          <p:cNvPr id="15425" name="Text Box 65"/>
          <p:cNvSpPr txBox="1">
            <a:spLocks noChangeArrowheads="1"/>
          </p:cNvSpPr>
          <p:nvPr/>
        </p:nvSpPr>
        <p:spPr bwMode="auto">
          <a:xfrm>
            <a:off x="-1588" y="404813"/>
            <a:ext cx="792163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 sz="4400" b="1">
                <a:sym typeface="Wingdings" pitchFamily="2" charset="2"/>
              </a:rPr>
              <a:t></a:t>
            </a:r>
          </a:p>
        </p:txBody>
      </p:sp>
      <p:graphicFrame>
        <p:nvGraphicFramePr>
          <p:cNvPr id="7" name="Tableau 6"/>
          <p:cNvGraphicFramePr>
            <a:graphicFrameLocks noGrp="1"/>
          </p:cNvGraphicFramePr>
          <p:nvPr/>
        </p:nvGraphicFramePr>
        <p:xfrm>
          <a:off x="790575" y="295593"/>
          <a:ext cx="8208913" cy="1742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42009"/>
                <a:gridCol w="1287544"/>
                <a:gridCol w="1974235"/>
                <a:gridCol w="1630890"/>
                <a:gridCol w="1201709"/>
                <a:gridCol w="772526"/>
              </a:tblGrid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fr-FR" sz="1400" dirty="0" smtClean="0">
                          <a:solidFill>
                            <a:schemeClr val="bg1"/>
                          </a:solidFill>
                        </a:rPr>
                        <a:t>S’approprier le fonctionnement du mécanisme</a:t>
                      </a:r>
                      <a:endParaRPr lang="fr-FR" sz="14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1400" dirty="0" smtClean="0">
                          <a:solidFill>
                            <a:srgbClr val="FF0000"/>
                          </a:solidFill>
                        </a:rPr>
                        <a:t>Poser les paliers</a:t>
                      </a:r>
                      <a:endParaRPr lang="fr-FR" sz="14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1400" dirty="0" smtClean="0"/>
                        <a:t>Poser et immobiliser l’arbre de transmission « équipé  »</a:t>
                      </a:r>
                      <a:endParaRPr lang="fr-F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1400" dirty="0" smtClean="0"/>
                        <a:t>Poser et immobiliser le moto </a:t>
                      </a:r>
                      <a:r>
                        <a:rPr lang="fr-FR" sz="1400" dirty="0" err="1" smtClean="0"/>
                        <a:t>réd</a:t>
                      </a:r>
                      <a:r>
                        <a:rPr lang="fr-FR" sz="1400" dirty="0" smtClean="0"/>
                        <a:t>. sur l’arbre de transmission</a:t>
                      </a:r>
                      <a:endParaRPr lang="fr-F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1400" dirty="0" smtClean="0"/>
                        <a:t>Régler la position du moto </a:t>
                      </a:r>
                      <a:r>
                        <a:rPr lang="fr-FR" sz="1400" dirty="0" err="1" smtClean="0"/>
                        <a:t>réd</a:t>
                      </a:r>
                      <a:r>
                        <a:rPr lang="fr-FR" sz="1400" dirty="0" smtClean="0"/>
                        <a:t>. et l’immobiliser par rapport au bâti</a:t>
                      </a:r>
                      <a:endParaRPr lang="fr-F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1400" dirty="0" smtClean="0"/>
                        <a:t>Régler la position des pignons.</a:t>
                      </a:r>
                      <a:endParaRPr lang="fr-FR" sz="1400" dirty="0"/>
                    </a:p>
                  </a:txBody>
                  <a:tcPr/>
                </a:tc>
              </a:tr>
              <a:tr h="370840">
                <a:tc gridSpan="6">
                  <a:txBody>
                    <a:bodyPr/>
                    <a:lstStyle/>
                    <a:p>
                      <a:pPr algn="ctr"/>
                      <a:r>
                        <a:rPr lang="fr-FR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A1-T2: Préparer son intervention son dépannage.</a:t>
                      </a:r>
                      <a:endParaRPr lang="fr-FR" sz="10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/>
                      <a:endParaRPr lang="fr-FR" sz="10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/>
                      <a:endParaRPr lang="fr-FR" sz="10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/>
                      <a:endParaRPr lang="fr-FR" sz="10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/>
                      <a:endParaRPr lang="fr-FR" sz="10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/>
                      <a:endParaRPr lang="fr-FR" sz="1000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6" name="Text Box 4"/>
          <p:cNvSpPr txBox="1">
            <a:spLocks noChangeArrowheads="1"/>
          </p:cNvSpPr>
          <p:nvPr/>
        </p:nvSpPr>
        <p:spPr bwMode="auto">
          <a:xfrm>
            <a:off x="-1588" y="404813"/>
            <a:ext cx="792163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 sz="4400" b="1">
                <a:sym typeface="Wingdings" pitchFamily="2" charset="2"/>
              </a:rPr>
              <a:t></a:t>
            </a:r>
          </a:p>
        </p:txBody>
      </p:sp>
      <p:sp>
        <p:nvSpPr>
          <p:cNvPr id="131088" name="Text Box 6"/>
          <p:cNvSpPr txBox="1">
            <a:spLocks noChangeArrowheads="1"/>
          </p:cNvSpPr>
          <p:nvPr/>
        </p:nvSpPr>
        <p:spPr bwMode="auto">
          <a:xfrm>
            <a:off x="315913" y="3357563"/>
            <a:ext cx="4832350" cy="1169551"/>
          </a:xfrm>
          <a:prstGeom prst="rect">
            <a:avLst/>
          </a:prstGeom>
          <a:solidFill>
            <a:srgbClr val="FFFF99"/>
          </a:solidFill>
          <a:ln w="12700" algn="ctr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sz="1400" b="1" u="sng" dirty="0">
                <a:latin typeface="Arial" charset="0"/>
              </a:rPr>
              <a:t>Compétences évaluées </a:t>
            </a:r>
            <a:r>
              <a:rPr lang="fr-FR" sz="1400" b="1" i="1" dirty="0">
                <a:solidFill>
                  <a:schemeClr val="accent2"/>
                </a:solidFill>
                <a:latin typeface="Arial" charset="0"/>
              </a:rPr>
              <a:t>CP </a:t>
            </a:r>
            <a:r>
              <a:rPr lang="fr-FR" sz="1400" b="1" i="1" dirty="0" smtClean="0">
                <a:solidFill>
                  <a:schemeClr val="accent2"/>
                </a:solidFill>
                <a:latin typeface="Arial" charset="0"/>
              </a:rPr>
              <a:t>2.2</a:t>
            </a:r>
            <a:endParaRPr lang="fr-FR" sz="1400" b="1" dirty="0">
              <a:latin typeface="Arial" charset="0"/>
            </a:endParaRPr>
          </a:p>
          <a:p>
            <a:r>
              <a:rPr lang="fr-FR" sz="1400" dirty="0" smtClean="0">
                <a:latin typeface="Arial" charset="0"/>
              </a:rPr>
              <a:t> </a:t>
            </a:r>
            <a:r>
              <a:rPr lang="fr-FR" sz="1400" i="1" dirty="0" smtClean="0">
                <a:solidFill>
                  <a:schemeClr val="accent2"/>
                </a:solidFill>
                <a:latin typeface="Arial" charset="0"/>
              </a:rPr>
              <a:t>L1 </a:t>
            </a:r>
            <a:r>
              <a:rPr lang="fr-FR" sz="1400" dirty="0" smtClean="0">
                <a:latin typeface="Arial" charset="0"/>
              </a:rPr>
              <a:t>Identifier les formes géométriques d’une pièce. </a:t>
            </a:r>
          </a:p>
          <a:p>
            <a:r>
              <a:rPr lang="fr-FR" sz="1400" i="1" dirty="0" smtClean="0">
                <a:solidFill>
                  <a:srgbClr val="0070C0"/>
                </a:solidFill>
                <a:latin typeface="Arial" charset="0"/>
              </a:rPr>
              <a:t>L7</a:t>
            </a:r>
            <a:r>
              <a:rPr lang="fr-FR" sz="1400" dirty="0" smtClean="0">
                <a:latin typeface="Arial" charset="0"/>
              </a:rPr>
              <a:t> Décoder les cotes et les spécifications géométriques.</a:t>
            </a:r>
          </a:p>
          <a:p>
            <a:r>
              <a:rPr lang="fr-FR" sz="1400" i="1" dirty="0" smtClean="0">
                <a:solidFill>
                  <a:schemeClr val="accent2"/>
                </a:solidFill>
                <a:latin typeface="Arial" charset="0"/>
              </a:rPr>
              <a:t>L13 </a:t>
            </a:r>
            <a:r>
              <a:rPr lang="fr-FR" sz="1400" i="1" dirty="0" smtClean="0">
                <a:latin typeface="Arial" charset="0"/>
              </a:rPr>
              <a:t>Décrire une solution constructive à partir d'une mise en plan.</a:t>
            </a:r>
            <a:endParaRPr lang="fr-FR" sz="1400" dirty="0">
              <a:latin typeface="Arial" charset="0"/>
            </a:endParaRPr>
          </a:p>
        </p:txBody>
      </p:sp>
      <p:sp>
        <p:nvSpPr>
          <p:cNvPr id="131089" name="Text Box 3"/>
          <p:cNvSpPr txBox="1">
            <a:spLocks noChangeArrowheads="1"/>
          </p:cNvSpPr>
          <p:nvPr/>
        </p:nvSpPr>
        <p:spPr bwMode="auto">
          <a:xfrm>
            <a:off x="315913" y="4912123"/>
            <a:ext cx="5761037" cy="1004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sz="1200" b="1" i="1" u="sng">
                <a:latin typeface="Arial" charset="0"/>
              </a:rPr>
              <a:t>Travail demandé</a:t>
            </a:r>
            <a:r>
              <a:rPr lang="fr-FR" sz="1200" b="1" i="1">
                <a:latin typeface="Arial" charset="0"/>
              </a:rPr>
              <a:t> :</a:t>
            </a:r>
            <a:r>
              <a:rPr lang="fr-FR" sz="1200" i="1">
                <a:latin typeface="Arial" charset="0"/>
              </a:rPr>
              <a:t> </a:t>
            </a:r>
          </a:p>
          <a:p>
            <a:pPr algn="just">
              <a:buFontTx/>
              <a:buChar char="•"/>
            </a:pPr>
            <a:r>
              <a:rPr lang="fr-FR" sz="1200" i="1">
                <a:latin typeface="Arial" charset="0"/>
              </a:rPr>
              <a:t> Ordonner les opérations de montage.</a:t>
            </a:r>
          </a:p>
          <a:p>
            <a:pPr algn="just">
              <a:buFontTx/>
              <a:buChar char="•"/>
            </a:pPr>
            <a:r>
              <a:rPr lang="fr-FR" sz="1200" i="1">
                <a:latin typeface="Arial" charset="0"/>
              </a:rPr>
              <a:t>Vérifier le type de montage (ajustement) entre le pignon et l’arbre de transmission pour </a:t>
            </a:r>
            <a:r>
              <a:rPr lang="fr-FR" sz="1200" b="1" i="1">
                <a:latin typeface="Arial" charset="0"/>
              </a:rPr>
              <a:t>déterminer l’outillage</a:t>
            </a:r>
            <a:r>
              <a:rPr lang="fr-FR" sz="1200" i="1">
                <a:latin typeface="Arial" charset="0"/>
              </a:rPr>
              <a:t> nécessaire lors de l’intervention.</a:t>
            </a:r>
          </a:p>
          <a:p>
            <a:pPr algn="just">
              <a:buFontTx/>
              <a:buChar char="•"/>
            </a:pPr>
            <a:r>
              <a:rPr lang="fr-FR" sz="1200" i="1">
                <a:latin typeface="Arial" charset="0"/>
              </a:rPr>
              <a:t> Identifier la forme des éléments constituant la liaison et leur fonction respective.</a:t>
            </a:r>
          </a:p>
        </p:txBody>
      </p:sp>
      <p:pic>
        <p:nvPicPr>
          <p:cNvPr id="131090" name="Picture 2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557963" y="3357563"/>
            <a:ext cx="1633537" cy="1722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31091" name="Group 8"/>
          <p:cNvGrpSpPr>
            <a:grpSpLocks/>
          </p:cNvGrpSpPr>
          <p:nvPr/>
        </p:nvGrpSpPr>
        <p:grpSpPr bwMode="auto">
          <a:xfrm>
            <a:off x="6191250" y="5080000"/>
            <a:ext cx="2509838" cy="1377950"/>
            <a:chOff x="18054150" y="20920650"/>
            <a:chExt cx="2367000" cy="1521000"/>
          </a:xfrm>
        </p:grpSpPr>
        <p:sp>
          <p:nvSpPr>
            <p:cNvPr id="131092" name="Rectangle 9"/>
            <p:cNvSpPr>
              <a:spLocks noChangeArrowheads="1"/>
            </p:cNvSpPr>
            <p:nvPr/>
          </p:nvSpPr>
          <p:spPr bwMode="auto">
            <a:xfrm>
              <a:off x="18054150" y="20920650"/>
              <a:ext cx="2367000" cy="1521000"/>
            </a:xfrm>
            <a:prstGeom prst="rect">
              <a:avLst/>
            </a:prstGeom>
            <a:solidFill>
              <a:srgbClr val="FFFFFF"/>
            </a:solidFill>
            <a:ln w="12700" algn="in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36576" tIns="36576" rIns="36576" bIns="36576"/>
            <a:lstStyle/>
            <a:p>
              <a:endParaRPr lang="fr-FR"/>
            </a:p>
          </p:txBody>
        </p:sp>
        <p:sp>
          <p:nvSpPr>
            <p:cNvPr id="131093" name="Line 10"/>
            <p:cNvSpPr>
              <a:spLocks noChangeShapeType="1"/>
            </p:cNvSpPr>
            <p:nvPr/>
          </p:nvSpPr>
          <p:spPr bwMode="auto">
            <a:xfrm>
              <a:off x="18115650" y="21703650"/>
              <a:ext cx="2211000" cy="0"/>
            </a:xfrm>
            <a:prstGeom prst="line">
              <a:avLst/>
            </a:prstGeom>
            <a:noFill/>
            <a:ln w="25400" algn="ctr">
              <a:solidFill>
                <a:srgbClr val="000000"/>
              </a:solidFill>
              <a:round/>
              <a:headEnd/>
              <a:tailEnd/>
            </a:ln>
          </p:spPr>
          <p:txBody>
            <a:bodyPr lIns="36576" tIns="36576" rIns="36576" bIns="36576"/>
            <a:lstStyle/>
            <a:p>
              <a:endParaRPr lang="fr-FR"/>
            </a:p>
          </p:txBody>
        </p:sp>
        <p:sp>
          <p:nvSpPr>
            <p:cNvPr id="131094" name="Line 11"/>
            <p:cNvSpPr>
              <a:spLocks noChangeShapeType="1"/>
            </p:cNvSpPr>
            <p:nvPr/>
          </p:nvSpPr>
          <p:spPr bwMode="auto">
            <a:xfrm>
              <a:off x="18400650" y="20998650"/>
              <a:ext cx="0" cy="1350000"/>
            </a:xfrm>
            <a:prstGeom prst="line">
              <a:avLst/>
            </a:prstGeom>
            <a:noFill/>
            <a:ln w="25400" algn="ctr">
              <a:solidFill>
                <a:srgbClr val="000000"/>
              </a:solidFill>
              <a:round/>
              <a:headEnd/>
              <a:tailEnd/>
            </a:ln>
          </p:spPr>
          <p:txBody>
            <a:bodyPr lIns="36576" tIns="36576" rIns="36576" bIns="36576"/>
            <a:lstStyle/>
            <a:p>
              <a:endParaRPr lang="fr-FR"/>
            </a:p>
          </p:txBody>
        </p:sp>
        <p:sp>
          <p:nvSpPr>
            <p:cNvPr id="131095" name="Text Box 12"/>
            <p:cNvSpPr txBox="1">
              <a:spLocks noChangeArrowheads="1"/>
            </p:cNvSpPr>
            <p:nvPr/>
          </p:nvSpPr>
          <p:spPr bwMode="auto">
            <a:xfrm>
              <a:off x="18247650" y="21499650"/>
              <a:ext cx="130500" cy="174000"/>
            </a:xfrm>
            <a:prstGeom prst="rect">
              <a:avLst/>
            </a:prstGeom>
            <a:solidFill>
              <a:srgbClr val="FFFFFF"/>
            </a:solidFill>
            <a:ln w="0" algn="in">
              <a:noFill/>
              <a:miter lim="800000"/>
              <a:headEnd/>
              <a:tailEnd/>
            </a:ln>
          </p:spPr>
          <p:txBody>
            <a:bodyPr lIns="35560" tIns="35560" rIns="35560" bIns="35560"/>
            <a:lstStyle/>
            <a:p>
              <a:r>
                <a:rPr lang="fr-FR" sz="1000">
                  <a:solidFill>
                    <a:srgbClr val="000000"/>
                  </a:solidFill>
                  <a:latin typeface="Arial" charset="0"/>
                </a:rPr>
                <a:t>0</a:t>
              </a:r>
              <a:endParaRPr lang="fr-FR" sz="1800">
                <a:latin typeface="Arial" charset="0"/>
              </a:endParaRPr>
            </a:p>
          </p:txBody>
        </p:sp>
        <p:sp>
          <p:nvSpPr>
            <p:cNvPr id="131096" name="Rectangle 13"/>
            <p:cNvSpPr>
              <a:spLocks noChangeArrowheads="1"/>
            </p:cNvSpPr>
            <p:nvPr/>
          </p:nvSpPr>
          <p:spPr bwMode="auto">
            <a:xfrm>
              <a:off x="18531150" y="21070650"/>
              <a:ext cx="558000" cy="630000"/>
            </a:xfrm>
            <a:prstGeom prst="rect">
              <a:avLst/>
            </a:prstGeom>
            <a:solidFill>
              <a:srgbClr val="F6F877"/>
            </a:solidFill>
            <a:ln w="12700" algn="in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36576" tIns="36576" rIns="36576" bIns="36576"/>
            <a:lstStyle/>
            <a:p>
              <a:endParaRPr lang="fr-FR"/>
            </a:p>
          </p:txBody>
        </p:sp>
        <p:sp>
          <p:nvSpPr>
            <p:cNvPr id="131097" name="Rectangle 14"/>
            <p:cNvSpPr>
              <a:spLocks noChangeArrowheads="1"/>
            </p:cNvSpPr>
            <p:nvPr/>
          </p:nvSpPr>
          <p:spPr bwMode="auto">
            <a:xfrm>
              <a:off x="19381650" y="21943650"/>
              <a:ext cx="697500" cy="351000"/>
            </a:xfrm>
            <a:prstGeom prst="rect">
              <a:avLst/>
            </a:prstGeom>
            <a:solidFill>
              <a:srgbClr val="FF6600"/>
            </a:solidFill>
            <a:ln w="12700" algn="in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36576" tIns="36576" rIns="36576" bIns="36576"/>
            <a:lstStyle/>
            <a:p>
              <a:endParaRPr lang="fr-FR"/>
            </a:p>
          </p:txBody>
        </p:sp>
        <p:sp>
          <p:nvSpPr>
            <p:cNvPr id="131098" name="Text Box 15"/>
            <p:cNvSpPr txBox="1">
              <a:spLocks noChangeArrowheads="1"/>
            </p:cNvSpPr>
            <p:nvPr/>
          </p:nvSpPr>
          <p:spPr bwMode="auto">
            <a:xfrm>
              <a:off x="18735450" y="21289950"/>
              <a:ext cx="241200" cy="174000"/>
            </a:xfrm>
            <a:prstGeom prst="rect">
              <a:avLst/>
            </a:prstGeom>
            <a:noFill/>
            <a:ln w="0" algn="in">
              <a:noFill/>
              <a:miter lim="800000"/>
              <a:headEnd/>
              <a:tailEnd/>
            </a:ln>
          </p:spPr>
          <p:txBody>
            <a:bodyPr lIns="35560" tIns="35560" rIns="35560" bIns="35560"/>
            <a:lstStyle/>
            <a:p>
              <a:r>
                <a:rPr lang="fr-FR" sz="1000" b="1">
                  <a:solidFill>
                    <a:srgbClr val="000000"/>
                  </a:solidFill>
                  <a:latin typeface="Arial" charset="0"/>
                </a:rPr>
                <a:t>H7</a:t>
              </a:r>
              <a:endParaRPr lang="fr-FR" sz="1800">
                <a:latin typeface="Arial" charset="0"/>
              </a:endParaRPr>
            </a:p>
          </p:txBody>
        </p:sp>
        <p:sp>
          <p:nvSpPr>
            <p:cNvPr id="131099" name="Text Box 16"/>
            <p:cNvSpPr txBox="1">
              <a:spLocks noChangeArrowheads="1"/>
            </p:cNvSpPr>
            <p:nvPr/>
          </p:nvSpPr>
          <p:spPr bwMode="auto">
            <a:xfrm>
              <a:off x="19587750" y="22029750"/>
              <a:ext cx="241200" cy="192686"/>
            </a:xfrm>
            <a:prstGeom prst="rect">
              <a:avLst/>
            </a:prstGeom>
            <a:noFill/>
            <a:ln w="0" algn="in">
              <a:noFill/>
              <a:miter lim="800000"/>
              <a:headEnd/>
              <a:tailEnd/>
            </a:ln>
          </p:spPr>
          <p:txBody>
            <a:bodyPr lIns="35560" tIns="35560" rIns="35560" bIns="35560"/>
            <a:lstStyle/>
            <a:p>
              <a:r>
                <a:rPr lang="fr-FR" sz="1000" b="1">
                  <a:solidFill>
                    <a:srgbClr val="000000"/>
                  </a:solidFill>
                  <a:latin typeface="Arial" charset="0"/>
                </a:rPr>
                <a:t>g6</a:t>
              </a:r>
              <a:endParaRPr lang="fr-FR" sz="1800">
                <a:latin typeface="Arial" charset="0"/>
              </a:endParaRPr>
            </a:p>
          </p:txBody>
        </p:sp>
        <p:sp>
          <p:nvSpPr>
            <p:cNvPr id="131100" name="Text Box 17"/>
            <p:cNvSpPr txBox="1">
              <a:spLocks noChangeArrowheads="1"/>
            </p:cNvSpPr>
            <p:nvPr/>
          </p:nvSpPr>
          <p:spPr bwMode="auto">
            <a:xfrm>
              <a:off x="18081150" y="21006150"/>
              <a:ext cx="286800" cy="172800"/>
            </a:xfrm>
            <a:prstGeom prst="rect">
              <a:avLst/>
            </a:prstGeom>
            <a:solidFill>
              <a:srgbClr val="FFFFFF"/>
            </a:solidFill>
            <a:ln w="0" algn="in">
              <a:noFill/>
              <a:miter lim="800000"/>
              <a:headEnd/>
              <a:tailEnd/>
            </a:ln>
          </p:spPr>
          <p:txBody>
            <a:bodyPr lIns="35560" tIns="35560" rIns="35560" bIns="35560"/>
            <a:lstStyle/>
            <a:p>
              <a:r>
                <a:rPr lang="fr-FR" sz="1000">
                  <a:solidFill>
                    <a:srgbClr val="000000"/>
                  </a:solidFill>
                  <a:latin typeface="Arial" charset="0"/>
                </a:rPr>
                <a:t>+21</a:t>
              </a:r>
              <a:endParaRPr lang="fr-FR" sz="1800">
                <a:latin typeface="Arial" charset="0"/>
              </a:endParaRPr>
            </a:p>
          </p:txBody>
        </p:sp>
        <p:sp>
          <p:nvSpPr>
            <p:cNvPr id="131101" name="Text Box 18"/>
            <p:cNvSpPr txBox="1">
              <a:spLocks noChangeArrowheads="1"/>
            </p:cNvSpPr>
            <p:nvPr/>
          </p:nvSpPr>
          <p:spPr bwMode="auto">
            <a:xfrm>
              <a:off x="20107950" y="21858450"/>
              <a:ext cx="286800" cy="172800"/>
            </a:xfrm>
            <a:prstGeom prst="rect">
              <a:avLst/>
            </a:prstGeom>
            <a:solidFill>
              <a:srgbClr val="FFFFFF"/>
            </a:solidFill>
            <a:ln w="0" algn="in">
              <a:noFill/>
              <a:miter lim="800000"/>
              <a:headEnd/>
              <a:tailEnd/>
            </a:ln>
          </p:spPr>
          <p:txBody>
            <a:bodyPr lIns="35560" tIns="35560" rIns="35560" bIns="35560"/>
            <a:lstStyle/>
            <a:p>
              <a:r>
                <a:rPr lang="fr-FR" sz="1000">
                  <a:solidFill>
                    <a:srgbClr val="000000"/>
                  </a:solidFill>
                  <a:latin typeface="Arial" charset="0"/>
                </a:rPr>
                <a:t>-7</a:t>
              </a:r>
              <a:endParaRPr lang="fr-FR" sz="1800">
                <a:latin typeface="Arial" charset="0"/>
              </a:endParaRPr>
            </a:p>
          </p:txBody>
        </p:sp>
        <p:sp>
          <p:nvSpPr>
            <p:cNvPr id="131102" name="Text Box 19"/>
            <p:cNvSpPr txBox="1">
              <a:spLocks noChangeArrowheads="1"/>
            </p:cNvSpPr>
            <p:nvPr/>
          </p:nvSpPr>
          <p:spPr bwMode="auto">
            <a:xfrm>
              <a:off x="20088750" y="22206750"/>
              <a:ext cx="264900" cy="172800"/>
            </a:xfrm>
            <a:prstGeom prst="rect">
              <a:avLst/>
            </a:prstGeom>
            <a:solidFill>
              <a:srgbClr val="FFFFFF"/>
            </a:solidFill>
            <a:ln w="0" algn="in">
              <a:noFill/>
              <a:miter lim="800000"/>
              <a:headEnd/>
              <a:tailEnd/>
            </a:ln>
          </p:spPr>
          <p:txBody>
            <a:bodyPr lIns="35560" tIns="35560" rIns="35560" bIns="35560"/>
            <a:lstStyle/>
            <a:p>
              <a:r>
                <a:rPr lang="fr-FR" sz="1000">
                  <a:solidFill>
                    <a:srgbClr val="000000"/>
                  </a:solidFill>
                  <a:latin typeface="Arial" charset="0"/>
                </a:rPr>
                <a:t>-20</a:t>
              </a:r>
              <a:endParaRPr lang="fr-FR" sz="1800">
                <a:latin typeface="Arial" charset="0"/>
              </a:endParaRPr>
            </a:p>
          </p:txBody>
        </p:sp>
      </p:grpSp>
      <p:graphicFrame>
        <p:nvGraphicFramePr>
          <p:cNvPr id="19" name="Tableau 18"/>
          <p:cNvGraphicFramePr>
            <a:graphicFrameLocks noGrp="1"/>
          </p:cNvGraphicFramePr>
          <p:nvPr/>
        </p:nvGraphicFramePr>
        <p:xfrm>
          <a:off x="790575" y="295593"/>
          <a:ext cx="8208913" cy="1742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42009"/>
                <a:gridCol w="1287544"/>
                <a:gridCol w="1974235"/>
                <a:gridCol w="1630890"/>
                <a:gridCol w="1201709"/>
                <a:gridCol w="772526"/>
              </a:tblGrid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fr-FR" sz="1400" dirty="0" smtClean="0">
                          <a:solidFill>
                            <a:schemeClr val="bg1"/>
                          </a:solidFill>
                        </a:rPr>
                        <a:t>S’approprier le fonctionnement du mécanisme</a:t>
                      </a:r>
                      <a:endParaRPr lang="fr-FR" sz="14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1400" dirty="0" smtClean="0">
                          <a:solidFill>
                            <a:schemeClr val="bg1"/>
                          </a:solidFill>
                        </a:rPr>
                        <a:t>Poser les paliers</a:t>
                      </a:r>
                      <a:endParaRPr lang="fr-FR" sz="14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1400" dirty="0" smtClean="0">
                          <a:solidFill>
                            <a:srgbClr val="FF0000"/>
                          </a:solidFill>
                        </a:rPr>
                        <a:t>Poser et immobiliser l’arbre de transmission « équipé  »</a:t>
                      </a:r>
                      <a:endParaRPr lang="fr-FR" sz="14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1400" dirty="0" smtClean="0"/>
                        <a:t>Poser et immobiliser le moto </a:t>
                      </a:r>
                      <a:r>
                        <a:rPr lang="fr-FR" sz="1400" dirty="0" err="1" smtClean="0"/>
                        <a:t>réd</a:t>
                      </a:r>
                      <a:r>
                        <a:rPr lang="fr-FR" sz="1400" dirty="0" smtClean="0"/>
                        <a:t>. sur l’arbre de transmission</a:t>
                      </a:r>
                      <a:endParaRPr lang="fr-F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1400" dirty="0" smtClean="0"/>
                        <a:t>Régler la position du moto </a:t>
                      </a:r>
                      <a:r>
                        <a:rPr lang="fr-FR" sz="1400" dirty="0" err="1" smtClean="0"/>
                        <a:t>réd</a:t>
                      </a:r>
                      <a:r>
                        <a:rPr lang="fr-FR" sz="1400" dirty="0" smtClean="0"/>
                        <a:t>. et l’immobiliser par rapport au bâti</a:t>
                      </a:r>
                      <a:endParaRPr lang="fr-F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1400" dirty="0" smtClean="0"/>
                        <a:t>Régler la position des pignons.</a:t>
                      </a:r>
                      <a:endParaRPr lang="fr-FR" sz="1400" dirty="0"/>
                    </a:p>
                  </a:txBody>
                  <a:tcPr/>
                </a:tc>
              </a:tr>
              <a:tr h="370840">
                <a:tc gridSpan="6">
                  <a:txBody>
                    <a:bodyPr/>
                    <a:lstStyle/>
                    <a:p>
                      <a:pPr algn="ctr"/>
                      <a:r>
                        <a:rPr lang="fr-FR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A1-T2: Préparer son intervention son dépannage.</a:t>
                      </a:r>
                      <a:endParaRPr lang="fr-FR" sz="10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/>
                      <a:endParaRPr lang="fr-FR" sz="10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/>
                      <a:endParaRPr lang="fr-FR" sz="10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/>
                      <a:endParaRPr lang="fr-FR" sz="10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/>
                      <a:endParaRPr lang="fr-FR" sz="10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/>
                      <a:endParaRPr lang="fr-FR" sz="1000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100" name="Text Box 4"/>
          <p:cNvSpPr txBox="1">
            <a:spLocks noChangeArrowheads="1"/>
          </p:cNvSpPr>
          <p:nvPr/>
        </p:nvSpPr>
        <p:spPr bwMode="auto">
          <a:xfrm>
            <a:off x="-1588" y="404813"/>
            <a:ext cx="792163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 sz="4400" b="1">
                <a:sym typeface="Wingdings" pitchFamily="2" charset="2"/>
              </a:rPr>
              <a:t></a:t>
            </a:r>
          </a:p>
        </p:txBody>
      </p:sp>
      <p:sp>
        <p:nvSpPr>
          <p:cNvPr id="132104" name="Text Box 6"/>
          <p:cNvSpPr txBox="1">
            <a:spLocks noChangeArrowheads="1"/>
          </p:cNvSpPr>
          <p:nvPr/>
        </p:nvSpPr>
        <p:spPr bwMode="auto">
          <a:xfrm>
            <a:off x="263525" y="3351213"/>
            <a:ext cx="4968875" cy="1169551"/>
          </a:xfrm>
          <a:prstGeom prst="rect">
            <a:avLst/>
          </a:prstGeom>
          <a:solidFill>
            <a:srgbClr val="FFFF99"/>
          </a:solidFill>
          <a:ln w="12700" algn="ctr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sz="1400" b="1" u="sng" dirty="0">
                <a:latin typeface="Arial" charset="0"/>
              </a:rPr>
              <a:t>Compétences évaluées </a:t>
            </a:r>
            <a:r>
              <a:rPr lang="fr-FR" sz="1400" b="1" i="1" dirty="0">
                <a:solidFill>
                  <a:schemeClr val="accent2"/>
                </a:solidFill>
                <a:latin typeface="Arial" charset="0"/>
              </a:rPr>
              <a:t>CP </a:t>
            </a:r>
            <a:r>
              <a:rPr lang="fr-FR" sz="1400" b="1" i="1" dirty="0" smtClean="0">
                <a:solidFill>
                  <a:schemeClr val="accent2"/>
                </a:solidFill>
                <a:latin typeface="Arial" charset="0"/>
              </a:rPr>
              <a:t>2.2</a:t>
            </a:r>
            <a:endParaRPr lang="fr-FR" sz="1400" b="1" dirty="0">
              <a:latin typeface="Arial" charset="0"/>
            </a:endParaRPr>
          </a:p>
          <a:p>
            <a:pPr>
              <a:buFontTx/>
              <a:buChar char="•"/>
            </a:pPr>
            <a:r>
              <a:rPr lang="fr-FR" sz="1400" dirty="0">
                <a:latin typeface="Arial" charset="0"/>
              </a:rPr>
              <a:t> </a:t>
            </a:r>
            <a:r>
              <a:rPr lang="fr-FR" sz="1400" i="1" dirty="0" smtClean="0">
                <a:solidFill>
                  <a:schemeClr val="accent2"/>
                </a:solidFill>
                <a:latin typeface="Arial" charset="0"/>
              </a:rPr>
              <a:t>A6</a:t>
            </a:r>
            <a:r>
              <a:rPr lang="fr-FR" sz="1400" dirty="0" smtClean="0">
                <a:latin typeface="Arial" charset="0"/>
              </a:rPr>
              <a:t> Définir les liaisons entre sous ensembles dans une configuration et pour une fonction donnée..</a:t>
            </a:r>
            <a:endParaRPr lang="fr-FR" sz="1400" dirty="0">
              <a:latin typeface="Arial" charset="0"/>
            </a:endParaRPr>
          </a:p>
          <a:p>
            <a:pPr>
              <a:buFontTx/>
              <a:buChar char="•"/>
            </a:pPr>
            <a:r>
              <a:rPr lang="fr-FR" sz="1400" dirty="0"/>
              <a:t> </a:t>
            </a:r>
            <a:r>
              <a:rPr lang="fr-FR" sz="1400" i="1" dirty="0" smtClean="0">
                <a:solidFill>
                  <a:schemeClr val="accent2"/>
                </a:solidFill>
                <a:latin typeface="Arial" charset="0"/>
              </a:rPr>
              <a:t>L11</a:t>
            </a:r>
            <a:r>
              <a:rPr lang="fr-FR" sz="1400" dirty="0" smtClean="0"/>
              <a:t> </a:t>
            </a:r>
            <a:r>
              <a:rPr lang="fr-FR" sz="1400" dirty="0" smtClean="0">
                <a:latin typeface="Arial" charset="0"/>
              </a:rPr>
              <a:t>Inventorier les pièces constitutives d'un sous-ensemble ou d'un ouvrage.</a:t>
            </a:r>
            <a:endParaRPr lang="fr-FR" sz="1600" dirty="0">
              <a:latin typeface="Arial" charset="0"/>
            </a:endParaRPr>
          </a:p>
        </p:txBody>
      </p:sp>
      <p:sp>
        <p:nvSpPr>
          <p:cNvPr id="132105" name="Text Box 9"/>
          <p:cNvSpPr txBox="1">
            <a:spLocks noChangeArrowheads="1"/>
          </p:cNvSpPr>
          <p:nvPr/>
        </p:nvSpPr>
        <p:spPr bwMode="auto">
          <a:xfrm>
            <a:off x="263525" y="4508500"/>
            <a:ext cx="3960813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fr-FR" sz="1200" b="1" i="1" u="sng">
                <a:latin typeface="Arial" charset="0"/>
              </a:rPr>
              <a:t>Travail demandé</a:t>
            </a:r>
            <a:r>
              <a:rPr lang="fr-FR" sz="1200" b="1" i="1"/>
              <a:t> :</a:t>
            </a:r>
            <a:r>
              <a:rPr lang="fr-FR" sz="1200"/>
              <a:t> </a:t>
            </a:r>
          </a:p>
          <a:p>
            <a:pPr>
              <a:buFontTx/>
              <a:buChar char="•"/>
            </a:pPr>
            <a:r>
              <a:rPr lang="fr-FR" sz="1200"/>
              <a:t> </a:t>
            </a:r>
            <a:r>
              <a:rPr lang="fr-FR" sz="1200" i="1">
                <a:latin typeface="Arial" charset="0"/>
              </a:rPr>
              <a:t>Identifier et repérer sur un éclaté les composants nécessaires à la mise en place du moto réducteur sur le système.</a:t>
            </a:r>
          </a:p>
          <a:p>
            <a:pPr>
              <a:buFontTx/>
              <a:buChar char="•"/>
            </a:pPr>
            <a:r>
              <a:rPr lang="fr-FR" sz="1200" i="1">
                <a:latin typeface="Arial" charset="0"/>
              </a:rPr>
              <a:t> Choisir l’outillage nécessaire pour réaliser cette partie de l’intervention.</a:t>
            </a:r>
          </a:p>
        </p:txBody>
      </p:sp>
      <p:pic>
        <p:nvPicPr>
          <p:cNvPr id="132106" name="Picture 10" descr="Image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3800" y="4654550"/>
            <a:ext cx="1949450" cy="1512888"/>
          </a:xfrm>
          <a:prstGeom prst="rect">
            <a:avLst/>
          </a:prstGeom>
          <a:solidFill>
            <a:schemeClr val="bg1"/>
          </a:solidFill>
          <a:ln w="9525">
            <a:solidFill>
              <a:srgbClr val="000000"/>
            </a:solidFill>
            <a:miter lim="800000"/>
            <a:headEnd/>
            <a:tailEnd/>
          </a:ln>
        </p:spPr>
      </p:pic>
      <p:graphicFrame>
        <p:nvGraphicFramePr>
          <p:cNvPr id="8" name="Tableau 7"/>
          <p:cNvGraphicFramePr>
            <a:graphicFrameLocks noGrp="1"/>
          </p:cNvGraphicFramePr>
          <p:nvPr/>
        </p:nvGraphicFramePr>
        <p:xfrm>
          <a:off x="663625" y="295593"/>
          <a:ext cx="8208913" cy="1742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42009"/>
                <a:gridCol w="1287544"/>
                <a:gridCol w="1974235"/>
                <a:gridCol w="1630890"/>
                <a:gridCol w="1201709"/>
                <a:gridCol w="772526"/>
              </a:tblGrid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fr-FR" sz="1400" dirty="0" smtClean="0">
                          <a:solidFill>
                            <a:schemeClr val="bg1"/>
                          </a:solidFill>
                        </a:rPr>
                        <a:t>S’approprier le fonctionnement du mécanisme</a:t>
                      </a:r>
                      <a:endParaRPr lang="fr-FR" sz="14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1400" dirty="0" smtClean="0">
                          <a:solidFill>
                            <a:schemeClr val="bg1"/>
                          </a:solidFill>
                        </a:rPr>
                        <a:t>Poser les paliers</a:t>
                      </a:r>
                      <a:endParaRPr lang="fr-FR" sz="14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1400" dirty="0" smtClean="0">
                          <a:solidFill>
                            <a:schemeClr val="bg1"/>
                          </a:solidFill>
                        </a:rPr>
                        <a:t>Poser et immobiliser l’arbre de transmission « équipé  »</a:t>
                      </a:r>
                      <a:endParaRPr lang="fr-FR" sz="14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1400" dirty="0" smtClean="0">
                          <a:solidFill>
                            <a:srgbClr val="FF0000"/>
                          </a:solidFill>
                        </a:rPr>
                        <a:t>Poser et immobiliser le moto </a:t>
                      </a:r>
                      <a:r>
                        <a:rPr lang="fr-FR" sz="1400" dirty="0" err="1" smtClean="0">
                          <a:solidFill>
                            <a:srgbClr val="FF0000"/>
                          </a:solidFill>
                        </a:rPr>
                        <a:t>réd</a:t>
                      </a:r>
                      <a:r>
                        <a:rPr lang="fr-FR" sz="1400" dirty="0" smtClean="0">
                          <a:solidFill>
                            <a:srgbClr val="FF0000"/>
                          </a:solidFill>
                        </a:rPr>
                        <a:t>. sur l’arbre de transmission</a:t>
                      </a:r>
                      <a:endParaRPr lang="fr-FR" sz="14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1400" dirty="0" smtClean="0"/>
                        <a:t>Régler la position du moto </a:t>
                      </a:r>
                      <a:r>
                        <a:rPr lang="fr-FR" sz="1400" dirty="0" err="1" smtClean="0"/>
                        <a:t>réd</a:t>
                      </a:r>
                      <a:r>
                        <a:rPr lang="fr-FR" sz="1400" dirty="0" smtClean="0"/>
                        <a:t>. et l’immobiliser par rapport au bâti</a:t>
                      </a:r>
                      <a:endParaRPr lang="fr-F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1400" dirty="0" smtClean="0"/>
                        <a:t>Régler la position des pignons.</a:t>
                      </a:r>
                      <a:endParaRPr lang="fr-FR" sz="1400" dirty="0"/>
                    </a:p>
                  </a:txBody>
                  <a:tcPr/>
                </a:tc>
              </a:tr>
              <a:tr h="370840">
                <a:tc gridSpan="6">
                  <a:txBody>
                    <a:bodyPr/>
                    <a:lstStyle/>
                    <a:p>
                      <a:pPr algn="ctr"/>
                      <a:r>
                        <a:rPr lang="fr-FR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A1-T2: Préparer son intervention son dépannage.</a:t>
                      </a:r>
                      <a:endParaRPr lang="fr-FR" sz="10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/>
                      <a:endParaRPr lang="fr-FR" sz="10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/>
                      <a:endParaRPr lang="fr-FR" sz="10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/>
                      <a:endParaRPr lang="fr-FR" sz="10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/>
                      <a:endParaRPr lang="fr-FR" sz="10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/>
                      <a:endParaRPr lang="fr-FR" sz="1000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9" name="Objet 8"/>
          <p:cNvGraphicFramePr>
            <a:graphicFrameLocks noChangeAspect="1"/>
          </p:cNvGraphicFramePr>
          <p:nvPr/>
        </p:nvGraphicFramePr>
        <p:xfrm>
          <a:off x="7182226" y="3775398"/>
          <a:ext cx="1690312" cy="2392040"/>
        </p:xfrm>
        <a:graphic>
          <a:graphicData uri="http://schemas.openxmlformats.org/presentationml/2006/ole">
            <p:oleObj spid="_x0000_s132109" name="Acrobat Document" r:id="rId4" imgW="5668166" imgH="8019048" progId="AcroExch.Document.7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80" name="Text Box 32"/>
          <p:cNvSpPr txBox="1">
            <a:spLocks noChangeArrowheads="1"/>
          </p:cNvSpPr>
          <p:nvPr/>
        </p:nvSpPr>
        <p:spPr bwMode="auto">
          <a:xfrm>
            <a:off x="-1588" y="404813"/>
            <a:ext cx="792163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 sz="4400" b="1">
                <a:sym typeface="Wingdings" pitchFamily="2" charset="2"/>
              </a:rPr>
              <a:t></a:t>
            </a:r>
          </a:p>
        </p:txBody>
      </p:sp>
      <p:sp>
        <p:nvSpPr>
          <p:cNvPr id="130082" name="Text Box 6"/>
          <p:cNvSpPr txBox="1">
            <a:spLocks noChangeArrowheads="1"/>
          </p:cNvSpPr>
          <p:nvPr/>
        </p:nvSpPr>
        <p:spPr bwMode="auto">
          <a:xfrm>
            <a:off x="250825" y="2280087"/>
            <a:ext cx="4968875" cy="2677656"/>
          </a:xfrm>
          <a:prstGeom prst="rect">
            <a:avLst/>
          </a:prstGeom>
          <a:solidFill>
            <a:srgbClr val="FFFF99"/>
          </a:solidFill>
          <a:ln w="12700" algn="ctr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sz="1400" b="1" u="sng" dirty="0">
                <a:latin typeface="Arial" charset="0"/>
              </a:rPr>
              <a:t>Compétences évaluées </a:t>
            </a:r>
            <a:r>
              <a:rPr lang="fr-FR" sz="1400" b="1" i="1" dirty="0">
                <a:solidFill>
                  <a:schemeClr val="accent2"/>
                </a:solidFill>
                <a:latin typeface="Arial" charset="0"/>
              </a:rPr>
              <a:t>CP </a:t>
            </a:r>
            <a:r>
              <a:rPr lang="fr-FR" sz="1400" b="1" i="1" dirty="0" smtClean="0">
                <a:solidFill>
                  <a:schemeClr val="accent2"/>
                </a:solidFill>
                <a:latin typeface="Arial" charset="0"/>
              </a:rPr>
              <a:t>2.2</a:t>
            </a:r>
            <a:endParaRPr lang="fr-FR" sz="1400" b="1" dirty="0">
              <a:latin typeface="Arial" charset="0"/>
            </a:endParaRPr>
          </a:p>
          <a:p>
            <a:pPr>
              <a:buFontTx/>
              <a:buChar char="•"/>
            </a:pPr>
            <a:r>
              <a:rPr lang="fr-FR" sz="1400" dirty="0">
                <a:latin typeface="Arial" charset="0"/>
              </a:rPr>
              <a:t> </a:t>
            </a:r>
            <a:r>
              <a:rPr lang="fr-FR" sz="1400" dirty="0" smtClean="0">
                <a:latin typeface="Arial" charset="0"/>
              </a:rPr>
              <a:t> </a:t>
            </a:r>
            <a:r>
              <a:rPr lang="fr-FR" sz="1400" i="1" dirty="0" smtClean="0">
                <a:solidFill>
                  <a:schemeClr val="accent2"/>
                </a:solidFill>
                <a:latin typeface="Arial" charset="0"/>
              </a:rPr>
              <a:t>A6</a:t>
            </a:r>
            <a:r>
              <a:rPr lang="fr-FR" sz="1400" dirty="0" smtClean="0">
                <a:latin typeface="Arial" charset="0"/>
              </a:rPr>
              <a:t> Définir les liaisons entre sous ensembles dans une configuration et pour une fonction donnée..</a:t>
            </a:r>
          </a:p>
          <a:p>
            <a:pPr>
              <a:buFontTx/>
              <a:buChar char="•"/>
            </a:pPr>
            <a:r>
              <a:rPr lang="fr-FR" sz="1400" dirty="0" smtClean="0"/>
              <a:t> </a:t>
            </a:r>
            <a:r>
              <a:rPr lang="fr-FR" sz="1400" i="1" dirty="0" smtClean="0">
                <a:solidFill>
                  <a:schemeClr val="accent2"/>
                </a:solidFill>
                <a:latin typeface="Arial" charset="0"/>
              </a:rPr>
              <a:t>L11</a:t>
            </a:r>
            <a:r>
              <a:rPr lang="fr-FR" sz="1400" dirty="0" smtClean="0"/>
              <a:t> </a:t>
            </a:r>
            <a:r>
              <a:rPr lang="fr-FR" sz="1400" dirty="0" smtClean="0">
                <a:latin typeface="Arial" charset="0"/>
              </a:rPr>
              <a:t>Inventorier les pièces constitutives d'un sous-ensemble ou d'un ouvrage.</a:t>
            </a:r>
          </a:p>
          <a:p>
            <a:pPr>
              <a:buFontTx/>
              <a:buChar char="•"/>
            </a:pPr>
            <a:r>
              <a:rPr lang="fr-FR" sz="1400" dirty="0">
                <a:latin typeface="Arial" charset="0"/>
              </a:rPr>
              <a:t> </a:t>
            </a:r>
            <a:r>
              <a:rPr lang="fr-FR" sz="1400" dirty="0" smtClean="0">
                <a:latin typeface="Arial" charset="0"/>
              </a:rPr>
              <a:t> </a:t>
            </a:r>
            <a:r>
              <a:rPr lang="fr-FR" sz="1400" dirty="0" smtClean="0">
                <a:solidFill>
                  <a:srgbClr val="0000CC"/>
                </a:solidFill>
                <a:latin typeface="Arial" charset="0"/>
              </a:rPr>
              <a:t>A6</a:t>
            </a:r>
            <a:r>
              <a:rPr lang="fr-FR" sz="1400" dirty="0" smtClean="0">
                <a:latin typeface="Arial" charset="0"/>
              </a:rPr>
              <a:t> Repérer les surfaces influentes pour la réalisation d'une fonction technique donnée.</a:t>
            </a:r>
          </a:p>
          <a:p>
            <a:pPr>
              <a:buFontTx/>
              <a:buChar char="•"/>
            </a:pPr>
            <a:r>
              <a:rPr lang="fr-FR" sz="1400" dirty="0">
                <a:latin typeface="Arial" charset="0"/>
              </a:rPr>
              <a:t> </a:t>
            </a:r>
            <a:r>
              <a:rPr lang="fr-FR" sz="1400" dirty="0" smtClean="0">
                <a:solidFill>
                  <a:srgbClr val="0000CC"/>
                </a:solidFill>
                <a:latin typeface="Arial" charset="0"/>
              </a:rPr>
              <a:t>E8</a:t>
            </a:r>
            <a:r>
              <a:rPr lang="fr-FR" sz="1400" dirty="0" smtClean="0">
                <a:latin typeface="Arial" charset="0"/>
              </a:rPr>
              <a:t> Rédiger une gamme de montage et réglage</a:t>
            </a:r>
          </a:p>
          <a:p>
            <a:pPr>
              <a:buFontTx/>
              <a:buChar char="•"/>
            </a:pPr>
            <a:r>
              <a:rPr lang="fr-FR" sz="1400" dirty="0">
                <a:latin typeface="Arial" charset="0"/>
              </a:rPr>
              <a:t> </a:t>
            </a:r>
            <a:r>
              <a:rPr lang="fr-FR" sz="1400" dirty="0" smtClean="0">
                <a:solidFill>
                  <a:srgbClr val="0000CC"/>
                </a:solidFill>
                <a:latin typeface="Arial" charset="0"/>
              </a:rPr>
              <a:t>E1 </a:t>
            </a:r>
            <a:r>
              <a:rPr lang="fr-FR" sz="1400" dirty="0" smtClean="0">
                <a:latin typeface="Arial" charset="0"/>
              </a:rPr>
              <a:t> Produire un croquis, une mise en plan d'une pièce.</a:t>
            </a:r>
          </a:p>
          <a:p>
            <a:pPr>
              <a:buFontTx/>
              <a:buChar char="•"/>
            </a:pPr>
            <a:r>
              <a:rPr lang="fr-FR" sz="1400" dirty="0">
                <a:latin typeface="Arial" charset="0"/>
              </a:rPr>
              <a:t> </a:t>
            </a:r>
            <a:r>
              <a:rPr lang="fr-FR" sz="1400" dirty="0" smtClean="0">
                <a:solidFill>
                  <a:srgbClr val="0000CC"/>
                </a:solidFill>
                <a:latin typeface="Arial" charset="0"/>
              </a:rPr>
              <a:t>E6</a:t>
            </a:r>
            <a:r>
              <a:rPr lang="fr-FR" sz="1400" dirty="0" smtClean="0">
                <a:latin typeface="Arial" charset="0"/>
              </a:rPr>
              <a:t> Porter sur le croquis ou la mise en plan d'une pièce une indication dimensionnelle résultant d'une spécification fonctionnelle.</a:t>
            </a:r>
            <a:endParaRPr lang="fr-FR" sz="1600" dirty="0">
              <a:latin typeface="Arial" charset="0"/>
            </a:endParaRPr>
          </a:p>
        </p:txBody>
      </p:sp>
      <p:sp>
        <p:nvSpPr>
          <p:cNvPr id="130083" name="Text Box 35"/>
          <p:cNvSpPr txBox="1">
            <a:spLocks noChangeArrowheads="1"/>
          </p:cNvSpPr>
          <p:nvPr/>
        </p:nvSpPr>
        <p:spPr bwMode="auto">
          <a:xfrm>
            <a:off x="250825" y="5287963"/>
            <a:ext cx="4968875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fr-FR" sz="1200" b="1" i="1" u="sng" dirty="0">
                <a:latin typeface="Arial" charset="0"/>
              </a:rPr>
              <a:t>Travail demandé</a:t>
            </a:r>
            <a:r>
              <a:rPr lang="fr-FR" sz="1200" b="1" i="1" dirty="0"/>
              <a:t> :</a:t>
            </a:r>
            <a:r>
              <a:rPr lang="fr-FR" sz="1200" dirty="0"/>
              <a:t> </a:t>
            </a:r>
          </a:p>
          <a:p>
            <a:pPr>
              <a:buFontTx/>
              <a:buChar char="•"/>
            </a:pPr>
            <a:r>
              <a:rPr lang="fr-FR" sz="1200" i="1" dirty="0">
                <a:latin typeface="Arial" charset="0"/>
              </a:rPr>
              <a:t> Préparer la réalisation de l’entretoise nécessaire à l’immobilisation du moto réducteur sur le bâti en recherchant, dans la documentation proposée, les dimensions de la pièce à réaliser. </a:t>
            </a:r>
          </a:p>
          <a:p>
            <a:pPr>
              <a:buFontTx/>
              <a:buChar char="•"/>
            </a:pPr>
            <a:r>
              <a:rPr lang="fr-FR" sz="1200" i="1" dirty="0">
                <a:latin typeface="Arial" charset="0"/>
              </a:rPr>
              <a:t> Identifier les composants</a:t>
            </a:r>
            <a:r>
              <a:rPr lang="fr-FR" sz="1200" dirty="0">
                <a:latin typeface="Arial" charset="0"/>
              </a:rPr>
              <a:t> </a:t>
            </a:r>
            <a:r>
              <a:rPr lang="fr-FR" sz="1200" i="1" dirty="0">
                <a:latin typeface="Arial" charset="0"/>
              </a:rPr>
              <a:t>participant au montage du moto réducteur et proposera</a:t>
            </a:r>
            <a:r>
              <a:rPr lang="fr-FR" sz="1200" dirty="0">
                <a:latin typeface="Arial" charset="0"/>
              </a:rPr>
              <a:t> </a:t>
            </a:r>
            <a:r>
              <a:rPr lang="fr-FR" sz="1200" i="1" dirty="0">
                <a:latin typeface="Arial" charset="0"/>
              </a:rPr>
              <a:t>une procédure de montage correct.</a:t>
            </a:r>
          </a:p>
        </p:txBody>
      </p:sp>
      <p:pic>
        <p:nvPicPr>
          <p:cNvPr id="130084" name="Picture 36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11429"/>
          <a:stretch>
            <a:fillRect/>
          </a:stretch>
        </p:blipFill>
        <p:spPr bwMode="auto">
          <a:xfrm>
            <a:off x="5673725" y="2367757"/>
            <a:ext cx="1360488" cy="1731962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  <p:pic>
        <p:nvPicPr>
          <p:cNvPr id="130085" name="Picture 37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524328" y="2583657"/>
            <a:ext cx="1089025" cy="1516062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  <p:pic>
        <p:nvPicPr>
          <p:cNvPr id="130086" name="Picture 3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08104" y="4293096"/>
            <a:ext cx="2678113" cy="1397000"/>
          </a:xfrm>
          <a:prstGeom prst="rect">
            <a:avLst/>
          </a:prstGeom>
          <a:noFill/>
          <a:ln w="9525" algn="in">
            <a:solidFill>
              <a:srgbClr val="000000"/>
            </a:solidFill>
            <a:miter lim="800000"/>
            <a:headEnd/>
            <a:tailEnd/>
          </a:ln>
          <a:effectLst/>
        </p:spPr>
      </p:pic>
      <p:pic>
        <p:nvPicPr>
          <p:cNvPr id="130087" name="Picture 39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170738" y="5287963"/>
            <a:ext cx="1722437" cy="1377950"/>
          </a:xfrm>
          <a:prstGeom prst="rect">
            <a:avLst/>
          </a:prstGeom>
          <a:noFill/>
          <a:ln w="9525" algn="in">
            <a:solidFill>
              <a:srgbClr val="000000"/>
            </a:solidFill>
            <a:miter lim="800000"/>
            <a:headEnd/>
            <a:tailEnd/>
          </a:ln>
          <a:effectLst/>
        </p:spPr>
      </p:pic>
      <p:graphicFrame>
        <p:nvGraphicFramePr>
          <p:cNvPr id="10" name="Tableau 9"/>
          <p:cNvGraphicFramePr>
            <a:graphicFrameLocks noGrp="1"/>
          </p:cNvGraphicFramePr>
          <p:nvPr/>
        </p:nvGraphicFramePr>
        <p:xfrm>
          <a:off x="663625" y="295593"/>
          <a:ext cx="8208913" cy="1742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42009"/>
                <a:gridCol w="1287544"/>
                <a:gridCol w="1974235"/>
                <a:gridCol w="1630890"/>
                <a:gridCol w="1201709"/>
                <a:gridCol w="772526"/>
              </a:tblGrid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fr-FR" sz="1400" dirty="0" smtClean="0">
                          <a:solidFill>
                            <a:schemeClr val="bg1"/>
                          </a:solidFill>
                        </a:rPr>
                        <a:t>S’approprier le fonctionnement du mécanisme</a:t>
                      </a:r>
                      <a:endParaRPr lang="fr-FR" sz="14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1400" dirty="0" smtClean="0">
                          <a:solidFill>
                            <a:schemeClr val="bg1"/>
                          </a:solidFill>
                        </a:rPr>
                        <a:t>Poser les paliers</a:t>
                      </a:r>
                      <a:endParaRPr lang="fr-FR" sz="14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1400" dirty="0" smtClean="0">
                          <a:solidFill>
                            <a:schemeClr val="bg1"/>
                          </a:solidFill>
                        </a:rPr>
                        <a:t>Poser et immobiliser l’arbre de transmission « équipé  »</a:t>
                      </a:r>
                      <a:endParaRPr lang="fr-FR" sz="14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1400" dirty="0" smtClean="0">
                          <a:solidFill>
                            <a:schemeClr val="bg1"/>
                          </a:solidFill>
                        </a:rPr>
                        <a:t>Poser et immobiliser le moto </a:t>
                      </a:r>
                      <a:r>
                        <a:rPr lang="fr-FR" sz="1400" dirty="0" err="1" smtClean="0">
                          <a:solidFill>
                            <a:schemeClr val="bg1"/>
                          </a:solidFill>
                        </a:rPr>
                        <a:t>réd</a:t>
                      </a:r>
                      <a:r>
                        <a:rPr lang="fr-FR" sz="1400" dirty="0" smtClean="0">
                          <a:solidFill>
                            <a:schemeClr val="bg1"/>
                          </a:solidFill>
                        </a:rPr>
                        <a:t>. sur l’arbre de transmission</a:t>
                      </a:r>
                      <a:endParaRPr lang="fr-FR" sz="14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1400" dirty="0" smtClean="0">
                          <a:solidFill>
                            <a:srgbClr val="FF0000"/>
                          </a:solidFill>
                        </a:rPr>
                        <a:t>Régler la position du moto </a:t>
                      </a:r>
                      <a:r>
                        <a:rPr lang="fr-FR" sz="1400" dirty="0" err="1" smtClean="0">
                          <a:solidFill>
                            <a:srgbClr val="FF0000"/>
                          </a:solidFill>
                        </a:rPr>
                        <a:t>réd</a:t>
                      </a:r>
                      <a:r>
                        <a:rPr lang="fr-FR" sz="1400" dirty="0" smtClean="0">
                          <a:solidFill>
                            <a:srgbClr val="FF0000"/>
                          </a:solidFill>
                        </a:rPr>
                        <a:t>. et l’immobiliser par rapport au bâti</a:t>
                      </a:r>
                      <a:endParaRPr lang="fr-FR" sz="14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1400" dirty="0" smtClean="0"/>
                        <a:t>Régler la position des pignons.</a:t>
                      </a:r>
                      <a:endParaRPr lang="fr-FR" sz="1400" dirty="0"/>
                    </a:p>
                  </a:txBody>
                  <a:tcPr/>
                </a:tc>
              </a:tr>
              <a:tr h="370840">
                <a:tc gridSpan="6">
                  <a:txBody>
                    <a:bodyPr/>
                    <a:lstStyle/>
                    <a:p>
                      <a:pPr algn="ctr"/>
                      <a:r>
                        <a:rPr lang="fr-FR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A1-T2: Préparer son intervention son dépannage.</a:t>
                      </a:r>
                      <a:endParaRPr lang="fr-FR" sz="10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/>
                      <a:endParaRPr lang="fr-FR" sz="10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/>
                      <a:endParaRPr lang="fr-FR" sz="10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/>
                      <a:endParaRPr lang="fr-FR" sz="10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/>
                      <a:endParaRPr lang="fr-FR" sz="10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/>
                      <a:endParaRPr lang="fr-FR" sz="1000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dèle par défaut">
  <a:themeElements>
    <a:clrScheme name="Modèle par défaut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Modèle par défaut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Modèle par défaut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1636</TotalTime>
  <Words>1054</Words>
  <Application>Microsoft Office PowerPoint</Application>
  <PresentationFormat>Affichage à l'écran (4:3)</PresentationFormat>
  <Paragraphs>131</Paragraphs>
  <Slides>10</Slides>
  <Notes>5</Notes>
  <HiddenSlides>0</HiddenSlides>
  <MMClips>0</MMClips>
  <ScaleCrop>false</ScaleCrop>
  <HeadingPairs>
    <vt:vector size="8" baseType="variant">
      <vt:variant>
        <vt:lpstr>Polices utilisées</vt:lpstr>
      </vt:variant>
      <vt:variant>
        <vt:i4>8</vt:i4>
      </vt:variant>
      <vt:variant>
        <vt:lpstr>Thème</vt:lpstr>
      </vt:variant>
      <vt:variant>
        <vt:i4>1</vt:i4>
      </vt:variant>
      <vt:variant>
        <vt:lpstr>Serveurs OLE incorporés</vt:lpstr>
      </vt:variant>
      <vt:variant>
        <vt:i4>1</vt:i4>
      </vt:variant>
      <vt:variant>
        <vt:lpstr>Titres des diapositives</vt:lpstr>
      </vt:variant>
      <vt:variant>
        <vt:i4>10</vt:i4>
      </vt:variant>
    </vt:vector>
  </HeadingPairs>
  <TitlesOfParts>
    <vt:vector size="20" baseType="lpstr">
      <vt:lpstr>Times New Roman</vt:lpstr>
      <vt:lpstr>Arial</vt:lpstr>
      <vt:lpstr>Arial Narrow</vt:lpstr>
      <vt:lpstr>Calibri</vt:lpstr>
      <vt:lpstr>Arial Black</vt:lpstr>
      <vt:lpstr>Wingdings</vt:lpstr>
      <vt:lpstr>Symbol</vt:lpstr>
      <vt:lpstr>Comic Sans MS</vt:lpstr>
      <vt:lpstr>Modèle par défaut</vt:lpstr>
      <vt:lpstr>Adobe Acrobat Document</vt:lpstr>
      <vt:lpstr>Diapositive 1</vt:lpstr>
      <vt:lpstr>Diapositive 2</vt:lpstr>
      <vt:lpstr>Synoptique de l’adaptation du sous ensemble</vt:lpstr>
      <vt:lpstr>Diapositive 4</vt:lpstr>
      <vt:lpstr>Diapositive 5</vt:lpstr>
      <vt:lpstr>Diapositive 6</vt:lpstr>
      <vt:lpstr>Diapositive 7</vt:lpstr>
      <vt:lpstr>Diapositive 8</vt:lpstr>
      <vt:lpstr>Diapositive 9</vt:lpstr>
      <vt:lpstr>Diapositive 10</vt:lpstr>
    </vt:vector>
  </TitlesOfParts>
  <Company>Personnel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pintaud</dc:creator>
  <cp:lastModifiedBy>nico</cp:lastModifiedBy>
  <cp:revision>151</cp:revision>
  <dcterms:created xsi:type="dcterms:W3CDTF">2007-09-28T10:11:37Z</dcterms:created>
  <dcterms:modified xsi:type="dcterms:W3CDTF">2012-02-09T10:47:29Z</dcterms:modified>
</cp:coreProperties>
</file>