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comments/comment8.xml" ContentType="application/vnd.openxmlformats-officedocument.presentationml.comment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omments/comment6.xml" ContentType="application/vnd.openxmlformats-officedocument.presentationml.comment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omments/comment7.xml" ContentType="application/vnd.openxmlformats-officedocument.presentationml.comment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omments/comment5.xml" ContentType="application/vnd.openxmlformats-officedocument.presentationml.comment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omments/comment3.xml" ContentType="application/vnd.openxmlformats-officedocument.presentationml.comment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e JANIER-DUBRY" initials="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16" y="-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0:10.762" idx="1">
    <p:pos x="5027" y="2726"/>
    <p:text>ce point est essentiel d'où l'intérêt du travail réalisé par les groupes…
d'ailleurs, date, période, année ne sont pas identiques. quelle place dans les cahiers ? quelle réactivation au quotidien ds repères pour faciliter la mémorisation;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4:44.790" idx="6">
    <p:pos x="3368" y="3803"/>
    <p:text>maladroit : pas banque académique puisque les repères sont nationaux; mais un document académique qui offre des éléments de réfleion autour de l'usage des repères.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2:26.977" idx="3">
    <p:pos x="4977" y="1561"/>
    <p:text>attention il n'y a pas d'IO. mais des programmes (question sémantique)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3:13.819" idx="4">
    <p:pos x="5787" y="1501"/>
    <p:text>avec les nota bene apportés dans notre dernier courriel (d'hier au soir)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5:30.547" idx="7">
    <p:pos x="5471" y="2736"/>
    <p:text>sur le total général, il faudra s'arranger pour que la note soit entière.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7:02.195" idx="9">
    <p:pos x="5807" y="1205"/>
    <p:text>elles ont le mérite d'exister. rien n'est parfiat : à mon avis passer rapidement sur ce point en rassurant les collègues. on nous a assurés qu'il n'y aurait pas de piège.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8:13.346" idx="11">
    <p:pos x="3861" y="2084"/>
    <p:text>introduction de situation complexe.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01T17:27:41.898" idx="10">
    <p:pos x="3368" y="2746"/>
    <p:text>avant. 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B6D5EC1-CFC3-42F7-8CF8-3C70AA827840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565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89DE75A-C0B6-4C7B-B23E-CEBA9F8802CA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3161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103314-F291-4D73-91EE-4DA707443666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9608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B5B66E-4D73-4CBE-A7B1-4913110783CE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790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EC7817-3D37-4D50-ADA7-2CA909897A9C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68105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D933BD-A514-4BBA-BBE0-CB8865B36D3C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1624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B2BC25-1B9C-420E-803A-6F64371793BB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3435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E43BC0-AD3D-45C3-A364-A4CC986673C6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574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A8CB41-18AB-4FAA-855B-A901BCBC8CFB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67463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038545-72A4-4860-8847-4775AE121546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21260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589DF3-2BFD-4120-BBD0-5287E98D380A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6301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6BC5A3-939B-4D84-AF7F-0FFB8415FA0C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476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1D8743-6818-4CE4-8E6B-84A2BEF23C7A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442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4E883D9-580B-421F-939D-89581D913156}" type="slidenum">
              <a:rPr/>
              <a:pPr lvl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agogie.ac-nantes.fr/1354284514161/0/fiche___actualite/&amp;RH=1160225245468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comments" Target="../comments/commen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>
          <a:xfrm>
            <a:off x="720000" y="2409839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3400">
                <a:latin typeface="Comic Sans MS" pitchFamily="66"/>
              </a:rPr>
              <a:t>PETITE FABRIQUE SUD-VENDEE</a:t>
            </a:r>
            <a:br>
              <a:rPr lang="fr-FR" sz="3400">
                <a:latin typeface="Comic Sans MS" pitchFamily="66"/>
              </a:rPr>
            </a:br>
            <a:r>
              <a:rPr lang="fr-FR" sz="3400">
                <a:latin typeface="Comic Sans MS" pitchFamily="66"/>
              </a:rPr>
              <a:t> 21/11/2012</a:t>
            </a:r>
          </a:p>
        </p:txBody>
      </p:sp>
      <p:sp>
        <p:nvSpPr>
          <p:cNvPr id="3" name="Connecteur droit 2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necteur droit 3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05960" y="181080"/>
            <a:ext cx="8870040" cy="6636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a) L'ESPRIT DU B.O. : entre compétences et connaissances</a:t>
            </a: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2000" b="1" i="0" u="none" strike="noStrike" kern="1200" dirty="0" smtClean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UN DOCUMENT ACADEMIQUE POUR L’USAGE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000" b="1" i="0" u="none" strike="noStrike" kern="1200" dirty="0" smtClean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DES REPERES </a:t>
            </a:r>
            <a:endParaRPr lang="fr-FR" sz="2000" b="1" i="0" u="none" strike="noStrike" kern="1200" dirty="0">
              <a:ln>
                <a:noFill/>
              </a:ln>
              <a:solidFill>
                <a:srgbClr val="FF0000"/>
              </a:solidFill>
              <a:latin typeface="Comic Sans MS" pitchFamily="66"/>
              <a:ea typeface="Microsoft YaHei" pitchFamily="2"/>
              <a:cs typeface="Mangal" pitchFamily="2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729000" y="2228040"/>
            <a:ext cx="5823000" cy="20919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6552000" y="1440000"/>
            <a:ext cx="3384000" cy="5211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0000FF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repères obligatoires</a:t>
            </a: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43 repères sur 4 années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Mémoriser + donner le sens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Une </a:t>
            </a:r>
            <a:r>
              <a:rPr lang="fr-FR" sz="18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progressivité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attendus </a:t>
            </a:r>
            <a:endParaRPr lang="fr-FR" sz="18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d'explication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sur les 4 années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natures différentes :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événements/des époques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Certains repères sont multiples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280" y="1800000"/>
            <a:ext cx="9989280" cy="2499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b) LES PRINCIPES GENERAUX DU NOUVEAU DNB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ous-titre 3"/>
          <p:cNvSpPr txBox="1">
            <a:spLocks noGrp="1"/>
          </p:cNvSpPr>
          <p:nvPr>
            <p:ph type="subTitle" idx="4294967295"/>
          </p:nvPr>
        </p:nvSpPr>
        <p:spPr>
          <a:xfrm>
            <a:off x="705960" y="72000"/>
            <a:ext cx="8870040" cy="867528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fr-FR" sz="1800" dirty="0">
                <a:latin typeface="Comic Sans MS" pitchFamily="66"/>
              </a:rPr>
              <a:t>LE NOUVEAU DNB 2013</a:t>
            </a:r>
          </a:p>
          <a:p>
            <a:pPr marL="0" lvl="0" indent="0" algn="ctr">
              <a:buNone/>
            </a:pPr>
            <a:r>
              <a:rPr lang="fr-FR" sz="2300" b="1" dirty="0">
                <a:latin typeface="Comic Sans MS" pitchFamily="66"/>
              </a:rPr>
              <a:t>b) LES PRINCIPES GENERAUX DU NOUVEAU DNB</a:t>
            </a:r>
          </a:p>
          <a:p>
            <a:pPr marL="0" lvl="0" indent="0" algn="ctr">
              <a:buNone/>
            </a:pPr>
            <a:endParaRPr lang="fr-FR" sz="2300" b="1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1800" b="1" u="sng" dirty="0">
                <a:solidFill>
                  <a:srgbClr val="FF0000"/>
                </a:solidFill>
                <a:latin typeface="Comic Sans MS" pitchFamily="66"/>
              </a:rPr>
              <a:t>COMPOSER UN SUJET = UN SUBTIL EQUILIBRE</a:t>
            </a:r>
          </a:p>
          <a:p>
            <a:pPr marL="0" lvl="0" indent="0" algn="ctr">
              <a:buNone/>
            </a:pPr>
            <a:endParaRPr lang="fr-FR" sz="1800" b="1" dirty="0">
              <a:solidFill>
                <a:srgbClr val="FF0000"/>
              </a:solidFill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1800" b="1" dirty="0">
                <a:latin typeface="Comic Sans MS" pitchFamily="66"/>
              </a:rPr>
              <a:t>- 3 épreuves équilibrées dans le temps imparti,</a:t>
            </a:r>
          </a:p>
          <a:p>
            <a:pPr marL="0" lvl="0" indent="0" algn="ctr">
              <a:buNone/>
            </a:pPr>
            <a:r>
              <a:rPr lang="fr-FR" sz="1800" dirty="0">
                <a:latin typeface="Comic Sans MS" pitchFamily="66"/>
              </a:rPr>
              <a:t>Si 1 partie + longue, 1 autre devra être plus rapide.</a:t>
            </a:r>
          </a:p>
          <a:p>
            <a:pPr marL="0" lvl="0" indent="0" algn="ctr">
              <a:buNone/>
            </a:pPr>
            <a:endParaRPr lang="fr-FR" sz="1800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1800" b="1" dirty="0">
                <a:latin typeface="Comic Sans MS" pitchFamily="66"/>
              </a:rPr>
              <a:t>- 3 épreuves équilibrées dans les exercices </a:t>
            </a:r>
            <a:r>
              <a:rPr lang="fr-FR" sz="1800" b="1" dirty="0" smtClean="0">
                <a:latin typeface="Comic Sans MS" pitchFamily="66"/>
              </a:rPr>
              <a:t>demandés</a:t>
            </a:r>
            <a:r>
              <a:rPr lang="fr-FR" sz="1800" b="1" dirty="0">
                <a:latin typeface="Comic Sans MS" pitchFamily="66"/>
              </a:rPr>
              <a:t>,</a:t>
            </a:r>
          </a:p>
          <a:p>
            <a:pPr marL="0" lvl="0" indent="0" algn="ctr">
              <a:buNone/>
            </a:pPr>
            <a:r>
              <a:rPr lang="fr-FR" sz="1800" dirty="0">
                <a:latin typeface="Comic Sans MS" pitchFamily="66"/>
              </a:rPr>
              <a:t>Si 1 partie + rédigée, 1 autre devra l'être moins.</a:t>
            </a:r>
          </a:p>
          <a:p>
            <a:pPr marL="0" lvl="0" indent="0" algn="ctr">
              <a:buNone/>
            </a:pPr>
            <a:endParaRPr lang="fr-FR" sz="1800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1800" b="1" dirty="0">
                <a:latin typeface="Comic Sans MS" pitchFamily="66"/>
              </a:rPr>
              <a:t>- 3 épreuves équilibrées dans les documents proposés,</a:t>
            </a:r>
          </a:p>
          <a:p>
            <a:pPr marL="0" lvl="0" indent="0" algn="ctr">
              <a:buNone/>
            </a:pPr>
            <a:r>
              <a:rPr lang="fr-FR" sz="1800" dirty="0">
                <a:latin typeface="Comic Sans MS" pitchFamily="66"/>
              </a:rPr>
              <a:t>Si 1 partie avec texte, 1 autre contiendra une carte/un graphique/une image...</a:t>
            </a:r>
          </a:p>
          <a:p>
            <a:pPr marL="0" lvl="0" indent="0" algn="ctr">
              <a:buNone/>
            </a:pPr>
            <a:endParaRPr lang="fr-FR" sz="1800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1800" b="1" dirty="0">
                <a:latin typeface="Comic Sans MS" pitchFamily="66"/>
              </a:rPr>
              <a:t>- 3 épreuves équilibrées dans les difficultés de réalisation,</a:t>
            </a:r>
          </a:p>
          <a:p>
            <a:pPr marL="0" lvl="0" indent="0" algn="ctr">
              <a:buNone/>
            </a:pPr>
            <a:r>
              <a:rPr lang="fr-FR" sz="1800" dirty="0">
                <a:latin typeface="Comic Sans MS" pitchFamily="66"/>
              </a:rPr>
              <a:t>Si 1 partie + difficile à réalise, 1 autre devra être plus simple.</a:t>
            </a:r>
          </a:p>
          <a:p>
            <a:pPr marL="0" lvl="0" indent="0" algn="ctr">
              <a:buNone/>
            </a:pPr>
            <a:endParaRPr lang="fr-FR" sz="1800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1800" b="1" dirty="0">
                <a:latin typeface="Comic Sans MS" pitchFamily="66"/>
              </a:rPr>
              <a:t>- 3 épreuves équilibrées dans les sujets abordés,</a:t>
            </a:r>
          </a:p>
          <a:p>
            <a:pPr marL="0" lvl="0" indent="0" algn="ctr">
              <a:buNone/>
            </a:pPr>
            <a:r>
              <a:rPr lang="fr-FR" sz="1800" dirty="0">
                <a:latin typeface="Comic Sans MS" pitchFamily="66"/>
              </a:rPr>
              <a:t>Pas un sujet sur un seul chapitre mais un balayage du programme.</a:t>
            </a:r>
          </a:p>
          <a:p>
            <a:pPr marL="0" lvl="0" indent="0" algn="ctr">
              <a:buNone/>
            </a:pPr>
            <a:endParaRPr lang="fr-FR" sz="1800" b="1" u="sng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300" b="1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300" b="1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06320" y="360000"/>
            <a:ext cx="8870040" cy="89884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b) LES PRINCIPES GENERAUX DU NOUVEAU DNB</a:t>
            </a:r>
          </a:p>
          <a:p>
            <a:pPr marL="0" marR="0" lvl="0" indent="0" algn="ctr" rtl="0" hangingPunct="0">
              <a:buNone/>
              <a:tabLst/>
            </a:pPr>
            <a:endParaRPr lang="fr-FR" sz="23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COMPOSER UN SUJET = UN RESPECT STRICT DES PROGRAMMES</a:t>
            </a:r>
          </a:p>
          <a:p>
            <a:pPr marL="0" marR="0" lvl="0" indent="0" algn="ctr" rtl="0" hangingPunct="0">
              <a:buNone/>
              <a:tabLst/>
            </a:pPr>
            <a:endParaRPr lang="fr-FR" sz="1800" b="1" i="0" u="none" strike="noStrike" kern="1200" dirty="0">
              <a:ln>
                <a:noFill/>
              </a:ln>
              <a:solidFill>
                <a:srgbClr val="FF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Le choix des sujets = uniquement dans les </a:t>
            </a:r>
            <a:r>
              <a:rPr lang="fr-FR" sz="1800" b="1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PROGRAMMES</a:t>
            </a:r>
            <a:endParaRPr lang="fr-FR" sz="18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Ne pas demander des connaissances hors </a:t>
            </a:r>
            <a:r>
              <a:rPr lang="fr-FR" sz="18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programme.</a:t>
            </a: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Ne pas interroger sur des thématiques hors </a:t>
            </a:r>
            <a:r>
              <a:rPr lang="fr-FR" dirty="0" smtClean="0">
                <a:latin typeface="Comic Sans MS" pitchFamily="66"/>
                <a:ea typeface="Microsoft YaHei" pitchFamily="2"/>
                <a:cs typeface="Mangal" pitchFamily="2"/>
              </a:rPr>
              <a:t>programme.</a:t>
            </a: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Ne pas confondre nos exigences personnelles et celles des </a:t>
            </a:r>
            <a:r>
              <a:rPr lang="fr-FR" dirty="0" smtClean="0">
                <a:latin typeface="Comic Sans MS" pitchFamily="66"/>
                <a:ea typeface="Microsoft YaHei" pitchFamily="2"/>
                <a:cs typeface="Mangal" pitchFamily="2"/>
              </a:rPr>
              <a:t>programmes.</a:t>
            </a: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Ex : « Quel événement est à l'origine de l'engagement militaire des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Etats-Unis en Afghanistan ? »</a:t>
            </a:r>
          </a:p>
          <a:p>
            <a:pPr marL="0" marR="0" lvl="0" indent="0" algn="ctr" rtl="0" hangingPunct="0"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Le choix des compétences = uniquement dans les </a:t>
            </a:r>
            <a:r>
              <a:rPr lang="fr-FR" b="1" dirty="0" smtClean="0">
                <a:latin typeface="Comic Sans MS" pitchFamily="66"/>
                <a:ea typeface="Microsoft YaHei" pitchFamily="2"/>
                <a:cs typeface="Mangal" pitchFamily="2"/>
              </a:rPr>
              <a:t>PROGRAMMES</a:t>
            </a:r>
            <a:endParaRPr lang="fr-FR" sz="18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Les demandes en particulier liées aux questions = dans le respect de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Celles exigées dans les </a:t>
            </a:r>
            <a:r>
              <a:rPr lang="fr-FR" dirty="0" smtClean="0">
                <a:latin typeface="Comic Sans MS" pitchFamily="66"/>
                <a:ea typeface="Microsoft YaHei" pitchFamily="2"/>
                <a:cs typeface="Mangal" pitchFamily="2"/>
              </a:rPr>
              <a:t>programmes.</a:t>
            </a: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Ex : « Raconter en quelques lignes la bataille de Stalingrad. »</a:t>
            </a:r>
          </a:p>
          <a:p>
            <a:pPr marL="0" marR="0" lvl="0" indent="0" algn="ctr" rtl="0" hangingPunct="0"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800" b="1" i="0" u="sng" strike="noStrike" kern="1200" dirty="0">
              <a:ln>
                <a:noFill/>
              </a:ln>
              <a:uFillTx/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800" b="1" i="0" u="sng" strike="noStrike" kern="1200" dirty="0">
              <a:ln>
                <a:noFill/>
              </a:ln>
              <a:uFillTx/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8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8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3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3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1440360" y="3995861"/>
            <a:ext cx="81360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601" fill="none">
                <a:moveTo>
                  <a:pt x="0" y="0"/>
                </a:moveTo>
                <a:lnTo>
                  <a:pt x="22601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rme libre 3"/>
          <p:cNvSpPr/>
          <p:nvPr/>
        </p:nvSpPr>
        <p:spPr>
          <a:xfrm>
            <a:off x="1872000" y="5940077"/>
            <a:ext cx="65516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200" fill="none">
                <a:moveTo>
                  <a:pt x="0" y="0"/>
                </a:moveTo>
                <a:lnTo>
                  <a:pt x="18200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rme libre 4"/>
          <p:cNvSpPr/>
          <p:nvPr/>
        </p:nvSpPr>
        <p:spPr>
          <a:xfrm>
            <a:off x="3456000" y="4248000"/>
            <a:ext cx="33116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200" fill="none">
                <a:moveTo>
                  <a:pt x="0" y="0"/>
                </a:moveTo>
                <a:lnTo>
                  <a:pt x="9200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Connecteur droit 5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Connecteur droit 6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77960" y="147240"/>
            <a:ext cx="8870040" cy="739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b) LES PRINCIPES GENERAUX DU NOUVEAU DNB</a:t>
            </a:r>
          </a:p>
          <a:p>
            <a:pPr marL="0" marR="0" lvl="0" indent="0" algn="ctr" rtl="0" hangingPunct="0">
              <a:buNone/>
              <a:tabLst/>
            </a:pPr>
            <a:endParaRPr lang="fr-FR" sz="1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 PRINCIPE DES REPERES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- 5 mn de questions.    - Vérifier des repères.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Des questions directes.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Vérifier leur connaissance mais aussi leur maîtrise : donner du sens aux </a:t>
            </a: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repères(1).</a:t>
            </a: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 PRINCIPE DES QUESTIONS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- 10 à 15 mn de questions. - Un nombre de question libre mais à équilibrer.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Des questions directes, les consignes indiquent les attendus de réponse.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Panacher les capacités dans la même épreuve.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développement construit doit être clairement annoncé dans la consigne.</a:t>
            </a:r>
          </a:p>
          <a:p>
            <a:pPr marL="0" marR="0" lvl="0" indent="0" algn="ctr" rtl="0" hangingPunct="0">
              <a:buNone/>
              <a:tabLst/>
            </a:pPr>
            <a:endParaRPr lang="fr-FR" sz="200" b="1" i="0" u="sng" strike="noStrike" kern="1200" dirty="0">
              <a:ln>
                <a:noFill/>
              </a:ln>
              <a:solidFill>
                <a:srgbClr val="FF0000"/>
              </a:solidFill>
              <a:uFillTx/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 PRINCIPE DU DOCUMENT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- 20 à 25 mn de questions.  - Un document UNIQUE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Ni trop simple, ni trop complexe, un document exploitable, pas de doc « composite »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 travail mixte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Les questions guident dans le prélèvement ET le sens du document</a:t>
            </a:r>
          </a:p>
          <a:p>
            <a:pPr marL="0" marR="0" lvl="0" indent="0" algn="ctr" rtl="0" hangingPunct="0">
              <a:buNone/>
              <a:tabLst/>
            </a:pPr>
            <a:endParaRPr lang="fr-FR" sz="2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 PRINCIPE DE LA TACHE CARTOGRAPHIQUE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Tenir compte de sa réalisation dans le temps des questions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Une position au choix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Soit dans la partie QUESTIONS soit dans la partie DOCUMENT de la géographie.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 travail varié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Compléter 1 légende / </a:t>
            </a: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colorier-hachurer-des </a:t>
            </a: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flux / 1 partie de croquis / </a:t>
            </a:r>
            <a:endParaRPr lang="fr-FR" sz="1700" b="0" i="0" u="none" strike="noStrike" kern="1200" dirty="0" smtClean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1 </a:t>
            </a: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titre à donner</a:t>
            </a: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....</a:t>
            </a:r>
          </a:p>
          <a:p>
            <a:pPr marL="0" marR="0" lvl="0" indent="0" algn="ctr" rtl="0" hangingPunct="0">
              <a:buNone/>
              <a:tabLst/>
            </a:pPr>
            <a:endParaRPr lang="fr-FR" sz="1700" dirty="0">
              <a:latin typeface="Comic Sans MS" pitchFamily="66"/>
              <a:ea typeface="Microsoft YaHei" pitchFamily="2"/>
              <a:cs typeface="Mangal" pitchFamily="2"/>
            </a:endParaRPr>
          </a:p>
          <a:p>
            <a:pPr lvl="0" algn="ctr" hangingPunct="0">
              <a:buNone/>
            </a:pP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(1) </a:t>
            </a:r>
            <a:r>
              <a:rPr lang="fr-FR" sz="1700" b="0" i="0" u="none" strike="noStrike" kern="1200" dirty="0" err="1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Cf</a:t>
            </a:r>
            <a:r>
              <a:rPr lang="fr-FR" sz="1700" dirty="0">
                <a:latin typeface="Comic Sans MS" pitchFamily="66"/>
                <a:ea typeface="Microsoft YaHei" pitchFamily="2"/>
                <a:cs typeface="Mangal" pitchFamily="2"/>
              </a:rPr>
              <a:t> : </a:t>
            </a:r>
            <a:r>
              <a:rPr lang="fr-FR" sz="900" dirty="0">
                <a:latin typeface="Comic Sans MS" pitchFamily="66"/>
                <a:ea typeface="Microsoft YaHei" pitchFamily="2"/>
                <a:cs typeface="Mangal" pitchFamily="2"/>
                <a:hlinkClick r:id="rId3"/>
              </a:rPr>
              <a:t>http://www.pedagogie.ac-nantes.fr/1354284514161/0/fiche___actualite/&amp;</a:t>
            </a:r>
            <a:r>
              <a:rPr lang="fr-FR" sz="900" dirty="0" smtClean="0">
                <a:latin typeface="Comic Sans MS" pitchFamily="66"/>
                <a:ea typeface="Microsoft YaHei" pitchFamily="2"/>
                <a:cs typeface="Mangal" pitchFamily="2"/>
                <a:hlinkClick r:id="rId3"/>
              </a:rPr>
              <a:t>RH=1160225245468</a:t>
            </a:r>
            <a:r>
              <a:rPr lang="fr-FR" sz="900" dirty="0" smtClean="0">
                <a:latin typeface="Comic Sans MS" pitchFamily="66"/>
                <a:ea typeface="Microsoft YaHei" pitchFamily="2"/>
                <a:cs typeface="Mangal" pitchFamily="2"/>
              </a:rPr>
              <a:t> </a:t>
            </a:r>
            <a:endParaRPr lang="fr-FR" sz="9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necteur droit 3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280" y="1800000"/>
            <a:ext cx="9989280" cy="2499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c) LES ANNALES 0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80000" y="147600"/>
            <a:ext cx="3168360" cy="739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c) LES ANNALES 0</a:t>
            </a:r>
          </a:p>
          <a:p>
            <a:pPr marL="0" marR="0" lvl="0" indent="0" algn="ctr" rtl="0" hangingPunct="0">
              <a:buNone/>
              <a:tabLst/>
            </a:pPr>
            <a:endParaRPr lang="fr-FR" sz="1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DES ANNALES 0 UTILES</a:t>
            </a:r>
          </a:p>
          <a:p>
            <a:pPr marL="0" marR="0" lvl="0" indent="0" algn="ctr" rtl="0" hangingPunct="0">
              <a:buNone/>
              <a:tabLst/>
            </a:pPr>
            <a:endParaRPr lang="fr-FR" sz="17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Une série de cadres =</a:t>
            </a:r>
          </a:p>
          <a:p>
            <a:pPr marL="0" marR="0" lvl="0" indent="0" algn="ctr" rtl="0" hangingPunct="0">
              <a:buNone/>
              <a:tabLst/>
            </a:pPr>
            <a:endParaRPr lang="fr-FR" sz="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une contrainte de longueur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une indication de longueur ?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la consigne aussi un indicateur des attendus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quid du brouillon ?</a:t>
            </a: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Un </a:t>
            </a: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barème</a:t>
            </a: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 =</a:t>
            </a:r>
          </a:p>
          <a:p>
            <a:pPr marL="0" marR="0" lvl="0" indent="0" algn="ctr" rtl="0" hangingPunct="0">
              <a:buNone/>
              <a:tabLst/>
            </a:pPr>
            <a:endParaRPr lang="fr-FR" sz="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¼ de point à proscrire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- 1 ou ½ point à privilégier</a:t>
            </a:r>
          </a:p>
          <a:p>
            <a:pPr marR="0" lvl="0" algn="ctr" rtl="0" hangingPunct="0">
              <a:buNone/>
              <a:tabLst/>
            </a:pP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une </a:t>
            </a: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indication correcte de répartition </a:t>
            </a: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équilibrée</a:t>
            </a:r>
          </a:p>
          <a:p>
            <a:pPr marR="0" lvl="0" algn="ctr" rtl="0" hangingPunct="0">
              <a:buNone/>
              <a:tabLst/>
            </a:pPr>
            <a:r>
              <a:rPr lang="fr-FR" sz="1700" dirty="0" smtClean="0">
                <a:latin typeface="Comic Sans MS" pitchFamily="66"/>
                <a:ea typeface="Microsoft YaHei" pitchFamily="2"/>
                <a:cs typeface="Mangal" pitchFamily="2"/>
              </a:rPr>
              <a:t>- une note générale entière</a:t>
            </a: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sng" strike="noStrike" kern="1200" dirty="0">
              <a:ln>
                <a:noFill/>
              </a:ln>
              <a:solidFill>
                <a:srgbClr val="FF0000"/>
              </a:solidFill>
              <a:uFillTx/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500" b="0" i="0" u="sng" strike="noStrike" kern="1200" dirty="0">
              <a:ln>
                <a:noFill/>
              </a:ln>
              <a:solidFill>
                <a:srgbClr val="FF0000"/>
              </a:solidFill>
              <a:uFillTx/>
              <a:latin typeface="Comic Sans MS" pitchFamily="66"/>
              <a:ea typeface="Microsoft YaHei" pitchFamily="2"/>
              <a:cs typeface="Mangal" pitchFamily="2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76000" y="188640"/>
            <a:ext cx="5762520" cy="68673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rme libre 5"/>
          <p:cNvSpPr/>
          <p:nvPr/>
        </p:nvSpPr>
        <p:spPr>
          <a:xfrm>
            <a:off x="6120000" y="2736000"/>
            <a:ext cx="647640" cy="1295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00" h="3600" fill="none">
                <a:moveTo>
                  <a:pt x="0" y="3600"/>
                </a:moveTo>
                <a:lnTo>
                  <a:pt x="18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6120000" y="2736000"/>
            <a:ext cx="647640" cy="2591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00" h="7200" fill="none">
                <a:moveTo>
                  <a:pt x="0" y="7200"/>
                </a:moveTo>
                <a:lnTo>
                  <a:pt x="180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4896000" y="3600000"/>
            <a:ext cx="503999" cy="503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5399999" y="3851999"/>
            <a:ext cx="1872561" cy="647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696000" y="92520"/>
            <a:ext cx="3168360" cy="739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3- 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c) LES ANNALES 0</a:t>
            </a:r>
          </a:p>
          <a:p>
            <a:pPr marL="0" marR="0" lvl="0" indent="0" algn="ctr" rtl="0" hangingPunct="0">
              <a:buNone/>
              <a:tabLst/>
            </a:pPr>
            <a:endParaRPr lang="fr-FR" sz="1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1" i="0" u="none" strike="noStrike" kern="1200" dirty="0" smtClean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Des exigences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hors programme ?</a:t>
            </a: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Une formulation 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pas toujours claire ?</a:t>
            </a: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De l'implicite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17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Étude de document sans prélèvement d'info </a:t>
            </a:r>
            <a:r>
              <a:rPr lang="fr-FR" sz="17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?</a:t>
            </a:r>
          </a:p>
          <a:p>
            <a:pPr marL="0" marR="0" lvl="0" indent="0" algn="ctr" rtl="0" hangingPunct="0">
              <a:buNone/>
              <a:tabLst/>
            </a:pPr>
            <a:endParaRPr lang="fr-FR" sz="1700" dirty="0"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7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b="0" i="0" u="sng" strike="noStrike" kern="1200" dirty="0" smtClean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Il n’y aura pas </a:t>
            </a:r>
            <a:r>
              <a:rPr lang="fr-FR" sz="1700" b="0" i="0" u="sng" strike="noStrike" kern="1200" smtClean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de piège </a:t>
            </a:r>
            <a:endParaRPr lang="fr-FR" sz="1700" b="0" i="0" u="sng" strike="noStrike" kern="1200" dirty="0" smtClean="0">
              <a:ln>
                <a:noFill/>
              </a:ln>
              <a:solidFill>
                <a:srgbClr val="FF0000"/>
              </a:solidFill>
              <a:uFillTx/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fr-FR" sz="1700" u="sng" dirty="0"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d</a:t>
            </a:r>
            <a:r>
              <a:rPr lang="fr-FR" sz="1700" u="sng" dirty="0" smtClean="0"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ans les sujet proposé.</a:t>
            </a:r>
            <a:endParaRPr lang="fr-FR" sz="1700" b="0" i="0" u="sng" strike="noStrike" kern="1200" dirty="0">
              <a:ln>
                <a:noFill/>
              </a:ln>
              <a:solidFill>
                <a:srgbClr val="FF0000"/>
              </a:solidFill>
              <a:uFillTx/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2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buNone/>
              <a:tabLst/>
            </a:pPr>
            <a:endParaRPr lang="fr-FR" sz="1500" b="0" i="0" u="sng" strike="noStrike" kern="1200" dirty="0">
              <a:ln>
                <a:noFill/>
              </a:ln>
              <a:solidFill>
                <a:srgbClr val="FF0000"/>
              </a:solidFill>
              <a:uFillTx/>
              <a:latin typeface="Comic Sans MS" pitchFamily="66"/>
              <a:ea typeface="Microsoft YaHei" pitchFamily="2"/>
              <a:cs typeface="Mangal" pitchFamily="2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604080" y="120600"/>
            <a:ext cx="6019919" cy="43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lum/>
            <a:alphaModFix/>
          </a:blip>
          <a:srcRect/>
          <a:stretch>
            <a:fillRect/>
          </a:stretch>
        </p:blipFill>
        <p:spPr>
          <a:xfrm>
            <a:off x="576000" y="4968000"/>
            <a:ext cx="4495680" cy="12952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rme libre 6"/>
          <p:cNvSpPr/>
          <p:nvPr/>
        </p:nvSpPr>
        <p:spPr>
          <a:xfrm>
            <a:off x="2520000" y="936000"/>
            <a:ext cx="935639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00" fill="none">
                <a:moveTo>
                  <a:pt x="0" y="0"/>
                </a:moveTo>
                <a:lnTo>
                  <a:pt x="2600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3671999" y="3024000"/>
            <a:ext cx="21596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00" fill="none">
                <a:moveTo>
                  <a:pt x="0" y="0"/>
                </a:moveTo>
                <a:lnTo>
                  <a:pt x="6000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864000" y="5832000"/>
            <a:ext cx="1872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3684239" y="2750400"/>
            <a:ext cx="2088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604080" y="3456000"/>
            <a:ext cx="5947919" cy="115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lum/>
            <a:alphaModFix/>
          </a:blip>
          <a:srcRect/>
          <a:stretch>
            <a:fillRect/>
          </a:stretch>
        </p:blipFill>
        <p:spPr>
          <a:xfrm>
            <a:off x="579960" y="6263280"/>
            <a:ext cx="4172040" cy="94283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rme libre 12"/>
          <p:cNvSpPr/>
          <p:nvPr/>
        </p:nvSpPr>
        <p:spPr>
          <a:xfrm>
            <a:off x="3456000" y="7128000"/>
            <a:ext cx="935639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00" fill="none">
                <a:moveTo>
                  <a:pt x="0" y="0"/>
                </a:moveTo>
                <a:lnTo>
                  <a:pt x="2600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3456000" y="936000"/>
            <a:ext cx="3816560" cy="1691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4608264" y="2750400"/>
            <a:ext cx="2592288" cy="4377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5904408" y="2750400"/>
            <a:ext cx="1296144" cy="288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2823840" y="4211885"/>
            <a:ext cx="4592736" cy="1620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6551999" y="4211885"/>
            <a:ext cx="864577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280" y="1800000"/>
            <a:ext cx="9989280" cy="2499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d) L'EVALUATION EN H.G.E.C.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0000" y="72000"/>
            <a:ext cx="9989280" cy="6176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d) L'EVALUATION EN H.G.E.C.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IMPOSE :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UNE REFLEXION SUR LES PRATIQUES D'EVALUATION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3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DE NOUVELLES STRATEGIES POUR TRAVAILLER LES REPERES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DE REPOSITIONNER LE QUESTIONNEMENT DES DOCUMENTS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EN </a:t>
            </a:r>
            <a:r>
              <a:rPr lang="fr-FR" sz="20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CLASSE ET INTRODUIRE LES TACHES COMPLEXES</a:t>
            </a:r>
            <a:endParaRPr lang="fr-FR" sz="2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ETRE CLAIR SUR LES ATTENDUS DES COMPETENCES TRAVAILLEES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- TROUVER LES ATTENDUS INCONTOURNABLES POUR LE DNB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DANS LA PREPARATION DES COURS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 txBox="1">
            <a:spLocks noGrp="1"/>
          </p:cNvSpPr>
          <p:nvPr>
            <p:ph type="subTitle" idx="4294967295"/>
          </p:nvPr>
        </p:nvSpPr>
        <p:spPr>
          <a:xfrm>
            <a:off x="777960" y="621720"/>
            <a:ext cx="8870040" cy="5661719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fr-FR" dirty="0">
                <a:latin typeface="Comic Sans MS" pitchFamily="66"/>
              </a:rPr>
              <a:t> </a:t>
            </a:r>
            <a:endParaRPr lang="fr-FR" dirty="0" smtClean="0">
              <a:latin typeface="Comic Sans MS" pitchFamily="66"/>
            </a:endParaRPr>
          </a:p>
          <a:p>
            <a:pPr marL="0" lvl="0" indent="0" algn="ctr">
              <a:buNone/>
            </a:pPr>
            <a:endParaRPr lang="fr-FR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dirty="0" smtClean="0">
                <a:latin typeface="Comic Sans MS" pitchFamily="66"/>
              </a:rPr>
              <a:t>LE </a:t>
            </a:r>
            <a:r>
              <a:rPr lang="fr-FR" dirty="0">
                <a:latin typeface="Comic Sans MS" pitchFamily="66"/>
              </a:rPr>
              <a:t>NOUVEAU DNB 2013</a:t>
            </a:r>
          </a:p>
          <a:p>
            <a:pPr marL="0" lvl="0" indent="0" algn="ctr">
              <a:buNone/>
            </a:pPr>
            <a:r>
              <a:rPr lang="fr-FR" sz="2000" dirty="0" smtClean="0">
                <a:latin typeface="Comic Sans MS" pitchFamily="66"/>
              </a:rPr>
              <a:t>( </a:t>
            </a:r>
            <a:r>
              <a:rPr lang="fr-FR" sz="2000" dirty="0">
                <a:latin typeface="Comic Sans MS" pitchFamily="66"/>
              </a:rPr>
              <a:t>Une banque de sujets par le groupe académique)</a:t>
            </a:r>
          </a:p>
          <a:p>
            <a:pPr marL="0" lvl="0" indent="0" algn="ctr">
              <a:buNone/>
            </a:pPr>
            <a:endParaRPr lang="fr-FR" sz="2000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2000" b="1" dirty="0">
                <a:latin typeface="Comic Sans MS" pitchFamily="66"/>
              </a:rPr>
              <a:t>a) L'ESPRIT DU B.O</a:t>
            </a:r>
            <a:r>
              <a:rPr lang="fr-FR" sz="2000" b="1" dirty="0" smtClean="0">
                <a:latin typeface="Comic Sans MS" pitchFamily="66"/>
              </a:rPr>
              <a:t>.</a:t>
            </a: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2000" b="1" dirty="0">
                <a:latin typeface="Comic Sans MS" pitchFamily="66"/>
              </a:rPr>
              <a:t>b) LES PRINCIPES </a:t>
            </a:r>
            <a:r>
              <a:rPr lang="fr-FR" sz="2000" b="1" dirty="0" smtClean="0">
                <a:latin typeface="Comic Sans MS" pitchFamily="66"/>
              </a:rPr>
              <a:t>GENERAUX</a:t>
            </a: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2000" b="1" dirty="0">
                <a:latin typeface="Comic Sans MS" pitchFamily="66"/>
              </a:rPr>
              <a:t>c) LES ANNALES </a:t>
            </a:r>
            <a:r>
              <a:rPr lang="fr-FR" sz="2000" b="1" dirty="0" smtClean="0">
                <a:latin typeface="Comic Sans MS" pitchFamily="66"/>
              </a:rPr>
              <a:t>0</a:t>
            </a: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endParaRPr lang="fr-FR" sz="2000" b="1" dirty="0">
              <a:latin typeface="Comic Sans MS" pitchFamily="66"/>
            </a:endParaRPr>
          </a:p>
          <a:p>
            <a:pPr marL="0" lvl="0" indent="0" algn="ctr">
              <a:buNone/>
            </a:pPr>
            <a:r>
              <a:rPr lang="fr-FR" sz="2000" b="1" dirty="0">
                <a:latin typeface="Comic Sans MS" pitchFamily="66"/>
              </a:rPr>
              <a:t>d) L'EVALUATION EN H.G.E.C.</a:t>
            </a:r>
          </a:p>
          <a:p>
            <a:pPr marL="0" lvl="0" indent="0" algn="ctr">
              <a:buNone/>
            </a:pPr>
            <a:endParaRPr lang="fr-FR" sz="2000" dirty="0"/>
          </a:p>
        </p:txBody>
      </p:sp>
      <p:sp>
        <p:nvSpPr>
          <p:cNvPr id="3" name="Connecteur droit 2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necteur droit 3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1440000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-7200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0000" y="72000"/>
            <a:ext cx="9989280" cy="7493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3- LE NOUVEAU DNB 2013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d) L'ÉVALUATION EN H.G.E.C.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 = </a:t>
            </a: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donner de la valeur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= </a:t>
            </a: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en vue d'orienter, avec un impact sur les choix.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En vue de réguler, pour améliorer les processus.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En vue de certifier, pour les examens et les concours.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</a:t>
            </a: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= en cours de formation / en final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</a:t>
            </a: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= évaluation sommative pour mesurer/noter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Évaluation descriptive pour mesurer des performances à partir de critères.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Évaluation </a:t>
            </a:r>
            <a:r>
              <a:rPr lang="fr-FR" sz="20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interprétative.</a:t>
            </a:r>
            <a:endParaRPr lang="fr-FR" sz="2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</a:t>
            </a: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= varier les démarches pour une plus grande finesse d'observation.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Construire l'évaluation pendant la construction de la séquence.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plus simplement que les activités d'apprentissages.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Évaluer la capacité de l'élève à mobiliser ses acquis.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REDEFINIR LA PLACE ET LES MODALITES DE L'EVALUATION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0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95640" y="3439080"/>
            <a:ext cx="7576560" cy="813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a) L'ESPRIT DU B.O. :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entre compétences et connaissances</a:t>
            </a:r>
          </a:p>
        </p:txBody>
      </p:sp>
      <p:sp>
        <p:nvSpPr>
          <p:cNvPr id="3" name="Connecteur droit 2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necteur droit 3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57160" y="2487240"/>
            <a:ext cx="3138840" cy="320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648000" y="1368000"/>
            <a:ext cx="9216000" cy="46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rme libre 4"/>
          <p:cNvSpPr/>
          <p:nvPr/>
        </p:nvSpPr>
        <p:spPr>
          <a:xfrm>
            <a:off x="4104000" y="2376000"/>
            <a:ext cx="4104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Forme libre 5"/>
          <p:cNvSpPr/>
          <p:nvPr/>
        </p:nvSpPr>
        <p:spPr>
          <a:xfrm>
            <a:off x="720000" y="3671999"/>
            <a:ext cx="9000000" cy="864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720000" y="4518000"/>
            <a:ext cx="9000000" cy="66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FF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000000" y="3397320"/>
            <a:ext cx="792000" cy="353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0080"/>
                </a:solidFill>
                <a:latin typeface="Arial" pitchFamily="18"/>
                <a:ea typeface="Microsoft YaHei" pitchFamily="2"/>
                <a:cs typeface="Mangal" pitchFamily="2"/>
              </a:rPr>
              <a:t>C 5-6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0000" y="4896000"/>
            <a:ext cx="792000" cy="353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FF00"/>
                </a:solidFill>
                <a:latin typeface="Arial" pitchFamily="18"/>
                <a:ea typeface="Microsoft YaHei" pitchFamily="2"/>
                <a:cs typeface="Mangal" pitchFamily="2"/>
              </a:rPr>
              <a:t>C 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232000" y="6120000"/>
            <a:ext cx="6336000" cy="1306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RESTITUER DES CONNAISSANCES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REDIGER (raconter/décrire/caractériser/expliquer)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RAISONNER A PARTIR D'UN DOCUMENT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Sous-titre 10"/>
          <p:cNvSpPr txBox="1">
            <a:spLocks noGrp="1"/>
          </p:cNvSpPr>
          <p:nvPr>
            <p:ph type="subTitle" idx="4294967295"/>
          </p:nvPr>
        </p:nvSpPr>
        <p:spPr>
          <a:xfrm>
            <a:off x="864000" y="72000"/>
            <a:ext cx="8870040" cy="136044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fr-FR" sz="1800">
                <a:latin typeface="Comic Sans MS" pitchFamily="66"/>
              </a:rPr>
              <a:t> LE NOUVEAU DNB 2013</a:t>
            </a:r>
          </a:p>
          <a:p>
            <a:pPr marL="0" lvl="0" indent="0" algn="ctr">
              <a:buNone/>
            </a:pPr>
            <a:r>
              <a:rPr lang="fr-FR" sz="2300" b="1">
                <a:latin typeface="Comic Sans MS" pitchFamily="66"/>
              </a:rPr>
              <a:t>a) L'ESPRIT DU B.O. : entre compétences et connaissances</a:t>
            </a:r>
          </a:p>
          <a:p>
            <a:pPr marL="0" lvl="0" indent="0" algn="ctr">
              <a:buNone/>
            </a:pPr>
            <a:endParaRPr lang="fr-FR" sz="2000"/>
          </a:p>
        </p:txBody>
      </p:sp>
      <p:sp>
        <p:nvSpPr>
          <p:cNvPr id="12" name="Forme libre 11"/>
          <p:cNvSpPr/>
          <p:nvPr/>
        </p:nvSpPr>
        <p:spPr>
          <a:xfrm>
            <a:off x="7992000" y="3240000"/>
            <a:ext cx="1079639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00" fill="none">
                <a:moveTo>
                  <a:pt x="0" y="0"/>
                </a:moveTo>
                <a:lnTo>
                  <a:pt x="3000" y="0"/>
                </a:lnTo>
              </a:path>
            </a:pathLst>
          </a:custGeom>
          <a:noFill/>
          <a:ln w="36000">
            <a:solidFill>
              <a:srgbClr val="00FF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2880000" y="3456000"/>
            <a:ext cx="935639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00" fill="none">
                <a:moveTo>
                  <a:pt x="0" y="0"/>
                </a:moveTo>
                <a:lnTo>
                  <a:pt x="2600" y="0"/>
                </a:lnTo>
              </a:path>
            </a:pathLst>
          </a:cu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Forme libre 13"/>
          <p:cNvSpPr/>
          <p:nvPr/>
        </p:nvSpPr>
        <p:spPr>
          <a:xfrm>
            <a:off x="5472000" y="3456000"/>
            <a:ext cx="935639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00" fill="none">
                <a:moveTo>
                  <a:pt x="0" y="0"/>
                </a:moveTo>
                <a:lnTo>
                  <a:pt x="2600" y="0"/>
                </a:lnTo>
              </a:path>
            </a:pathLst>
          </a:cu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633240" y="1872000"/>
            <a:ext cx="9230760" cy="475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rme libre 4"/>
          <p:cNvSpPr/>
          <p:nvPr/>
        </p:nvSpPr>
        <p:spPr>
          <a:xfrm>
            <a:off x="633240" y="2232000"/>
            <a:ext cx="9230760" cy="172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Forme libre 5"/>
          <p:cNvSpPr/>
          <p:nvPr/>
        </p:nvSpPr>
        <p:spPr>
          <a:xfrm>
            <a:off x="615240" y="3942000"/>
            <a:ext cx="9230760" cy="153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615240" y="5472000"/>
            <a:ext cx="9230760" cy="115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88000" y="6749279"/>
            <a:ext cx="6336000" cy="666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3 EPREUVES DE 40 mn CHACUNE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64359" y="72360"/>
            <a:ext cx="8870040" cy="1360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a) L'ESPRIT DU B.O. : entre compétences et connaissances</a:t>
            </a:r>
          </a:p>
          <a:p>
            <a:pPr marL="0" marR="0" lvl="0" indent="0" algn="ctr" rtl="0" hangingPunct="0">
              <a:buNone/>
              <a:tabLst/>
            </a:pPr>
            <a:endParaRPr lang="fr-FR" sz="20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545268" y="3744000"/>
            <a:ext cx="7445221" cy="196446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repères :</a:t>
            </a: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des faits et des acteurs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Quelle place pour le repère obligatoire dans notre enseignement ?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Expliquer un repère / apprendre une date repère </a:t>
            </a:r>
            <a:r>
              <a:rPr lang="fr-FR" sz="1800" b="0" i="0" u="none" strike="noStrike" kern="1200" dirty="0" smtClean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/ Quelle place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 smtClean="0">
                <a:latin typeface="Comic Sans MS" pitchFamily="66"/>
                <a:ea typeface="Microsoft YaHei" pitchFamily="2"/>
                <a:cs typeface="Mangal" pitchFamily="2"/>
              </a:rPr>
              <a:t>Dans le cahier ? / Comment réactiver les repères ?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695879" y="1546560"/>
            <a:ext cx="9168120" cy="21974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rme libre 5"/>
          <p:cNvSpPr/>
          <p:nvPr/>
        </p:nvSpPr>
        <p:spPr>
          <a:xfrm>
            <a:off x="1800000" y="2232000"/>
            <a:ext cx="3960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2232000" y="2520000"/>
            <a:ext cx="4824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1426" y="5143860"/>
            <a:ext cx="9144000" cy="986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0000FF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questions :</a:t>
            </a: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enjeux, des faits et des acteurs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Quelle stratégie adopter pour mettre en valeur cet « incontournable » 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1440000" y="5976000"/>
            <a:ext cx="360" cy="7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2232000" y="2951999"/>
            <a:ext cx="5256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8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87653" y="5868069"/>
            <a:ext cx="8584571" cy="132121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008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documents :</a:t>
            </a: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identifier, dégager le sens, prélever de l'information </a:t>
            </a:r>
            <a:endParaRPr lang="fr-FR" sz="18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et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porter un regard critique à partir de quelques questions.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Quelles démarches en classe pour arriver à ces attendus 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64359" y="72360"/>
            <a:ext cx="8870040" cy="1360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a) L'ESPRIT DU B.O. : entre compétences et connaissances</a:t>
            </a:r>
          </a:p>
          <a:p>
            <a:pPr marL="0" marR="0" lvl="0" indent="0" algn="ctr" rtl="0" hangingPunct="0">
              <a:buNone/>
              <a:tabLst/>
            </a:pPr>
            <a:endParaRPr lang="fr-FR" sz="20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69880" y="1573920"/>
            <a:ext cx="9270000" cy="23140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necteur droit 2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necteur droit 3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5879" y="3960000"/>
            <a:ext cx="9144000" cy="1306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>
                <a:ln>
                  <a:noFill/>
                </a:ln>
                <a:solidFill>
                  <a:srgbClr val="FF0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repères :</a:t>
            </a:r>
            <a:r>
              <a:rPr lang="fr-FR" sz="1800" b="1" i="0" u="none" strike="noStrike" kern="120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repères obligatoires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Quelle place pour le repère obligatoire dans notre enseignement ?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Forme libre 5"/>
          <p:cNvSpPr/>
          <p:nvPr/>
        </p:nvSpPr>
        <p:spPr>
          <a:xfrm>
            <a:off x="1800000" y="2160000"/>
            <a:ext cx="3960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2232000" y="2448000"/>
            <a:ext cx="6768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48000" y="4680000"/>
            <a:ext cx="9144000" cy="986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>
                <a:ln>
                  <a:noFill/>
                </a:ln>
                <a:solidFill>
                  <a:srgbClr val="0000FF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questions :</a:t>
            </a:r>
            <a:r>
              <a:rPr lang="fr-FR" sz="1800" b="1" i="0" u="none" strike="noStrike" kern="120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notions, des situations géographiques et des acteurs.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Quelle stratégie adopter pour mettre en valeur cet « incontournable » 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1440000" y="5976000"/>
            <a:ext cx="360" cy="7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2232000" y="3024000"/>
            <a:ext cx="5688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8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27714" y="5389200"/>
            <a:ext cx="8584571" cy="132121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008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documents :</a:t>
            </a: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identifier, dégager le sens, prélever de l'information </a:t>
            </a:r>
            <a:endParaRPr lang="fr-FR" sz="18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et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porter un regard critique à partir de quelques questions.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Quelles démarches en classe pour arriver à ces attendus 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orme libre 11"/>
          <p:cNvSpPr/>
          <p:nvPr/>
        </p:nvSpPr>
        <p:spPr>
          <a:xfrm>
            <a:off x="4104000" y="3600000"/>
            <a:ext cx="2520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FF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3999" y="6408000"/>
            <a:ext cx="9144000" cy="986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>
                <a:ln>
                  <a:noFill/>
                </a:ln>
                <a:solidFill>
                  <a:srgbClr val="FF00FF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La tâche carto</a:t>
            </a:r>
            <a:r>
              <a:rPr lang="fr-FR" sz="1800" b="1" i="0" u="none" strike="noStrike" kern="120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une réalisation simple et pas un croquis complet.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64359" y="72360"/>
            <a:ext cx="8870040" cy="1360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LE NOUVEAU DNB 2013</a:t>
            </a:r>
          </a:p>
          <a:p>
            <a:pPr marL="0" marR="0" lvl="0" indent="0" algn="ctr" rtl="0" hangingPunct="0">
              <a:buNone/>
              <a:tabLst/>
            </a:pPr>
            <a:r>
              <a:rPr lang="fr-FR" sz="23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a) L'ESPRIT DU B.O. : entre compétences et connaissances</a:t>
            </a:r>
          </a:p>
          <a:p>
            <a:pPr marL="0" marR="0" lvl="0" indent="0" algn="ctr" rtl="0" hangingPunct="0">
              <a:buNone/>
              <a:tabLst/>
            </a:pPr>
            <a:endParaRPr lang="fr-FR" sz="20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76000" y="1655999"/>
            <a:ext cx="9072000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necteur droit 2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onnecteur droit 3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ous-titre 4"/>
          <p:cNvSpPr txBox="1">
            <a:spLocks noGrp="1"/>
          </p:cNvSpPr>
          <p:nvPr>
            <p:ph type="subTitle" idx="4294967295"/>
          </p:nvPr>
        </p:nvSpPr>
        <p:spPr>
          <a:xfrm>
            <a:off x="648000" y="240840"/>
            <a:ext cx="8870040" cy="159912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fr-FR" sz="1800">
                <a:latin typeface="Comic Sans MS" pitchFamily="66"/>
              </a:rPr>
              <a:t>LE NOUVEAU DNB 2013</a:t>
            </a:r>
          </a:p>
          <a:p>
            <a:pPr marL="0" lvl="0" indent="0" algn="ctr">
              <a:buNone/>
            </a:pPr>
            <a:r>
              <a:rPr lang="fr-FR" sz="2800">
                <a:latin typeface="Comic Sans MS" pitchFamily="66"/>
              </a:rPr>
              <a:t>a) L'ESPRIT DU B.O. : entre compétences et connaissances</a:t>
            </a:r>
          </a:p>
          <a:p>
            <a:pPr marL="0" lvl="0" indent="0" algn="ctr">
              <a:buNone/>
            </a:pPr>
            <a:endParaRPr lang="fr-FR" sz="2000"/>
          </a:p>
        </p:txBody>
      </p:sp>
      <p:sp>
        <p:nvSpPr>
          <p:cNvPr id="6" name="Forme libre 5"/>
          <p:cNvSpPr/>
          <p:nvPr/>
        </p:nvSpPr>
        <p:spPr>
          <a:xfrm>
            <a:off x="4248000" y="2088000"/>
            <a:ext cx="3960000" cy="21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orme libre 6"/>
          <p:cNvSpPr/>
          <p:nvPr/>
        </p:nvSpPr>
        <p:spPr>
          <a:xfrm>
            <a:off x="2951999" y="2304000"/>
            <a:ext cx="4824000" cy="2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36000">
            <a:solidFill>
              <a:srgbClr val="008000"/>
            </a:solidFill>
            <a:prstDash val="solid"/>
          </a:ln>
        </p:spPr>
        <p:txBody>
          <a:bodyPr vert="horz" wrap="none" lIns="108000" tIns="63000" rIns="108000" bIns="63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6000" y="3528000"/>
            <a:ext cx="9144000" cy="986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>
                <a:ln>
                  <a:noFill/>
                </a:ln>
                <a:solidFill>
                  <a:srgbClr val="0000FF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questions :</a:t>
            </a:r>
            <a:r>
              <a:rPr lang="fr-FR" sz="1800" b="1" i="0" u="none" strike="noStrike" kern="120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des principes, des notions et des acteurs = les repères en EC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Quelle stratégie adopter pour mettre en valeur cet « incontournable » 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1440000" y="5976000"/>
            <a:ext cx="360" cy="7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55714" y="4514759"/>
            <a:ext cx="8584571" cy="164284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dirty="0">
                <a:ln>
                  <a:noFill/>
                </a:ln>
                <a:solidFill>
                  <a:srgbClr val="008000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Les documents :</a:t>
            </a:r>
            <a:r>
              <a:rPr lang="fr-FR" sz="18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identifier, dégager le sens, prélever de l'information </a:t>
            </a:r>
            <a:endParaRPr lang="fr-FR" sz="18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et </a:t>
            </a: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porter un regard critique à partir de quelques questions.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Rendre compte du problème politique ou social qu'il illustre.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Quelles démarches en classe pour arriver à ces attendus 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/>
          <p:cNvSpPr/>
          <p:nvPr/>
        </p:nvSpPr>
        <p:spPr>
          <a:xfrm>
            <a:off x="216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Connecteur droit 2"/>
          <p:cNvSpPr/>
          <p:nvPr/>
        </p:nvSpPr>
        <p:spPr>
          <a:xfrm>
            <a:off x="432000" y="0"/>
            <a:ext cx="0" cy="7632000"/>
          </a:xfrm>
          <a:prstGeom prst="line">
            <a:avLst/>
          </a:prstGeom>
          <a:noFill/>
          <a:ln w="144000">
            <a:solidFill>
              <a:srgbClr val="008080"/>
            </a:solidFill>
            <a:prstDash val="solid"/>
          </a:ln>
        </p:spPr>
        <p:txBody>
          <a:bodyPr vert="horz" wrap="none" lIns="162000" tIns="117000" rIns="162000" bIns="117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ous-titre 3"/>
          <p:cNvSpPr txBox="1">
            <a:spLocks noGrp="1"/>
          </p:cNvSpPr>
          <p:nvPr>
            <p:ph type="subTitle" idx="4294967295"/>
          </p:nvPr>
        </p:nvSpPr>
        <p:spPr>
          <a:xfrm>
            <a:off x="648000" y="240840"/>
            <a:ext cx="8870040" cy="159912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fr-FR" sz="1800">
                <a:latin typeface="Comic Sans MS" pitchFamily="66"/>
              </a:rPr>
              <a:t>LE NOUVEAU DNB 2013</a:t>
            </a:r>
          </a:p>
          <a:p>
            <a:pPr marL="0" lvl="0" indent="0" algn="ctr">
              <a:buNone/>
            </a:pPr>
            <a:r>
              <a:rPr lang="fr-FR" sz="2800">
                <a:latin typeface="Comic Sans MS" pitchFamily="66"/>
              </a:rPr>
              <a:t>a) L'ESPRIT DU B.O. : entre compétences et connaissances</a:t>
            </a:r>
          </a:p>
          <a:p>
            <a:pPr marL="0" lvl="0" indent="0" algn="ctr">
              <a:buNone/>
            </a:pPr>
            <a:endParaRPr lang="fr-FR" sz="2000"/>
          </a:p>
        </p:txBody>
      </p:sp>
      <p:sp>
        <p:nvSpPr>
          <p:cNvPr id="5" name="Forme libre 4"/>
          <p:cNvSpPr/>
          <p:nvPr/>
        </p:nvSpPr>
        <p:spPr>
          <a:xfrm>
            <a:off x="1440000" y="5976000"/>
            <a:ext cx="360" cy="7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6000" y="1655999"/>
            <a:ext cx="9144000" cy="5467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>
                <a:ln>
                  <a:noFill/>
                </a:ln>
                <a:solidFill>
                  <a:srgbClr val="0000FF"/>
                </a:solidFill>
                <a:uFillTx/>
                <a:latin typeface="Comic Sans MS" pitchFamily="66"/>
                <a:ea typeface="Microsoft YaHei" pitchFamily="2"/>
                <a:cs typeface="Mangal" pitchFamily="2"/>
              </a:rPr>
              <a:t>La maîtrise de la langue :</a:t>
            </a:r>
            <a:r>
              <a:rPr lang="fr-FR" sz="1800" b="1" i="0" u="none" strike="noStrike" kern="1200">
                <a:ln>
                  <a:noFill/>
                </a:ln>
                <a:solidFill>
                  <a:srgbClr val="FF0000"/>
                </a:solidFill>
                <a:latin typeface="Comic Sans MS" pitchFamily="66"/>
                <a:ea typeface="Microsoft YaHei" pitchFamily="2"/>
                <a:cs typeface="Mangal" pitchFamily="2"/>
              </a:rPr>
              <a:t> 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Quels sont les attendus en classe de 3ème ?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Respect des accords de GENRE et de NOMBRE.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Syntaxe correcte des phrases : vrai sujet + verbe + compléments.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Uniquement la mâitrise de la langue et pas le soin de la copie.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Ici, on pénalise ceux qui n'ont pas formulé de réponse rédigée.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Dans le  sujet les points sont attribués (sauf développement) même sans phrase.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On ne pénalise pas ailleurs les erreurs de maîtrise de la langue.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Pas de double peine.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1" i="0" u="none" strike="noStrike" kern="1200">
              <a:ln>
                <a:noFill/>
              </a:ln>
              <a:solidFill>
                <a:srgbClr val="000000"/>
              </a:solidFill>
              <a:latin typeface="Comic Sans MS" pitchFamily="66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On peut valoriser celui qui répond systématiquement par des phrases.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Microsoft YaHei" pitchFamily="2"/>
                <a:cs typeface="Mangal" pitchFamily="2"/>
              </a:rPr>
              <a:t>« le syndrome du manuel abîmé et du manuel inutilisé.»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439639" y="7030800"/>
            <a:ext cx="7200360" cy="60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fr-FR" sz="1500" b="0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PETITE FABRIQUE SUD-VENDEE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531</Words>
  <Application>Microsoft Office PowerPoint</Application>
  <PresentationFormat>Personnalisé</PresentationFormat>
  <Paragraphs>287</Paragraphs>
  <Slides>20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Standard</vt:lpstr>
      <vt:lpstr>PETITE FABRIQUE SUD-VENDEE  21/11/2012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PETITE FABRIQUE SUD-VENDEE  21/11/2012</dc:title>
  <dc:creator>Laurent</dc:creator>
  <cp:lastModifiedBy>claudie</cp:lastModifiedBy>
  <cp:revision>38</cp:revision>
  <dcterms:created xsi:type="dcterms:W3CDTF">2012-11-09T16:04:54Z</dcterms:created>
  <dcterms:modified xsi:type="dcterms:W3CDTF">2012-12-27T18:12:07Z</dcterms:modified>
</cp:coreProperties>
</file>