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18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F744549-E84B-4E4C-A5DE-CA3C8A11F791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34F69E3-A93E-4316-83DD-8CA17CD96E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4EA1F5-FF6B-4F0B-88A3-3C27946E3764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7D5783-D7C3-488C-B1C8-69834BA0FB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5B8B3B-65DD-4D1E-A279-909A13AD0B2C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/>
              <a:t>Important : dans le cadre de l’expérimentation, les établissements sont contributeurs et peuvent proposer des ressources à mettre en ligne (documents pédagogiques, ressources pour la classe,…).</a:t>
            </a:r>
          </a:p>
          <a:p>
            <a:pPr eaLnBrk="1" hangingPunct="1"/>
            <a:r>
              <a:rPr lang="fr-FR" smtClean="0"/>
              <a:t>+ Importance du recueil des préconisations et demandes tant du point de vue technique (ergonomie) que du point de vue des usages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B57F24-FCE7-4081-A63C-DC551F752FE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7D5783-D7C3-488C-B1C8-69834BA0FB6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CB584-DADD-44D8-9F61-7DC98135853D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A32C3-269E-4E69-9A92-5263E46F13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E9A62-D94C-4908-9246-80066839765C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ACC16-0D6B-494C-B6DD-41420D0EBD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799EF-2154-4D0F-B535-D1C98F593A42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C9FC9-C34F-4C93-A17F-52236C2BF5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9161-2432-48BC-8144-4E0752FA1DC2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7C079-4EC1-43A3-8EFB-1C659F94DD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60F7B-5369-4149-9954-CAAE40A581AC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1892-47C0-4C73-8124-68C2D54666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6869F-4B33-4BEF-B8CB-55A09EF2B09F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45D7-B94F-4D4F-BFF7-1EEE76565B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988E-6174-471B-8CFA-2E76F0E16225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1C98E-711E-4F0C-B9A2-47B79DCF6C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4860-A126-46B5-9E5A-9DD3E85D5477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2BD0A-3486-4EC4-9700-4602DEC884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6800-8A5E-4790-A0A8-BA68ACB03F64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11D99-164D-4CBB-9154-44177DBB38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E510-3FBD-4DDD-B0F6-F468C53D97C5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63493-FA2C-4147-9C9E-86A9028A00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E73FA-4B4E-4A18-939E-688B5DFF5585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03E4-1693-4FC2-849B-426928628D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DD37A-603F-4C62-BE9D-E9FCF33585FD}" type="datetimeFigureOut">
              <a:rPr lang="fr-FR"/>
              <a:pPr>
                <a:defRPr/>
              </a:pPr>
              <a:t>06/06/2014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90AD12-67C0-4AFE-B835-6740CC531E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olios-recette.onisep.fr/jsp/accueil_profils.js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8888" y="2924175"/>
            <a:ext cx="6913562" cy="12969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b="1" dirty="0" smtClean="0"/>
              <a:t>Expérimentation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b="1" dirty="0" smtClean="0"/>
              <a:t>Académie de Nante</a:t>
            </a:r>
            <a:r>
              <a:rPr lang="fr-FR" sz="4000" dirty="0" smtClean="0"/>
              <a:t>s</a:t>
            </a: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ZoneTexte 7"/>
          <p:cNvSpPr txBox="1">
            <a:spLocks noChangeArrowheads="1"/>
          </p:cNvSpPr>
          <p:nvPr/>
        </p:nvSpPr>
        <p:spPr bwMode="auto">
          <a:xfrm>
            <a:off x="4500563" y="5516563"/>
            <a:ext cx="39592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>
                <a:latin typeface="Calibri" pitchFamily="34" charset="0"/>
              </a:rPr>
              <a:t>Réunion des chefs d’établissement</a:t>
            </a:r>
          </a:p>
          <a:p>
            <a:pPr algn="r"/>
            <a:r>
              <a:rPr lang="fr-FR" altLang="fr-FR">
                <a:latin typeface="Calibri" pitchFamily="34" charset="0"/>
              </a:rPr>
              <a:t>Angers - 6 décembre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11"/>
          <p:cNvSpPr txBox="1">
            <a:spLocks noChangeArrowheads="1"/>
          </p:cNvSpPr>
          <p:nvPr/>
        </p:nvSpPr>
        <p:spPr bwMode="auto">
          <a:xfrm>
            <a:off x="250825" y="3357563"/>
            <a:ext cx="8677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fr-FR" altLang="fr-FR" sz="4800" b="1">
                <a:latin typeface="Calibri" pitchFamily="34" charset="0"/>
              </a:rPr>
              <a:t>FOLIOS dans votre établissement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758825" y="2087563"/>
            <a:ext cx="806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FOLIOS au sein de l’environnement numérique</a:t>
            </a: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874713" y="2708275"/>
            <a:ext cx="7993062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indent="-14287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>
              <a:spcAft>
                <a:spcPct val="50000"/>
              </a:spcAft>
              <a:defRPr/>
            </a:pPr>
            <a:r>
              <a:rPr lang="fr-FR" altLang="fr-FR" sz="2000" b="1" dirty="0" smtClean="0"/>
              <a:t>L’application FOLIOS est accessible dans le cadre d’e-</a:t>
            </a:r>
            <a:r>
              <a:rPr lang="fr-FR" altLang="fr-FR" sz="2000" b="1" dirty="0" err="1" smtClean="0"/>
              <a:t>lyco</a:t>
            </a:r>
            <a:endParaRPr lang="fr-FR" altLang="fr-FR" sz="2000" b="1" dirty="0" smtClean="0"/>
          </a:p>
          <a:p>
            <a:pPr marL="0" lvl="1">
              <a:spcAft>
                <a:spcPct val="50000"/>
              </a:spcAft>
              <a:defRPr/>
            </a:pPr>
            <a:r>
              <a:rPr lang="fr-FR" altLang="fr-FR" sz="2000" dirty="0" smtClean="0"/>
              <a:t>(après déclaration du service tiers)</a:t>
            </a:r>
          </a:p>
          <a:p>
            <a:pPr marL="0" lvl="1">
              <a:spcAft>
                <a:spcPct val="50000"/>
              </a:spcAft>
              <a:defRPr/>
            </a:pPr>
            <a:endParaRPr lang="fr-FR" altLang="fr-FR" sz="2000" dirty="0" smtClean="0"/>
          </a:p>
          <a:p>
            <a:pPr marL="0" lvl="1">
              <a:spcAft>
                <a:spcPct val="50000"/>
              </a:spcAft>
              <a:buFont typeface="Arial" charset="0"/>
              <a:buChar char="•"/>
              <a:defRPr/>
            </a:pPr>
            <a:r>
              <a:rPr lang="fr-FR" altLang="fr-FR" sz="2000" dirty="0" smtClean="0"/>
              <a:t>L’application FOLIOS dispose de flux documentaires nationaux et académiques. </a:t>
            </a:r>
          </a:p>
          <a:p>
            <a:pPr marL="0" lvl="1" indent="0">
              <a:spcAft>
                <a:spcPct val="50000"/>
              </a:spcAft>
              <a:defRPr/>
            </a:pPr>
            <a:r>
              <a:rPr lang="fr-FR" altLang="fr-FR" sz="2000" b="1" dirty="0" smtClean="0"/>
              <a:t>• </a:t>
            </a:r>
            <a:r>
              <a:rPr lang="fr-FR" altLang="fr-FR" sz="2000" dirty="0" smtClean="0"/>
              <a:t>Évolutif et adaptable pour prendre en compte les préconisations et demandes des équipes et des acteurs extérieurs</a:t>
            </a:r>
          </a:p>
          <a:p>
            <a:pPr marL="0" lvl="1">
              <a:spcAft>
                <a:spcPct val="50000"/>
              </a:spcAft>
              <a:defRPr/>
            </a:pPr>
            <a:r>
              <a:rPr lang="fr-FR" altLang="fr-FR" sz="2000" dirty="0" smtClean="0"/>
              <a:t>• Le profil « contributeur » permet à des personnes de préparer des documents qui seront diffusés par les délégations régionales de l’Onisep</a:t>
            </a:r>
          </a:p>
          <a:p>
            <a:pPr marL="0" lvl="1">
              <a:spcAft>
                <a:spcPct val="50000"/>
              </a:spcAft>
              <a:defRPr/>
            </a:pPr>
            <a:endParaRPr lang="fr-FR" alt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11188" y="2030413"/>
            <a:ext cx="6858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Un espace sécurisé permettant aux partenaires de déposer des documents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611188" y="3284538"/>
            <a:ext cx="72167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600">
                <a:latin typeface="Calibri" pitchFamily="34" charset="0"/>
              </a:rPr>
              <a:t>Le chef d’établissement crée un compte « partenaires » et transmet à chaque partenaire un identifiant et un  mot de passe. Les partenaires se connectent</a:t>
            </a:r>
            <a:br>
              <a:rPr lang="fr-FR" altLang="fr-FR" sz="1600">
                <a:latin typeface="Calibri" pitchFamily="34" charset="0"/>
              </a:rPr>
            </a:br>
            <a:r>
              <a:rPr lang="fr-FR" altLang="fr-FR" sz="1600">
                <a:latin typeface="Calibri" pitchFamily="34" charset="0"/>
              </a:rPr>
              <a:t>sur le FOLIOS et déposent des documents.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547813" y="4581525"/>
            <a:ext cx="70580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600">
                <a:latin typeface="Calibri" pitchFamily="34" charset="0"/>
              </a:rPr>
              <a:t>L’expérimentation permettra également d’évaluer comment sont pris en compte les documents dans les faits au sein des établissements scolaires par les élèves et les équipes éducatives : </a:t>
            </a:r>
          </a:p>
          <a:p>
            <a:pPr>
              <a:spcBef>
                <a:spcPct val="50000"/>
              </a:spcBef>
            </a:pPr>
            <a:r>
              <a:rPr lang="fr-FR" altLang="fr-FR" sz="2000" b="1">
                <a:latin typeface="Calibri" pitchFamily="34" charset="0"/>
              </a:rPr>
              <a:t>Utiles ? Inutilisés ? Inexistants ? Enrichissants ?</a:t>
            </a:r>
            <a:r>
              <a:rPr lang="fr-FR" altLang="fr-FR" sz="20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647700" y="1916113"/>
            <a:ext cx="82089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FOLIOS : un accès personnel pour les professionnels et individuel pour les élèves</a:t>
            </a:r>
          </a:p>
        </p:txBody>
      </p:sp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647700" y="2997200"/>
            <a:ext cx="84963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79388" indent="-1793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ct val="50000"/>
              </a:spcAft>
              <a:defRPr/>
            </a:pPr>
            <a:r>
              <a:rPr lang="fr-FR" altLang="fr-FR" sz="2000" b="1" dirty="0" smtClean="0">
                <a:latin typeface="Arial" charset="0"/>
              </a:rPr>
              <a:t>• </a:t>
            </a:r>
            <a:r>
              <a:rPr lang="fr-FR" altLang="fr-FR" sz="2000" dirty="0" smtClean="0"/>
              <a:t>Une adresse URL commune : https://folios.onisep.fr</a:t>
            </a:r>
          </a:p>
          <a:p>
            <a:pPr marL="342900" lvl="1" indent="-342900"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2000" dirty="0" smtClean="0"/>
              <a:t>Un compte administrateur permet de récupérer tous les comptes de professionnels et d’élèves, de créer des comptes pour les parents et les partenaires :</a:t>
            </a:r>
          </a:p>
          <a:p>
            <a:pPr marL="0" lvl="1" indent="0">
              <a:spcAft>
                <a:spcPct val="50000"/>
              </a:spcAft>
              <a:defRPr/>
            </a:pPr>
            <a:r>
              <a:rPr lang="fr-FR" altLang="fr-FR" sz="2000" dirty="0" smtClean="0"/>
              <a:t>Identifiant = UAI du collège	</a:t>
            </a:r>
          </a:p>
          <a:p>
            <a:pPr marL="0" lvl="1" indent="0">
              <a:spcAft>
                <a:spcPct val="50000"/>
              </a:spcAft>
              <a:defRPr/>
            </a:pPr>
            <a:r>
              <a:rPr lang="fr-FR" altLang="fr-FR" sz="2000" dirty="0" smtClean="0"/>
              <a:t>Mot de passe : </a:t>
            </a:r>
            <a:r>
              <a:rPr lang="fr-FR" altLang="fr-FR" sz="2000" dirty="0" err="1" smtClean="0"/>
              <a:t>admin</a:t>
            </a:r>
            <a:r>
              <a:rPr lang="fr-FR" altLang="fr-FR" sz="2000" dirty="0" smtClean="0"/>
              <a:t> (à changer à la première connexion)</a:t>
            </a:r>
          </a:p>
          <a:p>
            <a:pPr marL="0" lvl="1" indent="0">
              <a:spcAft>
                <a:spcPct val="50000"/>
              </a:spcAft>
              <a:defRPr/>
            </a:pPr>
            <a:endParaRPr lang="fr-FR" altLang="fr-FR" sz="2000" dirty="0" smtClean="0"/>
          </a:p>
          <a:p>
            <a:pPr lvl="1">
              <a:spcAft>
                <a:spcPct val="50000"/>
              </a:spcAft>
              <a:defRPr/>
            </a:pPr>
            <a:r>
              <a:rPr lang="fr-FR" altLang="fr-FR" sz="2000" b="1" dirty="0" smtClean="0">
                <a:latin typeface="Arial" charset="0"/>
                <a:sym typeface="Wingdings 2"/>
              </a:rPr>
              <a:t> </a:t>
            </a:r>
            <a:r>
              <a:rPr lang="fr-FR" altLang="fr-FR" sz="2000" dirty="0" smtClean="0"/>
              <a:t>Les établissements qui utilisaient précédemment le </a:t>
            </a:r>
            <a:r>
              <a:rPr lang="fr-FR" altLang="fr-FR" sz="2000" dirty="0" err="1" smtClean="0"/>
              <a:t>webclasseur</a:t>
            </a:r>
            <a:r>
              <a:rPr lang="fr-FR" altLang="fr-FR" sz="2000" dirty="0" smtClean="0"/>
              <a:t>-orientation ont désormais un accès à l’application Folios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516688" y="1519238"/>
            <a:ext cx="2387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fr-FR" altLang="fr-FR" sz="2800" b="1">
                <a:latin typeface="Calibri" pitchFamily="34" charset="0"/>
              </a:rPr>
              <a:t>Contacts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820150" cy="4400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</a:pPr>
            <a:r>
              <a:rPr lang="fr-FR" altLang="fr-FR" sz="2000" b="1">
                <a:latin typeface="Calibri" pitchFamily="34" charset="0"/>
              </a:rPr>
              <a:t>• Les chefs de projet académiques   </a:t>
            </a:r>
          </a:p>
          <a:p>
            <a:r>
              <a:rPr lang="fr-FR" altLang="fr-FR" sz="2000" b="1">
                <a:latin typeface="Calibri" pitchFamily="34" charset="0"/>
              </a:rPr>
              <a:t>	Xavier Vinet  </a:t>
            </a:r>
            <a:r>
              <a:rPr lang="fr-FR" altLang="fr-FR" sz="2000">
                <a:latin typeface="Calibri" pitchFamily="34" charset="0"/>
              </a:rPr>
              <a:t>: xavier.vinet@ac-nantes.fr </a:t>
            </a:r>
          </a:p>
          <a:p>
            <a:r>
              <a:rPr lang="fr-FR" altLang="fr-FR" sz="2000" b="1">
                <a:latin typeface="Calibri" pitchFamily="34" charset="0"/>
              </a:rPr>
              <a:t>	Yves Bourdin</a:t>
            </a:r>
            <a:r>
              <a:rPr lang="fr-FR" altLang="fr-FR" sz="2000">
                <a:latin typeface="Calibri" pitchFamily="34" charset="0"/>
              </a:rPr>
              <a:t> : </a:t>
            </a:r>
            <a:r>
              <a:rPr lang="fr-FR" altLang="fr-FR" sz="2000" u="sng">
                <a:latin typeface="Calibri" pitchFamily="34" charset="0"/>
              </a:rPr>
              <a:t>yves.bourdin@ac-nantes.fr</a:t>
            </a:r>
            <a:r>
              <a:rPr lang="fr-FR" altLang="fr-FR" sz="2000">
                <a:latin typeface="Calibri" pitchFamily="34" charset="0"/>
              </a:rPr>
              <a:t> </a:t>
            </a:r>
          </a:p>
          <a:p>
            <a:endParaRPr lang="fr-FR" altLang="fr-FR" sz="20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000" b="1">
                <a:latin typeface="Calibri" pitchFamily="34" charset="0"/>
              </a:rPr>
              <a:t> Délégation Régionale  de l’ONISEP (DRONISEP) :</a:t>
            </a:r>
          </a:p>
          <a:p>
            <a:r>
              <a:rPr lang="fr-FR" altLang="fr-FR" sz="2000" b="1">
                <a:latin typeface="Calibri" pitchFamily="34" charset="0"/>
              </a:rPr>
              <a:t>	Valérie Sourisseau, </a:t>
            </a:r>
            <a:r>
              <a:rPr lang="fr-FR" altLang="fr-FR" sz="2000">
                <a:latin typeface="Calibri" pitchFamily="34" charset="0"/>
              </a:rPr>
              <a:t>chargée d’accompagnement pédagogique :</a:t>
            </a:r>
            <a:r>
              <a:rPr lang="fr-FR" altLang="fr-FR" sz="2000" b="1">
                <a:latin typeface="Calibri" pitchFamily="34" charset="0"/>
              </a:rPr>
              <a:t> 							</a:t>
            </a:r>
            <a:r>
              <a:rPr lang="fr-FR" altLang="fr-FR" sz="2000" u="sng">
                <a:latin typeface="Calibri" pitchFamily="34" charset="0"/>
              </a:rPr>
              <a:t>vsourisseau@onisep.fr</a:t>
            </a:r>
            <a:r>
              <a:rPr lang="fr-FR" altLang="fr-FR" sz="2000" b="1">
                <a:latin typeface="Calibri" pitchFamily="34" charset="0"/>
              </a:rPr>
              <a:t> </a:t>
            </a:r>
            <a:endParaRPr lang="fr-FR" altLang="fr-FR" sz="2000">
              <a:latin typeface="Calibri" pitchFamily="34" charset="0"/>
            </a:endParaRPr>
          </a:p>
          <a:p>
            <a:endParaRPr lang="fr-FR" altLang="fr-FR" sz="2000" b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000" b="1">
                <a:latin typeface="Calibri" pitchFamily="34" charset="0"/>
              </a:rPr>
              <a:t> Délégation Académique au Numérique</a:t>
            </a:r>
            <a:r>
              <a:rPr lang="fr-FR" altLang="fr-FR" sz="2000">
                <a:latin typeface="Calibri" pitchFamily="34" charset="0"/>
              </a:rPr>
              <a:t> (DAN) : </a:t>
            </a:r>
            <a:r>
              <a:rPr lang="fr-FR" altLang="fr-FR" sz="2000" u="sng">
                <a:latin typeface="Calibri" pitchFamily="34" charset="0"/>
              </a:rPr>
              <a:t>ctice@ac-nantes.fr</a:t>
            </a:r>
            <a:r>
              <a:rPr lang="fr-FR" altLang="fr-FR" sz="2000">
                <a:latin typeface="Calibri" pitchFamily="34" charset="0"/>
              </a:rPr>
              <a:t> </a:t>
            </a:r>
          </a:p>
          <a:p>
            <a:r>
              <a:rPr lang="fr-FR" altLang="fr-FR" sz="2000" b="1">
                <a:latin typeface="Calibri" pitchFamily="34" charset="0"/>
              </a:rPr>
              <a:t>      Patrick Ducler</a:t>
            </a:r>
            <a:r>
              <a:rPr lang="fr-FR" altLang="fr-FR" sz="2000">
                <a:latin typeface="Calibri" pitchFamily="34" charset="0"/>
              </a:rPr>
              <a:t> délégué académique au numérique : </a:t>
            </a:r>
            <a:r>
              <a:rPr lang="fr-FR" altLang="fr-FR" sz="2000" u="sng">
                <a:latin typeface="Calibri" pitchFamily="34" charset="0"/>
              </a:rPr>
              <a:t>patrick.ducler@ac-nantes.fr</a:t>
            </a:r>
          </a:p>
          <a:p>
            <a:endParaRPr lang="fr-FR" altLang="fr-FR" sz="2000" u="sng">
              <a:latin typeface="Calibri" pitchFamily="34" charset="0"/>
            </a:endParaRPr>
          </a:p>
          <a:p>
            <a:r>
              <a:rPr lang="fr-FR" altLang="fr-FR" sz="2000">
                <a:latin typeface="Calibri" pitchFamily="34" charset="0"/>
              </a:rPr>
              <a:t>Direction des Systèmes d’Information : plateforme d’assistance Elyco</a:t>
            </a:r>
          </a:p>
          <a:p>
            <a:r>
              <a:rPr lang="fr-FR" altLang="fr-FR" sz="2000">
                <a:latin typeface="Calibri" pitchFamily="34" charset="0"/>
              </a:rPr>
              <a:t>				Gilles Budet : </a:t>
            </a:r>
            <a:r>
              <a:rPr lang="fr-FR" altLang="fr-FR" sz="2000" u="sng">
                <a:latin typeface="Calibri" pitchFamily="34" charset="0"/>
              </a:rPr>
              <a:t>gilles.budet@ac-nantes.fr </a:t>
            </a:r>
            <a:r>
              <a:rPr lang="fr-FR" altLang="fr-FR" sz="2000">
                <a:latin typeface="Calibri" pitchFamily="34" charset="0"/>
              </a:rPr>
              <a:t/>
            </a:r>
            <a:br>
              <a:rPr lang="fr-FR" altLang="fr-FR" sz="2000">
                <a:latin typeface="Calibri" pitchFamily="34" charset="0"/>
              </a:rPr>
            </a:br>
            <a:endParaRPr lang="fr-FR" altLang="fr-FR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468313" y="2852738"/>
            <a:ext cx="8496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Démonstration de l’utilisation de l’application FOLIOS</a:t>
            </a:r>
          </a:p>
        </p:txBody>
      </p:sp>
      <p:sp>
        <p:nvSpPr>
          <p:cNvPr id="17412" name="Rectangle 10"/>
          <p:cNvSpPr>
            <a:spLocks noChangeArrowheads="1"/>
          </p:cNvSpPr>
          <p:nvPr/>
        </p:nvSpPr>
        <p:spPr bwMode="auto">
          <a:xfrm>
            <a:off x="684213" y="4005263"/>
            <a:ext cx="7704137" cy="9239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altLang="fr-FR">
              <a:latin typeface="Calibri" pitchFamily="34" charset="0"/>
              <a:hlinkClick r:id="rId4"/>
            </a:endParaRPr>
          </a:p>
          <a:p>
            <a:pPr algn="ctr"/>
            <a:r>
              <a:rPr lang="fr-FR" altLang="fr-FR">
                <a:latin typeface="Calibri" pitchFamily="34" charset="0"/>
                <a:hlinkClick r:id="rId4"/>
              </a:rPr>
              <a:t>https://folios-recette.onisep.fr/jsp/accueil_profils.jsp</a:t>
            </a:r>
            <a:endParaRPr lang="fr-FR" altLang="fr-FR">
              <a:latin typeface="Calibri" pitchFamily="34" charset="0"/>
            </a:endParaRPr>
          </a:p>
          <a:p>
            <a:pPr algn="ctr"/>
            <a:endParaRPr lang="fr-FR" alt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50" y="2636838"/>
            <a:ext cx="87249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ZoneTexte 3"/>
          <p:cNvSpPr txBox="1">
            <a:spLocks noChangeArrowheads="1"/>
          </p:cNvSpPr>
          <p:nvPr/>
        </p:nvSpPr>
        <p:spPr bwMode="auto">
          <a:xfrm>
            <a:off x="3743325" y="2133600"/>
            <a:ext cx="54006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400" b="1">
                <a:latin typeface="Calibri" pitchFamily="34" charset="0"/>
              </a:rPr>
              <a:t>La mise en place des parcours éducatifs</a:t>
            </a:r>
          </a:p>
          <a:p>
            <a:pPr algn="r"/>
            <a:r>
              <a:rPr lang="fr-FR" altLang="fr-FR" sz="1600" b="1">
                <a:latin typeface="Calibri" pitchFamily="34" charset="0"/>
              </a:rPr>
              <a:t>Loi d’orientation du 8 juillet 2013</a:t>
            </a:r>
          </a:p>
        </p:txBody>
      </p:sp>
      <p:sp>
        <p:nvSpPr>
          <p:cNvPr id="5124" name="ZoneTexte 5"/>
          <p:cNvSpPr txBox="1">
            <a:spLocks noChangeArrowheads="1"/>
          </p:cNvSpPr>
          <p:nvPr/>
        </p:nvSpPr>
        <p:spPr bwMode="auto">
          <a:xfrm>
            <a:off x="468313" y="3644900"/>
            <a:ext cx="8424862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Parcours individuel d'information, d'orientation et de découverte  du monde économique et professionnel  (PIIODMEP)</a:t>
            </a:r>
          </a:p>
          <a:p>
            <a:endParaRPr lang="fr-FR" altLang="fr-FR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Parcours d’éducation artistique et culturelle (PEAC)</a:t>
            </a:r>
          </a:p>
          <a:p>
            <a:endParaRPr lang="fr-FR" alt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3"/>
          <p:cNvSpPr txBox="1">
            <a:spLocks noChangeArrowheads="1"/>
          </p:cNvSpPr>
          <p:nvPr/>
        </p:nvSpPr>
        <p:spPr bwMode="auto">
          <a:xfrm>
            <a:off x="3743325" y="2133600"/>
            <a:ext cx="540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400" b="1">
                <a:latin typeface="Calibri" pitchFamily="34" charset="0"/>
              </a:rPr>
              <a:t>La mise en place des parcours éducatifs</a:t>
            </a:r>
          </a:p>
        </p:txBody>
      </p:sp>
      <p:sp>
        <p:nvSpPr>
          <p:cNvPr id="6148" name="ZoneTexte 5"/>
          <p:cNvSpPr txBox="1">
            <a:spLocks noChangeArrowheads="1"/>
          </p:cNvSpPr>
          <p:nvPr/>
        </p:nvSpPr>
        <p:spPr bwMode="auto">
          <a:xfrm>
            <a:off x="468313" y="3644900"/>
            <a:ext cx="84248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</a:t>
            </a:r>
            <a:r>
              <a:rPr lang="fr-FR" altLang="fr-FR" sz="2400">
                <a:latin typeface="Calibri" pitchFamily="34" charset="0"/>
              </a:rPr>
              <a:t>Une démarche de projet  qui engage les équipes pédagogiques</a:t>
            </a:r>
          </a:p>
          <a:p>
            <a:pPr>
              <a:buFont typeface="Arial" charset="0"/>
              <a:buChar char="•"/>
            </a:pPr>
            <a:r>
              <a:rPr lang="fr-FR" altLang="fr-FR" sz="2400">
                <a:latin typeface="Calibri" pitchFamily="34" charset="0"/>
              </a:rPr>
              <a:t> La nécessité d’une cohérence entre les parcours </a:t>
            </a:r>
          </a:p>
          <a:p>
            <a:pPr>
              <a:buFont typeface="Arial" charset="0"/>
              <a:buChar char="•"/>
            </a:pPr>
            <a:r>
              <a:rPr lang="fr-FR" altLang="fr-FR" sz="2400">
                <a:latin typeface="Calibri" pitchFamily="34" charset="0"/>
              </a:rPr>
              <a:t> la volonté d’une continuité entre les cycles d’apprentissages</a:t>
            </a:r>
            <a:endParaRPr lang="fr-FR" alt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ZoneTexte 3"/>
          <p:cNvSpPr txBox="1">
            <a:spLocks noChangeArrowheads="1"/>
          </p:cNvSpPr>
          <p:nvPr/>
        </p:nvSpPr>
        <p:spPr bwMode="auto">
          <a:xfrm>
            <a:off x="3563938" y="2133600"/>
            <a:ext cx="540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400" b="1">
                <a:latin typeface="Calibri" pitchFamily="34" charset="0"/>
              </a:rPr>
              <a:t>L’application FOLIOS </a:t>
            </a:r>
          </a:p>
        </p:txBody>
      </p:sp>
      <p:sp>
        <p:nvSpPr>
          <p:cNvPr id="7172" name="ZoneTexte 5"/>
          <p:cNvSpPr txBox="1">
            <a:spLocks noChangeArrowheads="1"/>
          </p:cNvSpPr>
          <p:nvPr/>
        </p:nvSpPr>
        <p:spPr bwMode="auto">
          <a:xfrm>
            <a:off x="468313" y="2997200"/>
            <a:ext cx="8424862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altLang="fr-FR" sz="2800" dirty="0">
                <a:latin typeface="Calibri" pitchFamily="34" charset="0"/>
              </a:rPr>
              <a:t> </a:t>
            </a:r>
            <a:r>
              <a:rPr lang="fr-FR" altLang="fr-FR" sz="2400" dirty="0">
                <a:latin typeface="Calibri" pitchFamily="34" charset="0"/>
              </a:rPr>
              <a:t>Un outil pour aider au développement de nouvelles pratiques</a:t>
            </a:r>
          </a:p>
          <a:p>
            <a:pPr>
              <a:buFont typeface="Arial" charset="0"/>
              <a:buChar char="•"/>
            </a:pPr>
            <a:endParaRPr lang="fr-FR" altLang="fr-FR" sz="24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Une expérimentation inscrite dans la continuité des actions      académiques   (</a:t>
            </a:r>
            <a:r>
              <a:rPr lang="fr-FR" altLang="fr-FR" sz="1600" dirty="0">
                <a:latin typeface="Calibri" pitchFamily="34" charset="0"/>
              </a:rPr>
              <a:t>web classeur / livret expérimental / porte folio numérique HDA)</a:t>
            </a:r>
          </a:p>
          <a:p>
            <a:pPr>
              <a:buFont typeface="Arial" charset="0"/>
              <a:buChar char="•"/>
            </a:pPr>
            <a:endParaRPr lang="fr-FR" altLang="fr-FR" sz="16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la mobilisation de différents acteurs :</a:t>
            </a:r>
          </a:p>
          <a:p>
            <a:r>
              <a:rPr lang="fr-FR" altLang="fr-FR" sz="2400" dirty="0">
                <a:latin typeface="Calibri" pitchFamily="34" charset="0"/>
              </a:rPr>
              <a:t>  </a:t>
            </a:r>
            <a:r>
              <a:rPr lang="fr-FR" altLang="fr-FR" sz="1600" dirty="0">
                <a:latin typeface="Calibri" pitchFamily="34" charset="0"/>
              </a:rPr>
              <a:t>Onisep / DAEP (DAAC) / DSI / DAN / MLDS / CAFOC / Inspections pédagogiques</a:t>
            </a:r>
          </a:p>
          <a:p>
            <a:pPr>
              <a:buFont typeface="Arial" charset="0"/>
              <a:buChar char="•"/>
            </a:pPr>
            <a:endParaRPr lang="fr-FR" altLang="fr-FR" sz="24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un dispositif national </a:t>
            </a:r>
            <a:r>
              <a:rPr lang="fr-FR" altLang="fr-FR" sz="1600" dirty="0">
                <a:latin typeface="Calibri" pitchFamily="34" charset="0"/>
              </a:rPr>
              <a:t>(7 académies)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3563938" y="2133600"/>
            <a:ext cx="540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400" b="1">
                <a:latin typeface="Calibri" pitchFamily="34" charset="0"/>
              </a:rPr>
              <a:t>L’application FOLIOS </a:t>
            </a:r>
          </a:p>
        </p:txBody>
      </p:sp>
      <p:sp>
        <p:nvSpPr>
          <p:cNvPr id="8196" name="ZoneTexte 5"/>
          <p:cNvSpPr txBox="1">
            <a:spLocks noChangeArrowheads="1"/>
          </p:cNvSpPr>
          <p:nvPr/>
        </p:nvSpPr>
        <p:spPr bwMode="auto">
          <a:xfrm>
            <a:off x="468313" y="2997200"/>
            <a:ext cx="8424862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Les objectifs</a:t>
            </a:r>
          </a:p>
          <a:p>
            <a:pPr>
              <a:buFont typeface="Arial" charset="0"/>
              <a:buChar char="•"/>
            </a:pPr>
            <a:endParaRPr lang="fr-FR" altLang="fr-FR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suivre l’élève tout au long de son parcours scolaire</a:t>
            </a:r>
          </a:p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renforcer son implication dans les apprentissages</a:t>
            </a:r>
          </a:p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favoriser une démarche réflexive</a:t>
            </a:r>
          </a:p>
          <a:p>
            <a:pPr>
              <a:buFont typeface="Arial" charset="0"/>
              <a:buChar char="•"/>
            </a:pPr>
            <a:r>
              <a:rPr lang="fr-FR" altLang="fr-FR" sz="2800">
                <a:latin typeface="Calibri" pitchFamily="34" charset="0"/>
              </a:rPr>
              <a:t> encourager les usages du numérique éducatif</a:t>
            </a:r>
          </a:p>
          <a:p>
            <a:pPr>
              <a:buFont typeface="Arial" charset="0"/>
              <a:buChar char="•"/>
            </a:pPr>
            <a:endParaRPr lang="fr-FR" altLang="fr-FR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fr-FR" altLang="fr-FR" sz="1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ZoneTexte 3"/>
          <p:cNvSpPr txBox="1">
            <a:spLocks noChangeArrowheads="1"/>
          </p:cNvSpPr>
          <p:nvPr/>
        </p:nvSpPr>
        <p:spPr bwMode="auto">
          <a:xfrm>
            <a:off x="3563938" y="2133600"/>
            <a:ext cx="5400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400" b="1">
                <a:latin typeface="Calibri" pitchFamily="34" charset="0"/>
              </a:rPr>
              <a:t>L’application FOLIOS construite sur la base du webclasseur orientation </a:t>
            </a:r>
          </a:p>
        </p:txBody>
      </p:sp>
      <p:sp>
        <p:nvSpPr>
          <p:cNvPr id="9220" name="ZoneTexte 5"/>
          <p:cNvSpPr txBox="1">
            <a:spLocks noChangeArrowheads="1"/>
          </p:cNvSpPr>
          <p:nvPr/>
        </p:nvSpPr>
        <p:spPr bwMode="auto">
          <a:xfrm>
            <a:off x="438150" y="3243263"/>
            <a:ext cx="84248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fr-FR" altLang="fr-FR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fr-FR" altLang="fr-FR" sz="1600">
              <a:latin typeface="Calibri" pitchFamily="34" charset="0"/>
            </a:endParaRPr>
          </a:p>
        </p:txBody>
      </p: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611188" y="3987800"/>
            <a:ext cx="8353425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Articuler  avec le Socle commun de connaissances, de compétences et de culture.</a:t>
            </a:r>
          </a:p>
          <a:p>
            <a:pPr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Permettre à l’élève de garder la trace de ses apprentissages interdisciplinaires.</a:t>
            </a:r>
          </a:p>
          <a:p>
            <a:pPr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Développer l'autonomie et les compétences sociales des élèves et favoriser</a:t>
            </a:r>
            <a:br>
              <a:rPr lang="fr-FR" altLang="fr-FR" sz="2000">
                <a:latin typeface="Calibri" pitchFamily="34" charset="0"/>
              </a:rPr>
            </a:br>
            <a:r>
              <a:rPr lang="fr-FR" altLang="fr-FR" sz="2000">
                <a:latin typeface="Calibri" pitchFamily="34" charset="0"/>
              </a:rPr>
              <a:t>  leur prise en compte au sein du système éducatif et ultérieurement</a:t>
            </a:r>
          </a:p>
          <a:p>
            <a:pPr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Valoriser les engagements des élèves dans le cadre scolaire et extrascolaire.</a:t>
            </a:r>
          </a:p>
          <a:p>
            <a:pPr algn="just">
              <a:buClr>
                <a:srgbClr val="660033"/>
              </a:buClr>
            </a:pPr>
            <a:endParaRPr lang="fr-FR" altLang="fr-FR" sz="2000">
              <a:latin typeface="Calibri" pitchFamily="34" charset="0"/>
            </a:endParaRPr>
          </a:p>
          <a:p>
            <a:pPr algn="just">
              <a:buClr>
                <a:srgbClr val="660033"/>
              </a:buClr>
              <a:buSzPct val="145000"/>
            </a:pPr>
            <a:endParaRPr lang="fr-FR" altLang="fr-FR" sz="1400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96900" y="3397250"/>
            <a:ext cx="668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660033"/>
              </a:buClr>
              <a:buSzPct val="145000"/>
            </a:pPr>
            <a:r>
              <a:rPr lang="fr-FR" altLang="fr-FR" sz="2400" b="1">
                <a:latin typeface="Calibri" pitchFamily="34" charset="0"/>
              </a:rPr>
              <a:t>Une démarche, des objectifs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25"/>
          <p:cNvSpPr txBox="1">
            <a:spLocks noChangeArrowheads="1"/>
          </p:cNvSpPr>
          <p:nvPr/>
        </p:nvSpPr>
        <p:spPr bwMode="auto">
          <a:xfrm>
            <a:off x="827088" y="3429000"/>
            <a:ext cx="79740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Assurer la continuité de la réflexion de l’élève tout au long du parcours .</a:t>
            </a:r>
          </a:p>
          <a:p>
            <a:pPr algn="just"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Permettre la coordination de l’ensemble des acteurs</a:t>
            </a:r>
          </a:p>
          <a:p>
            <a:pPr algn="just"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Favoriser le dialogue avec les parents. </a:t>
            </a:r>
          </a:p>
          <a:p>
            <a:pPr algn="just">
              <a:buClr>
                <a:srgbClr val="660033"/>
              </a:buClr>
              <a:buSzPct val="145000"/>
            </a:pPr>
            <a:r>
              <a:rPr lang="fr-FR" altLang="fr-FR" sz="2000" b="1">
                <a:latin typeface="Calibri" pitchFamily="34" charset="0"/>
              </a:rPr>
              <a:t>• </a:t>
            </a:r>
            <a:r>
              <a:rPr lang="fr-FR" altLang="fr-FR" sz="2000">
                <a:latin typeface="Calibri" pitchFamily="34" charset="0"/>
              </a:rPr>
              <a:t>Associer des partenaires .</a:t>
            </a:r>
          </a:p>
          <a:p>
            <a:pPr algn="just">
              <a:buClr>
                <a:srgbClr val="660033"/>
              </a:buClr>
              <a:buSzPct val="145000"/>
            </a:pPr>
            <a:endParaRPr lang="fr-FR" altLang="fr-FR" sz="2000">
              <a:latin typeface="Calibri" pitchFamily="34" charset="0"/>
            </a:endParaRPr>
          </a:p>
          <a:p>
            <a:pPr>
              <a:buClr>
                <a:srgbClr val="660033"/>
              </a:buClr>
            </a:pPr>
            <a:r>
              <a:rPr lang="fr-FR" altLang="fr-FR" sz="2000" b="1">
                <a:latin typeface="Calibri" pitchFamily="34" charset="0"/>
              </a:rPr>
              <a:t>Et développer les compétences transversales </a:t>
            </a:r>
          </a:p>
          <a:p>
            <a:pPr algn="just">
              <a:buClr>
                <a:srgbClr val="660033"/>
              </a:buClr>
            </a:pPr>
            <a:r>
              <a:rPr lang="fr-FR" altLang="fr-FR" sz="2000">
                <a:latin typeface="Calibri" pitchFamily="34" charset="0"/>
              </a:rPr>
              <a:t>L’outil et la démarche sont liés, l’un étant au service de l’autre</a:t>
            </a:r>
          </a:p>
          <a:p>
            <a:pPr algn="just">
              <a:buClr>
                <a:srgbClr val="660033"/>
              </a:buClr>
            </a:pPr>
            <a:endParaRPr lang="fr-FR" altLang="fr-FR" sz="1400" b="1">
              <a:solidFill>
                <a:srgbClr val="FFC000"/>
              </a:solidFill>
            </a:endParaRPr>
          </a:p>
          <a:p>
            <a:pPr algn="just">
              <a:buClr>
                <a:srgbClr val="660033"/>
              </a:buClr>
            </a:pPr>
            <a:endParaRPr lang="fr-FR" altLang="fr-FR" sz="1400" b="1">
              <a:solidFill>
                <a:srgbClr val="FFC000"/>
              </a:solidFill>
            </a:endParaRPr>
          </a:p>
        </p:txBody>
      </p:sp>
      <p:sp>
        <p:nvSpPr>
          <p:cNvPr id="10244" name="Text Box 26"/>
          <p:cNvSpPr txBox="1">
            <a:spLocks noChangeArrowheads="1"/>
          </p:cNvSpPr>
          <p:nvPr/>
        </p:nvSpPr>
        <p:spPr bwMode="auto">
          <a:xfrm>
            <a:off x="0" y="2205038"/>
            <a:ext cx="87487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altLang="fr-FR" sz="2800" b="1">
                <a:latin typeface="Calibri" pitchFamily="34" charset="0"/>
              </a:rPr>
              <a:t>Un outil pour accompagner le parcours scolaire de l’élève</a:t>
            </a:r>
            <a:endParaRPr lang="fr-FR" altLang="fr-FR" sz="2800" b="1">
              <a:solidFill>
                <a:srgbClr val="FF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187450" y="2492375"/>
            <a:ext cx="7777163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600" b="1">
                <a:latin typeface="Calibri" pitchFamily="34" charset="0"/>
              </a:rPr>
              <a:t>Associer les équipes pédagogiques</a:t>
            </a:r>
          </a:p>
          <a:p>
            <a:pPr marL="185738" lvl="1">
              <a:buFont typeface="Wingdings" pitchFamily="2" charset="2"/>
              <a:buNone/>
            </a:pPr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Expliquer les objectifs, l’intérêt de FOLIOS</a:t>
            </a:r>
          </a:p>
          <a:p>
            <a:pPr marL="185738" lvl="1">
              <a:buFont typeface="Wingdings" pitchFamily="2" charset="2"/>
              <a:buNone/>
            </a:pPr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Intégrer l’expérimentation aux travaux du conseil pédagogique</a:t>
            </a:r>
          </a:p>
          <a:p>
            <a:pPr marL="185738" lvl="1">
              <a:buFont typeface="Wingdings" pitchFamily="2" charset="2"/>
              <a:buNone/>
            </a:pPr>
            <a:endParaRPr lang="fr-FR" altLang="fr-FR" sz="1600" b="1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fr-FR" altLang="fr-FR" sz="1600" b="1">
                <a:latin typeface="Calibri" pitchFamily="34" charset="0"/>
              </a:rPr>
              <a:t>Impliquer les élèves</a:t>
            </a:r>
            <a:endParaRPr lang="fr-FR" altLang="fr-FR" sz="1600">
              <a:latin typeface="Calibri" pitchFamily="34" charset="0"/>
            </a:endParaRPr>
          </a:p>
          <a:p>
            <a:pPr marL="185738" lvl="1">
              <a:buFont typeface="Wingdings" pitchFamily="2" charset="2"/>
              <a:buNone/>
            </a:pPr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Mobiliser les délégués</a:t>
            </a:r>
          </a:p>
          <a:p>
            <a:pPr marL="185738" lvl="1">
              <a:buFont typeface="Wingdings" pitchFamily="2" charset="2"/>
              <a:buNone/>
            </a:pPr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Faciliter l’appropriation par chaque élève par une présentation concrète</a:t>
            </a:r>
          </a:p>
          <a:p>
            <a:pPr marL="185738" lvl="1">
              <a:buFont typeface="Wingdings" pitchFamily="2" charset="2"/>
              <a:buNone/>
            </a:pPr>
            <a:endParaRPr lang="fr-FR" altLang="fr-FR" sz="1600">
              <a:latin typeface="Calibri" pitchFamily="34" charset="0"/>
            </a:endParaRPr>
          </a:p>
          <a:p>
            <a:pPr lvl="2">
              <a:buFont typeface="Wingdings" pitchFamily="2" charset="2"/>
              <a:buNone/>
            </a:pPr>
            <a:r>
              <a:rPr lang="fr-FR" altLang="fr-FR" sz="1600" b="1" i="1" u="sng">
                <a:latin typeface="Calibri" pitchFamily="34" charset="0"/>
              </a:rPr>
              <a:t>Remarque</a:t>
            </a:r>
            <a:r>
              <a:rPr lang="fr-FR" altLang="fr-FR" sz="1600">
                <a:latin typeface="Calibri" pitchFamily="34" charset="0"/>
              </a:rPr>
              <a:t> : </a:t>
            </a:r>
            <a:r>
              <a:rPr lang="fr-FR" altLang="fr-FR" sz="1600" i="1">
                <a:latin typeface="Calibri" pitchFamily="34" charset="0"/>
              </a:rPr>
              <a:t>tous les élèves d’un établissement expérimental ont accès</a:t>
            </a:r>
            <a:br>
              <a:rPr lang="fr-FR" altLang="fr-FR" sz="1600" i="1">
                <a:latin typeface="Calibri" pitchFamily="34" charset="0"/>
              </a:rPr>
            </a:br>
            <a:r>
              <a:rPr lang="fr-FR" altLang="fr-FR" sz="1600" i="1">
                <a:latin typeface="Calibri" pitchFamily="34" charset="0"/>
              </a:rPr>
              <a:t>à FOLIOS, même si une partie seulement est engagée dans l’expérimentation</a:t>
            </a:r>
          </a:p>
          <a:p>
            <a:pPr lvl="2">
              <a:buFont typeface="Wingdings" pitchFamily="2" charset="2"/>
              <a:buNone/>
            </a:pPr>
            <a:endParaRPr lang="fr-FR" altLang="fr-FR" sz="1600" i="1">
              <a:latin typeface="Calibri" pitchFamily="34" charset="0"/>
            </a:endParaRPr>
          </a:p>
          <a:p>
            <a:pPr>
              <a:spcBef>
                <a:spcPct val="30000"/>
              </a:spcBef>
            </a:pPr>
            <a:r>
              <a:rPr lang="fr-FR" altLang="fr-FR" sz="1600" b="1">
                <a:latin typeface="Calibri" pitchFamily="34" charset="0"/>
              </a:rPr>
              <a:t>Informer et associer les familles</a:t>
            </a:r>
          </a:p>
          <a:p>
            <a:pPr marL="185738" lvl="1"/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Présenter le projet</a:t>
            </a:r>
          </a:p>
          <a:p>
            <a:pPr marL="185738" lvl="1"/>
            <a:r>
              <a:rPr lang="fr-FR" altLang="fr-FR" sz="1600" b="1">
                <a:latin typeface="Calibri" pitchFamily="34" charset="0"/>
              </a:rPr>
              <a:t>• </a:t>
            </a:r>
            <a:r>
              <a:rPr lang="fr-FR" altLang="fr-FR" sz="1600">
                <a:latin typeface="Calibri" pitchFamily="34" charset="0"/>
              </a:rPr>
              <a:t>Préciser l’intérêt d’enrichir ce document de toutes les expériences </a:t>
            </a:r>
            <a:br>
              <a:rPr lang="fr-FR" altLang="fr-FR" sz="1600">
                <a:latin typeface="Calibri" pitchFamily="34" charset="0"/>
              </a:rPr>
            </a:br>
            <a:r>
              <a:rPr lang="fr-FR" altLang="fr-FR" sz="1600">
                <a:latin typeface="Calibri" pitchFamily="34" charset="0"/>
              </a:rPr>
              <a:t>  et engagements de leur enfant.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1916113"/>
            <a:ext cx="7004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800" b="1">
                <a:latin typeface="Calibri" pitchFamily="34" charset="0"/>
              </a:rPr>
              <a:t>Mise en place de l’expérimentation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583</Words>
  <Application>Microsoft Office PowerPoint</Application>
  <PresentationFormat>Affichage à l'écran (4:3)</PresentationFormat>
  <Paragraphs>104</Paragraphs>
  <Slides>15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Wingdings 2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ybourdin</dc:creator>
  <cp:lastModifiedBy>Poletice</cp:lastModifiedBy>
  <cp:revision>31</cp:revision>
  <cp:lastPrinted>2013-12-06T10:54:33Z</cp:lastPrinted>
  <dcterms:created xsi:type="dcterms:W3CDTF">2013-12-05T21:06:34Z</dcterms:created>
  <dcterms:modified xsi:type="dcterms:W3CDTF">2014-06-06T12:19:29Z</dcterms:modified>
</cp:coreProperties>
</file>