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07109CEB-3FFD-4BBF-8791-FD8FF872078A}" type="datetimeFigureOut">
              <a:rPr lang="fr-FR" smtClean="0"/>
              <a:t>04/12/2011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B0E0A7AE-134E-43A4-B73C-279DEEBE64D7}"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7109CEB-3FFD-4BBF-8791-FD8FF872078A}" type="datetimeFigureOut">
              <a:rPr lang="fr-FR" smtClean="0"/>
              <a:t>04/12/2011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7109CEB-3FFD-4BBF-8791-FD8FF872078A}" type="datetimeFigureOut">
              <a:rPr lang="fr-FR" smtClean="0"/>
              <a:t>04/12/2011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7109CEB-3FFD-4BBF-8791-FD8FF872078A}" type="datetimeFigureOut">
              <a:rPr lang="fr-FR" smtClean="0"/>
              <a:t>04/12/2011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7109CEB-3FFD-4BBF-8791-FD8FF872078A}" type="datetimeFigureOut">
              <a:rPr lang="fr-FR" smtClean="0"/>
              <a:t>04/12/2011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B0E0A7AE-134E-43A4-B73C-279DEEBE64D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7109CEB-3FFD-4BBF-8791-FD8FF872078A}" type="datetimeFigureOut">
              <a:rPr lang="fr-FR" smtClean="0"/>
              <a:t>04/12/2011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7109CEB-3FFD-4BBF-8791-FD8FF872078A}" type="datetimeFigureOut">
              <a:rPr lang="fr-FR" smtClean="0"/>
              <a:t>04/12/2011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7109CEB-3FFD-4BBF-8791-FD8FF872078A}" type="datetimeFigureOut">
              <a:rPr lang="fr-FR" smtClean="0"/>
              <a:t>04/12/2011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109CEB-3FFD-4BBF-8791-FD8FF872078A}" type="datetimeFigureOut">
              <a:rPr lang="fr-FR" smtClean="0"/>
              <a:t>04/12/2011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7109CEB-3FFD-4BBF-8791-FD8FF872078A}" type="datetimeFigureOut">
              <a:rPr lang="fr-FR" smtClean="0"/>
              <a:t>04/12/2011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7109CEB-3FFD-4BBF-8791-FD8FF872078A}" type="datetimeFigureOut">
              <a:rPr lang="fr-FR" smtClean="0"/>
              <a:t>04/12/2011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E0A7AE-134E-43A4-B73C-279DEEBE64D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7109CEB-3FFD-4BBF-8791-FD8FF872078A}" type="datetimeFigureOut">
              <a:rPr lang="fr-FR" smtClean="0"/>
              <a:t>04/12/2011</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0E0A7AE-134E-43A4-B73C-279DEEBE64D7}"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fr.wikipedia.org/wiki/Fichier:Anne-Louis_Girodet-Trioson_006.jpg"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dirty="0" smtClean="0">
                <a:solidFill>
                  <a:schemeClr val="tx1"/>
                </a:solidFill>
              </a:rPr>
              <a:t>Parcours de personnages </a:t>
            </a:r>
            <a:endParaRPr lang="fr-FR" sz="4000" dirty="0"/>
          </a:p>
        </p:txBody>
      </p:sp>
      <p:sp>
        <p:nvSpPr>
          <p:cNvPr id="3" name="Sous-titre 2"/>
          <p:cNvSpPr>
            <a:spLocks noGrp="1"/>
          </p:cNvSpPr>
          <p:nvPr>
            <p:ph type="subTitle" idx="1"/>
          </p:nvPr>
        </p:nvSpPr>
        <p:spPr/>
        <p:txBody>
          <a:bodyPr/>
          <a:lstStyle/>
          <a:p>
            <a:r>
              <a:rPr lang="fr-FR" sz="3600" b="1" dirty="0" smtClean="0"/>
              <a:t>« La </a:t>
            </a:r>
            <a:r>
              <a:rPr lang="fr-FR" sz="3600" b="1" dirty="0" smtClean="0"/>
              <a:t>P</a:t>
            </a:r>
            <a:r>
              <a:rPr lang="fr-FR" sz="3600" b="1" dirty="0" smtClean="0"/>
              <a:t>eau </a:t>
            </a:r>
            <a:r>
              <a:rPr lang="fr-FR" sz="3600" b="1" dirty="0" smtClean="0"/>
              <a:t>de C</a:t>
            </a:r>
            <a:r>
              <a:rPr lang="fr-FR" sz="3600" b="1" dirty="0" smtClean="0"/>
              <a:t>hagrin »</a:t>
            </a:r>
          </a:p>
          <a:p>
            <a:r>
              <a:rPr lang="fr-FR" sz="3600" b="1" dirty="0" smtClean="0"/>
              <a:t>Honoré </a:t>
            </a:r>
            <a:r>
              <a:rPr lang="fr-FR" sz="3600" b="1" dirty="0" smtClean="0"/>
              <a:t>de Balzac </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1426170"/>
          </a:xfrm>
        </p:spPr>
        <p:txBody>
          <a:bodyPr>
            <a:normAutofit fontScale="90000"/>
          </a:bodyPr>
          <a:lstStyle/>
          <a:p>
            <a:r>
              <a:rPr lang="fr-FR" sz="3600" i="1" dirty="0" smtClean="0">
                <a:solidFill>
                  <a:schemeClr val="tx1"/>
                </a:solidFill>
              </a:rPr>
              <a:t>«  La liberté guidant le peuple », Eugène Delacroix, 1830.</a:t>
            </a:r>
            <a:r>
              <a:rPr lang="fr-FR" dirty="0" smtClean="0"/>
              <a:t/>
            </a:r>
            <a:br>
              <a:rPr lang="fr-FR" dirty="0" smtClean="0"/>
            </a:br>
            <a:endParaRPr lang="fr-FR" dirty="0"/>
          </a:p>
        </p:txBody>
      </p:sp>
      <p:pic>
        <p:nvPicPr>
          <p:cNvPr id="5" name="il_fi" descr="http://3.bp.blogspot.com/-HV5X4WFivIw/TcqcDPoFqiI/AAAAAAAAAOQ/BdAP0ppAWQ0/s1600/liberte+guidant+le+peuple.jpg"/>
          <p:cNvPicPr>
            <a:picLocks noChangeAspect="1"/>
          </p:cNvPicPr>
          <p:nvPr/>
        </p:nvPicPr>
        <p:blipFill>
          <a:blip r:embed="rId2" cstate="print"/>
          <a:srcRect/>
          <a:stretch>
            <a:fillRect/>
          </a:stretch>
        </p:blipFill>
        <p:spPr bwMode="auto">
          <a:xfrm>
            <a:off x="1547664" y="1556792"/>
            <a:ext cx="6188936" cy="5013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1642194"/>
          </a:xfrm>
        </p:spPr>
        <p:txBody>
          <a:bodyPr>
            <a:normAutofit fontScale="90000"/>
          </a:bodyPr>
          <a:lstStyle/>
          <a:p>
            <a:r>
              <a:rPr lang="fr-FR" sz="3100" dirty="0" smtClean="0">
                <a:solidFill>
                  <a:schemeClr val="tx1"/>
                </a:solidFill>
              </a:rPr>
              <a:t>« </a:t>
            </a:r>
            <a:r>
              <a:rPr lang="fr-FR" sz="3100" i="1" dirty="0" smtClean="0">
                <a:solidFill>
                  <a:schemeClr val="tx1"/>
                </a:solidFill>
              </a:rPr>
              <a:t>Portrait d'un artiste dans son atelier</a:t>
            </a:r>
            <a:r>
              <a:rPr lang="fr-FR" sz="3100" dirty="0" smtClean="0">
                <a:solidFill>
                  <a:schemeClr val="tx1"/>
                </a:solidFill>
              </a:rPr>
              <a:t> »,</a:t>
            </a:r>
            <a:br>
              <a:rPr lang="fr-FR" sz="3100" dirty="0" smtClean="0">
                <a:solidFill>
                  <a:schemeClr val="tx1"/>
                </a:solidFill>
              </a:rPr>
            </a:br>
            <a:r>
              <a:rPr lang="fr-FR" sz="3100" i="1" dirty="0" smtClean="0">
                <a:solidFill>
                  <a:schemeClr val="tx1"/>
                </a:solidFill>
              </a:rPr>
              <a:t>Attribué à Théodore GERICAULT, 1791 - 1824</a:t>
            </a:r>
            <a:r>
              <a:rPr lang="fr-FR" dirty="0" smtClean="0"/>
              <a:t/>
            </a:r>
            <a:br>
              <a:rPr lang="fr-FR" dirty="0" smtClean="0"/>
            </a:br>
            <a:endParaRPr lang="fr-FR" dirty="0"/>
          </a:p>
        </p:txBody>
      </p:sp>
      <p:pic>
        <p:nvPicPr>
          <p:cNvPr id="5" name="il_fi" descr="http://www4c.ac-lille.fr/condorcetlens/IMG/jpg/s_portrait_d_un_artiste_dans_son_atelier_melancolie.jpg"/>
          <p:cNvPicPr>
            <a:picLocks noChangeAspect="1"/>
          </p:cNvPicPr>
          <p:nvPr/>
        </p:nvPicPr>
        <p:blipFill>
          <a:blip r:embed="rId2" cstate="print"/>
          <a:srcRect/>
          <a:stretch>
            <a:fillRect/>
          </a:stretch>
        </p:blipFill>
        <p:spPr bwMode="auto">
          <a:xfrm>
            <a:off x="2627784" y="1556792"/>
            <a:ext cx="3886200" cy="50261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3050"/>
            <a:ext cx="3008313" cy="2507878"/>
          </a:xfrm>
        </p:spPr>
        <p:txBody>
          <a:bodyPr>
            <a:noAutofit/>
          </a:bodyPr>
          <a:lstStyle/>
          <a:p>
            <a:pPr algn="ctr"/>
            <a:r>
              <a:rPr lang="fr-FR" sz="2800" i="1" dirty="0" smtClean="0">
                <a:solidFill>
                  <a:schemeClr val="tx1"/>
                </a:solidFill>
              </a:rPr>
              <a:t>François-René de Chateaubriand, « René », 1802 </a:t>
            </a:r>
            <a:r>
              <a:rPr lang="fr-FR" sz="2800" dirty="0" smtClean="0"/>
              <a:t/>
            </a:r>
            <a:br>
              <a:rPr lang="fr-FR" sz="2800" dirty="0" smtClean="0"/>
            </a:br>
            <a:endParaRPr lang="fr-FR" sz="2800" dirty="0"/>
          </a:p>
        </p:txBody>
      </p:sp>
      <p:sp>
        <p:nvSpPr>
          <p:cNvPr id="7" name="Espace réservé du texte 6"/>
          <p:cNvSpPr>
            <a:spLocks noGrp="1"/>
          </p:cNvSpPr>
          <p:nvPr>
            <p:ph type="body" idx="2"/>
          </p:nvPr>
        </p:nvSpPr>
        <p:spPr>
          <a:xfrm>
            <a:off x="457200" y="2996952"/>
            <a:ext cx="3008313" cy="3129211"/>
          </a:xfrm>
        </p:spPr>
        <p:txBody>
          <a:bodyPr>
            <a:normAutofit/>
          </a:bodyPr>
          <a:lstStyle/>
          <a:p>
            <a:pPr algn="ctr"/>
            <a:r>
              <a:rPr lang="fr-FR" sz="1800" i="1" dirty="0" smtClean="0"/>
              <a:t>« </a:t>
            </a:r>
            <a:r>
              <a:rPr lang="fr-FR" sz="1800" b="1" i="1" dirty="0" smtClean="0"/>
              <a:t>Portrait de Chateaubriand méditant sur les ruines de Rome »</a:t>
            </a:r>
            <a:r>
              <a:rPr lang="fr-FR" sz="1800" i="1" dirty="0" smtClean="0"/>
              <a:t>, par Anne-Louis </a:t>
            </a:r>
            <a:r>
              <a:rPr lang="fr-FR" sz="1800" i="1" dirty="0" err="1" smtClean="0"/>
              <a:t>Girodet</a:t>
            </a:r>
            <a:r>
              <a:rPr lang="fr-FR" sz="1800" i="1" dirty="0" smtClean="0"/>
              <a:t> de </a:t>
            </a:r>
            <a:r>
              <a:rPr lang="fr-FR" sz="1800" i="1" dirty="0" err="1" smtClean="0"/>
              <a:t>Roucy</a:t>
            </a:r>
            <a:r>
              <a:rPr lang="fr-FR" sz="1800" i="1" dirty="0" smtClean="0"/>
              <a:t>, 1808 – Musée d’histoire de Saint- Malo</a:t>
            </a:r>
            <a:endParaRPr lang="fr-FR" sz="1800" dirty="0"/>
          </a:p>
        </p:txBody>
      </p:sp>
      <p:sp>
        <p:nvSpPr>
          <p:cNvPr id="6" name="Espace réservé du contenu 5"/>
          <p:cNvSpPr>
            <a:spLocks noGrp="1"/>
          </p:cNvSpPr>
          <p:nvPr>
            <p:ph sz="half" idx="1"/>
          </p:nvPr>
        </p:nvSpPr>
        <p:spPr/>
        <p:txBody>
          <a:bodyPr/>
          <a:lstStyle/>
          <a:p>
            <a:endParaRPr lang="fr-FR" dirty="0"/>
          </a:p>
        </p:txBody>
      </p:sp>
      <p:pic>
        <p:nvPicPr>
          <p:cNvPr id="5" name="Image 4" descr="http://upload.wikimedia.org/wikipedia/commons/thumb/c/cf/Anne-Louis_Girodet-Trioson_006.jpg/220px-Anne-Louis_Girodet-Trioson_006.jpg">
            <a:hlinkClick r:id="rId2"/>
          </p:cNvPr>
          <p:cNvPicPr>
            <a:picLocks noChangeAspect="1"/>
          </p:cNvPicPr>
          <p:nvPr/>
        </p:nvPicPr>
        <p:blipFill>
          <a:blip r:embed="rId3" cstate="print"/>
          <a:srcRect/>
          <a:stretch>
            <a:fillRect/>
          </a:stretch>
        </p:blipFill>
        <p:spPr bwMode="auto">
          <a:xfrm>
            <a:off x="4427984" y="692696"/>
            <a:ext cx="3995420" cy="50124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5962674"/>
          </a:xfrm>
        </p:spPr>
        <p:txBody>
          <a:bodyPr/>
          <a:lstStyle/>
          <a:p>
            <a:r>
              <a:rPr lang="fr-FR" dirty="0" smtClean="0">
                <a:solidFill>
                  <a:schemeClr val="tx1"/>
                </a:solidFill>
              </a:rPr>
              <a:t>2. Le Romantisme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solidFill>
                  <a:schemeClr val="tx1"/>
                </a:solidFill>
              </a:rPr>
              <a:t>Problématique</a:t>
            </a:r>
            <a:r>
              <a:rPr lang="fr-FR" dirty="0" smtClean="0"/>
              <a:t/>
            </a:r>
            <a:br>
              <a:rPr lang="fr-FR" dirty="0" smtClean="0"/>
            </a:br>
            <a:endParaRPr lang="fr-FR" dirty="0"/>
          </a:p>
        </p:txBody>
      </p:sp>
      <p:sp>
        <p:nvSpPr>
          <p:cNvPr id="5" name="Sous-titre 4"/>
          <p:cNvSpPr>
            <a:spLocks noGrp="1"/>
          </p:cNvSpPr>
          <p:nvPr>
            <p:ph type="subTitle" idx="1"/>
          </p:nvPr>
        </p:nvSpPr>
        <p:spPr/>
        <p:txBody>
          <a:bodyPr/>
          <a:lstStyle/>
          <a:p>
            <a:r>
              <a:rPr lang="fr-FR" sz="3200" b="1" dirty="0" smtClean="0"/>
              <a:t>Comment la passion peut elle construire un destin ? </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err="1" smtClean="0">
                <a:solidFill>
                  <a:schemeClr val="tx1"/>
                </a:solidFill>
              </a:rPr>
              <a:t>Seance</a:t>
            </a:r>
            <a:r>
              <a:rPr lang="fr-FR" dirty="0" smtClean="0">
                <a:solidFill>
                  <a:schemeClr val="tx1"/>
                </a:solidFill>
              </a:rPr>
              <a:t> 2</a:t>
            </a:r>
            <a:endParaRPr lang="fr-FR" dirty="0"/>
          </a:p>
        </p:txBody>
      </p:sp>
      <p:sp>
        <p:nvSpPr>
          <p:cNvPr id="5" name="Sous-titre 4"/>
          <p:cNvSpPr>
            <a:spLocks noGrp="1"/>
          </p:cNvSpPr>
          <p:nvPr>
            <p:ph type="subTitle" idx="1"/>
          </p:nvPr>
        </p:nvSpPr>
        <p:spPr/>
        <p:txBody>
          <a:bodyPr/>
          <a:lstStyle/>
          <a:p>
            <a:r>
              <a:rPr lang="fr-FR" sz="3200" b="1" dirty="0" smtClean="0"/>
              <a:t>Raphael de Valentin, un héros romantique ? </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l_fi" descr="http://tele.premiere.fr/var/premiere/storage/images/tele/news-photos/photos-la-peau-de-chagrin-telefilm-inedit-avec-thomas-coumans-et-annabelle-hettmann-ce-soir-sur-france-2/la-peau-de-chagrin3/35655517-1-fre-FR/LA-PEAU-DE-CHAGRIN_reference.jpg"/>
          <p:cNvPicPr/>
          <p:nvPr/>
        </p:nvPicPr>
        <p:blipFill>
          <a:blip r:embed="rId2" cstate="print"/>
          <a:srcRect/>
          <a:stretch>
            <a:fillRect/>
          </a:stretch>
        </p:blipFill>
        <p:spPr bwMode="auto">
          <a:xfrm>
            <a:off x="971600" y="2420888"/>
            <a:ext cx="2743200" cy="4114800"/>
          </a:xfrm>
          <a:prstGeom prst="rect">
            <a:avLst/>
          </a:prstGeom>
          <a:noFill/>
          <a:ln w="9525">
            <a:noFill/>
            <a:miter lim="800000"/>
            <a:headEnd/>
            <a:tailEnd/>
          </a:ln>
        </p:spPr>
      </p:pic>
      <p:pic>
        <p:nvPicPr>
          <p:cNvPr id="7" name="il_fi" descr="http://images.tvbase.net/v2/1208000-1208499/1208244250250.png"/>
          <p:cNvPicPr/>
          <p:nvPr/>
        </p:nvPicPr>
        <p:blipFill>
          <a:blip r:embed="rId3" cstate="print"/>
          <a:srcRect/>
          <a:stretch>
            <a:fillRect/>
          </a:stretch>
        </p:blipFill>
        <p:spPr bwMode="auto">
          <a:xfrm>
            <a:off x="4860032" y="1988840"/>
            <a:ext cx="2708910" cy="1802765"/>
          </a:xfrm>
          <a:prstGeom prst="rect">
            <a:avLst/>
          </a:prstGeom>
          <a:noFill/>
          <a:ln w="9525">
            <a:noFill/>
            <a:miter lim="800000"/>
            <a:headEnd/>
            <a:tailEnd/>
          </a:ln>
        </p:spPr>
      </p:pic>
      <p:pic>
        <p:nvPicPr>
          <p:cNvPr id="8" name="il_fi" descr="http://www.lexpress.fr/medias/1109/568030_peau-de-chagrin.jpg"/>
          <p:cNvPicPr/>
          <p:nvPr/>
        </p:nvPicPr>
        <p:blipFill>
          <a:blip r:embed="rId4" cstate="print"/>
          <a:srcRect/>
          <a:stretch>
            <a:fillRect/>
          </a:stretch>
        </p:blipFill>
        <p:spPr bwMode="auto">
          <a:xfrm>
            <a:off x="4427984" y="4221088"/>
            <a:ext cx="3380740" cy="2235200"/>
          </a:xfrm>
          <a:prstGeom prst="rect">
            <a:avLst/>
          </a:prstGeom>
          <a:noFill/>
          <a:ln w="9525">
            <a:noFill/>
            <a:miter lim="800000"/>
            <a:headEnd/>
            <a:tailEnd/>
          </a:ln>
        </p:spPr>
      </p:pic>
      <p:sp>
        <p:nvSpPr>
          <p:cNvPr id="9" name="Titre 8"/>
          <p:cNvSpPr>
            <a:spLocks noGrp="1"/>
          </p:cNvSpPr>
          <p:nvPr>
            <p:ph type="title"/>
          </p:nvPr>
        </p:nvSpPr>
        <p:spPr/>
        <p:txBody>
          <a:bodyPr>
            <a:normAutofit fontScale="90000"/>
          </a:bodyPr>
          <a:lstStyle/>
          <a:p>
            <a:r>
              <a:rPr lang="fr-FR" dirty="0" smtClean="0">
                <a:solidFill>
                  <a:schemeClr val="tx1"/>
                </a:solidFill>
              </a:rPr>
              <a:t>1. Portrait de Raphaël de Valentin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6583362"/>
          </a:xfrm>
        </p:spPr>
        <p:txBody>
          <a:bodyPr>
            <a:normAutofit/>
          </a:bodyPr>
          <a:lstStyle/>
          <a:p>
            <a:r>
              <a:rPr lang="fr-FR" sz="2200" u="sng" dirty="0" smtClean="0">
                <a:solidFill>
                  <a:schemeClr val="tx1"/>
                </a:solidFill>
              </a:rPr>
              <a:t>LE ROMANTISME pour RAPHAEL de VALENTIN</a:t>
            </a:r>
            <a:r>
              <a:rPr lang="fr-FR" sz="2200" dirty="0" smtClean="0">
                <a:solidFill>
                  <a:schemeClr val="tx1"/>
                </a:solidFill>
              </a:rPr>
              <a:t/>
            </a:r>
            <a:br>
              <a:rPr lang="fr-FR" sz="2200" dirty="0" smtClean="0">
                <a:solidFill>
                  <a:schemeClr val="tx1"/>
                </a:solidFill>
              </a:rPr>
            </a:br>
            <a:r>
              <a:rPr lang="fr-FR" sz="2200" dirty="0" smtClean="0">
                <a:solidFill>
                  <a:schemeClr val="tx1"/>
                </a:solidFill>
              </a:rPr>
              <a:t> </a:t>
            </a:r>
            <a:br>
              <a:rPr lang="fr-FR" sz="2200" dirty="0" smtClean="0">
                <a:solidFill>
                  <a:schemeClr val="tx1"/>
                </a:solidFill>
              </a:rPr>
            </a:br>
            <a:r>
              <a:rPr lang="fr-FR" sz="2200" dirty="0" smtClean="0">
                <a:solidFill>
                  <a:schemeClr val="tx1"/>
                </a:solidFill>
              </a:rPr>
              <a:t>Le romantisme est l’âge d’or de la prose. Il bouscule la bienséance de notre société matérialiste et conformiste pour nous faire découvrir sans fard l’intériorité de l’être. Oui, le héros romantique n’a pas peur d’être en proie au doute, à la mélancolie et aux désillusions. Il n’est pas infaillible, son rêve est de renverser ce monde d’apparence et de nous ramener aux deux qualités essentielles de l’homme qui devraient être aussi celles de la littérature : l’humilité et l’humanité. </a:t>
            </a:r>
            <a:br>
              <a:rPr lang="fr-FR" sz="2200" dirty="0" smtClean="0">
                <a:solidFill>
                  <a:schemeClr val="tx1"/>
                </a:solidFill>
              </a:rPr>
            </a:br>
            <a:r>
              <a:rPr lang="fr-FR" sz="2200" dirty="0" smtClean="0">
                <a:solidFill>
                  <a:schemeClr val="tx1"/>
                </a:solidFill>
              </a:rPr>
              <a:t>Il est le porte parole d’une génération pleine d’espoir et d’ambition de changer le monde. Mais vu votre grand âge, comment cela ne vous serait pas étranger ! </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6106690"/>
          </a:xfrm>
        </p:spPr>
        <p:txBody>
          <a:bodyPr/>
          <a:lstStyle/>
          <a:p>
            <a:r>
              <a:rPr lang="fr-FR" dirty="0" smtClean="0">
                <a:solidFill>
                  <a:schemeClr val="tx1"/>
                </a:solidFill>
              </a:rPr>
              <a:t>CORPUS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1570186"/>
          </a:xfrm>
        </p:spPr>
        <p:txBody>
          <a:bodyPr>
            <a:normAutofit fontScale="90000"/>
          </a:bodyPr>
          <a:lstStyle/>
          <a:p>
            <a:r>
              <a:rPr lang="fr-FR" sz="1800" i="1" dirty="0" smtClean="0">
                <a:solidFill>
                  <a:schemeClr val="tx1"/>
                </a:solidFill>
              </a:rPr>
              <a:t>«</a:t>
            </a:r>
            <a:r>
              <a:rPr lang="fr-FR" sz="2000" i="1" dirty="0" smtClean="0">
                <a:solidFill>
                  <a:schemeClr val="tx1"/>
                </a:solidFill>
              </a:rPr>
              <a:t> Voyageur contemplant une mer de nuages », 1817, Peinture de </a:t>
            </a:r>
            <a:r>
              <a:rPr lang="fr-FR" sz="2000" i="1" dirty="0" err="1" smtClean="0">
                <a:solidFill>
                  <a:schemeClr val="tx1"/>
                </a:solidFill>
              </a:rPr>
              <a:t>Caspar</a:t>
            </a:r>
            <a:r>
              <a:rPr lang="fr-FR" sz="2000" i="1" dirty="0" smtClean="0">
                <a:solidFill>
                  <a:schemeClr val="tx1"/>
                </a:solidFill>
              </a:rPr>
              <a:t> David Friedrich.</a:t>
            </a:r>
            <a:r>
              <a:rPr lang="fr-FR" sz="2000" dirty="0" smtClean="0">
                <a:solidFill>
                  <a:schemeClr val="tx1"/>
                </a:solidFill>
              </a:rPr>
              <a:t/>
            </a:r>
            <a:br>
              <a:rPr lang="fr-FR" sz="2000" dirty="0" smtClean="0">
                <a:solidFill>
                  <a:schemeClr val="tx1"/>
                </a:solidFill>
              </a:rPr>
            </a:br>
            <a:r>
              <a:rPr lang="fr-FR" sz="2000" i="1" dirty="0" smtClean="0">
                <a:solidFill>
                  <a:schemeClr val="tx1"/>
                </a:solidFill>
              </a:rPr>
              <a:t> </a:t>
            </a:r>
            <a:r>
              <a:rPr lang="fr-FR" sz="2000" dirty="0" smtClean="0">
                <a:solidFill>
                  <a:schemeClr val="tx1"/>
                </a:solidFill>
              </a:rPr>
              <a:t/>
            </a:r>
            <a:br>
              <a:rPr lang="fr-FR" sz="2000" dirty="0" smtClean="0">
                <a:solidFill>
                  <a:schemeClr val="tx1"/>
                </a:solidFill>
              </a:rPr>
            </a:br>
            <a:r>
              <a:rPr lang="fr-FR" sz="2000" i="1" dirty="0" smtClean="0">
                <a:solidFill>
                  <a:schemeClr val="tx1"/>
                </a:solidFill>
              </a:rPr>
              <a:t>Dans cette œuvre majeure du romantisme, un homme seul, parvenu au sommet d’un éperon rocheux, contemple l’immensité de la nature</a:t>
            </a:r>
            <a:endParaRPr lang="fr-FR" sz="2000" dirty="0">
              <a:solidFill>
                <a:schemeClr val="tx1"/>
              </a:solidFill>
            </a:endParaRPr>
          </a:p>
        </p:txBody>
      </p:sp>
      <p:pic>
        <p:nvPicPr>
          <p:cNvPr id="5" name="il_fi" descr="http://data0.eklablog.com/moissan-premieres/mod_article979821_1.jpg?3276"/>
          <p:cNvPicPr>
            <a:picLocks noChangeAspect="1"/>
          </p:cNvPicPr>
          <p:nvPr/>
        </p:nvPicPr>
        <p:blipFill>
          <a:blip r:embed="rId2" cstate="print"/>
          <a:srcRect/>
          <a:stretch>
            <a:fillRect/>
          </a:stretch>
        </p:blipFill>
        <p:spPr bwMode="auto">
          <a:xfrm>
            <a:off x="2915814" y="2060846"/>
            <a:ext cx="3733800" cy="47579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6322714"/>
          </a:xfrm>
        </p:spPr>
        <p:txBody>
          <a:bodyPr>
            <a:normAutofit/>
          </a:bodyPr>
          <a:lstStyle/>
          <a:p>
            <a:r>
              <a:rPr lang="fr-FR" sz="2000" dirty="0" smtClean="0">
                <a:solidFill>
                  <a:schemeClr val="tx1"/>
                </a:solidFill>
              </a:rPr>
              <a:t>« Tous les hommes sont menteurs, inconstants, faux, bavards, hypocrites, orgueilleux et lâches, méprisables et sensuels ; toutes les femmes sont perfides, artificieuses, vaniteuses, curieuses et dépravées ; le monde n’est qu’un égout sans fond où les phoques les plus informes rampent et se tordent sur des montagnes de fange ; mais s’il y a au monde une chose sainte et sublime, c’est l’union de deux de ces êtres si imparfaits et si affreux. On est souvent trompé en amour, souvent blessé et souvent malheureux ; mais on aime, et quand on est sur le bord de sa tombe, on se retourne pour regarder en arrière, et on se dit : J’ai souffert souvent, je me suis trompé quelque fois, mais j’ai aimé. C’est moi qui ai vécu, et non pas un être factice créé par mon orgueil et mon ennui »</a:t>
            </a:r>
            <a:br>
              <a:rPr lang="fr-FR" sz="2000" dirty="0" smtClean="0">
                <a:solidFill>
                  <a:schemeClr val="tx1"/>
                </a:solidFill>
              </a:rPr>
            </a:br>
            <a:r>
              <a:rPr lang="fr-FR" sz="1800" dirty="0" smtClean="0">
                <a:solidFill>
                  <a:schemeClr val="tx1"/>
                </a:solidFill>
              </a:rPr>
              <a:t/>
            </a:r>
            <a:br>
              <a:rPr lang="fr-FR" sz="1800" dirty="0" smtClean="0">
                <a:solidFill>
                  <a:schemeClr val="tx1"/>
                </a:solidFill>
              </a:rPr>
            </a:br>
            <a:r>
              <a:rPr lang="fr-FR" sz="1800" dirty="0" smtClean="0">
                <a:solidFill>
                  <a:schemeClr val="tx1"/>
                </a:solidFill>
              </a:rPr>
              <a:t/>
            </a:r>
            <a:br>
              <a:rPr lang="fr-FR" sz="1800" dirty="0" smtClean="0">
                <a:solidFill>
                  <a:schemeClr val="tx1"/>
                </a:solidFill>
              </a:rPr>
            </a:br>
            <a:r>
              <a:rPr lang="fr-FR" sz="1800" i="1" dirty="0" smtClean="0">
                <a:solidFill>
                  <a:schemeClr val="tx1"/>
                </a:solidFill>
              </a:rPr>
              <a:t>«</a:t>
            </a:r>
            <a:r>
              <a:rPr lang="fr-FR" sz="1800" i="1" dirty="0" smtClean="0">
                <a:solidFill>
                  <a:schemeClr val="tx1"/>
                </a:solidFill>
              </a:rPr>
              <a:t> On ne badine pas avec l’amour » – </a:t>
            </a:r>
            <a:r>
              <a:rPr lang="fr-FR" sz="1800" i="1" dirty="0" err="1" smtClean="0">
                <a:solidFill>
                  <a:schemeClr val="tx1"/>
                </a:solidFill>
              </a:rPr>
              <a:t>Perdican</a:t>
            </a:r>
            <a:r>
              <a:rPr lang="fr-FR" sz="1800" i="1" dirty="0" smtClean="0">
                <a:solidFill>
                  <a:schemeClr val="tx1"/>
                </a:solidFill>
              </a:rPr>
              <a:t> à Camille, Scène 5 Acte 2 Alfred de MUSSET</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548680"/>
            <a:ext cx="8229600" cy="2160240"/>
          </a:xfrm>
        </p:spPr>
        <p:txBody>
          <a:bodyPr>
            <a:normAutofit fontScale="90000"/>
          </a:bodyPr>
          <a:lstStyle/>
          <a:p>
            <a:r>
              <a:rPr lang="fr-FR" sz="3600" i="1" dirty="0" smtClean="0">
                <a:solidFill>
                  <a:schemeClr val="tx1"/>
                </a:solidFill>
              </a:rPr>
              <a:t>Alphonse de Lamartine, «  Le Lac », Extrait, Méditations Poétiques, 1820 </a:t>
            </a:r>
            <a:r>
              <a:rPr lang="fr-FR" dirty="0" smtClean="0"/>
              <a:t/>
            </a:r>
            <a:br>
              <a:rPr lang="fr-FR" dirty="0" smtClean="0"/>
            </a:br>
            <a:r>
              <a:rPr lang="fr-FR" dirty="0" smtClean="0"/>
              <a:t> </a:t>
            </a:r>
            <a:br>
              <a:rPr lang="fr-FR" dirty="0" smtClean="0"/>
            </a:br>
            <a:endParaRPr lang="fr-FR" dirty="0"/>
          </a:p>
        </p:txBody>
      </p:sp>
      <p:pic>
        <p:nvPicPr>
          <p:cNvPr id="5" name="il_fi" descr="http://www.sheetmusic2print.com/Media/Chopin/Prelude-28-4.gif"/>
          <p:cNvPicPr>
            <a:picLocks noChangeAspect="1"/>
          </p:cNvPicPr>
          <p:nvPr/>
        </p:nvPicPr>
        <p:blipFill>
          <a:blip r:embed="rId2" cstate="print"/>
          <a:srcRect/>
          <a:stretch>
            <a:fillRect/>
          </a:stretch>
        </p:blipFill>
        <p:spPr bwMode="auto">
          <a:xfrm>
            <a:off x="2771800" y="1700808"/>
            <a:ext cx="3495675" cy="4948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TotalTime>
  <Words>55</Words>
  <Application>Microsoft Office PowerPoint</Application>
  <PresentationFormat>Affichage à l'écran (4:3)</PresentationFormat>
  <Paragraphs>18</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Apex</vt:lpstr>
      <vt:lpstr>Parcours de personnages </vt:lpstr>
      <vt:lpstr>Problématique </vt:lpstr>
      <vt:lpstr>Seance 2</vt:lpstr>
      <vt:lpstr>1. Portrait de Raphaël de Valentin </vt:lpstr>
      <vt:lpstr>LE ROMANTISME pour RAPHAEL de VALENTIN   Le romantisme est l’âge d’or de la prose. Il bouscule la bienséance de notre société matérialiste et conformiste pour nous faire découvrir sans fard l’intériorité de l’être. Oui, le héros romantique n’a pas peur d’être en proie au doute, à la mélancolie et aux désillusions. Il n’est pas infaillible, son rêve est de renverser ce monde d’apparence et de nous ramener aux deux qualités essentielles de l’homme qui devraient être aussi celles de la littérature : l’humilité et l’humanité.  Il est le porte parole d’une génération pleine d’espoir et d’ambition de changer le monde. Mais vu votre grand âge, comment cela ne vous serait pas étranger !  </vt:lpstr>
      <vt:lpstr>CORPUS </vt:lpstr>
      <vt:lpstr>« Voyageur contemplant une mer de nuages », 1817, Peinture de Caspar David Friedrich.   Dans cette œuvre majeure du romantisme, un homme seul, parvenu au sommet d’un éperon rocheux, contemple l’immensité de la nature</vt:lpstr>
      <vt:lpstr>« Tous les hommes sont menteurs, inconstants, faux, bavards, hypocrites, orgueilleux et lâches, méprisables et sensuels ; toutes les femmes sont perfides, artificieuses, vaniteuses, curieuses et dépravées ; le monde n’est qu’un égout sans fond où les phoques les plus informes rampent et se tordent sur des montagnes de fange ; mais s’il y a au monde une chose sainte et sublime, c’est l’union de deux de ces êtres si imparfaits et si affreux. On est souvent trompé en amour, souvent blessé et souvent malheureux ; mais on aime, et quand on est sur le bord de sa tombe, on se retourne pour regarder en arrière, et on se dit : J’ai souffert souvent, je me suis trompé quelque fois, mais j’ai aimé. C’est moi qui ai vécu, et non pas un être factice créé par mon orgueil et mon ennui »   « On ne badine pas avec l’amour » – Perdican à Camille, Scène 5 Acte 2 Alfred de MUSSET </vt:lpstr>
      <vt:lpstr>Alphonse de Lamartine, «  Le Lac », Extrait, Méditations Poétiques, 1820    </vt:lpstr>
      <vt:lpstr>«  La liberté guidant le peuple », Eugène Delacroix, 1830. </vt:lpstr>
      <vt:lpstr>« Portrait d'un artiste dans son atelier », Attribué à Théodore GERICAULT, 1791 - 1824 </vt:lpstr>
      <vt:lpstr>François-René de Chateaubriand, « René », 1802  </vt:lpstr>
      <vt:lpstr>2. Le Romantisme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Cécile</dc:creator>
  <cp:lastModifiedBy>Cécile</cp:lastModifiedBy>
  <cp:revision>15</cp:revision>
  <dcterms:created xsi:type="dcterms:W3CDTF">2011-12-04T14:47:15Z</dcterms:created>
  <dcterms:modified xsi:type="dcterms:W3CDTF">2011-12-04T15:09:34Z</dcterms:modified>
</cp:coreProperties>
</file>