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3"/>
  </p:notesMasterIdLst>
  <p:sldIdLst>
    <p:sldId id="256" r:id="rId2"/>
    <p:sldId id="257" r:id="rId3"/>
    <p:sldId id="266" r:id="rId4"/>
    <p:sldId id="258" r:id="rId5"/>
    <p:sldId id="259" r:id="rId6"/>
    <p:sldId id="260" r:id="rId7"/>
    <p:sldId id="261" r:id="rId8"/>
    <p:sldId id="262" r:id="rId9"/>
    <p:sldId id="263" r:id="rId10"/>
    <p:sldId id="270" r:id="rId11"/>
    <p:sldId id="268" r:id="rId12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2958" autoAdjust="0"/>
  </p:normalViewPr>
  <p:slideViewPr>
    <p:cSldViewPr>
      <p:cViewPr>
        <p:scale>
          <a:sx n="57" d="100"/>
          <a:sy n="57" d="100"/>
        </p:scale>
        <p:origin x="-672" y="-25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09B4446-CF3A-42DD-A025-DE27CA4F5ACF}" type="datetimeFigureOut">
              <a:rPr lang="fr-FR" smtClean="0"/>
              <a:pPr/>
              <a:t>29/12/2014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DB024F7-4E9E-4CD8-BCC5-D27C38E1E2DB}" type="slidenum">
              <a:rPr lang="fr-FR" smtClean="0"/>
              <a:pPr/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E40B25-CE58-4E47-9C2C-33C237514357}" type="slidenum">
              <a:rPr lang="fr-FR" smtClean="0"/>
              <a:pPr/>
              <a:t>2</a:t>
            </a:fld>
            <a:endParaRPr lang="fr-FR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baseline="0" dirty="0" smtClean="0"/>
              <a:t>Chaque compteur monophasé </a:t>
            </a:r>
            <a:r>
              <a:rPr lang="fr-FR" b="1" baseline="0" dirty="0" err="1" smtClean="0"/>
              <a:t>iEM</a:t>
            </a:r>
            <a:r>
              <a:rPr lang="fr-FR" b="1" baseline="0" dirty="0" smtClean="0"/>
              <a:t> 2000 T </a:t>
            </a:r>
            <a:r>
              <a:rPr lang="fr-FR" baseline="0" dirty="0" smtClean="0"/>
              <a:t>possède une sortie </a:t>
            </a:r>
            <a:r>
              <a:rPr lang="fr-FR" baseline="0" dirty="0" err="1" smtClean="0"/>
              <a:t>impulsionelle</a:t>
            </a:r>
            <a:r>
              <a:rPr lang="fr-FR" baseline="0" dirty="0" smtClean="0"/>
              <a:t> qui est contrôlée par un des canaux du module </a:t>
            </a:r>
            <a:r>
              <a:rPr lang="fr-FR" baseline="0" dirty="0" err="1" smtClean="0"/>
              <a:t>Acti</a:t>
            </a:r>
            <a:r>
              <a:rPr lang="fr-FR" baseline="0" dirty="0" smtClean="0"/>
              <a:t> 9 </a:t>
            </a:r>
            <a:r>
              <a:rPr lang="fr-FR" baseline="0" dirty="0" err="1" smtClean="0"/>
              <a:t>Smartlink</a:t>
            </a:r>
            <a:r>
              <a:rPr lang="fr-FR" baseline="0" dirty="0" smtClean="0"/>
              <a:t>. L’</a:t>
            </a:r>
            <a:r>
              <a:rPr lang="fr-FR" baseline="0" dirty="0" err="1" smtClean="0"/>
              <a:t>Acti</a:t>
            </a:r>
            <a:r>
              <a:rPr lang="fr-FR" baseline="0" dirty="0" smtClean="0"/>
              <a:t> 9 </a:t>
            </a:r>
            <a:r>
              <a:rPr lang="fr-FR" baseline="0" dirty="0" err="1" smtClean="0"/>
              <a:t>smartlink</a:t>
            </a:r>
            <a:r>
              <a:rPr lang="fr-FR" baseline="0" dirty="0" smtClean="0"/>
              <a:t> calcule l’énergie consommée : Energie consommée = Nombre d’impulsions comptées × poids de l’impulsion. Pour l’</a:t>
            </a:r>
            <a:r>
              <a:rPr lang="fr-FR" baseline="0" dirty="0" err="1" smtClean="0"/>
              <a:t>iEM</a:t>
            </a:r>
            <a:r>
              <a:rPr lang="fr-FR" baseline="0" dirty="0" smtClean="0"/>
              <a:t> 2000 T, le poids de l’impulsion est égal à 10. Avec le protocole MODBUS, l’IRIO va pouvoir intégrer la mesure directe d’énergie active sous 230V CA (100 impulsions par kWh). 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B024F7-4E9E-4CD8-BCC5-D27C38E1E2DB}" type="slidenum">
              <a:rPr lang="fr-FR" smtClean="0"/>
              <a:pPr/>
              <a:t>3</a:t>
            </a:fld>
            <a:endParaRPr lang="fr-FR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baseline="0" dirty="0" smtClean="0"/>
              <a:t>Pour </a:t>
            </a:r>
            <a:r>
              <a:rPr lang="fr-FR" b="0" baseline="0" dirty="0" smtClean="0"/>
              <a:t>l</a:t>
            </a:r>
            <a:r>
              <a:rPr lang="fr-FR" b="1" baseline="0" dirty="0" smtClean="0"/>
              <a:t>’</a:t>
            </a:r>
            <a:r>
              <a:rPr lang="fr-FR" b="1" baseline="0" dirty="0" err="1" smtClean="0"/>
              <a:t>iEM</a:t>
            </a:r>
            <a:r>
              <a:rPr lang="fr-FR" b="1" baseline="0" dirty="0" smtClean="0"/>
              <a:t> 2000 T</a:t>
            </a:r>
            <a:r>
              <a:rPr lang="fr-FR" baseline="0" dirty="0" smtClean="0"/>
              <a:t>, le poids de l’impulsion est égal à 10 </a:t>
            </a:r>
            <a:r>
              <a:rPr lang="fr-FR" baseline="0" dirty="0" smtClean="0">
                <a:sym typeface="Symbol"/>
              </a:rPr>
              <a:t> 100 impulsions × 10 = 1 kWh.</a:t>
            </a:r>
            <a:r>
              <a:rPr lang="fr-FR" baseline="0" dirty="0" smtClean="0"/>
              <a:t> Avec le protocole MODBUS, l’IRIO va pouvoir intégrer la mesure directe d’énergie active 230V CA (100 impulsions par kWh). L’IRIO, ensuite, agit comme une passerelle </a:t>
            </a:r>
            <a:r>
              <a:rPr lang="fr-FR" baseline="0" dirty="0" err="1" smtClean="0"/>
              <a:t>Modbus</a:t>
            </a:r>
            <a:r>
              <a:rPr lang="fr-FR" baseline="0" dirty="0" smtClean="0"/>
              <a:t>/TCP.IP permettant une lecture de toutes ces données sur le PC, la GTC, le réseau </a:t>
            </a:r>
            <a:r>
              <a:rPr lang="fr-FR" baseline="0" dirty="0" err="1" smtClean="0"/>
              <a:t>éthernet</a:t>
            </a:r>
            <a:r>
              <a:rPr lang="fr-FR" baseline="0" dirty="0" smtClean="0"/>
              <a:t> du Lycée et le TGBT.</a:t>
            </a:r>
            <a:endParaRPr lang="fr-FR" dirty="0" smtClean="0"/>
          </a:p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E40B25-CE58-4E47-9C2C-33C237514357}" type="slidenum">
              <a:rPr lang="fr-FR" smtClean="0"/>
              <a:pPr/>
              <a:t>4</a:t>
            </a:fld>
            <a:endParaRPr lang="fr-FR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fr-FR" dirty="0" smtClean="0"/>
              <a:t>Ce</a:t>
            </a:r>
            <a:r>
              <a:rPr lang="fr-FR" baseline="0" dirty="0" smtClean="0"/>
              <a:t> synoptique affiche le cumul mensuel et annuel de la consommation d’énergie électrique des prises de courant à la fois sur le PC via le réseau Ethernet TCP/IP et la GTC. Le cumul coût mensuel et annuel, aussi, est affiché.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E40B25-CE58-4E47-9C2C-33C237514357}" type="slidenum">
              <a:rPr lang="fr-FR" smtClean="0"/>
              <a:pPr/>
              <a:t>5</a:t>
            </a:fld>
            <a:endParaRPr lang="fr-FR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baseline="0" dirty="0" smtClean="0"/>
              <a:t>Le compteur </a:t>
            </a:r>
            <a:r>
              <a:rPr lang="fr-FR" baseline="0" dirty="0" err="1" smtClean="0"/>
              <a:t>tétrapolaire</a:t>
            </a:r>
            <a:r>
              <a:rPr lang="fr-FR" baseline="0" dirty="0" smtClean="0"/>
              <a:t> général </a:t>
            </a:r>
            <a:r>
              <a:rPr lang="fr-FR" b="1" baseline="0" dirty="0" err="1" smtClean="0"/>
              <a:t>iEM</a:t>
            </a:r>
            <a:r>
              <a:rPr lang="fr-FR" b="1" baseline="0" dirty="0" smtClean="0"/>
              <a:t> 3155 </a:t>
            </a:r>
            <a:r>
              <a:rPr lang="fr-FR" baseline="0" dirty="0" smtClean="0"/>
              <a:t>possède des adresses MODBUS pour chaque type de mesure (tensions, intensités, énergies, puissances) qui peuvent être lues directement par le concentrateur IRIO. Par exemple, pour la puissance apparente totale, le N° de registre est 3058. En intégrant un coefficient multiplicateur, on peut avoir une homothétie de ce qui est réellement consommée dans l’entreprise « Famille Mary ».</a:t>
            </a:r>
            <a:endParaRPr lang="fr-FR" dirty="0" smtClean="0"/>
          </a:p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B024F7-4E9E-4CD8-BCC5-D27C38E1E2DB}" type="slidenum">
              <a:rPr lang="fr-FR" smtClean="0"/>
              <a:pPr/>
              <a:t>6</a:t>
            </a:fld>
            <a:endParaRPr lang="fr-FR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fr-FR" dirty="0" smtClean="0"/>
              <a:t>L’affichage de de la puissance apparente se fait</a:t>
            </a:r>
            <a:r>
              <a:rPr lang="fr-FR" baseline="0" dirty="0" smtClean="0"/>
              <a:t> en lecture directe ou avec la jauge. Avec le coefficient d’homothétie, c’est la valeur de puissance réelle qui apparait, sachant que la puissance souscrite chez « Famille Mary » est de 210 </a:t>
            </a:r>
            <a:r>
              <a:rPr lang="fr-FR" baseline="0" dirty="0" err="1" smtClean="0"/>
              <a:t>kVA</a:t>
            </a:r>
            <a:r>
              <a:rPr lang="fr-FR" baseline="0" dirty="0" smtClean="0"/>
              <a:t>.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B024F7-4E9E-4CD8-BCC5-D27C38E1E2DB}" type="slidenum">
              <a:rPr lang="fr-FR" smtClean="0"/>
              <a:pPr/>
              <a:t>7</a:t>
            </a:fld>
            <a:endParaRPr lang="fr-FR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fr-FR" dirty="0" smtClean="0"/>
              <a:t>Chaque canal</a:t>
            </a:r>
            <a:r>
              <a:rPr lang="fr-FR" baseline="0" dirty="0" smtClean="0"/>
              <a:t> de </a:t>
            </a:r>
            <a:r>
              <a:rPr lang="fr-FR" baseline="0" dirty="0" err="1" smtClean="0"/>
              <a:t>Acti</a:t>
            </a:r>
            <a:r>
              <a:rPr lang="fr-FR" baseline="0" dirty="0" smtClean="0"/>
              <a:t> 9 </a:t>
            </a:r>
            <a:r>
              <a:rPr lang="fr-FR" baseline="0" dirty="0" err="1" smtClean="0"/>
              <a:t>Smartlink</a:t>
            </a:r>
            <a:r>
              <a:rPr lang="fr-FR" baseline="0" dirty="0" smtClean="0"/>
              <a:t> offre une sortie Q.</a:t>
            </a:r>
          </a:p>
          <a:p>
            <a:r>
              <a:rPr lang="fr-FR" dirty="0" smtClean="0"/>
              <a:t>* La mise à 1 de la sortie Q se fait par forçage à 1 du bit du canal concerné dans le registre d’activation (ON). La remise à 0 du bit du registre </a:t>
            </a:r>
            <a:r>
              <a:rPr lang="fr-FR" dirty="0" err="1" smtClean="0"/>
              <a:t>Modbus</a:t>
            </a:r>
            <a:r>
              <a:rPr lang="fr-FR" dirty="0" smtClean="0"/>
              <a:t> de commande est faite automatiquement par </a:t>
            </a:r>
            <a:r>
              <a:rPr lang="fr-FR" dirty="0" err="1" smtClean="0"/>
              <a:t>Acti</a:t>
            </a:r>
            <a:r>
              <a:rPr lang="fr-FR" dirty="0" smtClean="0"/>
              <a:t> 9 </a:t>
            </a:r>
            <a:r>
              <a:rPr lang="fr-FR" dirty="0" err="1" smtClean="0"/>
              <a:t>Smartlink</a:t>
            </a:r>
            <a:r>
              <a:rPr lang="fr-FR" dirty="0" smtClean="0"/>
              <a:t> dès que l’ordre a été transmis à la sortie Q.</a:t>
            </a:r>
          </a:p>
          <a:p>
            <a:r>
              <a:rPr lang="fr-FR" dirty="0" smtClean="0"/>
              <a:t>* La mise à 0 de la sortie Q se fait par forçage à 1 du bit du canal concerné dans le registre de désactivation (OFF). La remise à 0 du bit du registre </a:t>
            </a:r>
            <a:r>
              <a:rPr lang="fr-FR" dirty="0" err="1" smtClean="0"/>
              <a:t>Modbus</a:t>
            </a:r>
            <a:r>
              <a:rPr lang="fr-FR" dirty="0" smtClean="0"/>
              <a:t> de commande est faite automatiquement par </a:t>
            </a:r>
            <a:r>
              <a:rPr lang="fr-FR" dirty="0" err="1" smtClean="0"/>
              <a:t>Acti</a:t>
            </a:r>
            <a:r>
              <a:rPr lang="fr-FR" dirty="0" smtClean="0"/>
              <a:t> 9 </a:t>
            </a:r>
            <a:r>
              <a:rPr lang="fr-FR" dirty="0" err="1" smtClean="0"/>
              <a:t>Smartlink</a:t>
            </a:r>
            <a:r>
              <a:rPr lang="fr-FR" dirty="0" smtClean="0"/>
              <a:t> dès que l’ordre a été transmis à la sortie Q.</a:t>
            </a:r>
          </a:p>
          <a:p>
            <a:endParaRPr lang="fr-FR" dirty="0" smtClean="0"/>
          </a:p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B024F7-4E9E-4CD8-BCC5-D27C38E1E2DB}" type="slidenum">
              <a:rPr lang="fr-FR" smtClean="0"/>
              <a:pPr/>
              <a:t>8</a:t>
            </a:fld>
            <a:endParaRPr lang="fr-FR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fr-FR" dirty="0" smtClean="0">
                <a:latin typeface="Arial" pitchFamily="34" charset="0"/>
                <a:cs typeface="Arial" pitchFamily="34" charset="0"/>
              </a:rPr>
              <a:t>Un dépassement </a:t>
            </a:r>
            <a:r>
              <a:rPr lang="fr-FR" b="1" dirty="0" smtClean="0">
                <a:latin typeface="Arial" pitchFamily="34" charset="0"/>
                <a:cs typeface="Arial" pitchFamily="34" charset="0"/>
              </a:rPr>
              <a:t>au-delà de 210 </a:t>
            </a:r>
            <a:r>
              <a:rPr lang="fr-FR" b="1" dirty="0" err="1" smtClean="0">
                <a:latin typeface="Arial" pitchFamily="34" charset="0"/>
                <a:cs typeface="Arial" pitchFamily="34" charset="0"/>
              </a:rPr>
              <a:t>kVA</a:t>
            </a:r>
            <a:r>
              <a:rPr lang="fr-FR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fr-FR" dirty="0" smtClean="0">
                <a:latin typeface="Arial" pitchFamily="34" charset="0"/>
                <a:cs typeface="Arial" pitchFamily="34" charset="0"/>
              </a:rPr>
              <a:t>,</a:t>
            </a:r>
            <a:r>
              <a:rPr lang="fr-FR" baseline="0" dirty="0" smtClean="0">
                <a:latin typeface="Arial" pitchFamily="34" charset="0"/>
                <a:cs typeface="Arial" pitchFamily="34" charset="0"/>
              </a:rPr>
              <a:t> le commutateur étant en position « </a:t>
            </a:r>
            <a:r>
              <a:rPr lang="fr-FR" baseline="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Délestage automatique</a:t>
            </a:r>
            <a:r>
              <a:rPr lang="fr-FR" baseline="0" dirty="0" smtClean="0">
                <a:latin typeface="Arial" pitchFamily="34" charset="0"/>
                <a:cs typeface="Arial" pitchFamily="34" charset="0"/>
              </a:rPr>
              <a:t> », provoque le déclenchement des deux disjoncteurs Q13 et Q14 (le voyant vert, normal, passe au rouge, commande délestage).</a:t>
            </a:r>
            <a:endParaRPr lang="fr-FR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B024F7-4E9E-4CD8-BCC5-D27C38E1E2DB}" type="slidenum">
              <a:rPr lang="fr-FR" smtClean="0"/>
              <a:pPr/>
              <a:t>9</a:t>
            </a:fld>
            <a:endParaRPr lang="fr-FR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fr-FR" dirty="0" smtClean="0"/>
              <a:t>Le tableau présente</a:t>
            </a:r>
            <a:r>
              <a:rPr lang="fr-FR" baseline="0" dirty="0" smtClean="0"/>
              <a:t> </a:t>
            </a:r>
            <a:r>
              <a:rPr lang="fr-FR" b="1" baseline="0" dirty="0" smtClean="0"/>
              <a:t>le cumul de consommation </a:t>
            </a:r>
            <a:r>
              <a:rPr lang="fr-FR" baseline="0" dirty="0" smtClean="0"/>
              <a:t>mensuel et annuel ainsi que </a:t>
            </a:r>
            <a:r>
              <a:rPr lang="fr-FR" b="1" baseline="0" dirty="0" smtClean="0"/>
              <a:t>le cumul de coût</a:t>
            </a:r>
            <a:r>
              <a:rPr lang="fr-FR" baseline="0" dirty="0" smtClean="0"/>
              <a:t> mensuel et annuel.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B024F7-4E9E-4CD8-BCC5-D27C38E1E2DB}" type="slidenum">
              <a:rPr lang="fr-FR" smtClean="0"/>
              <a:pPr/>
              <a:t>11</a:t>
            </a:fld>
            <a:endParaRPr lang="fr-F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r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17" name="Sous-titr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fr-FR" smtClean="0"/>
              <a:t>Cliquez pour modifier le style des sous-titres du masque</a:t>
            </a:r>
            <a:endParaRPr kumimoji="0" lang="en-US"/>
          </a:p>
        </p:txBody>
      </p:sp>
      <p:sp>
        <p:nvSpPr>
          <p:cNvPr id="30" name="Espace réservé de la date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50D32C-255A-491F-A760-12AA672A8BC4}" type="datetimeFigureOut">
              <a:rPr lang="fr-FR" smtClean="0"/>
              <a:pPr/>
              <a:t>29/12/2014</a:t>
            </a:fld>
            <a:endParaRPr lang="fr-FR"/>
          </a:p>
        </p:txBody>
      </p:sp>
      <p:sp>
        <p:nvSpPr>
          <p:cNvPr id="19" name="Espace réservé du pied de page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27" name="Espace réservé du numéro de diapositive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39C86F-9005-49FD-B283-9C86454FEC73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50D32C-255A-491F-A760-12AA672A8BC4}" type="datetimeFigureOut">
              <a:rPr lang="fr-FR" smtClean="0"/>
              <a:pPr/>
              <a:t>29/12/2014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39C86F-9005-49FD-B283-9C86454FEC73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50D32C-255A-491F-A760-12AA672A8BC4}" type="datetimeFigureOut">
              <a:rPr lang="fr-FR" smtClean="0"/>
              <a:pPr/>
              <a:t>29/12/2014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39C86F-9005-49FD-B283-9C86454FEC73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50D32C-255A-491F-A760-12AA672A8BC4}" type="datetimeFigureOut">
              <a:rPr lang="fr-FR" smtClean="0"/>
              <a:pPr/>
              <a:t>29/12/2014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39C86F-9005-49FD-B283-9C86454FEC73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50D32C-255A-491F-A760-12AA672A8BC4}" type="datetimeFigureOut">
              <a:rPr lang="fr-FR" smtClean="0"/>
              <a:pPr/>
              <a:t>29/12/2014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39C86F-9005-49FD-B283-9C86454FEC73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50D32C-255A-491F-A760-12AA672A8BC4}" type="datetimeFigureOut">
              <a:rPr lang="fr-FR" smtClean="0"/>
              <a:pPr/>
              <a:t>29/12/2014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39C86F-9005-49FD-B283-9C86454FEC73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</p:txBody>
      </p:sp>
      <p:sp>
        <p:nvSpPr>
          <p:cNvPr id="5" name="Espace réservé du contenu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50D32C-255A-491F-A760-12AA672A8BC4}" type="datetimeFigureOut">
              <a:rPr lang="fr-FR" smtClean="0"/>
              <a:pPr/>
              <a:t>29/12/2014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39C86F-9005-49FD-B283-9C86454FEC73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50D32C-255A-491F-A760-12AA672A8BC4}" type="datetimeFigureOut">
              <a:rPr lang="fr-FR" smtClean="0"/>
              <a:pPr/>
              <a:t>29/12/2014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39C86F-9005-49FD-B283-9C86454FEC73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50D32C-255A-491F-A760-12AA672A8BC4}" type="datetimeFigureOut">
              <a:rPr lang="fr-FR" smtClean="0"/>
              <a:pPr/>
              <a:t>29/12/2014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39C86F-9005-49FD-B283-9C86454FEC73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50D32C-255A-491F-A760-12AA672A8BC4}" type="datetimeFigureOut">
              <a:rPr lang="fr-FR" smtClean="0"/>
              <a:pPr/>
              <a:t>29/12/2014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39C86F-9005-49FD-B283-9C86454FEC73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gner et arrondir un rectangle à un seul coin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Triangle rect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50D32C-255A-491F-A760-12AA672A8BC4}" type="datetimeFigureOut">
              <a:rPr lang="fr-FR" smtClean="0"/>
              <a:pPr/>
              <a:t>29/12/2014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0139C86F-9005-49FD-B283-9C86454FEC73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fr-FR" smtClean="0"/>
              <a:t>Cliquez sur l'icône pour ajouter une image</a:t>
            </a:r>
            <a:endParaRPr kumimoji="0" lang="en-US" dirty="0"/>
          </a:p>
        </p:txBody>
      </p:sp>
      <p:sp>
        <p:nvSpPr>
          <p:cNvPr id="10" name="Forme libre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orme libre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rme libre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orme libre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Espace réservé du titre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0" name="Espace réservé du texte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  <a:p>
            <a:pPr lvl="1" eaLnBrk="1" latinLnBrk="0" hangingPunct="1"/>
            <a:r>
              <a:rPr kumimoji="0" lang="fr-FR" smtClean="0"/>
              <a:t>Deuxième niveau</a:t>
            </a:r>
          </a:p>
          <a:p>
            <a:pPr lvl="2" eaLnBrk="1" latinLnBrk="0" hangingPunct="1"/>
            <a:r>
              <a:rPr kumimoji="0" lang="fr-FR" smtClean="0"/>
              <a:t>Troisième niveau</a:t>
            </a:r>
          </a:p>
          <a:p>
            <a:pPr lvl="3" eaLnBrk="1" latinLnBrk="0" hangingPunct="1"/>
            <a:r>
              <a:rPr kumimoji="0" lang="fr-FR" smtClean="0"/>
              <a:t>Quatrième niveau</a:t>
            </a:r>
          </a:p>
          <a:p>
            <a:pPr lvl="4" eaLnBrk="1" latinLnBrk="0" hangingPunct="1"/>
            <a:r>
              <a:rPr kumimoji="0" lang="fr-FR" smtClean="0"/>
              <a:t>Cinquième niveau</a:t>
            </a:r>
            <a:endParaRPr kumimoji="0" lang="en-US"/>
          </a:p>
        </p:txBody>
      </p:sp>
      <p:sp>
        <p:nvSpPr>
          <p:cNvPr id="10" name="Espace réservé de la date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1D50D32C-255A-491F-A760-12AA672A8BC4}" type="datetimeFigureOut">
              <a:rPr lang="fr-FR" smtClean="0"/>
              <a:pPr/>
              <a:t>29/12/2014</a:t>
            </a:fld>
            <a:endParaRPr lang="fr-FR"/>
          </a:p>
        </p:txBody>
      </p:sp>
      <p:sp>
        <p:nvSpPr>
          <p:cNvPr id="22" name="Espace réservé du pied de page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18" name="Espace réservé du numéro de diapositive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0139C86F-9005-49FD-B283-9C86454FEC73}" type="slidenum">
              <a:rPr lang="fr-FR" smtClean="0"/>
              <a:pPr/>
              <a:t>‹N°›</a:t>
            </a:fld>
            <a:endParaRPr lang="fr-FR"/>
          </a:p>
        </p:txBody>
      </p:sp>
      <p:grpSp>
        <p:nvGrpSpPr>
          <p:cNvPr id="2" name="Groupe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orme libre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orme libre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jpeg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FR" b="1" u="sng" dirty="0" smtClean="0">
                <a:latin typeface="Arial" pitchFamily="34" charset="0"/>
                <a:cs typeface="Arial" pitchFamily="34" charset="0"/>
              </a:rPr>
              <a:t>LA GESTION D’ENERGIE</a:t>
            </a:r>
            <a:endParaRPr lang="fr-FR" b="1" u="sng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fr-FR" b="1" u="sng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CGM 2013</a:t>
            </a:r>
            <a:endParaRPr lang="fr-FR" b="1" u="sng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7704" y="1052736"/>
            <a:ext cx="5410200" cy="553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ZoneTexte 2"/>
          <p:cNvSpPr txBox="1"/>
          <p:nvPr/>
        </p:nvSpPr>
        <p:spPr>
          <a:xfrm>
            <a:off x="251520" y="188640"/>
            <a:ext cx="864096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b="1" u="sng" dirty="0" smtClean="0">
                <a:latin typeface="Arial" pitchFamily="34" charset="0"/>
                <a:cs typeface="Arial" pitchFamily="34" charset="0"/>
              </a:rPr>
              <a:t>PRINCIPE DU COMPTAGE  DU DEBIT D’EAU </a:t>
            </a:r>
          </a:p>
          <a:p>
            <a:pPr algn="ctr"/>
            <a:r>
              <a:rPr lang="fr-FR" b="1" u="sng" dirty="0" smtClean="0">
                <a:latin typeface="Arial" pitchFamily="34" charset="0"/>
                <a:cs typeface="Arial" pitchFamily="34" charset="0"/>
              </a:rPr>
              <a:t> AVEC LE MODULE  ET  LA  PASSERELLE ZIGBEE</a:t>
            </a:r>
            <a:r>
              <a:rPr lang="fr-FR" b="1" dirty="0" smtClean="0">
                <a:latin typeface="Arial" pitchFamily="34" charset="0"/>
                <a:cs typeface="Arial" pitchFamily="34" charset="0"/>
              </a:rPr>
              <a:t> :</a:t>
            </a:r>
          </a:p>
          <a:p>
            <a:pPr algn="just"/>
            <a:endParaRPr lang="fr-FR" dirty="0"/>
          </a:p>
        </p:txBody>
      </p:sp>
      <p:sp>
        <p:nvSpPr>
          <p:cNvPr id="4" name="ZoneTexte 3"/>
          <p:cNvSpPr txBox="1"/>
          <p:nvPr/>
        </p:nvSpPr>
        <p:spPr>
          <a:xfrm>
            <a:off x="827584" y="4797152"/>
            <a:ext cx="424847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fr-FR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1°) Les impulsions du compteur d’eau sont transmises </a:t>
            </a:r>
            <a:r>
              <a:rPr lang="fr-FR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au module SIM6BZ </a:t>
            </a:r>
            <a:r>
              <a:rPr lang="fr-FR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qui va les stocker et les envoyer par radio, en utilisant le protocole sans fil </a:t>
            </a:r>
            <a:r>
              <a:rPr lang="fr-FR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ZigBee</a:t>
            </a:r>
            <a:r>
              <a:rPr lang="fr-FR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, à la passerelle </a:t>
            </a:r>
            <a:r>
              <a:rPr lang="fr-FR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EGX 105Z Ethernet/</a:t>
            </a:r>
            <a:r>
              <a:rPr lang="fr-FR" b="1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ZigBee</a:t>
            </a:r>
            <a:r>
              <a:rPr lang="fr-FR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.</a:t>
            </a:r>
            <a:endParaRPr lang="fr-FR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ZoneTexte 4"/>
          <p:cNvSpPr txBox="1"/>
          <p:nvPr/>
        </p:nvSpPr>
        <p:spPr>
          <a:xfrm>
            <a:off x="6516216" y="1916832"/>
            <a:ext cx="237626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2°) La passerelle transmet, à son tour, à l’IRIO, les informations de comptage avec le protocole TCP/IP.</a:t>
            </a:r>
            <a:endParaRPr lang="fr-FR" dirty="0">
              <a:solidFill>
                <a:srgbClr val="00B05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Flèche vers le haut 5"/>
          <p:cNvSpPr/>
          <p:nvPr/>
        </p:nvSpPr>
        <p:spPr>
          <a:xfrm>
            <a:off x="4355976" y="3284984"/>
            <a:ext cx="360040" cy="504056"/>
          </a:xfrm>
          <a:prstGeom prst="upArrow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Flèche gauche 6"/>
          <p:cNvSpPr/>
          <p:nvPr/>
        </p:nvSpPr>
        <p:spPr>
          <a:xfrm flipV="1">
            <a:off x="4716016" y="4077072"/>
            <a:ext cx="432048" cy="216024"/>
          </a:xfrm>
          <a:prstGeom prst="leftArrow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Flèche vers le haut 7"/>
          <p:cNvSpPr/>
          <p:nvPr/>
        </p:nvSpPr>
        <p:spPr>
          <a:xfrm>
            <a:off x="6228184" y="4581128"/>
            <a:ext cx="360040" cy="576064"/>
          </a:xfrm>
          <a:prstGeom prst="up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9" name="Picture 2" descr="http://i2.cdscdn.com/pdt2/1/2/a/1/700x700/pm12a/rw/saitek-souris-pc-gaming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68344" y="5373216"/>
            <a:ext cx="1224136" cy="122413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7" presetClass="entr" presetSubtype="4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1" presetClass="entr" presetSubtype="0" fill="hold" grpId="0" nodeType="afterEffect">
                                  <p:stCondLst>
                                    <p:cond delay="1500"/>
                                  </p:stCondLst>
                                  <p:iterate type="wd">
                                    <p:tmAbs val="2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1701"/>
                            </p:stCondLst>
                            <p:childTnLst>
                              <p:par>
                                <p:cTn id="16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2701"/>
                            </p:stCondLst>
                            <p:childTnLst>
                              <p:par>
                                <p:cTn id="1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500"/>
                                  </p:stCondLst>
                                  <p:iterate type="wd">
                                    <p:tmAbs val="2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701"/>
                            </p:stCondLst>
                            <p:childTnLst>
                              <p:par>
                                <p:cTn id="26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701"/>
                            </p:stCondLst>
                            <p:childTnLst>
                              <p:par>
                                <p:cTn id="29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 animBg="1"/>
      <p:bldP spid="7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/>
          <p:cNvSpPr txBox="1"/>
          <p:nvPr/>
        </p:nvSpPr>
        <p:spPr>
          <a:xfrm>
            <a:off x="179512" y="188640"/>
            <a:ext cx="87849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b="1" u="sng" dirty="0" smtClean="0">
                <a:latin typeface="Arial" pitchFamily="34" charset="0"/>
                <a:cs typeface="Arial" pitchFamily="34" charset="0"/>
              </a:rPr>
              <a:t>SYNOPTIQUE UTILISATEUR PRECISANT LA CONSOMMATION  D’EAU DE L’ENTREPRISE FAMILLE MARY</a:t>
            </a:r>
            <a:endParaRPr lang="fr-FR" b="1" u="sng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9" y="952810"/>
            <a:ext cx="8424935" cy="5540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Flèche vers le haut 3"/>
          <p:cNvSpPr/>
          <p:nvPr/>
        </p:nvSpPr>
        <p:spPr>
          <a:xfrm>
            <a:off x="1547664" y="5445224"/>
            <a:ext cx="360040" cy="576064"/>
          </a:xfrm>
          <a:prstGeom prst="up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7" presetClass="entr" presetSubtype="4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2" presetClass="entr" presetSubtype="4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04875" y="642938"/>
            <a:ext cx="7334250" cy="557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ZoneTexte 2"/>
          <p:cNvSpPr txBox="1"/>
          <p:nvPr/>
        </p:nvSpPr>
        <p:spPr>
          <a:xfrm>
            <a:off x="1475656" y="260648"/>
            <a:ext cx="61206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b="1" u="sng" dirty="0" smtClean="0">
                <a:latin typeface="Arial" pitchFamily="34" charset="0"/>
                <a:cs typeface="Arial" pitchFamily="34" charset="0"/>
              </a:rPr>
              <a:t>SYNOPTIQUE GENERAL</a:t>
            </a:r>
            <a:endParaRPr lang="fr-FR" b="1" u="sng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ZoneTexte 3"/>
          <p:cNvSpPr txBox="1"/>
          <p:nvPr/>
        </p:nvSpPr>
        <p:spPr>
          <a:xfrm>
            <a:off x="251520" y="692696"/>
            <a:ext cx="36004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fr-FR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Voici le synoptique général avec les compteurs et le concentrateur IRIO</a:t>
            </a:r>
            <a:endParaRPr lang="fr-FR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7" presetClass="entr" presetSubtype="4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iterate type="wd">
                                    <p:tmAbs val="2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87624" y="908720"/>
            <a:ext cx="6724650" cy="5343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ZoneTexte 2"/>
          <p:cNvSpPr txBox="1"/>
          <p:nvPr/>
        </p:nvSpPr>
        <p:spPr>
          <a:xfrm>
            <a:off x="251520" y="260648"/>
            <a:ext cx="85689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b="1" u="sng" cap="all" dirty="0" smtClean="0">
                <a:latin typeface="Arial" pitchFamily="34" charset="0"/>
                <a:cs typeface="Arial" pitchFamily="34" charset="0"/>
              </a:rPr>
              <a:t>Comptage</a:t>
            </a:r>
            <a:r>
              <a:rPr lang="fr-FR" b="1" u="sng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fr-FR" b="1" u="sng" cap="all" dirty="0" smtClean="0">
                <a:latin typeface="Arial" pitchFamily="34" charset="0"/>
                <a:cs typeface="Arial" pitchFamily="34" charset="0"/>
              </a:rPr>
              <a:t>d’énergie consommée avec les compteurs </a:t>
            </a:r>
            <a:r>
              <a:rPr lang="fr-FR" b="1" u="sng" cap="all" dirty="0" err="1" smtClean="0">
                <a:latin typeface="Arial" pitchFamily="34" charset="0"/>
                <a:cs typeface="Arial" pitchFamily="34" charset="0"/>
              </a:rPr>
              <a:t>iEM</a:t>
            </a:r>
            <a:r>
              <a:rPr lang="fr-FR" b="1" u="sng" cap="all" dirty="0" smtClean="0">
                <a:latin typeface="Arial" pitchFamily="34" charset="0"/>
                <a:cs typeface="Arial" pitchFamily="34" charset="0"/>
              </a:rPr>
              <a:t> 2000 T</a:t>
            </a:r>
            <a:endParaRPr lang="fr-FR" b="1" u="sng" cap="all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1988840"/>
            <a:ext cx="6619875" cy="464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ZoneTexte 1"/>
          <p:cNvSpPr txBox="1"/>
          <p:nvPr/>
        </p:nvSpPr>
        <p:spPr>
          <a:xfrm>
            <a:off x="251520" y="188640"/>
            <a:ext cx="864096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b="1" u="sng" dirty="0" smtClean="0">
                <a:latin typeface="Arial" pitchFamily="34" charset="0"/>
                <a:cs typeface="Arial" pitchFamily="34" charset="0"/>
              </a:rPr>
              <a:t>PRINCIPE DU COMPTAGE  AVEC L’ENERGIE ACTIVE CONSOMMEE </a:t>
            </a:r>
          </a:p>
          <a:p>
            <a:pPr algn="ctr"/>
            <a:r>
              <a:rPr lang="fr-FR" b="1" u="sng" dirty="0" smtClean="0">
                <a:latin typeface="Arial" pitchFamily="34" charset="0"/>
                <a:cs typeface="Arial" pitchFamily="34" charset="0"/>
              </a:rPr>
              <a:t>PAR LES PRISES DE COURANT </a:t>
            </a:r>
            <a:r>
              <a:rPr lang="fr-FR" b="1" dirty="0" smtClean="0">
                <a:latin typeface="Arial" pitchFamily="34" charset="0"/>
                <a:cs typeface="Arial" pitchFamily="34" charset="0"/>
              </a:rPr>
              <a:t>:</a:t>
            </a:r>
          </a:p>
          <a:p>
            <a:pPr algn="just"/>
            <a:endParaRPr lang="fr-FR" dirty="0"/>
          </a:p>
        </p:txBody>
      </p:sp>
      <p:sp>
        <p:nvSpPr>
          <p:cNvPr id="6" name="Flèche vers le haut 5"/>
          <p:cNvSpPr/>
          <p:nvPr/>
        </p:nvSpPr>
        <p:spPr>
          <a:xfrm rot="1140000">
            <a:off x="758221" y="5036833"/>
            <a:ext cx="185611" cy="240717"/>
          </a:xfrm>
          <a:prstGeom prst="up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Flèche vers le haut 7"/>
          <p:cNvSpPr/>
          <p:nvPr/>
        </p:nvSpPr>
        <p:spPr>
          <a:xfrm>
            <a:off x="4572000" y="4437112"/>
            <a:ext cx="360040" cy="288032"/>
          </a:xfrm>
          <a:prstGeom prst="upArrow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Flèche vers le haut 8"/>
          <p:cNvSpPr/>
          <p:nvPr/>
        </p:nvSpPr>
        <p:spPr>
          <a:xfrm>
            <a:off x="5292080" y="3429000"/>
            <a:ext cx="288032" cy="216024"/>
          </a:xfrm>
          <a:prstGeom prst="upArrow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" name="Flèche vers le haut 10"/>
          <p:cNvSpPr/>
          <p:nvPr/>
        </p:nvSpPr>
        <p:spPr>
          <a:xfrm>
            <a:off x="5292080" y="2276872"/>
            <a:ext cx="288032" cy="216024"/>
          </a:xfrm>
          <a:prstGeom prst="upArrow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ZoneTexte 11"/>
          <p:cNvSpPr txBox="1"/>
          <p:nvPr/>
        </p:nvSpPr>
        <p:spPr>
          <a:xfrm>
            <a:off x="5004048" y="4149080"/>
            <a:ext cx="345638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fr-FR" sz="1400" b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3°) </a:t>
            </a:r>
            <a:r>
              <a:rPr lang="fr-FR" sz="1400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Le réseau </a:t>
            </a:r>
            <a:r>
              <a:rPr lang="fr-FR" sz="1400" dirty="0" err="1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Modbus</a:t>
            </a:r>
            <a:r>
              <a:rPr lang="fr-FR" sz="1400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transmet l’information au </a:t>
            </a:r>
            <a:r>
              <a:rPr lang="fr-FR" sz="1400" b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concentrateur IRIO  </a:t>
            </a:r>
            <a:r>
              <a:rPr lang="fr-FR" sz="1400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qui va calculer la consommation mensuelle et annuelle ainsi que leur coût.</a:t>
            </a:r>
            <a:endParaRPr lang="fr-FR" sz="1400" dirty="0">
              <a:solidFill>
                <a:schemeClr val="tx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ZoneTexte 12"/>
          <p:cNvSpPr txBox="1"/>
          <p:nvPr/>
        </p:nvSpPr>
        <p:spPr>
          <a:xfrm>
            <a:off x="1979712" y="1052736"/>
            <a:ext cx="3168352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fr-FR" sz="1400" b="1" dirty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4</a:t>
            </a:r>
            <a:r>
              <a:rPr lang="fr-FR" sz="1400" b="1" dirty="0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°) </a:t>
            </a:r>
            <a:r>
              <a:rPr lang="fr-FR" sz="1400" dirty="0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Cette quantité d’énergie consommée est transmise par le </a:t>
            </a:r>
            <a:r>
              <a:rPr lang="fr-FR" sz="1400" b="1" dirty="0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réseau TCP/IP </a:t>
            </a:r>
            <a:r>
              <a:rPr lang="fr-FR" sz="1400" dirty="0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à la </a:t>
            </a:r>
            <a:r>
              <a:rPr lang="fr-FR" sz="1400" b="1" dirty="0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GTC</a:t>
            </a:r>
            <a:r>
              <a:rPr lang="fr-FR" sz="1400" dirty="0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 ou au </a:t>
            </a:r>
            <a:r>
              <a:rPr lang="fr-FR" sz="1400" b="1" dirty="0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PC </a:t>
            </a:r>
            <a:r>
              <a:rPr lang="fr-FR" sz="1400" dirty="0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qui afficheront cette quantité et le coût afférant à cette consommation .</a:t>
            </a:r>
            <a:endParaRPr lang="fr-FR" sz="1400" dirty="0">
              <a:solidFill>
                <a:srgbClr val="00B05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ZoneTexte 13"/>
          <p:cNvSpPr txBox="1"/>
          <p:nvPr/>
        </p:nvSpPr>
        <p:spPr>
          <a:xfrm>
            <a:off x="1115616" y="5517232"/>
            <a:ext cx="561662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fr-FR" sz="14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1°) </a:t>
            </a:r>
            <a:r>
              <a:rPr lang="fr-FR" sz="14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Le </a:t>
            </a:r>
            <a:r>
              <a:rPr lang="fr-FR" sz="14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compteur IEM 2000T SCHNEIDER </a:t>
            </a:r>
            <a:r>
              <a:rPr lang="fr-FR" sz="14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prend en compte l’énergie active consommée par les prises de courant et la transmet sous forme  d’impulsions  à la </a:t>
            </a:r>
            <a:r>
              <a:rPr lang="fr-FR" sz="1400" b="1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Smartlink</a:t>
            </a:r>
            <a:r>
              <a:rPr lang="fr-FR" sz="14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 </a:t>
            </a:r>
            <a:r>
              <a:rPr lang="fr-FR" sz="1400" b="1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Acti</a:t>
            </a:r>
            <a:r>
              <a:rPr lang="fr-FR" sz="14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9</a:t>
            </a:r>
            <a:r>
              <a:rPr lang="fr-FR" sz="14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.</a:t>
            </a:r>
            <a:endParaRPr lang="fr-FR" sz="1400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ZoneTexte 14"/>
          <p:cNvSpPr txBox="1"/>
          <p:nvPr/>
        </p:nvSpPr>
        <p:spPr>
          <a:xfrm>
            <a:off x="179512" y="3284984"/>
            <a:ext cx="2952328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fr-FR" sz="1400" b="1" dirty="0" smtClean="0">
                <a:latin typeface="Arial" pitchFamily="34" charset="0"/>
                <a:cs typeface="Arial" pitchFamily="34" charset="0"/>
              </a:rPr>
              <a:t>2°) </a:t>
            </a:r>
            <a:r>
              <a:rPr lang="fr-FR" sz="1400" dirty="0" smtClean="0">
                <a:latin typeface="Arial" pitchFamily="34" charset="0"/>
                <a:cs typeface="Arial" pitchFamily="34" charset="0"/>
              </a:rPr>
              <a:t>La </a:t>
            </a:r>
            <a:r>
              <a:rPr lang="fr-FR" sz="1400" b="1" dirty="0" err="1" smtClean="0">
                <a:latin typeface="Arial" pitchFamily="34" charset="0"/>
                <a:cs typeface="Arial" pitchFamily="34" charset="0"/>
              </a:rPr>
              <a:t>smartlink</a:t>
            </a:r>
            <a:r>
              <a:rPr lang="fr-FR" sz="14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fr-FR" sz="1400" b="1" dirty="0" err="1" smtClean="0">
                <a:latin typeface="Arial" pitchFamily="34" charset="0"/>
                <a:cs typeface="Arial" pitchFamily="34" charset="0"/>
              </a:rPr>
              <a:t>Acti</a:t>
            </a:r>
            <a:r>
              <a:rPr lang="fr-FR" sz="1400" b="1" dirty="0" smtClean="0">
                <a:latin typeface="Arial" pitchFamily="34" charset="0"/>
                <a:cs typeface="Arial" pitchFamily="34" charset="0"/>
              </a:rPr>
              <a:t> 9 </a:t>
            </a:r>
            <a:r>
              <a:rPr lang="fr-FR" sz="1400" dirty="0" smtClean="0">
                <a:latin typeface="Arial" pitchFamily="34" charset="0"/>
                <a:cs typeface="Arial" pitchFamily="34" charset="0"/>
              </a:rPr>
              <a:t>calcule l’énergie consommée en multipliant le nombre d’impulsions envoyé par le compteur  par le poids de l’impulsion.</a:t>
            </a:r>
            <a:endParaRPr lang="fr-FR" sz="1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8" name="Flèche vers le bas 17"/>
          <p:cNvSpPr/>
          <p:nvPr/>
        </p:nvSpPr>
        <p:spPr>
          <a:xfrm>
            <a:off x="1907704" y="4365104"/>
            <a:ext cx="144016" cy="360040"/>
          </a:xfrm>
          <a:prstGeom prst="downArrow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1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17410" name="Picture 2" descr="http://i2.cdscdn.com/pdt2/1/2/a/1/700x700/pm12a/rw/saitek-souris-pc-gaming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452320" y="5373216"/>
            <a:ext cx="1224136" cy="122413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7" presetClass="entr" presetSubtype="4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1" presetClass="entr" presetSubtype="0" fill="hold" grpId="0" nodeType="afterEffect">
                                  <p:stCondLst>
                                    <p:cond delay="2000"/>
                                  </p:stCondLst>
                                  <p:iterate type="wd">
                                    <p:tmAbs val="3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3701"/>
                            </p:stCondLst>
                            <p:childTnLst>
                              <p:par>
                                <p:cTn id="16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4201"/>
                            </p:stCondLst>
                            <p:childTnLst>
                              <p:par>
                                <p:cTn id="19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Abs val="3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6901"/>
                            </p:stCondLst>
                            <p:childTnLst>
                              <p:par>
                                <p:cTn id="26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7401"/>
                            </p:stCondLst>
                            <p:childTnLst>
                              <p:par>
                                <p:cTn id="29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wd">
                                    <p:tmAbs val="3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6601"/>
                            </p:stCondLst>
                            <p:childTnLst>
                              <p:par>
                                <p:cTn id="36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7601"/>
                            </p:stCondLst>
                            <p:childTnLst>
                              <p:par>
                                <p:cTn id="3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Abs val="3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8701"/>
                            </p:stCondLst>
                            <p:childTnLst>
                              <p:par>
                                <p:cTn id="46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9201"/>
                            </p:stCondLst>
                            <p:childTnLst>
                              <p:par>
                                <p:cTn id="49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 animBg="1"/>
      <p:bldP spid="8" grpId="0" animBg="1"/>
      <p:bldP spid="9" grpId="0" animBg="1"/>
      <p:bldP spid="11" grpId="0" animBg="1"/>
      <p:bldP spid="12" grpId="1"/>
      <p:bldP spid="13" grpId="0"/>
      <p:bldP spid="14" grpId="0"/>
      <p:bldP spid="15" grpId="0"/>
      <p:bldP spid="1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9592" y="908720"/>
            <a:ext cx="8984408" cy="5830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Flèche vers le haut 8"/>
          <p:cNvSpPr/>
          <p:nvPr/>
        </p:nvSpPr>
        <p:spPr>
          <a:xfrm rot="3120000">
            <a:off x="3633051" y="5356291"/>
            <a:ext cx="167053" cy="805292"/>
          </a:xfrm>
          <a:prstGeom prst="up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" name="ZoneTexte 9"/>
          <p:cNvSpPr txBox="1"/>
          <p:nvPr/>
        </p:nvSpPr>
        <p:spPr>
          <a:xfrm>
            <a:off x="179512" y="188640"/>
            <a:ext cx="87849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b="1" u="sng" dirty="0" smtClean="0">
                <a:latin typeface="Arial" pitchFamily="34" charset="0"/>
                <a:cs typeface="Arial" pitchFamily="34" charset="0"/>
              </a:rPr>
              <a:t>SYNOPTIQUE UTILISATEUR PRECISANT LA CONSOMMATION ENERGETIQUE DES PRISES DE COURANT</a:t>
            </a:r>
            <a:endParaRPr lang="fr-FR" b="1" u="sng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7" presetClass="entr" presetSubtype="4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1000" fill="hold"/>
                                        <p:tgtEl>
                                          <p:spTgt spid="378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378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87624" y="980728"/>
            <a:ext cx="6599237" cy="5076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ZoneTexte 1"/>
          <p:cNvSpPr txBox="1"/>
          <p:nvPr/>
        </p:nvSpPr>
        <p:spPr>
          <a:xfrm>
            <a:off x="107504" y="116632"/>
            <a:ext cx="8640960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r-FR" sz="800" u="sng" dirty="0" smtClean="0">
              <a:latin typeface="Arial" pitchFamily="34" charset="0"/>
              <a:cs typeface="Arial" pitchFamily="34" charset="0"/>
            </a:endParaRPr>
          </a:p>
          <a:p>
            <a:pPr algn="ctr"/>
            <a:r>
              <a:rPr lang="fr-FR" b="1" u="sng" dirty="0" smtClean="0">
                <a:latin typeface="Arial" pitchFamily="34" charset="0"/>
                <a:cs typeface="Arial" pitchFamily="34" charset="0"/>
              </a:rPr>
              <a:t>PRISE EN COMPTE DE LA PUISSANCE APPARENTE ABSORBEE AVEC LE COMPTEUR iEM3155</a:t>
            </a:r>
          </a:p>
          <a:p>
            <a:pPr algn="just"/>
            <a:endParaRPr lang="fr-FR" sz="800" dirty="0"/>
          </a:p>
        </p:txBody>
      </p:sp>
      <p:sp>
        <p:nvSpPr>
          <p:cNvPr id="4" name="ZoneTexte 3"/>
          <p:cNvSpPr txBox="1"/>
          <p:nvPr/>
        </p:nvSpPr>
        <p:spPr>
          <a:xfrm>
            <a:off x="5940152" y="4293096"/>
            <a:ext cx="309634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fr-FR" sz="14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1°) L’information « Puissance apparente totale » est fournie directement à l</a:t>
            </a:r>
            <a:r>
              <a:rPr lang="fr-FR" sz="14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’IRIO</a:t>
            </a:r>
            <a:r>
              <a:rPr lang="fr-FR" sz="14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par le compteur  </a:t>
            </a:r>
            <a:r>
              <a:rPr lang="fr-FR" sz="1400" b="1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iEM</a:t>
            </a:r>
            <a:r>
              <a:rPr lang="fr-FR" sz="14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3155</a:t>
            </a:r>
            <a:r>
              <a:rPr lang="fr-FR" sz="14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, via le réseau </a:t>
            </a:r>
            <a:r>
              <a:rPr lang="fr-FR" sz="1400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modbus</a:t>
            </a:r>
            <a:r>
              <a:rPr lang="fr-FR" sz="14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.</a:t>
            </a:r>
            <a:endParaRPr lang="fr-FR" sz="1000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Flèche vers le haut 4"/>
          <p:cNvSpPr/>
          <p:nvPr/>
        </p:nvSpPr>
        <p:spPr>
          <a:xfrm>
            <a:off x="5292080" y="4005064"/>
            <a:ext cx="288032" cy="432048"/>
          </a:xfrm>
          <a:prstGeom prst="up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Flèche vers le haut 5"/>
          <p:cNvSpPr/>
          <p:nvPr/>
        </p:nvSpPr>
        <p:spPr>
          <a:xfrm>
            <a:off x="5292080" y="3284984"/>
            <a:ext cx="288032" cy="432048"/>
          </a:xfrm>
          <a:prstGeom prst="up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ZoneTexte 6"/>
          <p:cNvSpPr txBox="1"/>
          <p:nvPr/>
        </p:nvSpPr>
        <p:spPr>
          <a:xfrm>
            <a:off x="1619672" y="1052736"/>
            <a:ext cx="410445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dirty="0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2°) Cette information est traitée par  l</a:t>
            </a:r>
            <a:r>
              <a:rPr lang="fr-FR" sz="1400" b="1" dirty="0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’IRIO</a:t>
            </a:r>
            <a:r>
              <a:rPr lang="fr-FR" sz="1400" dirty="0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 et est affichée dans le synoptique « Technicien »  via le réseau Ethernet TCP/IP.</a:t>
            </a:r>
            <a:endParaRPr lang="fr-FR" sz="1400" dirty="0">
              <a:solidFill>
                <a:srgbClr val="00B05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Flèche vers le haut 7"/>
          <p:cNvSpPr/>
          <p:nvPr/>
        </p:nvSpPr>
        <p:spPr>
          <a:xfrm>
            <a:off x="5940152" y="2132856"/>
            <a:ext cx="360040" cy="432048"/>
          </a:xfrm>
          <a:prstGeom prst="upArrow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srgbClr val="00B050"/>
              </a:solidFill>
            </a:endParaRPr>
          </a:p>
        </p:txBody>
      </p:sp>
      <p:pic>
        <p:nvPicPr>
          <p:cNvPr id="9" name="Picture 2" descr="http://i2.cdscdn.com/pdt2/1/2/a/1/700x700/pm12a/rw/saitek-souris-pc-gaming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452320" y="5373216"/>
            <a:ext cx="1224136" cy="122413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7" presetClass="entr" presetSubtype="4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iterate type="wd">
                                    <p:tmAbs val="2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8601"/>
                            </p:stCondLst>
                            <p:childTnLst>
                              <p:par>
                                <p:cTn id="16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9101"/>
                            </p:stCondLst>
                            <p:childTnLst>
                              <p:par>
                                <p:cTn id="19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9601"/>
                            </p:stCondLst>
                            <p:childTnLst>
                              <p:par>
                                <p:cTn id="22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Abs val="2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401"/>
                            </p:stCondLst>
                            <p:childTnLst>
                              <p:par>
                                <p:cTn id="29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 animBg="1"/>
      <p:bldP spid="6" grpId="0" animBg="1"/>
      <p:bldP spid="7" grpId="0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504" y="692696"/>
            <a:ext cx="8748464" cy="57864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ZoneTexte 3"/>
          <p:cNvSpPr txBox="1"/>
          <p:nvPr/>
        </p:nvSpPr>
        <p:spPr>
          <a:xfrm>
            <a:off x="179512" y="116632"/>
            <a:ext cx="87849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b="1" u="sng" dirty="0" smtClean="0">
                <a:latin typeface="Arial" pitchFamily="34" charset="0"/>
                <a:cs typeface="Arial" pitchFamily="34" charset="0"/>
              </a:rPr>
              <a:t>SYNOPTIQUE TECHNICIEN PRECISANT LA PUISSANCE TOTALE ABSORBEE</a:t>
            </a:r>
            <a:endParaRPr lang="fr-FR" b="1" u="sng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Flèche droite 4"/>
          <p:cNvSpPr/>
          <p:nvPr/>
        </p:nvSpPr>
        <p:spPr>
          <a:xfrm>
            <a:off x="3635896" y="5373216"/>
            <a:ext cx="576064" cy="360040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7" presetClass="entr" presetSubtype="8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7" presetClass="entr" presetSubtype="1" fill="hold" grpId="0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2" descr="http://i2.cdscdn.com/pdt2/1/2/a/1/700x700/pm12a/rw/saitek-souris-pc-gaming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919864" y="5633864"/>
            <a:ext cx="1224136" cy="1224136"/>
          </a:xfrm>
          <a:prstGeom prst="rect">
            <a:avLst/>
          </a:prstGeom>
          <a:noFill/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1340768"/>
            <a:ext cx="6961187" cy="5191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ZoneTexte 3"/>
          <p:cNvSpPr txBox="1"/>
          <p:nvPr/>
        </p:nvSpPr>
        <p:spPr>
          <a:xfrm>
            <a:off x="251520" y="0"/>
            <a:ext cx="8640960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r-FR" sz="800" u="sng" dirty="0" smtClean="0">
              <a:latin typeface="Arial" pitchFamily="34" charset="0"/>
              <a:cs typeface="Arial" pitchFamily="34" charset="0"/>
            </a:endParaRPr>
          </a:p>
          <a:p>
            <a:pPr algn="ctr"/>
            <a:r>
              <a:rPr lang="fr-FR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fr-FR" b="1" u="sng" dirty="0" smtClean="0">
                <a:latin typeface="Arial" pitchFamily="34" charset="0"/>
                <a:cs typeface="Arial" pitchFamily="34" charset="0"/>
              </a:rPr>
              <a:t>DELESTAGE AUTOMATIQUE EN CAS DE DEPASSEMENT </a:t>
            </a:r>
          </a:p>
          <a:p>
            <a:pPr algn="ctr"/>
            <a:r>
              <a:rPr lang="fr-FR" b="1" u="sng" dirty="0" smtClean="0">
                <a:latin typeface="Arial" pitchFamily="34" charset="0"/>
                <a:cs typeface="Arial" pitchFamily="34" charset="0"/>
              </a:rPr>
              <a:t>DE PUISSANCE SOUSCRITE </a:t>
            </a:r>
          </a:p>
          <a:p>
            <a:pPr algn="just"/>
            <a:endParaRPr lang="fr-FR" sz="800" dirty="0"/>
          </a:p>
        </p:txBody>
      </p:sp>
      <p:sp>
        <p:nvSpPr>
          <p:cNvPr id="2" name="ZoneTexte 1"/>
          <p:cNvSpPr txBox="1"/>
          <p:nvPr/>
        </p:nvSpPr>
        <p:spPr>
          <a:xfrm>
            <a:off x="323528" y="836712"/>
            <a:ext cx="4032448" cy="116955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fr-FR" sz="1400" dirty="0" smtClean="0">
                <a:latin typeface="Arial" pitchFamily="34" charset="0"/>
                <a:cs typeface="Arial" pitchFamily="34" charset="0"/>
              </a:rPr>
              <a:t>En cas de dépassement de la puissance apparente souscrite en tarif jaune,  il y a possibilité de délestage par les deux disjoncteurs à commande intégrée </a:t>
            </a:r>
            <a:r>
              <a:rPr lang="fr-FR" sz="1400" b="1" dirty="0" smtClean="0">
                <a:latin typeface="Arial" pitchFamily="34" charset="0"/>
                <a:cs typeface="Arial" pitchFamily="34" charset="0"/>
              </a:rPr>
              <a:t>Q13 e</a:t>
            </a:r>
            <a:r>
              <a:rPr lang="fr-FR" sz="1400" dirty="0" smtClean="0">
                <a:latin typeface="Arial" pitchFamily="34" charset="0"/>
                <a:cs typeface="Arial" pitchFamily="34" charset="0"/>
              </a:rPr>
              <a:t>t </a:t>
            </a:r>
            <a:r>
              <a:rPr lang="fr-FR" sz="1400" b="1" dirty="0" smtClean="0">
                <a:latin typeface="Arial" pitchFamily="34" charset="0"/>
                <a:cs typeface="Arial" pitchFamily="34" charset="0"/>
              </a:rPr>
              <a:t>Q14</a:t>
            </a:r>
            <a:r>
              <a:rPr lang="fr-FR" sz="1400" dirty="0" smtClean="0">
                <a:latin typeface="Arial" pitchFamily="34" charset="0"/>
                <a:cs typeface="Arial" pitchFamily="34" charset="0"/>
              </a:rPr>
              <a:t> reliés à la </a:t>
            </a:r>
            <a:r>
              <a:rPr lang="fr-FR" sz="1400" b="1" dirty="0" err="1" smtClean="0">
                <a:latin typeface="Arial" pitchFamily="34" charset="0"/>
                <a:cs typeface="Arial" pitchFamily="34" charset="0"/>
              </a:rPr>
              <a:t>Acti</a:t>
            </a:r>
            <a:r>
              <a:rPr lang="fr-FR" sz="1400" b="1" dirty="0" smtClean="0">
                <a:latin typeface="Arial" pitchFamily="34" charset="0"/>
                <a:cs typeface="Arial" pitchFamily="34" charset="0"/>
              </a:rPr>
              <a:t> 9 </a:t>
            </a:r>
            <a:r>
              <a:rPr lang="fr-FR" sz="1400" b="1" dirty="0" err="1" smtClean="0">
                <a:latin typeface="Arial" pitchFamily="34" charset="0"/>
                <a:cs typeface="Arial" pitchFamily="34" charset="0"/>
              </a:rPr>
              <a:t>Smartlink</a:t>
            </a:r>
            <a:r>
              <a:rPr lang="fr-FR" sz="1400" dirty="0" smtClean="0">
                <a:latin typeface="Arial" pitchFamily="34" charset="0"/>
                <a:cs typeface="Arial" pitchFamily="34" charset="0"/>
              </a:rPr>
              <a:t>.</a:t>
            </a:r>
            <a:endParaRPr lang="fr-FR" sz="1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ZoneTexte 4"/>
          <p:cNvSpPr txBox="1"/>
          <p:nvPr/>
        </p:nvSpPr>
        <p:spPr>
          <a:xfrm>
            <a:off x="5292080" y="3717032"/>
            <a:ext cx="352839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fr-FR" sz="14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Par le réseau </a:t>
            </a:r>
            <a:r>
              <a:rPr lang="fr-FR" sz="1400" b="1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Modbus</a:t>
            </a:r>
            <a:r>
              <a:rPr lang="fr-FR" sz="14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, à partir du synoptique utilisateur, </a:t>
            </a:r>
            <a:r>
              <a:rPr lang="fr-FR" sz="14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l’IRIO</a:t>
            </a:r>
            <a:r>
              <a:rPr lang="fr-FR" sz="14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envoie un ordre de déclenchement aux disjoncteurs </a:t>
            </a:r>
            <a:r>
              <a:rPr lang="fr-FR" sz="14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Q13</a:t>
            </a:r>
            <a:r>
              <a:rPr lang="fr-FR" sz="14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et </a:t>
            </a:r>
            <a:r>
              <a:rPr lang="fr-FR" sz="14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Q14,</a:t>
            </a:r>
            <a:r>
              <a:rPr lang="fr-FR" sz="14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en mode automatique, par le biais de la  </a:t>
            </a:r>
            <a:r>
              <a:rPr lang="fr-FR" sz="1400" b="1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Acti</a:t>
            </a:r>
            <a:r>
              <a:rPr lang="fr-FR" sz="14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9 </a:t>
            </a:r>
            <a:r>
              <a:rPr lang="fr-FR" sz="1400" b="1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Smartlink</a:t>
            </a:r>
            <a:r>
              <a:rPr lang="fr-FR" sz="14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.</a:t>
            </a:r>
          </a:p>
          <a:p>
            <a:pPr algn="just"/>
            <a:endParaRPr lang="fr-FR" sz="1400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Flèche vers le haut 5"/>
          <p:cNvSpPr/>
          <p:nvPr/>
        </p:nvSpPr>
        <p:spPr>
          <a:xfrm rot="1380000">
            <a:off x="2199856" y="3540443"/>
            <a:ext cx="293271" cy="449340"/>
          </a:xfrm>
          <a:prstGeom prst="up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Flèche vers le haut 6"/>
          <p:cNvSpPr/>
          <p:nvPr/>
        </p:nvSpPr>
        <p:spPr>
          <a:xfrm rot="-2220000">
            <a:off x="1361863" y="3539565"/>
            <a:ext cx="272296" cy="430852"/>
          </a:xfrm>
          <a:prstGeom prst="up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Flèche droite 7"/>
          <p:cNvSpPr/>
          <p:nvPr/>
        </p:nvSpPr>
        <p:spPr>
          <a:xfrm rot="10800000">
            <a:off x="3995936" y="4149080"/>
            <a:ext cx="576064" cy="288032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Flèche vers le bas 8"/>
          <p:cNvSpPr/>
          <p:nvPr/>
        </p:nvSpPr>
        <p:spPr>
          <a:xfrm>
            <a:off x="4644008" y="3789040"/>
            <a:ext cx="288032" cy="432048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" name="Flèche vers le haut 9"/>
          <p:cNvSpPr/>
          <p:nvPr/>
        </p:nvSpPr>
        <p:spPr>
          <a:xfrm rot="-2220000">
            <a:off x="1361862" y="3539564"/>
            <a:ext cx="272296" cy="430853"/>
          </a:xfrm>
          <a:prstGeom prst="upArrow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" name="Flèche vers le haut 10"/>
          <p:cNvSpPr/>
          <p:nvPr/>
        </p:nvSpPr>
        <p:spPr>
          <a:xfrm rot="1380000">
            <a:off x="2199857" y="3540443"/>
            <a:ext cx="293271" cy="449340"/>
          </a:xfrm>
          <a:prstGeom prst="upArrow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3" name="Flèche droite 12"/>
          <p:cNvSpPr/>
          <p:nvPr/>
        </p:nvSpPr>
        <p:spPr>
          <a:xfrm rot="10800000">
            <a:off x="3995936" y="4149080"/>
            <a:ext cx="576064" cy="288032"/>
          </a:xfrm>
          <a:prstGeom prst="rightArrow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4" name="Flèche vers le bas 13"/>
          <p:cNvSpPr/>
          <p:nvPr/>
        </p:nvSpPr>
        <p:spPr>
          <a:xfrm>
            <a:off x="4644008" y="3789040"/>
            <a:ext cx="288032" cy="432048"/>
          </a:xfrm>
          <a:prstGeom prst="downArrow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srgbClr val="00B050"/>
              </a:solidFill>
            </a:endParaRPr>
          </a:p>
        </p:txBody>
      </p:sp>
      <p:sp>
        <p:nvSpPr>
          <p:cNvPr id="15" name="ZoneTexte 14"/>
          <p:cNvSpPr txBox="1"/>
          <p:nvPr/>
        </p:nvSpPr>
        <p:spPr>
          <a:xfrm>
            <a:off x="5292080" y="5013176"/>
            <a:ext cx="3456384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fr-FR" sz="1400" dirty="0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Dès que la puissance est redevenue normale, inférieure à la puissance souscrite, un ordre de </a:t>
            </a:r>
            <a:r>
              <a:rPr lang="fr-FR" sz="1400" dirty="0" err="1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réenclenchement</a:t>
            </a:r>
            <a:r>
              <a:rPr lang="fr-FR" sz="1400" dirty="0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 est envoyé aux disjoncteurs </a:t>
            </a:r>
            <a:r>
              <a:rPr lang="fr-FR" sz="1400" b="1" dirty="0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Q13 </a:t>
            </a:r>
            <a:r>
              <a:rPr lang="fr-FR" sz="1400" dirty="0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et  </a:t>
            </a:r>
            <a:r>
              <a:rPr lang="fr-FR" sz="1400" b="1" dirty="0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Q14</a:t>
            </a:r>
            <a:r>
              <a:rPr lang="fr-FR" sz="1400" dirty="0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.</a:t>
            </a:r>
          </a:p>
          <a:p>
            <a:endParaRPr lang="fr-FR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7" presetClass="entr" presetSubtype="4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1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iterate type="wd">
                                    <p:tmAbs val="2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1001"/>
                            </p:stCondLst>
                            <p:childTnLst>
                              <p:par>
                                <p:cTn id="16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Abs val="2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7001"/>
                            </p:stCondLst>
                            <p:childTnLst>
                              <p:par>
                                <p:cTn id="23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7501"/>
                            </p:stCondLst>
                            <p:childTnLst>
                              <p:par>
                                <p:cTn id="26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8001"/>
                            </p:stCondLst>
                            <p:childTnLst>
                              <p:par>
                                <p:cTn id="29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8501"/>
                            </p:stCondLst>
                            <p:childTnLst>
                              <p:par>
                                <p:cTn id="34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Abs val="2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1"/>
                            </p:stCondLst>
                            <p:childTnLst>
                              <p:par>
                                <p:cTn id="41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501"/>
                            </p:stCondLst>
                            <p:childTnLst>
                              <p:par>
                                <p:cTn id="44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6001"/>
                            </p:stCondLst>
                            <p:childTnLst>
                              <p:par>
                                <p:cTn id="47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" grpId="0" animBg="1"/>
      <p:bldP spid="5" grpId="0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3" grpId="0" animBg="1"/>
      <p:bldP spid="14" grpId="0" animBg="1"/>
      <p:bldP spid="1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467544" y="332656"/>
            <a:ext cx="820891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r-FR" b="1" u="sng" dirty="0" smtClean="0">
                <a:latin typeface="Arial" pitchFamily="34" charset="0"/>
                <a:cs typeface="Arial" pitchFamily="34" charset="0"/>
              </a:rPr>
              <a:t>SYNOPTIQUE TECHNICIEN REPRESENTANT UN DEPASSEMENT DE LA PUISSANCE SOUSCRITE</a:t>
            </a:r>
            <a:endParaRPr lang="fr-FR" b="1" u="sng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81088" y="1785938"/>
            <a:ext cx="6980237" cy="328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87624" y="1844824"/>
            <a:ext cx="6904037" cy="327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ZoneTexte 5"/>
          <p:cNvSpPr txBox="1"/>
          <p:nvPr/>
        </p:nvSpPr>
        <p:spPr>
          <a:xfrm>
            <a:off x="2771800" y="5445224"/>
            <a:ext cx="3096344" cy="369332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fr-FR" b="1" dirty="0" smtClean="0">
                <a:latin typeface="Comic Sans MS" pitchFamily="66" charset="0"/>
              </a:rPr>
              <a:t>Dépassement de puissance</a:t>
            </a:r>
            <a:endParaRPr lang="fr-FR" b="1" dirty="0">
              <a:latin typeface="Comic Sans MS" pitchFamily="66" charset="0"/>
            </a:endParaRPr>
          </a:p>
        </p:txBody>
      </p:sp>
      <p:pic>
        <p:nvPicPr>
          <p:cNvPr id="7" name="Picture 2" descr="http://i2.cdscdn.com/pdt2/1/2/a/1/700x700/pm12a/rw/saitek-souris-pc-gaming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668344" y="5373216"/>
            <a:ext cx="1224136" cy="122413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7" presetClass="entr" presetSubtype="4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500"/>
                            </p:stCondLst>
                            <p:childTnLst>
                              <p:par>
                                <p:cTn id="16" presetID="1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1" animBg="1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Débit">
  <a:themeElements>
    <a:clrScheme name="Débit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Débit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Débit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991</TotalTime>
  <Words>871</Words>
  <Application>Microsoft Office PowerPoint</Application>
  <PresentationFormat>Affichage à l'écran (4:3)</PresentationFormat>
  <Paragraphs>49</Paragraphs>
  <Slides>11</Slides>
  <Notes>9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11</vt:i4>
      </vt:variant>
    </vt:vector>
  </HeadingPairs>
  <TitlesOfParts>
    <vt:vector size="12" baseType="lpstr">
      <vt:lpstr>Débit</vt:lpstr>
      <vt:lpstr>LA GESTION D’ENERGIE</vt:lpstr>
      <vt:lpstr>Diapositive 2</vt:lpstr>
      <vt:lpstr>Diapositive 3</vt:lpstr>
      <vt:lpstr>Diapositive 4</vt:lpstr>
      <vt:lpstr>Diapositive 5</vt:lpstr>
      <vt:lpstr>Diapositive 6</vt:lpstr>
      <vt:lpstr>Diapositive 7</vt:lpstr>
      <vt:lpstr>Diapositive 8</vt:lpstr>
      <vt:lpstr>Diapositive 9</vt:lpstr>
      <vt:lpstr>Diapositive 10</vt:lpstr>
      <vt:lpstr>Diapositive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Diapositive 1</dc:title>
  <dc:creator>Gérard Favreau</dc:creator>
  <cp:lastModifiedBy>Laurent</cp:lastModifiedBy>
  <cp:revision>36</cp:revision>
  <dcterms:created xsi:type="dcterms:W3CDTF">2014-06-26T11:53:50Z</dcterms:created>
  <dcterms:modified xsi:type="dcterms:W3CDTF">2014-12-29T05:32:24Z</dcterms:modified>
</cp:coreProperties>
</file>