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1" r:id="rId2"/>
    <p:sldId id="293" r:id="rId3"/>
    <p:sldId id="279" r:id="rId4"/>
    <p:sldId id="302" r:id="rId5"/>
    <p:sldId id="303" r:id="rId6"/>
    <p:sldId id="296" r:id="rId7"/>
    <p:sldId id="297" r:id="rId8"/>
    <p:sldId id="300" r:id="rId9"/>
    <p:sldId id="299" r:id="rId10"/>
    <p:sldId id="301" r:id="rId11"/>
    <p:sldId id="298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>
        <p:scale>
          <a:sx n="100" d="100"/>
          <a:sy n="100" d="100"/>
        </p:scale>
        <p:origin x="-72" y="13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C1081-5267-42C0-88B4-2A01579319DF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40B25-CE58-4E47-9C2C-33C2375143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aseline="0" dirty="0" smtClean="0"/>
              <a:t>Chaque compteur monophasé </a:t>
            </a:r>
            <a:r>
              <a:rPr lang="fr-FR" baseline="0" dirty="0" err="1" smtClean="0"/>
              <a:t>iEM</a:t>
            </a:r>
            <a:r>
              <a:rPr lang="fr-FR" baseline="0" dirty="0" smtClean="0"/>
              <a:t> 2000 T possède une sortie </a:t>
            </a:r>
            <a:r>
              <a:rPr lang="fr-FR" baseline="0" dirty="0" err="1" smtClean="0"/>
              <a:t>impulsionnelle</a:t>
            </a:r>
            <a:r>
              <a:rPr lang="fr-FR" baseline="0" dirty="0" smtClean="0"/>
              <a:t> qui est contrôlée par un des canaux du module </a:t>
            </a:r>
            <a:r>
              <a:rPr lang="fr-FR" baseline="0" dirty="0" err="1" smtClean="0"/>
              <a:t>Acti</a:t>
            </a:r>
            <a:r>
              <a:rPr lang="fr-FR" baseline="0" dirty="0" smtClean="0"/>
              <a:t> 9 </a:t>
            </a:r>
            <a:r>
              <a:rPr lang="fr-FR" baseline="0" dirty="0" err="1" smtClean="0"/>
              <a:t>Smartlink</a:t>
            </a:r>
            <a:r>
              <a:rPr lang="fr-FR" baseline="0" dirty="0" smtClean="0"/>
              <a:t>. L’</a:t>
            </a:r>
            <a:r>
              <a:rPr lang="fr-FR" baseline="0" dirty="0" err="1" smtClean="0"/>
              <a:t>Acti</a:t>
            </a:r>
            <a:r>
              <a:rPr lang="fr-FR" baseline="0" dirty="0" smtClean="0"/>
              <a:t> 9 </a:t>
            </a:r>
            <a:r>
              <a:rPr lang="fr-FR" baseline="0" dirty="0" err="1" smtClean="0"/>
              <a:t>smartlink</a:t>
            </a:r>
            <a:r>
              <a:rPr lang="fr-FR" baseline="0" dirty="0" smtClean="0"/>
              <a:t> calcule l’énergie consommée : Energie consommée = Nombre d’impulsions comptées × poids de l’impulsion. Pour l’</a:t>
            </a:r>
            <a:r>
              <a:rPr lang="fr-FR" baseline="0" dirty="0" err="1" smtClean="0"/>
              <a:t>iEM</a:t>
            </a:r>
            <a:r>
              <a:rPr lang="fr-FR" baseline="0" dirty="0" smtClean="0"/>
              <a:t> 2000 T, le poids de l’impulsion est égal à 10. Avec le protocole MODBUS, l’IRIO va pouvoir intégrer la mesure directe d’énergie active 230V CA (100 impulsions par kWh) au niveau. Le compteur général </a:t>
            </a:r>
            <a:r>
              <a:rPr lang="fr-FR" baseline="0" dirty="0" err="1" smtClean="0"/>
              <a:t>posséde</a:t>
            </a:r>
            <a:r>
              <a:rPr lang="fr-FR" baseline="0" dirty="0" smtClean="0"/>
              <a:t> des adresses MODBUS pour chaque type de mesure (tensions, intensités, énergies, puissances) qui peuvent être lues directement par le concentrateur IRIO.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3ECE5-39C8-4BF1-847C-9280F9E68DB8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50809-0009-4FAF-BED1-7BF2B8B736D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1520" y="44624"/>
            <a:ext cx="8640960" cy="9361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</a:pPr>
            <a:r>
              <a:rPr lang="fr-FR" sz="2400" b="1" u="sng" dirty="0" smtClean="0">
                <a:solidFill>
                  <a:srgbClr val="0070C0"/>
                </a:solidFill>
                <a:cs typeface="Arial" pitchFamily="34" charset="0"/>
              </a:rPr>
              <a:t>SYNOPTIQUE GENERAL</a:t>
            </a: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cs typeface="Arial" pitchFamily="34" charset="0"/>
              </a:rPr>
              <a:t>INSTALLATION TERTIAIRE COMMUNICANTE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cs typeface="Arial" pitchFamily="34" charset="0"/>
              </a:rPr>
              <a:t>avec dispositif de contrôle de l’efficacité énergétique et de production photovoltaïque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cs typeface="Arial" pitchFamily="34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endParaRPr kumimoji="0" lang="fr-FR" sz="1400" b="0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 flipV="1">
            <a:off x="3347864" y="1700807"/>
            <a:ext cx="3096344" cy="959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436096" y="1484784"/>
            <a:ext cx="864096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Protection AC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419872" y="1124744"/>
            <a:ext cx="2363787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Installation photovoltaïque</a:t>
            </a:r>
            <a:endParaRPr kumimoji="0" lang="fr-FR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5652120" y="2636912"/>
            <a:ext cx="792088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851920" y="2420888"/>
            <a:ext cx="1828800" cy="508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Réinjection de l’énergie d’origine photovoltaïque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27784" y="1484784"/>
            <a:ext cx="725983" cy="5086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 rot="16200000">
            <a:off x="2843808" y="1484784"/>
            <a:ext cx="504056" cy="504056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419872" y="1484784"/>
            <a:ext cx="864096" cy="5086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Protection DC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427984" y="1484784"/>
            <a:ext cx="864096" cy="5086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Onduleur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555775" y="1124745"/>
            <a:ext cx="3960441" cy="1944215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cxnSp>
        <p:nvCxnSpPr>
          <p:cNvPr id="13" name="Connecteur droit 12"/>
          <p:cNvCxnSpPr/>
          <p:nvPr/>
        </p:nvCxnSpPr>
        <p:spPr>
          <a:xfrm>
            <a:off x="6444208" y="1700808"/>
            <a:ext cx="0" cy="9361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539552" y="2492896"/>
            <a:ext cx="576064" cy="2880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GT10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395536" y="1124744"/>
            <a:ext cx="1872208" cy="115212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Gestion Technique Centralisée</a:t>
            </a:r>
            <a:endParaRPr kumimoji="0" lang="fr-FR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755576" y="1628800"/>
            <a:ext cx="1107231" cy="580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Supervision GTC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TP177B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67544" y="1124745"/>
            <a:ext cx="1651000" cy="1944215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cxnSp>
        <p:nvCxnSpPr>
          <p:cNvPr id="18" name="Connecteur droit 17"/>
          <p:cNvCxnSpPr/>
          <p:nvPr/>
        </p:nvCxnSpPr>
        <p:spPr>
          <a:xfrm>
            <a:off x="1331640" y="2204864"/>
            <a:ext cx="0" cy="43204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1331640" y="2348880"/>
            <a:ext cx="10081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615008" y="3352428"/>
            <a:ext cx="1364704" cy="580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Passerelle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IP/KNX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Connecteur droit 20"/>
          <p:cNvCxnSpPr/>
          <p:nvPr/>
        </p:nvCxnSpPr>
        <p:spPr>
          <a:xfrm>
            <a:off x="1331640" y="2636912"/>
            <a:ext cx="1724" cy="7200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2411760" y="3284984"/>
            <a:ext cx="1257300" cy="236538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cs typeface="Arial" pitchFamily="34" charset="0"/>
                <a:hlinkClick r:id="rId3" action="ppaction://hlinksldjump"/>
              </a:rPr>
              <a:t>ETHERNET</a:t>
            </a:r>
            <a:endParaRPr kumimoji="0" lang="fr-FR" sz="12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e 22"/>
          <p:cNvGrpSpPr/>
          <p:nvPr/>
        </p:nvGrpSpPr>
        <p:grpSpPr>
          <a:xfrm>
            <a:off x="5436096" y="3429000"/>
            <a:ext cx="1014561" cy="490215"/>
            <a:chOff x="5789687" y="3586857"/>
            <a:chExt cx="1014561" cy="490215"/>
          </a:xfrm>
        </p:grpSpPr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5789687" y="3586857"/>
              <a:ext cx="1014561" cy="490215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Text Box 22"/>
            <p:cNvSpPr txBox="1">
              <a:spLocks noChangeArrowheads="1"/>
            </p:cNvSpPr>
            <p:nvPr/>
          </p:nvSpPr>
          <p:spPr bwMode="auto">
            <a:xfrm>
              <a:off x="5868144" y="3645024"/>
              <a:ext cx="864096" cy="3600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Armoire VDI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9" name="Line 25"/>
          <p:cNvSpPr>
            <a:spLocks noChangeShapeType="1"/>
          </p:cNvSpPr>
          <p:nvPr/>
        </p:nvSpPr>
        <p:spPr bwMode="auto">
          <a:xfrm>
            <a:off x="1331640" y="4437112"/>
            <a:ext cx="5040560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2627784" y="4437112"/>
            <a:ext cx="0" cy="100488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>
            <a:off x="3851920" y="4437112"/>
            <a:ext cx="0" cy="100488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>
            <a:off x="5148064" y="4437112"/>
            <a:ext cx="0" cy="100488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4211960" y="5085184"/>
            <a:ext cx="864096" cy="216024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Chauffage</a:t>
            </a: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5436096" y="4869160"/>
            <a:ext cx="1296144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Stores et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volets roulants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>
            <a:off x="2843808" y="4581128"/>
            <a:ext cx="0" cy="936104"/>
          </a:xfrm>
          <a:prstGeom prst="line">
            <a:avLst/>
          </a:prstGeom>
          <a:noFill/>
          <a:ln w="76200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>
            <a:off x="4139952" y="4581128"/>
            <a:ext cx="0" cy="917575"/>
          </a:xfrm>
          <a:prstGeom prst="line">
            <a:avLst/>
          </a:prstGeom>
          <a:noFill/>
          <a:ln w="76200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>
            <a:off x="5364088" y="4581128"/>
            <a:ext cx="0" cy="917575"/>
          </a:xfrm>
          <a:prstGeom prst="line">
            <a:avLst/>
          </a:prstGeom>
          <a:noFill/>
          <a:ln w="76200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467544" y="4149080"/>
            <a:ext cx="6120680" cy="240030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1619672" y="4509120"/>
            <a:ext cx="749300" cy="3698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cs typeface="Arial" pitchFamily="34" charset="0"/>
              </a:rPr>
              <a:t>KNX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2915816" y="4653136"/>
            <a:ext cx="792088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KNX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Eclairage</a:t>
            </a:r>
          </a:p>
        </p:txBody>
      </p:sp>
      <p:sp>
        <p:nvSpPr>
          <p:cNvPr id="41" name="Text Box 26"/>
          <p:cNvSpPr txBox="1">
            <a:spLocks noChangeArrowheads="1"/>
          </p:cNvSpPr>
          <p:nvPr/>
        </p:nvSpPr>
        <p:spPr bwMode="auto">
          <a:xfrm>
            <a:off x="1403648" y="5445224"/>
            <a:ext cx="49403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Installation </a:t>
            </a: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 action="ppaction://hlinksldjump"/>
              </a:rPr>
              <a:t>Eclairage</a:t>
            </a: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/</a:t>
            </a: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 action="ppaction://hlinksldjump"/>
              </a:rPr>
              <a:t>Chauffage/Motorisation </a:t>
            </a:r>
            <a:endParaRPr kumimoji="0" lang="fr-FR" sz="12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hlinkClick r:id="" action="ppaction://noaction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commandée par bus KNX</a:t>
            </a:r>
            <a:endParaRPr kumimoji="0" lang="fr-FR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2" name="Connecteur droit 41"/>
          <p:cNvCxnSpPr/>
          <p:nvPr/>
        </p:nvCxnSpPr>
        <p:spPr>
          <a:xfrm>
            <a:off x="1331640" y="3933056"/>
            <a:ext cx="0" cy="50405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38"/>
          <p:cNvSpPr txBox="1">
            <a:spLocks noChangeArrowheads="1"/>
          </p:cNvSpPr>
          <p:nvPr/>
        </p:nvSpPr>
        <p:spPr bwMode="auto">
          <a:xfrm>
            <a:off x="8172400" y="4221088"/>
            <a:ext cx="648072" cy="2880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Alarme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8172400" y="2132856"/>
            <a:ext cx="685800" cy="48101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Secteur </a:t>
            </a:r>
            <a:r>
              <a:rPr kumimoji="0" lang="fr-F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ErDF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7164289" y="4653136"/>
            <a:ext cx="864095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Compteur d’eau</a:t>
            </a:r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>
            <a:off x="6948264" y="4509120"/>
            <a:ext cx="0" cy="6858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7" name="Text Box 47"/>
          <p:cNvSpPr txBox="1">
            <a:spLocks noChangeArrowheads="1"/>
          </p:cNvSpPr>
          <p:nvPr/>
        </p:nvSpPr>
        <p:spPr bwMode="auto">
          <a:xfrm>
            <a:off x="7308304" y="5661248"/>
            <a:ext cx="1512167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fr-FR" sz="1100" dirty="0" smtClean="0">
                <a:latin typeface="Arial" pitchFamily="34" charset="0"/>
                <a:cs typeface="Arial" pitchFamily="34" charset="0"/>
              </a:rPr>
              <a:t>Vers les disjoncteurs 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télécommandables et compteurs d’énergie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6832600" y="1139031"/>
            <a:ext cx="1789112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Gestion de l’énergie</a:t>
            </a:r>
            <a:endParaRPr kumimoji="0" lang="fr-FR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Line 49"/>
          <p:cNvSpPr>
            <a:spLocks noChangeShapeType="1"/>
          </p:cNvSpPr>
          <p:nvPr/>
        </p:nvSpPr>
        <p:spPr bwMode="auto">
          <a:xfrm>
            <a:off x="8028385" y="2564904"/>
            <a:ext cx="936104" cy="0"/>
          </a:xfrm>
          <a:prstGeom prst="line">
            <a:avLst/>
          </a:prstGeom>
          <a:noFill/>
          <a:ln w="76200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0" name="Rectangle 50"/>
          <p:cNvSpPr>
            <a:spLocks noChangeArrowheads="1"/>
          </p:cNvSpPr>
          <p:nvPr/>
        </p:nvSpPr>
        <p:spPr bwMode="auto">
          <a:xfrm>
            <a:off x="6804248" y="1124744"/>
            <a:ext cx="2088232" cy="5400600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1" name="Text Box 52"/>
          <p:cNvSpPr txBox="1">
            <a:spLocks noChangeArrowheads="1"/>
          </p:cNvSpPr>
          <p:nvPr/>
        </p:nvSpPr>
        <p:spPr bwMode="auto">
          <a:xfrm>
            <a:off x="7164288" y="1484784"/>
            <a:ext cx="1224136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PC de supervision Gestion Energie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 Box 54"/>
          <p:cNvSpPr txBox="1">
            <a:spLocks noChangeArrowheads="1"/>
          </p:cNvSpPr>
          <p:nvPr/>
        </p:nvSpPr>
        <p:spPr bwMode="auto">
          <a:xfrm>
            <a:off x="7308304" y="2348880"/>
            <a:ext cx="864096" cy="4607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Comptage triphasé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6948264" y="3140968"/>
            <a:ext cx="1584176" cy="63094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sz="1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100" dirty="0" smtClean="0">
                <a:latin typeface="Arial" pitchFamily="34" charset="0"/>
                <a:cs typeface="Arial" pitchFamily="34" charset="0"/>
              </a:rPr>
              <a:t>Contrôleur d’énergie</a:t>
            </a:r>
          </a:p>
          <a:p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4" name="Picture 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5229200"/>
            <a:ext cx="43701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5" name="Connecteur droit 54"/>
          <p:cNvCxnSpPr>
            <a:stCxn id="52" idx="2"/>
          </p:cNvCxnSpPr>
          <p:nvPr/>
        </p:nvCxnSpPr>
        <p:spPr>
          <a:xfrm>
            <a:off x="7740352" y="2809677"/>
            <a:ext cx="0" cy="3312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>
            <a:off x="2339752" y="2348880"/>
            <a:ext cx="0" cy="86409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>
            <a:off x="2339752" y="3212976"/>
            <a:ext cx="46085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/>
          <p:cNvCxnSpPr/>
          <p:nvPr/>
        </p:nvCxnSpPr>
        <p:spPr>
          <a:xfrm flipV="1">
            <a:off x="6660232" y="1772816"/>
            <a:ext cx="0" cy="1440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>
            <a:endCxn id="51" idx="1"/>
          </p:cNvCxnSpPr>
          <p:nvPr/>
        </p:nvCxnSpPr>
        <p:spPr>
          <a:xfrm>
            <a:off x="6660232" y="1772816"/>
            <a:ext cx="5040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/>
          <p:cNvCxnSpPr/>
          <p:nvPr/>
        </p:nvCxnSpPr>
        <p:spPr>
          <a:xfrm>
            <a:off x="4427984" y="3212976"/>
            <a:ext cx="0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/>
          <p:cNvCxnSpPr/>
          <p:nvPr/>
        </p:nvCxnSpPr>
        <p:spPr>
          <a:xfrm>
            <a:off x="5940152" y="3212976"/>
            <a:ext cx="0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avec flèche 61"/>
          <p:cNvCxnSpPr/>
          <p:nvPr/>
        </p:nvCxnSpPr>
        <p:spPr>
          <a:xfrm flipV="1">
            <a:off x="7740352" y="3789040"/>
            <a:ext cx="0" cy="86409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/>
          <p:nvPr/>
        </p:nvCxnSpPr>
        <p:spPr>
          <a:xfrm flipV="1">
            <a:off x="8100392" y="3789040"/>
            <a:ext cx="0" cy="1800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avec flèche 63"/>
          <p:cNvCxnSpPr/>
          <p:nvPr/>
        </p:nvCxnSpPr>
        <p:spPr>
          <a:xfrm>
            <a:off x="8460432" y="3789040"/>
            <a:ext cx="0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avec flèche 64"/>
          <p:cNvCxnSpPr/>
          <p:nvPr/>
        </p:nvCxnSpPr>
        <p:spPr>
          <a:xfrm>
            <a:off x="6948264" y="4869160"/>
            <a:ext cx="216024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>
            <a:off x="8100392" y="3789040"/>
            <a:ext cx="0" cy="187220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>
            <a:off x="1115616" y="2636912"/>
            <a:ext cx="21602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/>
          <p:cNvSpPr txBox="1"/>
          <p:nvPr/>
        </p:nvSpPr>
        <p:spPr>
          <a:xfrm>
            <a:off x="7812360" y="2852936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7" action="ppaction://hlinksldjump"/>
              </a:rPr>
              <a:t>MODBUS</a:t>
            </a:r>
            <a:endParaRPr lang="fr-FR" sz="1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2" name="Groupe 71"/>
          <p:cNvGrpSpPr/>
          <p:nvPr/>
        </p:nvGrpSpPr>
        <p:grpSpPr>
          <a:xfrm>
            <a:off x="3707904" y="3429000"/>
            <a:ext cx="1460500" cy="540767"/>
            <a:chOff x="3707904" y="3561457"/>
            <a:chExt cx="1460500" cy="540767"/>
          </a:xfrm>
        </p:grpSpPr>
        <p:sp>
          <p:nvSpPr>
            <p:cNvPr id="73" name="Text Box 23"/>
            <p:cNvSpPr txBox="1">
              <a:spLocks noChangeArrowheads="1"/>
            </p:cNvSpPr>
            <p:nvPr/>
          </p:nvSpPr>
          <p:spPr bwMode="auto">
            <a:xfrm>
              <a:off x="3707904" y="3645024"/>
              <a:ext cx="1460500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Réseau local 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Rectangle 24"/>
            <p:cNvSpPr>
              <a:spLocks noChangeArrowheads="1"/>
            </p:cNvSpPr>
            <p:nvPr/>
          </p:nvSpPr>
          <p:spPr bwMode="auto">
            <a:xfrm>
              <a:off x="3948187" y="3561457"/>
              <a:ext cx="983853" cy="515615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prstDash val="dash"/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RNR CGM 2013\dossier travail\famille marry\eclairage KNX\eclairage KNX couloir KNX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5" name="Bouton d'action : Suivant 4">
            <a:hlinkClick r:id="" action="ppaction://hlinkshowjump?jump=nextslide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RACCORDER UNE INSTALLATION KNX</a:t>
            </a:r>
            <a:endParaRPr lang="fr-FR" sz="2400" b="1" u="sng" dirty="0">
              <a:solidFill>
                <a:srgbClr val="0070C0"/>
              </a:solidFill>
            </a:endParaRPr>
          </a:p>
        </p:txBody>
      </p:sp>
      <p:sp>
        <p:nvSpPr>
          <p:cNvPr id="7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RNR CGM 2013\dossier travail\famille marry\eclairage KNX\eclairage KNX couloir KNX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755576" y="4725144"/>
            <a:ext cx="2160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Connexion de tous les participants KNX sur le bus, pour communiquer.</a:t>
            </a:r>
            <a:endParaRPr lang="fr-FR" sz="1400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2411760" y="5301208"/>
            <a:ext cx="576064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RACCORDER UNE INSTALLATION KNX</a:t>
            </a:r>
            <a:endParaRPr lang="fr-FR" sz="2400" b="1" u="sng" dirty="0">
              <a:solidFill>
                <a:srgbClr val="0070C0"/>
              </a:solidFill>
            </a:endParaRPr>
          </a:p>
        </p:txBody>
      </p:sp>
      <p:sp>
        <p:nvSpPr>
          <p:cNvPr id="9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9"/>
          <p:cNvSpPr txBox="1">
            <a:spLocks noChangeArrowheads="1"/>
          </p:cNvSpPr>
          <p:nvPr/>
        </p:nvSpPr>
        <p:spPr bwMode="auto">
          <a:xfrm>
            <a:off x="7236296" y="5445224"/>
            <a:ext cx="965200" cy="34131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Onduleur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4211960" y="5445224"/>
            <a:ext cx="1368152" cy="741363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Récepteur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ZigBee</a:t>
            </a:r>
            <a:endParaRPr kumimoji="0" lang="fr-FR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fr-FR" sz="1100" dirty="0" smtClean="0">
                <a:latin typeface="Arial" pitchFamily="34" charset="0"/>
                <a:cs typeface="Arial" pitchFamily="34" charset="0"/>
              </a:rPr>
              <a:t>(Comptage d’eau)</a:t>
            </a:r>
            <a:endParaRPr kumimoji="0" lang="fr-FR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endParaRPr kumimoji="0" lang="fr-FR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6084168" y="5445224"/>
            <a:ext cx="1220788" cy="7397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Passerelle IP/KNX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MOXA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3491880" y="6381328"/>
            <a:ext cx="1711325" cy="23839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Vers l’installation KNX</a:t>
            </a:r>
            <a:endParaRPr kumimoji="0" 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 5"/>
          <p:cNvPicPr/>
          <p:nvPr/>
        </p:nvPicPr>
        <p:blipFill>
          <a:blip r:embed="rId3" cstate="print"/>
          <a:srcRect r="64720" b="55900"/>
          <a:stretch>
            <a:fillRect/>
          </a:stretch>
        </p:blipFill>
        <p:spPr bwMode="auto">
          <a:xfrm>
            <a:off x="5220072" y="4221088"/>
            <a:ext cx="28803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7452320" y="3068960"/>
            <a:ext cx="1524993" cy="63817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707904" y="692696"/>
            <a:ext cx="3795713" cy="137001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Imag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340768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139952" y="764704"/>
            <a:ext cx="29305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CONTROLEUR D’EFFICACITE ENERGETIQUE IRIO</a:t>
            </a:r>
            <a:endParaRPr kumimoji="0" lang="fr-FR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940152" y="1412776"/>
            <a:ext cx="1008111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172.16.1.250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020272" y="1628800"/>
            <a:ext cx="228600" cy="114300"/>
          </a:xfrm>
          <a:prstGeom prst="rect">
            <a:avLst/>
          </a:prstGeom>
          <a:solidFill>
            <a:srgbClr val="FFFFFF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812360" y="1484784"/>
            <a:ext cx="72008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RS 485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Modbus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H="1">
            <a:off x="7236296" y="1700808"/>
            <a:ext cx="5238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H="1">
            <a:off x="7740352" y="1700808"/>
            <a:ext cx="0" cy="4921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6732240" y="2204864"/>
            <a:ext cx="21971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Vers l’interface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Contrôleur-Périphériques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" action="ppaction://noaction"/>
              </a:rPr>
              <a:t>SMARTLINK</a:t>
            </a:r>
            <a:endParaRPr kumimoji="0" 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39552" y="188640"/>
            <a:ext cx="7920880" cy="3905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cs typeface="Arial" pitchFamily="34" charset="0"/>
              </a:rPr>
              <a:t>SYNOPTIQUE RESEAU ETHERNET TCP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39552" y="2708920"/>
            <a:ext cx="2576513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Réseau Local Lycée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9552" y="3068960"/>
            <a:ext cx="6804025" cy="63817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" name="Image 1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212976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 2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212976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 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212976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 2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212976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212976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2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212976"/>
            <a:ext cx="429260" cy="37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7524328" y="3140968"/>
            <a:ext cx="1410270" cy="533400"/>
          </a:xfrm>
          <a:prstGeom prst="rect">
            <a:avLst/>
          </a:prstGeom>
          <a:noFill/>
          <a:ln w="222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Champ photovoltaïque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Image 2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221088"/>
            <a:ext cx="1037590" cy="85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323528" y="5445224"/>
            <a:ext cx="1250950" cy="7794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Ecran tactile de supervision GTC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467544" y="5157192"/>
            <a:ext cx="11318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172.16.1.249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Image 2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4293096"/>
            <a:ext cx="1017905" cy="81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1691680" y="5445224"/>
            <a:ext cx="1374775" cy="3937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PC supervision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1763688" y="5157192"/>
            <a:ext cx="1131888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172.16.1.200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Image 3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221088"/>
            <a:ext cx="1058636" cy="90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ZoneTexte 33"/>
          <p:cNvSpPr txBox="1"/>
          <p:nvPr/>
        </p:nvSpPr>
        <p:spPr>
          <a:xfrm>
            <a:off x="2843808" y="5445224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 smtClean="0">
                <a:latin typeface="Arial" pitchFamily="34" charset="0"/>
                <a:cs typeface="Arial" pitchFamily="34" charset="0"/>
              </a:rPr>
              <a:t>Passerelle SIEMENS</a:t>
            </a:r>
          </a:p>
          <a:p>
            <a:pPr algn="ctr"/>
            <a:r>
              <a:rPr lang="fr-FR" sz="1100" b="1" dirty="0" smtClean="0">
                <a:latin typeface="Arial" pitchFamily="34" charset="0"/>
                <a:cs typeface="Arial" pitchFamily="34" charset="0"/>
              </a:rPr>
              <a:t>IP/KNX</a:t>
            </a:r>
            <a:endParaRPr lang="fr-FR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3059832" y="5157192"/>
            <a:ext cx="1131888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172.16.1.248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4427984" y="2348880"/>
            <a:ext cx="1656184" cy="28803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cs typeface="Arial" pitchFamily="34" charset="0"/>
              </a:rPr>
              <a:t>ETHERNET 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Arial" pitchFamily="34" charset="0"/>
                <a:cs typeface="Arial" pitchFamily="34" charset="0"/>
              </a:rPr>
              <a:t>TCP</a:t>
            </a:r>
            <a:endParaRPr kumimoji="0" 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Line 22"/>
          <p:cNvSpPr>
            <a:spLocks noChangeShapeType="1"/>
          </p:cNvSpPr>
          <p:nvPr/>
        </p:nvSpPr>
        <p:spPr bwMode="auto">
          <a:xfrm>
            <a:off x="5796136" y="1700808"/>
            <a:ext cx="0" cy="1728192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8" name="Image 3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365104"/>
            <a:ext cx="72007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 Box 24"/>
          <p:cNvSpPr txBox="1">
            <a:spLocks noChangeArrowheads="1"/>
          </p:cNvSpPr>
          <p:nvPr/>
        </p:nvSpPr>
        <p:spPr bwMode="auto">
          <a:xfrm>
            <a:off x="3635896" y="5949280"/>
            <a:ext cx="614362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omic Sans MS" pitchFamily="66" charset="0"/>
                <a:cs typeface="Arial" pitchFamily="34" charset="0"/>
              </a:rPr>
              <a:t>KNX  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Line 25"/>
          <p:cNvSpPr>
            <a:spLocks noChangeShapeType="1"/>
          </p:cNvSpPr>
          <p:nvPr/>
        </p:nvSpPr>
        <p:spPr bwMode="auto">
          <a:xfrm>
            <a:off x="3635896" y="5877272"/>
            <a:ext cx="0" cy="593725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Text Box 26"/>
          <p:cNvSpPr txBox="1">
            <a:spLocks noChangeArrowheads="1"/>
          </p:cNvSpPr>
          <p:nvPr/>
        </p:nvSpPr>
        <p:spPr bwMode="auto">
          <a:xfrm>
            <a:off x="4427984" y="5157192"/>
            <a:ext cx="1131888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172.16.1.246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Image 41"/>
          <p:cNvPicPr/>
          <p:nvPr/>
        </p:nvPicPr>
        <p:blipFill>
          <a:blip r:embed="rId9" cstate="print"/>
          <a:srcRect r="50451" b="-1768"/>
          <a:stretch>
            <a:fillRect/>
          </a:stretch>
        </p:blipFill>
        <p:spPr bwMode="auto">
          <a:xfrm>
            <a:off x="6300192" y="4293096"/>
            <a:ext cx="50405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 Box 26"/>
          <p:cNvSpPr txBox="1">
            <a:spLocks noChangeArrowheads="1"/>
          </p:cNvSpPr>
          <p:nvPr/>
        </p:nvSpPr>
        <p:spPr bwMode="auto">
          <a:xfrm>
            <a:off x="6156176" y="5157192"/>
            <a:ext cx="1131888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172.16.1.247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" name="Image 43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2320" y="4005064"/>
            <a:ext cx="1475656" cy="140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Line 30"/>
          <p:cNvSpPr>
            <a:spLocks noChangeShapeType="1"/>
          </p:cNvSpPr>
          <p:nvPr/>
        </p:nvSpPr>
        <p:spPr bwMode="auto">
          <a:xfrm>
            <a:off x="8172400" y="5373216"/>
            <a:ext cx="0" cy="508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6" name="Text Box 31"/>
          <p:cNvSpPr txBox="1">
            <a:spLocks noChangeArrowheads="1"/>
          </p:cNvSpPr>
          <p:nvPr/>
        </p:nvSpPr>
        <p:spPr bwMode="auto">
          <a:xfrm>
            <a:off x="7276529" y="5877272"/>
            <a:ext cx="186747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Vers le compteur d’énergie d’origine photovoltaïque produite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>
            <a:off x="8172400" y="3717032"/>
            <a:ext cx="0" cy="36004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 flipH="1">
            <a:off x="971600" y="3501008"/>
            <a:ext cx="12700" cy="72008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Line 33"/>
          <p:cNvSpPr>
            <a:spLocks noChangeShapeType="1"/>
          </p:cNvSpPr>
          <p:nvPr/>
        </p:nvSpPr>
        <p:spPr bwMode="auto">
          <a:xfrm flipH="1">
            <a:off x="2555776" y="3573016"/>
            <a:ext cx="12700" cy="864096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0" name="Line 33"/>
          <p:cNvSpPr>
            <a:spLocks noChangeShapeType="1"/>
          </p:cNvSpPr>
          <p:nvPr/>
        </p:nvSpPr>
        <p:spPr bwMode="auto">
          <a:xfrm flipH="1">
            <a:off x="3563888" y="3501008"/>
            <a:ext cx="12700" cy="72008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1" name="Line 33"/>
          <p:cNvSpPr>
            <a:spLocks noChangeShapeType="1"/>
          </p:cNvSpPr>
          <p:nvPr/>
        </p:nvSpPr>
        <p:spPr bwMode="auto">
          <a:xfrm flipH="1">
            <a:off x="4860032" y="3573016"/>
            <a:ext cx="12700" cy="108012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2" name="Line 33"/>
          <p:cNvSpPr>
            <a:spLocks noChangeShapeType="1"/>
          </p:cNvSpPr>
          <p:nvPr/>
        </p:nvSpPr>
        <p:spPr bwMode="auto">
          <a:xfrm flipH="1">
            <a:off x="6660232" y="3573016"/>
            <a:ext cx="12700" cy="864096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3" name="Picture 34" descr="D:\CGM 2013 Partie pratique\CGM 2013\Schneider\Images 2\iRI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3928" y="1340768"/>
            <a:ext cx="1413435" cy="576064"/>
          </a:xfrm>
          <a:prstGeom prst="rect">
            <a:avLst/>
          </a:prstGeom>
          <a:noFill/>
        </p:spPr>
      </p:pic>
      <p:sp>
        <p:nvSpPr>
          <p:cNvPr id="54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642938"/>
            <a:ext cx="7334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525514" y="188640"/>
            <a:ext cx="4178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fr-FR" sz="2400" b="1" u="sng" dirty="0" smtClean="0">
                <a:solidFill>
                  <a:srgbClr val="0070C0"/>
                </a:solidFill>
                <a:cs typeface="Arial" pitchFamily="34" charset="0"/>
              </a:rPr>
              <a:t>SYNOPTIQUE RESEAU MODBUS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RNR CGM 2013\dossier travail\famille marry\eclairage KNX\eclairage KNX couloir KNX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3" name="Bouton d'action : Suivant 2">
            <a:hlinkClick r:id="" action="ppaction://hlinkshowjump?jump=nextslide" highlightClick="1"/>
          </p:cNvPr>
          <p:cNvSpPr/>
          <p:nvPr/>
        </p:nvSpPr>
        <p:spPr>
          <a:xfrm>
            <a:off x="6804248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1763688" y="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SYNOPTIQUE DE L’INSTALLATION KNX</a:t>
            </a:r>
            <a:endParaRPr lang="fr-FR" sz="2400" b="1" u="sng" dirty="0">
              <a:solidFill>
                <a:srgbClr val="0070C0"/>
              </a:solidFill>
            </a:endParaRPr>
          </a:p>
        </p:txBody>
      </p:sp>
      <p:sp>
        <p:nvSpPr>
          <p:cNvPr id="5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188640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8" y="823913"/>
            <a:ext cx="91154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outon d'action : Précédent 4">
            <a:hlinkClick r:id="" action="ppaction://hlinkshowjump?jump=nextslide" highlightClick="1"/>
          </p:cNvPr>
          <p:cNvSpPr/>
          <p:nvPr/>
        </p:nvSpPr>
        <p:spPr>
          <a:xfrm rot="10800000">
            <a:off x="8244408" y="623731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763688" y="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SYNOPTIQUE DE L’INSTALLATION KNX</a:t>
            </a:r>
            <a:endParaRPr lang="fr-FR" sz="2400" b="1" u="sng" dirty="0">
              <a:solidFill>
                <a:srgbClr val="0070C0"/>
              </a:solidFill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 flipH="1">
            <a:off x="2771800" y="3284984"/>
            <a:ext cx="288032" cy="28803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96 -0.21389 C -0.21632 -0.22408 -0.20798 -0.22616 -0.19791 -0.23056 C -0.18073 -0.2382 -0.16389 -0.24283 -0.14583 -0.24445 C -0.11059 -0.25394 -0.0526 -0.24607 -0.03021 -0.24584 C -0.01302 -0.2426 0.00452 -0.23959 0.02188 -0.2375 C 0.03108 -0.2345 0.04097 -0.23311 0.05 -0.22917 C 0.06927 -0.22061 0.08768 -0.20973 0.10625 -0.19862 C 0.11129 -0.19561 0.11545 -0.18936 0.12084 -0.1875 C 0.12656 -0.18565 0.12483 -0.18658 0.13125 -0.18195 C 0.13854 -0.17662 0.14479 -0.16922 0.15209 -0.16389 C 0.16372 -0.15556 0.17899 -0.14885 0.18854 -0.13612 C 0.19931 -0.12176 0.21146 -0.11042 0.22292 -0.09723 C 0.23281 -0.08588 0.24202 -0.07362 0.25209 -0.0625 C 0.26268 -0.0507 0.275 -0.04075 0.28646 -0.03056 C 0.29254 -0.02524 0.29722 -0.0169 0.30209 -0.00973 C 0.30434 -0.00625 0.30781 -0.00417 0.30938 4.44444E-6 C 0.31198 0.00694 0.31024 0.00439 0.31459 0.00833 C 0.31788 0.01481 0.32552 0.02824 0.32709 0.03472 C 0.32934 0.04375 0.3309 0.05324 0.33229 0.0625 C 0.33195 0.07129 0.33177 0.08009 0.33125 0.08888 C 0.33056 0.09976 0.3217 0.11527 0.31667 0.12361 C 0.31441 0.1324 0.30295 0.14467 0.29688 0.14861 C 0.28976 0.15347 0.28403 0.16018 0.27709 0.16527 C 0.2658 0.17361 0.25243 0.18125 0.23959 0.18472 C 0.23316 0.1905 0.22413 0.19143 0.21667 0.19305 C 0.20695 0.19953 0.19497 0.2 0.18438 0.20277 C 0.15955 0.20949 0.13455 0.21458 0.10938 0.21805 C 0.07604 0.21713 0.07118 0.21782 0.04792 0.21388 C 0.04375 0.21018 0.0283 0.20625 0.02188 0.20416 C 0.01875 0.203 0.01302 0.20231 0.01042 0.2 C 0.00556 0.1956 -0.00052 0.19467 -0.00521 0.19027 C -0.01059 0.18518 -0.01649 0.17638 -0.02291 0.17361 C -0.02535 0.17245 -0.02934 0.17083 -0.03125 0.16944 C -0.03611 0.16597 -0.03958 0.16064 -0.04479 0.15833 C -0.04774 0.15254 -0.05399 0.14421 -0.05833 0.14027 C -0.06041 0.13472 -0.06319 0.13148 -0.06562 0.12638 C -0.06666 0.12083 -0.06736 0.11713 -0.06979 0.1125 C -0.07153 0.10046 -0.07222 0.08657 -0.06875 0.075 C -0.06649 0.06736 -0.06146 0.05486 -0.05729 0.04861 C -0.05538 0.0456 -0.0526 0.04351 -0.05104 0.04027 C -0.04149 0.02129 -0.02621 0.01041 -0.01041 0.00416 C -0.00746 0.003 -0.0033 4.44444E-6 -1.66667E-6 4.44444E-6 " pathEditMode="relative" ptsTypes="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RNR CGM 2013\dossier travail\famille marry\eclairage KNX\eclairage KNX puissance couloir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4" name="ZoneTexte 3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RACCORDER UNE INSTALLATION KNX</a:t>
            </a:r>
            <a:endParaRPr lang="fr-FR" sz="2400" b="1" u="sng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835696" y="1124744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dirty="0" smtClean="0"/>
              <a:t>Dans un premier temps la puissance du récepteur est câblée. </a:t>
            </a:r>
          </a:p>
          <a:p>
            <a:pPr marL="342900" indent="-342900"/>
            <a:r>
              <a:rPr lang="fr-FR" dirty="0" smtClean="0"/>
              <a:t>	Dans notre exemple, il s'agit de l’éclairage du couloir commandé par une sortie TOR (tout ou rien). 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6228184" y="321297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Disjoncteur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796136" y="3861048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Actionneur KNX </a:t>
            </a:r>
          </a:p>
          <a:p>
            <a:r>
              <a:rPr lang="fr-FR" dirty="0" smtClean="0"/>
              <a:t>4 sorties TOR.</a:t>
            </a:r>
            <a:endParaRPr lang="fr-FR" dirty="0"/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7452320" y="3429000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7164288" y="4293096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outon d'action : Suivant 11">
            <a:hlinkClick r:id="" action="ppaction://hlinkshowjump?jump=nextslide" highlightClick="1"/>
          </p:cNvPr>
          <p:cNvSpPr/>
          <p:nvPr/>
        </p:nvSpPr>
        <p:spPr>
          <a:xfrm>
            <a:off x="8460432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RNR CGM 2013\dossier travail\famille marry\eclairage KNX\eclairage KNX puissance couloir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5" name="Bouton d'action : Suivant 4">
            <a:hlinkClick r:id="" action="ppaction://hlinkshowjump?jump=nextslide" highlightClick="1"/>
          </p:cNvPr>
          <p:cNvSpPr/>
          <p:nvPr/>
        </p:nvSpPr>
        <p:spPr>
          <a:xfrm>
            <a:off x="8460432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RACCORDER UNE INSTALLATION KNX</a:t>
            </a:r>
            <a:endParaRPr lang="fr-FR" sz="2000" b="1" dirty="0">
              <a:solidFill>
                <a:srgbClr val="0070C0"/>
              </a:solidFill>
            </a:endParaRPr>
          </a:p>
        </p:txBody>
      </p:sp>
      <p:sp>
        <p:nvSpPr>
          <p:cNvPr id="7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RNR CGM 2013\dossier travail\famille marry\eclairage KNX\eclairage KNX couloir KNX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4788024" y="191683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Détecteur de présence KNX</a:t>
            </a:r>
            <a:endParaRPr lang="fr-FR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6228184" y="2204864"/>
            <a:ext cx="576064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outon d'action : Suivant 9">
            <a:hlinkClick r:id="" action="ppaction://hlinkshowjump?jump=nextslide" highlightClick="1"/>
          </p:cNvPr>
          <p:cNvSpPr/>
          <p:nvPr/>
        </p:nvSpPr>
        <p:spPr>
          <a:xfrm>
            <a:off x="8460432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RACCORDER UNE INSTALLATION KNX</a:t>
            </a:r>
            <a:endParaRPr lang="fr-FR" sz="2400" b="1" u="sng" dirty="0">
              <a:solidFill>
                <a:srgbClr val="0070C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907704" y="112474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Alimentation pour le bus KNX (29 V </a:t>
            </a:r>
            <a:r>
              <a:rPr lang="fr-FR" dirty="0" err="1" smtClean="0"/>
              <a:t>dc</a:t>
            </a:r>
            <a:r>
              <a:rPr lang="fr-FR" dirty="0" smtClean="0"/>
              <a:t>)</a:t>
            </a:r>
            <a:endParaRPr lang="fr-FR" dirty="0"/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1691680" y="1700808"/>
            <a:ext cx="432048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RNR CGM 2013\dossier travail\famille marry\eclairage KNX\eclairage KNX couloir KNX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89"/>
            <a:ext cx="9144000" cy="5986422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3347864" y="134076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Câble bus KNX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3923928" y="1772816"/>
            <a:ext cx="576064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547664" y="18864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>
                <a:solidFill>
                  <a:srgbClr val="0070C0"/>
                </a:solidFill>
              </a:rPr>
              <a:t>RACCORDER UNE INSTALLATION KNX</a:t>
            </a:r>
            <a:endParaRPr lang="fr-FR" sz="2000" b="1" dirty="0">
              <a:solidFill>
                <a:srgbClr val="0070C0"/>
              </a:solidFill>
            </a:endParaRPr>
          </a:p>
        </p:txBody>
      </p:sp>
      <p:sp>
        <p:nvSpPr>
          <p:cNvPr id="9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448" y="260648"/>
            <a:ext cx="360040" cy="360040"/>
          </a:xfrm>
          <a:prstGeom prst="actionButtonHome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</TotalTime>
  <Words>347</Words>
  <Application>Microsoft Office PowerPoint</Application>
  <PresentationFormat>Affichage à l'écran (4:3)</PresentationFormat>
  <Paragraphs>95</Paragraphs>
  <Slides>11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Gérard Favreau</dc:creator>
  <cp:lastModifiedBy>Laurent</cp:lastModifiedBy>
  <cp:revision>60</cp:revision>
  <dcterms:created xsi:type="dcterms:W3CDTF">2014-03-13T10:37:42Z</dcterms:created>
  <dcterms:modified xsi:type="dcterms:W3CDTF">2014-12-29T05:31:46Z</dcterms:modified>
</cp:coreProperties>
</file>