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45"/>
  </p:notesMasterIdLst>
  <p:sldIdLst>
    <p:sldId id="256" r:id="rId2"/>
    <p:sldId id="261" r:id="rId3"/>
    <p:sldId id="258" r:id="rId4"/>
    <p:sldId id="257" r:id="rId5"/>
    <p:sldId id="262" r:id="rId6"/>
    <p:sldId id="264" r:id="rId7"/>
    <p:sldId id="259" r:id="rId8"/>
    <p:sldId id="260" r:id="rId9"/>
    <p:sldId id="292" r:id="rId10"/>
    <p:sldId id="270" r:id="rId11"/>
    <p:sldId id="271" r:id="rId12"/>
    <p:sldId id="272" r:id="rId13"/>
    <p:sldId id="273" r:id="rId14"/>
    <p:sldId id="300" r:id="rId15"/>
    <p:sldId id="293" r:id="rId16"/>
    <p:sldId id="282" r:id="rId17"/>
    <p:sldId id="284" r:id="rId18"/>
    <p:sldId id="285" r:id="rId19"/>
    <p:sldId id="287" r:id="rId20"/>
    <p:sldId id="288" r:id="rId21"/>
    <p:sldId id="267" r:id="rId22"/>
    <p:sldId id="275" r:id="rId23"/>
    <p:sldId id="281" r:id="rId24"/>
    <p:sldId id="268" r:id="rId25"/>
    <p:sldId id="266" r:id="rId26"/>
    <p:sldId id="274" r:id="rId27"/>
    <p:sldId id="276" r:id="rId28"/>
    <p:sldId id="277" r:id="rId29"/>
    <p:sldId id="278" r:id="rId30"/>
    <p:sldId id="279" r:id="rId31"/>
    <p:sldId id="296" r:id="rId32"/>
    <p:sldId id="297" r:id="rId33"/>
    <p:sldId id="298" r:id="rId34"/>
    <p:sldId id="299" r:id="rId35"/>
    <p:sldId id="301" r:id="rId36"/>
    <p:sldId id="305" r:id="rId37"/>
    <p:sldId id="302" r:id="rId38"/>
    <p:sldId id="303" r:id="rId39"/>
    <p:sldId id="304" r:id="rId40"/>
    <p:sldId id="307" r:id="rId41"/>
    <p:sldId id="306" r:id="rId42"/>
    <p:sldId id="308"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70571\Documents\Elections2022\GraphesConfFeltrinell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70571\Documents\Elections2022\GraphesConfFeltrinell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70571\Documents\Elections2022\GraphesConfFeltrinell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sz="2400" b="1" dirty="0"/>
              <a:t>Graph</a:t>
            </a:r>
            <a:r>
              <a:rPr lang="fr-FR" sz="2400" b="1" baseline="0" dirty="0"/>
              <a:t> 1. Scores FN/RN depuis 1984 par type d’élection</a:t>
            </a:r>
            <a:endParaRPr lang="fr-FR"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[3]Feuil1!$A$5:$AQ$5</c:f>
              <c:strCache>
                <c:ptCount val="43"/>
                <c:pt idx="0">
                  <c:v>P88</c:v>
                </c:pt>
                <c:pt idx="1">
                  <c:v>P95</c:v>
                </c:pt>
                <c:pt idx="2">
                  <c:v>P021</c:v>
                </c:pt>
                <c:pt idx="3">
                  <c:v>P022</c:v>
                </c:pt>
                <c:pt idx="4">
                  <c:v>P07</c:v>
                </c:pt>
                <c:pt idx="5">
                  <c:v>P12</c:v>
                </c:pt>
                <c:pt idx="6">
                  <c:v>P171</c:v>
                </c:pt>
                <c:pt idx="7">
                  <c:v>P172</c:v>
                </c:pt>
                <c:pt idx="8">
                  <c:v>P221</c:v>
                </c:pt>
                <c:pt idx="9">
                  <c:v>P222</c:v>
                </c:pt>
                <c:pt idx="11">
                  <c:v>L86</c:v>
                </c:pt>
                <c:pt idx="12">
                  <c:v>L88</c:v>
                </c:pt>
                <c:pt idx="13">
                  <c:v>L93</c:v>
                </c:pt>
                <c:pt idx="14">
                  <c:v>L97</c:v>
                </c:pt>
                <c:pt idx="15">
                  <c:v>L02</c:v>
                </c:pt>
                <c:pt idx="16">
                  <c:v>L07</c:v>
                </c:pt>
                <c:pt idx="17">
                  <c:v>L12</c:v>
                </c:pt>
                <c:pt idx="18">
                  <c:v>L17</c:v>
                </c:pt>
                <c:pt idx="20">
                  <c:v>R86</c:v>
                </c:pt>
                <c:pt idx="21">
                  <c:v>R92</c:v>
                </c:pt>
                <c:pt idx="22">
                  <c:v>R98</c:v>
                </c:pt>
                <c:pt idx="23">
                  <c:v>R04</c:v>
                </c:pt>
                <c:pt idx="24">
                  <c:v>R10</c:v>
                </c:pt>
                <c:pt idx="25">
                  <c:v>R15</c:v>
                </c:pt>
                <c:pt idx="26">
                  <c:v>R21</c:v>
                </c:pt>
                <c:pt idx="28">
                  <c:v>E84</c:v>
                </c:pt>
                <c:pt idx="29">
                  <c:v>E89</c:v>
                </c:pt>
                <c:pt idx="30">
                  <c:v>E94</c:v>
                </c:pt>
                <c:pt idx="31">
                  <c:v>E99</c:v>
                </c:pt>
                <c:pt idx="32">
                  <c:v>E04</c:v>
                </c:pt>
                <c:pt idx="33">
                  <c:v>E09</c:v>
                </c:pt>
                <c:pt idx="34">
                  <c:v>E14</c:v>
                </c:pt>
                <c:pt idx="35">
                  <c:v>E19</c:v>
                </c:pt>
                <c:pt idx="37">
                  <c:v>C01</c:v>
                </c:pt>
                <c:pt idx="38">
                  <c:v>C04</c:v>
                </c:pt>
                <c:pt idx="39">
                  <c:v>C08</c:v>
                </c:pt>
                <c:pt idx="40">
                  <c:v>C11</c:v>
                </c:pt>
                <c:pt idx="41">
                  <c:v>D15</c:v>
                </c:pt>
                <c:pt idx="42">
                  <c:v>D21</c:v>
                </c:pt>
              </c:strCache>
            </c:strRef>
          </c:cat>
          <c:val>
            <c:numRef>
              <c:f>[3]Feuil1!$A$6:$AQ$6</c:f>
              <c:numCache>
                <c:formatCode>General</c:formatCode>
                <c:ptCount val="43"/>
                <c:pt idx="0">
                  <c:v>14.4</c:v>
                </c:pt>
                <c:pt idx="1">
                  <c:v>15</c:v>
                </c:pt>
                <c:pt idx="2">
                  <c:v>16.899999999999999</c:v>
                </c:pt>
                <c:pt idx="3">
                  <c:v>17.8</c:v>
                </c:pt>
                <c:pt idx="4">
                  <c:v>10.4</c:v>
                </c:pt>
                <c:pt idx="5">
                  <c:v>17.899999999999999</c:v>
                </c:pt>
                <c:pt idx="6">
                  <c:v>21.3</c:v>
                </c:pt>
                <c:pt idx="7">
                  <c:v>33.9</c:v>
                </c:pt>
                <c:pt idx="8">
                  <c:v>23.1</c:v>
                </c:pt>
                <c:pt idx="9">
                  <c:v>41.4</c:v>
                </c:pt>
                <c:pt idx="11">
                  <c:v>9.5</c:v>
                </c:pt>
                <c:pt idx="12">
                  <c:v>9.6</c:v>
                </c:pt>
                <c:pt idx="13">
                  <c:v>12.4</c:v>
                </c:pt>
                <c:pt idx="14">
                  <c:v>14.9</c:v>
                </c:pt>
                <c:pt idx="15">
                  <c:v>11.3</c:v>
                </c:pt>
                <c:pt idx="16">
                  <c:v>4.3</c:v>
                </c:pt>
                <c:pt idx="17">
                  <c:v>13.6</c:v>
                </c:pt>
                <c:pt idx="18">
                  <c:v>13.2</c:v>
                </c:pt>
                <c:pt idx="20">
                  <c:v>9.6999999999999993</c:v>
                </c:pt>
                <c:pt idx="21">
                  <c:v>13.7</c:v>
                </c:pt>
                <c:pt idx="22">
                  <c:v>15</c:v>
                </c:pt>
                <c:pt idx="23">
                  <c:v>14.7</c:v>
                </c:pt>
                <c:pt idx="24">
                  <c:v>11.4</c:v>
                </c:pt>
                <c:pt idx="25">
                  <c:v>27.7</c:v>
                </c:pt>
                <c:pt idx="26">
                  <c:v>19.2</c:v>
                </c:pt>
                <c:pt idx="28">
                  <c:v>10.9</c:v>
                </c:pt>
                <c:pt idx="29">
                  <c:v>11.7</c:v>
                </c:pt>
                <c:pt idx="30">
                  <c:v>10.5</c:v>
                </c:pt>
                <c:pt idx="31">
                  <c:v>5.7</c:v>
                </c:pt>
                <c:pt idx="32">
                  <c:v>9.8000000000000007</c:v>
                </c:pt>
                <c:pt idx="33">
                  <c:v>6.3</c:v>
                </c:pt>
                <c:pt idx="34">
                  <c:v>24.9</c:v>
                </c:pt>
                <c:pt idx="35">
                  <c:v>23.3</c:v>
                </c:pt>
                <c:pt idx="37">
                  <c:v>6.9</c:v>
                </c:pt>
                <c:pt idx="38">
                  <c:v>12.1</c:v>
                </c:pt>
                <c:pt idx="39">
                  <c:v>4.9000000000000004</c:v>
                </c:pt>
                <c:pt idx="40">
                  <c:v>15.1</c:v>
                </c:pt>
                <c:pt idx="41">
                  <c:v>25</c:v>
                </c:pt>
                <c:pt idx="42">
                  <c:v>18.5</c:v>
                </c:pt>
              </c:numCache>
            </c:numRef>
          </c:val>
          <c:extLst>
            <c:ext xmlns:c16="http://schemas.microsoft.com/office/drawing/2014/chart" uri="{C3380CC4-5D6E-409C-BE32-E72D297353CC}">
              <c16:uniqueId val="{00000000-9FD7-4B2F-80AD-957DD371EB67}"/>
            </c:ext>
          </c:extLst>
        </c:ser>
        <c:dLbls>
          <c:showLegendKey val="0"/>
          <c:showVal val="0"/>
          <c:showCatName val="0"/>
          <c:showSerName val="0"/>
          <c:showPercent val="0"/>
          <c:showBubbleSize val="0"/>
        </c:dLbls>
        <c:gapWidth val="151"/>
        <c:shape val="box"/>
        <c:axId val="666862696"/>
        <c:axId val="666864336"/>
        <c:axId val="0"/>
      </c:bar3DChart>
      <c:catAx>
        <c:axId val="666862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666864336"/>
        <c:crosses val="autoZero"/>
        <c:auto val="1"/>
        <c:lblAlgn val="ctr"/>
        <c:lblOffset val="100"/>
        <c:noMultiLvlLbl val="0"/>
      </c:catAx>
      <c:valAx>
        <c:axId val="66686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66862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Figure 4.Le Pen vote by gender (%) </a:t>
            </a:r>
          </a:p>
        </c:rich>
      </c:tx>
      <c:layout>
        <c:manualLayout>
          <c:xMode val="edge"/>
          <c:yMode val="edge"/>
          <c:x val="0.2209512248468941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Feuil1!$B$129</c:f>
              <c:strCache>
                <c:ptCount val="1"/>
                <c:pt idx="0">
                  <c:v>Hommes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Feuil1!$C$128:$K$128</c:f>
              <c:strCache>
                <c:ptCount val="9"/>
                <c:pt idx="0">
                  <c:v>1988</c:v>
                </c:pt>
                <c:pt idx="1">
                  <c:v>1995</c:v>
                </c:pt>
                <c:pt idx="2">
                  <c:v>2002</c:v>
                </c:pt>
                <c:pt idx="3">
                  <c:v>2007</c:v>
                </c:pt>
                <c:pt idx="4">
                  <c:v>2012</c:v>
                </c:pt>
                <c:pt idx="5">
                  <c:v>2017(1)</c:v>
                </c:pt>
                <c:pt idx="6">
                  <c:v>2017(2)</c:v>
                </c:pt>
                <c:pt idx="7">
                  <c:v>2022(1)</c:v>
                </c:pt>
                <c:pt idx="8">
                  <c:v>2022(2)</c:v>
                </c:pt>
              </c:strCache>
            </c:strRef>
          </c:cat>
          <c:val>
            <c:numRef>
              <c:f>Feuil1!$C$129:$K$129</c:f>
              <c:numCache>
                <c:formatCode>General</c:formatCode>
                <c:ptCount val="9"/>
                <c:pt idx="0">
                  <c:v>18</c:v>
                </c:pt>
                <c:pt idx="1">
                  <c:v>19</c:v>
                </c:pt>
                <c:pt idx="2">
                  <c:v>20</c:v>
                </c:pt>
                <c:pt idx="3">
                  <c:v>12</c:v>
                </c:pt>
                <c:pt idx="4">
                  <c:v>19</c:v>
                </c:pt>
                <c:pt idx="5">
                  <c:v>23</c:v>
                </c:pt>
                <c:pt idx="6">
                  <c:v>34</c:v>
                </c:pt>
                <c:pt idx="7">
                  <c:v>23</c:v>
                </c:pt>
                <c:pt idx="8">
                  <c:v>43</c:v>
                </c:pt>
              </c:numCache>
            </c:numRef>
          </c:val>
          <c:smooth val="0"/>
          <c:extLst>
            <c:ext xmlns:c16="http://schemas.microsoft.com/office/drawing/2014/chart" uri="{C3380CC4-5D6E-409C-BE32-E72D297353CC}">
              <c16:uniqueId val="{00000000-0669-486D-B566-2DAA74A7B4CE}"/>
            </c:ext>
          </c:extLst>
        </c:ser>
        <c:ser>
          <c:idx val="1"/>
          <c:order val="1"/>
          <c:tx>
            <c:strRef>
              <c:f>Feuil1!$B$130</c:f>
              <c:strCache>
                <c:ptCount val="1"/>
                <c:pt idx="0">
                  <c:v>Femmes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Feuil1!$C$128:$K$128</c:f>
              <c:strCache>
                <c:ptCount val="9"/>
                <c:pt idx="0">
                  <c:v>1988</c:v>
                </c:pt>
                <c:pt idx="1">
                  <c:v>1995</c:v>
                </c:pt>
                <c:pt idx="2">
                  <c:v>2002</c:v>
                </c:pt>
                <c:pt idx="3">
                  <c:v>2007</c:v>
                </c:pt>
                <c:pt idx="4">
                  <c:v>2012</c:v>
                </c:pt>
                <c:pt idx="5">
                  <c:v>2017(1)</c:v>
                </c:pt>
                <c:pt idx="6">
                  <c:v>2017(2)</c:v>
                </c:pt>
                <c:pt idx="7">
                  <c:v>2022(1)</c:v>
                </c:pt>
                <c:pt idx="8">
                  <c:v>2022(2)</c:v>
                </c:pt>
              </c:strCache>
            </c:strRef>
          </c:cat>
          <c:val>
            <c:numRef>
              <c:f>Feuil1!$C$130:$K$130</c:f>
              <c:numCache>
                <c:formatCode>General</c:formatCode>
                <c:ptCount val="9"/>
                <c:pt idx="0">
                  <c:v>12</c:v>
                </c:pt>
                <c:pt idx="1">
                  <c:v>12</c:v>
                </c:pt>
                <c:pt idx="2">
                  <c:v>14</c:v>
                </c:pt>
                <c:pt idx="3">
                  <c:v>9</c:v>
                </c:pt>
                <c:pt idx="4">
                  <c:v>17.5</c:v>
                </c:pt>
                <c:pt idx="5">
                  <c:v>20</c:v>
                </c:pt>
                <c:pt idx="6">
                  <c:v>34</c:v>
                </c:pt>
                <c:pt idx="7">
                  <c:v>24</c:v>
                </c:pt>
                <c:pt idx="8">
                  <c:v>41</c:v>
                </c:pt>
              </c:numCache>
            </c:numRef>
          </c:val>
          <c:smooth val="0"/>
          <c:extLst>
            <c:ext xmlns:c16="http://schemas.microsoft.com/office/drawing/2014/chart" uri="{C3380CC4-5D6E-409C-BE32-E72D297353CC}">
              <c16:uniqueId val="{00000001-0669-486D-B566-2DAA74A7B4CE}"/>
            </c:ext>
          </c:extLst>
        </c:ser>
        <c:dLbls>
          <c:showLegendKey val="0"/>
          <c:showVal val="0"/>
          <c:showCatName val="0"/>
          <c:showSerName val="0"/>
          <c:showPercent val="0"/>
          <c:showBubbleSize val="0"/>
        </c:dLbls>
        <c:smooth val="0"/>
        <c:axId val="580301064"/>
        <c:axId val="580296144"/>
      </c:lineChart>
      <c:catAx>
        <c:axId val="58030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0296144"/>
        <c:crosses val="autoZero"/>
        <c:auto val="1"/>
        <c:lblAlgn val="ctr"/>
        <c:lblOffset val="100"/>
        <c:noMultiLvlLbl val="0"/>
      </c:catAx>
      <c:valAx>
        <c:axId val="58029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0301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solidFill>
                  <a:sysClr val="windowText" lastClr="000000"/>
                </a:solidFill>
              </a:rPr>
              <a:t>Figure 2.VotesFN/RN par GSP aux </a:t>
            </a:r>
            <a:r>
              <a:rPr lang="en-US" sz="2400" dirty="0" err="1">
                <a:solidFill>
                  <a:sysClr val="windowText" lastClr="000000"/>
                </a:solidFill>
              </a:rPr>
              <a:t>élections</a:t>
            </a:r>
            <a:r>
              <a:rPr lang="en-US" sz="2400" dirty="0">
                <a:solidFill>
                  <a:sysClr val="windowText" lastClr="000000"/>
                </a:solidFill>
              </a:rPr>
              <a:t> </a:t>
            </a:r>
            <a:r>
              <a:rPr lang="en-US" sz="2400" dirty="0" err="1">
                <a:solidFill>
                  <a:sysClr val="windowText" lastClr="000000"/>
                </a:solidFill>
              </a:rPr>
              <a:t>présidentielles</a:t>
            </a:r>
            <a:r>
              <a:rPr lang="en-US" sz="2400" dirty="0">
                <a:solidFill>
                  <a:sysClr val="windowText" lastClr="000000"/>
                </a:solidFill>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Feuil1!$C$82</c:f>
              <c:strCache>
                <c:ptCount val="1"/>
                <c:pt idx="0">
                  <c:v>Ouvriers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Feuil1!$D$81:$I$81</c:f>
              <c:numCache>
                <c:formatCode>General</c:formatCode>
                <c:ptCount val="6"/>
                <c:pt idx="0">
                  <c:v>1988</c:v>
                </c:pt>
                <c:pt idx="1">
                  <c:v>1995</c:v>
                </c:pt>
                <c:pt idx="2">
                  <c:v>2002</c:v>
                </c:pt>
                <c:pt idx="3">
                  <c:v>2012</c:v>
                </c:pt>
                <c:pt idx="4">
                  <c:v>2017</c:v>
                </c:pt>
                <c:pt idx="5">
                  <c:v>2022</c:v>
                </c:pt>
              </c:numCache>
            </c:numRef>
          </c:cat>
          <c:val>
            <c:numRef>
              <c:f>Feuil1!$D$82:$I$82</c:f>
              <c:numCache>
                <c:formatCode>General</c:formatCode>
                <c:ptCount val="6"/>
                <c:pt idx="0">
                  <c:v>17</c:v>
                </c:pt>
                <c:pt idx="1">
                  <c:v>21</c:v>
                </c:pt>
                <c:pt idx="2">
                  <c:v>23</c:v>
                </c:pt>
                <c:pt idx="3">
                  <c:v>33</c:v>
                </c:pt>
                <c:pt idx="4">
                  <c:v>39</c:v>
                </c:pt>
                <c:pt idx="5">
                  <c:v>36</c:v>
                </c:pt>
              </c:numCache>
            </c:numRef>
          </c:val>
          <c:extLst>
            <c:ext xmlns:c16="http://schemas.microsoft.com/office/drawing/2014/chart" uri="{C3380CC4-5D6E-409C-BE32-E72D297353CC}">
              <c16:uniqueId val="{00000000-A3CF-4B90-B3A3-FF6CBB3E5FD1}"/>
            </c:ext>
          </c:extLst>
        </c:ser>
        <c:ser>
          <c:idx val="1"/>
          <c:order val="1"/>
          <c:tx>
            <c:strRef>
              <c:f>Feuil1!$C$83</c:f>
              <c:strCache>
                <c:ptCount val="1"/>
                <c:pt idx="0">
                  <c:v>Employées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Feuil1!$D$81:$I$81</c:f>
              <c:numCache>
                <c:formatCode>General</c:formatCode>
                <c:ptCount val="6"/>
                <c:pt idx="0">
                  <c:v>1988</c:v>
                </c:pt>
                <c:pt idx="1">
                  <c:v>1995</c:v>
                </c:pt>
                <c:pt idx="2">
                  <c:v>2002</c:v>
                </c:pt>
                <c:pt idx="3">
                  <c:v>2012</c:v>
                </c:pt>
                <c:pt idx="4">
                  <c:v>2017</c:v>
                </c:pt>
                <c:pt idx="5">
                  <c:v>2022</c:v>
                </c:pt>
              </c:numCache>
            </c:numRef>
          </c:cat>
          <c:val>
            <c:numRef>
              <c:f>Feuil1!$D$83:$I$83</c:f>
              <c:numCache>
                <c:formatCode>General</c:formatCode>
                <c:ptCount val="6"/>
                <c:pt idx="0">
                  <c:v>14</c:v>
                </c:pt>
                <c:pt idx="1">
                  <c:v>18</c:v>
                </c:pt>
                <c:pt idx="2">
                  <c:v>22</c:v>
                </c:pt>
                <c:pt idx="3">
                  <c:v>28</c:v>
                </c:pt>
                <c:pt idx="4">
                  <c:v>30</c:v>
                </c:pt>
                <c:pt idx="5">
                  <c:v>36</c:v>
                </c:pt>
              </c:numCache>
            </c:numRef>
          </c:val>
          <c:extLst>
            <c:ext xmlns:c16="http://schemas.microsoft.com/office/drawing/2014/chart" uri="{C3380CC4-5D6E-409C-BE32-E72D297353CC}">
              <c16:uniqueId val="{00000001-A3CF-4B90-B3A3-FF6CBB3E5FD1}"/>
            </c:ext>
          </c:extLst>
        </c:ser>
        <c:ser>
          <c:idx val="2"/>
          <c:order val="2"/>
          <c:tx>
            <c:strRef>
              <c:f>Feuil1!$C$84</c:f>
              <c:strCache>
                <c:ptCount val="1"/>
                <c:pt idx="0">
                  <c:v>National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Feuil1!$D$81:$I$81</c:f>
              <c:numCache>
                <c:formatCode>General</c:formatCode>
                <c:ptCount val="6"/>
                <c:pt idx="0">
                  <c:v>1988</c:v>
                </c:pt>
                <c:pt idx="1">
                  <c:v>1995</c:v>
                </c:pt>
                <c:pt idx="2">
                  <c:v>2002</c:v>
                </c:pt>
                <c:pt idx="3">
                  <c:v>2012</c:v>
                </c:pt>
                <c:pt idx="4">
                  <c:v>2017</c:v>
                </c:pt>
                <c:pt idx="5">
                  <c:v>2022</c:v>
                </c:pt>
              </c:numCache>
            </c:numRef>
          </c:cat>
          <c:val>
            <c:numRef>
              <c:f>Feuil1!$D$84:$I$84</c:f>
              <c:numCache>
                <c:formatCode>General</c:formatCode>
                <c:ptCount val="6"/>
                <c:pt idx="0">
                  <c:v>14</c:v>
                </c:pt>
                <c:pt idx="1">
                  <c:v>15</c:v>
                </c:pt>
                <c:pt idx="2">
                  <c:v>17</c:v>
                </c:pt>
                <c:pt idx="3">
                  <c:v>18</c:v>
                </c:pt>
                <c:pt idx="4">
                  <c:v>21</c:v>
                </c:pt>
                <c:pt idx="5">
                  <c:v>23</c:v>
                </c:pt>
              </c:numCache>
            </c:numRef>
          </c:val>
          <c:extLst>
            <c:ext xmlns:c16="http://schemas.microsoft.com/office/drawing/2014/chart" uri="{C3380CC4-5D6E-409C-BE32-E72D297353CC}">
              <c16:uniqueId val="{00000002-A3CF-4B90-B3A3-FF6CBB3E5FD1}"/>
            </c:ext>
          </c:extLst>
        </c:ser>
        <c:dLbls>
          <c:showLegendKey val="0"/>
          <c:showVal val="0"/>
          <c:showCatName val="0"/>
          <c:showSerName val="0"/>
          <c:showPercent val="0"/>
          <c:showBubbleSize val="0"/>
        </c:dLbls>
        <c:gapWidth val="219"/>
        <c:overlap val="-27"/>
        <c:axId val="540385512"/>
        <c:axId val="540384856"/>
      </c:barChart>
      <c:catAx>
        <c:axId val="54038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0384856"/>
        <c:crosses val="autoZero"/>
        <c:auto val="1"/>
        <c:lblAlgn val="ctr"/>
        <c:lblOffset val="100"/>
        <c:noMultiLvlLbl val="0"/>
      </c:catAx>
      <c:valAx>
        <c:axId val="540384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0385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ED5CD-CA11-43B7-A7BA-8FCBEC7111A0}" type="datetimeFigureOut">
              <a:rPr lang="fr-FR" smtClean="0"/>
              <a:t>01/06/2022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41F34-F1E8-418F-9B87-7DA81C735C08}" type="slidenum">
              <a:rPr lang="fr-FR" smtClean="0"/>
              <a:t>‹N°›</a:t>
            </a:fld>
            <a:endParaRPr lang="fr-FR"/>
          </a:p>
        </p:txBody>
      </p:sp>
    </p:spTree>
    <p:extLst>
      <p:ext uri="{BB962C8B-B14F-4D97-AF65-F5344CB8AC3E}">
        <p14:creationId xmlns:p14="http://schemas.microsoft.com/office/powerpoint/2010/main" val="1041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1E5F08B-3C21-40BB-BC89-12F01CFFAF2B}" type="datetime1">
              <a:rPr lang="fr-FR" smtClean="0"/>
              <a:t>01/06/2022</a:t>
            </a:fld>
            <a:endParaRPr lang="fr-FR"/>
          </a:p>
        </p:txBody>
      </p:sp>
      <p:sp>
        <p:nvSpPr>
          <p:cNvPr id="5" name="Footer Placeholder 4"/>
          <p:cNvSpPr>
            <a:spLocks noGrp="1"/>
          </p:cNvSpPr>
          <p:nvPr>
            <p:ph type="ftr" sz="quarter" idx="11"/>
          </p:nvPr>
        </p:nvSpPr>
        <p:spPr/>
        <p:txBody>
          <a:bodyPr/>
          <a:lstStyle/>
          <a:p>
            <a:r>
              <a:rPr lang="fr-FR"/>
              <a:t>Nonna Mayer CEE Sciences Po CNRS</a:t>
            </a:r>
          </a:p>
        </p:txBody>
      </p:sp>
      <p:sp>
        <p:nvSpPr>
          <p:cNvPr id="6" name="Slide Number Placeholder 5"/>
          <p:cNvSpPr>
            <a:spLocks noGrp="1"/>
          </p:cNvSpPr>
          <p:nvPr>
            <p:ph type="sldNum" sz="quarter" idx="12"/>
          </p:nvPr>
        </p:nvSpPr>
        <p:spPr/>
        <p:txBody>
          <a:bodyPr/>
          <a:lstStyle/>
          <a:p>
            <a:fld id="{B214B073-7A41-4F57-9F6A-5D5171916816}"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06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02660E-4388-44C0-B05F-1DFB77398CB7}" type="datetime1">
              <a:rPr lang="fr-FR" smtClean="0"/>
              <a:t>01/06/2022</a:t>
            </a:fld>
            <a:endParaRPr lang="fr-FR"/>
          </a:p>
        </p:txBody>
      </p:sp>
      <p:sp>
        <p:nvSpPr>
          <p:cNvPr id="5" name="Footer Placeholder 4"/>
          <p:cNvSpPr>
            <a:spLocks noGrp="1"/>
          </p:cNvSpPr>
          <p:nvPr>
            <p:ph type="ftr" sz="quarter" idx="11"/>
          </p:nvPr>
        </p:nvSpPr>
        <p:spPr/>
        <p:txBody>
          <a:bodyPr/>
          <a:lstStyle/>
          <a:p>
            <a:r>
              <a:rPr lang="fr-FR"/>
              <a:t>Nonna Mayer CEE Sciences Po CNRS</a:t>
            </a:r>
          </a:p>
        </p:txBody>
      </p:sp>
      <p:sp>
        <p:nvSpPr>
          <p:cNvPr id="6" name="Slide Number Placeholder 5"/>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2917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B311AF-69A2-4CD4-AD97-BFAE85E5E329}" type="datetime1">
              <a:rPr lang="fr-FR" smtClean="0"/>
              <a:t>01/06/2022</a:t>
            </a:fld>
            <a:endParaRPr lang="fr-FR"/>
          </a:p>
        </p:txBody>
      </p:sp>
      <p:sp>
        <p:nvSpPr>
          <p:cNvPr id="5" name="Footer Placeholder 4"/>
          <p:cNvSpPr>
            <a:spLocks noGrp="1"/>
          </p:cNvSpPr>
          <p:nvPr>
            <p:ph type="ftr" sz="quarter" idx="11"/>
          </p:nvPr>
        </p:nvSpPr>
        <p:spPr/>
        <p:txBody>
          <a:bodyPr/>
          <a:lstStyle/>
          <a:p>
            <a:r>
              <a:rPr lang="fr-FR"/>
              <a:t>Nonna Mayer CEE Sciences Po CNRS</a:t>
            </a:r>
          </a:p>
        </p:txBody>
      </p:sp>
      <p:sp>
        <p:nvSpPr>
          <p:cNvPr id="6" name="Slide Number Placeholder 5"/>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36620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B9FA76-C959-4136-B6AA-AACB14982991}" type="datetime1">
              <a:rPr lang="fr-FR" smtClean="0"/>
              <a:t>01/06/2022</a:t>
            </a:fld>
            <a:endParaRPr lang="fr-FR"/>
          </a:p>
        </p:txBody>
      </p:sp>
      <p:sp>
        <p:nvSpPr>
          <p:cNvPr id="5" name="Footer Placeholder 4"/>
          <p:cNvSpPr>
            <a:spLocks noGrp="1"/>
          </p:cNvSpPr>
          <p:nvPr>
            <p:ph type="ftr" sz="quarter" idx="11"/>
          </p:nvPr>
        </p:nvSpPr>
        <p:spPr/>
        <p:txBody>
          <a:bodyPr/>
          <a:lstStyle/>
          <a:p>
            <a:r>
              <a:rPr lang="fr-FR"/>
              <a:t>Nonna Mayer CEE Sciences Po CNRS</a:t>
            </a:r>
          </a:p>
        </p:txBody>
      </p:sp>
      <p:sp>
        <p:nvSpPr>
          <p:cNvPr id="6" name="Slide Number Placeholder 5"/>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40509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2546D4-C071-4970-8BDE-E8725779856B}" type="datetime1">
              <a:rPr lang="fr-FR" smtClean="0"/>
              <a:t>01/06/2022</a:t>
            </a:fld>
            <a:endParaRPr lang="fr-FR"/>
          </a:p>
        </p:txBody>
      </p:sp>
      <p:sp>
        <p:nvSpPr>
          <p:cNvPr id="5" name="Footer Placeholder 4"/>
          <p:cNvSpPr>
            <a:spLocks noGrp="1"/>
          </p:cNvSpPr>
          <p:nvPr>
            <p:ph type="ftr" sz="quarter" idx="11"/>
          </p:nvPr>
        </p:nvSpPr>
        <p:spPr/>
        <p:txBody>
          <a:bodyPr/>
          <a:lstStyle/>
          <a:p>
            <a:r>
              <a:rPr lang="fr-FR"/>
              <a:t>Nonna Mayer CEE Sciences Po CNRS</a:t>
            </a:r>
          </a:p>
        </p:txBody>
      </p:sp>
      <p:sp>
        <p:nvSpPr>
          <p:cNvPr id="6" name="Slide Number Placeholder 5"/>
          <p:cNvSpPr>
            <a:spLocks noGrp="1"/>
          </p:cNvSpPr>
          <p:nvPr>
            <p:ph type="sldNum" sz="quarter" idx="12"/>
          </p:nvPr>
        </p:nvSpPr>
        <p:spPr/>
        <p:txBody>
          <a:bodyPr/>
          <a:lstStyle/>
          <a:p>
            <a:fld id="{B214B073-7A41-4F57-9F6A-5D5171916816}"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1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7378DE2-D824-44F8-A0CF-48F0D2D8EF88}" type="datetime1">
              <a:rPr lang="fr-FR" smtClean="0"/>
              <a:t>01/06/2022</a:t>
            </a:fld>
            <a:endParaRPr lang="fr-FR"/>
          </a:p>
        </p:txBody>
      </p:sp>
      <p:sp>
        <p:nvSpPr>
          <p:cNvPr id="6" name="Footer Placeholder 5"/>
          <p:cNvSpPr>
            <a:spLocks noGrp="1"/>
          </p:cNvSpPr>
          <p:nvPr>
            <p:ph type="ftr" sz="quarter" idx="11"/>
          </p:nvPr>
        </p:nvSpPr>
        <p:spPr/>
        <p:txBody>
          <a:bodyPr/>
          <a:lstStyle/>
          <a:p>
            <a:r>
              <a:rPr lang="fr-FR"/>
              <a:t>Nonna Mayer CEE Sciences Po CNRS</a:t>
            </a:r>
          </a:p>
        </p:txBody>
      </p:sp>
      <p:sp>
        <p:nvSpPr>
          <p:cNvPr id="7" name="Slide Number Placeholder 6"/>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425942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52F761E-F840-423E-BD2A-42727C63B27B}" type="datetime1">
              <a:rPr lang="fr-FR" smtClean="0"/>
              <a:t>01/06/2022</a:t>
            </a:fld>
            <a:endParaRPr lang="fr-FR"/>
          </a:p>
        </p:txBody>
      </p:sp>
      <p:sp>
        <p:nvSpPr>
          <p:cNvPr id="8" name="Footer Placeholder 7"/>
          <p:cNvSpPr>
            <a:spLocks noGrp="1"/>
          </p:cNvSpPr>
          <p:nvPr>
            <p:ph type="ftr" sz="quarter" idx="11"/>
          </p:nvPr>
        </p:nvSpPr>
        <p:spPr/>
        <p:txBody>
          <a:bodyPr/>
          <a:lstStyle/>
          <a:p>
            <a:r>
              <a:rPr lang="fr-FR"/>
              <a:t>Nonna Mayer CEE Sciences Po CNRS</a:t>
            </a:r>
          </a:p>
        </p:txBody>
      </p:sp>
      <p:sp>
        <p:nvSpPr>
          <p:cNvPr id="9" name="Slide Number Placeholder 8"/>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162700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4C78379-B728-4318-B2F0-0AAC23E644A5}" type="datetime1">
              <a:rPr lang="fr-FR" smtClean="0"/>
              <a:t>01/06/2022</a:t>
            </a:fld>
            <a:endParaRPr lang="fr-FR"/>
          </a:p>
        </p:txBody>
      </p:sp>
      <p:sp>
        <p:nvSpPr>
          <p:cNvPr id="4" name="Footer Placeholder 3"/>
          <p:cNvSpPr>
            <a:spLocks noGrp="1"/>
          </p:cNvSpPr>
          <p:nvPr>
            <p:ph type="ftr" sz="quarter" idx="11"/>
          </p:nvPr>
        </p:nvSpPr>
        <p:spPr/>
        <p:txBody>
          <a:bodyPr/>
          <a:lstStyle/>
          <a:p>
            <a:r>
              <a:rPr lang="fr-FR"/>
              <a:t>Nonna Mayer CEE Sciences Po CNRS</a:t>
            </a:r>
          </a:p>
        </p:txBody>
      </p:sp>
      <p:sp>
        <p:nvSpPr>
          <p:cNvPr id="5" name="Slide Number Placeholder 4"/>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400916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58686A-7434-4178-A5A6-4BEA18DA25ED}" type="datetime1">
              <a:rPr lang="fr-FR" smtClean="0"/>
              <a:t>01/06/2022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Nonna Mayer CEE Sciences Po CNRS</a:t>
            </a:r>
          </a:p>
        </p:txBody>
      </p:sp>
      <p:sp>
        <p:nvSpPr>
          <p:cNvPr id="9" name="Slide Number Placeholder 8"/>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249720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8D9AC7-6D2A-45EB-A803-C0E6BC9554E1}" type="datetime1">
              <a:rPr lang="fr-FR" smtClean="0"/>
              <a:t>01/06/2022</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r-FR"/>
              <a:t>Nonna Mayer CEE Sciences Po CNRS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14B073-7A41-4F57-9F6A-5D5171916816}" type="slidenum">
              <a:rPr lang="fr-FR" smtClean="0"/>
              <a:t>‹N°›</a:t>
            </a:fld>
            <a:endParaRPr lang="fr-FR"/>
          </a:p>
        </p:txBody>
      </p:sp>
    </p:spTree>
    <p:extLst>
      <p:ext uri="{BB962C8B-B14F-4D97-AF65-F5344CB8AC3E}">
        <p14:creationId xmlns:p14="http://schemas.microsoft.com/office/powerpoint/2010/main" val="336208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D49CB1-33F2-49FE-9503-588386711741}" type="datetime1">
              <a:rPr lang="fr-FR" smtClean="0"/>
              <a:t>01/06/2022</a:t>
            </a:fld>
            <a:endParaRPr lang="fr-FR"/>
          </a:p>
        </p:txBody>
      </p:sp>
      <p:sp>
        <p:nvSpPr>
          <p:cNvPr id="6" name="Footer Placeholder 5"/>
          <p:cNvSpPr>
            <a:spLocks noGrp="1"/>
          </p:cNvSpPr>
          <p:nvPr>
            <p:ph type="ftr" sz="quarter" idx="11"/>
          </p:nvPr>
        </p:nvSpPr>
        <p:spPr/>
        <p:txBody>
          <a:bodyPr/>
          <a:lstStyle/>
          <a:p>
            <a:r>
              <a:rPr lang="fr-FR"/>
              <a:t>Nonna Mayer CEE Sciences Po CNRS</a:t>
            </a:r>
          </a:p>
        </p:txBody>
      </p:sp>
      <p:sp>
        <p:nvSpPr>
          <p:cNvPr id="7" name="Slide Number Placeholder 6"/>
          <p:cNvSpPr>
            <a:spLocks noGrp="1"/>
          </p:cNvSpPr>
          <p:nvPr>
            <p:ph type="sldNum" sz="quarter" idx="12"/>
          </p:nvPr>
        </p:nvSpPr>
        <p:spPr/>
        <p:txBody>
          <a:bodyPr/>
          <a:lstStyle/>
          <a:p>
            <a:fld id="{B214B073-7A41-4F57-9F6A-5D5171916816}" type="slidenum">
              <a:rPr lang="fr-FR" smtClean="0"/>
              <a:t>‹N°›</a:t>
            </a:fld>
            <a:endParaRPr lang="fr-FR"/>
          </a:p>
        </p:txBody>
      </p:sp>
    </p:spTree>
    <p:extLst>
      <p:ext uri="{BB962C8B-B14F-4D97-AF65-F5344CB8AC3E}">
        <p14:creationId xmlns:p14="http://schemas.microsoft.com/office/powerpoint/2010/main" val="20147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4EE21F-F3D3-4C7B-8DF1-77BA14D0D876}" type="datetime1">
              <a:rPr lang="fr-FR" smtClean="0"/>
              <a:t>01/06/2022</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FR"/>
              <a:t>Nonna Mayer CEE Sciences Po CNRS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14B073-7A41-4F57-9F6A-5D5171916816}"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823001"/>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egruyter.com/document/doi/10.23943/9781400890361-005/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metropolitiqu,es.eu/Loin-des-urnes-L-exclusion-politique-des-classes-populaire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pressesdesciencespo.fr/fr/book/?gcoi=27246100218460#h2tabtableCont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xfordre.com/politics/view/10.1093/acrefore/9780190228637.001.0001/acrefore-9780190228637-e-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062AF-2652-4A20-825D-F88B831EA55A}"/>
              </a:ext>
            </a:extLst>
          </p:cNvPr>
          <p:cNvSpPr>
            <a:spLocks noGrp="1"/>
          </p:cNvSpPr>
          <p:nvPr>
            <p:ph type="ctrTitle"/>
          </p:nvPr>
        </p:nvSpPr>
        <p:spPr/>
        <p:txBody>
          <a:bodyPr>
            <a:normAutofit/>
          </a:bodyPr>
          <a:lstStyle/>
          <a:p>
            <a:pPr algn="ctr"/>
            <a:r>
              <a:rPr lang="fr-FR" b="1" dirty="0">
                <a:solidFill>
                  <a:srgbClr val="C00000"/>
                </a:solidFill>
              </a:rPr>
              <a:t>Revisiter la participation politique</a:t>
            </a:r>
          </a:p>
        </p:txBody>
      </p:sp>
      <p:sp>
        <p:nvSpPr>
          <p:cNvPr id="3" name="Sous-titre 2">
            <a:extLst>
              <a:ext uri="{FF2B5EF4-FFF2-40B4-BE49-F238E27FC236}">
                <a16:creationId xmlns:a16="http://schemas.microsoft.com/office/drawing/2014/main" id="{C7F9B164-57B8-4361-AAED-84D440C47F11}"/>
              </a:ext>
            </a:extLst>
          </p:cNvPr>
          <p:cNvSpPr>
            <a:spLocks noGrp="1"/>
          </p:cNvSpPr>
          <p:nvPr>
            <p:ph type="subTitle" idx="1"/>
          </p:nvPr>
        </p:nvSpPr>
        <p:spPr/>
        <p:txBody>
          <a:bodyPr/>
          <a:lstStyle/>
          <a:p>
            <a:endParaRPr lang="fr-FR"/>
          </a:p>
          <a:p>
            <a:endParaRPr lang="fr-FR" dirty="0"/>
          </a:p>
        </p:txBody>
      </p:sp>
      <p:sp>
        <p:nvSpPr>
          <p:cNvPr id="5" name="Espace réservé du pied de page 4">
            <a:extLst>
              <a:ext uri="{FF2B5EF4-FFF2-40B4-BE49-F238E27FC236}">
                <a16:creationId xmlns:a16="http://schemas.microsoft.com/office/drawing/2014/main" id="{D2631B9C-068C-4107-92DD-CCB35768D1F7}"/>
              </a:ext>
            </a:extLst>
          </p:cNvPr>
          <p:cNvSpPr>
            <a:spLocks noGrp="1"/>
          </p:cNvSpPr>
          <p:nvPr>
            <p:ph type="ftr" sz="quarter" idx="11"/>
          </p:nvPr>
        </p:nvSpPr>
        <p:spPr/>
        <p:txBody>
          <a:bodyPr/>
          <a:lstStyle/>
          <a:p>
            <a:r>
              <a:rPr lang="fr-FR"/>
              <a:t>Nonna Mayer CEE Sciences Po CNRS</a:t>
            </a:r>
          </a:p>
        </p:txBody>
      </p:sp>
      <p:sp>
        <p:nvSpPr>
          <p:cNvPr id="6" name="Espace réservé du numéro de diapositive 5">
            <a:extLst>
              <a:ext uri="{FF2B5EF4-FFF2-40B4-BE49-F238E27FC236}">
                <a16:creationId xmlns:a16="http://schemas.microsoft.com/office/drawing/2014/main" id="{084FCEE5-7252-4C90-B707-EF3841A72057}"/>
              </a:ext>
            </a:extLst>
          </p:cNvPr>
          <p:cNvSpPr>
            <a:spLocks noGrp="1"/>
          </p:cNvSpPr>
          <p:nvPr>
            <p:ph type="sldNum" sz="quarter" idx="12"/>
          </p:nvPr>
        </p:nvSpPr>
        <p:spPr/>
        <p:txBody>
          <a:bodyPr/>
          <a:lstStyle/>
          <a:p>
            <a:fld id="{B214B073-7A41-4F57-9F6A-5D5171916816}" type="slidenum">
              <a:rPr lang="fr-FR" smtClean="0"/>
              <a:t>1</a:t>
            </a:fld>
            <a:endParaRPr lang="fr-FR"/>
          </a:p>
        </p:txBody>
      </p:sp>
    </p:spTree>
    <p:extLst>
      <p:ext uri="{BB962C8B-B14F-4D97-AF65-F5344CB8AC3E}">
        <p14:creationId xmlns:p14="http://schemas.microsoft.com/office/powerpoint/2010/main" val="227184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50BE4-178A-4E10-B5B7-8A83FBDEC38A}"/>
              </a:ext>
            </a:extLst>
          </p:cNvPr>
          <p:cNvSpPr>
            <a:spLocks noGrp="1"/>
          </p:cNvSpPr>
          <p:nvPr>
            <p:ph type="title"/>
          </p:nvPr>
        </p:nvSpPr>
        <p:spPr>
          <a:xfrm>
            <a:off x="1097280" y="286604"/>
            <a:ext cx="10058400" cy="601670"/>
          </a:xfrm>
        </p:spPr>
        <p:txBody>
          <a:bodyPr>
            <a:normAutofit fontScale="90000"/>
          </a:bodyPr>
          <a:lstStyle/>
          <a:p>
            <a:r>
              <a:rPr lang="fr-FR" b="1" dirty="0">
                <a:solidFill>
                  <a:srgbClr val="C00000"/>
                </a:solidFill>
              </a:rPr>
              <a:t>Logique sociale</a:t>
            </a:r>
          </a:p>
        </p:txBody>
      </p:sp>
      <p:sp>
        <p:nvSpPr>
          <p:cNvPr id="3" name="Espace réservé du contenu 2">
            <a:extLst>
              <a:ext uri="{FF2B5EF4-FFF2-40B4-BE49-F238E27FC236}">
                <a16:creationId xmlns:a16="http://schemas.microsoft.com/office/drawing/2014/main" id="{941106A4-D93B-4432-90A8-8AA1C1C2AA75}"/>
              </a:ext>
            </a:extLst>
          </p:cNvPr>
          <p:cNvSpPr>
            <a:spLocks noGrp="1"/>
          </p:cNvSpPr>
          <p:nvPr>
            <p:ph idx="1"/>
          </p:nvPr>
        </p:nvSpPr>
        <p:spPr>
          <a:xfrm>
            <a:off x="1097280" y="975361"/>
            <a:ext cx="10058400" cy="4990010"/>
          </a:xfrm>
        </p:spPr>
        <p:txBody>
          <a:bodyPr>
            <a:noAutofit/>
          </a:bodyPr>
          <a:lstStyle/>
          <a:p>
            <a:r>
              <a:rPr lang="fr-FR" sz="3200" dirty="0"/>
              <a:t>Abstention vue comme manque de ressources et de compétences (modèle SES, modèle des ressources de Nie et Verba), ou comme reflet d’une position sociale dominée-classe, revenu, diplôme, âge, genre, ethnicité, résidence (Gaxie, Bourdieu, le « cens caché »)</a:t>
            </a:r>
          </a:p>
          <a:p>
            <a:r>
              <a:rPr lang="fr-FR" sz="3200" dirty="0"/>
              <a:t>Vue aussi comme liée à l’ isolement social et culturel, manque d’intégration: rôle clé de l’appartenance à des réseaux associations et organisations, politiques mais aussi sociales, religieuses, culturelles, qui forgent les identités et les sentiments d’appartenance (modèle de la mobilisation et du volontarisme civique », </a:t>
            </a:r>
            <a:r>
              <a:rPr lang="fr-FR" sz="3200" dirty="0" err="1"/>
              <a:t>Schlozman</a:t>
            </a:r>
            <a:r>
              <a:rPr lang="fr-FR" sz="3200" dirty="0"/>
              <a:t>, Brady, Verba 2018)</a:t>
            </a:r>
          </a:p>
        </p:txBody>
      </p:sp>
      <p:sp>
        <p:nvSpPr>
          <p:cNvPr id="4" name="Espace réservé du pied de page 3">
            <a:extLst>
              <a:ext uri="{FF2B5EF4-FFF2-40B4-BE49-F238E27FC236}">
                <a16:creationId xmlns:a16="http://schemas.microsoft.com/office/drawing/2014/main" id="{F81D3EE0-59A8-42F2-B46B-81816D0306F1}"/>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07CD5E45-9555-4BE8-B072-E8A9C2948A37}"/>
              </a:ext>
            </a:extLst>
          </p:cNvPr>
          <p:cNvSpPr>
            <a:spLocks noGrp="1"/>
          </p:cNvSpPr>
          <p:nvPr>
            <p:ph type="sldNum" sz="quarter" idx="12"/>
          </p:nvPr>
        </p:nvSpPr>
        <p:spPr/>
        <p:txBody>
          <a:bodyPr/>
          <a:lstStyle/>
          <a:p>
            <a:fld id="{B214B073-7A41-4F57-9F6A-5D5171916816}" type="slidenum">
              <a:rPr lang="fr-FR" smtClean="0"/>
              <a:t>10</a:t>
            </a:fld>
            <a:endParaRPr lang="fr-FR"/>
          </a:p>
        </p:txBody>
      </p:sp>
    </p:spTree>
    <p:extLst>
      <p:ext uri="{BB962C8B-B14F-4D97-AF65-F5344CB8AC3E}">
        <p14:creationId xmlns:p14="http://schemas.microsoft.com/office/powerpoint/2010/main" val="65747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D0BE1-D9AF-42B0-84D7-4F94893F7D3C}"/>
              </a:ext>
            </a:extLst>
          </p:cNvPr>
          <p:cNvSpPr>
            <a:spLocks noGrp="1"/>
          </p:cNvSpPr>
          <p:nvPr>
            <p:ph type="title"/>
          </p:nvPr>
        </p:nvSpPr>
        <p:spPr>
          <a:xfrm>
            <a:off x="1066800" y="313991"/>
            <a:ext cx="10058400" cy="1349830"/>
          </a:xfrm>
        </p:spPr>
        <p:txBody>
          <a:bodyPr>
            <a:normAutofit/>
          </a:bodyPr>
          <a:lstStyle/>
          <a:p>
            <a:r>
              <a:rPr lang="en-US" sz="2400" dirty="0">
                <a:solidFill>
                  <a:srgbClr val="C00000"/>
                </a:solidFill>
                <a:latin typeface="Times New Roman" panose="02020603050405020304" pitchFamily="18" charset="0"/>
                <a:cs typeface="Times New Roman" panose="02020603050405020304" pitchFamily="18" charset="0"/>
              </a:rPr>
              <a:t>The roots of citizen participation: the civic voluntarism model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Unequal and unrepresented</a:t>
            </a:r>
            <a:r>
              <a:rPr lang="en-US" sz="2400" dirty="0">
                <a:latin typeface="Times New Roman" panose="02020603050405020304" pitchFamily="18" charset="0"/>
                <a:cs typeface="Times New Roman" panose="02020603050405020304" pitchFamily="18" charset="0"/>
              </a:rPr>
              <a:t>, Schlozman, Brady, </a:t>
            </a:r>
            <a:r>
              <a:rPr lang="en-US" sz="2400" dirty="0" err="1">
                <a:latin typeface="Times New Roman" panose="02020603050405020304" pitchFamily="18" charset="0"/>
                <a:cs typeface="Times New Roman" panose="02020603050405020304" pitchFamily="18" charset="0"/>
              </a:rPr>
              <a:t>Verba</a:t>
            </a:r>
            <a:r>
              <a:rPr lang="en-US" sz="2400" dirty="0">
                <a:latin typeface="Times New Roman" panose="02020603050405020304" pitchFamily="18" charset="0"/>
                <a:cs typeface="Times New Roman" panose="02020603050405020304" pitchFamily="18" charset="0"/>
              </a:rPr>
              <a:t> 2018 </a:t>
            </a:r>
            <a:r>
              <a:rPr lang="en-US" sz="2400" dirty="0">
                <a:latin typeface="Times New Roman" panose="02020603050405020304" pitchFamily="18" charset="0"/>
                <a:cs typeface="Times New Roman" panose="02020603050405020304" pitchFamily="18" charset="0"/>
                <a:hlinkClick r:id="rId2"/>
              </a:rPr>
              <a:t>https://www.degruyter.com/document/doi/10.23943/9781400890361-005/html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3 raisons de ne pas voter</a:t>
            </a:r>
            <a:endParaRPr lang="fr-FR" sz="24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57B9FD9-EEF9-4114-B11E-E9E473FED8CF}"/>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8A83B274-111B-4CEB-A5E2-A0B0186135B0}"/>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7478A372-B934-4E87-9AD5-DFBFA7656FF2}"/>
              </a:ext>
            </a:extLst>
          </p:cNvPr>
          <p:cNvSpPr>
            <a:spLocks noGrp="1"/>
          </p:cNvSpPr>
          <p:nvPr>
            <p:ph type="sldNum" sz="quarter" idx="12"/>
          </p:nvPr>
        </p:nvSpPr>
        <p:spPr/>
        <p:txBody>
          <a:bodyPr/>
          <a:lstStyle/>
          <a:p>
            <a:fld id="{B214B073-7A41-4F57-9F6A-5D5171916816}" type="slidenum">
              <a:rPr lang="fr-FR" smtClean="0"/>
              <a:t>11</a:t>
            </a:fld>
            <a:endParaRPr lang="fr-FR"/>
          </a:p>
        </p:txBody>
      </p:sp>
      <p:sp>
        <p:nvSpPr>
          <p:cNvPr id="7" name="ZoneTexte 6">
            <a:extLst>
              <a:ext uri="{FF2B5EF4-FFF2-40B4-BE49-F238E27FC236}">
                <a16:creationId xmlns:a16="http://schemas.microsoft.com/office/drawing/2014/main" id="{88AB84FA-CAF8-4E81-8488-E1A6EE3A7C3F}"/>
              </a:ext>
            </a:extLst>
          </p:cNvPr>
          <p:cNvSpPr txBox="1"/>
          <p:nvPr/>
        </p:nvSpPr>
        <p:spPr>
          <a:xfrm>
            <a:off x="1097279" y="2000016"/>
            <a:ext cx="9675223" cy="3416320"/>
          </a:xfrm>
          <a:prstGeom prst="rect">
            <a:avLst/>
          </a:prstGeom>
          <a:noFill/>
        </p:spPr>
        <p:txBody>
          <a:bodyPr wrap="square">
            <a:spAutoFit/>
          </a:bodyPr>
          <a:lstStyle/>
          <a:p>
            <a:r>
              <a:rPr lang="en-US" sz="2400" b="0" i="0" dirty="0">
                <a:effectLst/>
                <a:latin typeface="Times New Roman" panose="02020603050405020304" pitchFamily="18" charset="0"/>
              </a:rPr>
              <a:t>“</a:t>
            </a:r>
            <a:r>
              <a:rPr lang="en-US" sz="2400" b="0" i="0" dirty="0">
                <a:solidFill>
                  <a:srgbClr val="C00000"/>
                </a:solidFill>
                <a:effectLst/>
                <a:latin typeface="Times New Roman" panose="02020603050405020304" pitchFamily="18" charset="0"/>
              </a:rPr>
              <a:t>They can’t</a:t>
            </a:r>
            <a:r>
              <a:rPr lang="en-US" sz="2400" b="0" i="0" dirty="0">
                <a:effectLst/>
                <a:latin typeface="Times New Roman" panose="02020603050405020304" pitchFamily="18" charset="0"/>
              </a:rPr>
              <a:t>” suggests a paucity of necessary resources—time to take part, money to contribute to campaigns and other political causes, and skills to use time and money effectively.•</a:t>
            </a:r>
          </a:p>
          <a:p>
            <a:r>
              <a:rPr lang="en-US" sz="2400" b="0" i="0" dirty="0">
                <a:effectLst/>
                <a:latin typeface="Times New Roman" panose="02020603050405020304" pitchFamily="18" charset="0"/>
              </a:rPr>
              <a:t>“</a:t>
            </a:r>
            <a:r>
              <a:rPr lang="en-US" sz="2400" b="0" i="0" dirty="0">
                <a:solidFill>
                  <a:srgbClr val="C00000"/>
                </a:solidFill>
                <a:effectLst/>
                <a:latin typeface="Times New Roman" panose="02020603050405020304" pitchFamily="18" charset="0"/>
              </a:rPr>
              <a:t>They don’t want to</a:t>
            </a:r>
            <a:r>
              <a:rPr lang="en-US" sz="2400" b="0" i="0" dirty="0">
                <a:effectLst/>
                <a:latin typeface="Times New Roman" panose="02020603050405020304" pitchFamily="18" charset="0"/>
              </a:rPr>
              <a:t>” focuses attention on the absence of psychological engagement with politics—little interest in politics or little concern about public issues, a belief that activity can make little or no difference, little or no knowledge about the political process, or other priorities.•</a:t>
            </a:r>
          </a:p>
          <a:p>
            <a:r>
              <a:rPr lang="en-US" sz="2400" b="0" i="0" dirty="0">
                <a:solidFill>
                  <a:srgbClr val="C00000"/>
                </a:solidFill>
                <a:effectLst/>
                <a:latin typeface="Times New Roman" panose="02020603050405020304" pitchFamily="18" charset="0"/>
              </a:rPr>
              <a:t>“Nobody asked</a:t>
            </a:r>
            <a:r>
              <a:rPr lang="en-US" sz="2400" b="0" i="0" dirty="0">
                <a:solidFill>
                  <a:srgbClr val="FF0000"/>
                </a:solidFill>
                <a:effectLst/>
                <a:latin typeface="Times New Roman" panose="02020603050405020304" pitchFamily="18" charset="0"/>
              </a:rPr>
              <a:t>” </a:t>
            </a:r>
            <a:r>
              <a:rPr lang="en-US" sz="2400" b="0" i="0" dirty="0">
                <a:effectLst/>
                <a:latin typeface="Times New Roman" panose="02020603050405020304" pitchFamily="18" charset="0"/>
              </a:rPr>
              <a:t>implies isolation from the networks of recruitment through which citizens are mobilized to politics</a:t>
            </a:r>
            <a:endParaRPr lang="fr-FR" sz="2400" dirty="0"/>
          </a:p>
        </p:txBody>
      </p:sp>
    </p:spTree>
    <p:extLst>
      <p:ext uri="{BB962C8B-B14F-4D97-AF65-F5344CB8AC3E}">
        <p14:creationId xmlns:p14="http://schemas.microsoft.com/office/powerpoint/2010/main" val="289240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E2E7C-CA59-4E52-B3A4-FC55B5AF2AE4}"/>
              </a:ext>
            </a:extLst>
          </p:cNvPr>
          <p:cNvSpPr>
            <a:spLocks noGrp="1"/>
          </p:cNvSpPr>
          <p:nvPr>
            <p:ph type="title"/>
          </p:nvPr>
        </p:nvSpPr>
        <p:spPr/>
        <p:txBody>
          <a:bodyPr/>
          <a:lstStyle/>
          <a:p>
            <a:r>
              <a:rPr lang="fr-FR" b="1" dirty="0">
                <a:solidFill>
                  <a:srgbClr val="C00000"/>
                </a:solidFill>
              </a:rPr>
              <a:t>Logique politique</a:t>
            </a:r>
          </a:p>
        </p:txBody>
      </p:sp>
      <p:sp>
        <p:nvSpPr>
          <p:cNvPr id="3" name="Espace réservé du contenu 2">
            <a:extLst>
              <a:ext uri="{FF2B5EF4-FFF2-40B4-BE49-F238E27FC236}">
                <a16:creationId xmlns:a16="http://schemas.microsoft.com/office/drawing/2014/main" id="{A4AD5C36-D368-4ACF-B10A-5BD80A33EBBB}"/>
              </a:ext>
            </a:extLst>
          </p:cNvPr>
          <p:cNvSpPr>
            <a:spLocks noGrp="1"/>
          </p:cNvSpPr>
          <p:nvPr>
            <p:ph idx="1"/>
          </p:nvPr>
        </p:nvSpPr>
        <p:spPr/>
        <p:txBody>
          <a:bodyPr>
            <a:normAutofit/>
          </a:bodyPr>
          <a:lstStyle/>
          <a:p>
            <a:r>
              <a:rPr lang="fr-FR" sz="3600" dirty="0"/>
              <a:t>Nature de l’élection (présidentielle mobilise plus que les européennes) </a:t>
            </a:r>
          </a:p>
          <a:p>
            <a:r>
              <a:rPr lang="fr-FR" sz="3600" dirty="0"/>
              <a:t>Contexte politique (offre-candidats, partis, campagne-, intensité de la compétition, polarisation, événements)  et institutionnel (mode de scrutin, extension du suffrage) </a:t>
            </a:r>
          </a:p>
        </p:txBody>
      </p:sp>
      <p:sp>
        <p:nvSpPr>
          <p:cNvPr id="4" name="Espace réservé du pied de page 3">
            <a:extLst>
              <a:ext uri="{FF2B5EF4-FFF2-40B4-BE49-F238E27FC236}">
                <a16:creationId xmlns:a16="http://schemas.microsoft.com/office/drawing/2014/main" id="{DCCD823D-40FB-4214-B1E5-FC53FAD49D4C}"/>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F9CDB16F-33F0-47F1-87C9-44D7D55FD627}"/>
              </a:ext>
            </a:extLst>
          </p:cNvPr>
          <p:cNvSpPr>
            <a:spLocks noGrp="1"/>
          </p:cNvSpPr>
          <p:nvPr>
            <p:ph type="sldNum" sz="quarter" idx="12"/>
          </p:nvPr>
        </p:nvSpPr>
        <p:spPr/>
        <p:txBody>
          <a:bodyPr/>
          <a:lstStyle/>
          <a:p>
            <a:fld id="{B214B073-7A41-4F57-9F6A-5D5171916816}" type="slidenum">
              <a:rPr lang="fr-FR" smtClean="0"/>
              <a:t>12</a:t>
            </a:fld>
            <a:endParaRPr lang="fr-FR"/>
          </a:p>
        </p:txBody>
      </p:sp>
    </p:spTree>
    <p:extLst>
      <p:ext uri="{BB962C8B-B14F-4D97-AF65-F5344CB8AC3E}">
        <p14:creationId xmlns:p14="http://schemas.microsoft.com/office/powerpoint/2010/main" val="377843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5FD31-9D1D-4DED-A47E-D3EC0F6ABA9D}"/>
              </a:ext>
            </a:extLst>
          </p:cNvPr>
          <p:cNvSpPr>
            <a:spLocks noGrp="1"/>
          </p:cNvSpPr>
          <p:nvPr>
            <p:ph type="title"/>
          </p:nvPr>
        </p:nvSpPr>
        <p:spPr>
          <a:xfrm>
            <a:off x="1097280" y="286603"/>
            <a:ext cx="10058400" cy="702303"/>
          </a:xfrm>
        </p:spPr>
        <p:txBody>
          <a:bodyPr>
            <a:normAutofit fontScale="90000"/>
          </a:bodyPr>
          <a:lstStyle/>
          <a:p>
            <a:r>
              <a:rPr lang="fr-FR" b="1" dirty="0">
                <a:solidFill>
                  <a:srgbClr val="C00000"/>
                </a:solidFill>
              </a:rPr>
              <a:t>Logique économique, choix rationnel</a:t>
            </a:r>
          </a:p>
        </p:txBody>
      </p:sp>
      <p:sp>
        <p:nvSpPr>
          <p:cNvPr id="3" name="Espace réservé du contenu 2">
            <a:extLst>
              <a:ext uri="{FF2B5EF4-FFF2-40B4-BE49-F238E27FC236}">
                <a16:creationId xmlns:a16="http://schemas.microsoft.com/office/drawing/2014/main" id="{3DB1E615-706D-4FF7-8B33-FC063F7BAA91}"/>
              </a:ext>
            </a:extLst>
          </p:cNvPr>
          <p:cNvSpPr>
            <a:spLocks noGrp="1"/>
          </p:cNvSpPr>
          <p:nvPr>
            <p:ph idx="1"/>
          </p:nvPr>
        </p:nvSpPr>
        <p:spPr>
          <a:xfrm>
            <a:off x="1097280" y="1271451"/>
            <a:ext cx="10058400" cy="4597643"/>
          </a:xfrm>
        </p:spPr>
        <p:txBody>
          <a:bodyPr>
            <a:normAutofit/>
          </a:bodyPr>
          <a:lstStyle/>
          <a:p>
            <a:r>
              <a:rPr lang="fr-FR" sz="2400" dirty="0"/>
              <a:t>Retourner la question: </a:t>
            </a:r>
          </a:p>
          <a:p>
            <a:r>
              <a:rPr lang="fr-FR" sz="2400" dirty="0"/>
              <a:t>Octave Mirbeau, La grève des électeurs, 1888:  « </a:t>
            </a:r>
            <a:r>
              <a:rPr lang="fr-FR" sz="2400" i="1" dirty="0"/>
              <a:t>Une chose m’étonne prodigieusement- j’oserai dire qu’elle me stupéfie- c’est qu’à l’heure scientifique où j’écris après les innombrables expériences, après les scandales journaliers, il puisse exister encore dans notre chère France (comme ils disent à la Commission du budget) un électeur, un seul électeur, cet animal irrationnel, inorganique, hallucinant, qui consente à se déranger de ses affaires, de ses rêves ou de ses plaisirs, pour voter en faveur de quelqu’un ou de quelque chose</a:t>
            </a:r>
            <a:r>
              <a:rPr lang="fr-FR" sz="2400" dirty="0"/>
              <a:t>…  »</a:t>
            </a:r>
          </a:p>
          <a:p>
            <a:r>
              <a:rPr lang="fr-FR" sz="2400" dirty="0"/>
              <a:t>Le « </a:t>
            </a:r>
            <a:r>
              <a:rPr lang="fr-FR" sz="2400" dirty="0">
                <a:solidFill>
                  <a:srgbClr val="FF0000"/>
                </a:solidFill>
              </a:rPr>
              <a:t>paradoxe du vote </a:t>
            </a:r>
            <a:r>
              <a:rPr lang="fr-FR" sz="2400" dirty="0"/>
              <a:t>», pourquoi voter alors que chaque voix pèse si peu ?</a:t>
            </a:r>
          </a:p>
          <a:p>
            <a:r>
              <a:rPr lang="fr-FR" sz="2400" dirty="0"/>
              <a:t>R=</a:t>
            </a:r>
            <a:r>
              <a:rPr lang="fr-FR" sz="2400" dirty="0" err="1"/>
              <a:t>pB</a:t>
            </a:r>
            <a:r>
              <a:rPr lang="fr-FR" sz="2400" dirty="0"/>
              <a:t>-C ( si bénéfice attendu dépasse coûts) Downs</a:t>
            </a:r>
          </a:p>
          <a:p>
            <a:r>
              <a:rPr lang="fr-FR" sz="2400" dirty="0"/>
              <a:t>R=</a:t>
            </a:r>
            <a:r>
              <a:rPr lang="fr-FR" sz="2400" dirty="0" err="1"/>
              <a:t>pB</a:t>
            </a:r>
            <a:r>
              <a:rPr lang="fr-FR" sz="2400" dirty="0"/>
              <a:t>-C+ D (bénéfices psychiques) </a:t>
            </a:r>
            <a:r>
              <a:rPr lang="fr-FR" sz="2400" dirty="0" err="1"/>
              <a:t>Riker</a:t>
            </a:r>
            <a:r>
              <a:rPr lang="fr-FR" sz="2400" dirty="0"/>
              <a:t> et </a:t>
            </a:r>
            <a:r>
              <a:rPr lang="fr-FR" sz="2400" dirty="0" err="1"/>
              <a:t>Ordeshook</a:t>
            </a:r>
            <a:endParaRPr lang="fr-FR" sz="2400"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C9390EE-1FA1-4133-BCD4-4C04CF3BA035}"/>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2FAC6A75-933A-4219-9EA7-F7DEFA29A18C}"/>
              </a:ext>
            </a:extLst>
          </p:cNvPr>
          <p:cNvSpPr>
            <a:spLocks noGrp="1"/>
          </p:cNvSpPr>
          <p:nvPr>
            <p:ph type="sldNum" sz="quarter" idx="12"/>
          </p:nvPr>
        </p:nvSpPr>
        <p:spPr/>
        <p:txBody>
          <a:bodyPr/>
          <a:lstStyle/>
          <a:p>
            <a:fld id="{B214B073-7A41-4F57-9F6A-5D5171916816}" type="slidenum">
              <a:rPr lang="fr-FR" smtClean="0"/>
              <a:t>13</a:t>
            </a:fld>
            <a:endParaRPr lang="fr-FR"/>
          </a:p>
        </p:txBody>
      </p:sp>
    </p:spTree>
    <p:extLst>
      <p:ext uri="{BB962C8B-B14F-4D97-AF65-F5344CB8AC3E}">
        <p14:creationId xmlns:p14="http://schemas.microsoft.com/office/powerpoint/2010/main" val="53486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6FF98-5907-4EEA-B531-66E76326689A}"/>
              </a:ext>
            </a:extLst>
          </p:cNvPr>
          <p:cNvSpPr>
            <a:spLocks noGrp="1"/>
          </p:cNvSpPr>
          <p:nvPr>
            <p:ph type="title"/>
          </p:nvPr>
        </p:nvSpPr>
        <p:spPr/>
        <p:txBody>
          <a:bodyPr/>
          <a:lstStyle/>
          <a:p>
            <a:r>
              <a:rPr lang="fr-FR" b="1" dirty="0">
                <a:solidFill>
                  <a:srgbClr val="C00000"/>
                </a:solidFill>
              </a:rPr>
              <a:t>Hiérarchie des facteurs</a:t>
            </a:r>
          </a:p>
        </p:txBody>
      </p:sp>
      <p:sp>
        <p:nvSpPr>
          <p:cNvPr id="3" name="Espace réservé du contenu 2">
            <a:extLst>
              <a:ext uri="{FF2B5EF4-FFF2-40B4-BE49-F238E27FC236}">
                <a16:creationId xmlns:a16="http://schemas.microsoft.com/office/drawing/2014/main" id="{B7B5D4B4-76C6-49B2-941F-267E371AC892}"/>
              </a:ext>
            </a:extLst>
          </p:cNvPr>
          <p:cNvSpPr>
            <a:spLocks noGrp="1"/>
          </p:cNvSpPr>
          <p:nvPr>
            <p:ph idx="1"/>
          </p:nvPr>
        </p:nvSpPr>
        <p:spPr/>
        <p:txBody>
          <a:bodyPr>
            <a:normAutofit/>
          </a:bodyPr>
          <a:lstStyle/>
          <a:p>
            <a:r>
              <a:rPr lang="fr-FR" sz="4000" dirty="0"/>
              <a:t>Diplôme, et âge (Gallego, 2010)</a:t>
            </a:r>
          </a:p>
          <a:p>
            <a:r>
              <a:rPr lang="fr-FR" sz="4000" dirty="0"/>
              <a:t>Mais montée des abstentionnistes « dans le jeu » (Jaffré et Muxel)</a:t>
            </a:r>
          </a:p>
          <a:p>
            <a:r>
              <a:rPr lang="fr-FR" sz="4000" dirty="0"/>
              <a:t>Age: dynamique générationnelle, cycle de vie, et période (</a:t>
            </a:r>
            <a:r>
              <a:rPr lang="fr-FR" sz="4000" dirty="0" err="1"/>
              <a:t>Tiberj</a:t>
            </a:r>
            <a:r>
              <a:rPr lang="fr-FR" sz="4000" dirty="0"/>
              <a:t> et Lardeux)</a:t>
            </a:r>
          </a:p>
        </p:txBody>
      </p:sp>
      <p:sp>
        <p:nvSpPr>
          <p:cNvPr id="4" name="Espace réservé du pied de page 3">
            <a:extLst>
              <a:ext uri="{FF2B5EF4-FFF2-40B4-BE49-F238E27FC236}">
                <a16:creationId xmlns:a16="http://schemas.microsoft.com/office/drawing/2014/main" id="{05238318-7E49-4DBB-B353-19B9B467110C}"/>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3EB68136-D773-4EB5-A2FB-97BDF8F80922}"/>
              </a:ext>
            </a:extLst>
          </p:cNvPr>
          <p:cNvSpPr>
            <a:spLocks noGrp="1"/>
          </p:cNvSpPr>
          <p:nvPr>
            <p:ph type="sldNum" sz="quarter" idx="12"/>
          </p:nvPr>
        </p:nvSpPr>
        <p:spPr/>
        <p:txBody>
          <a:bodyPr/>
          <a:lstStyle/>
          <a:p>
            <a:fld id="{B214B073-7A41-4F57-9F6A-5D5171916816}" type="slidenum">
              <a:rPr lang="fr-FR" smtClean="0"/>
              <a:t>14</a:t>
            </a:fld>
            <a:endParaRPr lang="fr-FR"/>
          </a:p>
        </p:txBody>
      </p:sp>
    </p:spTree>
    <p:extLst>
      <p:ext uri="{BB962C8B-B14F-4D97-AF65-F5344CB8AC3E}">
        <p14:creationId xmlns:p14="http://schemas.microsoft.com/office/powerpoint/2010/main" val="134411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1B4C5-9435-45F3-8205-98381ACEB15D}"/>
              </a:ext>
            </a:extLst>
          </p:cNvPr>
          <p:cNvSpPr>
            <a:spLocks noGrp="1"/>
          </p:cNvSpPr>
          <p:nvPr>
            <p:ph type="title"/>
          </p:nvPr>
        </p:nvSpPr>
        <p:spPr/>
        <p:txBody>
          <a:bodyPr/>
          <a:lstStyle/>
          <a:p>
            <a:r>
              <a:rPr lang="fr-FR" b="1" dirty="0">
                <a:solidFill>
                  <a:srgbClr val="C00000"/>
                </a:solidFill>
              </a:rPr>
              <a:t>1.2. Application des modèles</a:t>
            </a:r>
          </a:p>
        </p:txBody>
      </p:sp>
      <p:sp>
        <p:nvSpPr>
          <p:cNvPr id="3" name="Espace réservé du contenu 2">
            <a:extLst>
              <a:ext uri="{FF2B5EF4-FFF2-40B4-BE49-F238E27FC236}">
                <a16:creationId xmlns:a16="http://schemas.microsoft.com/office/drawing/2014/main" id="{427ED5F1-B54B-4BFF-AEB1-622A6FF70D9B}"/>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4C4BFF74-3FDE-4A41-B2FD-A95A552B026C}"/>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7D9585EB-C97B-4CE3-B3DA-5D9FE286EF33}"/>
              </a:ext>
            </a:extLst>
          </p:cNvPr>
          <p:cNvSpPr>
            <a:spLocks noGrp="1"/>
          </p:cNvSpPr>
          <p:nvPr>
            <p:ph type="sldNum" sz="quarter" idx="12"/>
          </p:nvPr>
        </p:nvSpPr>
        <p:spPr/>
        <p:txBody>
          <a:bodyPr/>
          <a:lstStyle/>
          <a:p>
            <a:fld id="{B214B073-7A41-4F57-9F6A-5D5171916816}" type="slidenum">
              <a:rPr lang="fr-FR" smtClean="0"/>
              <a:t>15</a:t>
            </a:fld>
            <a:endParaRPr lang="fr-FR"/>
          </a:p>
        </p:txBody>
      </p:sp>
    </p:spTree>
    <p:extLst>
      <p:ext uri="{BB962C8B-B14F-4D97-AF65-F5344CB8AC3E}">
        <p14:creationId xmlns:p14="http://schemas.microsoft.com/office/powerpoint/2010/main" val="278793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A6B94-AECB-4025-8A21-66E92C6766E1}"/>
              </a:ext>
            </a:extLst>
          </p:cNvPr>
          <p:cNvSpPr>
            <a:spLocks noGrp="1"/>
          </p:cNvSpPr>
          <p:nvPr>
            <p:ph type="title"/>
          </p:nvPr>
        </p:nvSpPr>
        <p:spPr>
          <a:xfrm>
            <a:off x="1097280" y="33090"/>
            <a:ext cx="10058400" cy="724556"/>
          </a:xfrm>
        </p:spPr>
        <p:txBody>
          <a:bodyPr>
            <a:normAutofit fontScale="90000"/>
          </a:bodyPr>
          <a:lstStyle/>
          <a:p>
            <a:r>
              <a:rPr lang="fr-FR" sz="1800" dirty="0"/>
              <a:t>Peugny, Camille (2017). Loin des urnes. L’exclusion politique des classes populaires. </a:t>
            </a:r>
            <a:r>
              <a:rPr lang="fr-FR" sz="1800" dirty="0" err="1"/>
              <a:t>Métropolitiques</a:t>
            </a:r>
            <a:r>
              <a:rPr lang="fr-FR" sz="1800" dirty="0"/>
              <a:t> : </a:t>
            </a:r>
            <a:r>
              <a:rPr lang="fr-FR" sz="1800" dirty="0">
                <a:hlinkClick r:id="rId2"/>
              </a:rPr>
              <a:t>https://metropolitiqu,es.eu/Loin-des-urnes-L-exclusion-politique-des-classes-populaires.html</a:t>
            </a:r>
            <a:br>
              <a:rPr lang="fr-FR" sz="1800" dirty="0"/>
            </a:br>
            <a:endParaRPr lang="fr-FR" sz="1800" dirty="0"/>
          </a:p>
        </p:txBody>
      </p:sp>
      <p:sp>
        <p:nvSpPr>
          <p:cNvPr id="3" name="Espace réservé du contenu 2">
            <a:extLst>
              <a:ext uri="{FF2B5EF4-FFF2-40B4-BE49-F238E27FC236}">
                <a16:creationId xmlns:a16="http://schemas.microsoft.com/office/drawing/2014/main" id="{59AAFB06-762E-4F2C-A502-35F42C792C4F}"/>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3CDD7D5D-6F82-4475-9D8F-F6CC43AA4EB3}"/>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45316818-DBAF-4A76-A935-0B14C4DF9826}"/>
              </a:ext>
            </a:extLst>
          </p:cNvPr>
          <p:cNvSpPr>
            <a:spLocks noGrp="1"/>
          </p:cNvSpPr>
          <p:nvPr>
            <p:ph type="sldNum" sz="quarter" idx="12"/>
          </p:nvPr>
        </p:nvSpPr>
        <p:spPr/>
        <p:txBody>
          <a:bodyPr/>
          <a:lstStyle/>
          <a:p>
            <a:fld id="{B214B073-7A41-4F57-9F6A-5D5171916816}" type="slidenum">
              <a:rPr lang="fr-FR" smtClean="0"/>
              <a:t>16</a:t>
            </a:fld>
            <a:endParaRPr lang="fr-FR"/>
          </a:p>
        </p:txBody>
      </p:sp>
      <p:pic>
        <p:nvPicPr>
          <p:cNvPr id="7" name="Image 6">
            <a:extLst>
              <a:ext uri="{FF2B5EF4-FFF2-40B4-BE49-F238E27FC236}">
                <a16:creationId xmlns:a16="http://schemas.microsoft.com/office/drawing/2014/main" id="{1497AD53-F18E-4EEE-8465-D125BAADF8DC}"/>
              </a:ext>
            </a:extLst>
          </p:cNvPr>
          <p:cNvPicPr>
            <a:picLocks noChangeAspect="1"/>
          </p:cNvPicPr>
          <p:nvPr/>
        </p:nvPicPr>
        <p:blipFill>
          <a:blip r:embed="rId3"/>
          <a:stretch>
            <a:fillRect/>
          </a:stretch>
        </p:blipFill>
        <p:spPr>
          <a:xfrm>
            <a:off x="1036319" y="644433"/>
            <a:ext cx="10176163" cy="5068389"/>
          </a:xfrm>
          <a:prstGeom prst="rect">
            <a:avLst/>
          </a:prstGeom>
        </p:spPr>
      </p:pic>
    </p:spTree>
    <p:extLst>
      <p:ext uri="{BB962C8B-B14F-4D97-AF65-F5344CB8AC3E}">
        <p14:creationId xmlns:p14="http://schemas.microsoft.com/office/powerpoint/2010/main" val="114433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0"/>
            <a:ext cx="10058400" cy="862150"/>
          </a:xfrm>
        </p:spPr>
        <p:txBody>
          <a:bodyPr>
            <a:normAutofit fontScale="90000"/>
          </a:bodyPr>
          <a:lstStyle/>
          <a:p>
            <a:r>
              <a:rPr lang="fr-FR" sz="5400" b="1" dirty="0">
                <a:solidFill>
                  <a:srgbClr val="C00000"/>
                </a:solidFill>
              </a:rPr>
              <a:t>Impact de la précarité sociale (FES2017)</a:t>
            </a:r>
          </a:p>
        </p:txBody>
      </p:sp>
      <p:sp>
        <p:nvSpPr>
          <p:cNvPr id="3" name="Espace réservé du contenu 2"/>
          <p:cNvSpPr>
            <a:spLocks noGrp="1"/>
          </p:cNvSpPr>
          <p:nvPr>
            <p:ph idx="1"/>
          </p:nvPr>
        </p:nvSpPr>
        <p:spPr>
          <a:xfrm>
            <a:off x="1097280" y="1097281"/>
            <a:ext cx="10058400" cy="5126238"/>
          </a:xfrm>
        </p:spPr>
        <p:txBody>
          <a:bodyPr>
            <a:noAutofit/>
          </a:bodyPr>
          <a:lstStyle/>
          <a:p>
            <a:r>
              <a:rPr lang="fr-FR" sz="2800" dirty="0">
                <a:solidFill>
                  <a:srgbClr val="C00000"/>
                </a:solidFill>
              </a:rPr>
              <a:t>Insécurité sociale </a:t>
            </a:r>
            <a:r>
              <a:rPr lang="fr-FR" sz="2800" dirty="0"/>
              <a:t>au sens de Robert Castel : </a:t>
            </a:r>
          </a:p>
          <a:p>
            <a:r>
              <a:rPr lang="fr-FR" altLang="ja-JP" sz="2800" i="1" dirty="0">
                <a:solidFill>
                  <a:schemeClr val="accent1"/>
                </a:solidFill>
              </a:rPr>
              <a:t>« le fait d’être à la merci du moindre aléa de l’existence, par exemple une maladie, un accident, une interruption de travail qui rompent le cours de la vie ordinaire et risquent de vous faire basculer dans l’assistance, voire dans la déchéance sociale (…) C’était le fait de vivre ‘ au jour la journée’ comme on disait autrefois, de ne pas avoir de réserves pour maîtriser l’avenir, d’être à la merci du moindre événement fâcheux »</a:t>
            </a:r>
            <a:r>
              <a:rPr lang="fr-FR" altLang="ja-JP" sz="2800" dirty="0"/>
              <a:t>  </a:t>
            </a:r>
          </a:p>
          <a:p>
            <a:r>
              <a:rPr lang="fr-FR" sz="2800" dirty="0"/>
              <a:t>Retour depuis la fin des 30 Glorieuses, fin société salariale, </a:t>
            </a:r>
            <a:r>
              <a:rPr lang="fr-FR" sz="2800" dirty="0" err="1"/>
              <a:t>désaffi-liation</a:t>
            </a:r>
            <a:r>
              <a:rPr lang="fr-FR" sz="2800" dirty="0"/>
              <a:t>=chômage de masse,  formes de travail atypiques (outsiders: temporaires/mal payés/mal protégés), nouveaux pauvres, et renforcée avec crise de 2008</a:t>
            </a:r>
          </a:p>
        </p:txBody>
      </p:sp>
    </p:spTree>
    <p:extLst>
      <p:ext uri="{BB962C8B-B14F-4D97-AF65-F5344CB8AC3E}">
        <p14:creationId xmlns:p14="http://schemas.microsoft.com/office/powerpoint/2010/main" val="364353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Nonna MayerSciencesPo/CEE/CNRS</a:t>
            </a:r>
          </a:p>
        </p:txBody>
      </p:sp>
      <p:sp>
        <p:nvSpPr>
          <p:cNvPr id="185346" name="Rectangle 2"/>
          <p:cNvSpPr>
            <a:spLocks noGrp="1" noChangeArrowheads="1"/>
          </p:cNvSpPr>
          <p:nvPr>
            <p:ph type="title"/>
          </p:nvPr>
        </p:nvSpPr>
        <p:spPr>
          <a:xfrm>
            <a:off x="1097280" y="286604"/>
            <a:ext cx="10058400" cy="802363"/>
          </a:xfrm>
        </p:spPr>
        <p:txBody>
          <a:bodyPr/>
          <a:lstStyle/>
          <a:p>
            <a:pPr eaLnBrk="1" hangingPunct="1">
              <a:defRPr/>
            </a:pPr>
            <a:r>
              <a:rPr lang="fr-FR" dirty="0">
                <a:solidFill>
                  <a:srgbClr val="C00000"/>
                </a:solidFill>
                <a:cs typeface="+mj-cs"/>
              </a:rPr>
              <a:t>Indicateur: score EPICES (0-100)</a:t>
            </a:r>
          </a:p>
        </p:txBody>
      </p:sp>
      <p:sp>
        <p:nvSpPr>
          <p:cNvPr id="185347" name="Rectangle 3"/>
          <p:cNvSpPr>
            <a:spLocks noGrp="1" noChangeArrowheads="1"/>
          </p:cNvSpPr>
          <p:nvPr>
            <p:ph type="body" idx="1"/>
          </p:nvPr>
        </p:nvSpPr>
        <p:spPr>
          <a:xfrm>
            <a:off x="2495551" y="1088967"/>
            <a:ext cx="7661275" cy="5302502"/>
          </a:xfrm>
        </p:spPr>
        <p:txBody>
          <a:bodyPr>
            <a:normAutofit/>
          </a:bodyPr>
          <a:lstStyle/>
          <a:p>
            <a:pPr eaLnBrk="1" hangingPunct="1">
              <a:lnSpc>
                <a:spcPct val="80000"/>
              </a:lnSpc>
            </a:pPr>
            <a:r>
              <a:rPr lang="fr-FR" altLang="fr-FR" sz="1700" b="1" dirty="0"/>
              <a:t>Rencontrez-vous parfois un travailleur social ? </a:t>
            </a:r>
          </a:p>
          <a:p>
            <a:pPr eaLnBrk="1" hangingPunct="1">
              <a:lnSpc>
                <a:spcPct val="80000"/>
              </a:lnSpc>
            </a:pPr>
            <a:r>
              <a:rPr lang="fr-FR" altLang="fr-FR" sz="1700" b="1" dirty="0"/>
              <a:t>Bénéficiez-vous d'une assurance maladie complémentaire</a:t>
            </a:r>
          </a:p>
          <a:p>
            <a:pPr eaLnBrk="1" hangingPunct="1">
              <a:lnSpc>
                <a:spcPct val="80000"/>
              </a:lnSpc>
            </a:pPr>
            <a:r>
              <a:rPr lang="fr-FR" altLang="fr-FR" sz="1700" b="1" dirty="0"/>
              <a:t>Vivez-vous en couple ? </a:t>
            </a:r>
          </a:p>
          <a:p>
            <a:pPr eaLnBrk="1" hangingPunct="1">
              <a:lnSpc>
                <a:spcPct val="80000"/>
              </a:lnSpc>
            </a:pPr>
            <a:r>
              <a:rPr lang="fr-FR" altLang="fr-FR" sz="1700" b="1" dirty="0"/>
              <a:t>Etes-vous propriétaire de votre logement ? </a:t>
            </a:r>
          </a:p>
          <a:p>
            <a:pPr eaLnBrk="1" hangingPunct="1">
              <a:lnSpc>
                <a:spcPct val="80000"/>
              </a:lnSpc>
            </a:pPr>
            <a:r>
              <a:rPr lang="fr-FR" altLang="fr-FR" sz="1700" b="1" dirty="0"/>
              <a:t>Y </a:t>
            </a:r>
            <a:r>
              <a:rPr lang="fr-FR" altLang="fr-FR" sz="1700" b="1" dirty="0" err="1"/>
              <a:t>a-t-il</a:t>
            </a:r>
            <a:r>
              <a:rPr lang="fr-FR" altLang="fr-FR" sz="1700" b="1" dirty="0"/>
              <a:t> des périodes dans le mois où vous rencontrez de réelles difficultés financières à faire face à vos besoins (alimentation, loyer, EDF...)? </a:t>
            </a:r>
          </a:p>
          <a:p>
            <a:pPr eaLnBrk="1" hangingPunct="1">
              <a:lnSpc>
                <a:spcPct val="80000"/>
              </a:lnSpc>
            </a:pPr>
            <a:r>
              <a:rPr lang="fr-FR" altLang="fr-FR" sz="1700" b="1" dirty="0"/>
              <a:t>Vous est-il arrivé de faire du sport au cours des 12 derniers mois</a:t>
            </a:r>
          </a:p>
          <a:p>
            <a:pPr eaLnBrk="1" hangingPunct="1">
              <a:lnSpc>
                <a:spcPct val="80000"/>
              </a:lnSpc>
            </a:pPr>
            <a:r>
              <a:rPr lang="fr-FR" altLang="fr-FR" sz="1700" b="1" dirty="0"/>
              <a:t>Etes-vous allé au spectacle au cours des 12 derniers mois ? </a:t>
            </a:r>
          </a:p>
          <a:p>
            <a:pPr eaLnBrk="1" hangingPunct="1">
              <a:lnSpc>
                <a:spcPct val="80000"/>
              </a:lnSpc>
            </a:pPr>
            <a:r>
              <a:rPr lang="fr-FR" altLang="fr-FR" sz="1700" b="1" dirty="0"/>
              <a:t>Etes-vous parti en vacances au cours des 12 derniers mois ? </a:t>
            </a:r>
          </a:p>
          <a:p>
            <a:pPr eaLnBrk="1" hangingPunct="1">
              <a:lnSpc>
                <a:spcPct val="80000"/>
              </a:lnSpc>
            </a:pPr>
            <a:r>
              <a:rPr lang="fr-FR" altLang="fr-FR" sz="1700" b="1" dirty="0"/>
              <a:t>Au cours des 6 derniers mois, avez-vous eu des contacts avec des membres de votre famille autres que vos parents ou vos enfants </a:t>
            </a:r>
          </a:p>
          <a:p>
            <a:pPr eaLnBrk="1" hangingPunct="1">
              <a:lnSpc>
                <a:spcPct val="80000"/>
              </a:lnSpc>
            </a:pPr>
            <a:r>
              <a:rPr lang="fr-FR" altLang="fr-FR" sz="1700" b="1" dirty="0"/>
              <a:t>En cas de difficultés, y </a:t>
            </a:r>
            <a:r>
              <a:rPr lang="fr-FR" altLang="fr-FR" sz="1700" b="1" dirty="0" err="1"/>
              <a:t>a-t-il</a:t>
            </a:r>
            <a:r>
              <a:rPr lang="fr-FR" altLang="fr-FR" sz="1700" b="1" dirty="0"/>
              <a:t> dans votre entourage des personnes sur qui vous puissiez compter pour vous héberger quelques jours en cas de besoin  </a:t>
            </a:r>
          </a:p>
          <a:p>
            <a:pPr eaLnBrk="1" hangingPunct="1">
              <a:lnSpc>
                <a:spcPct val="80000"/>
              </a:lnSpc>
            </a:pPr>
            <a:r>
              <a:rPr lang="fr-FR" altLang="fr-FR" sz="1700" b="1" dirty="0"/>
              <a:t>En cas de difficultés, y </a:t>
            </a:r>
            <a:r>
              <a:rPr lang="fr-FR" altLang="fr-FR" sz="1700" b="1" dirty="0" err="1"/>
              <a:t>a-t-il</a:t>
            </a:r>
            <a:r>
              <a:rPr lang="fr-FR" altLang="fr-FR" sz="1700" b="1" dirty="0"/>
              <a:t> dans votre entourage des personnes sur qui vous puissiez compter pour vous apporter une aide matérielle ? </a:t>
            </a:r>
          </a:p>
          <a:p>
            <a:pPr eaLnBrk="1" hangingPunct="1">
              <a:lnSpc>
                <a:spcPct val="80000"/>
              </a:lnSpc>
            </a:pPr>
            <a:endParaRPr lang="fr-FR" altLang="fr-FR" sz="1800" dirty="0"/>
          </a:p>
        </p:txBody>
      </p:sp>
    </p:spTree>
    <p:extLst>
      <p:ext uri="{BB962C8B-B14F-4D97-AF65-F5344CB8AC3E}">
        <p14:creationId xmlns:p14="http://schemas.microsoft.com/office/powerpoint/2010/main" val="14157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35131"/>
            <a:ext cx="10058400" cy="679269"/>
          </a:xfrm>
        </p:spPr>
        <p:txBody>
          <a:bodyPr>
            <a:normAutofit fontScale="90000"/>
          </a:bodyPr>
          <a:lstStyle/>
          <a:p>
            <a:r>
              <a:rPr lang="fr-FR" dirty="0">
                <a:solidFill>
                  <a:srgbClr val="C00000"/>
                </a:solidFill>
              </a:rPr>
              <a:t>Abstention à chaque tour</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65033425"/>
              </p:ext>
            </p:extLst>
          </p:nvPr>
        </p:nvGraphicFramePr>
        <p:xfrm>
          <a:off x="1096963" y="1018903"/>
          <a:ext cx="10058400" cy="5232610"/>
        </p:xfrm>
        <a:graphic>
          <a:graphicData uri="http://schemas.openxmlformats.org/drawingml/2006/table">
            <a:tbl>
              <a:tblPr firstRow="1" firstCol="1" bandRow="1">
                <a:tableStyleId>{5C22544A-7EE6-4342-B048-85BDC9FD1C3A}</a:tableStyleId>
              </a:tblPr>
              <a:tblGrid>
                <a:gridCol w="5212262">
                  <a:extLst>
                    <a:ext uri="{9D8B030D-6E8A-4147-A177-3AD203B41FA5}">
                      <a16:colId xmlns:a16="http://schemas.microsoft.com/office/drawing/2014/main" val="2981096134"/>
                    </a:ext>
                  </a:extLst>
                </a:gridCol>
                <a:gridCol w="698053">
                  <a:extLst>
                    <a:ext uri="{9D8B030D-6E8A-4147-A177-3AD203B41FA5}">
                      <a16:colId xmlns:a16="http://schemas.microsoft.com/office/drawing/2014/main" val="4228104349"/>
                    </a:ext>
                  </a:extLst>
                </a:gridCol>
                <a:gridCol w="869046">
                  <a:extLst>
                    <a:ext uri="{9D8B030D-6E8A-4147-A177-3AD203B41FA5}">
                      <a16:colId xmlns:a16="http://schemas.microsoft.com/office/drawing/2014/main" val="1977481230"/>
                    </a:ext>
                  </a:extLst>
                </a:gridCol>
                <a:gridCol w="706100">
                  <a:extLst>
                    <a:ext uri="{9D8B030D-6E8A-4147-A177-3AD203B41FA5}">
                      <a16:colId xmlns:a16="http://schemas.microsoft.com/office/drawing/2014/main" val="2955721623"/>
                    </a:ext>
                  </a:extLst>
                </a:gridCol>
                <a:gridCol w="698053">
                  <a:extLst>
                    <a:ext uri="{9D8B030D-6E8A-4147-A177-3AD203B41FA5}">
                      <a16:colId xmlns:a16="http://schemas.microsoft.com/office/drawing/2014/main" val="1822559020"/>
                    </a:ext>
                  </a:extLst>
                </a:gridCol>
                <a:gridCol w="869046">
                  <a:extLst>
                    <a:ext uri="{9D8B030D-6E8A-4147-A177-3AD203B41FA5}">
                      <a16:colId xmlns:a16="http://schemas.microsoft.com/office/drawing/2014/main" val="1248904352"/>
                    </a:ext>
                  </a:extLst>
                </a:gridCol>
                <a:gridCol w="1005840">
                  <a:extLst>
                    <a:ext uri="{9D8B030D-6E8A-4147-A177-3AD203B41FA5}">
                      <a16:colId xmlns:a16="http://schemas.microsoft.com/office/drawing/2014/main" val="4021818464"/>
                    </a:ext>
                  </a:extLst>
                </a:gridCol>
              </a:tblGrid>
              <a:tr h="523261">
                <a:tc>
                  <a:txBody>
                    <a:bodyPr/>
                    <a:lstStyle/>
                    <a:p>
                      <a:pPr>
                        <a:spcAft>
                          <a:spcPts val="0"/>
                        </a:spcAft>
                      </a:pPr>
                      <a:r>
                        <a:rPr lang="en-GB" sz="2400" u="none" strike="noStrike" dirty="0">
                          <a:effectLst/>
                        </a:rPr>
                        <a:t>2017 </a:t>
                      </a:r>
                      <a:r>
                        <a:rPr lang="fr-FR" sz="2400" u="none" strike="noStrike" dirty="0" err="1">
                          <a:effectLst/>
                        </a:rPr>
                        <a:t>Presidentielle</a:t>
                      </a:r>
                      <a:r>
                        <a:rPr lang="fr-FR" sz="2400" u="none" strike="noStrike" dirty="0">
                          <a:effectLst/>
                        </a:rPr>
                        <a:t> 1</a:t>
                      </a:r>
                      <a:r>
                        <a:rPr lang="fr-FR" sz="2400" u="none" strike="noStrike" baseline="30000" dirty="0">
                          <a:effectLst/>
                        </a:rPr>
                        <a:t>er tour</a:t>
                      </a:r>
                      <a:r>
                        <a:rPr lang="fr-FR" sz="2400" u="none" strike="noStrike" dirty="0">
                          <a:effectLst/>
                        </a:rPr>
                        <a:t> </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effectLst/>
                        </a:rPr>
                        <a:t>Q1</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effectLst/>
                        </a:rPr>
                        <a:t>Q2</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effectLst/>
                        </a:rPr>
                        <a:t>Q3</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effectLst/>
                        </a:rPr>
                        <a:t>Q4</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effectLst/>
                        </a:rPr>
                        <a:t>Q5</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Total</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800880818"/>
                  </a:ext>
                </a:extLst>
              </a:tr>
              <a:tr h="523261">
                <a:tc>
                  <a:txBody>
                    <a:bodyPr/>
                    <a:lstStyle/>
                    <a:p>
                      <a:pPr>
                        <a:spcAft>
                          <a:spcPts val="0"/>
                        </a:spcAft>
                      </a:pPr>
                      <a:r>
                        <a:rPr lang="fr-FR" sz="2400" u="none" strike="noStrike" dirty="0">
                          <a:effectLst/>
                        </a:rPr>
                        <a:t>Abstention  déclarée</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10</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14</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19</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29</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15</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76499056"/>
                  </a:ext>
                </a:extLst>
              </a:tr>
              <a:tr h="523261">
                <a:tc>
                  <a:txBody>
                    <a:bodyPr/>
                    <a:lstStyle/>
                    <a:p>
                      <a:pPr>
                        <a:spcAft>
                          <a:spcPts val="0"/>
                        </a:spcAft>
                      </a:pPr>
                      <a:r>
                        <a:rPr lang="fr-FR" sz="2400" u="none" strike="noStrike" dirty="0">
                          <a:effectLst/>
                        </a:rPr>
                        <a:t>Sans réponse</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8</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12,5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19</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22</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35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19</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79324897"/>
                  </a:ext>
                </a:extLst>
              </a:tr>
              <a:tr h="523261">
                <a:tc>
                  <a:txBody>
                    <a:bodyPr/>
                    <a:lstStyle/>
                    <a:p>
                      <a:pPr>
                        <a:spcAft>
                          <a:spcPts val="0"/>
                        </a:spcAft>
                      </a:pPr>
                      <a:r>
                        <a:rPr lang="fr-FR" sz="2400" u="none" strike="noStrike" dirty="0">
                          <a:effectLst/>
                        </a:rPr>
                        <a:t>Blanc ou</a:t>
                      </a:r>
                      <a:r>
                        <a:rPr lang="fr-FR" sz="2400" u="none" strike="noStrike" baseline="0" dirty="0">
                          <a:effectLst/>
                        </a:rPr>
                        <a:t> nul</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3</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3,5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4</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3</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4</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99912765"/>
                  </a:ext>
                </a:extLst>
              </a:tr>
              <a:tr h="523261">
                <a:tc>
                  <a:txBody>
                    <a:bodyPr/>
                    <a:lstStyle/>
                    <a:p>
                      <a:pPr>
                        <a:spcAft>
                          <a:spcPts val="0"/>
                        </a:spcAft>
                      </a:pPr>
                      <a:r>
                        <a:rPr lang="fr-FR" sz="2400" u="none" strike="noStrike" dirty="0">
                          <a:effectLst/>
                        </a:rPr>
                        <a:t>Total Non Exprimes</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13</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16</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22</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26</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b="1" u="none" strike="noStrike" dirty="0">
                          <a:solidFill>
                            <a:srgbClr val="C00000"/>
                          </a:solidFill>
                          <a:effectLst/>
                        </a:rPr>
                        <a:t>38</a:t>
                      </a:r>
                      <a:endParaRPr lang="fr-FR" sz="2400" b="1"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solidFill>
                            <a:schemeClr val="tx1"/>
                          </a:solidFill>
                          <a:effectLst/>
                        </a:rPr>
                        <a:t>23</a:t>
                      </a:r>
                      <a:endParaRPr lang="fr-FR" sz="2400" i="1" strike="sngStrike" dirty="0">
                        <a:solidFill>
                          <a:schemeClr val="tx1"/>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51653860"/>
                  </a:ext>
                </a:extLst>
              </a:tr>
              <a:tr h="523261">
                <a:tc>
                  <a:txBody>
                    <a:bodyPr/>
                    <a:lstStyle/>
                    <a:p>
                      <a:pPr>
                        <a:spcAft>
                          <a:spcPts val="0"/>
                        </a:spcAft>
                      </a:pPr>
                      <a:r>
                        <a:rPr lang="fr-FR" sz="2400" u="none" strike="noStrike" dirty="0">
                          <a:effectLst/>
                        </a:rPr>
                        <a:t>2017 </a:t>
                      </a:r>
                      <a:r>
                        <a:rPr lang="fr-FR" sz="2400" u="none" strike="noStrike" dirty="0" err="1">
                          <a:effectLst/>
                        </a:rPr>
                        <a:t>Presidentielle</a:t>
                      </a:r>
                      <a:r>
                        <a:rPr lang="fr-FR" sz="2400" u="none" strike="noStrike" dirty="0">
                          <a:effectLst/>
                        </a:rPr>
                        <a:t> 2eme tour</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 </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 </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 </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 </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 </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 </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528064722"/>
                  </a:ext>
                </a:extLst>
              </a:tr>
              <a:tr h="523261">
                <a:tc>
                  <a:txBody>
                    <a:bodyPr/>
                    <a:lstStyle/>
                    <a:p>
                      <a:pPr>
                        <a:spcAft>
                          <a:spcPts val="0"/>
                        </a:spcAft>
                      </a:pPr>
                      <a:r>
                        <a:rPr lang="fr-FR" sz="2400" u="none" strike="noStrike" dirty="0">
                          <a:effectLst/>
                        </a:rPr>
                        <a:t>Abstention  déclarée</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10</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14</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17</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22</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36</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20</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27268405"/>
                  </a:ext>
                </a:extLst>
              </a:tr>
              <a:tr h="523261">
                <a:tc>
                  <a:txBody>
                    <a:bodyPr/>
                    <a:lstStyle/>
                    <a:p>
                      <a:pPr>
                        <a:spcAft>
                          <a:spcPts val="0"/>
                        </a:spcAft>
                      </a:pPr>
                      <a:r>
                        <a:rPr lang="fr-FR" sz="2400" u="none" strike="noStrike" dirty="0">
                          <a:effectLst/>
                        </a:rPr>
                        <a:t>Sans réponse</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14</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17</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21</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25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effectLst/>
                        </a:rPr>
                        <a:t>39.5</a:t>
                      </a:r>
                      <a:endParaRPr lang="fr-FR" sz="2400" strike="sngStrike">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23</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671245"/>
                  </a:ext>
                </a:extLst>
              </a:tr>
              <a:tr h="523261">
                <a:tc>
                  <a:txBody>
                    <a:bodyPr/>
                    <a:lstStyle/>
                    <a:p>
                      <a:pPr>
                        <a:spcAft>
                          <a:spcPts val="0"/>
                        </a:spcAft>
                      </a:pPr>
                      <a:r>
                        <a:rPr lang="fr-FR" sz="2400" u="none" strike="noStrike" dirty="0">
                          <a:effectLst/>
                        </a:rPr>
                        <a:t>Blanc ou</a:t>
                      </a:r>
                      <a:r>
                        <a:rPr lang="fr-FR" sz="2400" u="none" strike="noStrike" baseline="0" dirty="0">
                          <a:effectLst/>
                        </a:rPr>
                        <a:t> nul</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chemeClr val="tx1"/>
                          </a:solidFill>
                          <a:effectLst/>
                        </a:rPr>
                        <a:t>12</a:t>
                      </a:r>
                      <a:endParaRPr lang="fr-FR" sz="2400" strike="sngStrike" dirty="0">
                        <a:solidFill>
                          <a:schemeClr val="tx1"/>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a:solidFill>
                            <a:schemeClr val="tx1"/>
                          </a:solidFill>
                          <a:effectLst/>
                        </a:rPr>
                        <a:t>16</a:t>
                      </a:r>
                      <a:endParaRPr lang="fr-FR" sz="2400" strike="sngStrike">
                        <a:solidFill>
                          <a:schemeClr val="tx1"/>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chemeClr val="tx1"/>
                          </a:solidFill>
                          <a:effectLst/>
                        </a:rPr>
                        <a:t>12</a:t>
                      </a:r>
                      <a:endParaRPr lang="fr-FR" sz="2400" strike="sngStrike" dirty="0">
                        <a:solidFill>
                          <a:schemeClr val="tx1"/>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chemeClr val="tx1"/>
                          </a:solidFill>
                          <a:effectLst/>
                        </a:rPr>
                        <a:t>17</a:t>
                      </a:r>
                      <a:endParaRPr lang="fr-FR" sz="2400" strike="sngStrike" dirty="0">
                        <a:solidFill>
                          <a:schemeClr val="tx1"/>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chemeClr val="tx1"/>
                          </a:solidFill>
                          <a:effectLst/>
                        </a:rPr>
                        <a:t>12</a:t>
                      </a:r>
                      <a:endParaRPr lang="fr-FR" sz="2400" strike="sngStrike" dirty="0">
                        <a:solidFill>
                          <a:schemeClr val="tx1"/>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14</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814435201"/>
                  </a:ext>
                </a:extLst>
              </a:tr>
              <a:tr h="523261">
                <a:tc>
                  <a:txBody>
                    <a:bodyPr/>
                    <a:lstStyle/>
                    <a:p>
                      <a:pPr>
                        <a:spcAft>
                          <a:spcPts val="0"/>
                        </a:spcAft>
                      </a:pPr>
                      <a:r>
                        <a:rPr lang="fr-FR" sz="2400" u="none" strike="noStrike" dirty="0">
                          <a:effectLst/>
                        </a:rPr>
                        <a:t>Total Non Exprimes</a:t>
                      </a:r>
                      <a:endParaRPr lang="fr-FR" sz="2400"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26</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32</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33</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u="none" strike="noStrike" dirty="0">
                          <a:solidFill>
                            <a:srgbClr val="C00000"/>
                          </a:solidFill>
                          <a:effectLst/>
                        </a:rPr>
                        <a:t>42</a:t>
                      </a:r>
                      <a:endParaRPr lang="fr-FR" sz="2400"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b="1" u="none" strike="noStrike" dirty="0">
                          <a:solidFill>
                            <a:srgbClr val="C00000"/>
                          </a:solidFill>
                          <a:effectLst/>
                        </a:rPr>
                        <a:t>52</a:t>
                      </a:r>
                      <a:endParaRPr lang="fr-FR" sz="2400" b="1" strike="sngStrike" dirty="0">
                        <a:solidFill>
                          <a:srgbClr val="C00000"/>
                        </a:solidFill>
                        <a:effectLst/>
                        <a:latin typeface="(Utiliser une police de caractè"/>
                        <a:ea typeface="MS Mincho"/>
                        <a:cs typeface="Times New Roman" panose="02020603050405020304" pitchFamily="18" charset="0"/>
                      </a:endParaRPr>
                    </a:p>
                  </a:txBody>
                  <a:tcPr marL="68580" marR="68580" marT="0" marB="0"/>
                </a:tc>
                <a:tc>
                  <a:txBody>
                    <a:bodyPr/>
                    <a:lstStyle/>
                    <a:p>
                      <a:pPr>
                        <a:spcAft>
                          <a:spcPts val="0"/>
                        </a:spcAft>
                      </a:pPr>
                      <a:r>
                        <a:rPr lang="fr-FR" sz="2400" i="1" u="none" strike="noStrike" dirty="0">
                          <a:effectLst/>
                        </a:rPr>
                        <a:t>37</a:t>
                      </a:r>
                      <a:endParaRPr lang="fr-FR" sz="2400" i="1" strike="sngStrike" dirty="0">
                        <a:solidFill>
                          <a:srgbClr val="000000"/>
                        </a:solidFill>
                        <a:effectLst/>
                        <a:latin typeface="(Utiliser une police de caractè"/>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373534494"/>
                  </a:ext>
                </a:extLst>
              </a:tr>
            </a:tbl>
          </a:graphicData>
        </a:graphic>
      </p:graphicFrame>
    </p:spTree>
    <p:extLst>
      <p:ext uri="{BB962C8B-B14F-4D97-AF65-F5344CB8AC3E}">
        <p14:creationId xmlns:p14="http://schemas.microsoft.com/office/powerpoint/2010/main" val="9671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FBA80F-E35B-42E7-BD0B-CE2D0DC257A1}"/>
              </a:ext>
            </a:extLst>
          </p:cNvPr>
          <p:cNvSpPr>
            <a:spLocks noGrp="1"/>
          </p:cNvSpPr>
          <p:nvPr>
            <p:ph type="title"/>
          </p:nvPr>
        </p:nvSpPr>
        <p:spPr>
          <a:xfrm>
            <a:off x="6728459" y="634946"/>
            <a:ext cx="4821283" cy="1450757"/>
          </a:xfrm>
        </p:spPr>
        <p:txBody>
          <a:bodyPr>
            <a:normAutofit/>
          </a:bodyPr>
          <a:lstStyle/>
          <a:p>
            <a:r>
              <a:rPr lang="fr-FR" sz="4400" dirty="0">
                <a:latin typeface="+mn-lt"/>
              </a:rPr>
              <a:t>Affiches sur les murs de Paris Mai 68</a:t>
            </a:r>
          </a:p>
        </p:txBody>
      </p:sp>
      <p:sp>
        <p:nvSpPr>
          <p:cNvPr id="137" name="Rectangle 136">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167599-E10B-47CB-94B5-2ACD31AA4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9" r="27886" b="2"/>
          <a:stretch/>
        </p:blipFill>
        <p:spPr bwMode="auto">
          <a:xfrm>
            <a:off x="799279" y="473902"/>
            <a:ext cx="2102815" cy="31039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0BCEF0AD-6060-4D66-80F6-D63FE30503D6}"/>
              </a:ext>
            </a:extLst>
          </p:cNvPr>
          <p:cNvPicPr>
            <a:picLocks noChangeAspect="1"/>
          </p:cNvPicPr>
          <p:nvPr/>
        </p:nvPicPr>
        <p:blipFill>
          <a:blip r:embed="rId3"/>
          <a:stretch>
            <a:fillRect/>
          </a:stretch>
        </p:blipFill>
        <p:spPr>
          <a:xfrm>
            <a:off x="3810649" y="2601842"/>
            <a:ext cx="2003287" cy="3231109"/>
          </a:xfrm>
          <a:prstGeom prst="rect">
            <a:avLst/>
          </a:prstGeom>
        </p:spPr>
      </p:pic>
      <p:sp>
        <p:nvSpPr>
          <p:cNvPr id="3" name="Espace réservé du contenu 2">
            <a:extLst>
              <a:ext uri="{FF2B5EF4-FFF2-40B4-BE49-F238E27FC236}">
                <a16:creationId xmlns:a16="http://schemas.microsoft.com/office/drawing/2014/main" id="{4695F5E0-9A26-4A5C-9505-91670CED8E07}"/>
              </a:ext>
            </a:extLst>
          </p:cNvPr>
          <p:cNvSpPr>
            <a:spLocks noGrp="1"/>
          </p:cNvSpPr>
          <p:nvPr>
            <p:ph idx="1"/>
          </p:nvPr>
        </p:nvSpPr>
        <p:spPr>
          <a:xfrm>
            <a:off x="6728459" y="2198914"/>
            <a:ext cx="4821283" cy="3670180"/>
          </a:xfrm>
        </p:spPr>
        <p:txBody>
          <a:bodyPr>
            <a:normAutofit/>
          </a:bodyPr>
          <a:lstStyle/>
          <a:p>
            <a:endParaRPr lang="fr-FR"/>
          </a:p>
          <a:p>
            <a:endParaRPr lang="fr-FR" dirty="0"/>
          </a:p>
        </p:txBody>
      </p:sp>
      <p:sp>
        <p:nvSpPr>
          <p:cNvPr id="147" name="Rectangle 146">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Rectangle 148">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ce réservé du pied de page 3">
            <a:extLst>
              <a:ext uri="{FF2B5EF4-FFF2-40B4-BE49-F238E27FC236}">
                <a16:creationId xmlns:a16="http://schemas.microsoft.com/office/drawing/2014/main" id="{46292C79-4687-4505-82B9-A5B524962E55}"/>
              </a:ext>
            </a:extLst>
          </p:cNvPr>
          <p:cNvSpPr>
            <a:spLocks noGrp="1"/>
          </p:cNvSpPr>
          <p:nvPr>
            <p:ph type="ftr" sz="quarter" idx="11"/>
          </p:nvPr>
        </p:nvSpPr>
        <p:spPr>
          <a:xfrm>
            <a:off x="3686185" y="6459785"/>
            <a:ext cx="4822804" cy="365125"/>
          </a:xfrm>
        </p:spPr>
        <p:txBody>
          <a:bodyPr>
            <a:normAutofit/>
          </a:bodyPr>
          <a:lstStyle/>
          <a:p>
            <a:pPr>
              <a:spcAft>
                <a:spcPts val="600"/>
              </a:spcAft>
            </a:pPr>
            <a:r>
              <a:rPr lang="fr-FR"/>
              <a:t>Nonna Mayer CEE Sciences Po CNRS</a:t>
            </a:r>
          </a:p>
        </p:txBody>
      </p:sp>
      <p:sp>
        <p:nvSpPr>
          <p:cNvPr id="5" name="Espace réservé du numéro de diapositive 4">
            <a:extLst>
              <a:ext uri="{FF2B5EF4-FFF2-40B4-BE49-F238E27FC236}">
                <a16:creationId xmlns:a16="http://schemas.microsoft.com/office/drawing/2014/main" id="{892537C5-11E3-4642-9E90-B0C34A9B7506}"/>
              </a:ext>
            </a:extLst>
          </p:cNvPr>
          <p:cNvSpPr>
            <a:spLocks noGrp="1"/>
          </p:cNvSpPr>
          <p:nvPr>
            <p:ph type="sldNum" sz="quarter" idx="12"/>
          </p:nvPr>
        </p:nvSpPr>
        <p:spPr>
          <a:xfrm>
            <a:off x="9900458" y="6459785"/>
            <a:ext cx="1312025" cy="365125"/>
          </a:xfrm>
        </p:spPr>
        <p:txBody>
          <a:bodyPr>
            <a:normAutofit/>
          </a:bodyPr>
          <a:lstStyle/>
          <a:p>
            <a:pPr>
              <a:spcAft>
                <a:spcPts val="600"/>
              </a:spcAft>
            </a:pPr>
            <a:fld id="{B214B073-7A41-4F57-9F6A-5D5171916816}" type="slidenum">
              <a:rPr lang="fr-FR"/>
              <a:pPr>
                <a:spcAft>
                  <a:spcPts val="600"/>
                </a:spcAft>
              </a:pPr>
              <a:t>2</a:t>
            </a:fld>
            <a:endParaRPr lang="fr-FR"/>
          </a:p>
        </p:txBody>
      </p:sp>
    </p:spTree>
    <p:extLst>
      <p:ext uri="{BB962C8B-B14F-4D97-AF65-F5344CB8AC3E}">
        <p14:creationId xmlns:p14="http://schemas.microsoft.com/office/powerpoint/2010/main" val="117572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902117"/>
          </a:xfrm>
        </p:spPr>
        <p:txBody>
          <a:bodyPr/>
          <a:lstStyle/>
          <a:p>
            <a:r>
              <a:rPr lang="fr-FR" dirty="0">
                <a:solidFill>
                  <a:srgbClr val="C00000"/>
                </a:solidFill>
              </a:rPr>
              <a:t>Abstention par quintile de précarité</a:t>
            </a:r>
          </a:p>
        </p:txBody>
      </p:sp>
      <p:pic>
        <p:nvPicPr>
          <p:cNvPr id="4" name="Espace réservé du contenu 3"/>
          <p:cNvPicPr>
            <a:picLocks noGrp="1" noChangeAspect="1"/>
          </p:cNvPicPr>
          <p:nvPr>
            <p:ph idx="1"/>
          </p:nvPr>
        </p:nvPicPr>
        <p:blipFill>
          <a:blip r:embed="rId2"/>
          <a:stretch>
            <a:fillRect/>
          </a:stretch>
        </p:blipFill>
        <p:spPr>
          <a:xfrm>
            <a:off x="1509857" y="1188720"/>
            <a:ext cx="8035577" cy="4680268"/>
          </a:xfrm>
          <a:prstGeom prst="rect">
            <a:avLst/>
          </a:prstGeom>
        </p:spPr>
      </p:pic>
    </p:spTree>
    <p:extLst>
      <p:ext uri="{BB962C8B-B14F-4D97-AF65-F5344CB8AC3E}">
        <p14:creationId xmlns:p14="http://schemas.microsoft.com/office/powerpoint/2010/main" val="287319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1"/>
            <a:ext cx="10058400" cy="1230283"/>
          </a:xfrm>
        </p:spPr>
        <p:txBody>
          <a:bodyPr>
            <a:normAutofit/>
          </a:bodyPr>
          <a:lstStyle/>
          <a:p>
            <a:r>
              <a:rPr lang="fr-FR" sz="3600" b="1" dirty="0">
                <a:solidFill>
                  <a:srgbClr val="C00000"/>
                </a:solidFill>
              </a:rPr>
              <a:t>Probabilités prédites de non vote constant contrôlé par variables </a:t>
            </a:r>
            <a:r>
              <a:rPr lang="fr-FR" sz="3600" b="1" dirty="0" err="1">
                <a:solidFill>
                  <a:srgbClr val="C00000"/>
                </a:solidFill>
              </a:rPr>
              <a:t>sociodémo</a:t>
            </a:r>
            <a:r>
              <a:rPr lang="fr-FR" sz="3600" b="1" dirty="0">
                <a:solidFill>
                  <a:srgbClr val="C00000"/>
                </a:solidFill>
              </a:rPr>
              <a:t>/ intérêt politique</a:t>
            </a:r>
          </a:p>
        </p:txBody>
      </p:sp>
      <p:pic>
        <p:nvPicPr>
          <p:cNvPr id="4" name="Espace réservé du contenu 3"/>
          <p:cNvPicPr>
            <a:picLocks noGrp="1" noChangeAspect="1"/>
          </p:cNvPicPr>
          <p:nvPr>
            <p:ph idx="1"/>
          </p:nvPr>
        </p:nvPicPr>
        <p:blipFill>
          <a:blip r:embed="rId2"/>
          <a:stretch>
            <a:fillRect/>
          </a:stretch>
        </p:blipFill>
        <p:spPr>
          <a:xfrm>
            <a:off x="2649894" y="1479665"/>
            <a:ext cx="6830008" cy="4566572"/>
          </a:xfrm>
          <a:prstGeom prst="rect">
            <a:avLst/>
          </a:prstGeom>
        </p:spPr>
      </p:pic>
    </p:spTree>
    <p:extLst>
      <p:ext uri="{BB962C8B-B14F-4D97-AF65-F5344CB8AC3E}">
        <p14:creationId xmlns:p14="http://schemas.microsoft.com/office/powerpoint/2010/main" val="281472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1E014-2AA1-4559-89FD-B27CED0415AE}"/>
              </a:ext>
            </a:extLst>
          </p:cNvPr>
          <p:cNvSpPr>
            <a:spLocks noGrp="1"/>
          </p:cNvSpPr>
          <p:nvPr>
            <p:ph type="title"/>
          </p:nvPr>
        </p:nvSpPr>
        <p:spPr>
          <a:xfrm>
            <a:off x="1097280" y="286604"/>
            <a:ext cx="10058400" cy="1045808"/>
          </a:xfrm>
        </p:spPr>
        <p:txBody>
          <a:bodyPr/>
          <a:lstStyle/>
          <a:p>
            <a:r>
              <a:rPr lang="fr-FR" b="1" dirty="0">
                <a:solidFill>
                  <a:srgbClr val="C00000"/>
                </a:solidFill>
              </a:rPr>
              <a:t>Election présidentielle 2022</a:t>
            </a:r>
          </a:p>
        </p:txBody>
      </p:sp>
      <p:sp>
        <p:nvSpPr>
          <p:cNvPr id="3" name="Espace réservé du contenu 2">
            <a:extLst>
              <a:ext uri="{FF2B5EF4-FFF2-40B4-BE49-F238E27FC236}">
                <a16:creationId xmlns:a16="http://schemas.microsoft.com/office/drawing/2014/main" id="{B91D7508-A08A-4A6B-B533-5501EEB40965}"/>
              </a:ext>
            </a:extLst>
          </p:cNvPr>
          <p:cNvSpPr>
            <a:spLocks noGrp="1"/>
          </p:cNvSpPr>
          <p:nvPr>
            <p:ph idx="1"/>
          </p:nvPr>
        </p:nvSpPr>
        <p:spPr/>
        <p:txBody>
          <a:bodyPr/>
          <a:lstStyle/>
          <a:p>
            <a:endParaRPr lang="fr-FR" dirty="0"/>
          </a:p>
          <a:p>
            <a:r>
              <a:rPr lang="fr-FR" sz="4000" dirty="0"/>
              <a:t>Forte abstention 2 tours</a:t>
            </a:r>
          </a:p>
          <a:p>
            <a:r>
              <a:rPr lang="fr-FR" sz="4000" dirty="0"/>
              <a:t>Fort taux de blancs et nuls 2</a:t>
            </a:r>
            <a:r>
              <a:rPr lang="fr-FR" sz="4000" baseline="30000" dirty="0"/>
              <a:t>e</a:t>
            </a:r>
            <a:r>
              <a:rPr lang="fr-FR" sz="4000" dirty="0"/>
              <a:t> tour</a:t>
            </a:r>
          </a:p>
          <a:p>
            <a:r>
              <a:rPr lang="fr-FR" sz="4000" dirty="0"/>
              <a:t>Logique sociale et politique</a:t>
            </a:r>
          </a:p>
        </p:txBody>
      </p:sp>
      <p:sp>
        <p:nvSpPr>
          <p:cNvPr id="4" name="Espace réservé du pied de page 3">
            <a:extLst>
              <a:ext uri="{FF2B5EF4-FFF2-40B4-BE49-F238E27FC236}">
                <a16:creationId xmlns:a16="http://schemas.microsoft.com/office/drawing/2014/main" id="{52078784-3027-4644-8F4F-C6B093B1EC4B}"/>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9480D450-36E4-48CA-AB5C-4F607942D969}"/>
              </a:ext>
            </a:extLst>
          </p:cNvPr>
          <p:cNvSpPr>
            <a:spLocks noGrp="1"/>
          </p:cNvSpPr>
          <p:nvPr>
            <p:ph type="sldNum" sz="quarter" idx="12"/>
          </p:nvPr>
        </p:nvSpPr>
        <p:spPr/>
        <p:txBody>
          <a:bodyPr/>
          <a:lstStyle/>
          <a:p>
            <a:fld id="{B214B073-7A41-4F57-9F6A-5D5171916816}" type="slidenum">
              <a:rPr lang="fr-FR" smtClean="0"/>
              <a:t>22</a:t>
            </a:fld>
            <a:endParaRPr lang="fr-FR"/>
          </a:p>
        </p:txBody>
      </p:sp>
    </p:spTree>
    <p:extLst>
      <p:ext uri="{BB962C8B-B14F-4D97-AF65-F5344CB8AC3E}">
        <p14:creationId xmlns:p14="http://schemas.microsoft.com/office/powerpoint/2010/main" val="283674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07919-C08B-47CC-8E4D-D3115BA3C08C}"/>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B3D5BB96-2F94-4FDF-8098-4422489C37E4}"/>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841E83F3-40D9-4A8A-A5AA-F26AE9BBD960}"/>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0AC62344-2671-4E1C-9399-ED5E93523F6B}"/>
              </a:ext>
            </a:extLst>
          </p:cNvPr>
          <p:cNvSpPr>
            <a:spLocks noGrp="1"/>
          </p:cNvSpPr>
          <p:nvPr>
            <p:ph type="sldNum" sz="quarter" idx="12"/>
          </p:nvPr>
        </p:nvSpPr>
        <p:spPr/>
        <p:txBody>
          <a:bodyPr/>
          <a:lstStyle/>
          <a:p>
            <a:fld id="{B214B073-7A41-4F57-9F6A-5D5171916816}" type="slidenum">
              <a:rPr lang="fr-FR" smtClean="0"/>
              <a:t>23</a:t>
            </a:fld>
            <a:endParaRPr lang="fr-FR"/>
          </a:p>
        </p:txBody>
      </p:sp>
      <p:pic>
        <p:nvPicPr>
          <p:cNvPr id="11" name="Image 10">
            <a:extLst>
              <a:ext uri="{FF2B5EF4-FFF2-40B4-BE49-F238E27FC236}">
                <a16:creationId xmlns:a16="http://schemas.microsoft.com/office/drawing/2014/main" id="{163EA9B3-E311-48BF-939E-E353F9BF91AF}"/>
              </a:ext>
            </a:extLst>
          </p:cNvPr>
          <p:cNvPicPr>
            <a:picLocks noChangeAspect="1"/>
          </p:cNvPicPr>
          <p:nvPr/>
        </p:nvPicPr>
        <p:blipFill>
          <a:blip r:embed="rId2"/>
          <a:stretch>
            <a:fillRect/>
          </a:stretch>
        </p:blipFill>
        <p:spPr>
          <a:xfrm>
            <a:off x="1894788" y="546755"/>
            <a:ext cx="8005669" cy="5389471"/>
          </a:xfrm>
          <a:prstGeom prst="rect">
            <a:avLst/>
          </a:prstGeom>
        </p:spPr>
      </p:pic>
    </p:spTree>
    <p:extLst>
      <p:ext uri="{BB962C8B-B14F-4D97-AF65-F5344CB8AC3E}">
        <p14:creationId xmlns:p14="http://schemas.microsoft.com/office/powerpoint/2010/main" val="18616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BD72E-922A-4FD3-A8A3-BF1AC028F8EE}"/>
              </a:ext>
            </a:extLst>
          </p:cNvPr>
          <p:cNvSpPr>
            <a:spLocks noGrp="1"/>
          </p:cNvSpPr>
          <p:nvPr>
            <p:ph type="title"/>
          </p:nvPr>
        </p:nvSpPr>
        <p:spPr>
          <a:xfrm>
            <a:off x="1097280" y="286604"/>
            <a:ext cx="10058400" cy="305580"/>
          </a:xfrm>
        </p:spPr>
        <p:txBody>
          <a:bodyPr>
            <a:normAutofit fontScale="90000"/>
          </a:bodyPr>
          <a:lstStyle/>
          <a:p>
            <a:br>
              <a:rPr lang="fr-FR" dirty="0"/>
            </a:br>
            <a:endParaRPr lang="fr-FR" dirty="0"/>
          </a:p>
        </p:txBody>
      </p:sp>
      <p:graphicFrame>
        <p:nvGraphicFramePr>
          <p:cNvPr id="6" name="Espace réservé du contenu 5">
            <a:extLst>
              <a:ext uri="{FF2B5EF4-FFF2-40B4-BE49-F238E27FC236}">
                <a16:creationId xmlns:a16="http://schemas.microsoft.com/office/drawing/2014/main" id="{61704ACF-E6E6-440F-81F9-3B4E34D171F4}"/>
              </a:ext>
            </a:extLst>
          </p:cNvPr>
          <p:cNvGraphicFramePr>
            <a:graphicFrameLocks noGrp="1"/>
          </p:cNvGraphicFramePr>
          <p:nvPr>
            <p:ph idx="1"/>
          </p:nvPr>
        </p:nvGraphicFramePr>
        <p:xfrm>
          <a:off x="451127" y="670560"/>
          <a:ext cx="10058400" cy="4206237"/>
        </p:xfrm>
        <a:graphic>
          <a:graphicData uri="http://schemas.openxmlformats.org/drawingml/2006/table">
            <a:tbl>
              <a:tblPr/>
              <a:tblGrid>
                <a:gridCol w="2514600">
                  <a:extLst>
                    <a:ext uri="{9D8B030D-6E8A-4147-A177-3AD203B41FA5}">
                      <a16:colId xmlns:a16="http://schemas.microsoft.com/office/drawing/2014/main" val="3780787832"/>
                    </a:ext>
                  </a:extLst>
                </a:gridCol>
                <a:gridCol w="2514600">
                  <a:extLst>
                    <a:ext uri="{9D8B030D-6E8A-4147-A177-3AD203B41FA5}">
                      <a16:colId xmlns:a16="http://schemas.microsoft.com/office/drawing/2014/main" val="1811648408"/>
                    </a:ext>
                  </a:extLst>
                </a:gridCol>
                <a:gridCol w="2514600">
                  <a:extLst>
                    <a:ext uri="{9D8B030D-6E8A-4147-A177-3AD203B41FA5}">
                      <a16:colId xmlns:a16="http://schemas.microsoft.com/office/drawing/2014/main" val="2725382830"/>
                    </a:ext>
                  </a:extLst>
                </a:gridCol>
                <a:gridCol w="2514600">
                  <a:extLst>
                    <a:ext uri="{9D8B030D-6E8A-4147-A177-3AD203B41FA5}">
                      <a16:colId xmlns:a16="http://schemas.microsoft.com/office/drawing/2014/main" val="2333631906"/>
                    </a:ext>
                  </a:extLst>
                </a:gridCol>
              </a:tblGrid>
              <a:tr h="600891">
                <a:tc>
                  <a:txBody>
                    <a:bodyPr/>
                    <a:lstStyle/>
                    <a:p>
                      <a:pPr algn="l" fontAlgn="b"/>
                      <a:r>
                        <a:rPr lang="fr-FR" b="1">
                          <a:effectLst/>
                        </a:rPr>
                        <a:t>1</a:t>
                      </a:r>
                      <a:r>
                        <a:rPr lang="fr-FR" b="1" baseline="30000">
                          <a:effectLst/>
                        </a:rPr>
                        <a:t>er</a:t>
                      </a:r>
                      <a:r>
                        <a:rPr lang="fr-FR" b="1">
                          <a:effectLst/>
                        </a:rPr>
                        <a:t> tour 2022</a:t>
                      </a:r>
                      <a:endParaRPr lang="fr-FR" b="1" dirty="0">
                        <a:effectLst/>
                      </a:endParaRP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a:effectLst/>
                        </a:rPr>
                        <a:t>Nombre</a:t>
                      </a:r>
                      <a:endParaRPr lang="fr-FR" b="1" dirty="0">
                        <a:effectLst/>
                      </a:endParaRP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dirty="0">
                          <a:effectLst/>
                        </a:rPr>
                        <a:t>% Inscrits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a:effectLst/>
                        </a:rPr>
                        <a:t>% Votants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32773191"/>
                  </a:ext>
                </a:extLst>
              </a:tr>
              <a:tr h="600891">
                <a:tc>
                  <a:txBody>
                    <a:bodyPr/>
                    <a:lstStyle/>
                    <a:p>
                      <a:pPr algn="l" fontAlgn="ctr"/>
                      <a:r>
                        <a:rPr lang="fr-FR">
                          <a:effectLst/>
                        </a:rPr>
                        <a:t>Inscrits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48 747 876</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88114884"/>
                  </a:ext>
                </a:extLst>
              </a:tr>
              <a:tr h="600891">
                <a:tc>
                  <a:txBody>
                    <a:bodyPr/>
                    <a:lstStyle/>
                    <a:p>
                      <a:pPr algn="l" fontAlgn="ctr"/>
                      <a:r>
                        <a:rPr lang="fr-FR">
                          <a:effectLst/>
                        </a:rPr>
                        <a:t>Abstentions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12 824 169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b="1" dirty="0">
                          <a:solidFill>
                            <a:srgbClr val="FF0000"/>
                          </a:solidFill>
                          <a:effectLst/>
                        </a:rPr>
                        <a:t>26,31</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53323963"/>
                  </a:ext>
                </a:extLst>
              </a:tr>
              <a:tr h="600891">
                <a:tc>
                  <a:txBody>
                    <a:bodyPr/>
                    <a:lstStyle/>
                    <a:p>
                      <a:pPr algn="l" fontAlgn="ctr"/>
                      <a:r>
                        <a:rPr lang="fr-FR">
                          <a:effectLst/>
                        </a:rPr>
                        <a:t>Votants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35 923 707</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73,69</a:t>
                      </a:r>
                      <a:endParaRPr lang="fr-FR"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79641457"/>
                  </a:ext>
                </a:extLst>
              </a:tr>
              <a:tr h="600891">
                <a:tc>
                  <a:txBody>
                    <a:bodyPr/>
                    <a:lstStyle/>
                    <a:p>
                      <a:pPr algn="l" fontAlgn="ctr"/>
                      <a:r>
                        <a:rPr lang="fr-FR">
                          <a:effectLst/>
                        </a:rPr>
                        <a:t>Blancs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543 609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1,12</a:t>
                      </a:r>
                      <a:endParaRPr lang="fr-FR"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1,51</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03451474"/>
                  </a:ext>
                </a:extLst>
              </a:tr>
              <a:tr h="600891">
                <a:tc>
                  <a:txBody>
                    <a:bodyPr/>
                    <a:lstStyle/>
                    <a:p>
                      <a:pPr algn="l" fontAlgn="ctr"/>
                      <a:r>
                        <a:rPr lang="fr-FR">
                          <a:effectLst/>
                        </a:rPr>
                        <a:t>Nuls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247 151</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0,51</a:t>
                      </a:r>
                      <a:endParaRPr lang="fr-FR"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0,69</a:t>
                      </a:r>
                      <a:endParaRPr lang="fr-FR"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9593001"/>
                  </a:ext>
                </a:extLst>
              </a:tr>
              <a:tr h="600891">
                <a:tc>
                  <a:txBody>
                    <a:bodyPr/>
                    <a:lstStyle/>
                    <a:p>
                      <a:pPr algn="l" fontAlgn="ctr"/>
                      <a:r>
                        <a:rPr lang="fr-FR">
                          <a:effectLst/>
                        </a:rPr>
                        <a:t>Exprimés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35 132 947</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72,07</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dirty="0">
                          <a:effectLst/>
                        </a:rPr>
                        <a:t>97,80</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68116760"/>
                  </a:ext>
                </a:extLst>
              </a:tr>
            </a:tbl>
          </a:graphicData>
        </a:graphic>
      </p:graphicFrame>
      <p:sp>
        <p:nvSpPr>
          <p:cNvPr id="4" name="Espace réservé du pied de page 3">
            <a:extLst>
              <a:ext uri="{FF2B5EF4-FFF2-40B4-BE49-F238E27FC236}">
                <a16:creationId xmlns:a16="http://schemas.microsoft.com/office/drawing/2014/main" id="{B321F592-9FE2-4945-8CD7-EC60E8426121}"/>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85C8EBED-889E-4A9B-81E5-ED68F76979CF}"/>
              </a:ext>
            </a:extLst>
          </p:cNvPr>
          <p:cNvSpPr>
            <a:spLocks noGrp="1"/>
          </p:cNvSpPr>
          <p:nvPr>
            <p:ph type="sldNum" sz="quarter" idx="12"/>
          </p:nvPr>
        </p:nvSpPr>
        <p:spPr/>
        <p:txBody>
          <a:bodyPr/>
          <a:lstStyle/>
          <a:p>
            <a:fld id="{B214B073-7A41-4F57-9F6A-5D5171916816}" type="slidenum">
              <a:rPr lang="fr-FR" smtClean="0"/>
              <a:t>24</a:t>
            </a:fld>
            <a:endParaRPr lang="fr-FR"/>
          </a:p>
        </p:txBody>
      </p:sp>
      <p:sp>
        <p:nvSpPr>
          <p:cNvPr id="7" name="Rectangle 1">
            <a:extLst>
              <a:ext uri="{FF2B5EF4-FFF2-40B4-BE49-F238E27FC236}">
                <a16:creationId xmlns:a16="http://schemas.microsoft.com/office/drawing/2014/main" id="{2A7E3B47-B730-49FD-BBA5-C0EFCC9C52F6}"/>
              </a:ext>
            </a:extLst>
          </p:cNvPr>
          <p:cNvSpPr>
            <a:spLocks noChangeArrowheads="1"/>
          </p:cNvSpPr>
          <p:nvPr/>
        </p:nvSpPr>
        <p:spPr bwMode="auto">
          <a:xfrm>
            <a:off x="451129" y="228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899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B5885A-EF8F-4A0A-8137-9F1C945FDF66}"/>
              </a:ext>
            </a:extLst>
          </p:cNvPr>
          <p:cNvSpPr>
            <a:spLocks noGrp="1"/>
          </p:cNvSpPr>
          <p:nvPr>
            <p:ph type="title"/>
          </p:nvPr>
        </p:nvSpPr>
        <p:spPr/>
        <p:txBody>
          <a:bodyPr/>
          <a:lstStyle/>
          <a:p>
            <a:br>
              <a:rPr lang="fr-FR" dirty="0"/>
            </a:br>
            <a:endParaRPr lang="fr-FR" dirty="0"/>
          </a:p>
        </p:txBody>
      </p:sp>
      <p:graphicFrame>
        <p:nvGraphicFramePr>
          <p:cNvPr id="8" name="Espace réservé du contenu 7">
            <a:extLst>
              <a:ext uri="{FF2B5EF4-FFF2-40B4-BE49-F238E27FC236}">
                <a16:creationId xmlns:a16="http://schemas.microsoft.com/office/drawing/2014/main" id="{9D079058-AC17-4437-B8C4-2AEC182BBEB4}"/>
              </a:ext>
            </a:extLst>
          </p:cNvPr>
          <p:cNvGraphicFramePr>
            <a:graphicFrameLocks noGrp="1"/>
          </p:cNvGraphicFramePr>
          <p:nvPr>
            <p:ph idx="1"/>
          </p:nvPr>
        </p:nvGraphicFramePr>
        <p:xfrm>
          <a:off x="2459037" y="2806065"/>
          <a:ext cx="7334252" cy="2103120"/>
        </p:xfrm>
        <a:graphic>
          <a:graphicData uri="http://schemas.openxmlformats.org/drawingml/2006/table">
            <a:tbl>
              <a:tblPr/>
              <a:tblGrid>
                <a:gridCol w="1833563">
                  <a:extLst>
                    <a:ext uri="{9D8B030D-6E8A-4147-A177-3AD203B41FA5}">
                      <a16:colId xmlns:a16="http://schemas.microsoft.com/office/drawing/2014/main" val="2509264896"/>
                    </a:ext>
                  </a:extLst>
                </a:gridCol>
                <a:gridCol w="1833563">
                  <a:extLst>
                    <a:ext uri="{9D8B030D-6E8A-4147-A177-3AD203B41FA5}">
                      <a16:colId xmlns:a16="http://schemas.microsoft.com/office/drawing/2014/main" val="1414326678"/>
                    </a:ext>
                  </a:extLst>
                </a:gridCol>
                <a:gridCol w="1833563">
                  <a:extLst>
                    <a:ext uri="{9D8B030D-6E8A-4147-A177-3AD203B41FA5}">
                      <a16:colId xmlns:a16="http://schemas.microsoft.com/office/drawing/2014/main" val="2636633677"/>
                    </a:ext>
                  </a:extLst>
                </a:gridCol>
                <a:gridCol w="1833563">
                  <a:extLst>
                    <a:ext uri="{9D8B030D-6E8A-4147-A177-3AD203B41FA5}">
                      <a16:colId xmlns:a16="http://schemas.microsoft.com/office/drawing/2014/main" val="1349517854"/>
                    </a:ext>
                  </a:extLst>
                </a:gridCol>
              </a:tblGrid>
              <a:tr h="0">
                <a:tc>
                  <a:txBody>
                    <a:bodyPr/>
                    <a:lstStyle/>
                    <a:p>
                      <a:pPr algn="ctr" fontAlgn="b"/>
                      <a:r>
                        <a:rPr lang="fr-FR" b="1">
                          <a:effectLst/>
                        </a:rPr>
                        <a:t>Liste des candidats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a:effectLst/>
                        </a:rPr>
                        <a:t>Voix</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a:effectLst/>
                        </a:rPr>
                        <a:t>% Inscrits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a:effectLst/>
                        </a:rPr>
                        <a:t>% Exprimés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81205018"/>
                  </a:ext>
                </a:extLst>
              </a:tr>
              <a:tr h="0">
                <a:tc>
                  <a:txBody>
                    <a:bodyPr/>
                    <a:lstStyle/>
                    <a:p>
                      <a:pPr algn="l" fontAlgn="ctr"/>
                      <a:r>
                        <a:rPr lang="fr-FR">
                          <a:effectLst/>
                        </a:rPr>
                        <a:t>M. Emmanuel MACRON</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18 768 639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38,50</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58,55</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00472885"/>
                  </a:ext>
                </a:extLst>
              </a:tr>
              <a:tr h="0">
                <a:tc>
                  <a:txBody>
                    <a:bodyPr/>
                    <a:lstStyle/>
                    <a:p>
                      <a:pPr algn="l" fontAlgn="ctr"/>
                      <a:r>
                        <a:rPr lang="fr-FR">
                          <a:effectLst/>
                        </a:rPr>
                        <a:t>Mme Marine LE PEN</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13 288 686</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27,26</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41,45</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50539551"/>
                  </a:ext>
                </a:extLst>
              </a:tr>
            </a:tbl>
          </a:graphicData>
        </a:graphic>
      </p:graphicFrame>
      <p:sp>
        <p:nvSpPr>
          <p:cNvPr id="4" name="Espace réservé du pied de page 3">
            <a:extLst>
              <a:ext uri="{FF2B5EF4-FFF2-40B4-BE49-F238E27FC236}">
                <a16:creationId xmlns:a16="http://schemas.microsoft.com/office/drawing/2014/main" id="{B1D140C8-ADA9-439A-AA15-DA6BFBAFC556}"/>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EC263322-5511-4DF8-A0C1-61E0FE41E303}"/>
              </a:ext>
            </a:extLst>
          </p:cNvPr>
          <p:cNvSpPr>
            <a:spLocks noGrp="1"/>
          </p:cNvSpPr>
          <p:nvPr>
            <p:ph type="sldNum" sz="quarter" idx="12"/>
          </p:nvPr>
        </p:nvSpPr>
        <p:spPr/>
        <p:txBody>
          <a:bodyPr/>
          <a:lstStyle/>
          <a:p>
            <a:fld id="{B214B073-7A41-4F57-9F6A-5D5171916816}" type="slidenum">
              <a:rPr lang="fr-FR" smtClean="0"/>
              <a:t>25</a:t>
            </a:fld>
            <a:endParaRPr lang="fr-FR"/>
          </a:p>
        </p:txBody>
      </p:sp>
      <p:graphicFrame>
        <p:nvGraphicFramePr>
          <p:cNvPr id="9" name="Tableau 8">
            <a:extLst>
              <a:ext uri="{FF2B5EF4-FFF2-40B4-BE49-F238E27FC236}">
                <a16:creationId xmlns:a16="http://schemas.microsoft.com/office/drawing/2014/main" id="{DF162525-AC65-4948-9C5E-661CFF435E23}"/>
              </a:ext>
            </a:extLst>
          </p:cNvPr>
          <p:cNvGraphicFramePr>
            <a:graphicFrameLocks noGrp="1"/>
          </p:cNvGraphicFramePr>
          <p:nvPr>
            <p:extLst>
              <p:ext uri="{D42A27DB-BD31-4B8C-83A1-F6EECF244321}">
                <p14:modId xmlns:p14="http://schemas.microsoft.com/office/powerpoint/2010/main" val="1183018383"/>
              </p:ext>
            </p:extLst>
          </p:nvPr>
        </p:nvGraphicFramePr>
        <p:xfrm>
          <a:off x="1992999" y="1593668"/>
          <a:ext cx="8266328" cy="3789037"/>
        </p:xfrm>
        <a:graphic>
          <a:graphicData uri="http://schemas.openxmlformats.org/drawingml/2006/table">
            <a:tbl>
              <a:tblPr/>
              <a:tblGrid>
                <a:gridCol w="2066582">
                  <a:extLst>
                    <a:ext uri="{9D8B030D-6E8A-4147-A177-3AD203B41FA5}">
                      <a16:colId xmlns:a16="http://schemas.microsoft.com/office/drawing/2014/main" val="3535322733"/>
                    </a:ext>
                  </a:extLst>
                </a:gridCol>
                <a:gridCol w="2066582">
                  <a:extLst>
                    <a:ext uri="{9D8B030D-6E8A-4147-A177-3AD203B41FA5}">
                      <a16:colId xmlns:a16="http://schemas.microsoft.com/office/drawing/2014/main" val="2722011676"/>
                    </a:ext>
                  </a:extLst>
                </a:gridCol>
                <a:gridCol w="2066582">
                  <a:extLst>
                    <a:ext uri="{9D8B030D-6E8A-4147-A177-3AD203B41FA5}">
                      <a16:colId xmlns:a16="http://schemas.microsoft.com/office/drawing/2014/main" val="1428009127"/>
                    </a:ext>
                  </a:extLst>
                </a:gridCol>
                <a:gridCol w="2066582">
                  <a:extLst>
                    <a:ext uri="{9D8B030D-6E8A-4147-A177-3AD203B41FA5}">
                      <a16:colId xmlns:a16="http://schemas.microsoft.com/office/drawing/2014/main" val="936724533"/>
                    </a:ext>
                  </a:extLst>
                </a:gridCol>
              </a:tblGrid>
              <a:tr h="541291">
                <a:tc>
                  <a:txBody>
                    <a:bodyPr/>
                    <a:lstStyle/>
                    <a:p>
                      <a:pPr algn="l" fontAlgn="b"/>
                      <a:r>
                        <a:rPr lang="fr-FR" b="1" dirty="0">
                          <a:effectLst/>
                        </a:rPr>
                        <a:t>2eme tour</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dirty="0">
                          <a:effectLst/>
                        </a:rPr>
                        <a:t>Nombre</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dirty="0">
                          <a:effectLst/>
                        </a:rPr>
                        <a:t>% Inscrits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fr-FR" b="1" dirty="0">
                          <a:effectLst/>
                        </a:rPr>
                        <a:t>% Votants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06875548"/>
                  </a:ext>
                </a:extLst>
              </a:tr>
              <a:tr h="541291">
                <a:tc>
                  <a:txBody>
                    <a:bodyPr/>
                    <a:lstStyle/>
                    <a:p>
                      <a:pPr algn="l" fontAlgn="ctr"/>
                      <a:r>
                        <a:rPr lang="fr-FR">
                          <a:effectLst/>
                        </a:rPr>
                        <a:t>Inscrits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dirty="0">
                          <a:effectLst/>
                        </a:rPr>
                        <a:t>48 752 339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36983834"/>
                  </a:ext>
                </a:extLst>
              </a:tr>
              <a:tr h="541291">
                <a:tc>
                  <a:txBody>
                    <a:bodyPr/>
                    <a:lstStyle/>
                    <a:p>
                      <a:pPr algn="l" fontAlgn="ctr"/>
                      <a:r>
                        <a:rPr lang="fr-FR">
                          <a:effectLst/>
                        </a:rPr>
                        <a:t>Abstentions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13 655 861</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28,01</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97298717"/>
                  </a:ext>
                </a:extLst>
              </a:tr>
              <a:tr h="541291">
                <a:tc>
                  <a:txBody>
                    <a:bodyPr/>
                    <a:lstStyle/>
                    <a:p>
                      <a:pPr algn="l" fontAlgn="ctr"/>
                      <a:r>
                        <a:rPr lang="fr-FR" dirty="0">
                          <a:effectLst/>
                        </a:rPr>
                        <a:t>Votants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35 096 478</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71,99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fr-FR">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32057849"/>
                  </a:ext>
                </a:extLst>
              </a:tr>
              <a:tr h="541291">
                <a:tc>
                  <a:txBody>
                    <a:bodyPr/>
                    <a:lstStyle/>
                    <a:p>
                      <a:pPr algn="l" fontAlgn="ctr"/>
                      <a:r>
                        <a:rPr lang="fr-FR">
                          <a:effectLst/>
                        </a:rPr>
                        <a:t>Blancs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2 233 904</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4,58</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6,37</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1108542"/>
                  </a:ext>
                </a:extLst>
              </a:tr>
              <a:tr h="541291">
                <a:tc>
                  <a:txBody>
                    <a:bodyPr/>
                    <a:lstStyle/>
                    <a:p>
                      <a:pPr algn="l" fontAlgn="ctr"/>
                      <a:r>
                        <a:rPr lang="fr-FR">
                          <a:effectLst/>
                        </a:rPr>
                        <a:t>Nuls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a:effectLst/>
                        </a:rPr>
                        <a:t>805 249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1,65</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2,29</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1558680"/>
                  </a:ext>
                </a:extLst>
              </a:tr>
              <a:tr h="541291">
                <a:tc>
                  <a:txBody>
                    <a:bodyPr/>
                    <a:lstStyle/>
                    <a:p>
                      <a:pPr algn="l" fontAlgn="ctr"/>
                      <a:r>
                        <a:rPr lang="fr-FR" dirty="0">
                          <a:effectLst/>
                        </a:rPr>
                        <a:t>Exprimés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ctr"/>
                      <a:r>
                        <a:rPr lang="fr-FR" dirty="0">
                          <a:effectLst/>
                        </a:rPr>
                        <a:t>32 057 325</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a:effectLst/>
                        </a:rPr>
                        <a:t>65,76</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fr-FR" dirty="0">
                          <a:effectLst/>
                        </a:rPr>
                        <a:t>91,34</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20589622"/>
                  </a:ext>
                </a:extLst>
              </a:tr>
            </a:tbl>
          </a:graphicData>
        </a:graphic>
      </p:graphicFrame>
      <p:sp>
        <p:nvSpPr>
          <p:cNvPr id="10" name="Rectangle 1">
            <a:extLst>
              <a:ext uri="{FF2B5EF4-FFF2-40B4-BE49-F238E27FC236}">
                <a16:creationId xmlns:a16="http://schemas.microsoft.com/office/drawing/2014/main" id="{DA38AEB7-5D39-4DF1-A095-67FEB4033865}"/>
              </a:ext>
            </a:extLst>
          </p:cNvPr>
          <p:cNvSpPr>
            <a:spLocks noChangeArrowheads="1"/>
          </p:cNvSpPr>
          <p:nvPr/>
        </p:nvSpPr>
        <p:spPr bwMode="auto">
          <a:xfrm>
            <a:off x="801189" y="705394"/>
            <a:ext cx="11234057" cy="10885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397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315BF-9A8F-4D5A-B81F-FE1503B0DDB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117738D-9169-4CBB-9E21-BB888249B176}"/>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1A13C43E-BF70-49A6-B7FD-11048698B840}"/>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67789224-BAD2-48D1-8EDF-A3B6A2C0873B}"/>
              </a:ext>
            </a:extLst>
          </p:cNvPr>
          <p:cNvSpPr>
            <a:spLocks noGrp="1"/>
          </p:cNvSpPr>
          <p:nvPr>
            <p:ph type="sldNum" sz="quarter" idx="12"/>
          </p:nvPr>
        </p:nvSpPr>
        <p:spPr/>
        <p:txBody>
          <a:bodyPr/>
          <a:lstStyle/>
          <a:p>
            <a:fld id="{B214B073-7A41-4F57-9F6A-5D5171916816}" type="slidenum">
              <a:rPr lang="fr-FR" smtClean="0"/>
              <a:t>26</a:t>
            </a:fld>
            <a:endParaRPr lang="fr-FR"/>
          </a:p>
        </p:txBody>
      </p:sp>
      <p:pic>
        <p:nvPicPr>
          <p:cNvPr id="7" name="Image 6">
            <a:extLst>
              <a:ext uri="{FF2B5EF4-FFF2-40B4-BE49-F238E27FC236}">
                <a16:creationId xmlns:a16="http://schemas.microsoft.com/office/drawing/2014/main" id="{FA226D33-085B-4B53-9BE8-948C900088FD}"/>
              </a:ext>
            </a:extLst>
          </p:cNvPr>
          <p:cNvPicPr>
            <a:picLocks noChangeAspect="1"/>
          </p:cNvPicPr>
          <p:nvPr/>
        </p:nvPicPr>
        <p:blipFill>
          <a:blip r:embed="rId2"/>
          <a:stretch>
            <a:fillRect/>
          </a:stretch>
        </p:blipFill>
        <p:spPr>
          <a:xfrm>
            <a:off x="0" y="409754"/>
            <a:ext cx="12192000" cy="6038491"/>
          </a:xfrm>
          <a:prstGeom prst="rect">
            <a:avLst/>
          </a:prstGeom>
        </p:spPr>
      </p:pic>
    </p:spTree>
    <p:extLst>
      <p:ext uri="{BB962C8B-B14F-4D97-AF65-F5344CB8AC3E}">
        <p14:creationId xmlns:p14="http://schemas.microsoft.com/office/powerpoint/2010/main" val="415888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03F78-1C12-485E-B187-D8217BFAA40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FF03E69-E992-4496-BD65-CD29B990A7EA}"/>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AFFD7EE3-6609-4475-BD28-B0EA434E6627}"/>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E5ACC9EA-B53E-448C-920C-E0AAF30C6D05}"/>
              </a:ext>
            </a:extLst>
          </p:cNvPr>
          <p:cNvSpPr>
            <a:spLocks noGrp="1"/>
          </p:cNvSpPr>
          <p:nvPr>
            <p:ph type="sldNum" sz="quarter" idx="12"/>
          </p:nvPr>
        </p:nvSpPr>
        <p:spPr/>
        <p:txBody>
          <a:bodyPr/>
          <a:lstStyle/>
          <a:p>
            <a:fld id="{B214B073-7A41-4F57-9F6A-5D5171916816}" type="slidenum">
              <a:rPr lang="fr-FR" smtClean="0"/>
              <a:t>27</a:t>
            </a:fld>
            <a:endParaRPr lang="fr-FR"/>
          </a:p>
        </p:txBody>
      </p:sp>
      <p:pic>
        <p:nvPicPr>
          <p:cNvPr id="7" name="Image 6">
            <a:extLst>
              <a:ext uri="{FF2B5EF4-FFF2-40B4-BE49-F238E27FC236}">
                <a16:creationId xmlns:a16="http://schemas.microsoft.com/office/drawing/2014/main" id="{805A2AFA-BAFE-4EDB-A57C-8D2297AB97E9}"/>
              </a:ext>
            </a:extLst>
          </p:cNvPr>
          <p:cNvPicPr>
            <a:picLocks noChangeAspect="1"/>
          </p:cNvPicPr>
          <p:nvPr/>
        </p:nvPicPr>
        <p:blipFill>
          <a:blip r:embed="rId2"/>
          <a:stretch>
            <a:fillRect/>
          </a:stretch>
        </p:blipFill>
        <p:spPr>
          <a:xfrm>
            <a:off x="19664" y="820132"/>
            <a:ext cx="12152671" cy="4806377"/>
          </a:xfrm>
          <a:prstGeom prst="rect">
            <a:avLst/>
          </a:prstGeom>
        </p:spPr>
      </p:pic>
    </p:spTree>
    <p:extLst>
      <p:ext uri="{BB962C8B-B14F-4D97-AF65-F5344CB8AC3E}">
        <p14:creationId xmlns:p14="http://schemas.microsoft.com/office/powerpoint/2010/main" val="121159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05E9F-39EF-4A3D-9931-0EC39313129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599A528-F54E-40B4-8002-17135C7FC845}"/>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14101DFF-4F0C-457E-B50B-1BE6021AFD81}"/>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5CFACCBB-4B95-4135-B862-C2E49F328567}"/>
              </a:ext>
            </a:extLst>
          </p:cNvPr>
          <p:cNvSpPr>
            <a:spLocks noGrp="1"/>
          </p:cNvSpPr>
          <p:nvPr>
            <p:ph type="sldNum" sz="quarter" idx="12"/>
          </p:nvPr>
        </p:nvSpPr>
        <p:spPr/>
        <p:txBody>
          <a:bodyPr/>
          <a:lstStyle/>
          <a:p>
            <a:fld id="{B214B073-7A41-4F57-9F6A-5D5171916816}" type="slidenum">
              <a:rPr lang="fr-FR" smtClean="0"/>
              <a:t>28</a:t>
            </a:fld>
            <a:endParaRPr lang="fr-FR"/>
          </a:p>
        </p:txBody>
      </p:sp>
      <p:pic>
        <p:nvPicPr>
          <p:cNvPr id="7" name="Image 6">
            <a:extLst>
              <a:ext uri="{FF2B5EF4-FFF2-40B4-BE49-F238E27FC236}">
                <a16:creationId xmlns:a16="http://schemas.microsoft.com/office/drawing/2014/main" id="{5C76CD28-0126-4761-BBEE-ACB3AE0B102C}"/>
              </a:ext>
            </a:extLst>
          </p:cNvPr>
          <p:cNvPicPr>
            <a:picLocks noChangeAspect="1"/>
          </p:cNvPicPr>
          <p:nvPr/>
        </p:nvPicPr>
        <p:blipFill>
          <a:blip r:embed="rId2"/>
          <a:stretch>
            <a:fillRect/>
          </a:stretch>
        </p:blipFill>
        <p:spPr>
          <a:xfrm>
            <a:off x="19664" y="763571"/>
            <a:ext cx="12152671" cy="4867855"/>
          </a:xfrm>
          <a:prstGeom prst="rect">
            <a:avLst/>
          </a:prstGeom>
        </p:spPr>
      </p:pic>
    </p:spTree>
    <p:extLst>
      <p:ext uri="{BB962C8B-B14F-4D97-AF65-F5344CB8AC3E}">
        <p14:creationId xmlns:p14="http://schemas.microsoft.com/office/powerpoint/2010/main" val="323430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2E17-E394-4E60-9114-86D0D1B91E6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B65B0F0-8E3B-418E-A893-51125F00A894}"/>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892D145E-A2A2-4E8E-B91A-DE45AB19B1BE}"/>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ABAE2C26-5B1F-4DB8-9FD5-50A422C034BC}"/>
              </a:ext>
            </a:extLst>
          </p:cNvPr>
          <p:cNvSpPr>
            <a:spLocks noGrp="1"/>
          </p:cNvSpPr>
          <p:nvPr>
            <p:ph type="sldNum" sz="quarter" idx="12"/>
          </p:nvPr>
        </p:nvSpPr>
        <p:spPr/>
        <p:txBody>
          <a:bodyPr/>
          <a:lstStyle/>
          <a:p>
            <a:fld id="{B214B073-7A41-4F57-9F6A-5D5171916816}" type="slidenum">
              <a:rPr lang="fr-FR" smtClean="0"/>
              <a:t>29</a:t>
            </a:fld>
            <a:endParaRPr lang="fr-FR"/>
          </a:p>
        </p:txBody>
      </p:sp>
      <p:pic>
        <p:nvPicPr>
          <p:cNvPr id="7" name="Image 6">
            <a:extLst>
              <a:ext uri="{FF2B5EF4-FFF2-40B4-BE49-F238E27FC236}">
                <a16:creationId xmlns:a16="http://schemas.microsoft.com/office/drawing/2014/main" id="{397E4443-FAE8-4209-99F0-425BF6CEF5B0}"/>
              </a:ext>
            </a:extLst>
          </p:cNvPr>
          <p:cNvPicPr>
            <a:picLocks noChangeAspect="1"/>
          </p:cNvPicPr>
          <p:nvPr/>
        </p:nvPicPr>
        <p:blipFill>
          <a:blip r:embed="rId2"/>
          <a:stretch>
            <a:fillRect/>
          </a:stretch>
        </p:blipFill>
        <p:spPr>
          <a:xfrm>
            <a:off x="19664" y="829559"/>
            <a:ext cx="12152671" cy="4855944"/>
          </a:xfrm>
          <a:prstGeom prst="rect">
            <a:avLst/>
          </a:prstGeom>
        </p:spPr>
      </p:pic>
    </p:spTree>
    <p:extLst>
      <p:ext uri="{BB962C8B-B14F-4D97-AF65-F5344CB8AC3E}">
        <p14:creationId xmlns:p14="http://schemas.microsoft.com/office/powerpoint/2010/main" val="6855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FD94B-0D0B-4FD2-98BE-B928CB7059B4}"/>
              </a:ext>
            </a:extLst>
          </p:cNvPr>
          <p:cNvSpPr>
            <a:spLocks noGrp="1"/>
          </p:cNvSpPr>
          <p:nvPr>
            <p:ph type="title"/>
          </p:nvPr>
        </p:nvSpPr>
        <p:spPr>
          <a:xfrm>
            <a:off x="1097280" y="286604"/>
            <a:ext cx="10058400" cy="767133"/>
          </a:xfrm>
        </p:spPr>
        <p:txBody>
          <a:bodyPr/>
          <a:lstStyle/>
          <a:p>
            <a:r>
              <a:rPr lang="fr-FR" b="1" dirty="0">
                <a:solidFill>
                  <a:srgbClr val="C00000"/>
                </a:solidFill>
              </a:rPr>
              <a:t>Participer</a:t>
            </a:r>
          </a:p>
        </p:txBody>
      </p:sp>
      <p:sp>
        <p:nvSpPr>
          <p:cNvPr id="3" name="Espace réservé du contenu 2">
            <a:extLst>
              <a:ext uri="{FF2B5EF4-FFF2-40B4-BE49-F238E27FC236}">
                <a16:creationId xmlns:a16="http://schemas.microsoft.com/office/drawing/2014/main" id="{88425783-1F60-42A8-9F23-9874A3D475A6}"/>
              </a:ext>
            </a:extLst>
          </p:cNvPr>
          <p:cNvSpPr>
            <a:spLocks noGrp="1"/>
          </p:cNvSpPr>
          <p:nvPr>
            <p:ph idx="1"/>
          </p:nvPr>
        </p:nvSpPr>
        <p:spPr>
          <a:xfrm>
            <a:off x="838986" y="1255044"/>
            <a:ext cx="10316694" cy="4614050"/>
          </a:xfrm>
        </p:spPr>
        <p:txBody>
          <a:bodyPr>
            <a:normAutofit/>
          </a:bodyPr>
          <a:lstStyle/>
          <a:p>
            <a:r>
              <a:rPr lang="fr-FR" sz="4000" dirty="0"/>
              <a:t>Plus que jamais d’actualité :abstention 26% et  28% à la présidentielle, +8 % votes blancs et nuls </a:t>
            </a:r>
          </a:p>
          <a:p>
            <a:r>
              <a:rPr lang="fr-FR" sz="4000" dirty="0"/>
              <a:t>(Mais aussi floraison de MS: gilets jaunes, anti </a:t>
            </a:r>
            <a:r>
              <a:rPr lang="fr-FR" sz="4000" dirty="0" err="1"/>
              <a:t>pass</a:t>
            </a:r>
            <a:r>
              <a:rPr lang="fr-FR" sz="4000" dirty="0"/>
              <a:t>, #MeToo, mobilisations sur le climat)</a:t>
            </a:r>
          </a:p>
          <a:p>
            <a:r>
              <a:rPr lang="fr-FR" sz="4000" dirty="0"/>
              <a:t>Je centrerai sur la participation électorale et le vote à la présidentielle, dans une perspective de science politique, et en insistant sur la méthode</a:t>
            </a:r>
          </a:p>
        </p:txBody>
      </p:sp>
      <p:sp>
        <p:nvSpPr>
          <p:cNvPr id="4" name="Espace réservé du pied de page 3">
            <a:extLst>
              <a:ext uri="{FF2B5EF4-FFF2-40B4-BE49-F238E27FC236}">
                <a16:creationId xmlns:a16="http://schemas.microsoft.com/office/drawing/2014/main" id="{8706F746-5EB9-4BAB-8321-69C38593D782}"/>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81517935-33E5-4DBC-A92C-15D985ED353F}"/>
              </a:ext>
            </a:extLst>
          </p:cNvPr>
          <p:cNvSpPr>
            <a:spLocks noGrp="1"/>
          </p:cNvSpPr>
          <p:nvPr>
            <p:ph type="sldNum" sz="quarter" idx="12"/>
          </p:nvPr>
        </p:nvSpPr>
        <p:spPr/>
        <p:txBody>
          <a:bodyPr/>
          <a:lstStyle/>
          <a:p>
            <a:fld id="{B214B073-7A41-4F57-9F6A-5D5171916816}" type="slidenum">
              <a:rPr lang="fr-FR" smtClean="0"/>
              <a:t>3</a:t>
            </a:fld>
            <a:endParaRPr lang="fr-FR"/>
          </a:p>
        </p:txBody>
      </p:sp>
    </p:spTree>
    <p:extLst>
      <p:ext uri="{BB962C8B-B14F-4D97-AF65-F5344CB8AC3E}">
        <p14:creationId xmlns:p14="http://schemas.microsoft.com/office/powerpoint/2010/main" val="23282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EEEB4-0CC2-4FF8-BC44-1321216B9A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243B1AB-CB26-4EC7-860A-DB95445676AB}"/>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7912450B-5017-45A3-932E-4EA040A2B08A}"/>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0E9AB1E4-BDD8-45CF-805F-106E358DC8A5}"/>
              </a:ext>
            </a:extLst>
          </p:cNvPr>
          <p:cNvSpPr>
            <a:spLocks noGrp="1"/>
          </p:cNvSpPr>
          <p:nvPr>
            <p:ph type="sldNum" sz="quarter" idx="12"/>
          </p:nvPr>
        </p:nvSpPr>
        <p:spPr/>
        <p:txBody>
          <a:bodyPr/>
          <a:lstStyle/>
          <a:p>
            <a:fld id="{B214B073-7A41-4F57-9F6A-5D5171916816}" type="slidenum">
              <a:rPr lang="fr-FR" smtClean="0"/>
              <a:t>30</a:t>
            </a:fld>
            <a:endParaRPr lang="fr-FR"/>
          </a:p>
        </p:txBody>
      </p:sp>
      <p:pic>
        <p:nvPicPr>
          <p:cNvPr id="7" name="Image 6">
            <a:extLst>
              <a:ext uri="{FF2B5EF4-FFF2-40B4-BE49-F238E27FC236}">
                <a16:creationId xmlns:a16="http://schemas.microsoft.com/office/drawing/2014/main" id="{492AFF52-49D6-484E-AE1D-3810AC613565}"/>
              </a:ext>
            </a:extLst>
          </p:cNvPr>
          <p:cNvPicPr>
            <a:picLocks noChangeAspect="1"/>
          </p:cNvPicPr>
          <p:nvPr/>
        </p:nvPicPr>
        <p:blipFill>
          <a:blip r:embed="rId2"/>
          <a:stretch>
            <a:fillRect/>
          </a:stretch>
        </p:blipFill>
        <p:spPr>
          <a:xfrm>
            <a:off x="78658" y="749709"/>
            <a:ext cx="12034684" cy="5358581"/>
          </a:xfrm>
          <a:prstGeom prst="rect">
            <a:avLst/>
          </a:prstGeom>
        </p:spPr>
      </p:pic>
    </p:spTree>
    <p:extLst>
      <p:ext uri="{BB962C8B-B14F-4D97-AF65-F5344CB8AC3E}">
        <p14:creationId xmlns:p14="http://schemas.microsoft.com/office/powerpoint/2010/main" val="810331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D4493-9334-4C59-9930-C9B2A661F081}"/>
              </a:ext>
            </a:extLst>
          </p:cNvPr>
          <p:cNvSpPr>
            <a:spLocks noGrp="1"/>
          </p:cNvSpPr>
          <p:nvPr>
            <p:ph type="title"/>
          </p:nvPr>
        </p:nvSpPr>
        <p:spPr>
          <a:xfrm>
            <a:off x="1097280" y="286604"/>
            <a:ext cx="10058400" cy="968440"/>
          </a:xfrm>
        </p:spPr>
        <p:txBody>
          <a:bodyPr/>
          <a:lstStyle/>
          <a:p>
            <a:r>
              <a:rPr lang="fr-FR" b="1" dirty="0">
                <a:solidFill>
                  <a:srgbClr val="C00000"/>
                </a:solidFill>
                <a:latin typeface="+mn-lt"/>
              </a:rPr>
              <a:t>2. Les facteurs du choix</a:t>
            </a:r>
          </a:p>
        </p:txBody>
      </p:sp>
      <p:sp>
        <p:nvSpPr>
          <p:cNvPr id="3" name="Espace réservé du contenu 2">
            <a:extLst>
              <a:ext uri="{FF2B5EF4-FFF2-40B4-BE49-F238E27FC236}">
                <a16:creationId xmlns:a16="http://schemas.microsoft.com/office/drawing/2014/main" id="{D7E92249-08CC-44C5-9724-D5ECBD3BDD6B}"/>
              </a:ext>
            </a:extLst>
          </p:cNvPr>
          <p:cNvSpPr>
            <a:spLocks noGrp="1"/>
          </p:cNvSpPr>
          <p:nvPr>
            <p:ph idx="1"/>
          </p:nvPr>
        </p:nvSpPr>
        <p:spPr>
          <a:xfrm>
            <a:off x="1097280" y="1349829"/>
            <a:ext cx="10058400" cy="4519265"/>
          </a:xfrm>
        </p:spPr>
        <p:txBody>
          <a:bodyPr>
            <a:normAutofit/>
          </a:bodyPr>
          <a:lstStyle/>
          <a:p>
            <a:pPr>
              <a:buFont typeface="Wingdings" panose="05000000000000000000" pitchFamily="2" charset="2"/>
              <a:buChar char="§"/>
            </a:pPr>
            <a:r>
              <a:rPr lang="fr-FR" sz="3200" dirty="0"/>
              <a:t> Les modèles</a:t>
            </a:r>
          </a:p>
          <a:p>
            <a:pPr>
              <a:buFont typeface="Wingdings" panose="05000000000000000000" pitchFamily="2" charset="2"/>
              <a:buChar char="§"/>
            </a:pPr>
            <a:r>
              <a:rPr lang="fr-FR" sz="3200" dirty="0"/>
              <a:t> Application: vote Marine Le Pen 2022, niveau record:</a:t>
            </a:r>
          </a:p>
          <a:p>
            <a:r>
              <a:rPr lang="fr-FR" sz="3200" dirty="0"/>
              <a:t> 	23% au 1</a:t>
            </a:r>
            <a:r>
              <a:rPr lang="fr-FR" sz="3200" baseline="30000" dirty="0"/>
              <a:t>er</a:t>
            </a:r>
            <a:r>
              <a:rPr lang="fr-FR" sz="3200" dirty="0"/>
              <a:t> tour, + 8 millions de voix</a:t>
            </a:r>
          </a:p>
          <a:p>
            <a:r>
              <a:rPr lang="fr-FR" sz="3200" dirty="0"/>
              <a:t> 	41,5% au 2eme, + 13 millions de voix</a:t>
            </a:r>
          </a:p>
          <a:p>
            <a:r>
              <a:rPr lang="fr-FR" sz="3200" dirty="0"/>
              <a:t>Extrême droite réunie au 1</a:t>
            </a:r>
            <a:r>
              <a:rPr lang="fr-FR" sz="3200" baseline="30000" dirty="0"/>
              <a:t>er</a:t>
            </a:r>
            <a:r>
              <a:rPr lang="fr-FR" sz="3200" dirty="0"/>
              <a:t> tour (</a:t>
            </a:r>
            <a:r>
              <a:rPr lang="fr-FR" sz="3200" dirty="0" err="1"/>
              <a:t>MLP+DA+Zemmour</a:t>
            </a:r>
            <a:r>
              <a:rPr lang="fr-FR" sz="3200" dirty="0"/>
              <a:t>) 32% </a:t>
            </a:r>
          </a:p>
          <a:p>
            <a:endParaRPr lang="fr-FR" dirty="0"/>
          </a:p>
        </p:txBody>
      </p:sp>
      <p:sp>
        <p:nvSpPr>
          <p:cNvPr id="4" name="Espace réservé du pied de page 3">
            <a:extLst>
              <a:ext uri="{FF2B5EF4-FFF2-40B4-BE49-F238E27FC236}">
                <a16:creationId xmlns:a16="http://schemas.microsoft.com/office/drawing/2014/main" id="{39B0205C-9965-4301-AED1-EB9CA5FDF4DF}"/>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41FCC944-CC1C-4E94-80D3-F84B8E81CE50}"/>
              </a:ext>
            </a:extLst>
          </p:cNvPr>
          <p:cNvSpPr>
            <a:spLocks noGrp="1"/>
          </p:cNvSpPr>
          <p:nvPr>
            <p:ph type="sldNum" sz="quarter" idx="12"/>
          </p:nvPr>
        </p:nvSpPr>
        <p:spPr/>
        <p:txBody>
          <a:bodyPr/>
          <a:lstStyle/>
          <a:p>
            <a:fld id="{B214B073-7A41-4F57-9F6A-5D5171916816}" type="slidenum">
              <a:rPr lang="fr-FR" smtClean="0"/>
              <a:t>31</a:t>
            </a:fld>
            <a:endParaRPr lang="fr-FR"/>
          </a:p>
        </p:txBody>
      </p:sp>
    </p:spTree>
    <p:extLst>
      <p:ext uri="{BB962C8B-B14F-4D97-AF65-F5344CB8AC3E}">
        <p14:creationId xmlns:p14="http://schemas.microsoft.com/office/powerpoint/2010/main" val="1089743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31047-35A6-493F-BC3F-26B92819F756}"/>
              </a:ext>
            </a:extLst>
          </p:cNvPr>
          <p:cNvSpPr>
            <a:spLocks noGrp="1"/>
          </p:cNvSpPr>
          <p:nvPr>
            <p:ph type="title"/>
          </p:nvPr>
        </p:nvSpPr>
        <p:spPr>
          <a:xfrm>
            <a:off x="1097280" y="191590"/>
            <a:ext cx="10058400" cy="670560"/>
          </a:xfrm>
        </p:spPr>
        <p:txBody>
          <a:bodyPr>
            <a:normAutofit fontScale="90000"/>
          </a:bodyPr>
          <a:lstStyle/>
          <a:p>
            <a:r>
              <a:rPr lang="fr-FR" b="1" dirty="0">
                <a:solidFill>
                  <a:srgbClr val="C00000"/>
                </a:solidFill>
              </a:rPr>
              <a:t>Modèles</a:t>
            </a:r>
          </a:p>
        </p:txBody>
      </p:sp>
      <p:sp>
        <p:nvSpPr>
          <p:cNvPr id="3" name="Espace réservé du contenu 2">
            <a:extLst>
              <a:ext uri="{FF2B5EF4-FFF2-40B4-BE49-F238E27FC236}">
                <a16:creationId xmlns:a16="http://schemas.microsoft.com/office/drawing/2014/main" id="{499E39B1-50CF-4260-8C8F-89383AD87224}"/>
              </a:ext>
            </a:extLst>
          </p:cNvPr>
          <p:cNvSpPr>
            <a:spLocks noGrp="1"/>
          </p:cNvSpPr>
          <p:nvPr>
            <p:ph idx="1"/>
          </p:nvPr>
        </p:nvSpPr>
        <p:spPr>
          <a:xfrm>
            <a:off x="1248005" y="862149"/>
            <a:ext cx="10058400" cy="4946467"/>
          </a:xfrm>
        </p:spPr>
        <p:txBody>
          <a:bodyPr>
            <a:noAutofit/>
          </a:bodyPr>
          <a:lstStyle/>
          <a:p>
            <a:r>
              <a:rPr lang="fr-FR" sz="2400" dirty="0"/>
              <a:t>Modèles canoniques: </a:t>
            </a:r>
          </a:p>
          <a:p>
            <a:pPr>
              <a:buFont typeface="Wingdings" panose="05000000000000000000" pitchFamily="2" charset="2"/>
              <a:buChar char="§"/>
            </a:pPr>
            <a:r>
              <a:rPr lang="fr-FR" sz="2400" dirty="0"/>
              <a:t>  Columbia (appartenances de groupe, religion/classe)</a:t>
            </a:r>
          </a:p>
          <a:p>
            <a:pPr>
              <a:buFont typeface="Wingdings" panose="05000000000000000000" pitchFamily="2" charset="2"/>
              <a:buChar char="§"/>
            </a:pPr>
            <a:r>
              <a:rPr lang="fr-FR" sz="2400" dirty="0"/>
              <a:t> Michigan (identification partisane)</a:t>
            </a:r>
          </a:p>
          <a:p>
            <a:pPr>
              <a:buFont typeface="Wingdings" panose="05000000000000000000" pitchFamily="2" charset="2"/>
              <a:buChar char="§"/>
            </a:pPr>
            <a:r>
              <a:rPr lang="fr-FR" sz="2400" dirty="0" err="1"/>
              <a:t>Lipset</a:t>
            </a:r>
            <a:r>
              <a:rPr lang="fr-FR" sz="2400" dirty="0"/>
              <a:t> et Rokkan (1967), identifient clivages structurant compétition partisane, révolution nationale (Etat vs périphéries et Eglises) puis industrielle (rural/urbain puis ouvriers/patrons): </a:t>
            </a:r>
          </a:p>
          <a:p>
            <a:pPr>
              <a:buFont typeface="Wingdings" panose="05000000000000000000" pitchFamily="2" charset="2"/>
              <a:buChar char="§"/>
            </a:pPr>
            <a:r>
              <a:rPr lang="fr-FR" sz="2400" dirty="0"/>
              <a:t>Remise en cause , retour aux modèles du choix rationnel, électeur individualiste, électeur consommateur, du vote de clivage au vote sur enjeu </a:t>
            </a:r>
          </a:p>
          <a:p>
            <a:pPr>
              <a:buFont typeface="Wingdings" panose="05000000000000000000" pitchFamily="2" charset="2"/>
              <a:buChar char="§"/>
            </a:pPr>
            <a:r>
              <a:rPr lang="fr-FR" sz="2400" dirty="0"/>
              <a:t> Puis thèse </a:t>
            </a:r>
            <a:r>
              <a:rPr lang="fr-FR" sz="2400" dirty="0">
                <a:solidFill>
                  <a:srgbClr val="C00000"/>
                </a:solidFill>
              </a:rPr>
              <a:t>nouveau clivage transnational</a:t>
            </a:r>
            <a:r>
              <a:rPr lang="fr-FR" sz="2400" dirty="0"/>
              <a:t>, pour ou contre mondialisation, intégration européenne et immigration (Hooghe et Marks 2018), émergence des droites radicales populistes (nationales), aussi appelé GAL Green-Alternative-</a:t>
            </a:r>
            <a:r>
              <a:rPr lang="fr-FR" sz="2400" dirty="0" err="1"/>
              <a:t>Libertarian</a:t>
            </a:r>
            <a:r>
              <a:rPr lang="fr-FR" sz="2400" dirty="0"/>
              <a:t> and TAN </a:t>
            </a:r>
            <a:r>
              <a:rPr lang="fr-FR" sz="2400" dirty="0" err="1"/>
              <a:t>Traditional-Authoritarian-Nationalist</a:t>
            </a:r>
            <a:r>
              <a:rPr lang="fr-FR" sz="2400" dirty="0"/>
              <a:t> </a:t>
            </a:r>
          </a:p>
        </p:txBody>
      </p:sp>
      <p:sp>
        <p:nvSpPr>
          <p:cNvPr id="4" name="Espace réservé du pied de page 3">
            <a:extLst>
              <a:ext uri="{FF2B5EF4-FFF2-40B4-BE49-F238E27FC236}">
                <a16:creationId xmlns:a16="http://schemas.microsoft.com/office/drawing/2014/main" id="{C7FE16E5-AE0B-4A73-A0FF-39F5B080D724}"/>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ADDF9C5E-7E84-45F4-B773-56DAEAF7092F}"/>
              </a:ext>
            </a:extLst>
          </p:cNvPr>
          <p:cNvSpPr>
            <a:spLocks noGrp="1"/>
          </p:cNvSpPr>
          <p:nvPr>
            <p:ph type="sldNum" sz="quarter" idx="12"/>
          </p:nvPr>
        </p:nvSpPr>
        <p:spPr/>
        <p:txBody>
          <a:bodyPr/>
          <a:lstStyle/>
          <a:p>
            <a:fld id="{B214B073-7A41-4F57-9F6A-5D5171916816}" type="slidenum">
              <a:rPr lang="fr-FR" smtClean="0"/>
              <a:t>32</a:t>
            </a:fld>
            <a:endParaRPr lang="fr-FR"/>
          </a:p>
        </p:txBody>
      </p:sp>
    </p:spTree>
    <p:extLst>
      <p:ext uri="{BB962C8B-B14F-4D97-AF65-F5344CB8AC3E}">
        <p14:creationId xmlns:p14="http://schemas.microsoft.com/office/powerpoint/2010/main" val="254279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7137D-72C0-4508-9398-FF91BD58F57F}"/>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11E6252A-98F4-46DF-B921-0A8219E043B9}"/>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CCCF0FA2-B45E-48A5-9970-7D843D6007AF}"/>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2930E742-D957-4B82-BE80-F03B5C35FC56}"/>
              </a:ext>
            </a:extLst>
          </p:cNvPr>
          <p:cNvSpPr>
            <a:spLocks noGrp="1"/>
          </p:cNvSpPr>
          <p:nvPr>
            <p:ph type="sldNum" sz="quarter" idx="12"/>
          </p:nvPr>
        </p:nvSpPr>
        <p:spPr/>
        <p:txBody>
          <a:bodyPr/>
          <a:lstStyle/>
          <a:p>
            <a:fld id="{B214B073-7A41-4F57-9F6A-5D5171916816}" type="slidenum">
              <a:rPr lang="fr-FR" smtClean="0"/>
              <a:t>33</a:t>
            </a:fld>
            <a:endParaRPr lang="fr-FR"/>
          </a:p>
        </p:txBody>
      </p:sp>
      <p:graphicFrame>
        <p:nvGraphicFramePr>
          <p:cNvPr id="7" name="Graphique 6">
            <a:extLst>
              <a:ext uri="{FF2B5EF4-FFF2-40B4-BE49-F238E27FC236}">
                <a16:creationId xmlns:a16="http://schemas.microsoft.com/office/drawing/2014/main" id="{56FA64D8-F0A9-4C55-8248-84FE44C93611}"/>
              </a:ext>
            </a:extLst>
          </p:cNvPr>
          <p:cNvGraphicFramePr>
            <a:graphicFrameLocks/>
          </p:cNvGraphicFramePr>
          <p:nvPr>
            <p:extLst>
              <p:ext uri="{D42A27DB-BD31-4B8C-83A1-F6EECF244321}">
                <p14:modId xmlns:p14="http://schemas.microsoft.com/office/powerpoint/2010/main" val="3150187545"/>
              </p:ext>
            </p:extLst>
          </p:nvPr>
        </p:nvGraphicFramePr>
        <p:xfrm>
          <a:off x="0" y="113122"/>
          <a:ext cx="12192000" cy="6379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9364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63BAF1-1E73-4D4A-95C4-B68769124CAE}"/>
              </a:ext>
            </a:extLst>
          </p:cNvPr>
          <p:cNvSpPr>
            <a:spLocks noGrp="1"/>
          </p:cNvSpPr>
          <p:nvPr>
            <p:ph type="title"/>
          </p:nvPr>
        </p:nvSpPr>
        <p:spPr>
          <a:xfrm>
            <a:off x="1097280" y="286604"/>
            <a:ext cx="10058400" cy="968440"/>
          </a:xfrm>
        </p:spPr>
        <p:txBody>
          <a:bodyPr/>
          <a:lstStyle/>
          <a:p>
            <a:r>
              <a:rPr lang="fr-FR" dirty="0">
                <a:solidFill>
                  <a:srgbClr val="C00000"/>
                </a:solidFill>
              </a:rPr>
              <a:t>Grandes structures n’ont pas varié</a:t>
            </a:r>
          </a:p>
        </p:txBody>
      </p:sp>
      <p:sp>
        <p:nvSpPr>
          <p:cNvPr id="3" name="Espace réservé du contenu 2">
            <a:extLst>
              <a:ext uri="{FF2B5EF4-FFF2-40B4-BE49-F238E27FC236}">
                <a16:creationId xmlns:a16="http://schemas.microsoft.com/office/drawing/2014/main" id="{98DFC0B3-D9D3-480C-9CF9-CDB89033B7CD}"/>
              </a:ext>
            </a:extLst>
          </p:cNvPr>
          <p:cNvSpPr>
            <a:spLocks noGrp="1"/>
          </p:cNvSpPr>
          <p:nvPr>
            <p:ph idx="1"/>
          </p:nvPr>
        </p:nvSpPr>
        <p:spPr/>
        <p:txBody>
          <a:bodyPr>
            <a:normAutofit/>
          </a:bodyPr>
          <a:lstStyle/>
          <a:p>
            <a:r>
              <a:rPr lang="fr-FR" sz="3600" dirty="0"/>
              <a:t>Mais </a:t>
            </a:r>
            <a:r>
              <a:rPr lang="fr-FR" sz="3600" b="1" dirty="0"/>
              <a:t>vote de classe renforcé</a:t>
            </a:r>
            <a:r>
              <a:rPr lang="fr-FR" sz="3600" dirty="0"/>
              <a:t>, classes populaires, ouvriers et employés</a:t>
            </a:r>
          </a:p>
          <a:p>
            <a:r>
              <a:rPr lang="fr-FR" sz="3600" dirty="0"/>
              <a:t>Et </a:t>
            </a:r>
            <a:r>
              <a:rPr lang="fr-FR" sz="3600" b="1" dirty="0"/>
              <a:t>vote des femmes</a:t>
            </a:r>
            <a:r>
              <a:rPr lang="fr-FR" sz="3600" dirty="0"/>
              <a:t>, fin du Radical Right </a:t>
            </a:r>
            <a:r>
              <a:rPr lang="fr-FR" sz="3600" dirty="0" err="1"/>
              <a:t>Gender</a:t>
            </a:r>
            <a:r>
              <a:rPr lang="fr-FR" sz="3600" dirty="0"/>
              <a:t> Gap </a:t>
            </a:r>
          </a:p>
        </p:txBody>
      </p:sp>
      <p:sp>
        <p:nvSpPr>
          <p:cNvPr id="4" name="Espace réservé du pied de page 3">
            <a:extLst>
              <a:ext uri="{FF2B5EF4-FFF2-40B4-BE49-F238E27FC236}">
                <a16:creationId xmlns:a16="http://schemas.microsoft.com/office/drawing/2014/main" id="{B9F1B0CA-35C2-4951-95BB-DFDFA1742AA1}"/>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43E5E2F6-942B-4AD7-A53E-F3A270510DEB}"/>
              </a:ext>
            </a:extLst>
          </p:cNvPr>
          <p:cNvSpPr>
            <a:spLocks noGrp="1"/>
          </p:cNvSpPr>
          <p:nvPr>
            <p:ph type="sldNum" sz="quarter" idx="12"/>
          </p:nvPr>
        </p:nvSpPr>
        <p:spPr/>
        <p:txBody>
          <a:bodyPr/>
          <a:lstStyle/>
          <a:p>
            <a:fld id="{B214B073-7A41-4F57-9F6A-5D5171916816}" type="slidenum">
              <a:rPr lang="fr-FR" smtClean="0"/>
              <a:t>34</a:t>
            </a:fld>
            <a:endParaRPr lang="fr-FR"/>
          </a:p>
        </p:txBody>
      </p:sp>
    </p:spTree>
    <p:extLst>
      <p:ext uri="{BB962C8B-B14F-4D97-AF65-F5344CB8AC3E}">
        <p14:creationId xmlns:p14="http://schemas.microsoft.com/office/powerpoint/2010/main" val="307066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351E2-C7FB-47FA-814F-892A45013D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AA4FE1A-D26F-4A27-B34D-E7F85813AF25}"/>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BEFF1E6D-7E7A-4E1D-AE79-4709AE4FADD6}"/>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87D593E9-0003-4818-86E4-633DACE19ACD}"/>
              </a:ext>
            </a:extLst>
          </p:cNvPr>
          <p:cNvSpPr>
            <a:spLocks noGrp="1"/>
          </p:cNvSpPr>
          <p:nvPr>
            <p:ph type="sldNum" sz="quarter" idx="12"/>
          </p:nvPr>
        </p:nvSpPr>
        <p:spPr/>
        <p:txBody>
          <a:bodyPr/>
          <a:lstStyle/>
          <a:p>
            <a:fld id="{B214B073-7A41-4F57-9F6A-5D5171916816}" type="slidenum">
              <a:rPr lang="fr-FR" smtClean="0"/>
              <a:t>35</a:t>
            </a:fld>
            <a:endParaRPr lang="fr-FR"/>
          </a:p>
        </p:txBody>
      </p:sp>
      <p:pic>
        <p:nvPicPr>
          <p:cNvPr id="7" name="Image 6">
            <a:extLst>
              <a:ext uri="{FF2B5EF4-FFF2-40B4-BE49-F238E27FC236}">
                <a16:creationId xmlns:a16="http://schemas.microsoft.com/office/drawing/2014/main" id="{CC6E0248-A32A-477F-9BC1-E07117F814BA}"/>
              </a:ext>
            </a:extLst>
          </p:cNvPr>
          <p:cNvPicPr>
            <a:picLocks noChangeAspect="1"/>
          </p:cNvPicPr>
          <p:nvPr/>
        </p:nvPicPr>
        <p:blipFill>
          <a:blip r:embed="rId2"/>
          <a:stretch>
            <a:fillRect/>
          </a:stretch>
        </p:blipFill>
        <p:spPr>
          <a:xfrm>
            <a:off x="0" y="560294"/>
            <a:ext cx="12192000" cy="5737412"/>
          </a:xfrm>
          <a:prstGeom prst="rect">
            <a:avLst/>
          </a:prstGeom>
        </p:spPr>
      </p:pic>
    </p:spTree>
    <p:extLst>
      <p:ext uri="{BB962C8B-B14F-4D97-AF65-F5344CB8AC3E}">
        <p14:creationId xmlns:p14="http://schemas.microsoft.com/office/powerpoint/2010/main" val="440494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D0444-C592-47F7-9A17-8621C2FC4580}"/>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F7DC0642-0AED-46A9-B8F9-8BB6F47CFDB3}"/>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DBA5425B-834E-4D50-85B7-3D057170E38F}"/>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8DB5BE74-7E5C-4A21-B2F1-1EE2CE797525}"/>
              </a:ext>
            </a:extLst>
          </p:cNvPr>
          <p:cNvSpPr>
            <a:spLocks noGrp="1"/>
          </p:cNvSpPr>
          <p:nvPr>
            <p:ph type="sldNum" sz="quarter" idx="12"/>
          </p:nvPr>
        </p:nvSpPr>
        <p:spPr/>
        <p:txBody>
          <a:bodyPr/>
          <a:lstStyle/>
          <a:p>
            <a:fld id="{B214B073-7A41-4F57-9F6A-5D5171916816}" type="slidenum">
              <a:rPr lang="fr-FR" smtClean="0"/>
              <a:t>36</a:t>
            </a:fld>
            <a:endParaRPr lang="fr-FR"/>
          </a:p>
        </p:txBody>
      </p:sp>
      <p:pic>
        <p:nvPicPr>
          <p:cNvPr id="7" name="Image 6">
            <a:extLst>
              <a:ext uri="{FF2B5EF4-FFF2-40B4-BE49-F238E27FC236}">
                <a16:creationId xmlns:a16="http://schemas.microsoft.com/office/drawing/2014/main" id="{0AD16B3F-2DF8-4A30-B046-7D50725323E3}"/>
              </a:ext>
            </a:extLst>
          </p:cNvPr>
          <p:cNvPicPr>
            <a:picLocks noChangeAspect="1"/>
          </p:cNvPicPr>
          <p:nvPr/>
        </p:nvPicPr>
        <p:blipFill>
          <a:blip r:embed="rId2"/>
          <a:stretch>
            <a:fillRect/>
          </a:stretch>
        </p:blipFill>
        <p:spPr>
          <a:xfrm>
            <a:off x="0" y="509048"/>
            <a:ext cx="12009748" cy="5552388"/>
          </a:xfrm>
          <a:prstGeom prst="rect">
            <a:avLst/>
          </a:prstGeom>
        </p:spPr>
      </p:pic>
    </p:spTree>
    <p:extLst>
      <p:ext uri="{BB962C8B-B14F-4D97-AF65-F5344CB8AC3E}">
        <p14:creationId xmlns:p14="http://schemas.microsoft.com/office/powerpoint/2010/main" val="442919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09AD9-02A5-4D6F-B103-9CE0D66E20AC}"/>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7CEE4BBD-7E71-404A-9AE4-B4DF5017B953}"/>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98B5C9D8-5DFA-415C-ADA5-77B33D79D47A}"/>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CE10E4AF-6A20-4A6A-9A4B-8E6A5098711F}"/>
              </a:ext>
            </a:extLst>
          </p:cNvPr>
          <p:cNvSpPr>
            <a:spLocks noGrp="1"/>
          </p:cNvSpPr>
          <p:nvPr>
            <p:ph type="sldNum" sz="quarter" idx="12"/>
          </p:nvPr>
        </p:nvSpPr>
        <p:spPr/>
        <p:txBody>
          <a:bodyPr/>
          <a:lstStyle/>
          <a:p>
            <a:fld id="{B214B073-7A41-4F57-9F6A-5D5171916816}" type="slidenum">
              <a:rPr lang="fr-FR" smtClean="0"/>
              <a:t>37</a:t>
            </a:fld>
            <a:endParaRPr lang="fr-FR"/>
          </a:p>
        </p:txBody>
      </p:sp>
      <p:pic>
        <p:nvPicPr>
          <p:cNvPr id="7" name="Image 6">
            <a:extLst>
              <a:ext uri="{FF2B5EF4-FFF2-40B4-BE49-F238E27FC236}">
                <a16:creationId xmlns:a16="http://schemas.microsoft.com/office/drawing/2014/main" id="{D088C69C-C2DB-4992-BCDE-250F8193A468}"/>
              </a:ext>
            </a:extLst>
          </p:cNvPr>
          <p:cNvPicPr>
            <a:picLocks noChangeAspect="1"/>
          </p:cNvPicPr>
          <p:nvPr/>
        </p:nvPicPr>
        <p:blipFill>
          <a:blip r:embed="rId2"/>
          <a:stretch>
            <a:fillRect/>
          </a:stretch>
        </p:blipFill>
        <p:spPr>
          <a:xfrm>
            <a:off x="226243" y="694713"/>
            <a:ext cx="11965757" cy="4167673"/>
          </a:xfrm>
          <a:prstGeom prst="rect">
            <a:avLst/>
          </a:prstGeom>
        </p:spPr>
      </p:pic>
    </p:spTree>
    <p:extLst>
      <p:ext uri="{BB962C8B-B14F-4D97-AF65-F5344CB8AC3E}">
        <p14:creationId xmlns:p14="http://schemas.microsoft.com/office/powerpoint/2010/main" val="22653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7C12B-0687-4020-AC3C-176A664A68D4}"/>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08980E6E-7D7E-4958-B23A-F6D851A2F045}"/>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5D1244C5-4434-4470-9254-48CC2499D22E}"/>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9604C1F8-3F67-421D-9254-623A017A7E34}"/>
              </a:ext>
            </a:extLst>
          </p:cNvPr>
          <p:cNvSpPr>
            <a:spLocks noGrp="1"/>
          </p:cNvSpPr>
          <p:nvPr>
            <p:ph type="sldNum" sz="quarter" idx="12"/>
          </p:nvPr>
        </p:nvSpPr>
        <p:spPr/>
        <p:txBody>
          <a:bodyPr/>
          <a:lstStyle/>
          <a:p>
            <a:fld id="{B214B073-7A41-4F57-9F6A-5D5171916816}" type="slidenum">
              <a:rPr lang="fr-FR" smtClean="0"/>
              <a:t>38</a:t>
            </a:fld>
            <a:endParaRPr lang="fr-FR"/>
          </a:p>
        </p:txBody>
      </p:sp>
      <p:pic>
        <p:nvPicPr>
          <p:cNvPr id="7" name="Image 6">
            <a:extLst>
              <a:ext uri="{FF2B5EF4-FFF2-40B4-BE49-F238E27FC236}">
                <a16:creationId xmlns:a16="http://schemas.microsoft.com/office/drawing/2014/main" id="{233AA722-BF7F-46D6-AAB3-6044523B4D45}"/>
              </a:ext>
            </a:extLst>
          </p:cNvPr>
          <p:cNvPicPr>
            <a:picLocks noChangeAspect="1"/>
          </p:cNvPicPr>
          <p:nvPr/>
        </p:nvPicPr>
        <p:blipFill>
          <a:blip r:embed="rId2"/>
          <a:stretch>
            <a:fillRect/>
          </a:stretch>
        </p:blipFill>
        <p:spPr>
          <a:xfrm>
            <a:off x="304800" y="698368"/>
            <a:ext cx="11667241" cy="5170725"/>
          </a:xfrm>
          <a:prstGeom prst="rect">
            <a:avLst/>
          </a:prstGeom>
        </p:spPr>
      </p:pic>
    </p:spTree>
    <p:extLst>
      <p:ext uri="{BB962C8B-B14F-4D97-AF65-F5344CB8AC3E}">
        <p14:creationId xmlns:p14="http://schemas.microsoft.com/office/powerpoint/2010/main" val="96847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29FC7-A162-454C-8A29-28343E51A2B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89A0C97-3FDE-4639-8152-AFB0F395D259}"/>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087DD2D5-99C0-42CA-A39D-907A78637CB1}"/>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A6C77EED-8456-4755-9F17-17961EA4103C}"/>
              </a:ext>
            </a:extLst>
          </p:cNvPr>
          <p:cNvSpPr>
            <a:spLocks noGrp="1"/>
          </p:cNvSpPr>
          <p:nvPr>
            <p:ph type="sldNum" sz="quarter" idx="12"/>
          </p:nvPr>
        </p:nvSpPr>
        <p:spPr/>
        <p:txBody>
          <a:bodyPr/>
          <a:lstStyle/>
          <a:p>
            <a:fld id="{B214B073-7A41-4F57-9F6A-5D5171916816}" type="slidenum">
              <a:rPr lang="fr-FR" smtClean="0"/>
              <a:t>39</a:t>
            </a:fld>
            <a:endParaRPr lang="fr-FR"/>
          </a:p>
        </p:txBody>
      </p:sp>
      <p:pic>
        <p:nvPicPr>
          <p:cNvPr id="7" name="Image 6">
            <a:extLst>
              <a:ext uri="{FF2B5EF4-FFF2-40B4-BE49-F238E27FC236}">
                <a16:creationId xmlns:a16="http://schemas.microsoft.com/office/drawing/2014/main" id="{5A9A8A2D-505F-49DF-AB47-C2EC4EB22153}"/>
              </a:ext>
            </a:extLst>
          </p:cNvPr>
          <p:cNvPicPr>
            <a:picLocks noChangeAspect="1"/>
          </p:cNvPicPr>
          <p:nvPr/>
        </p:nvPicPr>
        <p:blipFill>
          <a:blip r:embed="rId2"/>
          <a:stretch>
            <a:fillRect/>
          </a:stretch>
        </p:blipFill>
        <p:spPr>
          <a:xfrm>
            <a:off x="0" y="286604"/>
            <a:ext cx="12192000" cy="5712666"/>
          </a:xfrm>
          <a:prstGeom prst="rect">
            <a:avLst/>
          </a:prstGeom>
        </p:spPr>
      </p:pic>
    </p:spTree>
    <p:extLst>
      <p:ext uri="{BB962C8B-B14F-4D97-AF65-F5344CB8AC3E}">
        <p14:creationId xmlns:p14="http://schemas.microsoft.com/office/powerpoint/2010/main" val="343855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4364E-E3D9-43DD-B147-E3A80CFDBC67}"/>
              </a:ext>
            </a:extLst>
          </p:cNvPr>
          <p:cNvSpPr>
            <a:spLocks noGrp="1"/>
          </p:cNvSpPr>
          <p:nvPr>
            <p:ph type="title"/>
          </p:nvPr>
        </p:nvSpPr>
        <p:spPr>
          <a:xfrm>
            <a:off x="1097280" y="33091"/>
            <a:ext cx="10058400" cy="895823"/>
          </a:xfrm>
        </p:spPr>
        <p:txBody>
          <a:bodyPr>
            <a:normAutofit/>
          </a:bodyPr>
          <a:lstStyle/>
          <a:p>
            <a:r>
              <a:rPr lang="fr-FR" sz="6000" b="1" dirty="0">
                <a:solidFill>
                  <a:srgbClr val="C00000"/>
                </a:solidFill>
              </a:rPr>
              <a:t>Plan</a:t>
            </a:r>
          </a:p>
        </p:txBody>
      </p:sp>
      <p:sp>
        <p:nvSpPr>
          <p:cNvPr id="3" name="Espace réservé du contenu 2">
            <a:extLst>
              <a:ext uri="{FF2B5EF4-FFF2-40B4-BE49-F238E27FC236}">
                <a16:creationId xmlns:a16="http://schemas.microsoft.com/office/drawing/2014/main" id="{17848C79-F80D-4075-AC21-3AAE24D34A05}"/>
              </a:ext>
            </a:extLst>
          </p:cNvPr>
          <p:cNvSpPr>
            <a:spLocks noGrp="1"/>
          </p:cNvSpPr>
          <p:nvPr>
            <p:ph idx="1"/>
          </p:nvPr>
        </p:nvSpPr>
        <p:spPr>
          <a:xfrm>
            <a:off x="1097280" y="1103086"/>
            <a:ext cx="10058400" cy="5007428"/>
          </a:xfrm>
        </p:spPr>
        <p:txBody>
          <a:bodyPr>
            <a:noAutofit/>
          </a:bodyPr>
          <a:lstStyle/>
          <a:p>
            <a:r>
              <a:rPr lang="fr-FR" sz="4000" dirty="0"/>
              <a:t>1. Introduction : théories, concepts, débats  </a:t>
            </a:r>
          </a:p>
          <a:p>
            <a:r>
              <a:rPr lang="fr-FR" sz="4000" dirty="0"/>
              <a:t>2. Les facteurs du (non) vote </a:t>
            </a:r>
          </a:p>
          <a:p>
            <a:r>
              <a:rPr lang="fr-FR" sz="4000" dirty="0"/>
              <a:t>3.  Les facteurs explicatifs du choix  à l’élection présidentielle de 2022 </a:t>
            </a:r>
          </a:p>
        </p:txBody>
      </p:sp>
      <p:sp>
        <p:nvSpPr>
          <p:cNvPr id="4" name="Espace réservé du pied de page 3">
            <a:extLst>
              <a:ext uri="{FF2B5EF4-FFF2-40B4-BE49-F238E27FC236}">
                <a16:creationId xmlns:a16="http://schemas.microsoft.com/office/drawing/2014/main" id="{5F17CA78-E371-4EBD-AB8C-D7E548ACBF99}"/>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5C705192-6AE7-43A1-B58B-7991BA5436A9}"/>
              </a:ext>
            </a:extLst>
          </p:cNvPr>
          <p:cNvSpPr>
            <a:spLocks noGrp="1"/>
          </p:cNvSpPr>
          <p:nvPr>
            <p:ph type="sldNum" sz="quarter" idx="12"/>
          </p:nvPr>
        </p:nvSpPr>
        <p:spPr/>
        <p:txBody>
          <a:bodyPr/>
          <a:lstStyle/>
          <a:p>
            <a:fld id="{B214B073-7A41-4F57-9F6A-5D5171916816}" type="slidenum">
              <a:rPr lang="fr-FR" smtClean="0"/>
              <a:t>4</a:t>
            </a:fld>
            <a:endParaRPr lang="fr-FR"/>
          </a:p>
        </p:txBody>
      </p:sp>
    </p:spTree>
    <p:extLst>
      <p:ext uri="{BB962C8B-B14F-4D97-AF65-F5344CB8AC3E}">
        <p14:creationId xmlns:p14="http://schemas.microsoft.com/office/powerpoint/2010/main" val="3017886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271B8-9408-4556-A1DF-C24F6E409615}"/>
              </a:ext>
            </a:extLst>
          </p:cNvPr>
          <p:cNvSpPr>
            <a:spLocks noGrp="1"/>
          </p:cNvSpPr>
          <p:nvPr>
            <p:ph type="title"/>
          </p:nvPr>
        </p:nvSpPr>
        <p:spPr>
          <a:xfrm>
            <a:off x="810705" y="286603"/>
            <a:ext cx="10344975" cy="702303"/>
          </a:xfrm>
        </p:spPr>
        <p:txBody>
          <a:bodyPr>
            <a:normAutofit fontScale="90000"/>
          </a:bodyPr>
          <a:lstStyle/>
          <a:p>
            <a:r>
              <a:rPr lang="fr-FR" b="1" dirty="0">
                <a:solidFill>
                  <a:srgbClr val="C00000"/>
                </a:solidFill>
              </a:rPr>
              <a:t>Conquête d’un électorat féminin populaire</a:t>
            </a:r>
          </a:p>
        </p:txBody>
      </p:sp>
      <p:sp>
        <p:nvSpPr>
          <p:cNvPr id="3" name="Espace réservé du contenu 2">
            <a:extLst>
              <a:ext uri="{FF2B5EF4-FFF2-40B4-BE49-F238E27FC236}">
                <a16:creationId xmlns:a16="http://schemas.microsoft.com/office/drawing/2014/main" id="{124585B6-B379-4C3F-938C-33DD11425B94}"/>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5D1BACE9-1B34-4F17-AED7-AB78FBE6E7FC}"/>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9459E35C-0AEB-4BCD-A210-955CCFF82A5B}"/>
              </a:ext>
            </a:extLst>
          </p:cNvPr>
          <p:cNvSpPr>
            <a:spLocks noGrp="1"/>
          </p:cNvSpPr>
          <p:nvPr>
            <p:ph type="sldNum" sz="quarter" idx="12"/>
          </p:nvPr>
        </p:nvSpPr>
        <p:spPr/>
        <p:txBody>
          <a:bodyPr/>
          <a:lstStyle/>
          <a:p>
            <a:fld id="{B214B073-7A41-4F57-9F6A-5D5171916816}" type="slidenum">
              <a:rPr lang="fr-FR" smtClean="0"/>
              <a:t>40</a:t>
            </a:fld>
            <a:endParaRPr lang="fr-FR"/>
          </a:p>
        </p:txBody>
      </p:sp>
      <p:graphicFrame>
        <p:nvGraphicFramePr>
          <p:cNvPr id="6" name="Graphique 5">
            <a:extLst>
              <a:ext uri="{FF2B5EF4-FFF2-40B4-BE49-F238E27FC236}">
                <a16:creationId xmlns:a16="http://schemas.microsoft.com/office/drawing/2014/main" id="{FA3F3FCF-D62D-4EB9-819D-DD26DE5C75B9}"/>
              </a:ext>
            </a:extLst>
          </p:cNvPr>
          <p:cNvGraphicFramePr>
            <a:graphicFrameLocks/>
          </p:cNvGraphicFramePr>
          <p:nvPr>
            <p:extLst>
              <p:ext uri="{D42A27DB-BD31-4B8C-83A1-F6EECF244321}">
                <p14:modId xmlns:p14="http://schemas.microsoft.com/office/powerpoint/2010/main" val="1648953777"/>
              </p:ext>
            </p:extLst>
          </p:nvPr>
        </p:nvGraphicFramePr>
        <p:xfrm>
          <a:off x="1253765" y="988906"/>
          <a:ext cx="9719035" cy="4582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2190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9B435-9DE9-4D2F-993B-CFE99912CEF6}"/>
              </a:ext>
            </a:extLst>
          </p:cNvPr>
          <p:cNvSpPr>
            <a:spLocks noGrp="1"/>
          </p:cNvSpPr>
          <p:nvPr>
            <p:ph type="title"/>
          </p:nvPr>
        </p:nvSpPr>
        <p:spPr>
          <a:xfrm>
            <a:off x="1097280" y="286603"/>
            <a:ext cx="10058400" cy="702303"/>
          </a:xfrm>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0EDC3821-DD17-4A78-8C11-FB151B146056}"/>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B1910C68-EE90-40BB-B680-601407CDFEB4}"/>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7587682B-B47A-415E-A572-0193B4BA2BCA}"/>
              </a:ext>
            </a:extLst>
          </p:cNvPr>
          <p:cNvSpPr>
            <a:spLocks noGrp="1"/>
          </p:cNvSpPr>
          <p:nvPr>
            <p:ph type="sldNum" sz="quarter" idx="12"/>
          </p:nvPr>
        </p:nvSpPr>
        <p:spPr/>
        <p:txBody>
          <a:bodyPr/>
          <a:lstStyle/>
          <a:p>
            <a:fld id="{B214B073-7A41-4F57-9F6A-5D5171916816}" type="slidenum">
              <a:rPr lang="fr-FR" smtClean="0"/>
              <a:t>41</a:t>
            </a:fld>
            <a:endParaRPr lang="fr-FR"/>
          </a:p>
        </p:txBody>
      </p:sp>
      <p:graphicFrame>
        <p:nvGraphicFramePr>
          <p:cNvPr id="6" name="Graphique 5">
            <a:extLst>
              <a:ext uri="{FF2B5EF4-FFF2-40B4-BE49-F238E27FC236}">
                <a16:creationId xmlns:a16="http://schemas.microsoft.com/office/drawing/2014/main" id="{4F7DC82A-F081-4B72-91F2-5097BD6D55F2}"/>
              </a:ext>
            </a:extLst>
          </p:cNvPr>
          <p:cNvGraphicFramePr>
            <a:graphicFrameLocks/>
          </p:cNvGraphicFramePr>
          <p:nvPr>
            <p:extLst>
              <p:ext uri="{D42A27DB-BD31-4B8C-83A1-F6EECF244321}">
                <p14:modId xmlns:p14="http://schemas.microsoft.com/office/powerpoint/2010/main" val="1030960196"/>
              </p:ext>
            </p:extLst>
          </p:nvPr>
        </p:nvGraphicFramePr>
        <p:xfrm>
          <a:off x="923827" y="443060"/>
          <a:ext cx="9926425" cy="5137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5792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413B2-4AE6-4059-98F0-E98AAD7DBB9D}"/>
              </a:ext>
            </a:extLst>
          </p:cNvPr>
          <p:cNvSpPr>
            <a:spLocks noGrp="1"/>
          </p:cNvSpPr>
          <p:nvPr>
            <p:ph type="title"/>
          </p:nvPr>
        </p:nvSpPr>
        <p:spPr>
          <a:xfrm>
            <a:off x="1097280" y="133350"/>
            <a:ext cx="10058400" cy="762000"/>
          </a:xfrm>
        </p:spPr>
        <p:txBody>
          <a:bodyPr>
            <a:normAutofit/>
          </a:bodyPr>
          <a:lstStyle/>
          <a:p>
            <a:r>
              <a:rPr lang="fr-FR" b="1" dirty="0">
                <a:solidFill>
                  <a:srgbClr val="C00000"/>
                </a:solidFill>
              </a:rPr>
              <a:t>Mais Zemmour lui réactive le </a:t>
            </a:r>
            <a:r>
              <a:rPr lang="fr-FR" b="1" dirty="0" err="1">
                <a:solidFill>
                  <a:srgbClr val="C00000"/>
                </a:solidFill>
              </a:rPr>
              <a:t>gender</a:t>
            </a:r>
            <a:r>
              <a:rPr lang="fr-FR" b="1" dirty="0">
                <a:solidFill>
                  <a:srgbClr val="C00000"/>
                </a:solidFill>
              </a:rPr>
              <a:t> gap</a:t>
            </a:r>
          </a:p>
        </p:txBody>
      </p:sp>
      <p:pic>
        <p:nvPicPr>
          <p:cNvPr id="7" name="Espace réservé du contenu 6">
            <a:extLst>
              <a:ext uri="{FF2B5EF4-FFF2-40B4-BE49-F238E27FC236}">
                <a16:creationId xmlns:a16="http://schemas.microsoft.com/office/drawing/2014/main" id="{25C989D1-7972-4583-B0E4-206C32FA0911}"/>
              </a:ext>
            </a:extLst>
          </p:cNvPr>
          <p:cNvPicPr>
            <a:picLocks noGrp="1" noChangeAspect="1"/>
          </p:cNvPicPr>
          <p:nvPr>
            <p:ph idx="1"/>
          </p:nvPr>
        </p:nvPicPr>
        <p:blipFill>
          <a:blip r:embed="rId2"/>
          <a:stretch>
            <a:fillRect/>
          </a:stretch>
        </p:blipFill>
        <p:spPr>
          <a:xfrm>
            <a:off x="593889" y="895350"/>
            <a:ext cx="10718276" cy="5109523"/>
          </a:xfrm>
        </p:spPr>
      </p:pic>
      <p:sp>
        <p:nvSpPr>
          <p:cNvPr id="4" name="Espace réservé du pied de page 3">
            <a:extLst>
              <a:ext uri="{FF2B5EF4-FFF2-40B4-BE49-F238E27FC236}">
                <a16:creationId xmlns:a16="http://schemas.microsoft.com/office/drawing/2014/main" id="{3712ED04-4BAF-4683-A790-6B1B503232A4}"/>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D23CEA8A-D10F-4122-BFB0-B627E6F6560C}"/>
              </a:ext>
            </a:extLst>
          </p:cNvPr>
          <p:cNvSpPr>
            <a:spLocks noGrp="1"/>
          </p:cNvSpPr>
          <p:nvPr>
            <p:ph type="sldNum" sz="quarter" idx="12"/>
          </p:nvPr>
        </p:nvSpPr>
        <p:spPr/>
        <p:txBody>
          <a:bodyPr/>
          <a:lstStyle/>
          <a:p>
            <a:fld id="{B214B073-7A41-4F57-9F6A-5D5171916816}" type="slidenum">
              <a:rPr lang="fr-FR" smtClean="0"/>
              <a:t>42</a:t>
            </a:fld>
            <a:endParaRPr lang="fr-FR"/>
          </a:p>
        </p:txBody>
      </p:sp>
    </p:spTree>
    <p:extLst>
      <p:ext uri="{BB962C8B-B14F-4D97-AF65-F5344CB8AC3E}">
        <p14:creationId xmlns:p14="http://schemas.microsoft.com/office/powerpoint/2010/main" val="3932496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49CF8-007B-48A9-BC53-99537D8F1E50}"/>
              </a:ext>
            </a:extLst>
          </p:cNvPr>
          <p:cNvSpPr>
            <a:spLocks noGrp="1"/>
          </p:cNvSpPr>
          <p:nvPr>
            <p:ph type="title"/>
          </p:nvPr>
        </p:nvSpPr>
        <p:spPr>
          <a:xfrm>
            <a:off x="1097280" y="33090"/>
            <a:ext cx="10058400" cy="730586"/>
          </a:xfrm>
        </p:spPr>
        <p:txBody>
          <a:bodyPr>
            <a:normAutofit/>
          </a:bodyPr>
          <a:lstStyle/>
          <a:p>
            <a:r>
              <a:rPr lang="fr-FR" dirty="0"/>
              <a:t>Références</a:t>
            </a:r>
          </a:p>
        </p:txBody>
      </p:sp>
      <p:sp>
        <p:nvSpPr>
          <p:cNvPr id="3" name="Espace réservé du contenu 2">
            <a:extLst>
              <a:ext uri="{FF2B5EF4-FFF2-40B4-BE49-F238E27FC236}">
                <a16:creationId xmlns:a16="http://schemas.microsoft.com/office/drawing/2014/main" id="{E7807F5C-5293-4C56-A963-EDB26C5D60A6}"/>
              </a:ext>
            </a:extLst>
          </p:cNvPr>
          <p:cNvSpPr>
            <a:spLocks noGrp="1"/>
          </p:cNvSpPr>
          <p:nvPr>
            <p:ph idx="1"/>
          </p:nvPr>
        </p:nvSpPr>
        <p:spPr>
          <a:xfrm>
            <a:off x="1097280" y="934497"/>
            <a:ext cx="10058400" cy="4934597"/>
          </a:xfrm>
        </p:spPr>
        <p:txBody>
          <a:bodyPr>
            <a:normAutofit/>
          </a:bodyPr>
          <a:lstStyle/>
          <a:p>
            <a:r>
              <a:rPr lang="fr-FR" dirty="0" err="1"/>
              <a:t>Amengay</a:t>
            </a:r>
            <a:r>
              <a:rPr lang="fr-FR" dirty="0"/>
              <a:t>, </a:t>
            </a:r>
            <a:r>
              <a:rPr lang="fr-FR" dirty="0" err="1"/>
              <a:t>Durovic</a:t>
            </a:r>
            <a:r>
              <a:rPr lang="fr-FR" dirty="0"/>
              <a:t>, Mayer (2017), “L’impact du genre sur le vote Marine Le Pen”, </a:t>
            </a:r>
            <a:r>
              <a:rPr lang="fr-FR" i="1" dirty="0"/>
              <a:t>Revue française de science politiqu</a:t>
            </a:r>
            <a:r>
              <a:rPr lang="fr-FR" dirty="0"/>
              <a:t>e,  67(6), p.1087-2017</a:t>
            </a:r>
          </a:p>
          <a:p>
            <a:r>
              <a:rPr lang="fr-FR" dirty="0" err="1"/>
              <a:t>Déloye</a:t>
            </a:r>
            <a:r>
              <a:rPr lang="fr-FR" dirty="0"/>
              <a:t>, Mayer </a:t>
            </a:r>
            <a:r>
              <a:rPr lang="fr-FR" dirty="0" err="1"/>
              <a:t>eds</a:t>
            </a:r>
            <a:r>
              <a:rPr lang="fr-FR" dirty="0"/>
              <a:t>. </a:t>
            </a:r>
            <a:r>
              <a:rPr lang="fr-FR" i="1" dirty="0"/>
              <a:t>Analyses électorales</a:t>
            </a:r>
            <a:r>
              <a:rPr lang="fr-FR" dirty="0"/>
              <a:t>, Bruylant, 2017 (Collection Traités de science politique). </a:t>
            </a:r>
          </a:p>
          <a:p>
            <a:r>
              <a:rPr lang="fr-FR" dirty="0" err="1"/>
              <a:t>Giugni</a:t>
            </a:r>
            <a:r>
              <a:rPr lang="fr-FR" dirty="0"/>
              <a:t>, Grosso </a:t>
            </a:r>
            <a:r>
              <a:rPr lang="fr-FR" dirty="0" err="1"/>
              <a:t>eds</a:t>
            </a:r>
            <a:r>
              <a:rPr lang="fr-FR" dirty="0"/>
              <a:t>.(2022) </a:t>
            </a:r>
            <a:r>
              <a:rPr lang="en-US" i="1" dirty="0"/>
              <a:t>The Oxford Handbook of Political Participation</a:t>
            </a:r>
            <a:r>
              <a:rPr lang="en-US" dirty="0"/>
              <a:t>, OUP</a:t>
            </a:r>
            <a:endParaRPr lang="it-IT" dirty="0"/>
          </a:p>
          <a:p>
            <a:pPr marL="0" indent="0">
              <a:buNone/>
            </a:pPr>
            <a:r>
              <a:rPr lang="fr-FR" dirty="0"/>
              <a:t> Haute, </a:t>
            </a:r>
            <a:r>
              <a:rPr lang="fr-FR" dirty="0" err="1"/>
              <a:t>Tiberj</a:t>
            </a:r>
            <a:r>
              <a:rPr lang="fr-FR" dirty="0"/>
              <a:t> (2022) </a:t>
            </a:r>
            <a:r>
              <a:rPr lang="fr-FR" i="1" dirty="0"/>
              <a:t>Extinction de vote? </a:t>
            </a:r>
            <a:r>
              <a:rPr lang="fr-FR" dirty="0"/>
              <a:t>La Vie des idées/</a:t>
            </a:r>
            <a:r>
              <a:rPr lang="fr-FR" dirty="0" err="1"/>
              <a:t>Puf</a:t>
            </a:r>
            <a:endParaRPr lang="fr-FR" dirty="0"/>
          </a:p>
          <a:p>
            <a:pPr marL="0" indent="0">
              <a:buNone/>
            </a:pPr>
            <a:r>
              <a:rPr lang="fr-FR" dirty="0"/>
              <a:t>Lardeux, </a:t>
            </a:r>
            <a:r>
              <a:rPr lang="fr-FR" dirty="0" err="1"/>
              <a:t>Tiberj</a:t>
            </a:r>
            <a:r>
              <a:rPr lang="fr-FR" dirty="0"/>
              <a:t> (2021) </a:t>
            </a:r>
            <a:r>
              <a:rPr lang="fr-FR" i="1" dirty="0"/>
              <a:t>Générations désenchantées? Jeunes et démocratie</a:t>
            </a:r>
            <a:r>
              <a:rPr lang="fr-FR" dirty="0"/>
              <a:t>, Documentation française</a:t>
            </a:r>
          </a:p>
          <a:p>
            <a:pPr algn="l"/>
            <a:r>
              <a:rPr lang="fr-FR" b="0" i="0" dirty="0" err="1">
                <a:solidFill>
                  <a:srgbClr val="3B3B58"/>
                </a:solidFill>
                <a:effectLst/>
              </a:rPr>
              <a:t>Martinache</a:t>
            </a:r>
            <a:r>
              <a:rPr lang="fr-FR" b="0" i="0" dirty="0">
                <a:solidFill>
                  <a:srgbClr val="3B3B58"/>
                </a:solidFill>
                <a:effectLst/>
              </a:rPr>
              <a:t>, </a:t>
            </a:r>
            <a:r>
              <a:rPr lang="fr-FR" b="0" i="0" dirty="0" err="1">
                <a:solidFill>
                  <a:srgbClr val="3B3B58"/>
                </a:solidFill>
                <a:effectLst/>
              </a:rPr>
              <a:t>Sawicki</a:t>
            </a:r>
            <a:r>
              <a:rPr lang="fr-FR" b="0" i="0" dirty="0">
                <a:solidFill>
                  <a:srgbClr val="3B3B58"/>
                </a:solidFill>
                <a:effectLst/>
              </a:rPr>
              <a:t> (</a:t>
            </a:r>
            <a:r>
              <a:rPr lang="fr-FR" b="0" i="0" dirty="0" err="1">
                <a:solidFill>
                  <a:srgbClr val="3B3B58"/>
                </a:solidFill>
                <a:effectLst/>
              </a:rPr>
              <a:t>dir</a:t>
            </a:r>
            <a:r>
              <a:rPr lang="fr-FR" b="0" i="0" dirty="0">
                <a:solidFill>
                  <a:srgbClr val="3B3B58"/>
                </a:solidFill>
                <a:effectLst/>
              </a:rPr>
              <a:t>.), </a:t>
            </a:r>
            <a:r>
              <a:rPr lang="fr-FR" b="0" i="1" dirty="0">
                <a:solidFill>
                  <a:srgbClr val="3B3B58"/>
                </a:solidFill>
                <a:effectLst/>
              </a:rPr>
              <a:t>La fin des partis ?,</a:t>
            </a:r>
            <a:r>
              <a:rPr lang="fr-FR" b="0" i="0" dirty="0">
                <a:solidFill>
                  <a:srgbClr val="3B3B58"/>
                </a:solidFill>
                <a:effectLst/>
              </a:rPr>
              <a:t> Paris, </a:t>
            </a:r>
            <a:r>
              <a:rPr lang="fr-FR" b="0" i="0" dirty="0" err="1">
                <a:solidFill>
                  <a:srgbClr val="3B3B58"/>
                </a:solidFill>
                <a:effectLst/>
              </a:rPr>
              <a:t>Puf</a:t>
            </a:r>
            <a:r>
              <a:rPr lang="fr-FR" b="0" i="0" dirty="0">
                <a:solidFill>
                  <a:srgbClr val="3B3B58"/>
                </a:solidFill>
                <a:effectLst/>
              </a:rPr>
              <a:t>, La vie d e s idées, 2020.</a:t>
            </a:r>
          </a:p>
          <a:p>
            <a:pPr algn="l"/>
            <a:r>
              <a:rPr lang="fr-FR" b="0" i="0" dirty="0" err="1">
                <a:solidFill>
                  <a:srgbClr val="3B3B58"/>
                </a:solidFill>
                <a:effectLst/>
              </a:rPr>
              <a:t>Mossuz</a:t>
            </a:r>
            <a:r>
              <a:rPr lang="fr-FR" b="0" i="0" dirty="0">
                <a:solidFill>
                  <a:srgbClr val="3B3B58"/>
                </a:solidFill>
                <a:effectLst/>
              </a:rPr>
              <a:t>-Lavau (2020), </a:t>
            </a:r>
            <a:r>
              <a:rPr lang="fr-FR" b="0" i="1" u="none" strike="noStrike" dirty="0">
                <a:solidFill>
                  <a:srgbClr val="54DBD9"/>
                </a:solidFill>
                <a:effectLst/>
                <a:hlinkClick r:id="rId2"/>
              </a:rPr>
              <a:t>Le clivage droite-gauche. Toute une histoire</a:t>
            </a:r>
            <a:r>
              <a:rPr lang="fr-FR" b="0" i="0" dirty="0">
                <a:solidFill>
                  <a:srgbClr val="3B3B58"/>
                </a:solidFill>
                <a:effectLst/>
              </a:rPr>
              <a:t>, Presses de Sciences Po </a:t>
            </a:r>
          </a:p>
          <a:p>
            <a:pPr algn="l"/>
            <a:r>
              <a:rPr lang="fr-FR" b="0" i="0" dirty="0" err="1">
                <a:solidFill>
                  <a:srgbClr val="3B3B58"/>
                </a:solidFill>
                <a:effectLst/>
              </a:rPr>
              <a:t>Mudde</a:t>
            </a:r>
            <a:r>
              <a:rPr lang="fr-FR" dirty="0">
                <a:solidFill>
                  <a:srgbClr val="3B3B58"/>
                </a:solidFill>
              </a:rPr>
              <a:t>, </a:t>
            </a:r>
            <a:r>
              <a:rPr lang="fr-FR" dirty="0" err="1">
                <a:solidFill>
                  <a:srgbClr val="3B3B58"/>
                </a:solidFill>
              </a:rPr>
              <a:t>Kaltwasser</a:t>
            </a:r>
            <a:r>
              <a:rPr lang="fr-FR" dirty="0">
                <a:solidFill>
                  <a:srgbClr val="3B3B58"/>
                </a:solidFill>
              </a:rPr>
              <a:t> (2020), </a:t>
            </a:r>
            <a:r>
              <a:rPr lang="fr-FR" i="1" dirty="0">
                <a:solidFill>
                  <a:srgbClr val="3B3B58"/>
                </a:solidFill>
              </a:rPr>
              <a:t>Brève introduction au populisme</a:t>
            </a:r>
            <a:r>
              <a:rPr lang="fr-FR" dirty="0">
                <a:solidFill>
                  <a:srgbClr val="3B3B58"/>
                </a:solidFill>
              </a:rPr>
              <a:t>, Ed. De l’Aube</a:t>
            </a:r>
            <a:endParaRPr lang="fr-FR" b="0" i="0" dirty="0">
              <a:solidFill>
                <a:srgbClr val="3B3B58"/>
              </a:solidFill>
              <a:effectLst/>
            </a:endParaRPr>
          </a:p>
          <a:p>
            <a:r>
              <a:rPr lang="fr-FR" dirty="0" err="1"/>
              <a:t>Tiberj</a:t>
            </a:r>
            <a:r>
              <a:rPr lang="fr-FR" dirty="0"/>
              <a:t> (2017)</a:t>
            </a:r>
            <a:r>
              <a:rPr lang="fr-FR" b="0" i="1" dirty="0">
                <a:solidFill>
                  <a:srgbClr val="202124"/>
                </a:solidFill>
                <a:effectLst/>
              </a:rPr>
              <a:t>Les citoyens qui viennent: Comment le renouvellement générationnel transforme la politique en France</a:t>
            </a:r>
            <a:r>
              <a:rPr lang="fr-FR" b="0" i="0" dirty="0">
                <a:solidFill>
                  <a:srgbClr val="202124"/>
                </a:solidFill>
                <a:effectLst/>
              </a:rPr>
              <a:t>, PUF</a:t>
            </a:r>
          </a:p>
          <a:p>
            <a:pPr algn="l"/>
            <a:endParaRPr lang="fr-FR" dirty="0"/>
          </a:p>
          <a:p>
            <a:endParaRPr lang="fr-FR" dirty="0"/>
          </a:p>
        </p:txBody>
      </p:sp>
      <p:sp>
        <p:nvSpPr>
          <p:cNvPr id="4" name="Espace réservé du pied de page 3">
            <a:extLst>
              <a:ext uri="{FF2B5EF4-FFF2-40B4-BE49-F238E27FC236}">
                <a16:creationId xmlns:a16="http://schemas.microsoft.com/office/drawing/2014/main" id="{83759663-365E-4B1C-A44E-17F9725BBA64}"/>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86246A7D-2744-4E09-8A62-F9DC565365E5}"/>
              </a:ext>
            </a:extLst>
          </p:cNvPr>
          <p:cNvSpPr>
            <a:spLocks noGrp="1"/>
          </p:cNvSpPr>
          <p:nvPr>
            <p:ph type="sldNum" sz="quarter" idx="12"/>
          </p:nvPr>
        </p:nvSpPr>
        <p:spPr/>
        <p:txBody>
          <a:bodyPr/>
          <a:lstStyle/>
          <a:p>
            <a:fld id="{B214B073-7A41-4F57-9F6A-5D5171916816}" type="slidenum">
              <a:rPr lang="fr-FR" smtClean="0"/>
              <a:t>43</a:t>
            </a:fld>
            <a:endParaRPr lang="fr-FR"/>
          </a:p>
        </p:txBody>
      </p:sp>
    </p:spTree>
    <p:extLst>
      <p:ext uri="{BB962C8B-B14F-4D97-AF65-F5344CB8AC3E}">
        <p14:creationId xmlns:p14="http://schemas.microsoft.com/office/powerpoint/2010/main" val="310595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BDF82-1438-4D6E-8735-190507A4B776}"/>
              </a:ext>
            </a:extLst>
          </p:cNvPr>
          <p:cNvSpPr>
            <a:spLocks noGrp="1"/>
          </p:cNvSpPr>
          <p:nvPr>
            <p:ph type="title"/>
          </p:nvPr>
        </p:nvSpPr>
        <p:spPr>
          <a:xfrm>
            <a:off x="1097280" y="156755"/>
            <a:ext cx="10058400" cy="654634"/>
          </a:xfrm>
        </p:spPr>
        <p:txBody>
          <a:bodyPr>
            <a:normAutofit fontScale="90000"/>
          </a:bodyPr>
          <a:lstStyle/>
          <a:p>
            <a:r>
              <a:rPr lang="fr-FR" b="1" dirty="0">
                <a:solidFill>
                  <a:srgbClr val="C00000"/>
                </a:solidFill>
              </a:rPr>
              <a:t>Définir la participation politique</a:t>
            </a:r>
          </a:p>
        </p:txBody>
      </p:sp>
      <p:sp>
        <p:nvSpPr>
          <p:cNvPr id="3" name="Espace réservé du contenu 2">
            <a:extLst>
              <a:ext uri="{FF2B5EF4-FFF2-40B4-BE49-F238E27FC236}">
                <a16:creationId xmlns:a16="http://schemas.microsoft.com/office/drawing/2014/main" id="{1B2A9BC8-CC9D-4CE1-B76E-A8E462D39D83}"/>
              </a:ext>
            </a:extLst>
          </p:cNvPr>
          <p:cNvSpPr>
            <a:spLocks noGrp="1"/>
          </p:cNvSpPr>
          <p:nvPr>
            <p:ph idx="1"/>
          </p:nvPr>
        </p:nvSpPr>
        <p:spPr>
          <a:xfrm>
            <a:off x="1097280" y="811389"/>
            <a:ext cx="10058400" cy="5057705"/>
          </a:xfrm>
        </p:spPr>
        <p:txBody>
          <a:bodyPr>
            <a:normAutofit fontScale="92500" lnSpcReduction="10000"/>
          </a:bodyPr>
          <a:lstStyle/>
          <a:p>
            <a:r>
              <a:rPr lang="fr-FR" sz="2800" dirty="0"/>
              <a:t>Extension continue des modes d’action en démocratie, et extension du champ du politique,</a:t>
            </a:r>
          </a:p>
          <a:p>
            <a:r>
              <a:rPr lang="fr-FR" sz="2800" dirty="0"/>
              <a:t>Au départ limitée aux actions cherchant à influencer la sélection et les décisions des gouvernants,  et centré sur le vote, aujourd’hui multidirectionnelle, incluant toutes les formes protestataires et informelles </a:t>
            </a:r>
          </a:p>
          <a:p>
            <a:r>
              <a:rPr lang="fr-FR" sz="2800" dirty="0"/>
              <a:t>Définition de Van </a:t>
            </a:r>
            <a:r>
              <a:rPr lang="fr-FR" sz="2800" dirty="0" err="1"/>
              <a:t>Deth</a:t>
            </a:r>
            <a:r>
              <a:rPr lang="fr-FR" sz="2800" dirty="0"/>
              <a:t> « </a:t>
            </a:r>
            <a:r>
              <a:rPr lang="fr-FR" sz="2800" dirty="0" err="1">
                <a:solidFill>
                  <a:srgbClr val="C00000"/>
                </a:solidFill>
              </a:rPr>
              <a:t>citizens</a:t>
            </a:r>
            <a:r>
              <a:rPr lang="fr-FR" sz="2800" dirty="0">
                <a:solidFill>
                  <a:srgbClr val="C00000"/>
                </a:solidFill>
              </a:rPr>
              <a:t>’ </a:t>
            </a:r>
            <a:r>
              <a:rPr lang="fr-FR" sz="2800" dirty="0" err="1">
                <a:solidFill>
                  <a:srgbClr val="C00000"/>
                </a:solidFill>
              </a:rPr>
              <a:t>activities</a:t>
            </a:r>
            <a:r>
              <a:rPr lang="fr-FR" sz="2800" dirty="0">
                <a:solidFill>
                  <a:srgbClr val="C00000"/>
                </a:solidFill>
              </a:rPr>
              <a:t> </a:t>
            </a:r>
            <a:r>
              <a:rPr lang="fr-FR" sz="2800" dirty="0" err="1">
                <a:solidFill>
                  <a:srgbClr val="C00000"/>
                </a:solidFill>
              </a:rPr>
              <a:t>affecting</a:t>
            </a:r>
            <a:r>
              <a:rPr lang="fr-FR" sz="2800" dirty="0">
                <a:solidFill>
                  <a:srgbClr val="C00000"/>
                </a:solidFill>
              </a:rPr>
              <a:t> </a:t>
            </a:r>
            <a:r>
              <a:rPr lang="fr-FR" sz="2800" dirty="0" err="1">
                <a:solidFill>
                  <a:srgbClr val="C00000"/>
                </a:solidFill>
              </a:rPr>
              <a:t>politics</a:t>
            </a:r>
            <a:r>
              <a:rPr lang="fr-FR" sz="2800" dirty="0">
                <a:solidFill>
                  <a:srgbClr val="C00000"/>
                </a:solidFill>
              </a:rPr>
              <a:t> </a:t>
            </a:r>
            <a:r>
              <a:rPr lang="fr-FR" sz="2800" dirty="0"/>
              <a:t>»</a:t>
            </a:r>
          </a:p>
          <a:p>
            <a:r>
              <a:rPr lang="fr-FR" sz="2800" dirty="0"/>
              <a:t>( « </a:t>
            </a:r>
            <a:r>
              <a:rPr lang="fr-FR" sz="2800" dirty="0" err="1"/>
              <a:t>What</a:t>
            </a:r>
            <a:r>
              <a:rPr lang="fr-FR" sz="2800" dirty="0"/>
              <a:t> </a:t>
            </a:r>
            <a:r>
              <a:rPr lang="fr-FR" sz="2800" dirty="0" err="1"/>
              <a:t>is</a:t>
            </a:r>
            <a:r>
              <a:rPr lang="fr-FR" sz="2800" dirty="0"/>
              <a:t> </a:t>
            </a:r>
            <a:r>
              <a:rPr lang="fr-FR" sz="2800" dirty="0" err="1"/>
              <a:t>political</a:t>
            </a:r>
            <a:r>
              <a:rPr lang="fr-FR" sz="2800" dirty="0"/>
              <a:t> participation » (in </a:t>
            </a:r>
            <a:r>
              <a:rPr lang="fr-FR" sz="2800" i="1" dirty="0" err="1"/>
              <a:t>Political</a:t>
            </a:r>
            <a:r>
              <a:rPr lang="fr-FR" sz="2800" i="1" dirty="0"/>
              <a:t> participation and </a:t>
            </a:r>
            <a:r>
              <a:rPr lang="fr-FR" sz="2800" i="1" dirty="0" err="1"/>
              <a:t>democracy</a:t>
            </a:r>
            <a:r>
              <a:rPr lang="fr-FR" sz="2800" dirty="0"/>
              <a:t>, </a:t>
            </a:r>
            <a:r>
              <a:rPr lang="en-US" sz="2800" b="0" i="0" dirty="0">
                <a:solidFill>
                  <a:srgbClr val="555555"/>
                </a:solidFill>
                <a:effectLst/>
              </a:rPr>
              <a:t> Oxford Research Encyclopedia of Politics, 2021: </a:t>
            </a:r>
            <a:r>
              <a:rPr lang="en-US" sz="2800" dirty="0">
                <a:hlinkClick r:id="rId2"/>
              </a:rPr>
              <a:t>https://oxfordre.com/politics/view/10.1093/acrefore/9780190228637.001.0001/acrefore-9780190228637-e-68</a:t>
            </a:r>
            <a:r>
              <a:rPr lang="en-US" sz="2800" dirty="0"/>
              <a:t> )</a:t>
            </a:r>
          </a:p>
          <a:p>
            <a:endParaRPr lang="en-US" dirty="0"/>
          </a:p>
          <a:p>
            <a:r>
              <a:rPr lang="fr-FR" dirty="0"/>
              <a:t> </a:t>
            </a:r>
          </a:p>
        </p:txBody>
      </p:sp>
      <p:sp>
        <p:nvSpPr>
          <p:cNvPr id="4" name="Espace réservé du pied de page 3">
            <a:extLst>
              <a:ext uri="{FF2B5EF4-FFF2-40B4-BE49-F238E27FC236}">
                <a16:creationId xmlns:a16="http://schemas.microsoft.com/office/drawing/2014/main" id="{F1FDCEE4-13E7-42CE-A767-48B271DEB04F}"/>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189B33A8-F44C-408B-ACF5-807669D9ED81}"/>
              </a:ext>
            </a:extLst>
          </p:cNvPr>
          <p:cNvSpPr>
            <a:spLocks noGrp="1"/>
          </p:cNvSpPr>
          <p:nvPr>
            <p:ph type="sldNum" sz="quarter" idx="12"/>
          </p:nvPr>
        </p:nvSpPr>
        <p:spPr/>
        <p:txBody>
          <a:bodyPr/>
          <a:lstStyle/>
          <a:p>
            <a:fld id="{B214B073-7A41-4F57-9F6A-5D5171916816}" type="slidenum">
              <a:rPr lang="fr-FR" smtClean="0"/>
              <a:t>5</a:t>
            </a:fld>
            <a:endParaRPr lang="fr-FR"/>
          </a:p>
        </p:txBody>
      </p:sp>
    </p:spTree>
    <p:extLst>
      <p:ext uri="{BB962C8B-B14F-4D97-AF65-F5344CB8AC3E}">
        <p14:creationId xmlns:p14="http://schemas.microsoft.com/office/powerpoint/2010/main" val="204768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E9440-39D7-4A08-BF50-A85886C72262}"/>
              </a:ext>
            </a:extLst>
          </p:cNvPr>
          <p:cNvSpPr>
            <a:spLocks noGrp="1"/>
          </p:cNvSpPr>
          <p:nvPr>
            <p:ph type="title"/>
          </p:nvPr>
        </p:nvSpPr>
        <p:spPr>
          <a:xfrm>
            <a:off x="1097280" y="286604"/>
            <a:ext cx="10058400" cy="968440"/>
          </a:xfrm>
        </p:spPr>
        <p:txBody>
          <a:bodyPr/>
          <a:lstStyle/>
          <a:p>
            <a:r>
              <a:rPr lang="fr-FR" b="1" dirty="0">
                <a:solidFill>
                  <a:srgbClr val="C00000"/>
                </a:solidFill>
              </a:rPr>
              <a:t>Expliquer la participation politique</a:t>
            </a:r>
          </a:p>
        </p:txBody>
      </p:sp>
      <p:sp>
        <p:nvSpPr>
          <p:cNvPr id="3" name="Espace réservé du contenu 2">
            <a:extLst>
              <a:ext uri="{FF2B5EF4-FFF2-40B4-BE49-F238E27FC236}">
                <a16:creationId xmlns:a16="http://schemas.microsoft.com/office/drawing/2014/main" id="{D96FEBC2-14DC-4AB3-B454-00A2A93E18A9}"/>
              </a:ext>
            </a:extLst>
          </p:cNvPr>
          <p:cNvSpPr>
            <a:spLocks noGrp="1"/>
          </p:cNvSpPr>
          <p:nvPr>
            <p:ph idx="1"/>
          </p:nvPr>
        </p:nvSpPr>
        <p:spPr>
          <a:xfrm>
            <a:off x="1097280" y="1410789"/>
            <a:ext cx="10058400" cy="4458305"/>
          </a:xfrm>
        </p:spPr>
        <p:txBody>
          <a:bodyPr/>
          <a:lstStyle/>
          <a:p>
            <a:r>
              <a:rPr lang="fr-FR" sz="2800" dirty="0"/>
              <a:t>Nombreux modèles, sociologique, psychologique, économique (choix rationnel), en fait complémentaires</a:t>
            </a:r>
          </a:p>
          <a:p>
            <a:r>
              <a:rPr lang="fr-FR" sz="2800" dirty="0"/>
              <a:t>Toujours inégale, socialement biaisé, le « cens caché »(Gaxie)  en France, le modèle SES puis des ressources aux Etats Unis (Verba, Nie et al). Diplôme, revenu, statut donnent des compétences objectives + sentiment subjectif d’être habilité à participer  quel que soit mode d’action + connexions</a:t>
            </a:r>
          </a:p>
          <a:p>
            <a:r>
              <a:rPr lang="fr-FR" sz="2800" dirty="0"/>
              <a:t>Pas de déterminisme cependant: mécanismes de compensation des handicaps (</a:t>
            </a:r>
            <a:r>
              <a:rPr lang="fr-FR" sz="2800" dirty="0" err="1"/>
              <a:t>Michelat</a:t>
            </a:r>
            <a:r>
              <a:rPr lang="fr-FR" sz="2800" dirty="0"/>
              <a:t> et Simon sur les sans réponses aux questions politiques), part de hasard, et effet du contexte et de l’offre politique</a:t>
            </a:r>
          </a:p>
          <a:p>
            <a:pPr marL="0" indent="0">
              <a:buNone/>
            </a:pPr>
            <a:endParaRPr lang="fr-FR" dirty="0"/>
          </a:p>
        </p:txBody>
      </p:sp>
      <p:sp>
        <p:nvSpPr>
          <p:cNvPr id="4" name="Espace réservé du pied de page 3">
            <a:extLst>
              <a:ext uri="{FF2B5EF4-FFF2-40B4-BE49-F238E27FC236}">
                <a16:creationId xmlns:a16="http://schemas.microsoft.com/office/drawing/2014/main" id="{1B0871BA-AE96-449F-936E-9122F6AC7F5A}"/>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340E0AEE-3D78-4F69-8F6F-2B051291A952}"/>
              </a:ext>
            </a:extLst>
          </p:cNvPr>
          <p:cNvSpPr>
            <a:spLocks noGrp="1"/>
          </p:cNvSpPr>
          <p:nvPr>
            <p:ph type="sldNum" sz="quarter" idx="12"/>
          </p:nvPr>
        </p:nvSpPr>
        <p:spPr/>
        <p:txBody>
          <a:bodyPr/>
          <a:lstStyle/>
          <a:p>
            <a:fld id="{B214B073-7A41-4F57-9F6A-5D5171916816}" type="slidenum">
              <a:rPr lang="fr-FR" smtClean="0"/>
              <a:t>6</a:t>
            </a:fld>
            <a:endParaRPr lang="fr-FR"/>
          </a:p>
        </p:txBody>
      </p:sp>
    </p:spTree>
    <p:extLst>
      <p:ext uri="{BB962C8B-B14F-4D97-AF65-F5344CB8AC3E}">
        <p14:creationId xmlns:p14="http://schemas.microsoft.com/office/powerpoint/2010/main" val="166577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B0535-CB91-4407-B556-546884CA2788}"/>
              </a:ext>
            </a:extLst>
          </p:cNvPr>
          <p:cNvSpPr>
            <a:spLocks noGrp="1"/>
          </p:cNvSpPr>
          <p:nvPr>
            <p:ph type="title"/>
          </p:nvPr>
        </p:nvSpPr>
        <p:spPr>
          <a:xfrm>
            <a:off x="923109" y="290287"/>
            <a:ext cx="10058400" cy="86785"/>
          </a:xfrm>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8572AE89-AD42-4320-AE1B-14BE830AEFBA}"/>
              </a:ext>
            </a:extLst>
          </p:cNvPr>
          <p:cNvSpPr>
            <a:spLocks noGrp="1"/>
          </p:cNvSpPr>
          <p:nvPr>
            <p:ph idx="1"/>
          </p:nvPr>
        </p:nvSpPr>
        <p:spPr>
          <a:xfrm>
            <a:off x="1303676" y="290287"/>
            <a:ext cx="10058400" cy="5561873"/>
          </a:xfrm>
        </p:spPr>
        <p:txBody>
          <a:bodyPr>
            <a:normAutofit/>
          </a:bodyPr>
          <a:lstStyle/>
          <a:p>
            <a:r>
              <a:rPr lang="fr-FR" sz="2800" b="1" dirty="0">
                <a:solidFill>
                  <a:srgbClr val="C00000"/>
                </a:solidFill>
              </a:rPr>
              <a:t> </a:t>
            </a:r>
            <a:r>
              <a:rPr lang="fr-FR" sz="3600" b="1" dirty="0">
                <a:solidFill>
                  <a:srgbClr val="C00000"/>
                </a:solidFill>
              </a:rPr>
              <a:t> Focus: sociologie politique de la participation</a:t>
            </a:r>
          </a:p>
          <a:p>
            <a:endParaRPr lang="fr-FR" sz="3600" b="1" dirty="0">
              <a:solidFill>
                <a:srgbClr val="C00000"/>
              </a:solidFill>
            </a:endParaRPr>
          </a:p>
          <a:p>
            <a:pPr>
              <a:buFont typeface="Wingdings" panose="05000000000000000000" pitchFamily="2" charset="2"/>
              <a:buChar char="§"/>
            </a:pPr>
            <a:r>
              <a:rPr lang="fr-FR" sz="2800" dirty="0"/>
              <a:t>Logique sociale de tous nos actes y compris l’action politique</a:t>
            </a:r>
            <a:r>
              <a:rPr lang="en-US" sz="2800" dirty="0"/>
              <a:t> </a:t>
            </a:r>
            <a:r>
              <a:rPr lang="en-US" sz="2800" dirty="0">
                <a:effectLst/>
                <a:ea typeface="Times New Roman" panose="02020603050405020304" pitchFamily="18" charset="0"/>
              </a:rPr>
              <a:t>(position </a:t>
            </a:r>
            <a:r>
              <a:rPr lang="en-US" sz="2800" dirty="0" err="1">
                <a:effectLst/>
                <a:ea typeface="Times New Roman" panose="02020603050405020304" pitchFamily="18" charset="0"/>
              </a:rPr>
              <a:t>sociale</a:t>
            </a:r>
            <a:r>
              <a:rPr lang="en-US" sz="2800" dirty="0">
                <a:effectLst/>
                <a:ea typeface="Times New Roman" panose="02020603050405020304" pitchFamily="18" charset="0"/>
              </a:rPr>
              <a:t>, </a:t>
            </a:r>
            <a:r>
              <a:rPr lang="en-US" sz="2800" dirty="0" err="1">
                <a:effectLst/>
                <a:ea typeface="Times New Roman" panose="02020603050405020304" pitchFamily="18" charset="0"/>
              </a:rPr>
              <a:t>ressources</a:t>
            </a:r>
            <a:r>
              <a:rPr lang="en-US" sz="2800" dirty="0">
                <a:effectLst/>
                <a:ea typeface="Times New Roman" panose="02020603050405020304" pitchFamily="18" charset="0"/>
              </a:rPr>
              <a:t> </a:t>
            </a:r>
            <a:r>
              <a:rPr lang="en-US" sz="2800" dirty="0" err="1">
                <a:effectLst/>
                <a:ea typeface="Times New Roman" panose="02020603050405020304" pitchFamily="18" charset="0"/>
              </a:rPr>
              <a:t>attachées</a:t>
            </a:r>
            <a:r>
              <a:rPr lang="en-US" sz="2800" dirty="0">
                <a:ea typeface="Times New Roman" panose="02020603050405020304" pitchFamily="18" charset="0"/>
              </a:rPr>
              <a:t>/</a:t>
            </a:r>
            <a:r>
              <a:rPr lang="en-US" sz="2800" dirty="0">
                <a:effectLst/>
                <a:ea typeface="Times New Roman" panose="02020603050405020304" pitchFamily="18" charset="0"/>
              </a:rPr>
              <a:t>interactions </a:t>
            </a:r>
            <a:r>
              <a:rPr lang="en-US" sz="2800" dirty="0" err="1">
                <a:effectLst/>
                <a:ea typeface="Times New Roman" panose="02020603050405020304" pitchFamily="18" charset="0"/>
              </a:rPr>
              <a:t>sociales</a:t>
            </a:r>
            <a:r>
              <a:rPr lang="en-US" sz="2800" dirty="0">
                <a:effectLst/>
                <a:ea typeface="Times New Roman" panose="02020603050405020304" pitchFamily="18" charset="0"/>
              </a:rPr>
              <a:t>)</a:t>
            </a:r>
          </a:p>
          <a:p>
            <a:pPr>
              <a:buFont typeface="Wingdings" panose="05000000000000000000" pitchFamily="2" charset="2"/>
              <a:buChar char="§"/>
            </a:pPr>
            <a:r>
              <a:rPr lang="en-US" sz="2800" dirty="0">
                <a:ea typeface="Times New Roman" panose="02020603050405020304" pitchFamily="18" charset="0"/>
              </a:rPr>
              <a:t> R</a:t>
            </a:r>
            <a:r>
              <a:rPr lang="en-US" sz="2800" dirty="0">
                <a:effectLst/>
                <a:ea typeface="Times New Roman" panose="02020603050405020304" pitchFamily="18" charset="0"/>
              </a:rPr>
              <a:t>eplacer les </a:t>
            </a:r>
            <a:r>
              <a:rPr lang="en-US" sz="2800" dirty="0" err="1">
                <a:effectLst/>
                <a:ea typeface="Times New Roman" panose="02020603050405020304" pitchFamily="18" charset="0"/>
              </a:rPr>
              <a:t>individus</a:t>
            </a:r>
            <a:r>
              <a:rPr lang="en-US" sz="2800" dirty="0">
                <a:effectLst/>
                <a:ea typeface="Times New Roman" panose="02020603050405020304" pitchFamily="18" charset="0"/>
              </a:rPr>
              <a:t> dans divers </a:t>
            </a:r>
            <a:r>
              <a:rPr lang="en-US" sz="2800" dirty="0" err="1">
                <a:effectLst/>
                <a:ea typeface="Times New Roman" panose="02020603050405020304" pitchFamily="18" charset="0"/>
              </a:rPr>
              <a:t>groupes</a:t>
            </a:r>
            <a:r>
              <a:rPr lang="en-US" sz="2800" dirty="0">
                <a:effectLst/>
                <a:ea typeface="Times New Roman" panose="02020603050405020304" pitchFamily="18" charset="0"/>
              </a:rPr>
              <a:t>/</a:t>
            </a:r>
            <a:r>
              <a:rPr lang="en-US" sz="2800" dirty="0" err="1">
                <a:effectLst/>
                <a:ea typeface="Times New Roman" panose="02020603050405020304" pitchFamily="18" charset="0"/>
              </a:rPr>
              <a:t>réseaux</a:t>
            </a:r>
            <a:r>
              <a:rPr lang="en-US" sz="2800" dirty="0">
                <a:effectLst/>
                <a:ea typeface="Times New Roman" panose="02020603050405020304" pitchFamily="18" charset="0"/>
              </a:rPr>
              <a:t>  </a:t>
            </a:r>
            <a:r>
              <a:rPr lang="en-US" sz="2800" dirty="0" err="1">
                <a:effectLst/>
                <a:ea typeface="Times New Roman" panose="02020603050405020304" pitchFamily="18" charset="0"/>
              </a:rPr>
              <a:t>auxquels</a:t>
            </a:r>
            <a:r>
              <a:rPr lang="en-US" sz="2800" dirty="0">
                <a:effectLst/>
                <a:ea typeface="Times New Roman" panose="02020603050405020304" pitchFamily="18" charset="0"/>
              </a:rPr>
              <a:t> </a:t>
            </a:r>
            <a:r>
              <a:rPr lang="en-US" sz="2800" dirty="0" err="1">
                <a:effectLst/>
                <a:ea typeface="Times New Roman" panose="02020603050405020304" pitchFamily="18" charset="0"/>
              </a:rPr>
              <a:t>ils</a:t>
            </a:r>
            <a:r>
              <a:rPr lang="en-US" sz="2800" dirty="0">
                <a:effectLst/>
                <a:ea typeface="Times New Roman" panose="02020603050405020304" pitchFamily="18" charset="0"/>
              </a:rPr>
              <a:t> </a:t>
            </a:r>
            <a:r>
              <a:rPr lang="en-US" sz="2800" dirty="0" err="1">
                <a:effectLst/>
                <a:ea typeface="Times New Roman" panose="02020603050405020304" pitchFamily="18" charset="0"/>
              </a:rPr>
              <a:t>appartiennent</a:t>
            </a:r>
            <a:r>
              <a:rPr lang="en-US" sz="2800" dirty="0">
                <a:effectLst/>
                <a:ea typeface="Times New Roman" panose="02020603050405020304" pitchFamily="18" charset="0"/>
              </a:rPr>
              <a:t>, qui </a:t>
            </a:r>
            <a:r>
              <a:rPr lang="en-US" sz="2800" dirty="0" err="1">
                <a:effectLst/>
                <a:ea typeface="Times New Roman" panose="02020603050405020304" pitchFamily="18" charset="0"/>
              </a:rPr>
              <a:t>forgent</a:t>
            </a:r>
            <a:r>
              <a:rPr lang="en-US" sz="2800" dirty="0">
                <a:effectLst/>
                <a:ea typeface="Times New Roman" panose="02020603050405020304" pitchFamily="18" charset="0"/>
              </a:rPr>
              <a:t>  </a:t>
            </a:r>
            <a:r>
              <a:rPr lang="en-US" sz="2800" dirty="0" err="1">
                <a:effectLst/>
                <a:ea typeface="Times New Roman" panose="02020603050405020304" pitchFamily="18" charset="0"/>
              </a:rPr>
              <a:t>identit</a:t>
            </a:r>
            <a:r>
              <a:rPr lang="en-US" sz="2800" dirty="0" err="1">
                <a:ea typeface="Times New Roman" panose="02020603050405020304" pitchFamily="18" charset="0"/>
              </a:rPr>
              <a:t>és</a:t>
            </a:r>
            <a:r>
              <a:rPr lang="en-US" sz="2800" dirty="0">
                <a:ea typeface="Times New Roman" panose="02020603050405020304" pitchFamily="18" charset="0"/>
              </a:rPr>
              <a:t> et</a:t>
            </a:r>
            <a:r>
              <a:rPr lang="en-US" sz="2800" dirty="0">
                <a:effectLst/>
                <a:ea typeface="Times New Roman" panose="02020603050405020304" pitchFamily="18" charset="0"/>
              </a:rPr>
              <a:t> sentiments </a:t>
            </a:r>
            <a:r>
              <a:rPr lang="en-US" sz="2800" dirty="0" err="1">
                <a:effectLst/>
                <a:ea typeface="Times New Roman" panose="02020603050405020304" pitchFamily="18" charset="0"/>
              </a:rPr>
              <a:t>d’appartenance</a:t>
            </a:r>
            <a:endParaRPr lang="en-US" sz="2800" dirty="0">
              <a:effectLst/>
              <a:ea typeface="Times New Roman" panose="02020603050405020304" pitchFamily="18" charset="0"/>
            </a:endParaRPr>
          </a:p>
          <a:p>
            <a:pPr>
              <a:buFont typeface="Wingdings" panose="05000000000000000000" pitchFamily="2" charset="2"/>
              <a:buChar char="§"/>
            </a:pPr>
            <a:r>
              <a:rPr lang="en-US" sz="2800" dirty="0">
                <a:ea typeface="Times New Roman" panose="02020603050405020304" pitchFamily="18" charset="0"/>
              </a:rPr>
              <a:t> </a:t>
            </a:r>
            <a:r>
              <a:rPr lang="en-US" sz="2800" dirty="0">
                <a:effectLst/>
                <a:ea typeface="Times New Roman" panose="02020603050405020304" pitchFamily="18" charset="0"/>
              </a:rPr>
              <a:t>Durkheim + Tarde : la </a:t>
            </a:r>
            <a:r>
              <a:rPr lang="en-US" sz="2800" dirty="0" err="1">
                <a:effectLst/>
                <a:ea typeface="Times New Roman" panose="02020603050405020304" pitchFamily="18" charset="0"/>
              </a:rPr>
              <a:t>société</a:t>
            </a:r>
            <a:r>
              <a:rPr lang="en-US" sz="2800" dirty="0">
                <a:effectLst/>
                <a:ea typeface="Times New Roman" panose="02020603050405020304" pitchFamily="18" charset="0"/>
              </a:rPr>
              <a:t> fait </a:t>
            </a:r>
            <a:r>
              <a:rPr lang="en-US" sz="2800" dirty="0" err="1">
                <a:effectLst/>
                <a:ea typeface="Times New Roman" panose="02020603050405020304" pitchFamily="18" charset="0"/>
              </a:rPr>
              <a:t>l’individu</a:t>
            </a:r>
            <a:r>
              <a:rPr lang="en-US" sz="2800" dirty="0">
                <a:effectLst/>
                <a:ea typeface="Times New Roman" panose="02020603050405020304" pitchFamily="18" charset="0"/>
              </a:rPr>
              <a:t> et </a:t>
            </a:r>
            <a:r>
              <a:rPr lang="en-US" sz="2800" dirty="0" err="1">
                <a:effectLst/>
                <a:ea typeface="Times New Roman" panose="02020603050405020304" pitchFamily="18" charset="0"/>
              </a:rPr>
              <a:t>l’individu</a:t>
            </a:r>
            <a:r>
              <a:rPr lang="en-US" sz="2800" dirty="0">
                <a:effectLst/>
                <a:ea typeface="Times New Roman" panose="02020603050405020304" pitchFamily="18" charset="0"/>
              </a:rPr>
              <a:t> fait la </a:t>
            </a:r>
            <a:r>
              <a:rPr lang="en-US" sz="2800" dirty="0" err="1">
                <a:effectLst/>
                <a:ea typeface="Times New Roman" panose="02020603050405020304" pitchFamily="18" charset="0"/>
              </a:rPr>
              <a:t>societé</a:t>
            </a:r>
            <a:r>
              <a:rPr lang="en-US" sz="2800" dirty="0">
                <a:effectLst/>
                <a:ea typeface="Times New Roman" panose="02020603050405020304" pitchFamily="18" charset="0"/>
              </a:rPr>
              <a:t> </a:t>
            </a:r>
          </a:p>
        </p:txBody>
      </p:sp>
      <p:sp>
        <p:nvSpPr>
          <p:cNvPr id="4" name="Espace réservé du pied de page 3">
            <a:extLst>
              <a:ext uri="{FF2B5EF4-FFF2-40B4-BE49-F238E27FC236}">
                <a16:creationId xmlns:a16="http://schemas.microsoft.com/office/drawing/2014/main" id="{FF7BEDFE-9019-4AD0-9BBC-2CA9E12F96AD}"/>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0F0E168B-98D2-451F-8967-CDA53B815015}"/>
              </a:ext>
            </a:extLst>
          </p:cNvPr>
          <p:cNvSpPr>
            <a:spLocks noGrp="1"/>
          </p:cNvSpPr>
          <p:nvPr>
            <p:ph type="sldNum" sz="quarter" idx="12"/>
          </p:nvPr>
        </p:nvSpPr>
        <p:spPr/>
        <p:txBody>
          <a:bodyPr/>
          <a:lstStyle/>
          <a:p>
            <a:fld id="{B214B073-7A41-4F57-9F6A-5D5171916816}" type="slidenum">
              <a:rPr lang="fr-FR" smtClean="0"/>
              <a:t>7</a:t>
            </a:fld>
            <a:endParaRPr lang="fr-FR"/>
          </a:p>
        </p:txBody>
      </p:sp>
    </p:spTree>
    <p:extLst>
      <p:ext uri="{BB962C8B-B14F-4D97-AF65-F5344CB8AC3E}">
        <p14:creationId xmlns:p14="http://schemas.microsoft.com/office/powerpoint/2010/main" val="300111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DABEF-B64E-4BC1-B6D0-6605AB15864B}"/>
              </a:ext>
            </a:extLst>
          </p:cNvPr>
          <p:cNvSpPr>
            <a:spLocks noGrp="1"/>
          </p:cNvSpPr>
          <p:nvPr>
            <p:ph type="title"/>
          </p:nvPr>
        </p:nvSpPr>
        <p:spPr/>
        <p:txBody>
          <a:bodyPr/>
          <a:lstStyle/>
          <a:p>
            <a:r>
              <a:rPr lang="fr-FR" b="1" dirty="0">
                <a:solidFill>
                  <a:srgbClr val="C00000"/>
                </a:solidFill>
              </a:rPr>
              <a:t>1. Voter ou ne pas voter, ne pas choisir</a:t>
            </a:r>
          </a:p>
        </p:txBody>
      </p:sp>
      <p:sp>
        <p:nvSpPr>
          <p:cNvPr id="3" name="Espace réservé du contenu 2">
            <a:extLst>
              <a:ext uri="{FF2B5EF4-FFF2-40B4-BE49-F238E27FC236}">
                <a16:creationId xmlns:a16="http://schemas.microsoft.com/office/drawing/2014/main" id="{8E858EEE-F3C9-417D-A58B-D1E442AD3C54}"/>
              </a:ext>
            </a:extLst>
          </p:cNvPr>
          <p:cNvSpPr>
            <a:spLocks noGrp="1"/>
          </p:cNvSpPr>
          <p:nvPr>
            <p:ph idx="1"/>
          </p:nvPr>
        </p:nvSpPr>
        <p:spPr/>
        <p:txBody>
          <a:bodyPr>
            <a:normAutofit/>
          </a:bodyPr>
          <a:lstStyle/>
          <a:p>
            <a:pPr marL="0" indent="0">
              <a:buNone/>
            </a:pPr>
            <a:r>
              <a:rPr lang="en-US" sz="3600" dirty="0">
                <a:effectLst/>
                <a:ea typeface="Times New Roman" panose="02020603050405020304" pitchFamily="18" charset="0"/>
              </a:rPr>
              <a:t>1.1. </a:t>
            </a:r>
            <a:r>
              <a:rPr lang="en-US" sz="3600" dirty="0" err="1">
                <a:effectLst/>
                <a:ea typeface="Times New Roman" panose="02020603050405020304" pitchFamily="18" charset="0"/>
              </a:rPr>
              <a:t>Modèles</a:t>
            </a:r>
            <a:r>
              <a:rPr lang="en-US" sz="3600" dirty="0">
                <a:effectLst/>
                <a:ea typeface="Times New Roman" panose="02020603050405020304" pitchFamily="18" charset="0"/>
              </a:rPr>
              <a:t> </a:t>
            </a:r>
            <a:r>
              <a:rPr lang="en-US" sz="3600" dirty="0" err="1">
                <a:effectLst/>
                <a:ea typeface="Times New Roman" panose="02020603050405020304" pitchFamily="18" charset="0"/>
              </a:rPr>
              <a:t>explicatifs</a:t>
            </a:r>
            <a:endParaRPr lang="en-US" sz="3600" dirty="0">
              <a:effectLst/>
              <a:ea typeface="Times New Roman" panose="02020603050405020304" pitchFamily="18" charset="0"/>
            </a:endParaRPr>
          </a:p>
          <a:p>
            <a:r>
              <a:rPr lang="en-US" sz="3600" dirty="0">
                <a:ea typeface="Times New Roman" panose="02020603050405020304" pitchFamily="18" charset="0"/>
              </a:rPr>
              <a:t>1.2. Applications: </a:t>
            </a:r>
          </a:p>
          <a:p>
            <a:pPr>
              <a:buFont typeface="Wingdings" panose="05000000000000000000" pitchFamily="2" charset="2"/>
              <a:buChar char="§"/>
            </a:pPr>
            <a:r>
              <a:rPr lang="en-US" sz="3600" dirty="0">
                <a:ea typeface="Times New Roman" panose="02020603050405020304" pitchFamily="18" charset="0"/>
              </a:rPr>
              <a:t>Exclusion </a:t>
            </a:r>
            <a:r>
              <a:rPr lang="en-US" sz="3600" dirty="0" err="1">
                <a:ea typeface="Times New Roman" panose="02020603050405020304" pitchFamily="18" charset="0"/>
              </a:rPr>
              <a:t>électorale</a:t>
            </a:r>
            <a:r>
              <a:rPr lang="en-US" sz="3600" dirty="0">
                <a:ea typeface="Times New Roman" panose="02020603050405020304" pitchFamily="18" charset="0"/>
              </a:rPr>
              <a:t> par occupation </a:t>
            </a:r>
            <a:r>
              <a:rPr lang="en-US" sz="3600" dirty="0" err="1">
                <a:ea typeface="Times New Roman" panose="02020603050405020304" pitchFamily="18" charset="0"/>
              </a:rPr>
              <a:t>en</a:t>
            </a:r>
            <a:r>
              <a:rPr lang="en-US" sz="3600" dirty="0">
                <a:ea typeface="Times New Roman" panose="02020603050405020304" pitchFamily="18" charset="0"/>
              </a:rPr>
              <a:t> 2012</a:t>
            </a:r>
          </a:p>
          <a:p>
            <a:pPr>
              <a:buFont typeface="Wingdings" panose="05000000000000000000" pitchFamily="2" charset="2"/>
              <a:buChar char="§"/>
            </a:pPr>
            <a:r>
              <a:rPr lang="en-US" sz="3600" dirty="0">
                <a:ea typeface="Times New Roman" panose="02020603050405020304" pitchFamily="18" charset="0"/>
              </a:rPr>
              <a:t>Impact electoral de la </a:t>
            </a:r>
            <a:r>
              <a:rPr lang="en-US" sz="3600" dirty="0" err="1">
                <a:ea typeface="Times New Roman" panose="02020603050405020304" pitchFamily="18" charset="0"/>
              </a:rPr>
              <a:t>précarité</a:t>
            </a:r>
            <a:r>
              <a:rPr lang="en-US" sz="3600" dirty="0">
                <a:ea typeface="Times New Roman" panose="02020603050405020304" pitchFamily="18" charset="0"/>
              </a:rPr>
              <a:t> </a:t>
            </a:r>
            <a:r>
              <a:rPr lang="en-US" sz="3600" dirty="0" err="1">
                <a:ea typeface="Times New Roman" panose="02020603050405020304" pitchFamily="18" charset="0"/>
              </a:rPr>
              <a:t>sociale</a:t>
            </a:r>
            <a:r>
              <a:rPr lang="en-US" sz="3600" dirty="0">
                <a:ea typeface="Times New Roman" panose="02020603050405020304" pitchFamily="18" charset="0"/>
              </a:rPr>
              <a:t> </a:t>
            </a:r>
            <a:r>
              <a:rPr lang="en-US" sz="3600" dirty="0" err="1">
                <a:ea typeface="Times New Roman" panose="02020603050405020304" pitchFamily="18" charset="0"/>
              </a:rPr>
              <a:t>en</a:t>
            </a:r>
            <a:r>
              <a:rPr lang="en-US" sz="3600" dirty="0">
                <a:ea typeface="Times New Roman" panose="02020603050405020304" pitchFamily="18" charset="0"/>
              </a:rPr>
              <a:t> 2017</a:t>
            </a:r>
          </a:p>
          <a:p>
            <a:pPr>
              <a:buFont typeface="Wingdings" panose="05000000000000000000" pitchFamily="2" charset="2"/>
              <a:buChar char="§"/>
            </a:pPr>
            <a:r>
              <a:rPr lang="en-US" sz="3600" dirty="0">
                <a:effectLst/>
                <a:ea typeface="Times New Roman" panose="02020603050405020304" pitchFamily="18" charset="0"/>
              </a:rPr>
              <a:t> Abstention </a:t>
            </a:r>
            <a:r>
              <a:rPr lang="en-US" sz="3600" dirty="0" err="1">
                <a:effectLst/>
                <a:ea typeface="Times New Roman" panose="02020603050405020304" pitchFamily="18" charset="0"/>
              </a:rPr>
              <a:t>en</a:t>
            </a:r>
            <a:r>
              <a:rPr lang="en-US" sz="3600" dirty="0">
                <a:effectLst/>
                <a:ea typeface="Times New Roman" panose="02020603050405020304" pitchFamily="18" charset="0"/>
              </a:rPr>
              <a:t> 2022</a:t>
            </a:r>
          </a:p>
        </p:txBody>
      </p:sp>
      <p:sp>
        <p:nvSpPr>
          <p:cNvPr id="4" name="Espace réservé du pied de page 3">
            <a:extLst>
              <a:ext uri="{FF2B5EF4-FFF2-40B4-BE49-F238E27FC236}">
                <a16:creationId xmlns:a16="http://schemas.microsoft.com/office/drawing/2014/main" id="{3F795313-07F8-4090-8B70-1898D3214BE2}"/>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C2C8B3C6-5835-4459-99DD-04BDBE4BD557}"/>
              </a:ext>
            </a:extLst>
          </p:cNvPr>
          <p:cNvSpPr>
            <a:spLocks noGrp="1"/>
          </p:cNvSpPr>
          <p:nvPr>
            <p:ph type="sldNum" sz="quarter" idx="12"/>
          </p:nvPr>
        </p:nvSpPr>
        <p:spPr/>
        <p:txBody>
          <a:bodyPr/>
          <a:lstStyle/>
          <a:p>
            <a:fld id="{B214B073-7A41-4F57-9F6A-5D5171916816}" type="slidenum">
              <a:rPr lang="fr-FR" smtClean="0"/>
              <a:t>8</a:t>
            </a:fld>
            <a:endParaRPr lang="fr-FR"/>
          </a:p>
        </p:txBody>
      </p:sp>
    </p:spTree>
    <p:extLst>
      <p:ext uri="{BB962C8B-B14F-4D97-AF65-F5344CB8AC3E}">
        <p14:creationId xmlns:p14="http://schemas.microsoft.com/office/powerpoint/2010/main" val="333962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05930-E2AF-48D9-8174-F069B53E5291}"/>
              </a:ext>
            </a:extLst>
          </p:cNvPr>
          <p:cNvSpPr>
            <a:spLocks noGrp="1"/>
          </p:cNvSpPr>
          <p:nvPr>
            <p:ph type="title"/>
          </p:nvPr>
        </p:nvSpPr>
        <p:spPr/>
        <p:txBody>
          <a:bodyPr/>
          <a:lstStyle/>
          <a:p>
            <a:r>
              <a:rPr lang="fr-FR" b="1" dirty="0">
                <a:solidFill>
                  <a:srgbClr val="C00000"/>
                </a:solidFill>
              </a:rPr>
              <a:t>1.1. Les modèles</a:t>
            </a:r>
          </a:p>
        </p:txBody>
      </p:sp>
      <p:sp>
        <p:nvSpPr>
          <p:cNvPr id="3" name="Espace réservé du contenu 2">
            <a:extLst>
              <a:ext uri="{FF2B5EF4-FFF2-40B4-BE49-F238E27FC236}">
                <a16:creationId xmlns:a16="http://schemas.microsoft.com/office/drawing/2014/main" id="{15570334-085E-4A29-856D-094C1BEA3DD5}"/>
              </a:ext>
            </a:extLst>
          </p:cNvPr>
          <p:cNvSpPr>
            <a:spLocks noGrp="1"/>
          </p:cNvSpPr>
          <p:nvPr>
            <p:ph idx="1"/>
          </p:nvPr>
        </p:nvSpPr>
        <p:spPr/>
        <p:txBody>
          <a:bodyPr/>
          <a:lstStyle/>
          <a:p>
            <a:endParaRPr lang="fr-FR" dirty="0"/>
          </a:p>
          <a:p>
            <a:endParaRPr lang="fr-FR" dirty="0"/>
          </a:p>
        </p:txBody>
      </p:sp>
      <p:sp>
        <p:nvSpPr>
          <p:cNvPr id="4" name="Espace réservé du pied de page 3">
            <a:extLst>
              <a:ext uri="{FF2B5EF4-FFF2-40B4-BE49-F238E27FC236}">
                <a16:creationId xmlns:a16="http://schemas.microsoft.com/office/drawing/2014/main" id="{69FF5A66-8C2D-43D4-AE87-FD2168B64217}"/>
              </a:ext>
            </a:extLst>
          </p:cNvPr>
          <p:cNvSpPr>
            <a:spLocks noGrp="1"/>
          </p:cNvSpPr>
          <p:nvPr>
            <p:ph type="ftr" sz="quarter" idx="11"/>
          </p:nvPr>
        </p:nvSpPr>
        <p:spPr/>
        <p:txBody>
          <a:bodyPr/>
          <a:lstStyle/>
          <a:p>
            <a:r>
              <a:rPr lang="fr-FR"/>
              <a:t>Nonna Mayer CEE Sciences Po CNRS</a:t>
            </a:r>
          </a:p>
        </p:txBody>
      </p:sp>
      <p:sp>
        <p:nvSpPr>
          <p:cNvPr id="5" name="Espace réservé du numéro de diapositive 4">
            <a:extLst>
              <a:ext uri="{FF2B5EF4-FFF2-40B4-BE49-F238E27FC236}">
                <a16:creationId xmlns:a16="http://schemas.microsoft.com/office/drawing/2014/main" id="{8CEE686D-826C-469E-BB7F-446B4B29DADB}"/>
              </a:ext>
            </a:extLst>
          </p:cNvPr>
          <p:cNvSpPr>
            <a:spLocks noGrp="1"/>
          </p:cNvSpPr>
          <p:nvPr>
            <p:ph type="sldNum" sz="quarter" idx="12"/>
          </p:nvPr>
        </p:nvSpPr>
        <p:spPr/>
        <p:txBody>
          <a:bodyPr/>
          <a:lstStyle/>
          <a:p>
            <a:fld id="{B214B073-7A41-4F57-9F6A-5D5171916816}" type="slidenum">
              <a:rPr lang="fr-FR" smtClean="0"/>
              <a:t>9</a:t>
            </a:fld>
            <a:endParaRPr lang="fr-FR"/>
          </a:p>
        </p:txBody>
      </p:sp>
    </p:spTree>
    <p:extLst>
      <p:ext uri="{BB962C8B-B14F-4D97-AF65-F5344CB8AC3E}">
        <p14:creationId xmlns:p14="http://schemas.microsoft.com/office/powerpoint/2010/main" val="2239284828"/>
      </p:ext>
    </p:extLst>
  </p:cSld>
  <p:clrMapOvr>
    <a:masterClrMapping/>
  </p:clrMapOvr>
</p:sld>
</file>

<file path=ppt/theme/theme1.xml><?xml version="1.0" encoding="utf-8"?>
<a:theme xmlns:a="http://schemas.openxmlformats.org/drawingml/2006/main" name="Rétrospecti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740</TotalTime>
  <Words>2220</Words>
  <Application>Microsoft Office PowerPoint</Application>
  <PresentationFormat>Grand écran</PresentationFormat>
  <Paragraphs>328</Paragraphs>
  <Slides>43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MS Mincho</vt:lpstr>
      <vt:lpstr>ＭＳ Ｐゴシック</vt:lpstr>
      <vt:lpstr>(Utiliser une police de caractè</vt:lpstr>
      <vt:lpstr>Arial</vt:lpstr>
      <vt:lpstr>Calibri</vt:lpstr>
      <vt:lpstr>Calibri Light</vt:lpstr>
      <vt:lpstr>Times New Roman</vt:lpstr>
      <vt:lpstr>Wingdings</vt:lpstr>
      <vt:lpstr>Rétrospective</vt:lpstr>
      <vt:lpstr>Revisiter la participation politique</vt:lpstr>
      <vt:lpstr>Affiches sur les murs de Paris Mai 68</vt:lpstr>
      <vt:lpstr>Participer</vt:lpstr>
      <vt:lpstr>Plan</vt:lpstr>
      <vt:lpstr>Définir la participation politique</vt:lpstr>
      <vt:lpstr>Expliquer la participation politique</vt:lpstr>
      <vt:lpstr> </vt:lpstr>
      <vt:lpstr>1. Voter ou ne pas voter, ne pas choisir</vt:lpstr>
      <vt:lpstr>1.1. Les modèles</vt:lpstr>
      <vt:lpstr>Logique sociale</vt:lpstr>
      <vt:lpstr>The roots of citizen participation: the civic voluntarism model (Unequal and unrepresented, Schlozman, Brady, Verba 2018 https://www.degruyter.com/document/doi/10.23943/9781400890361-005/html : 3 raisons de ne pas voter</vt:lpstr>
      <vt:lpstr>Logique politique</vt:lpstr>
      <vt:lpstr>Logique économique, choix rationnel</vt:lpstr>
      <vt:lpstr>Hiérarchie des facteurs</vt:lpstr>
      <vt:lpstr>1.2. Application des modèles</vt:lpstr>
      <vt:lpstr>Peugny, Camille (2017). Loin des urnes. L’exclusion politique des classes populaires. Métropolitiques : https://metropolitiqu,es.eu/Loin-des-urnes-L-exclusion-politique-des-classes-populaires.html </vt:lpstr>
      <vt:lpstr>Impact de la précarité sociale (FES2017)</vt:lpstr>
      <vt:lpstr>Indicateur: score EPICES (0-100)</vt:lpstr>
      <vt:lpstr>Abstention à chaque tour</vt:lpstr>
      <vt:lpstr>Abstention par quintile de précarité</vt:lpstr>
      <vt:lpstr>Probabilités prédites de non vote constant contrôlé par variables sociodémo/ intérêt politique</vt:lpstr>
      <vt:lpstr>Election présidentielle 2022</vt:lpstr>
      <vt:lpstr> </vt:lpstr>
      <vt:lpstr> </vt:lpstr>
      <vt:lpstr> </vt:lpstr>
      <vt:lpstr>Présentation PowerPoint</vt:lpstr>
      <vt:lpstr>Présentation PowerPoint</vt:lpstr>
      <vt:lpstr>Présentation PowerPoint</vt:lpstr>
      <vt:lpstr>Présentation PowerPoint</vt:lpstr>
      <vt:lpstr>Présentation PowerPoint</vt:lpstr>
      <vt:lpstr>2. Les facteurs du choix</vt:lpstr>
      <vt:lpstr>Modèles</vt:lpstr>
      <vt:lpstr> </vt:lpstr>
      <vt:lpstr>Grandes structures n’ont pas varié</vt:lpstr>
      <vt:lpstr>Présentation PowerPoint</vt:lpstr>
      <vt:lpstr> </vt:lpstr>
      <vt:lpstr> </vt:lpstr>
      <vt:lpstr> </vt:lpstr>
      <vt:lpstr>Présentation PowerPoint</vt:lpstr>
      <vt:lpstr>Conquête d’un électorat féminin populaire</vt:lpstr>
      <vt:lpstr> </vt:lpstr>
      <vt:lpstr>Mais Zemmour lui réactive le gender gap</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étudier la participation politique</dc:title>
  <dc:creator>Nonna MAYER</dc:creator>
  <cp:lastModifiedBy>Martin Denis</cp:lastModifiedBy>
  <cp:revision>52</cp:revision>
  <dcterms:created xsi:type="dcterms:W3CDTF">2022-05-16T16:02:58Z</dcterms:created>
  <dcterms:modified xsi:type="dcterms:W3CDTF">2022-06-01T16:33:40Z</dcterms:modified>
</cp:coreProperties>
</file>