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Slides/notesSlide28.xml" ContentType="application/vnd.openxmlformats-officedocument.presentationml.notesSlide+xml"/>
  <Override PartName="/ppt/notesSlides/notesSlide30.xml" ContentType="application/vnd.openxmlformats-officedocument.presentationml.notesSlide+xml"/>
  <Override PartName="/ppt/notesSlides/_rels/notesSlide28.xml.rels" ContentType="application/vnd.openxmlformats-package.relationships+xml"/>
  <Override PartName="/ppt/notesSlides/_rels/notesSlide30.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50.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31.png" ContentType="image/pn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png" ContentType="image/png"/>
  <Override PartName="/ppt/media/image13.jpeg" ContentType="image/jpeg"/>
  <Override PartName="/ppt/media/image19.png" ContentType="image/png"/>
  <Override PartName="/ppt/media/image14.jpeg" ContentType="image/jpeg"/>
  <Override PartName="/ppt/media/image15.jpeg" ContentType="image/jpeg"/>
  <Override PartName="/ppt/media/image16.jpeg" ContentType="image/jpeg"/>
  <Override PartName="/ppt/media/image17.gif" ContentType="image/gif"/>
  <Override PartName="/ppt/media/image18.png" ContentType="image/png"/>
  <Override PartName="/ppt/media/image20.png" ContentType="image/png"/>
  <Override PartName="/ppt/media/image21.jpeg" ContentType="image/jpeg"/>
  <Override PartName="/ppt/media/image22.png" ContentType="image/png"/>
  <Override PartName="/ppt/media/image23.jpeg" ContentType="image/jpeg"/>
  <Override PartName="/ppt/media/image24.png" ContentType="image/png"/>
  <Override PartName="/ppt/media/image25.png" ContentType="image/png"/>
  <Override PartName="/ppt/media/image36.jpeg" ContentType="image/jpeg"/>
  <Override PartName="/ppt/media/image26.jpeg" ContentType="image/jpeg"/>
  <Override PartName="/ppt/media/image27.png" ContentType="image/png"/>
  <Override PartName="/ppt/media/image28.jpeg" ContentType="image/jpeg"/>
  <Override PartName="/ppt/media/image29.jpeg" ContentType="image/jpeg"/>
  <Override PartName="/ppt/media/image30.png" ContentType="image/png"/>
  <Override PartName="/ppt/media/image32.png" ContentType="image/png"/>
  <Override PartName="/ppt/media/image33.png" ContentType="image/png"/>
  <Override PartName="/ppt/media/image34.jpeg" ContentType="image/jpeg"/>
  <Override PartName="/ppt/media/image35.jpeg" ContentType="image/jpeg"/>
  <Override PartName="/ppt/media/image37.jpeg" ContentType="image/jpeg"/>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fr-FR" sz="1800" spc="-1" strike="noStrike">
                <a:solidFill>
                  <a:srgbClr val="000000"/>
                </a:solidFill>
                <a:latin typeface="Calibri"/>
              </a:rPr>
              <a:t>Cliquez pour déplacer la diapo</a:t>
            </a:r>
            <a:endParaRPr b="0" lang="fr-FR" sz="1800" spc="-1" strike="noStrike">
              <a:solidFill>
                <a:srgbClr val="000000"/>
              </a:solidFill>
              <a:latin typeface="Calibri"/>
            </a:endParaRPr>
          </a:p>
        </p:txBody>
      </p:sp>
      <p:sp>
        <p:nvSpPr>
          <p:cNvPr id="83" name="PlaceHolder 2"/>
          <p:cNvSpPr>
            <a:spLocks noGrp="1"/>
          </p:cNvSpPr>
          <p:nvPr>
            <p:ph type="body"/>
          </p:nvPr>
        </p:nvSpPr>
        <p:spPr>
          <a:xfrm>
            <a:off x="756000" y="5078520"/>
            <a:ext cx="6047640" cy="4811040"/>
          </a:xfrm>
          <a:prstGeom prst="rect">
            <a:avLst/>
          </a:prstGeom>
        </p:spPr>
        <p:txBody>
          <a:bodyPr lIns="0" rIns="0" tIns="0" bIns="0">
            <a:noAutofit/>
          </a:bodyPr>
          <a:p>
            <a:r>
              <a:rPr b="0" lang="fr-FR" sz="2000" spc="-1" strike="noStrike">
                <a:latin typeface="Arial"/>
              </a:rPr>
              <a:t>Cliquez pour modifier le format des notes</a:t>
            </a:r>
            <a:endParaRPr b="0" lang="fr-FR" sz="2000" spc="-1" strike="noStrike">
              <a:latin typeface="Arial"/>
            </a:endParaRPr>
          </a:p>
        </p:txBody>
      </p:sp>
      <p:sp>
        <p:nvSpPr>
          <p:cNvPr id="84" name="PlaceHolder 3"/>
          <p:cNvSpPr>
            <a:spLocks noGrp="1"/>
          </p:cNvSpPr>
          <p:nvPr>
            <p:ph type="hdr"/>
          </p:nvPr>
        </p:nvSpPr>
        <p:spPr>
          <a:xfrm>
            <a:off x="0" y="0"/>
            <a:ext cx="3280680" cy="534240"/>
          </a:xfrm>
          <a:prstGeom prst="rect">
            <a:avLst/>
          </a:prstGeom>
        </p:spPr>
        <p:txBody>
          <a:bodyPr lIns="0" rIns="0" tIns="0" bIns="0">
            <a:noAutofit/>
          </a:bodyPr>
          <a:p>
            <a:r>
              <a:rPr b="0" lang="fr-FR" sz="1400" spc="-1" strike="noStrike">
                <a:latin typeface="Times New Roman"/>
              </a:rPr>
              <a:t>&lt;en-tête&gt;</a:t>
            </a:r>
            <a:endParaRPr b="0" lang="fr-FR" sz="1400" spc="-1" strike="noStrike">
              <a:latin typeface="Times New Roman"/>
            </a:endParaRPr>
          </a:p>
        </p:txBody>
      </p:sp>
      <p:sp>
        <p:nvSpPr>
          <p:cNvPr id="85" name="PlaceHolder 4"/>
          <p:cNvSpPr>
            <a:spLocks noGrp="1"/>
          </p:cNvSpPr>
          <p:nvPr>
            <p:ph type="dt"/>
          </p:nvPr>
        </p:nvSpPr>
        <p:spPr>
          <a:xfrm>
            <a:off x="4278960" y="0"/>
            <a:ext cx="3280680" cy="534240"/>
          </a:xfrm>
          <a:prstGeom prst="rect">
            <a:avLst/>
          </a:prstGeom>
        </p:spPr>
        <p:txBody>
          <a:bodyPr lIns="0" rIns="0" tIns="0" bIns="0">
            <a:noAutofit/>
          </a:bodyPr>
          <a:p>
            <a:pPr algn="r"/>
            <a:r>
              <a:rPr b="0" lang="fr-FR" sz="1400" spc="-1" strike="noStrike">
                <a:latin typeface="Times New Roman"/>
              </a:rPr>
              <a:t>&lt;date/heure&gt;</a:t>
            </a:r>
            <a:endParaRPr b="0" lang="fr-FR" sz="1400" spc="-1" strike="noStrike">
              <a:latin typeface="Times New Roman"/>
            </a:endParaRPr>
          </a:p>
        </p:txBody>
      </p:sp>
      <p:sp>
        <p:nvSpPr>
          <p:cNvPr id="86" name="PlaceHolder 5"/>
          <p:cNvSpPr>
            <a:spLocks noGrp="1"/>
          </p:cNvSpPr>
          <p:nvPr>
            <p:ph type="ftr"/>
          </p:nvPr>
        </p:nvSpPr>
        <p:spPr>
          <a:xfrm>
            <a:off x="0" y="10157400"/>
            <a:ext cx="3280680" cy="534240"/>
          </a:xfrm>
          <a:prstGeom prst="rect">
            <a:avLst/>
          </a:prstGeom>
        </p:spPr>
        <p:txBody>
          <a:bodyPr lIns="0" rIns="0" tIns="0" bIns="0" anchor="b">
            <a:noAutofit/>
          </a:bodyPr>
          <a:p>
            <a:r>
              <a:rPr b="0" lang="fr-FR" sz="1400" spc="-1" strike="noStrike">
                <a:latin typeface="Times New Roman"/>
              </a:rPr>
              <a:t>&lt;pied de page&gt;</a:t>
            </a:r>
            <a:endParaRPr b="0" lang="fr-FR" sz="1400" spc="-1" strike="noStrike">
              <a:latin typeface="Times New Roman"/>
            </a:endParaRPr>
          </a:p>
        </p:txBody>
      </p:sp>
      <p:sp>
        <p:nvSpPr>
          <p:cNvPr id="87"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42614953-7791-4ECA-A525-9E17D890E601}" type="slidenum">
              <a:rPr b="0" lang="fr-FR" sz="1400" spc="-1" strike="noStrike">
                <a:latin typeface="Times New Roman"/>
              </a:rPr>
              <a:t>&lt;numéro&gt;</a:t>
            </a:fld>
            <a:endParaRPr b="0" lang="fr-FR"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TextShape 1"/>
          <p:cNvSpPr txBox="1"/>
          <p:nvPr/>
        </p:nvSpPr>
        <p:spPr>
          <a:xfrm>
            <a:off x="3884760" y="8685360"/>
            <a:ext cx="2971440" cy="456840"/>
          </a:xfrm>
          <a:prstGeom prst="rect">
            <a:avLst/>
          </a:prstGeom>
          <a:noFill/>
          <a:ln w="0">
            <a:noFill/>
          </a:ln>
        </p:spPr>
        <p:txBody>
          <a:bodyPr anchor="b">
            <a:noAutofit/>
          </a:bodyPr>
          <a:p>
            <a:pPr algn="r">
              <a:lnSpc>
                <a:spcPct val="100000"/>
              </a:lnSpc>
            </a:pPr>
            <a:fld id="{CBEB7C7F-8309-4D59-BCEB-8D5FFA053CD9}" type="slidenum">
              <a:rPr b="0" lang="fr-FR" sz="1200" spc="-1" strike="noStrike">
                <a:latin typeface="Times New Roman"/>
              </a:rPr>
              <a:t>&lt;numéro&gt;</a:t>
            </a:fld>
            <a:endParaRPr b="0" lang="fr-FR" sz="1200" spc="-1" strike="noStrike">
              <a:latin typeface="Times New Roman"/>
            </a:endParaRPr>
          </a:p>
        </p:txBody>
      </p:sp>
      <p:sp>
        <p:nvSpPr>
          <p:cNvPr id="187" name="PlaceHolder 2"/>
          <p:cNvSpPr>
            <a:spLocks noGrp="1"/>
          </p:cNvSpPr>
          <p:nvPr>
            <p:ph type="sldImg"/>
          </p:nvPr>
        </p:nvSpPr>
        <p:spPr>
          <a:xfrm>
            <a:off x="1143000" y="685800"/>
            <a:ext cx="4571640" cy="3428640"/>
          </a:xfrm>
          <a:prstGeom prst="rect">
            <a:avLst/>
          </a:prstGeom>
        </p:spPr>
      </p:sp>
      <p:sp>
        <p:nvSpPr>
          <p:cNvPr id="188" name="PlaceHolder 3"/>
          <p:cNvSpPr>
            <a:spLocks noGrp="1"/>
          </p:cNvSpPr>
          <p:nvPr>
            <p:ph type="body"/>
          </p:nvPr>
        </p:nvSpPr>
        <p:spPr>
          <a:xfrm>
            <a:off x="914400" y="4343400"/>
            <a:ext cx="5028840" cy="4114440"/>
          </a:xfrm>
          <a:prstGeom prst="rect">
            <a:avLst/>
          </a:prstGeom>
        </p:spPr>
        <p:txBody>
          <a:bodyPr>
            <a:noAutofit/>
          </a:bodyPr>
          <a:p>
            <a:pPr marL="216000" indent="-216000">
              <a:lnSpc>
                <a:spcPct val="100000"/>
              </a:lnSpc>
            </a:pPr>
            <a:r>
              <a:rPr b="0" lang="fr-FR" sz="2000" spc="-1" strike="noStrike">
                <a:latin typeface="Arial"/>
              </a:rPr>
              <a:t>Johannes Gumpp, 1646.</a:t>
            </a:r>
            <a:endParaRPr b="0" lang="fr-FR" sz="2000" spc="-1" strike="noStrike">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TextShape 1"/>
          <p:cNvSpPr txBox="1"/>
          <p:nvPr/>
        </p:nvSpPr>
        <p:spPr>
          <a:xfrm>
            <a:off x="3884760" y="8685360"/>
            <a:ext cx="2971440" cy="456840"/>
          </a:xfrm>
          <a:prstGeom prst="rect">
            <a:avLst/>
          </a:prstGeom>
          <a:noFill/>
          <a:ln w="0">
            <a:noFill/>
          </a:ln>
        </p:spPr>
        <p:txBody>
          <a:bodyPr anchor="b">
            <a:noAutofit/>
          </a:bodyPr>
          <a:p>
            <a:pPr algn="r">
              <a:lnSpc>
                <a:spcPct val="100000"/>
              </a:lnSpc>
            </a:pPr>
            <a:fld id="{6283CBBE-3FB4-4EE9-9B13-7C3A3A6CE097}" type="slidenum">
              <a:rPr b="0" lang="fr-FR" sz="1200" spc="-1" strike="noStrike">
                <a:latin typeface="Times New Roman"/>
              </a:rPr>
              <a:t>&lt;numéro&gt;</a:t>
            </a:fld>
            <a:endParaRPr b="0" lang="fr-FR" sz="1200" spc="-1" strike="noStrike">
              <a:latin typeface="Times New Roman"/>
            </a:endParaRPr>
          </a:p>
        </p:txBody>
      </p:sp>
      <p:sp>
        <p:nvSpPr>
          <p:cNvPr id="190" name="PlaceHolder 2"/>
          <p:cNvSpPr>
            <a:spLocks noGrp="1"/>
          </p:cNvSpPr>
          <p:nvPr>
            <p:ph type="sldImg"/>
          </p:nvPr>
        </p:nvSpPr>
        <p:spPr>
          <a:xfrm>
            <a:off x="1143000" y="685800"/>
            <a:ext cx="4571640" cy="3428640"/>
          </a:xfrm>
          <a:prstGeom prst="rect">
            <a:avLst/>
          </a:prstGeom>
        </p:spPr>
      </p:sp>
      <p:sp>
        <p:nvSpPr>
          <p:cNvPr id="191" name="PlaceHolder 3"/>
          <p:cNvSpPr>
            <a:spLocks noGrp="1"/>
          </p:cNvSpPr>
          <p:nvPr>
            <p:ph type="body"/>
          </p:nvPr>
        </p:nvSpPr>
        <p:spPr>
          <a:xfrm>
            <a:off x="914400" y="4343400"/>
            <a:ext cx="5028840" cy="4114440"/>
          </a:xfrm>
          <a:prstGeom prst="rect">
            <a:avLst/>
          </a:prstGeom>
        </p:spPr>
        <p:txBody>
          <a:bodyPr>
            <a:noAutofit/>
          </a:bodyPr>
          <a:p>
            <a:pPr marL="216000" indent="-216000">
              <a:lnSpc>
                <a:spcPct val="100000"/>
              </a:lnSpc>
            </a:pPr>
            <a:r>
              <a:rPr b="0" lang="fr-FR" sz="2000" spc="-1" strike="noStrike">
                <a:latin typeface="Arial"/>
              </a:rPr>
              <a:t>Dürer, </a:t>
            </a:r>
            <a:r>
              <a:rPr b="0" i="1" lang="fr-FR" sz="2000" spc="-1" strike="noStrike">
                <a:latin typeface="Arial"/>
              </a:rPr>
              <a:t>Autoportrait au paysage</a:t>
            </a:r>
            <a:r>
              <a:rPr b="0" lang="fr-FR" sz="2000" spc="-1" strike="noStrike">
                <a:latin typeface="Arial"/>
              </a:rPr>
              <a:t>, 1498, Madrid, Prado, 52*45cm.</a:t>
            </a:r>
            <a:endParaRPr b="0" lang="fr-FR"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2130480"/>
            <a:ext cx="7772040" cy="146952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7" name="PlaceHolder 2"/>
          <p:cNvSpPr>
            <a:spLocks noGrp="1"/>
          </p:cNvSpPr>
          <p:nvPr>
            <p:ph type="body"/>
          </p:nvPr>
        </p:nvSpPr>
        <p:spPr>
          <a:xfrm>
            <a:off x="457200" y="1604520"/>
            <a:ext cx="822924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28" name="PlaceHolder 3"/>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85800" y="2130480"/>
            <a:ext cx="7772040" cy="146952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30"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31"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32"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33" name="PlaceHolder 5"/>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85800" y="2130480"/>
            <a:ext cx="7772040" cy="146952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35" name="PlaceHolder 2"/>
          <p:cNvSpPr>
            <a:spLocks noGrp="1"/>
          </p:cNvSpPr>
          <p:nvPr>
            <p:ph type="body"/>
          </p:nvPr>
        </p:nvSpPr>
        <p:spPr>
          <a:xfrm>
            <a:off x="457200" y="1604520"/>
            <a:ext cx="26496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36" name="PlaceHolder 3"/>
          <p:cNvSpPr>
            <a:spLocks noGrp="1"/>
          </p:cNvSpPr>
          <p:nvPr>
            <p:ph type="body"/>
          </p:nvPr>
        </p:nvSpPr>
        <p:spPr>
          <a:xfrm>
            <a:off x="3239640" y="1604520"/>
            <a:ext cx="26496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37" name="PlaceHolder 4"/>
          <p:cNvSpPr>
            <a:spLocks noGrp="1"/>
          </p:cNvSpPr>
          <p:nvPr>
            <p:ph type="body"/>
          </p:nvPr>
        </p:nvSpPr>
        <p:spPr>
          <a:xfrm>
            <a:off x="6022080" y="1604520"/>
            <a:ext cx="26496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38" name="PlaceHolder 5"/>
          <p:cNvSpPr>
            <a:spLocks noGrp="1"/>
          </p:cNvSpPr>
          <p:nvPr>
            <p:ph type="body"/>
          </p:nvPr>
        </p:nvSpPr>
        <p:spPr>
          <a:xfrm>
            <a:off x="457200" y="3682080"/>
            <a:ext cx="26496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39" name="PlaceHolder 6"/>
          <p:cNvSpPr>
            <a:spLocks noGrp="1"/>
          </p:cNvSpPr>
          <p:nvPr>
            <p:ph type="body"/>
          </p:nvPr>
        </p:nvSpPr>
        <p:spPr>
          <a:xfrm>
            <a:off x="3239640" y="3682080"/>
            <a:ext cx="26496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40" name="PlaceHolder 7"/>
          <p:cNvSpPr>
            <a:spLocks noGrp="1"/>
          </p:cNvSpPr>
          <p:nvPr>
            <p:ph type="body"/>
          </p:nvPr>
        </p:nvSpPr>
        <p:spPr>
          <a:xfrm>
            <a:off x="6022080" y="3682080"/>
            <a:ext cx="2649600" cy="189684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685800" y="2130480"/>
            <a:ext cx="7772040" cy="146952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47"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85800" y="2130480"/>
            <a:ext cx="7772040" cy="146952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49" name="PlaceHolder 2"/>
          <p:cNvSpPr>
            <a:spLocks noGrp="1"/>
          </p:cNvSpPr>
          <p:nvPr>
            <p:ph type="body"/>
          </p:nvPr>
        </p:nvSpPr>
        <p:spPr>
          <a:xfrm>
            <a:off x="457200" y="1604520"/>
            <a:ext cx="8229240" cy="397728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85800" y="2130480"/>
            <a:ext cx="7772040" cy="146952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51"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solidFill>
                <a:srgbClr val="000000"/>
              </a:solidFill>
              <a:latin typeface="Calibri"/>
            </a:endParaRPr>
          </a:p>
        </p:txBody>
      </p:sp>
      <p:sp>
        <p:nvSpPr>
          <p:cNvPr id="52"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685800" y="2130480"/>
            <a:ext cx="7772040" cy="1469520"/>
          </a:xfrm>
          <a:prstGeom prst="rect">
            <a:avLst/>
          </a:prstGeom>
        </p:spPr>
        <p:txBody>
          <a:bodyPr lIns="0" rIns="0" tIns="0" bIns="0" anchor="ctr">
            <a:noAutofit/>
          </a:bodyPr>
          <a:p>
            <a:endParaRPr b="0" lang="fr-FR" sz="1800" spc="-1" strike="noStrike">
              <a:solidFill>
                <a:srgbClr val="000000"/>
              </a:solid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685800" y="2130480"/>
            <a:ext cx="7772040" cy="68130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85800" y="2130480"/>
            <a:ext cx="7772040" cy="146952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56"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57"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solidFill>
                <a:srgbClr val="000000"/>
              </a:solidFill>
              <a:latin typeface="Calibri"/>
            </a:endParaRPr>
          </a:p>
        </p:txBody>
      </p:sp>
      <p:sp>
        <p:nvSpPr>
          <p:cNvPr id="58"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6"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85800" y="2130480"/>
            <a:ext cx="7772040" cy="146952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60"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solidFill>
                <a:srgbClr val="000000"/>
              </a:solidFill>
              <a:latin typeface="Calibri"/>
            </a:endParaRPr>
          </a:p>
        </p:txBody>
      </p:sp>
      <p:sp>
        <p:nvSpPr>
          <p:cNvPr id="61"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62" name="PlaceHolder 4"/>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85800" y="2130480"/>
            <a:ext cx="7772040" cy="146952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64"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65"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66" name="PlaceHolder 4"/>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85800" y="2130480"/>
            <a:ext cx="7772040" cy="146952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68" name="PlaceHolder 2"/>
          <p:cNvSpPr>
            <a:spLocks noGrp="1"/>
          </p:cNvSpPr>
          <p:nvPr>
            <p:ph type="body"/>
          </p:nvPr>
        </p:nvSpPr>
        <p:spPr>
          <a:xfrm>
            <a:off x="457200" y="1604520"/>
            <a:ext cx="822924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69" name="PlaceHolder 3"/>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85800" y="2130480"/>
            <a:ext cx="7772040" cy="146952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71"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72"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73"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74" name="PlaceHolder 5"/>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685800" y="2130480"/>
            <a:ext cx="7772040" cy="146952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76" name="PlaceHolder 2"/>
          <p:cNvSpPr>
            <a:spLocks noGrp="1"/>
          </p:cNvSpPr>
          <p:nvPr>
            <p:ph type="body"/>
          </p:nvPr>
        </p:nvSpPr>
        <p:spPr>
          <a:xfrm>
            <a:off x="457200" y="1604520"/>
            <a:ext cx="26496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77" name="PlaceHolder 3"/>
          <p:cNvSpPr>
            <a:spLocks noGrp="1"/>
          </p:cNvSpPr>
          <p:nvPr>
            <p:ph type="body"/>
          </p:nvPr>
        </p:nvSpPr>
        <p:spPr>
          <a:xfrm>
            <a:off x="3239640" y="1604520"/>
            <a:ext cx="26496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78" name="PlaceHolder 4"/>
          <p:cNvSpPr>
            <a:spLocks noGrp="1"/>
          </p:cNvSpPr>
          <p:nvPr>
            <p:ph type="body"/>
          </p:nvPr>
        </p:nvSpPr>
        <p:spPr>
          <a:xfrm>
            <a:off x="6022080" y="1604520"/>
            <a:ext cx="26496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79" name="PlaceHolder 5"/>
          <p:cNvSpPr>
            <a:spLocks noGrp="1"/>
          </p:cNvSpPr>
          <p:nvPr>
            <p:ph type="body"/>
          </p:nvPr>
        </p:nvSpPr>
        <p:spPr>
          <a:xfrm>
            <a:off x="457200" y="3682080"/>
            <a:ext cx="26496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80" name="PlaceHolder 6"/>
          <p:cNvSpPr>
            <a:spLocks noGrp="1"/>
          </p:cNvSpPr>
          <p:nvPr>
            <p:ph type="body"/>
          </p:nvPr>
        </p:nvSpPr>
        <p:spPr>
          <a:xfrm>
            <a:off x="3239640" y="3682080"/>
            <a:ext cx="26496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81" name="PlaceHolder 7"/>
          <p:cNvSpPr>
            <a:spLocks noGrp="1"/>
          </p:cNvSpPr>
          <p:nvPr>
            <p:ph type="body"/>
          </p:nvPr>
        </p:nvSpPr>
        <p:spPr>
          <a:xfrm>
            <a:off x="6022080" y="3682080"/>
            <a:ext cx="2649600" cy="189684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2130480"/>
            <a:ext cx="7772040" cy="146952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8" name="PlaceHolder 2"/>
          <p:cNvSpPr>
            <a:spLocks noGrp="1"/>
          </p:cNvSpPr>
          <p:nvPr>
            <p:ph type="body"/>
          </p:nvPr>
        </p:nvSpPr>
        <p:spPr>
          <a:xfrm>
            <a:off x="457200" y="1604520"/>
            <a:ext cx="8229240" cy="397728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2130480"/>
            <a:ext cx="7772040" cy="146952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0"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solidFill>
                <a:srgbClr val="000000"/>
              </a:solidFill>
              <a:latin typeface="Calibri"/>
            </a:endParaRPr>
          </a:p>
        </p:txBody>
      </p:sp>
      <p:sp>
        <p:nvSpPr>
          <p:cNvPr id="11"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2130480"/>
            <a:ext cx="7772040" cy="1469520"/>
          </a:xfrm>
          <a:prstGeom prst="rect">
            <a:avLst/>
          </a:prstGeom>
        </p:spPr>
        <p:txBody>
          <a:bodyPr lIns="0" rIns="0" tIns="0" bIns="0" anchor="ctr">
            <a:noAutofit/>
          </a:bodyPr>
          <a:p>
            <a:endParaRPr b="0" lang="fr-FR"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85800" y="2130480"/>
            <a:ext cx="7772040" cy="68130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2130480"/>
            <a:ext cx="7772040" cy="146952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5"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16" name="PlaceHolder 3"/>
          <p:cNvSpPr>
            <a:spLocks noGrp="1"/>
          </p:cNvSpPr>
          <p:nvPr>
            <p:ph type="body"/>
          </p:nvPr>
        </p:nvSpPr>
        <p:spPr>
          <a:xfrm>
            <a:off x="4674240" y="1604520"/>
            <a:ext cx="4015800" cy="3977280"/>
          </a:xfrm>
          <a:prstGeom prst="rect">
            <a:avLst/>
          </a:prstGeom>
        </p:spPr>
        <p:txBody>
          <a:bodyPr lIns="0" rIns="0" tIns="0" bIns="0">
            <a:normAutofit/>
          </a:bodyPr>
          <a:p>
            <a:endParaRPr b="0" lang="fr-FR" sz="3200" spc="-1" strike="noStrike">
              <a:solidFill>
                <a:srgbClr val="000000"/>
              </a:solidFill>
              <a:latin typeface="Calibri"/>
            </a:endParaRPr>
          </a:p>
        </p:txBody>
      </p:sp>
      <p:sp>
        <p:nvSpPr>
          <p:cNvPr id="17" name="PlaceHolder 4"/>
          <p:cNvSpPr>
            <a:spLocks noGrp="1"/>
          </p:cNvSpPr>
          <p:nvPr>
            <p:ph type="body"/>
          </p:nvPr>
        </p:nvSpPr>
        <p:spPr>
          <a:xfrm>
            <a:off x="457200" y="3682080"/>
            <a:ext cx="4015800" cy="189684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85800" y="2130480"/>
            <a:ext cx="7772040" cy="146952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19" name="PlaceHolder 2"/>
          <p:cNvSpPr>
            <a:spLocks noGrp="1"/>
          </p:cNvSpPr>
          <p:nvPr>
            <p:ph type="body"/>
          </p:nvPr>
        </p:nvSpPr>
        <p:spPr>
          <a:xfrm>
            <a:off x="457200" y="1604520"/>
            <a:ext cx="4015800" cy="3977280"/>
          </a:xfrm>
          <a:prstGeom prst="rect">
            <a:avLst/>
          </a:prstGeom>
        </p:spPr>
        <p:txBody>
          <a:bodyPr lIns="0" rIns="0" tIns="0" bIns="0">
            <a:normAutofit/>
          </a:bodyPr>
          <a:p>
            <a:endParaRPr b="0" lang="fr-FR" sz="3200" spc="-1" strike="noStrike">
              <a:solidFill>
                <a:srgbClr val="000000"/>
              </a:solidFill>
              <a:latin typeface="Calibri"/>
            </a:endParaRPr>
          </a:p>
        </p:txBody>
      </p:sp>
      <p:sp>
        <p:nvSpPr>
          <p:cNvPr id="20"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21" name="PlaceHolder 4"/>
          <p:cNvSpPr>
            <a:spLocks noGrp="1"/>
          </p:cNvSpPr>
          <p:nvPr>
            <p:ph type="body"/>
          </p:nvPr>
        </p:nvSpPr>
        <p:spPr>
          <a:xfrm>
            <a:off x="4674240" y="3682080"/>
            <a:ext cx="4015800" cy="189684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85800" y="2130480"/>
            <a:ext cx="7772040" cy="1469520"/>
          </a:xfrm>
          <a:prstGeom prst="rect">
            <a:avLst/>
          </a:prstGeom>
        </p:spPr>
        <p:txBody>
          <a:bodyPr lIns="0" rIns="0" tIns="0" bIns="0" anchor="ctr">
            <a:noAutofit/>
          </a:bodyPr>
          <a:p>
            <a:endParaRPr b="0" lang="fr-FR" sz="1800" spc="-1" strike="noStrike">
              <a:solidFill>
                <a:srgbClr val="000000"/>
              </a:solidFill>
              <a:latin typeface="Calibri"/>
            </a:endParaRPr>
          </a:p>
        </p:txBody>
      </p:sp>
      <p:sp>
        <p:nvSpPr>
          <p:cNvPr id="23" name="PlaceHolder 2"/>
          <p:cNvSpPr>
            <a:spLocks noGrp="1"/>
          </p:cNvSpPr>
          <p:nvPr>
            <p:ph type="body"/>
          </p:nvPr>
        </p:nvSpPr>
        <p:spPr>
          <a:xfrm>
            <a:off x="457200" y="1604520"/>
            <a:ext cx="40158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24" name="PlaceHolder 3"/>
          <p:cNvSpPr>
            <a:spLocks noGrp="1"/>
          </p:cNvSpPr>
          <p:nvPr>
            <p:ph type="body"/>
          </p:nvPr>
        </p:nvSpPr>
        <p:spPr>
          <a:xfrm>
            <a:off x="4674240" y="1604520"/>
            <a:ext cx="4015800" cy="1896840"/>
          </a:xfrm>
          <a:prstGeom prst="rect">
            <a:avLst/>
          </a:prstGeom>
        </p:spPr>
        <p:txBody>
          <a:bodyPr lIns="0" rIns="0" tIns="0" bIns="0">
            <a:normAutofit/>
          </a:bodyPr>
          <a:p>
            <a:endParaRPr b="0" lang="fr-FR" sz="3200" spc="-1" strike="noStrike">
              <a:solidFill>
                <a:srgbClr val="000000"/>
              </a:solidFill>
              <a:latin typeface="Calibri"/>
            </a:endParaRPr>
          </a:p>
        </p:txBody>
      </p:sp>
      <p:sp>
        <p:nvSpPr>
          <p:cNvPr id="25" name="PlaceHolder 4"/>
          <p:cNvSpPr>
            <a:spLocks noGrp="1"/>
          </p:cNvSpPr>
          <p:nvPr>
            <p:ph type="body"/>
          </p:nvPr>
        </p:nvSpPr>
        <p:spPr>
          <a:xfrm>
            <a:off x="457200" y="3682080"/>
            <a:ext cx="8229240" cy="1896840"/>
          </a:xfrm>
          <a:prstGeom prst="rect">
            <a:avLst/>
          </a:prstGeom>
        </p:spPr>
        <p:txBody>
          <a:bodyPr lIns="0" rIns="0" tIns="0" bIns="0">
            <a:normAutofit/>
          </a:bodyPr>
          <a:p>
            <a:endParaRPr b="0" lang="fr-FR" sz="32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noAutofit/>
          </a:bodyPr>
          <a:p>
            <a:pPr algn="ctr">
              <a:lnSpc>
                <a:spcPct val="100000"/>
              </a:lnSpc>
            </a:pPr>
            <a:r>
              <a:rPr b="0" lang="fr-FR" sz="4400" spc="-1" strike="noStrike">
                <a:solidFill>
                  <a:srgbClr val="000000"/>
                </a:solidFill>
                <a:latin typeface="Calibri"/>
              </a:rPr>
              <a:t>Cliquez pour modifier le style du titre</a:t>
            </a:r>
            <a:endParaRPr b="0" lang="fr-FR" sz="4400" spc="-1" strike="noStrike">
              <a:solidFill>
                <a:srgbClr val="000000"/>
              </a:solidFill>
              <a:latin typeface="Calibri"/>
            </a:endParaRPr>
          </a:p>
        </p:txBody>
      </p:sp>
      <p:sp>
        <p:nvSpPr>
          <p:cNvPr id="1" name="PlaceHolder 2"/>
          <p:cNvSpPr>
            <a:spLocks noGrp="1"/>
          </p:cNvSpPr>
          <p:nvPr>
            <p:ph type="dt"/>
          </p:nvPr>
        </p:nvSpPr>
        <p:spPr>
          <a:xfrm>
            <a:off x="457200" y="6356520"/>
            <a:ext cx="2133360" cy="364680"/>
          </a:xfrm>
          <a:prstGeom prst="rect">
            <a:avLst/>
          </a:prstGeom>
        </p:spPr>
        <p:txBody>
          <a:bodyPr anchor="ctr">
            <a:noAutofit/>
          </a:bodyPr>
          <a:p>
            <a:pPr>
              <a:lnSpc>
                <a:spcPct val="100000"/>
              </a:lnSpc>
            </a:pPr>
            <a:fld id="{7AE6518B-392C-4218-A555-1F8C54B7D848}" type="datetime">
              <a:rPr b="0" lang="fr-FR" sz="1200" spc="-1" strike="noStrike">
                <a:solidFill>
                  <a:srgbClr val="8b8b8b"/>
                </a:solidFill>
                <a:latin typeface="Calibri"/>
              </a:rPr>
              <a:t>07/04/2021</a:t>
            </a:fld>
            <a:endParaRPr b="0" lang="fr-FR" sz="1200" spc="-1" strike="noStrike">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noAutofit/>
          </a:bodyPr>
          <a:p>
            <a:endParaRPr b="0" lang="fr-FR" sz="2400" spc="-1" strike="noStrike">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noAutofit/>
          </a:bodyPr>
          <a:p>
            <a:pPr algn="r">
              <a:lnSpc>
                <a:spcPct val="100000"/>
              </a:lnSpc>
            </a:pPr>
            <a:fld id="{813D9DF0-6197-4131-818F-CEA9CC38DBDB}" type="slidenum">
              <a:rPr b="0" lang="fr-BE" sz="1200" spc="-1" strike="noStrike">
                <a:solidFill>
                  <a:srgbClr val="8b8b8b"/>
                </a:solidFill>
                <a:latin typeface="Calibri"/>
              </a:rPr>
              <a:t>&lt;numéro&gt;</a:t>
            </a:fld>
            <a:endParaRPr b="0" lang="fr-FR" sz="1200" spc="-1" strike="noStrike">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Calibri"/>
              </a:rPr>
              <a:t>Cliquez pour éditer le format du plan de texte</a:t>
            </a:r>
            <a:endParaRPr b="0" lang="fr-FR"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2400" spc="-1" strike="noStrike">
                <a:solidFill>
                  <a:srgbClr val="000000"/>
                </a:solidFill>
                <a:latin typeface="Calibri"/>
              </a:rPr>
              <a:t>Second niveau de plan</a:t>
            </a:r>
            <a:endParaRPr b="0" lang="fr-FR"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2000" spc="-1" strike="noStrike">
                <a:solidFill>
                  <a:srgbClr val="000000"/>
                </a:solidFill>
                <a:latin typeface="Calibri"/>
              </a:rPr>
              <a:t>Troisième niveau de plan</a:t>
            </a:r>
            <a:endParaRPr b="0" lang="fr-FR"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Calibri"/>
              </a:rPr>
              <a:t>Quatrième niveau de plan</a:t>
            </a:r>
            <a:endParaRPr b="0" lang="fr-FR"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Cinquième niveau de plan</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Sixième niveau de plan</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Septième niveau de plan</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dt"/>
          </p:nvPr>
        </p:nvSpPr>
        <p:spPr>
          <a:xfrm>
            <a:off x="457200" y="6356520"/>
            <a:ext cx="2133360" cy="364680"/>
          </a:xfrm>
          <a:prstGeom prst="rect">
            <a:avLst/>
          </a:prstGeom>
        </p:spPr>
        <p:txBody>
          <a:bodyPr anchor="ctr">
            <a:noAutofit/>
          </a:bodyPr>
          <a:p>
            <a:pPr>
              <a:lnSpc>
                <a:spcPct val="100000"/>
              </a:lnSpc>
            </a:pPr>
            <a:fld id="{F5633467-86F9-4C30-9A15-97172144ECB3}" type="datetime">
              <a:rPr b="0" lang="fr-FR" sz="1200" spc="-1" strike="noStrike">
                <a:solidFill>
                  <a:srgbClr val="8b8b8b"/>
                </a:solidFill>
                <a:latin typeface="Calibri"/>
              </a:rPr>
              <a:t>07/04/2021</a:t>
            </a:fld>
            <a:endParaRPr b="0" lang="fr-FR" sz="1200" spc="-1" strike="noStrike">
              <a:latin typeface="Times New Roman"/>
            </a:endParaRPr>
          </a:p>
        </p:txBody>
      </p:sp>
      <p:sp>
        <p:nvSpPr>
          <p:cNvPr id="42" name="PlaceHolder 2"/>
          <p:cNvSpPr>
            <a:spLocks noGrp="1"/>
          </p:cNvSpPr>
          <p:nvPr>
            <p:ph type="ftr"/>
          </p:nvPr>
        </p:nvSpPr>
        <p:spPr>
          <a:xfrm>
            <a:off x="3124080" y="6356520"/>
            <a:ext cx="2895120" cy="364680"/>
          </a:xfrm>
          <a:prstGeom prst="rect">
            <a:avLst/>
          </a:prstGeom>
        </p:spPr>
        <p:txBody>
          <a:bodyPr anchor="ctr">
            <a:noAutofit/>
          </a:bodyPr>
          <a:p>
            <a:endParaRPr b="0" lang="fr-FR" sz="2400" spc="-1" strike="noStrike">
              <a:latin typeface="Times New Roman"/>
            </a:endParaRPr>
          </a:p>
        </p:txBody>
      </p:sp>
      <p:sp>
        <p:nvSpPr>
          <p:cNvPr id="43" name="PlaceHolder 3"/>
          <p:cNvSpPr>
            <a:spLocks noGrp="1"/>
          </p:cNvSpPr>
          <p:nvPr>
            <p:ph type="sldNum"/>
          </p:nvPr>
        </p:nvSpPr>
        <p:spPr>
          <a:xfrm>
            <a:off x="6553080" y="6356520"/>
            <a:ext cx="2133360" cy="364680"/>
          </a:xfrm>
          <a:prstGeom prst="rect">
            <a:avLst/>
          </a:prstGeom>
        </p:spPr>
        <p:txBody>
          <a:bodyPr anchor="ctr">
            <a:noAutofit/>
          </a:bodyPr>
          <a:p>
            <a:pPr algn="r">
              <a:lnSpc>
                <a:spcPct val="100000"/>
              </a:lnSpc>
            </a:pPr>
            <a:fld id="{8BF84056-5192-4293-9E57-F19606929287}" type="slidenum">
              <a:rPr b="0" lang="fr-BE" sz="1200" spc="-1" strike="noStrike">
                <a:solidFill>
                  <a:srgbClr val="8b8b8b"/>
                </a:solidFill>
                <a:latin typeface="Calibri"/>
              </a:rPr>
              <a:t>&lt;numéro&gt;</a:t>
            </a:fld>
            <a:endParaRPr b="0" lang="fr-FR" sz="1200" spc="-1" strike="noStrike">
              <a:latin typeface="Times New Roman"/>
            </a:endParaRPr>
          </a:p>
        </p:txBody>
      </p:sp>
      <p:sp>
        <p:nvSpPr>
          <p:cNvPr id="44" name="PlaceHolder 4"/>
          <p:cNvSpPr>
            <a:spLocks noGrp="1"/>
          </p:cNvSpPr>
          <p:nvPr>
            <p:ph type="title"/>
          </p:nvPr>
        </p:nvSpPr>
        <p:spPr>
          <a:xfrm>
            <a:off x="457200" y="273600"/>
            <a:ext cx="8229240" cy="1144800"/>
          </a:xfrm>
          <a:prstGeom prst="rect">
            <a:avLst/>
          </a:prstGeom>
        </p:spPr>
        <p:txBody>
          <a:bodyPr lIns="0" rIns="0" tIns="0" bIns="0" anchor="ctr">
            <a:noAutofit/>
          </a:bodyPr>
          <a:p>
            <a:r>
              <a:rPr b="0" lang="fr-FR" sz="1800" spc="-1" strike="noStrike">
                <a:solidFill>
                  <a:srgbClr val="000000"/>
                </a:solidFill>
                <a:latin typeface="Calibri"/>
              </a:rPr>
              <a:t>Cliquez pour éditer le format du texte-titre</a:t>
            </a:r>
            <a:endParaRPr b="0" lang="fr-FR" sz="1800" spc="-1" strike="noStrike">
              <a:solidFill>
                <a:srgbClr val="000000"/>
              </a:solidFill>
              <a:latin typeface="Calibri"/>
            </a:endParaRPr>
          </a:p>
        </p:txBody>
      </p:sp>
      <p:sp>
        <p:nvSpPr>
          <p:cNvPr id="45"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solidFill>
                  <a:srgbClr val="000000"/>
                </a:solidFill>
                <a:latin typeface="Calibri"/>
              </a:rPr>
              <a:t>Cliquez pour éditer le format du plan de texte</a:t>
            </a:r>
            <a:endParaRPr b="0" lang="fr-FR" sz="32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FR" sz="2400" spc="-1" strike="noStrike">
                <a:solidFill>
                  <a:srgbClr val="000000"/>
                </a:solidFill>
                <a:latin typeface="Calibri"/>
              </a:rPr>
              <a:t>Second niveau de plan</a:t>
            </a:r>
            <a:endParaRPr b="0" lang="fr-FR" sz="24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FR" sz="2000" spc="-1" strike="noStrike">
                <a:solidFill>
                  <a:srgbClr val="000000"/>
                </a:solidFill>
                <a:latin typeface="Calibri"/>
              </a:rPr>
              <a:t>Troisième niveau de plan</a:t>
            </a:r>
            <a:endParaRPr b="0" lang="fr-FR" sz="2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FR" sz="2000" spc="-1" strike="noStrike">
                <a:solidFill>
                  <a:srgbClr val="000000"/>
                </a:solidFill>
                <a:latin typeface="Calibri"/>
              </a:rPr>
              <a:t>Quatrième niveau de plan</a:t>
            </a:r>
            <a:endParaRPr b="0" lang="fr-FR" sz="2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FR" sz="2000" spc="-1" strike="noStrike">
                <a:solidFill>
                  <a:srgbClr val="000000"/>
                </a:solidFill>
                <a:latin typeface="Calibri"/>
              </a:rPr>
              <a:t>Cinquième niveau de plan</a:t>
            </a:r>
            <a:endParaRPr b="0" lang="fr-FR"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FR" sz="2000" spc="-1" strike="noStrike">
                <a:solidFill>
                  <a:srgbClr val="000000"/>
                </a:solidFill>
                <a:latin typeface="Calibri"/>
              </a:rPr>
              <a:t>Sixième niveau de plan</a:t>
            </a:r>
            <a:endParaRPr b="0" lang="fr-FR"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FR" sz="2000" spc="-1" strike="noStrike">
                <a:solidFill>
                  <a:srgbClr val="000000"/>
                </a:solidFill>
                <a:latin typeface="Calibri"/>
              </a:rPr>
              <a:t>Septième niveau de plan</a:t>
            </a:r>
            <a:endParaRPr b="0" lang="fr-FR"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jpeg"/><Relationship Id="rId3"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
</Relationships>
</file>

<file path=ppt/slides/_rels/slide20.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17.gif"/><Relationship Id="rId2" Type="http://schemas.openxmlformats.org/officeDocument/2006/relationships/image" Target="../media/image18.png"/><Relationship Id="rId3"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2.xml"/>
</Relationships>
</file>

<file path=ppt/slides/_rels/slide26.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2.xml"/>
</Relationships>
</file>

<file path=ppt/slides/_rels/slide27.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13.xml"/><Relationship Id="rId3"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13.xml"/><Relationship Id="rId3"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2.xml"/>
</Relationships>
</file>

<file path=ppt/slides/_rels/slide33.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slideLayout" Target="../slideLayouts/slideLayout2.xml"/>
</Relationships>
</file>

<file path=ppt/slides/_rels/slide35.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2.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slideLayout" Target="../slideLayouts/slideLayout13.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Relationships xmlns="http://schemas.openxmlformats.org/package/2006/relationships"><Relationship Id="rId1" Type="http://schemas.openxmlformats.org/officeDocument/2006/relationships/image" Target="../media/image36.jpeg"/><Relationship Id="rId2" Type="http://schemas.openxmlformats.org/officeDocument/2006/relationships/slideLayout" Target="../slideLayouts/slideLayout13.xml"/>
</Relationships>
</file>

<file path=ppt/slides/_rels/slide49.xml.rels><?xml version="1.0" encoding="UTF-8"?>
<Relationships xmlns="http://schemas.openxmlformats.org/package/2006/relationships"><Relationship Id="rId1" Type="http://schemas.openxmlformats.org/officeDocument/2006/relationships/image" Target="../media/image37.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 name="TextShape 1"/>
          <p:cNvSpPr txBox="1"/>
          <p:nvPr/>
        </p:nvSpPr>
        <p:spPr>
          <a:xfrm>
            <a:off x="542880" y="1071720"/>
            <a:ext cx="8172000" cy="1714320"/>
          </a:xfrm>
          <a:prstGeom prst="rect">
            <a:avLst/>
          </a:prstGeom>
          <a:noFill/>
          <a:ln w="0">
            <a:noFill/>
          </a:ln>
        </p:spPr>
        <p:txBody>
          <a:bodyPr anchor="ctr">
            <a:noAutofit/>
          </a:bodyPr>
          <a:p>
            <a:pPr algn="ctr">
              <a:lnSpc>
                <a:spcPct val="100000"/>
              </a:lnSpc>
            </a:pPr>
            <a:r>
              <a:rPr b="0" lang="fr-FR" sz="3200" spc="-1" strike="noStrike">
                <a:solidFill>
                  <a:srgbClr val="000000"/>
                </a:solidFill>
                <a:latin typeface="Arial Black"/>
              </a:rPr>
              <a:t>Ernst Cassirer </a:t>
            </a:r>
            <a:br/>
            <a:r>
              <a:rPr b="0" lang="fr-FR" sz="3200" spc="-1" strike="noStrike">
                <a:solidFill>
                  <a:srgbClr val="000000"/>
                </a:solidFill>
                <a:latin typeface="Arial Black"/>
              </a:rPr>
              <a:t>Le langage comme forme symbolique</a:t>
            </a:r>
            <a:endParaRPr b="0" lang="fr-FR" sz="3200" spc="-1" strike="noStrike">
              <a:solidFill>
                <a:srgbClr val="000000"/>
              </a:solidFill>
              <a:latin typeface="Calibri"/>
            </a:endParaRPr>
          </a:p>
        </p:txBody>
      </p:sp>
      <p:sp>
        <p:nvSpPr>
          <p:cNvPr id="89" name="TextShape 2"/>
          <p:cNvSpPr txBox="1"/>
          <p:nvPr/>
        </p:nvSpPr>
        <p:spPr>
          <a:xfrm>
            <a:off x="1371600" y="3886200"/>
            <a:ext cx="6400440" cy="1752120"/>
          </a:xfrm>
          <a:prstGeom prst="rect">
            <a:avLst/>
          </a:prstGeom>
          <a:noFill/>
          <a:ln w="0">
            <a:noFill/>
          </a:ln>
        </p:spPr>
        <p:txBody>
          <a:bodyPr>
            <a:normAutofit fontScale="52000"/>
          </a:bodyPr>
          <a:p>
            <a:pPr algn="ctr">
              <a:lnSpc>
                <a:spcPct val="100000"/>
              </a:lnSpc>
              <a:spcBef>
                <a:spcPts val="641"/>
              </a:spcBef>
              <a:tabLst>
                <a:tab algn="l" pos="0"/>
              </a:tabLst>
            </a:pPr>
            <a:r>
              <a:rPr b="0" lang="fr-FR" sz="3200" spc="-1" strike="noStrike">
                <a:solidFill>
                  <a:srgbClr val="000000"/>
                </a:solidFill>
                <a:latin typeface="Arial"/>
              </a:rPr>
              <a:t>Muriel van Vliet</a:t>
            </a:r>
            <a:endParaRPr b="0" lang="fr-FR" sz="3200" spc="-1" strike="noStrike">
              <a:latin typeface="Arial"/>
            </a:endParaRPr>
          </a:p>
          <a:p>
            <a:pPr algn="ctr">
              <a:lnSpc>
                <a:spcPct val="100000"/>
              </a:lnSpc>
              <a:spcBef>
                <a:spcPts val="641"/>
              </a:spcBef>
              <a:tabLst>
                <a:tab algn="l" pos="0"/>
              </a:tabLst>
            </a:pPr>
            <a:r>
              <a:rPr b="0" lang="fr-FR" sz="3200" spc="-1" strike="noStrike">
                <a:solidFill>
                  <a:srgbClr val="000000"/>
                </a:solidFill>
                <a:latin typeface="Arial"/>
              </a:rPr>
              <a:t>(professeur en CPGE à Saint Brieuc)</a:t>
            </a:r>
            <a:endParaRPr b="0" lang="fr-FR" sz="3200" spc="-1" strike="noStrike">
              <a:latin typeface="Arial"/>
            </a:endParaRPr>
          </a:p>
          <a:p>
            <a:pPr algn="ctr">
              <a:lnSpc>
                <a:spcPct val="100000"/>
              </a:lnSpc>
              <a:spcBef>
                <a:spcPts val="641"/>
              </a:spcBef>
              <a:tabLst>
                <a:tab algn="l" pos="0"/>
              </a:tabLst>
            </a:pPr>
            <a:r>
              <a:rPr b="0" lang="fr-FR" sz="3200" spc="-1" strike="noStrike">
                <a:solidFill>
                  <a:srgbClr val="000000"/>
                </a:solidFill>
                <a:latin typeface="Arial"/>
              </a:rPr>
              <a:t>Séminaire de Langres</a:t>
            </a:r>
            <a:endParaRPr b="0" lang="fr-FR" sz="3200" spc="-1" strike="noStrike">
              <a:latin typeface="Arial"/>
            </a:endParaRPr>
          </a:p>
          <a:p>
            <a:pPr algn="ctr">
              <a:lnSpc>
                <a:spcPct val="100000"/>
              </a:lnSpc>
              <a:spcBef>
                <a:spcPts val="641"/>
              </a:spcBef>
              <a:tabLst>
                <a:tab algn="l" pos="0"/>
              </a:tabLst>
            </a:pPr>
            <a:r>
              <a:rPr b="0" lang="fr-FR" sz="3200" spc="-1" strike="noStrike">
                <a:solidFill>
                  <a:srgbClr val="000000"/>
                </a:solidFill>
                <a:latin typeface="Arial"/>
              </a:rPr>
              <a:t>2020</a:t>
            </a: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9" name="Picture 2" descr="C:\Users\Van Vliet Muriel\Pictures\2012-06-04 joruba\joruba 001.jpg"/>
          <p:cNvPicPr/>
          <p:nvPr/>
        </p:nvPicPr>
        <p:blipFill>
          <a:blip r:embed="rId1"/>
          <a:stretch/>
        </p:blipFill>
        <p:spPr>
          <a:xfrm>
            <a:off x="683640" y="889920"/>
            <a:ext cx="3888000" cy="5347080"/>
          </a:xfrm>
          <a:prstGeom prst="rect">
            <a:avLst/>
          </a:prstGeom>
          <a:ln w="0">
            <a:noFill/>
          </a:ln>
        </p:spPr>
      </p:pic>
      <p:sp>
        <p:nvSpPr>
          <p:cNvPr id="110" name="CustomShape 1"/>
          <p:cNvSpPr/>
          <p:nvPr/>
        </p:nvSpPr>
        <p:spPr>
          <a:xfrm>
            <a:off x="4932000" y="1412640"/>
            <a:ext cx="3312000" cy="44794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i="1" lang="fr-FR" sz="1800" spc="-1" strike="noStrike">
                <a:solidFill>
                  <a:srgbClr val="000000"/>
                </a:solidFill>
                <a:latin typeface="Arial"/>
              </a:rPr>
              <a:t>Trois essais sur le symbolique</a:t>
            </a:r>
            <a:r>
              <a:rPr b="0" lang="fr-FR" sz="1800" spc="-1" strike="noStrike">
                <a:solidFill>
                  <a:srgbClr val="000000"/>
                </a:solidFill>
                <a:latin typeface="Arial"/>
              </a:rPr>
              <a:t>, Annexe 2, Ernst Cassirer.</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Arial"/>
              </a:rPr>
              <a:t>Schéma d’orientation du territoire en fonction des différents ‘totems’, Australie, Wottjabalad (cité d’un ouvrage de A. W. Howitt, « </a:t>
            </a:r>
            <a:r>
              <a:rPr b="0" i="1" lang="fr-FR" sz="1800" spc="-1" strike="noStrike">
                <a:solidFill>
                  <a:srgbClr val="000000"/>
                </a:solidFill>
                <a:latin typeface="Arial"/>
              </a:rPr>
              <a:t>Further notes on the australian class system</a:t>
            </a:r>
            <a:r>
              <a:rPr b="0" lang="fr-FR" sz="1800" spc="-1" strike="noStrike">
                <a:solidFill>
                  <a:srgbClr val="000000"/>
                </a:solidFill>
                <a:latin typeface="Arial"/>
              </a:rPr>
              <a:t> », 1889)</a:t>
            </a: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Arial Black"/>
              </a:rPr>
              <a:t>L’expression comme orientation du corps dans l’espace et le temps</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1" name="Picture 2" descr="http://www.lille.sortir.eu/danse/buto-soufi-co../mPhoto"/>
          <p:cNvPicPr/>
          <p:nvPr/>
        </p:nvPicPr>
        <p:blipFill>
          <a:blip r:embed="rId1"/>
          <a:stretch/>
        </p:blipFill>
        <p:spPr>
          <a:xfrm>
            <a:off x="1763640" y="1268640"/>
            <a:ext cx="5760360" cy="3840120"/>
          </a:xfrm>
          <a:prstGeom prst="rect">
            <a:avLst/>
          </a:prstGeom>
          <a:ln w="0">
            <a:noFill/>
          </a:ln>
        </p:spPr>
      </p:pic>
      <p:sp>
        <p:nvSpPr>
          <p:cNvPr id="112" name="CustomShape 1"/>
          <p:cNvSpPr/>
          <p:nvPr/>
        </p:nvSpPr>
        <p:spPr>
          <a:xfrm>
            <a:off x="3060000" y="5589360"/>
            <a:ext cx="3960000" cy="6390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fr-FR" sz="1800" spc="-1" strike="noStrike">
                <a:solidFill>
                  <a:srgbClr val="000000"/>
                </a:solidFill>
                <a:latin typeface="Arial"/>
              </a:rPr>
              <a:t>Spectacle actuel de danse Butô</a:t>
            </a:r>
            <a:endParaRPr b="0" lang="fr-FR" sz="1800" spc="-1" strike="noStrike">
              <a:latin typeface="Arial"/>
            </a:endParaRPr>
          </a:p>
          <a:p>
            <a:pPr algn="ctr">
              <a:lnSpc>
                <a:spcPct val="100000"/>
              </a:lnSpc>
            </a:pPr>
            <a:r>
              <a:rPr b="0" lang="fr-FR" sz="1800" spc="-1" strike="noStrike">
                <a:solidFill>
                  <a:srgbClr val="000000"/>
                </a:solidFill>
                <a:latin typeface="Arial"/>
              </a:rPr>
              <a:t>L’art après Hiroshima </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3" name="Picture 2" descr="http://www.regardaupluriel.com/wp-content/uploads/2014/06/sankai-juku-786066e9a1-470x260.jpg"/>
          <p:cNvPicPr/>
          <p:nvPr/>
        </p:nvPicPr>
        <p:blipFill>
          <a:blip r:embed="rId1"/>
          <a:stretch/>
        </p:blipFill>
        <p:spPr>
          <a:xfrm>
            <a:off x="1115640" y="404640"/>
            <a:ext cx="7056360" cy="3903480"/>
          </a:xfrm>
          <a:prstGeom prst="rect">
            <a:avLst/>
          </a:prstGeom>
          <a:ln w="0">
            <a:noFill/>
          </a:ln>
        </p:spPr>
      </p:pic>
      <p:sp>
        <p:nvSpPr>
          <p:cNvPr id="114" name="CustomShape 1"/>
          <p:cNvSpPr/>
          <p:nvPr/>
        </p:nvSpPr>
        <p:spPr>
          <a:xfrm>
            <a:off x="1475640" y="5085360"/>
            <a:ext cx="6624360" cy="118764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fr-FR" sz="1800" spc="-1" strike="noStrike">
                <a:solidFill>
                  <a:srgbClr val="000000"/>
                </a:solidFill>
                <a:latin typeface="Arial"/>
              </a:rPr>
              <a:t>« À l’origine de la pratique mythique, on trouve le </a:t>
            </a:r>
            <a:r>
              <a:rPr b="0" i="1" lang="fr-FR" sz="1800" spc="-1" strike="noStrike">
                <a:solidFill>
                  <a:srgbClr val="000000"/>
                </a:solidFill>
                <a:latin typeface="Arial"/>
              </a:rPr>
              <a:t>mime</a:t>
            </a:r>
            <a:r>
              <a:rPr b="0" lang="fr-FR" sz="1800" spc="-1" strike="noStrike">
                <a:solidFill>
                  <a:srgbClr val="000000"/>
                </a:solidFill>
                <a:latin typeface="Arial"/>
              </a:rPr>
              <a:t> : et celui-ci n’a jamais un sens purement esthétique : ce n’est jamais une mise en scène » </a:t>
            </a:r>
            <a:endParaRPr b="0" lang="fr-FR" sz="1800" spc="-1" strike="noStrike">
              <a:latin typeface="Arial"/>
            </a:endParaRPr>
          </a:p>
          <a:p>
            <a:pPr algn="ctr">
              <a:lnSpc>
                <a:spcPct val="100000"/>
              </a:lnSpc>
            </a:pPr>
            <a:r>
              <a:rPr b="0" lang="fr-FR" sz="1800" spc="-1" strike="noStrike">
                <a:solidFill>
                  <a:srgbClr val="000000"/>
                </a:solidFill>
                <a:latin typeface="Arial"/>
              </a:rPr>
              <a:t>(Cassirer, </a:t>
            </a:r>
            <a:r>
              <a:rPr b="0" i="1" lang="fr-FR" sz="1800" spc="-1" strike="noStrike">
                <a:solidFill>
                  <a:srgbClr val="000000"/>
                </a:solidFill>
                <a:latin typeface="Arial"/>
              </a:rPr>
              <a:t>La pensée mythique</a:t>
            </a:r>
            <a:r>
              <a:rPr b="0" lang="fr-FR" sz="1800" spc="-1" strike="noStrike">
                <a:solidFill>
                  <a:srgbClr val="000000"/>
                </a:solidFill>
                <a:latin typeface="Arial"/>
              </a:rPr>
              <a:t>, p. 279) </a:t>
            </a:r>
            <a:endParaRPr b="0" lang="fr-FR" sz="1800" spc="-1" strike="noStrike">
              <a:latin typeface="Arial"/>
            </a:endParaRPr>
          </a:p>
        </p:txBody>
      </p:sp>
      <p:sp>
        <p:nvSpPr>
          <p:cNvPr id="115" name="CustomShape 2"/>
          <p:cNvSpPr/>
          <p:nvPr/>
        </p:nvSpPr>
        <p:spPr>
          <a:xfrm>
            <a:off x="2714760" y="4581000"/>
            <a:ext cx="365724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Arial"/>
              </a:rPr>
              <a:t>Spectacle actuel de danse Butô</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6" name="Picture 2" descr="http://s2.lemde.fr/image/2014/09/29/534x0/4496187_8_0543_carlotta-ikeda-dans-utt-choregraphie-de-ko_a7fc110ab34fa647b8f2e1a70d01c968.jpg"/>
          <p:cNvPicPr/>
          <p:nvPr/>
        </p:nvPicPr>
        <p:blipFill>
          <a:blip r:embed="rId1"/>
          <a:stretch/>
        </p:blipFill>
        <p:spPr>
          <a:xfrm>
            <a:off x="395640" y="188640"/>
            <a:ext cx="5086080" cy="6505200"/>
          </a:xfrm>
          <a:prstGeom prst="rect">
            <a:avLst/>
          </a:prstGeom>
          <a:ln w="0">
            <a:noFill/>
          </a:ln>
        </p:spPr>
      </p:pic>
      <p:sp>
        <p:nvSpPr>
          <p:cNvPr id="117" name="CustomShape 1"/>
          <p:cNvSpPr/>
          <p:nvPr/>
        </p:nvSpPr>
        <p:spPr>
          <a:xfrm>
            <a:off x="6012000" y="1340640"/>
            <a:ext cx="2376000" cy="6390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Arial Black"/>
              </a:rPr>
              <a:t>Danseuse actuelle de Butô</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8" name="Picture 2" descr="http://agoras.typepad.fr/regard_eloigne/images/2007/10/02/ct12059r.jpg"/>
          <p:cNvPicPr/>
          <p:nvPr/>
        </p:nvPicPr>
        <p:blipFill>
          <a:blip r:embed="rId1"/>
          <a:stretch/>
        </p:blipFill>
        <p:spPr>
          <a:xfrm>
            <a:off x="2143080" y="714240"/>
            <a:ext cx="4857480" cy="3691440"/>
          </a:xfrm>
          <a:prstGeom prst="rect">
            <a:avLst/>
          </a:prstGeom>
          <a:ln w="0">
            <a:noFill/>
          </a:ln>
        </p:spPr>
      </p:pic>
      <p:sp>
        <p:nvSpPr>
          <p:cNvPr id="119" name="CustomShape 1"/>
          <p:cNvSpPr/>
          <p:nvPr/>
        </p:nvSpPr>
        <p:spPr>
          <a:xfrm>
            <a:off x="2000160" y="5143680"/>
            <a:ext cx="557172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Arial Black"/>
              </a:rPr>
              <a:t>Aby Warburg, </a:t>
            </a:r>
            <a:r>
              <a:rPr b="0" i="1" lang="fr-FR" sz="1800" spc="-1" strike="noStrike">
                <a:solidFill>
                  <a:srgbClr val="000000"/>
                </a:solidFill>
                <a:latin typeface="Arial Black"/>
              </a:rPr>
              <a:t>Le rituel du serpent</a:t>
            </a:r>
            <a:r>
              <a:rPr b="0" lang="fr-FR" sz="1800" spc="-1" strike="noStrike">
                <a:solidFill>
                  <a:srgbClr val="000000"/>
                </a:solidFill>
                <a:latin typeface="Arial Black"/>
              </a:rPr>
              <a:t> (1924)</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0" name="Picture 2" descr="http://www.editionsmacula.com/upload/livres/livre-15/images/Warburg_0-1314020580-mini.jpg"/>
          <p:cNvPicPr/>
          <p:nvPr/>
        </p:nvPicPr>
        <p:blipFill>
          <a:blip r:embed="rId1"/>
          <a:stretch/>
        </p:blipFill>
        <p:spPr>
          <a:xfrm>
            <a:off x="714240" y="571320"/>
            <a:ext cx="7714800" cy="536904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1" name="Picture 2" descr="http://agoras.typepad.fr/regard_eloigne/images/2007/10/02/ri.jpg"/>
          <p:cNvPicPr/>
          <p:nvPr/>
        </p:nvPicPr>
        <p:blipFill>
          <a:blip r:embed="rId1"/>
          <a:stretch/>
        </p:blipFill>
        <p:spPr>
          <a:xfrm>
            <a:off x="2786040" y="642960"/>
            <a:ext cx="3915360" cy="4248000"/>
          </a:xfrm>
          <a:prstGeom prst="rect">
            <a:avLst/>
          </a:prstGeom>
          <a:ln w="0">
            <a:noFill/>
          </a:ln>
        </p:spPr>
      </p:pic>
      <p:sp>
        <p:nvSpPr>
          <p:cNvPr id="122" name="CustomShape 1"/>
          <p:cNvSpPr/>
          <p:nvPr/>
        </p:nvSpPr>
        <p:spPr>
          <a:xfrm>
            <a:off x="2500200" y="5143680"/>
            <a:ext cx="4928760" cy="146196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fr-FR" sz="1800" spc="-1" strike="noStrike">
                <a:solidFill>
                  <a:srgbClr val="000000"/>
                </a:solidFill>
                <a:latin typeface="Arial"/>
              </a:rPr>
              <a:t>Les formules de </a:t>
            </a:r>
            <a:r>
              <a:rPr b="0" i="1" lang="fr-FR" sz="1800" spc="-1" strike="noStrike">
                <a:solidFill>
                  <a:srgbClr val="000000"/>
                </a:solidFill>
                <a:latin typeface="Arial"/>
              </a:rPr>
              <a:t>pathos</a:t>
            </a:r>
            <a:r>
              <a:rPr b="0" lang="fr-FR" sz="1800" spc="-1" strike="noStrike">
                <a:solidFill>
                  <a:srgbClr val="000000"/>
                </a:solidFill>
                <a:latin typeface="Arial"/>
              </a:rPr>
              <a:t> : expression collective prégnante,</a:t>
            </a:r>
            <a:endParaRPr b="0" lang="fr-FR" sz="1800" spc="-1" strike="noStrike">
              <a:latin typeface="Arial"/>
            </a:endParaRPr>
          </a:p>
          <a:p>
            <a:pPr algn="ctr">
              <a:lnSpc>
                <a:spcPct val="100000"/>
              </a:lnSpc>
            </a:pPr>
            <a:r>
              <a:rPr b="0" lang="fr-FR" sz="1800" spc="-1" strike="noStrike">
                <a:solidFill>
                  <a:srgbClr val="000000"/>
                </a:solidFill>
                <a:latin typeface="Arial"/>
              </a:rPr>
              <a:t>qui survit inconsciemment au travers de pratiques collectives et de la reprise de motifs traditionnels (éclair sur le sable)</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3" name="Picture 2" descr=""/>
          <p:cNvPicPr/>
          <p:nvPr/>
        </p:nvPicPr>
        <p:blipFill>
          <a:blip r:embed="rId1"/>
          <a:stretch/>
        </p:blipFill>
        <p:spPr>
          <a:xfrm>
            <a:off x="762120" y="380880"/>
            <a:ext cx="7772040" cy="5857560"/>
          </a:xfrm>
          <a:prstGeom prst="rect">
            <a:avLst/>
          </a:prstGeom>
          <a:ln w="9525">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4" name="Picture 2" descr="http://3.bp.blogspot.com/_SG9jRGkU_uk/Scbub_EnK0I/AAAAAAAAAQU/nACNW7DijC8/s320/Profile_Face.jpg"/>
          <p:cNvPicPr/>
          <p:nvPr/>
        </p:nvPicPr>
        <p:blipFill>
          <a:blip r:embed="rId1"/>
          <a:stretch/>
        </p:blipFill>
        <p:spPr>
          <a:xfrm>
            <a:off x="3421800" y="0"/>
            <a:ext cx="5038200" cy="6857640"/>
          </a:xfrm>
          <a:prstGeom prst="rect">
            <a:avLst/>
          </a:prstGeom>
          <a:ln w="0">
            <a:noFill/>
          </a:ln>
        </p:spPr>
      </p:pic>
      <p:sp>
        <p:nvSpPr>
          <p:cNvPr id="125" name="CustomShape 1"/>
          <p:cNvSpPr/>
          <p:nvPr/>
        </p:nvSpPr>
        <p:spPr>
          <a:xfrm>
            <a:off x="539640" y="1556640"/>
            <a:ext cx="2160000" cy="9133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Arial"/>
              </a:rPr>
              <a:t>Darwin, </a:t>
            </a:r>
            <a:r>
              <a:rPr b="0" i="1" lang="fr-FR" sz="1800" spc="-1" strike="noStrike">
                <a:solidFill>
                  <a:srgbClr val="000000"/>
                </a:solidFill>
                <a:latin typeface="Arial"/>
              </a:rPr>
              <a:t>Expression des émotions chez l’homme et l’animal</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6" name="Picture 2" descr="http://www.pachs.net/images/dwd_images/sD.32_-_darwin_monkeys.jpg"/>
          <p:cNvPicPr/>
          <p:nvPr/>
        </p:nvPicPr>
        <p:blipFill>
          <a:blip r:embed="rId1"/>
          <a:stretch/>
        </p:blipFill>
        <p:spPr>
          <a:xfrm>
            <a:off x="755640" y="0"/>
            <a:ext cx="4251240" cy="6857640"/>
          </a:xfrm>
          <a:prstGeom prst="rect">
            <a:avLst/>
          </a:prstGeom>
          <a:ln w="0">
            <a:noFill/>
          </a:ln>
        </p:spPr>
      </p:pic>
      <p:pic>
        <p:nvPicPr>
          <p:cNvPr id="127" name="Picture 4" descr="http://special.lib.gla.ac.uk/images/exhibitions/month/Dougan%203/Circle.jpg"/>
          <p:cNvPicPr/>
          <p:nvPr/>
        </p:nvPicPr>
        <p:blipFill>
          <a:blip r:embed="rId2"/>
          <a:stretch/>
        </p:blipFill>
        <p:spPr>
          <a:xfrm>
            <a:off x="5796000" y="1772640"/>
            <a:ext cx="2761920" cy="285732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 name="TextShape 1"/>
          <p:cNvSpPr txBox="1"/>
          <p:nvPr/>
        </p:nvSpPr>
        <p:spPr>
          <a:xfrm>
            <a:off x="642960" y="285840"/>
            <a:ext cx="7772040" cy="1571400"/>
          </a:xfrm>
          <a:prstGeom prst="rect">
            <a:avLst/>
          </a:prstGeom>
          <a:noFill/>
          <a:ln w="0">
            <a:noFill/>
          </a:ln>
        </p:spPr>
        <p:txBody>
          <a:bodyPr anchor="ctr">
            <a:noAutofit/>
          </a:bodyPr>
          <a:p>
            <a:pPr algn="ctr">
              <a:lnSpc>
                <a:spcPct val="100000"/>
              </a:lnSpc>
            </a:pPr>
            <a:r>
              <a:rPr b="0" lang="fr-FR" sz="4400" spc="-1" strike="noStrike">
                <a:solidFill>
                  <a:srgbClr val="000000"/>
                </a:solidFill>
                <a:latin typeface="Arial Black"/>
              </a:rPr>
              <a:t>Introduction</a:t>
            </a:r>
            <a:endParaRPr b="0" lang="fr-FR" sz="4400" spc="-1" strike="noStrike">
              <a:solidFill>
                <a:srgbClr val="000000"/>
              </a:solidFill>
              <a:latin typeface="Calibri"/>
            </a:endParaRPr>
          </a:p>
        </p:txBody>
      </p:sp>
      <p:sp>
        <p:nvSpPr>
          <p:cNvPr id="91" name="TextShape 2"/>
          <p:cNvSpPr txBox="1"/>
          <p:nvPr/>
        </p:nvSpPr>
        <p:spPr>
          <a:xfrm>
            <a:off x="1371600" y="3886200"/>
            <a:ext cx="6400440" cy="1752120"/>
          </a:xfrm>
          <a:prstGeom prst="rect">
            <a:avLst/>
          </a:prstGeom>
          <a:noFill/>
          <a:ln w="0">
            <a:noFill/>
          </a:ln>
        </p:spPr>
        <p:txBody>
          <a:bodyPr>
            <a:noAutofit/>
          </a:bodyPr>
          <a:p>
            <a:pPr algn="ctr">
              <a:lnSpc>
                <a:spcPct val="100000"/>
              </a:lnSpc>
              <a:spcBef>
                <a:spcPts val="641"/>
              </a:spcBef>
              <a:tabLst>
                <a:tab algn="l" pos="0"/>
              </a:tabLst>
            </a:pPr>
            <a:r>
              <a:rPr b="0" lang="fr-FR" sz="3200" spc="-1" strike="noStrike">
                <a:solidFill>
                  <a:srgbClr val="8b8b8b"/>
                </a:solidFill>
                <a:latin typeface="Calibri"/>
              </a:rPr>
              <a:t> </a:t>
            </a:r>
            <a:endParaRPr b="0" lang="fr-FR" sz="3200" spc="-1" strike="noStrike">
              <a:latin typeface="Arial"/>
            </a:endParaRPr>
          </a:p>
        </p:txBody>
      </p:sp>
      <p:sp>
        <p:nvSpPr>
          <p:cNvPr id="92" name="CustomShape 3"/>
          <p:cNvSpPr/>
          <p:nvPr/>
        </p:nvSpPr>
        <p:spPr>
          <a:xfrm>
            <a:off x="571320" y="5417280"/>
            <a:ext cx="757224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fr-FR" sz="1800" spc="-1" strike="noStrike">
                <a:solidFill>
                  <a:srgbClr val="000000"/>
                </a:solidFill>
                <a:latin typeface="Arial Black"/>
              </a:rPr>
              <a:t>     </a:t>
            </a:r>
            <a:r>
              <a:rPr b="0" lang="fr-FR" sz="1800" spc="-1" strike="noStrike">
                <a:solidFill>
                  <a:srgbClr val="000000"/>
                </a:solidFill>
                <a:latin typeface="Arial Black"/>
              </a:rPr>
              <a:t>Ernst Cassirer (1874-1945)</a:t>
            </a:r>
            <a:endParaRPr b="0" lang="fr-FR" sz="1800" spc="-1" strike="noStrike">
              <a:latin typeface="Arial"/>
            </a:endParaRPr>
          </a:p>
        </p:txBody>
      </p:sp>
      <p:pic>
        <p:nvPicPr>
          <p:cNvPr id="93" name="Picture 2" descr="Afficher l’image source"/>
          <p:cNvPicPr/>
          <p:nvPr/>
        </p:nvPicPr>
        <p:blipFill>
          <a:blip r:embed="rId1"/>
          <a:stretch/>
        </p:blipFill>
        <p:spPr>
          <a:xfrm>
            <a:off x="3143160" y="1679760"/>
            <a:ext cx="2714400" cy="3480120"/>
          </a:xfrm>
          <a:prstGeom prst="rect">
            <a:avLst/>
          </a:prstGeom>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8" name="Picture 2" descr="http://www.cairn.info/loadimg.php?FILE=LITT/LITT_149/LITT_149_0056/fullLITT_id9782200924775_pu2008-01s_sa06_art06_img005.jpg"/>
          <p:cNvPicPr/>
          <p:nvPr/>
        </p:nvPicPr>
        <p:blipFill>
          <a:blip r:embed="rId1"/>
          <a:stretch/>
        </p:blipFill>
        <p:spPr>
          <a:xfrm>
            <a:off x="2988000" y="836640"/>
            <a:ext cx="3932640" cy="479952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9" name="Picture 2" descr="http://www.vetopsy.fr/chien/agr_cn/images/agr1_cn.gif"/>
          <p:cNvPicPr/>
          <p:nvPr/>
        </p:nvPicPr>
        <p:blipFill>
          <a:blip r:embed="rId1"/>
          <a:stretch/>
        </p:blipFill>
        <p:spPr>
          <a:xfrm>
            <a:off x="734040" y="1700640"/>
            <a:ext cx="3333240" cy="2857320"/>
          </a:xfrm>
          <a:prstGeom prst="rect">
            <a:avLst/>
          </a:prstGeom>
          <a:ln w="0">
            <a:noFill/>
          </a:ln>
        </p:spPr>
      </p:pic>
      <p:pic>
        <p:nvPicPr>
          <p:cNvPr id="130" name="Picture 4" descr="L'enfant agressif"/>
          <p:cNvPicPr/>
          <p:nvPr/>
        </p:nvPicPr>
        <p:blipFill>
          <a:blip r:embed="rId2"/>
          <a:stretch/>
        </p:blipFill>
        <p:spPr>
          <a:xfrm>
            <a:off x="5148000" y="1628640"/>
            <a:ext cx="2808000" cy="2848680"/>
          </a:xfrm>
          <a:prstGeom prst="rect">
            <a:avLst/>
          </a:prstGeom>
          <a:ln w="0">
            <a:noFill/>
          </a:ln>
        </p:spPr>
      </p:pic>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1" name="Picture 2" descr=""/>
          <p:cNvPicPr/>
          <p:nvPr/>
        </p:nvPicPr>
        <p:blipFill>
          <a:blip r:embed="rId1"/>
          <a:stretch/>
        </p:blipFill>
        <p:spPr>
          <a:xfrm>
            <a:off x="1752480" y="0"/>
            <a:ext cx="5851080" cy="6857640"/>
          </a:xfrm>
          <a:prstGeom prst="rect">
            <a:avLst/>
          </a:prstGeom>
          <a:ln w="9525">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2" name="Picture 2" descr=""/>
          <p:cNvPicPr/>
          <p:nvPr/>
        </p:nvPicPr>
        <p:blipFill>
          <a:blip r:embed="rId1"/>
          <a:stretch/>
        </p:blipFill>
        <p:spPr>
          <a:xfrm>
            <a:off x="1905120" y="0"/>
            <a:ext cx="5829120" cy="6857640"/>
          </a:xfrm>
          <a:prstGeom prst="rect">
            <a:avLst/>
          </a:prstGeom>
          <a:ln w="9525">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TextShape 1"/>
          <p:cNvSpPr txBox="1"/>
          <p:nvPr/>
        </p:nvSpPr>
        <p:spPr>
          <a:xfrm>
            <a:off x="685800" y="2130480"/>
            <a:ext cx="7772040" cy="1469520"/>
          </a:xfrm>
          <a:prstGeom prst="rect">
            <a:avLst/>
          </a:prstGeom>
          <a:noFill/>
          <a:ln w="0">
            <a:noFill/>
          </a:ln>
        </p:spPr>
        <p:txBody>
          <a:bodyPr anchor="ctr">
            <a:normAutofit fontScale="20000"/>
          </a:bodyPr>
          <a:p>
            <a:pPr algn="ctr">
              <a:lnSpc>
                <a:spcPct val="100000"/>
              </a:lnSpc>
            </a:pPr>
            <a:r>
              <a:rPr b="0" lang="fr-FR" sz="4400" spc="-1" strike="noStrike">
                <a:solidFill>
                  <a:srgbClr val="000000"/>
                </a:solidFill>
                <a:latin typeface="Arial Black"/>
              </a:rPr>
              <a:t>II. La présentation : </a:t>
            </a:r>
            <a:br/>
            <a:r>
              <a:rPr b="0" lang="fr-FR" sz="4400" spc="-1" strike="noStrike">
                <a:solidFill>
                  <a:srgbClr val="000000"/>
                </a:solidFill>
                <a:latin typeface="Arial Black"/>
              </a:rPr>
              <a:t>le langage comme séparation et articulation du signifiant et du signifié</a:t>
            </a:r>
            <a:endParaRPr b="0" lang="fr-FR" sz="4400" spc="-1" strike="noStrike">
              <a:solidFill>
                <a:srgbClr val="000000"/>
              </a:solidFill>
              <a:latin typeface="Calibri"/>
            </a:endParaRPr>
          </a:p>
        </p:txBody>
      </p:sp>
      <p:sp>
        <p:nvSpPr>
          <p:cNvPr id="134" name="TextShape 2"/>
          <p:cNvSpPr txBox="1"/>
          <p:nvPr/>
        </p:nvSpPr>
        <p:spPr>
          <a:xfrm>
            <a:off x="1371600" y="3886200"/>
            <a:ext cx="6400440" cy="1752120"/>
          </a:xfrm>
          <a:prstGeom prst="rect">
            <a:avLst/>
          </a:prstGeom>
          <a:noFill/>
          <a:ln w="0">
            <a:noFill/>
          </a:ln>
        </p:spPr>
        <p:txBody>
          <a:bodyPr>
            <a:noAutofit/>
          </a:bodyPr>
          <a:p>
            <a:pPr algn="ct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TextShape 1"/>
          <p:cNvSpPr txBox="1"/>
          <p:nvPr/>
        </p:nvSpPr>
        <p:spPr>
          <a:xfrm>
            <a:off x="685800" y="2130480"/>
            <a:ext cx="7772040" cy="83880"/>
          </a:xfrm>
          <a:prstGeom prst="rect">
            <a:avLst/>
          </a:prstGeom>
          <a:noFill/>
          <a:ln w="0">
            <a:noFill/>
          </a:ln>
        </p:spPr>
        <p:txBody>
          <a:bodyPr anchor="ctr">
            <a:normAutofit/>
          </a:bodyPr>
          <a:p>
            <a:pPr algn="ctr">
              <a:lnSpc>
                <a:spcPct val="100000"/>
              </a:lnSpc>
            </a:pPr>
            <a:r>
              <a:rPr b="0" lang="fr-FR" sz="4400" spc="-1" strike="noStrike">
                <a:solidFill>
                  <a:srgbClr val="000000"/>
                </a:solidFill>
                <a:latin typeface="Arial"/>
              </a:rPr>
              <a:t>Le passage de la pensée mythique à la religion comme passage de l’expression à la présentation</a:t>
            </a:r>
            <a:endParaRPr b="0" lang="fr-FR" sz="4400" spc="-1" strike="noStrike">
              <a:solidFill>
                <a:srgbClr val="000000"/>
              </a:solidFill>
              <a:latin typeface="Calibri"/>
            </a:endParaRPr>
          </a:p>
        </p:txBody>
      </p:sp>
      <p:sp>
        <p:nvSpPr>
          <p:cNvPr id="136" name="TextShape 2"/>
          <p:cNvSpPr txBox="1"/>
          <p:nvPr/>
        </p:nvSpPr>
        <p:spPr>
          <a:xfrm>
            <a:off x="1371600" y="3886200"/>
            <a:ext cx="6400440" cy="1752120"/>
          </a:xfrm>
          <a:prstGeom prst="rect">
            <a:avLst/>
          </a:prstGeom>
          <a:noFill/>
          <a:ln w="0">
            <a:noFill/>
          </a:ln>
        </p:spPr>
        <p:txBody>
          <a:bodyPr>
            <a:noAutofit/>
          </a:bodyPr>
          <a:p>
            <a:pPr algn="ctr"/>
            <a:endParaRPr b="0" lang="fr-FR" sz="3200" spc="-1" strike="noStrike">
              <a:latin typeface="Arial"/>
            </a:endParaRPr>
          </a:p>
        </p:txBody>
      </p:sp>
      <p:pic>
        <p:nvPicPr>
          <p:cNvPr id="137" name="Picture 2" descr="Afficher l’image source"/>
          <p:cNvPicPr/>
          <p:nvPr/>
        </p:nvPicPr>
        <p:blipFill>
          <a:blip r:embed="rId1"/>
          <a:stretch/>
        </p:blipFill>
        <p:spPr>
          <a:xfrm>
            <a:off x="3643200" y="3643200"/>
            <a:ext cx="2095200" cy="3148560"/>
          </a:xfrm>
          <a:prstGeom prst="rect">
            <a:avLst/>
          </a:prstGeom>
          <a:ln w="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TextShape 1"/>
          <p:cNvSpPr txBox="1"/>
          <p:nvPr/>
        </p:nvSpPr>
        <p:spPr>
          <a:xfrm>
            <a:off x="685800" y="857160"/>
            <a:ext cx="7772040" cy="1642680"/>
          </a:xfrm>
          <a:prstGeom prst="rect">
            <a:avLst/>
          </a:prstGeom>
          <a:noFill/>
          <a:ln w="0">
            <a:noFill/>
          </a:ln>
        </p:spPr>
        <p:txBody>
          <a:bodyPr anchor="ctr">
            <a:noAutofit/>
          </a:bodyPr>
          <a:p>
            <a:pPr algn="ctr">
              <a:lnSpc>
                <a:spcPct val="100000"/>
              </a:lnSpc>
            </a:pPr>
            <a:r>
              <a:rPr b="0" lang="fr-FR" sz="2800" spc="-1" strike="noStrike">
                <a:solidFill>
                  <a:srgbClr val="000000"/>
                </a:solidFill>
                <a:latin typeface="Arial"/>
              </a:rPr>
              <a:t>La mise à distance des idoles</a:t>
            </a:r>
            <a:br/>
            <a:br/>
            <a:r>
              <a:rPr b="0" lang="fr-FR" sz="2800" spc="-1" strike="noStrike">
                <a:solidFill>
                  <a:srgbClr val="000000"/>
                </a:solidFill>
                <a:latin typeface="Arial"/>
              </a:rPr>
              <a:t>La statue du Dieu n’est plus le Dieu, mais le représente seulement </a:t>
            </a:r>
            <a:endParaRPr b="0" lang="fr-FR" sz="2800" spc="-1" strike="noStrike">
              <a:solidFill>
                <a:srgbClr val="000000"/>
              </a:solidFill>
              <a:latin typeface="Calibri"/>
            </a:endParaRPr>
          </a:p>
        </p:txBody>
      </p:sp>
      <p:sp>
        <p:nvSpPr>
          <p:cNvPr id="139" name="TextShape 2"/>
          <p:cNvSpPr txBox="1"/>
          <p:nvPr/>
        </p:nvSpPr>
        <p:spPr>
          <a:xfrm>
            <a:off x="1371600" y="3886200"/>
            <a:ext cx="6400440" cy="1752120"/>
          </a:xfrm>
          <a:prstGeom prst="rect">
            <a:avLst/>
          </a:prstGeom>
          <a:noFill/>
          <a:ln w="0">
            <a:noFill/>
          </a:ln>
        </p:spPr>
        <p:txBody>
          <a:bodyPr>
            <a:noAutofit/>
          </a:bodyPr>
          <a:p>
            <a:pPr algn="ctr"/>
            <a:endParaRPr b="0" lang="fr-FR" sz="3200" spc="-1" strike="noStrike">
              <a:latin typeface="Arial"/>
            </a:endParaRPr>
          </a:p>
        </p:txBody>
      </p:sp>
      <p:pic>
        <p:nvPicPr>
          <p:cNvPr id="140" name="Picture 2" descr="Afficher l’image source"/>
          <p:cNvPicPr/>
          <p:nvPr/>
        </p:nvPicPr>
        <p:blipFill>
          <a:blip r:embed="rId1"/>
          <a:stretch/>
        </p:blipFill>
        <p:spPr>
          <a:xfrm>
            <a:off x="1214280" y="2928960"/>
            <a:ext cx="6583320" cy="3047760"/>
          </a:xfrm>
          <a:prstGeom prst="rect">
            <a:avLst/>
          </a:prstGeom>
          <a:ln w="0">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1" name="Picture 2" descr="Le célèbre tableau de Magritte « Ceci n'est pas une pipe » exposé  exceptionnellement en Belgique | BX1"/>
          <p:cNvPicPr/>
          <p:nvPr/>
        </p:nvPicPr>
        <p:blipFill>
          <a:blip r:embed="rId1"/>
          <a:stretch/>
        </p:blipFill>
        <p:spPr>
          <a:xfrm>
            <a:off x="246960" y="785880"/>
            <a:ext cx="8754120" cy="4857480"/>
          </a:xfrm>
          <a:prstGeom prst="rect">
            <a:avLst/>
          </a:prstGeom>
          <a:ln w="0">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2" name="Picture 2" descr=""/>
          <p:cNvPicPr/>
          <p:nvPr/>
        </p:nvPicPr>
        <p:blipFill>
          <a:blip r:embed="rId1"/>
          <a:stretch/>
        </p:blipFill>
        <p:spPr>
          <a:xfrm>
            <a:off x="1752480" y="0"/>
            <a:ext cx="5246280" cy="6857640"/>
          </a:xfrm>
          <a:prstGeom prst="rect">
            <a:avLst/>
          </a:prstGeom>
          <a:ln w="9525">
            <a:noFill/>
          </a:ln>
        </p:spPr>
      </p:pic>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TextShape 1"/>
          <p:cNvSpPr txBox="1"/>
          <p:nvPr/>
        </p:nvSpPr>
        <p:spPr>
          <a:xfrm>
            <a:off x="685800" y="1071720"/>
            <a:ext cx="7772040" cy="1142640"/>
          </a:xfrm>
          <a:prstGeom prst="rect">
            <a:avLst/>
          </a:prstGeom>
          <a:noFill/>
          <a:ln w="0">
            <a:noFill/>
          </a:ln>
        </p:spPr>
        <p:txBody>
          <a:bodyPr anchor="ctr">
            <a:normAutofit fontScale="90000"/>
          </a:bodyPr>
          <a:p>
            <a:pPr algn="ctr">
              <a:lnSpc>
                <a:spcPct val="100000"/>
              </a:lnSpc>
            </a:pPr>
            <a:r>
              <a:rPr b="0" lang="fr-FR" sz="4400" spc="-1" strike="noStrike">
                <a:solidFill>
                  <a:srgbClr val="000000"/>
                </a:solidFill>
                <a:latin typeface="Calibri"/>
              </a:rPr>
              <a:t>Présentation (</a:t>
            </a:r>
            <a:r>
              <a:rPr b="0" i="1" lang="fr-FR" sz="4400" spc="-1" strike="noStrike">
                <a:solidFill>
                  <a:srgbClr val="000000"/>
                </a:solidFill>
                <a:latin typeface="Calibri"/>
              </a:rPr>
              <a:t>Darstellung</a:t>
            </a:r>
            <a:r>
              <a:rPr b="0" lang="fr-FR" sz="4400" spc="-1" strike="noStrike">
                <a:solidFill>
                  <a:srgbClr val="000000"/>
                </a:solidFill>
                <a:latin typeface="Calibri"/>
              </a:rPr>
              <a:t>) et représentation (</a:t>
            </a:r>
            <a:r>
              <a:rPr b="0" i="1" lang="fr-FR" sz="4400" spc="-1" strike="noStrike">
                <a:solidFill>
                  <a:srgbClr val="000000"/>
                </a:solidFill>
                <a:latin typeface="Calibri"/>
              </a:rPr>
              <a:t>Vorstellung</a:t>
            </a:r>
            <a:r>
              <a:rPr b="0" lang="fr-FR" sz="4400" spc="-1" strike="noStrike">
                <a:solidFill>
                  <a:srgbClr val="000000"/>
                </a:solidFill>
                <a:latin typeface="Calibri"/>
              </a:rPr>
              <a:t>)</a:t>
            </a:r>
            <a:endParaRPr b="0" lang="fr-FR" sz="4400" spc="-1" strike="noStrike">
              <a:solidFill>
                <a:srgbClr val="000000"/>
              </a:solidFill>
              <a:latin typeface="Calibri"/>
            </a:endParaRPr>
          </a:p>
        </p:txBody>
      </p:sp>
      <p:sp>
        <p:nvSpPr>
          <p:cNvPr id="144" name="TextShape 2"/>
          <p:cNvSpPr txBox="1"/>
          <p:nvPr/>
        </p:nvSpPr>
        <p:spPr>
          <a:xfrm>
            <a:off x="1371600" y="2428920"/>
            <a:ext cx="6400440" cy="3209400"/>
          </a:xfrm>
          <a:prstGeom prst="rect">
            <a:avLst/>
          </a:prstGeom>
          <a:noFill/>
          <a:ln w="0">
            <a:noFill/>
          </a:ln>
        </p:spPr>
        <p:txBody>
          <a:bodyPr>
            <a:normAutofit fontScale="22000"/>
          </a:bodyPr>
          <a:p>
            <a:pPr algn="ctr">
              <a:lnSpc>
                <a:spcPct val="100000"/>
              </a:lnSpc>
              <a:spcBef>
                <a:spcPts val="641"/>
              </a:spcBef>
              <a:tabLst>
                <a:tab algn="l" pos="0"/>
              </a:tabLst>
            </a:pPr>
            <a:r>
              <a:rPr b="0" lang="fr-FR" sz="3200" spc="-1" strike="noStrike">
                <a:solidFill>
                  <a:srgbClr val="000000"/>
                </a:solidFill>
                <a:latin typeface="Arial"/>
              </a:rPr>
              <a:t>* Distanciation du moi et du monde : objectivation progressive par le langage devenant conscient de lui-même</a:t>
            </a:r>
            <a:endParaRPr b="0" lang="fr-FR" sz="3200" spc="-1" strike="noStrike">
              <a:latin typeface="Arial"/>
            </a:endParaRPr>
          </a:p>
          <a:p>
            <a:pPr algn="ctr">
              <a:lnSpc>
                <a:spcPct val="100000"/>
              </a:lnSpc>
              <a:spcBef>
                <a:spcPts val="641"/>
              </a:spcBef>
              <a:tabLst>
                <a:tab algn="l" pos="0"/>
              </a:tabLst>
            </a:pPr>
            <a:r>
              <a:rPr b="0" lang="fr-FR" sz="3200" spc="-1" strike="noStrike">
                <a:solidFill>
                  <a:srgbClr val="000000"/>
                </a:solidFill>
                <a:latin typeface="Arial"/>
              </a:rPr>
              <a:t>* Espace de liberté et de créativité plus grand grâce au langage à proprement parler que dans l’expression mythique : l’individu cesse de « coller » au réel (d’être effrayé par l’éclair : les dieux reçoivent un nom, un attribut, Zeus et le foudre…), l’individu cesse de « coller » au groupe comme c’était le cas dans la pensée mythique – Il singularise sa parole et sa pensée.</a:t>
            </a:r>
            <a:endParaRPr b="0" lang="fr-FR" sz="3200" spc="-1" strike="noStrike">
              <a:latin typeface="Arial"/>
            </a:endParaRPr>
          </a:p>
          <a:p>
            <a:pPr algn="ctr">
              <a:lnSpc>
                <a:spcPct val="100000"/>
              </a:lnSpc>
              <a:spcBef>
                <a:spcPts val="641"/>
              </a:spcBef>
              <a:tabLst>
                <a:tab algn="l" pos="0"/>
              </a:tabLst>
            </a:pPr>
            <a:r>
              <a:rPr b="0" lang="fr-FR" sz="3200" spc="-1" strike="noStrike">
                <a:solidFill>
                  <a:srgbClr val="000000"/>
                </a:solidFill>
                <a:latin typeface="Arial"/>
              </a:rPr>
              <a:t>* Individuation du sujet et objectivation du monde</a:t>
            </a:r>
            <a:endParaRPr b="0" lang="fr-FR" sz="3200" spc="-1" strike="noStrike">
              <a:latin typeface="Arial"/>
            </a:endParaRPr>
          </a:p>
          <a:p>
            <a:pPr algn="ctr">
              <a:lnSpc>
                <a:spcPct val="100000"/>
              </a:lnSpc>
              <a:spcBef>
                <a:spcPts val="641"/>
              </a:spcBef>
              <a:tabLst>
                <a:tab algn="l" pos="0"/>
              </a:tabLst>
            </a:pP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TextShape 1"/>
          <p:cNvSpPr txBox="1"/>
          <p:nvPr/>
        </p:nvSpPr>
        <p:spPr>
          <a:xfrm>
            <a:off x="685800" y="1357200"/>
            <a:ext cx="7772040" cy="1285560"/>
          </a:xfrm>
          <a:prstGeom prst="rect">
            <a:avLst/>
          </a:prstGeom>
          <a:noFill/>
          <a:ln w="0">
            <a:noFill/>
          </a:ln>
        </p:spPr>
        <p:txBody>
          <a:bodyPr anchor="ctr">
            <a:noAutofit/>
          </a:bodyPr>
          <a:p>
            <a:pPr algn="ctr">
              <a:lnSpc>
                <a:spcPct val="100000"/>
              </a:lnSpc>
            </a:pPr>
            <a:r>
              <a:rPr b="0" lang="fr-FR" sz="2800" spc="-1" strike="noStrike">
                <a:solidFill>
                  <a:srgbClr val="000000"/>
                </a:solidFill>
                <a:latin typeface="Arial Black"/>
              </a:rPr>
              <a:t>De la critique de la raison (Kant) à la critique de la culture (Cassirer)</a:t>
            </a:r>
            <a:br/>
            <a:br/>
            <a:r>
              <a:rPr b="0" i="1" lang="fr-FR" sz="2800" spc="-1" strike="noStrike">
                <a:solidFill>
                  <a:srgbClr val="000000"/>
                </a:solidFill>
                <a:latin typeface="Arial Black"/>
              </a:rPr>
              <a:t>La philosophie des formes symboliques </a:t>
            </a:r>
            <a:r>
              <a:rPr b="0" lang="fr-FR" sz="2800" spc="-1" strike="noStrike">
                <a:solidFill>
                  <a:srgbClr val="000000"/>
                </a:solidFill>
                <a:latin typeface="Arial Black"/>
              </a:rPr>
              <a:t>(1920’)</a:t>
            </a:r>
            <a:endParaRPr b="0" lang="fr-FR" sz="2800" spc="-1" strike="noStrike">
              <a:solidFill>
                <a:srgbClr val="000000"/>
              </a:solidFill>
              <a:latin typeface="Calibri"/>
            </a:endParaRPr>
          </a:p>
        </p:txBody>
      </p:sp>
      <p:sp>
        <p:nvSpPr>
          <p:cNvPr id="95" name="TextShape 2"/>
          <p:cNvSpPr txBox="1"/>
          <p:nvPr/>
        </p:nvSpPr>
        <p:spPr>
          <a:xfrm>
            <a:off x="1371600" y="3571920"/>
            <a:ext cx="6400440" cy="2066400"/>
          </a:xfrm>
          <a:prstGeom prst="rect">
            <a:avLst/>
          </a:prstGeom>
          <a:noFill/>
          <a:ln w="0">
            <a:noFill/>
          </a:ln>
        </p:spPr>
        <p:txBody>
          <a:bodyPr>
            <a:normAutofit fontScale="91000"/>
          </a:bodyPr>
          <a:p>
            <a:pPr algn="ctr">
              <a:lnSpc>
                <a:spcPct val="100000"/>
              </a:lnSpc>
              <a:spcBef>
                <a:spcPts val="641"/>
              </a:spcBef>
              <a:buClr>
                <a:srgbClr val="000000"/>
              </a:buClr>
              <a:buFont typeface="Arial"/>
              <a:buChar char="•"/>
            </a:pPr>
            <a:r>
              <a:rPr b="0" lang="fr-FR" sz="3200" spc="-1" strike="noStrike">
                <a:solidFill>
                  <a:srgbClr val="000000"/>
                </a:solidFill>
                <a:latin typeface="Arial"/>
              </a:rPr>
              <a:t>L’acte rituel collectif et les mythes</a:t>
            </a:r>
            <a:endParaRPr b="0" lang="fr-FR" sz="3200" spc="-1" strike="noStrike">
              <a:latin typeface="Arial"/>
            </a:endParaRPr>
          </a:p>
          <a:p>
            <a:pPr algn="ctr">
              <a:lnSpc>
                <a:spcPct val="100000"/>
              </a:lnSpc>
              <a:spcBef>
                <a:spcPts val="641"/>
              </a:spcBef>
              <a:buClr>
                <a:srgbClr val="000000"/>
              </a:buClr>
              <a:buFont typeface="Arial"/>
              <a:buChar char="•"/>
            </a:pPr>
            <a:r>
              <a:rPr b="0" lang="fr-FR" sz="3200" spc="-1" strike="noStrike">
                <a:solidFill>
                  <a:srgbClr val="000000"/>
                </a:solidFill>
                <a:latin typeface="Arial"/>
              </a:rPr>
              <a:t>Le langage</a:t>
            </a:r>
            <a:endParaRPr b="0" lang="fr-FR" sz="3200" spc="-1" strike="noStrike">
              <a:latin typeface="Arial"/>
            </a:endParaRPr>
          </a:p>
          <a:p>
            <a:pPr algn="ctr">
              <a:lnSpc>
                <a:spcPct val="100000"/>
              </a:lnSpc>
              <a:spcBef>
                <a:spcPts val="641"/>
              </a:spcBef>
              <a:buClr>
                <a:srgbClr val="000000"/>
              </a:buClr>
              <a:buFont typeface="Arial"/>
              <a:buChar char="•"/>
            </a:pPr>
            <a:r>
              <a:rPr b="0" lang="fr-FR" sz="3200" spc="-1" strike="noStrike">
                <a:solidFill>
                  <a:srgbClr val="000000"/>
                </a:solidFill>
                <a:latin typeface="Arial"/>
              </a:rPr>
              <a:t>La science</a:t>
            </a:r>
            <a:endParaRPr b="0" lang="fr-FR" sz="3200" spc="-1" strike="noStrike">
              <a:latin typeface="Arial"/>
            </a:endParaRPr>
          </a:p>
          <a:p>
            <a:pPr algn="ctr">
              <a:lnSpc>
                <a:spcPct val="100000"/>
              </a:lnSpc>
              <a:spcBef>
                <a:spcPts val="641"/>
              </a:spcBef>
              <a:buClr>
                <a:srgbClr val="000000"/>
              </a:buClr>
              <a:buFont typeface="Arial"/>
              <a:buChar char="•"/>
            </a:pPr>
            <a:r>
              <a:rPr b="0" lang="fr-FR" sz="3200" spc="-1" strike="noStrike">
                <a:solidFill>
                  <a:srgbClr val="000000"/>
                </a:solidFill>
                <a:latin typeface="Arial"/>
              </a:rPr>
              <a:t>L’art</a:t>
            </a: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5" name="Picture 2" descr=""/>
          <p:cNvPicPr/>
          <p:nvPr/>
        </p:nvPicPr>
        <p:blipFill>
          <a:blip r:embed="rId1"/>
          <a:stretch/>
        </p:blipFill>
        <p:spPr>
          <a:xfrm>
            <a:off x="1981080" y="95400"/>
            <a:ext cx="5181120" cy="6667200"/>
          </a:xfrm>
          <a:prstGeom prst="rect">
            <a:avLst/>
          </a:prstGeom>
          <a:ln w="9525">
            <a:noFill/>
          </a:ln>
        </p:spPr>
      </p:pic>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TextShape 1"/>
          <p:cNvSpPr txBox="1"/>
          <p:nvPr/>
        </p:nvSpPr>
        <p:spPr>
          <a:xfrm>
            <a:off x="685800" y="2130480"/>
            <a:ext cx="7772040" cy="1469520"/>
          </a:xfrm>
          <a:prstGeom prst="rect">
            <a:avLst/>
          </a:prstGeom>
          <a:noFill/>
          <a:ln w="0">
            <a:noFill/>
          </a:ln>
        </p:spPr>
        <p:txBody>
          <a:bodyPr anchor="ctr">
            <a:noAutofit/>
          </a:bodyPr>
          <a:p>
            <a:pPr algn="ctr">
              <a:lnSpc>
                <a:spcPct val="100000"/>
              </a:lnSpc>
            </a:pPr>
            <a:r>
              <a:rPr b="0" lang="fr-FR" sz="4400" spc="-1" strike="noStrike">
                <a:solidFill>
                  <a:srgbClr val="000000"/>
                </a:solidFill>
                <a:latin typeface="Arial Black"/>
              </a:rPr>
              <a:t>III. Science et signification pure</a:t>
            </a:r>
            <a:endParaRPr b="0" lang="fr-FR" sz="4400" spc="-1" strike="noStrike">
              <a:solidFill>
                <a:srgbClr val="000000"/>
              </a:solidFill>
              <a:latin typeface="Calibri"/>
            </a:endParaRPr>
          </a:p>
        </p:txBody>
      </p:sp>
      <p:sp>
        <p:nvSpPr>
          <p:cNvPr id="147" name="TextShape 2"/>
          <p:cNvSpPr txBox="1"/>
          <p:nvPr/>
        </p:nvSpPr>
        <p:spPr>
          <a:xfrm>
            <a:off x="1371600" y="3886200"/>
            <a:ext cx="6400440" cy="1752120"/>
          </a:xfrm>
          <a:prstGeom prst="rect">
            <a:avLst/>
          </a:prstGeom>
          <a:noFill/>
          <a:ln w="0">
            <a:noFill/>
          </a:ln>
        </p:spPr>
        <p:txBody>
          <a:bodyPr>
            <a:noAutofit/>
          </a:bodyPr>
          <a:p>
            <a:pPr algn="ct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TextShape 1"/>
          <p:cNvSpPr txBox="1"/>
          <p:nvPr/>
        </p:nvSpPr>
        <p:spPr>
          <a:xfrm>
            <a:off x="685800" y="1000080"/>
            <a:ext cx="7772040" cy="1785600"/>
          </a:xfrm>
          <a:prstGeom prst="rect">
            <a:avLst/>
          </a:prstGeom>
          <a:noFill/>
          <a:ln w="0">
            <a:noFill/>
          </a:ln>
        </p:spPr>
        <p:txBody>
          <a:bodyPr anchor="ctr">
            <a:normAutofit fontScale="85000"/>
          </a:bodyPr>
          <a:p>
            <a:pPr algn="ctr">
              <a:lnSpc>
                <a:spcPct val="100000"/>
              </a:lnSpc>
            </a:pPr>
            <a:r>
              <a:rPr b="0" lang="fr-FR" sz="4400" spc="-1" strike="noStrike">
                <a:solidFill>
                  <a:srgbClr val="000000"/>
                </a:solidFill>
                <a:latin typeface="Arial"/>
              </a:rPr>
              <a:t>La table des atomes de Bohr comme exemple de signification pure</a:t>
            </a:r>
            <a:endParaRPr b="0" lang="fr-FR" sz="4400" spc="-1" strike="noStrike">
              <a:solidFill>
                <a:srgbClr val="000000"/>
              </a:solidFill>
              <a:latin typeface="Calibri"/>
            </a:endParaRPr>
          </a:p>
        </p:txBody>
      </p:sp>
      <p:sp>
        <p:nvSpPr>
          <p:cNvPr id="149" name="TextShape 2"/>
          <p:cNvSpPr txBox="1"/>
          <p:nvPr/>
        </p:nvSpPr>
        <p:spPr>
          <a:xfrm>
            <a:off x="1371600" y="3886200"/>
            <a:ext cx="6400440" cy="1752120"/>
          </a:xfrm>
          <a:prstGeom prst="rect">
            <a:avLst/>
          </a:prstGeom>
          <a:noFill/>
          <a:ln w="0">
            <a:noFill/>
          </a:ln>
        </p:spPr>
        <p:txBody>
          <a:bodyPr>
            <a:noAutofit/>
          </a:bodyPr>
          <a:p>
            <a:pPr algn="ctr"/>
            <a:endParaRPr b="0" lang="fr-FR" sz="3200" spc="-1" strike="noStrike">
              <a:latin typeface="Arial"/>
            </a:endParaRPr>
          </a:p>
        </p:txBody>
      </p:sp>
      <p:pic>
        <p:nvPicPr>
          <p:cNvPr id="150" name="Picture 2" descr="Afficher l’image source"/>
          <p:cNvPicPr/>
          <p:nvPr/>
        </p:nvPicPr>
        <p:blipFill>
          <a:blip r:embed="rId1"/>
          <a:stretch/>
        </p:blipFill>
        <p:spPr>
          <a:xfrm>
            <a:off x="1571760" y="3071880"/>
            <a:ext cx="5571720" cy="3571560"/>
          </a:xfrm>
          <a:prstGeom prst="rect">
            <a:avLst/>
          </a:prstGeom>
          <a:ln w="0">
            <a:no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1" name="Picture 2" descr="Afficher l’image source"/>
          <p:cNvPicPr/>
          <p:nvPr/>
        </p:nvPicPr>
        <p:blipFill>
          <a:blip r:embed="rId1"/>
          <a:stretch/>
        </p:blipFill>
        <p:spPr>
          <a:xfrm>
            <a:off x="71640" y="1087200"/>
            <a:ext cx="9072360" cy="4698720"/>
          </a:xfrm>
          <a:prstGeom prst="rect">
            <a:avLst/>
          </a:prstGeom>
          <a:ln w="0">
            <a:noFill/>
          </a:ln>
        </p:spPr>
      </p:pic>
      <p:sp>
        <p:nvSpPr>
          <p:cNvPr id="152" name="CustomShape 1"/>
          <p:cNvSpPr/>
          <p:nvPr/>
        </p:nvSpPr>
        <p:spPr>
          <a:xfrm>
            <a:off x="642960" y="214200"/>
            <a:ext cx="7572240" cy="36468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Arial Black"/>
              </a:rPr>
              <a:t>Tableau périodique des éléments par Mendeleiev (1869)</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TextShape 1"/>
          <p:cNvSpPr txBox="1"/>
          <p:nvPr/>
        </p:nvSpPr>
        <p:spPr>
          <a:xfrm>
            <a:off x="685800" y="571320"/>
            <a:ext cx="7772040" cy="1499760"/>
          </a:xfrm>
          <a:prstGeom prst="rect">
            <a:avLst/>
          </a:prstGeom>
          <a:noFill/>
          <a:ln w="0">
            <a:noFill/>
          </a:ln>
        </p:spPr>
        <p:txBody>
          <a:bodyPr anchor="ctr">
            <a:normAutofit/>
          </a:bodyPr>
          <a:p>
            <a:pPr algn="ctr">
              <a:lnSpc>
                <a:spcPct val="100000"/>
              </a:lnSpc>
            </a:pPr>
            <a:r>
              <a:rPr b="0" lang="fr-FR" sz="2400" spc="-1" strike="noStrike">
                <a:solidFill>
                  <a:srgbClr val="000000"/>
                </a:solidFill>
                <a:latin typeface="Arial"/>
              </a:rPr>
              <a:t>Prise de conscience de la liberté de créer des langages</a:t>
            </a:r>
            <a:br/>
            <a:r>
              <a:rPr b="0" lang="fr-FR" sz="2400" spc="-1" strike="noStrike">
                <a:solidFill>
                  <a:srgbClr val="000000"/>
                </a:solidFill>
                <a:latin typeface="Arial"/>
              </a:rPr>
              <a:t>L’exemple des langages informatiques</a:t>
            </a:r>
            <a:endParaRPr b="0" lang="fr-FR" sz="2400" spc="-1" strike="noStrike">
              <a:solidFill>
                <a:srgbClr val="000000"/>
              </a:solidFill>
              <a:latin typeface="Calibri"/>
            </a:endParaRPr>
          </a:p>
        </p:txBody>
      </p:sp>
      <p:sp>
        <p:nvSpPr>
          <p:cNvPr id="154" name="TextShape 2"/>
          <p:cNvSpPr txBox="1"/>
          <p:nvPr/>
        </p:nvSpPr>
        <p:spPr>
          <a:xfrm>
            <a:off x="1371600" y="3886200"/>
            <a:ext cx="6400440" cy="1752120"/>
          </a:xfrm>
          <a:prstGeom prst="rect">
            <a:avLst/>
          </a:prstGeom>
          <a:noFill/>
          <a:ln w="0">
            <a:noFill/>
          </a:ln>
        </p:spPr>
        <p:txBody>
          <a:bodyPr>
            <a:noAutofit/>
          </a:bodyPr>
          <a:p>
            <a:pPr algn="ctr"/>
            <a:endParaRPr b="0" lang="fr-FR" sz="3200" spc="-1" strike="noStrike">
              <a:latin typeface="Arial"/>
            </a:endParaRPr>
          </a:p>
        </p:txBody>
      </p:sp>
      <p:pic>
        <p:nvPicPr>
          <p:cNvPr id="155" name="Picture 2" descr="Afficher l’image source"/>
          <p:cNvPicPr/>
          <p:nvPr/>
        </p:nvPicPr>
        <p:blipFill>
          <a:blip r:embed="rId1"/>
          <a:stretch/>
        </p:blipFill>
        <p:spPr>
          <a:xfrm>
            <a:off x="1357200" y="2000160"/>
            <a:ext cx="6500520" cy="4356360"/>
          </a:xfrm>
          <a:prstGeom prst="rect">
            <a:avLst/>
          </a:prstGeom>
          <a:ln w="0">
            <a:noFill/>
          </a:ln>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TextShape 1"/>
          <p:cNvSpPr txBox="1"/>
          <p:nvPr/>
        </p:nvSpPr>
        <p:spPr>
          <a:xfrm>
            <a:off x="685800" y="571320"/>
            <a:ext cx="7772040" cy="1142640"/>
          </a:xfrm>
          <a:prstGeom prst="rect">
            <a:avLst/>
          </a:prstGeom>
          <a:noFill/>
          <a:ln w="0">
            <a:noFill/>
          </a:ln>
        </p:spPr>
        <p:txBody>
          <a:bodyPr anchor="ctr">
            <a:normAutofit fontScale="41000"/>
          </a:bodyPr>
          <a:p>
            <a:pPr algn="ctr">
              <a:lnSpc>
                <a:spcPct val="100000"/>
              </a:lnSpc>
            </a:pPr>
            <a:r>
              <a:rPr b="0" lang="fr-FR" sz="4400" spc="-1" strike="noStrike">
                <a:solidFill>
                  <a:srgbClr val="000000"/>
                </a:solidFill>
                <a:latin typeface="Arial"/>
              </a:rPr>
              <a:t>Les symboles mathématiques ont un aspect concret eux aussi…</a:t>
            </a:r>
            <a:endParaRPr b="0" lang="fr-FR" sz="4400" spc="-1" strike="noStrike">
              <a:solidFill>
                <a:srgbClr val="000000"/>
              </a:solidFill>
              <a:latin typeface="Calibri"/>
            </a:endParaRPr>
          </a:p>
        </p:txBody>
      </p:sp>
      <p:sp>
        <p:nvSpPr>
          <p:cNvPr id="157" name="TextShape 2"/>
          <p:cNvSpPr txBox="1"/>
          <p:nvPr/>
        </p:nvSpPr>
        <p:spPr>
          <a:xfrm>
            <a:off x="1371600" y="3886200"/>
            <a:ext cx="6400440" cy="1752120"/>
          </a:xfrm>
          <a:prstGeom prst="rect">
            <a:avLst/>
          </a:prstGeom>
          <a:noFill/>
          <a:ln w="0">
            <a:noFill/>
          </a:ln>
        </p:spPr>
        <p:txBody>
          <a:bodyPr>
            <a:noAutofit/>
          </a:bodyPr>
          <a:p>
            <a:pPr algn="ctr"/>
            <a:endParaRPr b="0" lang="fr-FR" sz="3200" spc="-1" strike="noStrike">
              <a:latin typeface="Arial"/>
            </a:endParaRPr>
          </a:p>
        </p:txBody>
      </p:sp>
      <p:pic>
        <p:nvPicPr>
          <p:cNvPr id="158" name="Picture 2" descr="Afficher l’image source"/>
          <p:cNvPicPr/>
          <p:nvPr/>
        </p:nvPicPr>
        <p:blipFill>
          <a:blip r:embed="rId1"/>
          <a:stretch/>
        </p:blipFill>
        <p:spPr>
          <a:xfrm>
            <a:off x="1071360" y="1928880"/>
            <a:ext cx="7214760" cy="4812120"/>
          </a:xfrm>
          <a:prstGeom prst="rect">
            <a:avLst/>
          </a:prstGeom>
          <a:ln w="0">
            <a:no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TextShape 1"/>
          <p:cNvSpPr txBox="1"/>
          <p:nvPr/>
        </p:nvSpPr>
        <p:spPr>
          <a:xfrm>
            <a:off x="685800" y="2130480"/>
            <a:ext cx="7772040" cy="1469520"/>
          </a:xfrm>
          <a:prstGeom prst="rect">
            <a:avLst/>
          </a:prstGeom>
          <a:noFill/>
          <a:ln w="0">
            <a:noFill/>
          </a:ln>
        </p:spPr>
        <p:txBody>
          <a:bodyPr anchor="ctr">
            <a:noAutofit/>
          </a:bodyPr>
          <a:p>
            <a:pPr algn="ctr">
              <a:lnSpc>
                <a:spcPct val="100000"/>
              </a:lnSpc>
            </a:pPr>
            <a:r>
              <a:rPr b="0" lang="fr-FR" sz="4400" spc="-1" strike="noStrike">
                <a:solidFill>
                  <a:srgbClr val="000000"/>
                </a:solidFill>
                <a:latin typeface="Arial Black"/>
              </a:rPr>
              <a:t>IV. L’art comme symbolique pure</a:t>
            </a:r>
            <a:endParaRPr b="0" lang="fr-FR" sz="4400" spc="-1" strike="noStrike">
              <a:solidFill>
                <a:srgbClr val="000000"/>
              </a:solidFill>
              <a:latin typeface="Calibri"/>
            </a:endParaRPr>
          </a:p>
        </p:txBody>
      </p:sp>
      <p:sp>
        <p:nvSpPr>
          <p:cNvPr id="160" name="TextShape 2"/>
          <p:cNvSpPr txBox="1"/>
          <p:nvPr/>
        </p:nvSpPr>
        <p:spPr>
          <a:xfrm>
            <a:off x="1371600" y="3886200"/>
            <a:ext cx="6400440" cy="1752120"/>
          </a:xfrm>
          <a:prstGeom prst="rect">
            <a:avLst/>
          </a:prstGeom>
          <a:noFill/>
          <a:ln w="0">
            <a:noFill/>
          </a:ln>
        </p:spPr>
        <p:txBody>
          <a:bodyPr>
            <a:noAutofit/>
          </a:bodyPr>
          <a:p>
            <a:pPr algn="ct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TextShape 1"/>
          <p:cNvSpPr txBox="1"/>
          <p:nvPr/>
        </p:nvSpPr>
        <p:spPr>
          <a:xfrm>
            <a:off x="685800" y="214200"/>
            <a:ext cx="7772040" cy="1428480"/>
          </a:xfrm>
          <a:prstGeom prst="rect">
            <a:avLst/>
          </a:prstGeom>
          <a:noFill/>
          <a:ln w="0">
            <a:noFill/>
          </a:ln>
        </p:spPr>
        <p:txBody>
          <a:bodyPr anchor="ctr">
            <a:normAutofit fontScale="83000"/>
          </a:bodyPr>
          <a:p>
            <a:pPr algn="ctr">
              <a:lnSpc>
                <a:spcPct val="100000"/>
              </a:lnSpc>
            </a:pPr>
            <a:r>
              <a:rPr b="0" lang="fr-FR" sz="2800" spc="-1" strike="noStrike">
                <a:solidFill>
                  <a:srgbClr val="000000"/>
                </a:solidFill>
                <a:latin typeface="Arial Black"/>
              </a:rPr>
              <a:t>L’art comme circulation entre les fonctions de sens et mise en lumière du parcours entier de la signification</a:t>
            </a:r>
            <a:endParaRPr b="0" lang="fr-FR" sz="2800" spc="-1" strike="noStrike">
              <a:solidFill>
                <a:srgbClr val="000000"/>
              </a:solidFill>
              <a:latin typeface="Calibri"/>
            </a:endParaRPr>
          </a:p>
        </p:txBody>
      </p:sp>
      <p:sp>
        <p:nvSpPr>
          <p:cNvPr id="162" name="TextShape 2"/>
          <p:cNvSpPr txBox="1"/>
          <p:nvPr/>
        </p:nvSpPr>
        <p:spPr>
          <a:xfrm>
            <a:off x="1371600" y="1714320"/>
            <a:ext cx="6400440" cy="4285800"/>
          </a:xfrm>
          <a:prstGeom prst="rect">
            <a:avLst/>
          </a:prstGeom>
          <a:noFill/>
          <a:ln w="0">
            <a:noFill/>
          </a:ln>
        </p:spPr>
        <p:txBody>
          <a:bodyPr>
            <a:noAutofit/>
          </a:bodyPr>
          <a:p>
            <a:pPr algn="ctr">
              <a:lnSpc>
                <a:spcPct val="100000"/>
              </a:lnSpc>
              <a:spcBef>
                <a:spcPts val="561"/>
              </a:spcBef>
              <a:buClr>
                <a:srgbClr val="000000"/>
              </a:buClr>
              <a:buFont typeface="Arial"/>
              <a:buChar char="•"/>
            </a:pPr>
            <a:r>
              <a:rPr b="0" lang="fr-FR" sz="2800" spc="-1" strike="noStrike">
                <a:solidFill>
                  <a:srgbClr val="000000"/>
                </a:solidFill>
                <a:latin typeface="Arial"/>
              </a:rPr>
              <a:t>Dimension expressive de l’art : expression collective des affects, présence, comme dans le rituel</a:t>
            </a:r>
            <a:endParaRPr b="0" lang="fr-FR" sz="2800" spc="-1" strike="noStrike">
              <a:latin typeface="Arial"/>
            </a:endParaRPr>
          </a:p>
          <a:p>
            <a:pPr algn="ctr">
              <a:lnSpc>
                <a:spcPct val="100000"/>
              </a:lnSpc>
              <a:spcBef>
                <a:spcPts val="561"/>
              </a:spcBef>
              <a:buClr>
                <a:srgbClr val="000000"/>
              </a:buClr>
              <a:buFont typeface="Arial"/>
              <a:buChar char="•"/>
            </a:pPr>
            <a:r>
              <a:rPr b="0" lang="fr-FR" sz="2800" spc="-1" strike="noStrike">
                <a:solidFill>
                  <a:srgbClr val="000000"/>
                </a:solidFill>
                <a:latin typeface="Arial"/>
              </a:rPr>
              <a:t>Dimension présentative de l’art : </a:t>
            </a:r>
            <a:endParaRPr b="0" lang="fr-FR" sz="2800" spc="-1" strike="noStrike">
              <a:latin typeface="Arial"/>
            </a:endParaRPr>
          </a:p>
          <a:p>
            <a:pPr algn="ctr">
              <a:lnSpc>
                <a:spcPct val="100000"/>
              </a:lnSpc>
              <a:spcBef>
                <a:spcPts val="561"/>
              </a:spcBef>
              <a:tabLst>
                <a:tab algn="l" pos="0"/>
              </a:tabLst>
            </a:pPr>
            <a:r>
              <a:rPr b="0" lang="fr-FR" sz="2800" spc="-1" strike="noStrike">
                <a:solidFill>
                  <a:srgbClr val="000000"/>
                </a:solidFill>
                <a:latin typeface="Arial"/>
              </a:rPr>
              <a:t>mise en forme des affects, distance du « comme si » (l’acteur représente le personnage)</a:t>
            </a:r>
            <a:endParaRPr b="0" lang="fr-FR" sz="2800" spc="-1" strike="noStrike">
              <a:latin typeface="Arial"/>
            </a:endParaRPr>
          </a:p>
          <a:p>
            <a:pPr algn="ctr">
              <a:lnSpc>
                <a:spcPct val="100000"/>
              </a:lnSpc>
              <a:spcBef>
                <a:spcPts val="561"/>
              </a:spcBef>
              <a:buClr>
                <a:srgbClr val="000000"/>
              </a:buClr>
              <a:buFont typeface="Arial"/>
              <a:buChar char="•"/>
              <a:tabLst>
                <a:tab algn="l" pos="0"/>
              </a:tabLst>
            </a:pPr>
            <a:r>
              <a:rPr b="0" lang="fr-FR" sz="2800" spc="-1" strike="noStrike">
                <a:solidFill>
                  <a:srgbClr val="000000"/>
                </a:solidFill>
                <a:latin typeface="Arial"/>
              </a:rPr>
              <a:t>Prise de conscience de la liberté dans la création de langages symboliques en art, sans aller jusqu’à l’abstraction de la science (incorporation)</a:t>
            </a:r>
            <a:endParaRPr b="0" lang="fr-FR" sz="28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3" name="Picture 2" descr=""/>
          <p:cNvPicPr/>
          <p:nvPr/>
        </p:nvPicPr>
        <p:blipFill>
          <a:blip r:embed="rId1"/>
          <a:stretch/>
        </p:blipFill>
        <p:spPr>
          <a:xfrm>
            <a:off x="2124000" y="314280"/>
            <a:ext cx="4895640" cy="6229080"/>
          </a:xfrm>
          <a:prstGeom prst="rect">
            <a:avLst/>
          </a:prstGeom>
          <a:ln w="9525">
            <a:noFill/>
          </a:ln>
        </p:spPr>
      </p:pic>
      <p:sp>
        <p:nvSpPr>
          <p:cNvPr id="164" name="TextShape 1"/>
          <p:cNvSpPr txBox="1"/>
          <p:nvPr/>
        </p:nvSpPr>
        <p:spPr>
          <a:xfrm>
            <a:off x="457200" y="274680"/>
            <a:ext cx="8229240" cy="1142640"/>
          </a:xfrm>
          <a:prstGeom prst="rect">
            <a:avLst/>
          </a:prstGeom>
          <a:noFill/>
          <a:ln w="0">
            <a:noFill/>
          </a:ln>
        </p:spPr>
        <p:txBody>
          <a:bodyPr anchor="ctr">
            <a:noAutofit/>
          </a:bodyPr>
          <a:p>
            <a:endParaRPr b="0" lang="fr-FR" sz="1800" spc="-1" strike="noStrike">
              <a:solidFill>
                <a:srgbClr val="000000"/>
              </a:solidFill>
              <a:latin typeface="Calibri"/>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5" name="Picture 2" descr=""/>
          <p:cNvPicPr/>
          <p:nvPr/>
        </p:nvPicPr>
        <p:blipFill>
          <a:blip r:embed="rId1"/>
          <a:stretch/>
        </p:blipFill>
        <p:spPr>
          <a:xfrm>
            <a:off x="2500200" y="399960"/>
            <a:ext cx="4142880" cy="6057720"/>
          </a:xfrm>
          <a:prstGeom prst="rect">
            <a:avLst/>
          </a:prstGeom>
          <a:ln w="9525">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 name="TextShape 1"/>
          <p:cNvSpPr txBox="1"/>
          <p:nvPr/>
        </p:nvSpPr>
        <p:spPr>
          <a:xfrm>
            <a:off x="785880" y="500040"/>
            <a:ext cx="7772040" cy="2385720"/>
          </a:xfrm>
          <a:prstGeom prst="rect">
            <a:avLst/>
          </a:prstGeom>
          <a:noFill/>
          <a:ln w="0">
            <a:noFill/>
          </a:ln>
        </p:spPr>
        <p:txBody>
          <a:bodyPr anchor="ctr">
            <a:normAutofit fontScale="61000"/>
          </a:bodyPr>
          <a:p>
            <a:pPr algn="ctr">
              <a:lnSpc>
                <a:spcPct val="100000"/>
              </a:lnSpc>
            </a:pPr>
            <a:r>
              <a:rPr b="0" lang="fr-FR" sz="4400" spc="-1" strike="noStrike">
                <a:solidFill>
                  <a:srgbClr val="000000"/>
                </a:solidFill>
                <a:latin typeface="Arial Black"/>
              </a:rPr>
              <a:t>Le langage au sens large comme « matrice » des formes symboliques</a:t>
            </a:r>
            <a:endParaRPr b="0" lang="fr-FR" sz="4400" spc="-1" strike="noStrike">
              <a:solidFill>
                <a:srgbClr val="000000"/>
              </a:solidFill>
              <a:latin typeface="Calibri"/>
            </a:endParaRPr>
          </a:p>
        </p:txBody>
      </p:sp>
      <p:sp>
        <p:nvSpPr>
          <p:cNvPr id="97" name="TextShape 2"/>
          <p:cNvSpPr txBox="1"/>
          <p:nvPr/>
        </p:nvSpPr>
        <p:spPr>
          <a:xfrm>
            <a:off x="1371600" y="3071880"/>
            <a:ext cx="6400440" cy="2566800"/>
          </a:xfrm>
          <a:prstGeom prst="rect">
            <a:avLst/>
          </a:prstGeom>
          <a:noFill/>
          <a:ln w="0">
            <a:noFill/>
          </a:ln>
        </p:spPr>
        <p:txBody>
          <a:bodyPr>
            <a:noAutofit/>
          </a:bodyPr>
          <a:p>
            <a:pPr algn="ctr">
              <a:lnSpc>
                <a:spcPct val="100000"/>
              </a:lnSpc>
              <a:spcBef>
                <a:spcPts val="400"/>
              </a:spcBef>
              <a:tabLst>
                <a:tab algn="l" pos="0"/>
              </a:tabLst>
            </a:pPr>
            <a:r>
              <a:rPr b="0" lang="fr-FR" sz="2000" spc="-1" strike="noStrike">
                <a:solidFill>
                  <a:srgbClr val="000000"/>
                </a:solidFill>
                <a:latin typeface="Arial"/>
              </a:rPr>
              <a:t>« Dans chaque ‘signe’ linguistique, dans chaque ‘image’ mythique ou artistique apparaît un contenu spirituel qui, en lui-même, renvoie au-delà de tout sensible, mais qui est transporté dans une forme sensible, visible, audible ou tactile. </a:t>
            </a:r>
            <a:endParaRPr b="0" lang="fr-FR" sz="2000" spc="-1" strike="noStrike">
              <a:latin typeface="Arial"/>
            </a:endParaRPr>
          </a:p>
          <a:p>
            <a:pPr algn="ctr">
              <a:lnSpc>
                <a:spcPct val="100000"/>
              </a:lnSpc>
              <a:spcBef>
                <a:spcPts val="400"/>
              </a:spcBef>
              <a:tabLst>
                <a:tab algn="l" pos="0"/>
              </a:tabLst>
            </a:pPr>
            <a:r>
              <a:rPr b="0" lang="fr-FR" sz="2000" spc="-1" strike="noStrike">
                <a:solidFill>
                  <a:srgbClr val="000000"/>
                </a:solidFill>
                <a:latin typeface="Arial"/>
              </a:rPr>
              <a:t>Surgit un mode de construction autonome, une activité spécifique de la conscience qui se distingue de toute donnée de la sensation ou de la perception immédiate et qui utilise néanmoins cette donnée comme support, comme moyen d’expression ».</a:t>
            </a:r>
            <a:endParaRPr b="0" lang="fr-FR" sz="2000" spc="-1" strike="noStrike">
              <a:latin typeface="Arial"/>
            </a:endParaRPr>
          </a:p>
          <a:p>
            <a:pPr algn="ctr">
              <a:lnSpc>
                <a:spcPct val="100000"/>
              </a:lnSpc>
              <a:spcBef>
                <a:spcPts val="400"/>
              </a:spcBef>
              <a:tabLst>
                <a:tab algn="l" pos="0"/>
              </a:tabLst>
            </a:pPr>
            <a:r>
              <a:rPr b="0" lang="fr-FR" sz="2000" spc="-1" strike="noStrike">
                <a:solidFill>
                  <a:srgbClr val="000000"/>
                </a:solidFill>
                <a:latin typeface="Arial"/>
              </a:rPr>
              <a:t>PFS I, p. 50.</a:t>
            </a:r>
            <a:endParaRPr b="0" lang="fr-FR" sz="2000" spc="-1" strike="noStrike">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6" name="Picture 2" descr=""/>
          <p:cNvPicPr/>
          <p:nvPr/>
        </p:nvPicPr>
        <p:blipFill>
          <a:blip r:embed="rId1"/>
          <a:stretch/>
        </p:blipFill>
        <p:spPr>
          <a:xfrm>
            <a:off x="2538360" y="357120"/>
            <a:ext cx="4066920" cy="6143400"/>
          </a:xfrm>
          <a:prstGeom prst="rect">
            <a:avLst/>
          </a:prstGeom>
          <a:ln w="9525">
            <a:noFill/>
          </a:ln>
        </p:spPr>
      </p:pic>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7" name="Picture 2" descr=""/>
          <p:cNvPicPr/>
          <p:nvPr/>
        </p:nvPicPr>
        <p:blipFill>
          <a:blip r:embed="rId1"/>
          <a:stretch/>
        </p:blipFill>
        <p:spPr>
          <a:xfrm>
            <a:off x="2600280" y="304920"/>
            <a:ext cx="3943080" cy="6076440"/>
          </a:xfrm>
          <a:prstGeom prst="rect">
            <a:avLst/>
          </a:prstGeom>
          <a:ln w="9525">
            <a:noFill/>
          </a:ln>
        </p:spPr>
      </p:pic>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TextShape 1"/>
          <p:cNvSpPr txBox="1"/>
          <p:nvPr/>
        </p:nvSpPr>
        <p:spPr>
          <a:xfrm>
            <a:off x="685800" y="2130480"/>
            <a:ext cx="7772040" cy="1469520"/>
          </a:xfrm>
          <a:prstGeom prst="rect">
            <a:avLst/>
          </a:prstGeom>
          <a:noFill/>
          <a:ln w="0">
            <a:noFill/>
          </a:ln>
        </p:spPr>
        <p:txBody>
          <a:bodyPr anchor="ctr">
            <a:noAutofit/>
          </a:bodyPr>
          <a:p>
            <a:pPr algn="ctr">
              <a:lnSpc>
                <a:spcPct val="100000"/>
              </a:lnSpc>
            </a:pPr>
            <a:r>
              <a:rPr b="0" lang="fr-FR" sz="3200" spc="-1" strike="noStrike">
                <a:solidFill>
                  <a:srgbClr val="000000"/>
                </a:solidFill>
                <a:latin typeface="Arial"/>
              </a:rPr>
              <a:t>Auteur de </a:t>
            </a:r>
            <a:r>
              <a:rPr b="0" i="1" lang="fr-FR" sz="3200" spc="-1" strike="noStrike">
                <a:solidFill>
                  <a:srgbClr val="000000"/>
                </a:solidFill>
                <a:latin typeface="Arial"/>
              </a:rPr>
              <a:t>Du spirituel dans l’art et dans la peinture en particulier</a:t>
            </a:r>
            <a:r>
              <a:rPr b="0" lang="fr-FR" sz="3200" spc="-1" strike="noStrike">
                <a:solidFill>
                  <a:srgbClr val="000000"/>
                </a:solidFill>
                <a:latin typeface="Arial"/>
              </a:rPr>
              <a:t>, </a:t>
            </a:r>
            <a:br/>
            <a:r>
              <a:rPr b="0" lang="fr-FR" sz="3200" spc="-1" strike="noStrike">
                <a:solidFill>
                  <a:srgbClr val="000000"/>
                </a:solidFill>
                <a:latin typeface="Arial"/>
              </a:rPr>
              <a:t>Vassily Kandinsky distingue trois niveaux d’images, conscient de créer un langage des formes et des couleurs par progression :</a:t>
            </a:r>
            <a:br/>
            <a:br/>
            <a:r>
              <a:rPr b="0" lang="fr-FR" sz="3200" spc="-1" strike="noStrike">
                <a:solidFill>
                  <a:srgbClr val="000000"/>
                </a:solidFill>
                <a:latin typeface="Arial"/>
              </a:rPr>
              <a:t>a. Les impressions</a:t>
            </a:r>
            <a:br/>
            <a:r>
              <a:rPr b="0" lang="fr-FR" sz="3200" spc="-1" strike="noStrike">
                <a:solidFill>
                  <a:srgbClr val="000000"/>
                </a:solidFill>
                <a:latin typeface="Arial"/>
              </a:rPr>
              <a:t>b. Les improvisations</a:t>
            </a:r>
            <a:br/>
            <a:r>
              <a:rPr b="0" lang="fr-FR" sz="3200" spc="-1" strike="noStrike">
                <a:solidFill>
                  <a:srgbClr val="000000"/>
                </a:solidFill>
                <a:latin typeface="Arial"/>
              </a:rPr>
              <a:t>c. Les compositions</a:t>
            </a:r>
            <a:endParaRPr b="0" lang="fr-FR" sz="3200" spc="-1" strike="noStrike">
              <a:solidFill>
                <a:srgbClr val="000000"/>
              </a:solidFill>
              <a:latin typeface="Calibri"/>
            </a:endParaRPr>
          </a:p>
        </p:txBody>
      </p:sp>
      <p:sp>
        <p:nvSpPr>
          <p:cNvPr id="169" name="TextShape 2"/>
          <p:cNvSpPr txBox="1"/>
          <p:nvPr/>
        </p:nvSpPr>
        <p:spPr>
          <a:xfrm>
            <a:off x="1371600" y="3886200"/>
            <a:ext cx="6400440" cy="1752120"/>
          </a:xfrm>
          <a:prstGeom prst="rect">
            <a:avLst/>
          </a:prstGeom>
          <a:noFill/>
          <a:ln w="0">
            <a:noFill/>
          </a:ln>
        </p:spPr>
        <p:txBody>
          <a:bodyPr>
            <a:noAutofit/>
          </a:bodyPr>
          <a:p>
            <a:pPr algn="ct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TextShape 1"/>
          <p:cNvSpPr txBox="1"/>
          <p:nvPr/>
        </p:nvSpPr>
        <p:spPr>
          <a:xfrm>
            <a:off x="685800" y="2130480"/>
            <a:ext cx="7772040" cy="1469520"/>
          </a:xfrm>
          <a:prstGeom prst="rect">
            <a:avLst/>
          </a:prstGeom>
          <a:noFill/>
          <a:ln w="0">
            <a:noFill/>
          </a:ln>
        </p:spPr>
        <p:txBody>
          <a:bodyPr anchor="ctr">
            <a:normAutofit fontScale="16000"/>
          </a:bodyPr>
          <a:p>
            <a:pPr algn="ctr">
              <a:lnSpc>
                <a:spcPct val="100000"/>
              </a:lnSpc>
            </a:pPr>
            <a:r>
              <a:rPr b="0" lang="fr-FR" sz="4400" spc="-1" strike="noStrike">
                <a:solidFill>
                  <a:srgbClr val="000000"/>
                </a:solidFill>
                <a:latin typeface="Arial Black"/>
              </a:rPr>
              <a:t>a. Les impressions</a:t>
            </a:r>
            <a:br/>
            <a:br/>
            <a:r>
              <a:rPr b="0" lang="fr-FR" sz="4400" spc="-1" strike="noStrike">
                <a:solidFill>
                  <a:srgbClr val="000000"/>
                </a:solidFill>
                <a:latin typeface="Arial"/>
              </a:rPr>
              <a:t>« Une impression directe de la nature extérieure qui vient à l’expression dans une forme picturale-dessin, voilà ce que j’appelle </a:t>
            </a:r>
            <a:r>
              <a:rPr b="1" lang="fr-FR" sz="4400" spc="-1" strike="noStrike">
                <a:solidFill>
                  <a:srgbClr val="000000"/>
                </a:solidFill>
                <a:latin typeface="Arial"/>
              </a:rPr>
              <a:t>impression</a:t>
            </a:r>
            <a:r>
              <a:rPr b="0" lang="fr-FR" sz="4400" spc="-1" strike="noStrike">
                <a:solidFill>
                  <a:srgbClr val="000000"/>
                </a:solidFill>
                <a:latin typeface="Arial"/>
              </a:rPr>
              <a:t> »</a:t>
            </a:r>
            <a:endParaRPr b="0" lang="fr-FR" sz="4400" spc="-1" strike="noStrike">
              <a:solidFill>
                <a:srgbClr val="000000"/>
              </a:solidFill>
              <a:latin typeface="Calibri"/>
            </a:endParaRPr>
          </a:p>
        </p:txBody>
      </p:sp>
      <p:sp>
        <p:nvSpPr>
          <p:cNvPr id="171" name="TextShape 2"/>
          <p:cNvSpPr txBox="1"/>
          <p:nvPr/>
        </p:nvSpPr>
        <p:spPr>
          <a:xfrm>
            <a:off x="1371600" y="3886200"/>
            <a:ext cx="6400440" cy="1752120"/>
          </a:xfrm>
          <a:prstGeom prst="rect">
            <a:avLst/>
          </a:prstGeom>
          <a:noFill/>
          <a:ln w="0">
            <a:noFill/>
          </a:ln>
        </p:spPr>
        <p:txBody>
          <a:bodyPr>
            <a:noAutofit/>
          </a:bodyPr>
          <a:p>
            <a:pPr algn="ct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2" name="Picture 2" descr="RÃ©sultat de recherche d'images pour &quot;kandinsky Impression 6 Sonntag 1911&quot;"/>
          <p:cNvPicPr/>
          <p:nvPr/>
        </p:nvPicPr>
        <p:blipFill>
          <a:blip r:embed="rId1"/>
          <a:stretch/>
        </p:blipFill>
        <p:spPr>
          <a:xfrm>
            <a:off x="2214720" y="214200"/>
            <a:ext cx="4714560" cy="5296680"/>
          </a:xfrm>
          <a:prstGeom prst="rect">
            <a:avLst/>
          </a:prstGeom>
          <a:ln w="0">
            <a:noFill/>
          </a:ln>
        </p:spPr>
      </p:pic>
      <p:sp>
        <p:nvSpPr>
          <p:cNvPr id="173" name="CustomShape 1"/>
          <p:cNvSpPr/>
          <p:nvPr/>
        </p:nvSpPr>
        <p:spPr>
          <a:xfrm>
            <a:off x="2071800" y="5929200"/>
            <a:ext cx="485748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fr-FR" sz="1800" spc="-1" strike="noStrike">
                <a:solidFill>
                  <a:srgbClr val="000000"/>
                </a:solidFill>
                <a:latin typeface="Arial"/>
              </a:rPr>
              <a:t>Kandinsky, </a:t>
            </a:r>
            <a:r>
              <a:rPr b="0" i="1" lang="fr-FR" sz="1800" spc="-1" strike="noStrike">
                <a:solidFill>
                  <a:srgbClr val="000000"/>
                </a:solidFill>
                <a:latin typeface="Arial"/>
              </a:rPr>
              <a:t>Impression 6</a:t>
            </a:r>
            <a:r>
              <a:rPr b="0" lang="fr-FR" sz="1800" spc="-1" strike="noStrike">
                <a:solidFill>
                  <a:srgbClr val="000000"/>
                </a:solidFill>
                <a:latin typeface="Arial"/>
              </a:rPr>
              <a:t>, Dimanche, 1911 </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TextShape 1"/>
          <p:cNvSpPr txBox="1"/>
          <p:nvPr/>
        </p:nvSpPr>
        <p:spPr>
          <a:xfrm>
            <a:off x="685800" y="2130480"/>
            <a:ext cx="7772040" cy="1469520"/>
          </a:xfrm>
          <a:prstGeom prst="rect">
            <a:avLst/>
          </a:prstGeom>
          <a:noFill/>
          <a:ln w="0">
            <a:noFill/>
          </a:ln>
        </p:spPr>
        <p:txBody>
          <a:bodyPr anchor="ctr">
            <a:noAutofit/>
          </a:bodyPr>
          <a:p>
            <a:pPr algn="ctr">
              <a:lnSpc>
                <a:spcPct val="100000"/>
              </a:lnSpc>
            </a:pPr>
            <a:r>
              <a:rPr b="1" lang="fr-FR" sz="3600" spc="-1" strike="noStrike">
                <a:solidFill>
                  <a:srgbClr val="000000"/>
                </a:solidFill>
                <a:latin typeface="Arial"/>
              </a:rPr>
              <a:t>b. Les improvisations</a:t>
            </a:r>
            <a:br/>
            <a:br/>
            <a:r>
              <a:rPr b="0" lang="fr-FR" sz="3600" spc="-1" strike="noStrike">
                <a:solidFill>
                  <a:srgbClr val="000000"/>
                </a:solidFill>
                <a:latin typeface="Arial"/>
              </a:rPr>
              <a:t>« Des impressions essentiellement inconscientes, qui apparaissent en grande partie de manière soudaine, du développement d’un caractère intérieur, donc les impressions de la nature intérieure, voilà ce que j’appelle des </a:t>
            </a:r>
            <a:r>
              <a:rPr b="1" lang="fr-FR" sz="3600" spc="-1" strike="noStrike">
                <a:solidFill>
                  <a:srgbClr val="000000"/>
                </a:solidFill>
                <a:latin typeface="Arial"/>
              </a:rPr>
              <a:t>improvisations</a:t>
            </a:r>
            <a:r>
              <a:rPr b="0" lang="fr-FR" sz="3600" spc="-1" strike="noStrike">
                <a:solidFill>
                  <a:srgbClr val="000000"/>
                </a:solidFill>
                <a:latin typeface="Arial"/>
              </a:rPr>
              <a:t> ».</a:t>
            </a:r>
            <a:endParaRPr b="0" lang="fr-FR" sz="3600" spc="-1" strike="noStrike">
              <a:solidFill>
                <a:srgbClr val="000000"/>
              </a:solidFill>
              <a:latin typeface="Calibri"/>
            </a:endParaRPr>
          </a:p>
        </p:txBody>
      </p:sp>
      <p:sp>
        <p:nvSpPr>
          <p:cNvPr id="175" name="TextShape 2"/>
          <p:cNvSpPr txBox="1"/>
          <p:nvPr/>
        </p:nvSpPr>
        <p:spPr>
          <a:xfrm>
            <a:off x="1371600" y="3886200"/>
            <a:ext cx="6400440" cy="1752120"/>
          </a:xfrm>
          <a:prstGeom prst="rect">
            <a:avLst/>
          </a:prstGeom>
          <a:noFill/>
          <a:ln w="0">
            <a:noFill/>
          </a:ln>
        </p:spPr>
        <p:txBody>
          <a:bodyPr>
            <a:noAutofit/>
          </a:bodyPr>
          <a:p>
            <a:pPr algn="ct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6" name="Picture 2" descr="https://lh3.googleusercontent.com/-C7czy85o7A0/VhjTJmnT-4I/AAAAAAAAU8w/6YpFML7D2EU/s1600-Ic42/Wassily-Kadinsky-improvisation-26-rowing-1912-1000x901C.jpg"/>
          <p:cNvPicPr/>
          <p:nvPr/>
        </p:nvPicPr>
        <p:blipFill>
          <a:blip r:embed="rId1"/>
          <a:stretch/>
        </p:blipFill>
        <p:spPr>
          <a:xfrm>
            <a:off x="1143000" y="0"/>
            <a:ext cx="6857640" cy="6178680"/>
          </a:xfrm>
          <a:prstGeom prst="rect">
            <a:avLst/>
          </a:prstGeom>
          <a:ln w="0">
            <a:noFill/>
          </a:ln>
        </p:spPr>
      </p:pic>
      <p:sp>
        <p:nvSpPr>
          <p:cNvPr id="177" name="CustomShape 1"/>
          <p:cNvSpPr/>
          <p:nvPr/>
        </p:nvSpPr>
        <p:spPr>
          <a:xfrm>
            <a:off x="1714320" y="6215040"/>
            <a:ext cx="592884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fr-FR" sz="1800" spc="-1" strike="noStrike">
                <a:solidFill>
                  <a:srgbClr val="000000"/>
                </a:solidFill>
                <a:latin typeface="Arial"/>
              </a:rPr>
              <a:t>Kandinsky, </a:t>
            </a:r>
            <a:r>
              <a:rPr b="0" i="1" lang="fr-FR" sz="1800" spc="-1" strike="noStrike">
                <a:solidFill>
                  <a:srgbClr val="000000"/>
                </a:solidFill>
                <a:latin typeface="Arial"/>
              </a:rPr>
              <a:t>Improvisation 26</a:t>
            </a:r>
            <a:r>
              <a:rPr b="0" lang="fr-FR" sz="1800" spc="-1" strike="noStrike">
                <a:solidFill>
                  <a:srgbClr val="000000"/>
                </a:solidFill>
                <a:latin typeface="Arial"/>
              </a:rPr>
              <a:t>, 1912.</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TextShape 1"/>
          <p:cNvSpPr txBox="1"/>
          <p:nvPr/>
        </p:nvSpPr>
        <p:spPr>
          <a:xfrm>
            <a:off x="685800" y="2130480"/>
            <a:ext cx="7772040" cy="1469520"/>
          </a:xfrm>
          <a:prstGeom prst="rect">
            <a:avLst/>
          </a:prstGeom>
          <a:noFill/>
          <a:ln w="0">
            <a:noFill/>
          </a:ln>
        </p:spPr>
        <p:txBody>
          <a:bodyPr anchor="ctr">
            <a:noAutofit/>
          </a:bodyPr>
          <a:p>
            <a:pPr algn="ctr">
              <a:lnSpc>
                <a:spcPct val="100000"/>
              </a:lnSpc>
            </a:pPr>
            <a:br/>
            <a:br/>
            <a:r>
              <a:rPr b="1" lang="fr-FR" sz="3200" spc="-1" strike="noStrike">
                <a:solidFill>
                  <a:srgbClr val="000000"/>
                </a:solidFill>
                <a:latin typeface="Arial"/>
              </a:rPr>
              <a:t>c. Les compositions</a:t>
            </a:r>
            <a:br/>
            <a:r>
              <a:rPr b="0" lang="fr-FR" sz="3200" spc="-1" strike="noStrike">
                <a:solidFill>
                  <a:srgbClr val="000000"/>
                </a:solidFill>
                <a:latin typeface="Arial"/>
              </a:rPr>
              <a:t>« D’une manière similaire, mais d’une manière particulièrement lente, des impressions se formant en moi, qui sont vérifiées par moi de manière lente et quasi pédante et travaillées par moi, voilà ce que j’appelle des </a:t>
            </a:r>
            <a:r>
              <a:rPr b="1" lang="fr-FR" sz="3200" spc="-1" strike="noStrike">
                <a:solidFill>
                  <a:srgbClr val="000000"/>
                </a:solidFill>
                <a:latin typeface="Arial"/>
              </a:rPr>
              <a:t>compositions</a:t>
            </a:r>
            <a:r>
              <a:rPr b="0" lang="fr-FR" sz="3200" spc="-1" strike="noStrike">
                <a:solidFill>
                  <a:srgbClr val="000000"/>
                </a:solidFill>
                <a:latin typeface="Arial"/>
              </a:rPr>
              <a:t>. Ici la raison, la conscience, l’intentionnel, ce qui est conforme à un but et le vise, jouent un rôle dominant. En cela, il est fait justice non pas au calcul, mais seulement au sentiment ».</a:t>
            </a:r>
            <a:endParaRPr b="0" lang="fr-FR" sz="3200" spc="-1" strike="noStrike">
              <a:solidFill>
                <a:srgbClr val="000000"/>
              </a:solidFill>
              <a:latin typeface="Calibri"/>
            </a:endParaRPr>
          </a:p>
        </p:txBody>
      </p:sp>
      <p:sp>
        <p:nvSpPr>
          <p:cNvPr id="179" name="TextShape 2"/>
          <p:cNvSpPr txBox="1"/>
          <p:nvPr/>
        </p:nvSpPr>
        <p:spPr>
          <a:xfrm>
            <a:off x="1371600" y="3886200"/>
            <a:ext cx="6400440" cy="1752120"/>
          </a:xfrm>
          <a:prstGeom prst="rect">
            <a:avLst/>
          </a:prstGeom>
          <a:noFill/>
          <a:ln w="0">
            <a:noFill/>
          </a:ln>
        </p:spPr>
        <p:txBody>
          <a:bodyPr>
            <a:noAutofit/>
          </a:bodyPr>
          <a:p>
            <a:pPr algn="ct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0" name="Picture 2" descr="RÃ©sultat de recherche d'images pour &quot;kandinsky composition 7&quot;"/>
          <p:cNvPicPr/>
          <p:nvPr/>
        </p:nvPicPr>
        <p:blipFill>
          <a:blip r:embed="rId1"/>
          <a:stretch/>
        </p:blipFill>
        <p:spPr>
          <a:xfrm>
            <a:off x="357120" y="285840"/>
            <a:ext cx="8500680" cy="5585040"/>
          </a:xfrm>
          <a:prstGeom prst="rect">
            <a:avLst/>
          </a:prstGeom>
          <a:ln w="0">
            <a:noFill/>
          </a:ln>
        </p:spPr>
      </p:pic>
      <p:sp>
        <p:nvSpPr>
          <p:cNvPr id="181" name="CustomShape 1"/>
          <p:cNvSpPr/>
          <p:nvPr/>
        </p:nvSpPr>
        <p:spPr>
          <a:xfrm>
            <a:off x="2286000" y="6072120"/>
            <a:ext cx="535752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fr-FR" sz="1800" spc="-1" strike="noStrike">
                <a:solidFill>
                  <a:srgbClr val="000000"/>
                </a:solidFill>
                <a:latin typeface="Calibri"/>
              </a:rPr>
              <a:t>Kandinsky, </a:t>
            </a:r>
            <a:r>
              <a:rPr b="0" i="1" lang="fr-FR" sz="1800" spc="-1" strike="noStrike">
                <a:solidFill>
                  <a:srgbClr val="000000"/>
                </a:solidFill>
                <a:latin typeface="Arial"/>
              </a:rPr>
              <a:t>Composition</a:t>
            </a:r>
            <a:r>
              <a:rPr b="0" i="1" lang="fr-FR" sz="1800" spc="-1" strike="noStrike">
                <a:solidFill>
                  <a:srgbClr val="000000"/>
                </a:solidFill>
                <a:latin typeface="Calibri"/>
              </a:rPr>
              <a:t> 7</a:t>
            </a:r>
            <a:r>
              <a:rPr b="0" lang="fr-FR" sz="1800" spc="-1" strike="noStrike">
                <a:solidFill>
                  <a:srgbClr val="000000"/>
                </a:solidFill>
                <a:latin typeface="Calibri"/>
              </a:rPr>
              <a:t>, 1913.</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2" name="Picture 2" descr="RÃ©sultat de recherche d'images pour &quot;schoenberg musique Kandinsky&quot;"/>
          <p:cNvPicPr/>
          <p:nvPr/>
        </p:nvPicPr>
        <p:blipFill>
          <a:blip r:embed="rId1"/>
          <a:stretch/>
        </p:blipFill>
        <p:spPr>
          <a:xfrm>
            <a:off x="428760" y="285840"/>
            <a:ext cx="8286480" cy="5744520"/>
          </a:xfrm>
          <a:prstGeom prst="rect">
            <a:avLst/>
          </a:prstGeom>
          <a:ln w="0">
            <a:noFill/>
          </a:ln>
        </p:spPr>
      </p:pic>
      <p:sp>
        <p:nvSpPr>
          <p:cNvPr id="183" name="CustomShape 1"/>
          <p:cNvSpPr/>
          <p:nvPr/>
        </p:nvSpPr>
        <p:spPr>
          <a:xfrm>
            <a:off x="2071800" y="6143760"/>
            <a:ext cx="4714560" cy="36468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fr-FR" sz="1800" spc="-1" strike="noStrike">
                <a:solidFill>
                  <a:srgbClr val="000000"/>
                </a:solidFill>
                <a:latin typeface="Arial"/>
              </a:rPr>
              <a:t>Kandinsky, </a:t>
            </a:r>
            <a:r>
              <a:rPr b="0" i="1" lang="fr-FR" sz="1800" spc="-1" strike="noStrike">
                <a:solidFill>
                  <a:srgbClr val="000000"/>
                </a:solidFill>
                <a:latin typeface="Arial"/>
              </a:rPr>
              <a:t>Composition 8</a:t>
            </a:r>
            <a:r>
              <a:rPr b="0" lang="fr-FR" sz="1800" spc="-1" strike="noStrike">
                <a:solidFill>
                  <a:srgbClr val="000000"/>
                </a:solidFill>
                <a:latin typeface="Arial"/>
              </a:rPr>
              <a:t>.</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TextShape 1"/>
          <p:cNvSpPr txBox="1"/>
          <p:nvPr/>
        </p:nvSpPr>
        <p:spPr>
          <a:xfrm>
            <a:off x="685800" y="928800"/>
            <a:ext cx="7772040" cy="1428480"/>
          </a:xfrm>
          <a:prstGeom prst="rect">
            <a:avLst/>
          </a:prstGeom>
          <a:noFill/>
          <a:ln w="0">
            <a:noFill/>
          </a:ln>
        </p:spPr>
        <p:txBody>
          <a:bodyPr anchor="ctr">
            <a:noAutofit/>
          </a:bodyPr>
          <a:p>
            <a:pPr algn="ctr">
              <a:lnSpc>
                <a:spcPct val="100000"/>
              </a:lnSpc>
            </a:pPr>
            <a:r>
              <a:rPr b="0" lang="fr-FR" sz="2400" spc="-1" strike="noStrike">
                <a:solidFill>
                  <a:srgbClr val="000000"/>
                </a:solidFill>
                <a:latin typeface="Arial Black"/>
              </a:rPr>
              <a:t>Les fonctions de sens (</a:t>
            </a:r>
            <a:r>
              <a:rPr b="0" i="1" lang="fr-FR" sz="2400" spc="-1" strike="noStrike">
                <a:solidFill>
                  <a:srgbClr val="000000"/>
                </a:solidFill>
                <a:latin typeface="Arial Black"/>
              </a:rPr>
              <a:t>Sinnfunktion</a:t>
            </a:r>
            <a:r>
              <a:rPr b="0" lang="fr-FR" sz="2400" spc="-1" strike="noStrike">
                <a:solidFill>
                  <a:srgbClr val="000000"/>
                </a:solidFill>
                <a:latin typeface="Arial Black"/>
              </a:rPr>
              <a:t>) émergent quand émergent de nouvelles formes symboliques (</a:t>
            </a:r>
            <a:r>
              <a:rPr b="0" i="1" lang="fr-FR" sz="2400" spc="-1" strike="noStrike">
                <a:solidFill>
                  <a:srgbClr val="000000"/>
                </a:solidFill>
                <a:latin typeface="Arial Black"/>
              </a:rPr>
              <a:t>Ur-teilung</a:t>
            </a:r>
            <a:r>
              <a:rPr b="0" lang="fr-FR" sz="2400" spc="-1" strike="noStrike">
                <a:solidFill>
                  <a:srgbClr val="000000"/>
                </a:solidFill>
                <a:latin typeface="Arial Black"/>
              </a:rPr>
              <a:t>) mais toutes peuvent les activer :</a:t>
            </a:r>
            <a:endParaRPr b="0" lang="fr-FR" sz="2400" spc="-1" strike="noStrike">
              <a:solidFill>
                <a:srgbClr val="000000"/>
              </a:solidFill>
              <a:latin typeface="Calibri"/>
            </a:endParaRPr>
          </a:p>
        </p:txBody>
      </p:sp>
      <p:sp>
        <p:nvSpPr>
          <p:cNvPr id="99" name="TextShape 2"/>
          <p:cNvSpPr txBox="1"/>
          <p:nvPr/>
        </p:nvSpPr>
        <p:spPr>
          <a:xfrm>
            <a:off x="1371600" y="2643120"/>
            <a:ext cx="6400440" cy="2995200"/>
          </a:xfrm>
          <a:prstGeom prst="rect">
            <a:avLst/>
          </a:prstGeom>
          <a:noFill/>
          <a:ln w="0">
            <a:noFill/>
          </a:ln>
        </p:spPr>
        <p:txBody>
          <a:bodyPr>
            <a:normAutofit fontScale="94000"/>
          </a:bodyPr>
          <a:p>
            <a:pPr algn="ctr">
              <a:lnSpc>
                <a:spcPct val="100000"/>
              </a:lnSpc>
              <a:spcBef>
                <a:spcPts val="641"/>
              </a:spcBef>
              <a:buClr>
                <a:srgbClr val="000000"/>
              </a:buClr>
              <a:buFont typeface="Arial"/>
              <a:buChar char="•"/>
            </a:pPr>
            <a:r>
              <a:rPr b="0" lang="fr-FR" sz="3200" spc="-1" strike="noStrike">
                <a:solidFill>
                  <a:srgbClr val="000000"/>
                </a:solidFill>
                <a:latin typeface="Arial"/>
              </a:rPr>
              <a:t>L’expression (</a:t>
            </a:r>
            <a:r>
              <a:rPr b="0" i="1" lang="fr-FR" sz="3200" spc="-1" strike="noStrike">
                <a:solidFill>
                  <a:srgbClr val="000000"/>
                </a:solidFill>
                <a:latin typeface="Arial"/>
              </a:rPr>
              <a:t>Ausdruck</a:t>
            </a:r>
            <a:r>
              <a:rPr b="0" lang="fr-FR" sz="3200" spc="-1" strike="noStrike">
                <a:solidFill>
                  <a:srgbClr val="000000"/>
                </a:solidFill>
                <a:latin typeface="Arial"/>
              </a:rPr>
              <a:t>)</a:t>
            </a:r>
            <a:endParaRPr b="0" lang="fr-FR" sz="3200" spc="-1" strike="noStrike">
              <a:latin typeface="Arial"/>
            </a:endParaRPr>
          </a:p>
          <a:p>
            <a:pPr algn="ctr">
              <a:lnSpc>
                <a:spcPct val="100000"/>
              </a:lnSpc>
              <a:spcBef>
                <a:spcPts val="641"/>
              </a:spcBef>
              <a:buClr>
                <a:srgbClr val="000000"/>
              </a:buClr>
              <a:buFont typeface="Arial"/>
              <a:buChar char="•"/>
            </a:pPr>
            <a:r>
              <a:rPr b="0" lang="fr-FR" sz="3200" spc="-1" strike="noStrike">
                <a:solidFill>
                  <a:srgbClr val="000000"/>
                </a:solidFill>
                <a:latin typeface="Arial"/>
              </a:rPr>
              <a:t>La présentation (</a:t>
            </a:r>
            <a:r>
              <a:rPr b="0" i="1" lang="fr-FR" sz="3200" spc="-1" strike="noStrike">
                <a:solidFill>
                  <a:srgbClr val="000000"/>
                </a:solidFill>
                <a:latin typeface="Arial"/>
              </a:rPr>
              <a:t>Darstellung</a:t>
            </a:r>
            <a:r>
              <a:rPr b="0" lang="fr-FR" sz="3200" spc="-1" strike="noStrike">
                <a:solidFill>
                  <a:srgbClr val="000000"/>
                </a:solidFill>
                <a:latin typeface="Arial"/>
              </a:rPr>
              <a:t>)</a:t>
            </a:r>
            <a:endParaRPr b="0" lang="fr-FR" sz="3200" spc="-1" strike="noStrike">
              <a:latin typeface="Arial"/>
            </a:endParaRPr>
          </a:p>
          <a:p>
            <a:pPr algn="ctr">
              <a:lnSpc>
                <a:spcPct val="100000"/>
              </a:lnSpc>
              <a:spcBef>
                <a:spcPts val="641"/>
              </a:spcBef>
              <a:buClr>
                <a:srgbClr val="000000"/>
              </a:buClr>
              <a:buFont typeface="Arial"/>
              <a:buChar char="•"/>
            </a:pPr>
            <a:r>
              <a:rPr b="0" lang="fr-FR" sz="3200" spc="-1" strike="noStrike">
                <a:solidFill>
                  <a:srgbClr val="000000"/>
                </a:solidFill>
                <a:latin typeface="Arial"/>
              </a:rPr>
              <a:t>La signification pure (</a:t>
            </a:r>
            <a:r>
              <a:rPr b="0" i="1" lang="fr-FR" sz="3200" spc="-1" strike="noStrike">
                <a:solidFill>
                  <a:srgbClr val="000000"/>
                </a:solidFill>
                <a:latin typeface="Arial"/>
              </a:rPr>
              <a:t>reine Bedeutung</a:t>
            </a:r>
            <a:r>
              <a:rPr b="0" lang="fr-FR" sz="3200" spc="-1" strike="noStrike">
                <a:solidFill>
                  <a:srgbClr val="000000"/>
                </a:solidFill>
                <a:latin typeface="Arial"/>
              </a:rPr>
              <a:t>)</a:t>
            </a:r>
            <a:endParaRPr b="0" lang="fr-FR" sz="3200" spc="-1" strike="noStrike">
              <a:latin typeface="Arial"/>
            </a:endParaRPr>
          </a:p>
          <a:p>
            <a:pPr algn="ctr">
              <a:lnSpc>
                <a:spcPct val="100000"/>
              </a:lnSpc>
              <a:spcBef>
                <a:spcPts val="641"/>
              </a:spcBef>
              <a:buClr>
                <a:srgbClr val="000000"/>
              </a:buClr>
              <a:buFont typeface="Arial"/>
              <a:buChar char="•"/>
            </a:pPr>
            <a:r>
              <a:rPr b="0" lang="fr-FR" sz="3200" spc="-1" strike="noStrike">
                <a:solidFill>
                  <a:srgbClr val="000000"/>
                </a:solidFill>
                <a:latin typeface="Arial"/>
              </a:rPr>
              <a:t>La symbolique pure (</a:t>
            </a:r>
            <a:r>
              <a:rPr b="0" i="1" lang="fr-FR" sz="3200" spc="-1" strike="noStrike">
                <a:solidFill>
                  <a:srgbClr val="000000"/>
                </a:solidFill>
                <a:latin typeface="Arial"/>
              </a:rPr>
              <a:t>reine Symbolik</a:t>
            </a:r>
            <a:r>
              <a:rPr b="0" lang="fr-FR" sz="3200" spc="-1" strike="noStrike">
                <a:solidFill>
                  <a:srgbClr val="000000"/>
                </a:solidFill>
                <a:latin typeface="Arial"/>
              </a:rPr>
              <a:t>)</a:t>
            </a: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4" name="TextShape 1"/>
          <p:cNvSpPr txBox="1"/>
          <p:nvPr/>
        </p:nvSpPr>
        <p:spPr>
          <a:xfrm>
            <a:off x="685800" y="285840"/>
            <a:ext cx="7772040" cy="999720"/>
          </a:xfrm>
          <a:prstGeom prst="rect">
            <a:avLst/>
          </a:prstGeom>
          <a:noFill/>
          <a:ln w="0">
            <a:noFill/>
          </a:ln>
        </p:spPr>
        <p:txBody>
          <a:bodyPr anchor="ctr">
            <a:normAutofit fontScale="42000"/>
          </a:bodyPr>
          <a:p>
            <a:pPr algn="ctr">
              <a:lnSpc>
                <a:spcPct val="100000"/>
              </a:lnSpc>
            </a:pPr>
            <a:r>
              <a:rPr b="0" lang="fr-FR" sz="4400" spc="-1" strike="noStrike">
                <a:solidFill>
                  <a:srgbClr val="000000"/>
                </a:solidFill>
                <a:latin typeface="Arial Black"/>
              </a:rPr>
              <a:t>Idées pour un cours de terminale :</a:t>
            </a:r>
            <a:endParaRPr b="0" lang="fr-FR" sz="4400" spc="-1" strike="noStrike">
              <a:solidFill>
                <a:srgbClr val="000000"/>
              </a:solidFill>
              <a:latin typeface="Calibri"/>
            </a:endParaRPr>
          </a:p>
        </p:txBody>
      </p:sp>
      <p:sp>
        <p:nvSpPr>
          <p:cNvPr id="185" name="TextShape 2"/>
          <p:cNvSpPr txBox="1"/>
          <p:nvPr/>
        </p:nvSpPr>
        <p:spPr>
          <a:xfrm>
            <a:off x="1285920" y="1643040"/>
            <a:ext cx="6400440" cy="4643280"/>
          </a:xfrm>
          <a:prstGeom prst="rect">
            <a:avLst/>
          </a:prstGeom>
          <a:noFill/>
          <a:ln w="0">
            <a:noFill/>
          </a:ln>
        </p:spPr>
        <p:txBody>
          <a:bodyPr>
            <a:normAutofit fontScale="16000"/>
          </a:bodyPr>
          <a:p>
            <a:pPr algn="ctr">
              <a:lnSpc>
                <a:spcPct val="100000"/>
              </a:lnSpc>
              <a:spcBef>
                <a:spcPts val="641"/>
              </a:spcBef>
              <a:buClr>
                <a:srgbClr val="000000"/>
              </a:buClr>
              <a:buFont typeface="Arial"/>
              <a:buChar char="•"/>
            </a:pPr>
            <a:r>
              <a:rPr b="0" lang="fr-FR" sz="3200" spc="-1" strike="noStrike">
                <a:solidFill>
                  <a:srgbClr val="000000"/>
                </a:solidFill>
                <a:latin typeface="Arial"/>
              </a:rPr>
              <a:t>Qu’est-ce que le langage peut exprimer comme émotions ? Est-ce que dans ce cas il est collectif ou individuel ? </a:t>
            </a:r>
            <a:endParaRPr b="0" lang="fr-FR" sz="3200" spc="-1" strike="noStrike">
              <a:latin typeface="Arial"/>
            </a:endParaRPr>
          </a:p>
          <a:p>
            <a:pPr algn="ctr">
              <a:lnSpc>
                <a:spcPct val="100000"/>
              </a:lnSpc>
              <a:spcBef>
                <a:spcPts val="641"/>
              </a:spcBef>
            </a:pPr>
            <a:endParaRPr b="0" lang="fr-FR" sz="3200" spc="-1" strike="noStrike">
              <a:latin typeface="Arial"/>
            </a:endParaRPr>
          </a:p>
          <a:p>
            <a:pPr algn="ctr">
              <a:lnSpc>
                <a:spcPct val="100000"/>
              </a:lnSpc>
              <a:spcBef>
                <a:spcPts val="641"/>
              </a:spcBef>
              <a:buClr>
                <a:srgbClr val="000000"/>
              </a:buClr>
              <a:buFont typeface="Arial"/>
              <a:buChar char="•"/>
            </a:pPr>
            <a:r>
              <a:rPr b="0" lang="fr-FR" sz="3200" spc="-1" strike="noStrike">
                <a:solidFill>
                  <a:srgbClr val="000000"/>
                </a:solidFill>
                <a:latin typeface="Arial"/>
              </a:rPr>
              <a:t>Le langage est-il un reflet du monde ? Ou le construit-il ?</a:t>
            </a:r>
            <a:endParaRPr b="0" lang="fr-FR" sz="3200" spc="-1" strike="noStrike">
              <a:latin typeface="Arial"/>
            </a:endParaRPr>
          </a:p>
          <a:p>
            <a:pPr algn="ctr">
              <a:lnSpc>
                <a:spcPct val="100000"/>
              </a:lnSpc>
              <a:spcBef>
                <a:spcPts val="641"/>
              </a:spcBef>
            </a:pPr>
            <a:endParaRPr b="0" lang="fr-FR" sz="3200" spc="-1" strike="noStrike">
              <a:latin typeface="Arial"/>
            </a:endParaRPr>
          </a:p>
          <a:p>
            <a:pPr algn="ctr">
              <a:lnSpc>
                <a:spcPct val="100000"/>
              </a:lnSpc>
              <a:spcBef>
                <a:spcPts val="641"/>
              </a:spcBef>
              <a:buClr>
                <a:srgbClr val="000000"/>
              </a:buClr>
              <a:buFont typeface="Arial"/>
              <a:buChar char="•"/>
            </a:pPr>
            <a:r>
              <a:rPr b="0" lang="fr-FR" sz="3200" spc="-1" strike="noStrike">
                <a:solidFill>
                  <a:srgbClr val="000000"/>
                </a:solidFill>
                <a:latin typeface="Arial"/>
              </a:rPr>
              <a:t>Pouvons-nous inventer des langages ? Le langage informatique est-il un langage ordinaire ?</a:t>
            </a:r>
            <a:endParaRPr b="0" lang="fr-FR" sz="3200" spc="-1" strike="noStrike">
              <a:latin typeface="Arial"/>
            </a:endParaRPr>
          </a:p>
          <a:p>
            <a:pPr algn="ctr">
              <a:lnSpc>
                <a:spcPct val="100000"/>
              </a:lnSpc>
              <a:spcBef>
                <a:spcPts val="641"/>
              </a:spcBef>
            </a:pPr>
            <a:endParaRPr b="0" lang="fr-FR" sz="3200" spc="-1" strike="noStrike">
              <a:latin typeface="Arial"/>
            </a:endParaRPr>
          </a:p>
          <a:p>
            <a:pPr algn="ctr">
              <a:lnSpc>
                <a:spcPct val="100000"/>
              </a:lnSpc>
              <a:spcBef>
                <a:spcPts val="641"/>
              </a:spcBef>
              <a:buClr>
                <a:srgbClr val="000000"/>
              </a:buClr>
              <a:buFont typeface="Arial"/>
              <a:buChar char="•"/>
            </a:pPr>
            <a:r>
              <a:rPr b="0" lang="fr-FR" sz="3200" spc="-1" strike="noStrike">
                <a:solidFill>
                  <a:srgbClr val="000000"/>
                </a:solidFill>
                <a:latin typeface="Arial"/>
              </a:rPr>
              <a:t>Le langage scientifique est-il « meilleur » que le langage expressif d’un poème ou d’une chanson populaire ?</a:t>
            </a:r>
            <a:endParaRPr b="0" lang="fr-FR" sz="3200" spc="-1" strike="noStrike">
              <a:latin typeface="Arial"/>
            </a:endParaRPr>
          </a:p>
          <a:p>
            <a:pPr algn="ctr">
              <a:lnSpc>
                <a:spcPct val="100000"/>
              </a:lnSpc>
              <a:spcBef>
                <a:spcPts val="641"/>
              </a:spcBef>
            </a:pPr>
            <a:endParaRPr b="0" lang="fr-FR" sz="3200" spc="-1" strike="noStrike">
              <a:latin typeface="Arial"/>
            </a:endParaRPr>
          </a:p>
          <a:p>
            <a:pPr algn="ctr">
              <a:lnSpc>
                <a:spcPct val="100000"/>
              </a:lnSpc>
              <a:spcBef>
                <a:spcPts val="641"/>
              </a:spcBef>
              <a:buClr>
                <a:srgbClr val="000000"/>
              </a:buClr>
              <a:buFont typeface="Arial"/>
              <a:buChar char="•"/>
            </a:pPr>
            <a:r>
              <a:rPr b="0" lang="fr-FR" sz="3200" spc="-1" strike="noStrike">
                <a:solidFill>
                  <a:srgbClr val="000000"/>
                </a:solidFill>
                <a:latin typeface="Arial"/>
              </a:rPr>
              <a:t>Y a-t-il un « progrès » du langage, du rituel à la science ? Une émancipation plus grande ?</a:t>
            </a:r>
            <a:endParaRPr b="0" lang="fr-FR" sz="3200" spc="-1" strike="noStrike">
              <a:latin typeface="Arial"/>
            </a:endParaRPr>
          </a:p>
          <a:p>
            <a:pPr algn="ctr">
              <a:lnSpc>
                <a:spcPct val="100000"/>
              </a:lnSpc>
              <a:spcBef>
                <a:spcPts val="641"/>
              </a:spcBef>
            </a:pPr>
            <a:endParaRPr b="0" lang="fr-FR" sz="3200" spc="-1" strike="noStrike">
              <a:latin typeface="Arial"/>
            </a:endParaRPr>
          </a:p>
          <a:p>
            <a:pPr algn="ctr">
              <a:lnSpc>
                <a:spcPct val="100000"/>
              </a:lnSpc>
              <a:spcBef>
                <a:spcPts val="641"/>
              </a:spcBef>
              <a:buClr>
                <a:srgbClr val="000000"/>
              </a:buClr>
              <a:buFont typeface="Arial"/>
              <a:buChar char="•"/>
            </a:pPr>
            <a:r>
              <a:rPr b="0" lang="fr-FR" sz="3200" spc="-1" strike="noStrike">
                <a:solidFill>
                  <a:srgbClr val="000000"/>
                </a:solidFill>
                <a:latin typeface="Arial"/>
              </a:rPr>
              <a:t>Quel est le risque d’un langage devenant trop abstrait ?</a:t>
            </a:r>
            <a:endParaRPr b="0" lang="fr-FR" sz="3200" spc="-1" strike="noStrike">
              <a:latin typeface="Arial"/>
            </a:endParaRPr>
          </a:p>
          <a:p>
            <a:pPr algn="ctr">
              <a:lnSpc>
                <a:spcPct val="100000"/>
              </a:lnSpc>
              <a:spcBef>
                <a:spcPts val="641"/>
              </a:spcBef>
            </a:pPr>
            <a:endParaRPr b="0" lang="fr-FR" sz="3200" spc="-1" strike="noStrike">
              <a:latin typeface="Arial"/>
            </a:endParaRPr>
          </a:p>
          <a:p>
            <a:pPr algn="ctr">
              <a:lnSpc>
                <a:spcPct val="100000"/>
              </a:lnSpc>
              <a:spcBef>
                <a:spcPts val="641"/>
              </a:spcBef>
              <a:buClr>
                <a:srgbClr val="000000"/>
              </a:buClr>
              <a:buFont typeface="Arial"/>
              <a:buChar char="•"/>
            </a:pPr>
            <a:r>
              <a:rPr b="0" lang="fr-FR" sz="3200" spc="-1" strike="noStrike">
                <a:solidFill>
                  <a:srgbClr val="000000"/>
                </a:solidFill>
                <a:latin typeface="Arial"/>
              </a:rPr>
              <a:t>. Pourquoi l’art doit-il selon Cassirer et Lévi-Strauss venir compenser l’abstraction de la science et jouer le rôle de contrepoids/contrepoint ?</a:t>
            </a: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TextShape 1"/>
          <p:cNvSpPr txBox="1"/>
          <p:nvPr/>
        </p:nvSpPr>
        <p:spPr>
          <a:xfrm>
            <a:off x="685800" y="2130480"/>
            <a:ext cx="7772040" cy="1469520"/>
          </a:xfrm>
          <a:prstGeom prst="rect">
            <a:avLst/>
          </a:prstGeom>
          <a:noFill/>
          <a:ln w="0">
            <a:noFill/>
          </a:ln>
        </p:spPr>
        <p:txBody>
          <a:bodyPr anchor="ctr">
            <a:normAutofit fontScale="11000"/>
          </a:bodyPr>
          <a:p>
            <a:pPr algn="ctr">
              <a:lnSpc>
                <a:spcPct val="100000"/>
              </a:lnSpc>
            </a:pPr>
            <a:r>
              <a:rPr b="0" lang="fr-FR" sz="4400" spc="-1" strike="noStrike">
                <a:solidFill>
                  <a:srgbClr val="000000"/>
                </a:solidFill>
                <a:latin typeface="Arial Black"/>
              </a:rPr>
              <a:t>I. L’action rituelle collective : </a:t>
            </a:r>
            <a:br/>
            <a:r>
              <a:rPr b="0" lang="fr-FR" sz="4400" spc="-1" strike="noStrike">
                <a:solidFill>
                  <a:srgbClr val="000000"/>
                </a:solidFill>
                <a:latin typeface="Arial Black"/>
              </a:rPr>
              <a:t>l’expression des affects et l’orientation primordiale du corps dans l’espace et dans le temps</a:t>
            </a:r>
            <a:endParaRPr b="0" lang="fr-FR" sz="4400" spc="-1" strike="noStrike">
              <a:solidFill>
                <a:srgbClr val="000000"/>
              </a:solidFill>
              <a:latin typeface="Calibri"/>
            </a:endParaRPr>
          </a:p>
        </p:txBody>
      </p:sp>
      <p:sp>
        <p:nvSpPr>
          <p:cNvPr id="101" name="TextShape 2"/>
          <p:cNvSpPr txBox="1"/>
          <p:nvPr/>
        </p:nvSpPr>
        <p:spPr>
          <a:xfrm>
            <a:off x="1371600" y="3886200"/>
            <a:ext cx="6400440" cy="1752120"/>
          </a:xfrm>
          <a:prstGeom prst="rect">
            <a:avLst/>
          </a:prstGeom>
          <a:noFill/>
          <a:ln w="0">
            <a:noFill/>
          </a:ln>
        </p:spPr>
        <p:txBody>
          <a:bodyPr>
            <a:noAutofit/>
          </a:bodyPr>
          <a:p>
            <a:pPr algn="ct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2" name="Picture 2" descr="http://t3.gstatic.com/images?q=tbn:ANd9GcS2MbtcUgEnEmH1MxsWw30uSgIrE3_REVOXqOzEqWSBRTeACoGtgsZvU_A80Q"/>
          <p:cNvPicPr/>
          <p:nvPr/>
        </p:nvPicPr>
        <p:blipFill>
          <a:blip r:embed="rId1"/>
          <a:stretch/>
        </p:blipFill>
        <p:spPr>
          <a:xfrm>
            <a:off x="899640" y="548640"/>
            <a:ext cx="3456000" cy="5193720"/>
          </a:xfrm>
          <a:prstGeom prst="rect">
            <a:avLst/>
          </a:prstGeom>
          <a:ln w="0">
            <a:noFill/>
          </a:ln>
        </p:spPr>
      </p:pic>
      <p:sp>
        <p:nvSpPr>
          <p:cNvPr id="103" name="CustomShape 1"/>
          <p:cNvSpPr/>
          <p:nvPr/>
        </p:nvSpPr>
        <p:spPr>
          <a:xfrm>
            <a:off x="4860000" y="571320"/>
            <a:ext cx="3600000" cy="63997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fr-FR" sz="1800" spc="-1" strike="noStrike">
                <a:solidFill>
                  <a:srgbClr val="000000"/>
                </a:solidFill>
                <a:latin typeface="Arial"/>
              </a:rPr>
              <a:t>Rituel du maïs chez les Indiens Cora : coupure sacré/profane</a:t>
            </a: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gn="ctr">
              <a:lnSpc>
                <a:spcPct val="100000"/>
              </a:lnSpc>
            </a:pPr>
            <a:r>
              <a:rPr b="0" lang="fr-FR" sz="1800" spc="-1" strike="noStrike">
                <a:solidFill>
                  <a:srgbClr val="000000"/>
                </a:solidFill>
                <a:latin typeface="Arial"/>
              </a:rPr>
              <a:t>Ernst Cassirer, </a:t>
            </a:r>
            <a:r>
              <a:rPr b="0" i="1" lang="fr-FR" sz="1800" spc="-1" strike="noStrike">
                <a:solidFill>
                  <a:srgbClr val="000000"/>
                </a:solidFill>
                <a:latin typeface="Arial"/>
              </a:rPr>
              <a:t>La pensée mythique</a:t>
            </a:r>
            <a:r>
              <a:rPr b="0" lang="fr-FR" sz="1800" spc="-1" strike="noStrike">
                <a:solidFill>
                  <a:srgbClr val="000000"/>
                </a:solidFill>
                <a:latin typeface="Arial"/>
              </a:rPr>
              <a:t>, 1925, p. 61.</a:t>
            </a:r>
            <a:endParaRPr b="0" lang="fr-FR" sz="1800" spc="-1" strike="noStrike">
              <a:latin typeface="Arial"/>
            </a:endParaRPr>
          </a:p>
          <a:p>
            <a:pPr>
              <a:lnSpc>
                <a:spcPct val="100000"/>
              </a:lnSpc>
            </a:pPr>
            <a:endParaRPr b="0" lang="fr-FR" sz="1800" spc="-1" strike="noStrike">
              <a:latin typeface="Arial"/>
            </a:endParaRPr>
          </a:p>
          <a:p>
            <a:pPr algn="ctr">
              <a:lnSpc>
                <a:spcPct val="100000"/>
              </a:lnSpc>
            </a:pPr>
            <a:r>
              <a:rPr b="0" lang="fr-FR" sz="1800" spc="-1" strike="noStrike">
                <a:solidFill>
                  <a:srgbClr val="000000"/>
                </a:solidFill>
                <a:latin typeface="Arial"/>
              </a:rPr>
              <a:t>« Ce n’est pas un simple spectacle, une seule pièce, qu’exécute le danseur qui participe à un drame mythique : le danseur </a:t>
            </a:r>
            <a:r>
              <a:rPr b="0" i="1" lang="fr-FR" sz="1800" spc="-1" strike="noStrike">
                <a:solidFill>
                  <a:srgbClr val="000000"/>
                </a:solidFill>
                <a:latin typeface="Arial"/>
              </a:rPr>
              <a:t>est</a:t>
            </a:r>
            <a:r>
              <a:rPr b="0" lang="fr-FR" sz="1800" spc="-1" strike="noStrike">
                <a:solidFill>
                  <a:srgbClr val="000000"/>
                </a:solidFill>
                <a:latin typeface="Arial"/>
              </a:rPr>
              <a:t> le dieu, il </a:t>
            </a:r>
            <a:r>
              <a:rPr b="0" i="1" lang="fr-FR" sz="1800" spc="-1" strike="noStrike">
                <a:solidFill>
                  <a:srgbClr val="000000"/>
                </a:solidFill>
                <a:latin typeface="Arial"/>
              </a:rPr>
              <a:t>devient</a:t>
            </a:r>
            <a:r>
              <a:rPr b="0" lang="fr-FR" sz="1800" spc="-1" strike="noStrike">
                <a:solidFill>
                  <a:srgbClr val="000000"/>
                </a:solidFill>
                <a:latin typeface="Arial"/>
              </a:rPr>
              <a:t> le dieu »</a:t>
            </a:r>
            <a:endParaRPr b="0" lang="fr-FR" sz="1800" spc="-1" strike="noStrike">
              <a:latin typeface="Arial"/>
            </a:endParaRPr>
          </a:p>
          <a:p>
            <a:pPr>
              <a:lnSpc>
                <a:spcPct val="100000"/>
              </a:lnSpc>
            </a:pPr>
            <a:endParaRPr b="0" lang="fr-FR" sz="1800" spc="-1" strike="noStrike">
              <a:latin typeface="Arial"/>
            </a:endParaRPr>
          </a:p>
          <a:p>
            <a:pPr algn="ctr">
              <a:lnSpc>
                <a:spcPct val="100000"/>
              </a:lnSpc>
            </a:pPr>
            <a:r>
              <a:rPr b="0" lang="fr-FR" sz="1800" spc="-1" strike="noStrike">
                <a:solidFill>
                  <a:srgbClr val="000000"/>
                </a:solidFill>
                <a:latin typeface="Arial Black"/>
              </a:rPr>
              <a:t>Dans l’expression : signifiant et signifié ne sont encore ni distingués ni reliés.</a:t>
            </a:r>
            <a:endParaRPr b="0" lang="fr-FR" sz="1800" spc="-1" strike="noStrike">
              <a:latin typeface="Arial"/>
            </a:endParaRPr>
          </a:p>
          <a:p>
            <a:pPr algn="ctr">
              <a:lnSpc>
                <a:spcPct val="100000"/>
              </a:lnSpc>
            </a:pPr>
            <a:r>
              <a:rPr b="0" lang="fr-FR" sz="1800" spc="-1" strike="noStrike">
                <a:solidFill>
                  <a:srgbClr val="000000"/>
                </a:solidFill>
                <a:latin typeface="Arial Black"/>
              </a:rPr>
              <a:t>Force du mot tabou : « présence » de la chose désignée. Le mot </a:t>
            </a:r>
            <a:r>
              <a:rPr b="0" i="1" lang="fr-FR" sz="1800" spc="-1" strike="noStrike">
                <a:solidFill>
                  <a:srgbClr val="000000"/>
                </a:solidFill>
                <a:latin typeface="Arial Black"/>
              </a:rPr>
              <a:t>est</a:t>
            </a:r>
            <a:r>
              <a:rPr b="0" lang="fr-FR" sz="1800" spc="-1" strike="noStrike">
                <a:solidFill>
                  <a:srgbClr val="000000"/>
                </a:solidFill>
                <a:latin typeface="Arial Black"/>
              </a:rPr>
              <a:t> la chose.</a:t>
            </a:r>
            <a:endParaRPr b="0" lang="fr-FR" sz="1800" spc="-1" strike="noStrike">
              <a:latin typeface="Arial"/>
            </a:endParaRPr>
          </a:p>
          <a:p>
            <a:pPr>
              <a:lnSpc>
                <a:spcPct val="100000"/>
              </a:lnSpc>
            </a:pP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4" name="Picture 2" descr="http://t0.gstatic.com/images?q=tbn:ANd9GcSGRLpq-VzWR0exhSb8m4LlZMj3akHBfcEhGQcH1YoEp22yvTtiDqui4zJ1Ng"/>
          <p:cNvPicPr/>
          <p:nvPr/>
        </p:nvPicPr>
        <p:blipFill>
          <a:blip r:embed="rId1"/>
          <a:stretch/>
        </p:blipFill>
        <p:spPr>
          <a:xfrm>
            <a:off x="1835640" y="332640"/>
            <a:ext cx="5904360" cy="3929040"/>
          </a:xfrm>
          <a:prstGeom prst="rect">
            <a:avLst/>
          </a:prstGeom>
          <a:ln w="0">
            <a:noFill/>
          </a:ln>
        </p:spPr>
      </p:pic>
      <p:sp>
        <p:nvSpPr>
          <p:cNvPr id="105" name="CustomShape 1"/>
          <p:cNvSpPr/>
          <p:nvPr/>
        </p:nvSpPr>
        <p:spPr>
          <a:xfrm>
            <a:off x="1043640" y="4653000"/>
            <a:ext cx="7344360" cy="2280600"/>
          </a:xfrm>
          <a:prstGeom prst="rect">
            <a:avLst/>
          </a:prstGeom>
          <a:noFill/>
          <a:ln w="0">
            <a:noFill/>
          </a:ln>
        </p:spPr>
        <p:style>
          <a:lnRef idx="0"/>
          <a:fillRef idx="0"/>
          <a:effectRef idx="0"/>
          <a:fontRef idx="minor"/>
        </p:style>
        <p:txBody>
          <a:bodyPr lIns="90000" rIns="90000" tIns="45000" bIns="45000">
            <a:spAutoFit/>
          </a:bodyPr>
          <a:p>
            <a:pPr algn="just">
              <a:lnSpc>
                <a:spcPct val="100000"/>
              </a:lnSpc>
            </a:pPr>
            <a:r>
              <a:rPr b="0" lang="fr-FR" sz="1600" spc="-1" strike="noStrike">
                <a:solidFill>
                  <a:srgbClr val="000000"/>
                </a:solidFill>
                <a:latin typeface="Arial"/>
              </a:rPr>
              <a:t>« Dans ces cérémonies, pas d’adoration sans danse : de quelqu’un qui a trahi le secret des mystères, on ne dit pas qu’il a ‘bavardé au-dehors’, mais qu’il a ‘dansé au-dehors’ ». </a:t>
            </a:r>
            <a:r>
              <a:rPr b="1" lang="fr-FR" sz="1600" spc="-1" strike="noStrike">
                <a:solidFill>
                  <a:srgbClr val="000000"/>
                </a:solidFill>
                <a:latin typeface="Arial"/>
              </a:rPr>
              <a:t>Imbrication du rituel magique et de la danse.</a:t>
            </a:r>
            <a:endParaRPr b="0" lang="fr-FR" sz="1600" spc="-1" strike="noStrike">
              <a:latin typeface="Arial"/>
            </a:endParaRPr>
          </a:p>
          <a:p>
            <a:pPr algn="just">
              <a:lnSpc>
                <a:spcPct val="100000"/>
              </a:lnSpc>
            </a:pPr>
            <a:r>
              <a:rPr b="0" lang="fr-FR" sz="1600" spc="-1" strike="noStrike">
                <a:solidFill>
                  <a:srgbClr val="000000"/>
                </a:solidFill>
                <a:latin typeface="Arial"/>
              </a:rPr>
              <a:t>« On ne met pas en scène des récits mythiques et le but cherché</a:t>
            </a:r>
            <a:r>
              <a:rPr b="0" i="1" lang="fr-FR" sz="1600" spc="-1" strike="noStrike">
                <a:solidFill>
                  <a:srgbClr val="000000"/>
                </a:solidFill>
                <a:latin typeface="Arial"/>
              </a:rPr>
              <a:t> n’est jamais</a:t>
            </a:r>
            <a:r>
              <a:rPr b="0" lang="fr-FR" sz="1600" spc="-1" strike="noStrike">
                <a:solidFill>
                  <a:srgbClr val="000000"/>
                </a:solidFill>
                <a:latin typeface="Arial"/>
              </a:rPr>
              <a:t> de </a:t>
            </a:r>
            <a:r>
              <a:rPr b="0" i="1" lang="fr-FR" sz="1600" spc="-1" strike="noStrike">
                <a:solidFill>
                  <a:srgbClr val="000000"/>
                </a:solidFill>
                <a:latin typeface="Arial"/>
              </a:rPr>
              <a:t>présenter</a:t>
            </a:r>
            <a:r>
              <a:rPr b="0" lang="fr-FR" sz="1600" spc="-1" strike="noStrike">
                <a:solidFill>
                  <a:srgbClr val="000000"/>
                </a:solidFill>
                <a:latin typeface="Arial"/>
              </a:rPr>
              <a:t> des scènes et des pensées. Cela ne peut arriver que lorsque les danses sont devenues profanes ou qu’elles ont atteint un haut degré d’évolution» (Cassirer, </a:t>
            </a:r>
            <a:r>
              <a:rPr b="0" i="1" lang="fr-FR" sz="1600" spc="-1" strike="noStrike">
                <a:solidFill>
                  <a:srgbClr val="000000"/>
                </a:solidFill>
                <a:latin typeface="Arial"/>
              </a:rPr>
              <a:t>La pensée mythique</a:t>
            </a:r>
            <a:r>
              <a:rPr b="0" lang="fr-FR" sz="1600" spc="-1" strike="noStrike">
                <a:solidFill>
                  <a:srgbClr val="000000"/>
                </a:solidFill>
                <a:latin typeface="Arial"/>
              </a:rPr>
              <a:t>, p. 62)</a:t>
            </a:r>
            <a:endParaRPr b="0" lang="fr-FR" sz="1600" spc="-1" strike="noStrike">
              <a:latin typeface="Arial"/>
            </a:endParaRPr>
          </a:p>
          <a:p>
            <a:pPr>
              <a:lnSpc>
                <a:spcPct val="100000"/>
              </a:lnSpc>
            </a:pPr>
            <a:endParaRPr b="0" lang="fr-FR" sz="1600" spc="-1" strike="noStrike">
              <a:latin typeface="Arial"/>
            </a:endParaRPr>
          </a:p>
          <a:p>
            <a:pPr>
              <a:lnSpc>
                <a:spcPct val="100000"/>
              </a:lnSpc>
            </a:pPr>
            <a:endParaRPr b="0" lang="fr-FR" sz="1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6" name="Picture 2" descr="http://books.openedition.org/editionscnrs/docannexe/image/2113/img-12.jpg"/>
          <p:cNvPicPr/>
          <p:nvPr/>
        </p:nvPicPr>
        <p:blipFill>
          <a:blip r:embed="rId1"/>
          <a:stretch/>
        </p:blipFill>
        <p:spPr>
          <a:xfrm>
            <a:off x="827640" y="516960"/>
            <a:ext cx="4057200" cy="3847680"/>
          </a:xfrm>
          <a:prstGeom prst="rect">
            <a:avLst/>
          </a:prstGeom>
          <a:ln w="0">
            <a:noFill/>
          </a:ln>
        </p:spPr>
      </p:pic>
      <p:sp>
        <p:nvSpPr>
          <p:cNvPr id="107" name="CustomShape 1"/>
          <p:cNvSpPr/>
          <p:nvPr/>
        </p:nvSpPr>
        <p:spPr>
          <a:xfrm>
            <a:off x="2339640" y="4365000"/>
            <a:ext cx="6696360" cy="22849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Arial"/>
              </a:rPr>
              <a:t>	</a:t>
            </a:r>
            <a:r>
              <a:rPr b="0" lang="fr-FR" sz="1800" spc="-1" strike="noStrike">
                <a:solidFill>
                  <a:srgbClr val="000000"/>
                </a:solidFill>
                <a:latin typeface="Arial"/>
              </a:rPr>
              <a:t>« Beaucoup plus que la contemplation théorique, c’est </a:t>
            </a:r>
            <a:r>
              <a:rPr b="0" i="1" lang="fr-FR" sz="1800" spc="-1" strike="noStrike">
                <a:solidFill>
                  <a:srgbClr val="000000"/>
                </a:solidFill>
                <a:latin typeface="Arial"/>
              </a:rPr>
              <a:t>l’action</a:t>
            </a:r>
            <a:r>
              <a:rPr b="0" lang="fr-FR" sz="1800" spc="-1" strike="noStrike">
                <a:solidFill>
                  <a:srgbClr val="000000"/>
                </a:solidFill>
                <a:latin typeface="Arial"/>
              </a:rPr>
              <a:t> qui constitue le centre à partir duquel va se développer pour l’homme </a:t>
            </a:r>
            <a:r>
              <a:rPr b="0" i="1" lang="fr-FR" sz="1800" spc="-1" strike="noStrike">
                <a:solidFill>
                  <a:srgbClr val="000000"/>
                </a:solidFill>
                <a:latin typeface="Arial"/>
              </a:rPr>
              <a:t>l’organisation spirituelle de la réalité</a:t>
            </a:r>
            <a:r>
              <a:rPr b="0" lang="fr-FR" sz="1800" spc="-1" strike="noStrike">
                <a:solidFill>
                  <a:srgbClr val="000000"/>
                </a:solidFill>
                <a:latin typeface="Arial"/>
              </a:rPr>
              <a:t> » (Cassirer, </a:t>
            </a:r>
            <a:r>
              <a:rPr b="0" i="1" lang="fr-FR" sz="1800" spc="-1" strike="noStrike">
                <a:solidFill>
                  <a:srgbClr val="000000"/>
                </a:solidFill>
                <a:latin typeface="Arial"/>
              </a:rPr>
              <a:t>La pensée mythique</a:t>
            </a:r>
            <a:r>
              <a:rPr b="0" lang="fr-FR" sz="1800" spc="-1" strike="noStrike">
                <a:solidFill>
                  <a:srgbClr val="000000"/>
                </a:solidFill>
                <a:latin typeface="Arial"/>
              </a:rPr>
              <a:t>, p. 187)</a:t>
            </a:r>
            <a:endParaRPr b="0" lang="fr-FR" sz="1800" spc="-1" strike="noStrike">
              <a:latin typeface="Arial"/>
            </a:endParaRPr>
          </a:p>
          <a:p>
            <a:pPr>
              <a:lnSpc>
                <a:spcPct val="100000"/>
              </a:lnSpc>
            </a:pPr>
            <a:r>
              <a:rPr b="0" lang="fr-FR" sz="1800" spc="-1" strike="noStrike">
                <a:solidFill>
                  <a:srgbClr val="000000"/>
                </a:solidFill>
                <a:latin typeface="Arial"/>
              </a:rPr>
              <a:t>	</a:t>
            </a:r>
            <a:r>
              <a:rPr b="0" lang="fr-FR" sz="1800" spc="-1" strike="noStrike">
                <a:solidFill>
                  <a:srgbClr val="000000"/>
                </a:solidFill>
                <a:latin typeface="Arial"/>
              </a:rPr>
              <a:t>« D’une façon générale, le rituel s’est développé bien avant la croyance, dans la mesure où le primitif a coutume de d’extérioriser sa religion en dansant (</a:t>
            </a:r>
            <a:r>
              <a:rPr b="0" i="1" lang="fr-FR" sz="1800" spc="-1" strike="noStrike">
                <a:solidFill>
                  <a:srgbClr val="000000"/>
                </a:solidFill>
                <a:latin typeface="Arial"/>
              </a:rPr>
              <a:t>to danse out is religion</a:t>
            </a:r>
            <a:r>
              <a:rPr b="0" lang="fr-FR" sz="1800" spc="-1" strike="noStrike">
                <a:solidFill>
                  <a:srgbClr val="000000"/>
                </a:solidFill>
                <a:latin typeface="Arial"/>
              </a:rPr>
              <a:t>) » (citant James, 1917, p. 258)</a:t>
            </a:r>
            <a:endParaRPr b="0" lang="fr-FR" sz="1800" spc="-1" strike="noStrike">
              <a:latin typeface="Arial"/>
            </a:endParaRPr>
          </a:p>
        </p:txBody>
      </p:sp>
      <p:sp>
        <p:nvSpPr>
          <p:cNvPr id="108" name="CustomShape 2"/>
          <p:cNvSpPr/>
          <p:nvPr/>
        </p:nvSpPr>
        <p:spPr>
          <a:xfrm>
            <a:off x="5148000" y="1268640"/>
            <a:ext cx="3312000" cy="228492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fr-FR" sz="1800" spc="-1" strike="noStrike">
                <a:solidFill>
                  <a:srgbClr val="000000"/>
                </a:solidFill>
                <a:latin typeface="Arial"/>
              </a:rPr>
              <a:t>Orientation « totémique » du territoire</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Arial"/>
              </a:rPr>
              <a:t>Schéma de Howitt, proche de celui que reproduit Cassirer dans </a:t>
            </a:r>
            <a:r>
              <a:rPr b="0" i="1" lang="fr-FR" sz="1800" spc="-1" strike="noStrike">
                <a:solidFill>
                  <a:srgbClr val="000000"/>
                </a:solidFill>
                <a:latin typeface="Arial"/>
              </a:rPr>
              <a:t>Trois essais sur le symbolique</a:t>
            </a:r>
            <a:endParaRPr b="0" lang="fr-FR" sz="1800" spc="-1" strike="noStrike">
              <a:latin typeface="Arial"/>
            </a:endParaRPr>
          </a:p>
          <a:p>
            <a:pPr>
              <a:lnSpc>
                <a:spcPct val="100000"/>
              </a:lnSpc>
            </a:pPr>
            <a:endParaRPr b="0" lang="fr-FR"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196</TotalTime>
  <Application>LibreOffice/7.0.5.2$Windows_X86_64 LibreOffice_project/64390860c6cd0aca4beafafcfd84613dd9dfb63a</Application>
  <AppVersion>15.0000</AppVersion>
  <Words>549</Words>
  <Paragraphs>99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2020-10-05T19:46:24Z</dcterms:created>
  <dc:creator>Utilisateur</dc:creator>
  <dc:description/>
  <dc:language>fr-FR</dc:language>
  <cp:lastModifiedBy>Utilisateur</cp:lastModifiedBy>
  <dcterms:modified xsi:type="dcterms:W3CDTF">2020-10-08T22:06:43Z</dcterms:modified>
  <cp:revision>12</cp:revision>
  <dc:subject/>
  <dc:title>Wilhelm von Humboldt  Le langage comme vision du monde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2</vt:i4>
  </property>
  <property fmtid="{D5CDD505-2E9C-101B-9397-08002B2CF9AE}" pid="3" name="PresentationFormat">
    <vt:lpwstr>Affichage à l'écran (4:3)</vt:lpwstr>
  </property>
  <property fmtid="{D5CDD505-2E9C-101B-9397-08002B2CF9AE}" pid="4" name="Slides">
    <vt:i4>50</vt:i4>
  </property>
</Properties>
</file>